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977c636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977c636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77c636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77c636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977c636f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977c636f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977c636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977c636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977c636f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977c636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977c636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977c636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77c636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77c636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77c636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77c636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977c636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977c636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fr" sz="3600">
                <a:solidFill>
                  <a:srgbClr val="96453C"/>
                </a:solidFill>
              </a:rPr>
              <a:t>Web development</a:t>
            </a:r>
            <a:endParaRPr b="1" sz="3600">
              <a:solidFill>
                <a:srgbClr val="96453C"/>
              </a:solidFill>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l">
              <a:lnSpc>
                <a:spcPct val="115000"/>
              </a:lnSpc>
              <a:spcBef>
                <a:spcPts val="0"/>
              </a:spcBef>
              <a:spcAft>
                <a:spcPts val="0"/>
              </a:spcAft>
              <a:buClr>
                <a:schemeClr val="dk1"/>
              </a:buClr>
              <a:buSzPct val="40740"/>
              <a:buFont typeface="Arial"/>
              <a:buNone/>
            </a:pPr>
            <a:r>
              <a:rPr lang="fr" sz="2700">
                <a:solidFill>
                  <a:srgbClr val="3E3B39"/>
                </a:solidFill>
              </a:rPr>
              <a:t>Presented by :</a:t>
            </a:r>
            <a:endParaRPr sz="2700">
              <a:solidFill>
                <a:srgbClr val="3E3B39"/>
              </a:solidFill>
            </a:endParaRPr>
          </a:p>
          <a:p>
            <a:pPr indent="0" lvl="0" marL="0" rtl="0" algn="l">
              <a:lnSpc>
                <a:spcPct val="115000"/>
              </a:lnSpc>
              <a:spcBef>
                <a:spcPts val="0"/>
              </a:spcBef>
              <a:spcAft>
                <a:spcPts val="0"/>
              </a:spcAft>
              <a:buClr>
                <a:schemeClr val="dk1"/>
              </a:buClr>
              <a:buSzPct val="40740"/>
              <a:buFont typeface="Arial"/>
              <a:buNone/>
            </a:pPr>
            <a:r>
              <a:rPr lang="fr" sz="2700">
                <a:solidFill>
                  <a:srgbClr val="3E3B39"/>
                </a:solidFill>
              </a:rPr>
              <a:t>           Noureddine mekada</a:t>
            </a:r>
            <a:endParaRPr sz="2700">
              <a:solidFill>
                <a:srgbClr val="3E3B39"/>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what’s the role of a web developer</a:t>
            </a:r>
            <a:endParaRPr b="1" sz="3600">
              <a:solidFill>
                <a:srgbClr val="96453C"/>
              </a:solidFill>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t/>
            </a:r>
            <a:endParaRPr sz="2700">
              <a:solidFill>
                <a:schemeClr val="dk1"/>
              </a:solidFill>
            </a:endParaRPr>
          </a:p>
          <a:p>
            <a:pPr indent="0" lvl="0" marL="0" rtl="0" algn="l">
              <a:spcBef>
                <a:spcPts val="2400"/>
              </a:spcBef>
              <a:spcAft>
                <a:spcPts val="0"/>
              </a:spcAft>
              <a:buNone/>
            </a:pPr>
            <a:r>
              <a:t/>
            </a:r>
            <a:endParaRPr sz="2700">
              <a:solidFill>
                <a:schemeClr val="dk1"/>
              </a:solidFill>
            </a:endParaRPr>
          </a:p>
          <a:p>
            <a:pPr indent="0" lvl="0" marL="0" rtl="0" algn="l">
              <a:spcBef>
                <a:spcPts val="2400"/>
              </a:spcBef>
              <a:spcAft>
                <a:spcPts val="0"/>
              </a:spcAft>
              <a:buNone/>
            </a:pPr>
            <a:r>
              <a:t/>
            </a:r>
            <a:endParaRPr sz="2700">
              <a:solidFill>
                <a:schemeClr val="dk1"/>
              </a:solidFill>
            </a:endParaRPr>
          </a:p>
          <a:p>
            <a:pPr indent="0" lvl="0" marL="0" rtl="0" algn="l">
              <a:spcBef>
                <a:spcPts val="2400"/>
              </a:spcBef>
              <a:spcAft>
                <a:spcPts val="0"/>
              </a:spcAft>
              <a:buNone/>
            </a:pPr>
            <a:r>
              <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web developer plays several roles. Contrary to what most people think, its role is not limited to the creation and delivery of websites. The web developer has a role both upstream and downstream. The main mission known to him is the creation of websites according to the needs of his clients. Each website will have to be adapted to the wishes of its owner.</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role of the web developer is not to provide the presentation of a website. Its role is rather to manage the technical side to offer a platform that looks like what the customer requested. The customer must therefore come to the developer with all the important information. He must already have an idea of ​​the features to be integrated, the presentation, the display, etc.</a:t>
            </a:r>
            <a:endParaRPr sz="2700">
              <a:solidFill>
                <a:schemeClr val="dk1"/>
              </a:solidFill>
            </a:endParaRPr>
          </a:p>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2965072" y="1234975"/>
            <a:ext cx="2519500" cy="168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Summary </a:t>
            </a:r>
            <a:endParaRPr b="1" sz="3600">
              <a:solidFill>
                <a:srgbClr val="96453C"/>
              </a:solidFill>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1200"/>
              </a:spcBef>
              <a:spcAft>
                <a:spcPts val="0"/>
              </a:spcAft>
              <a:buClr>
                <a:srgbClr val="5E534C"/>
              </a:buClr>
              <a:buSzPts val="2700"/>
              <a:buChar char="●"/>
            </a:pPr>
            <a:r>
              <a:rPr b="1" lang="fr" sz="2700">
                <a:solidFill>
                  <a:srgbClr val="5E534C"/>
                </a:solidFill>
              </a:rPr>
              <a:t>Introduction to the web </a:t>
            </a:r>
            <a:endParaRPr b="1" sz="2700">
              <a:solidFill>
                <a:srgbClr val="5E534C"/>
              </a:solidFill>
            </a:endParaRPr>
          </a:p>
          <a:p>
            <a:pPr indent="-400050" lvl="0" marL="457200" rtl="0" algn="l">
              <a:spcBef>
                <a:spcPts val="0"/>
              </a:spcBef>
              <a:spcAft>
                <a:spcPts val="0"/>
              </a:spcAft>
              <a:buClr>
                <a:srgbClr val="5E534C"/>
              </a:buClr>
              <a:buSzPts val="2700"/>
              <a:buChar char="●"/>
            </a:pPr>
            <a:r>
              <a:rPr b="1" lang="fr" sz="2700">
                <a:solidFill>
                  <a:srgbClr val="5E534C"/>
                </a:solidFill>
              </a:rPr>
              <a:t>How does the web works ?</a:t>
            </a:r>
            <a:endParaRPr b="1" sz="2700">
              <a:solidFill>
                <a:srgbClr val="5E534C"/>
              </a:solidFill>
            </a:endParaRPr>
          </a:p>
          <a:p>
            <a:pPr indent="-400050" lvl="0" marL="457200" rtl="0" algn="l">
              <a:spcBef>
                <a:spcPts val="0"/>
              </a:spcBef>
              <a:spcAft>
                <a:spcPts val="0"/>
              </a:spcAft>
              <a:buClr>
                <a:srgbClr val="5E534C"/>
              </a:buClr>
              <a:buSzPts val="2700"/>
              <a:buChar char="●"/>
            </a:pPr>
            <a:r>
              <a:rPr b="1" lang="fr" sz="2700">
                <a:solidFill>
                  <a:srgbClr val="5E534C"/>
                </a:solidFill>
              </a:rPr>
              <a:t>What do you need to be a developer ?</a:t>
            </a:r>
            <a:endParaRPr b="1" sz="2700">
              <a:solidFill>
                <a:srgbClr val="5E534C"/>
              </a:solidFill>
            </a:endParaRPr>
          </a:p>
          <a:p>
            <a:pPr indent="-400050" lvl="0" marL="457200" rtl="0" algn="l">
              <a:spcBef>
                <a:spcPts val="0"/>
              </a:spcBef>
              <a:spcAft>
                <a:spcPts val="0"/>
              </a:spcAft>
              <a:buClr>
                <a:srgbClr val="5E534C"/>
              </a:buClr>
              <a:buSzPts val="2700"/>
              <a:buChar char="●"/>
            </a:pPr>
            <a:r>
              <a:rPr b="1" lang="fr" sz="2700">
                <a:solidFill>
                  <a:srgbClr val="5E534C"/>
                </a:solidFill>
              </a:rPr>
              <a:t>What’s the role of a web developer ?</a:t>
            </a:r>
            <a:endParaRPr b="1" sz="2700">
              <a:solidFill>
                <a:srgbClr val="5E534C"/>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Introduction to the web</a:t>
            </a:r>
            <a:endParaRPr b="1" sz="3600">
              <a:solidFill>
                <a:srgbClr val="96453C"/>
              </a:solidFill>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Clr>
                <a:schemeClr val="dk1"/>
              </a:buClr>
              <a:buSzPct val="40740"/>
              <a:buFont typeface="Arial"/>
              <a:buNone/>
            </a:pPr>
            <a:r>
              <a:rPr b="1" lang="fr" sz="2700">
                <a:solidFill>
                  <a:schemeClr val="dk1"/>
                </a:solidFill>
              </a:rPr>
              <a:t>                         The answer is NO</a:t>
            </a:r>
            <a:endParaRPr b="1" sz="2700">
              <a:solidFill>
                <a:schemeClr val="dk1"/>
              </a:solidFill>
            </a:endParaRPr>
          </a:p>
          <a:p>
            <a:pPr indent="0" lvl="0" marL="0" rtl="0" algn="l">
              <a:spcBef>
                <a:spcPts val="2400"/>
              </a:spcBef>
              <a:spcAft>
                <a:spcPts val="0"/>
              </a:spcAft>
              <a:buNone/>
            </a:pPr>
            <a:r>
              <a:t/>
            </a:r>
            <a:endParaRPr sz="2700">
              <a:solidFill>
                <a:schemeClr val="dk1"/>
              </a:solidFill>
            </a:endParaRPr>
          </a:p>
          <a:p>
            <a:pPr indent="0" lvl="0" marL="0" rtl="0" algn="l">
              <a:spcBef>
                <a:spcPts val="2400"/>
              </a:spcBef>
              <a:spcAft>
                <a:spcPts val="0"/>
              </a:spcAft>
              <a:buNone/>
            </a:pPr>
            <a:r>
              <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world-wide Web ( WWW ) is certainly what most people think of when they see the word internet.</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But the WWW is only a subset of the internet.</a:t>
            </a:r>
            <a:endParaRPr sz="2700">
              <a:solidFill>
                <a:schemeClr val="dk1"/>
              </a:solidFill>
            </a:endParaRPr>
          </a:p>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62600" y="1213775"/>
            <a:ext cx="3228425" cy="1533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Les composants du web</a:t>
            </a:r>
            <a:endParaRPr b="1" sz="3600">
              <a:solidFill>
                <a:srgbClr val="96453C"/>
              </a:solidFill>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0050" lvl="0" marL="457200" rtl="0" algn="l">
              <a:spcBef>
                <a:spcPts val="1200"/>
              </a:spcBef>
              <a:spcAft>
                <a:spcPts val="0"/>
              </a:spcAft>
              <a:buClr>
                <a:schemeClr val="dk1"/>
              </a:buClr>
              <a:buSzPts val="2700"/>
              <a:buChar char="●"/>
            </a:pPr>
            <a:r>
              <a:rPr lang="fr" sz="2700">
                <a:solidFill>
                  <a:schemeClr val="dk1"/>
                </a:solidFill>
              </a:rPr>
              <a:t>Clients and servers : Computers that connect to the web are called clients and servers. Here's a simplified diagram that illustrates how they interact:</a:t>
            </a:r>
            <a:endParaRPr sz="2700">
              <a:solidFill>
                <a:schemeClr val="dk1"/>
              </a:solidFill>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2575900" y="2896575"/>
            <a:ext cx="4114800"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74332" lvl="0" marL="457200" rtl="0" algn="l">
              <a:spcBef>
                <a:spcPts val="1200"/>
              </a:spcBef>
              <a:spcAft>
                <a:spcPts val="0"/>
              </a:spcAft>
              <a:buClr>
                <a:schemeClr val="dk1"/>
              </a:buClr>
              <a:buSzPct val="100000"/>
              <a:buChar char="●"/>
            </a:pPr>
            <a:r>
              <a:rPr lang="fr" sz="2700">
                <a:solidFill>
                  <a:schemeClr val="dk1"/>
                </a:solidFill>
              </a:rPr>
              <a:t>The other components of the Web : The client and the server aren't the only things involved. There are many other components that we will describe in the rest of this article. </a:t>
            </a:r>
            <a:endParaRPr sz="2700">
              <a:solidFill>
                <a:schemeClr val="dk1"/>
              </a:solidFill>
            </a:endParaRPr>
          </a:p>
          <a:p>
            <a:pPr indent="0" lvl="0" marL="0" rtl="0" algn="l">
              <a:spcBef>
                <a:spcPts val="3600"/>
              </a:spcBef>
              <a:spcAft>
                <a:spcPts val="0"/>
              </a:spcAft>
              <a:buNone/>
            </a:pPr>
            <a:r>
              <a:rPr lang="fr" sz="2700">
                <a:solidFill>
                  <a:schemeClr val="dk1"/>
                </a:solidFill>
              </a:rPr>
              <a:t>Let’s draw a parallel between the web and a street. On one side of the street, there is a house that corresponds to the customer. On the other side, a store corresponding to the server, and in which you want to buy something.</a:t>
            </a:r>
            <a:endParaRPr sz="2700">
              <a:solidFill>
                <a:schemeClr val="dk1"/>
              </a:solidFill>
            </a:endParaRPr>
          </a:p>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5296025" y="3735950"/>
            <a:ext cx="2008675" cy="134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How does the web works ?</a:t>
            </a:r>
            <a:endParaRPr b="1" sz="3600">
              <a:solidFill>
                <a:srgbClr val="96453C"/>
              </a:solidFill>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40740"/>
              <a:buFont typeface="Arial"/>
              <a:buNone/>
            </a:pPr>
            <a:r>
              <a:rPr lang="fr" sz="2700">
                <a:solidFill>
                  <a:schemeClr val="dk1"/>
                </a:solidFill>
              </a:rPr>
              <a:t>When you type a web address into your browser (in our comparison it's like going to the store):</a:t>
            </a:r>
            <a:endParaRPr sz="2700">
              <a:solidFill>
                <a:schemeClr val="dk1"/>
              </a:solidFill>
            </a:endParaRPr>
          </a:p>
          <a:p>
            <a:pPr indent="0" lvl="0" marL="0" rtl="0" algn="l">
              <a:spcBef>
                <a:spcPts val="2400"/>
              </a:spcBef>
              <a:spcAft>
                <a:spcPts val="0"/>
              </a:spcAft>
              <a:buClr>
                <a:schemeClr val="dk1"/>
              </a:buClr>
              <a:buSzPct val="40740"/>
              <a:buFont typeface="Arial"/>
              <a:buNone/>
            </a:pPr>
            <a:r>
              <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browser asks the DNS for the real address of the server containing the website (you find the address of the store).</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browser sends an HTTP request to the server asking it to send a copy of the website to the customer (you go to the store and place an order). This message, and other data sent between the client and the server, is exchanged over the internet connection using TCP / IP.</a:t>
            </a:r>
            <a:endParaRPr sz="2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40740"/>
              <a:buFont typeface="Arial"/>
              <a:buNone/>
            </a:pPr>
            <a:r>
              <a:rPr lang="fr" sz="2700">
                <a:solidFill>
                  <a:schemeClr val="dk1"/>
                </a:solidFill>
              </a:rPr>
              <a:t>If the server accepts the request sent by the client, the server sends a "200 OK" message to the client which means: "No problem, you can consult this website, here it is". Then the server starts sending the website files to the browser in the form of a series of small pieces called "packages" (the store delivers the products to you and you bring them home).</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 browser assembles the different pieces to recompose the entire website then displays it on your screen</a:t>
            </a:r>
            <a:endParaRPr sz="2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Explanations on DNS</a:t>
            </a:r>
            <a:endParaRPr b="1" sz="3600">
              <a:solidFill>
                <a:srgbClr val="96453C"/>
              </a:solidFill>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40740"/>
              <a:buFont typeface="Arial"/>
              <a:buNone/>
            </a:pPr>
            <a:r>
              <a:rPr lang="fr" sz="2700">
                <a:solidFill>
                  <a:schemeClr val="dk1"/>
                </a:solidFill>
              </a:rPr>
              <a:t>Real web addresses aren't the nice, memorable strings you type into your address bar to find your favorite websites, but strings of numbers. These number strings are special numbers that look like this: 63.245.208.195.</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These are IP addresses; they represent a unique place on the web. On the other hand, they are not very easy to remember (are they?). This is what the Domain Name System (DNS) was designed for. DNS servers are special servers that match a web address entered in the browser (eg “mozilla.org”) with the actual address (IP) of the site server.</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It is possible to reach websites directly using their IP addresses. To go to the Mozilla site, you can type 63.245.215.20 in the address bar of a new tab in your browser.</a:t>
            </a:r>
            <a:endParaRPr sz="2700">
              <a:solidFill>
                <a:schemeClr val="dk1"/>
              </a:solidFill>
            </a:endParaRPr>
          </a:p>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565850" y="4307875"/>
            <a:ext cx="1601725" cy="78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0555"/>
              <a:buFont typeface="Arial"/>
              <a:buNone/>
            </a:pPr>
            <a:r>
              <a:rPr b="1" lang="fr" sz="3600">
                <a:solidFill>
                  <a:srgbClr val="96453C"/>
                </a:solidFill>
              </a:rPr>
              <a:t>what do you need to be a developer</a:t>
            </a:r>
            <a:endParaRPr b="1" sz="3600">
              <a:solidFill>
                <a:srgbClr val="96453C"/>
              </a:solidFill>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40740"/>
              <a:buFont typeface="Arial"/>
              <a:buNone/>
            </a:pPr>
            <a:r>
              <a:rPr lang="fr" sz="2700">
                <a:solidFill>
                  <a:schemeClr val="dk1"/>
                </a:solidFill>
              </a:rPr>
              <a:t>Becoming a good web developer is not just a question of theoretical training. It’s also a lot of practice and curiosity driven by passion.</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We can note several important qualities to become a good web developer.</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Curiosity and a great capacity for adaptation. In this area, discoveries are regular and working techniques change very quickly. So you have to be constantly learning and staying curious to get the information. The best ways to keep up to date with new technologies are to regularly watch various blogs, community sites and read books.</a:t>
            </a:r>
            <a:endParaRPr sz="2700">
              <a:solidFill>
                <a:schemeClr val="dk1"/>
              </a:solidFill>
            </a:endParaRPr>
          </a:p>
          <a:p>
            <a:pPr indent="0" lvl="0" marL="0" rtl="0" algn="l">
              <a:spcBef>
                <a:spcPts val="2400"/>
              </a:spcBef>
              <a:spcAft>
                <a:spcPts val="0"/>
              </a:spcAft>
              <a:buClr>
                <a:schemeClr val="dk1"/>
              </a:buClr>
              <a:buSzPct val="40740"/>
              <a:buFont typeface="Arial"/>
              <a:buNone/>
            </a:pPr>
            <a:r>
              <a:rPr lang="fr" sz="2700">
                <a:solidFill>
                  <a:schemeClr val="dk1"/>
                </a:solidFill>
              </a:rPr>
              <a:t>Thoroughness and speed of execution are also part of the qualities of an excellent web developer. Customers are fond of responsive and professional specialists. Logic, precision and optimization are also essential elements that should guide this professional in the development of his skills.</a:t>
            </a:r>
            <a:endParaRPr sz="27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