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21" r:id="rId5"/>
    <p:sldId id="322" r:id="rId6"/>
    <p:sldId id="263" r:id="rId7"/>
    <p:sldId id="294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43" r:id="rId21"/>
    <p:sldId id="335" r:id="rId22"/>
    <p:sldId id="337" r:id="rId23"/>
    <p:sldId id="338" r:id="rId24"/>
    <p:sldId id="340" r:id="rId25"/>
    <p:sldId id="341" r:id="rId26"/>
    <p:sldId id="34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474D3-77A7-47E3-BEE6-C1E02F88E5BE}" v="842" dt="2022-01-06T18:21:11.149"/>
    <p1510:client id="{3034B59E-8C8D-4ECD-B5A7-A2401FEC2E2D}" v="736" dt="2022-01-26T17:58:36.986"/>
    <p1510:client id="{33414AD3-637B-427F-9247-4E5650AC9EF4}" v="1" dt="2021-12-31T14:43:27.187"/>
    <p1510:client id="{3BB8F8B9-3FC1-4347-97AD-F961C861F95F}" v="3" dt="2022-01-24T15:47:37.068"/>
    <p1510:client id="{4D821822-2852-4613-B2B7-57E588DB3E8B}" v="3673" dt="2022-02-09T18:40:17.439"/>
    <p1510:client id="{5A60DBC2-8039-4295-BA9A-9CD383E69BC2}" v="832" dt="2021-12-29T16:55:39.778"/>
    <p1510:client id="{601B61A7-4F66-43CA-8D03-A08629C78BC4}" v="219" dt="2022-02-10T17:05:17.473"/>
    <p1510:client id="{70FBAFAB-D28C-4F24-B4BE-C662717B2A52}" v="17" dt="2022-01-25T19:41:44.939"/>
    <p1510:client id="{87B4D3BB-775F-4124-ADE1-F5B1450851DD}" v="430" dt="2022-02-09T13:51:08.922"/>
    <p1510:client id="{953C56F2-2802-4E35-BC24-A7098606A94F}" v="5" dt="2021-12-29T17:00:40.200"/>
    <p1510:client id="{A92656F3-35DF-4110-B60A-AE3ABDAA26AE}" v="1" dt="2021-12-31T15:23:17.538"/>
    <p1510:client id="{AC2FA598-C781-4E99-96F2-5586F52ED130}" v="1147" dt="2022-01-06T15:24:53.348"/>
    <p1510:client id="{BCC67524-A0E7-4074-94BB-C250CB7AA36C}" v="184" dt="2021-12-31T15:35:55.931"/>
    <p1510:client id="{C101F7FF-CE9A-4D41-BFB8-6DF4F7496A42}" v="1680" dt="2022-01-26T16:57:02.068"/>
    <p1510:client id="{D7C2A6EE-B982-438B-838E-A06250B14565}" v="474" dt="2022-01-24T19:40:36.072"/>
    <p1510:client id="{E1D724DA-9DDD-4F91-9D33-D98EDEC8653A}" v="39" dt="2022-02-09T22:10:11.411"/>
    <p1510:client id="{F81827AC-B32E-4FC1-86A3-D97B01BA7B69}" v="506" dt="2022-01-25T13:41:11.644"/>
    <p1510:client id="{FF21FF0A-6F42-4291-9453-3C34D69E9F82}" v="650" dt="2022-01-25T14:43:04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o rara" userId="e9fb7294042be555" providerId="Windows Live" clId="Web-{E1D724DA-9DDD-4F91-9D33-D98EDEC8653A}"/>
    <pc:docChg chg="modSld">
      <pc:chgData name="Nono rara" userId="e9fb7294042be555" providerId="Windows Live" clId="Web-{E1D724DA-9DDD-4F91-9D33-D98EDEC8653A}" dt="2022-02-09T22:10:11.411" v="38" actId="20577"/>
      <pc:docMkLst>
        <pc:docMk/>
      </pc:docMkLst>
      <pc:sldChg chg="modSp">
        <pc:chgData name="Nono rara" userId="e9fb7294042be555" providerId="Windows Live" clId="Web-{E1D724DA-9DDD-4F91-9D33-D98EDEC8653A}" dt="2022-02-09T22:10:11.411" v="38" actId="20577"/>
        <pc:sldMkLst>
          <pc:docMk/>
          <pc:sldMk cId="1479015541" sldId="294"/>
        </pc:sldMkLst>
        <pc:spChg chg="mod">
          <ac:chgData name="Nono rara" userId="e9fb7294042be555" providerId="Windows Live" clId="Web-{E1D724DA-9DDD-4F91-9D33-D98EDEC8653A}" dt="2022-02-09T22:10:11.411" v="38" actId="20577"/>
          <ac:spMkLst>
            <pc:docMk/>
            <pc:sldMk cId="1479015541" sldId="294"/>
            <ac:spMk id="3" creationId="{6E3FFD05-AC79-476E-A811-8258C0B7BD9B}"/>
          </ac:spMkLst>
        </pc:spChg>
      </pc:sldChg>
      <pc:sldChg chg="addSp delSp modSp">
        <pc:chgData name="Nono rara" userId="e9fb7294042be555" providerId="Windows Live" clId="Web-{E1D724DA-9DDD-4F91-9D33-D98EDEC8653A}" dt="2022-02-09T19:59:55.637" v="4" actId="14100"/>
        <pc:sldMkLst>
          <pc:docMk/>
          <pc:sldMk cId="1394508070" sldId="341"/>
        </pc:sldMkLst>
        <pc:picChg chg="add mod">
          <ac:chgData name="Nono rara" userId="e9fb7294042be555" providerId="Windows Live" clId="Web-{E1D724DA-9DDD-4F91-9D33-D98EDEC8653A}" dt="2022-02-09T19:59:55.637" v="4" actId="14100"/>
          <ac:picMkLst>
            <pc:docMk/>
            <pc:sldMk cId="1394508070" sldId="341"/>
            <ac:picMk id="5" creationId="{0A266613-758E-4D88-B829-879BD9D5DEBD}"/>
          </ac:picMkLst>
        </pc:picChg>
        <pc:picChg chg="del">
          <ac:chgData name="Nono rara" userId="e9fb7294042be555" providerId="Windows Live" clId="Web-{E1D724DA-9DDD-4F91-9D33-D98EDEC8653A}" dt="2022-02-09T19:58:52.307" v="0"/>
          <ac:picMkLst>
            <pc:docMk/>
            <pc:sldMk cId="1394508070" sldId="341"/>
            <ac:picMk id="9" creationId="{725806D0-298C-48CE-B3C4-409902D09276}"/>
          </ac:picMkLst>
        </pc:picChg>
      </pc:sldChg>
    </pc:docChg>
  </pc:docChgLst>
  <pc:docChgLst>
    <pc:chgData name="Nono rara" userId="e9fb7294042be555" providerId="Windows Live" clId="Web-{601B61A7-4F66-43CA-8D03-A08629C78BC4}"/>
    <pc:docChg chg="addSld delSld modSld">
      <pc:chgData name="Nono rara" userId="e9fb7294042be555" providerId="Windows Live" clId="Web-{601B61A7-4F66-43CA-8D03-A08629C78BC4}" dt="2022-02-10T17:05:17.473" v="187" actId="1076"/>
      <pc:docMkLst>
        <pc:docMk/>
      </pc:docMkLst>
      <pc:sldChg chg="addSp delSp modSp">
        <pc:chgData name="Nono rara" userId="e9fb7294042be555" providerId="Windows Live" clId="Web-{601B61A7-4F66-43CA-8D03-A08629C78BC4}" dt="2022-02-10T13:43:29.559" v="39" actId="14100"/>
        <pc:sldMkLst>
          <pc:docMk/>
          <pc:sldMk cId="2193698303" sldId="328"/>
        </pc:sldMkLst>
        <pc:spChg chg="mod">
          <ac:chgData name="Nono rara" userId="e9fb7294042be555" providerId="Windows Live" clId="Web-{601B61A7-4F66-43CA-8D03-A08629C78BC4}" dt="2022-02-10T13:25:14.171" v="16"/>
          <ac:spMkLst>
            <pc:docMk/>
            <pc:sldMk cId="2193698303" sldId="328"/>
            <ac:spMk id="2" creationId="{1164AE74-8178-4783-9E01-927E6ABBB542}"/>
          </ac:spMkLst>
        </pc:spChg>
        <pc:spChg chg="mod">
          <ac:chgData name="Nono rara" userId="e9fb7294042be555" providerId="Windows Live" clId="Web-{601B61A7-4F66-43CA-8D03-A08629C78BC4}" dt="2022-02-10T13:25:14.171" v="16"/>
          <ac:spMkLst>
            <pc:docMk/>
            <pc:sldMk cId="2193698303" sldId="328"/>
            <ac:spMk id="3" creationId="{6E3FFD05-AC79-476E-A811-8258C0B7BD9B}"/>
          </ac:spMkLst>
        </pc:spChg>
        <pc:spChg chg="add del">
          <ac:chgData name="Nono rara" userId="e9fb7294042be555" providerId="Windows Live" clId="Web-{601B61A7-4F66-43CA-8D03-A08629C78BC4}" dt="2022-02-10T13:25:14.171" v="16"/>
          <ac:spMkLst>
            <pc:docMk/>
            <pc:sldMk cId="2193698303" sldId="328"/>
            <ac:spMk id="36" creationId="{907EF6B7-1338-4443-8C46-6A318D952DFD}"/>
          </ac:spMkLst>
        </pc:spChg>
        <pc:spChg chg="add del">
          <ac:chgData name="Nono rara" userId="e9fb7294042be555" providerId="Windows Live" clId="Web-{601B61A7-4F66-43CA-8D03-A08629C78BC4}" dt="2022-02-10T13:25:14.171" v="16"/>
          <ac:spMkLst>
            <pc:docMk/>
            <pc:sldMk cId="2193698303" sldId="328"/>
            <ac:spMk id="38" creationId="{DAAE4CDD-124C-4DCF-9584-B6033B545DD5}"/>
          </ac:spMkLst>
        </pc:spChg>
        <pc:spChg chg="add del">
          <ac:chgData name="Nono rara" userId="e9fb7294042be555" providerId="Windows Live" clId="Web-{601B61A7-4F66-43CA-8D03-A08629C78BC4}" dt="2022-02-10T13:25:14.171" v="16"/>
          <ac:spMkLst>
            <pc:docMk/>
            <pc:sldMk cId="2193698303" sldId="328"/>
            <ac:spMk id="40" creationId="{081E4A58-353D-44AE-B2FC-2A74E2E400F7}"/>
          </ac:spMkLst>
        </pc:spChg>
        <pc:spChg chg="add del">
          <ac:chgData name="Nono rara" userId="e9fb7294042be555" providerId="Windows Live" clId="Web-{601B61A7-4F66-43CA-8D03-A08629C78BC4}" dt="2022-02-10T13:25:14.171" v="16"/>
          <ac:spMkLst>
            <pc:docMk/>
            <pc:sldMk cId="2193698303" sldId="328"/>
            <ac:spMk id="45" creationId="{3CD9DF72-87A3-404E-A828-84CBF11A8303}"/>
          </ac:spMkLst>
        </pc:spChg>
        <pc:picChg chg="del">
          <ac:chgData name="Nono rara" userId="e9fb7294042be555" providerId="Windows Live" clId="Web-{601B61A7-4F66-43CA-8D03-A08629C78BC4}" dt="2022-02-10T13:09:58.147" v="0"/>
          <ac:picMkLst>
            <pc:docMk/>
            <pc:sldMk cId="2193698303" sldId="328"/>
            <ac:picMk id="4" creationId="{D189FB70-D426-44D2-A750-122BBDCF4F7F}"/>
          </ac:picMkLst>
        </pc:picChg>
        <pc:picChg chg="add del mod">
          <ac:chgData name="Nono rara" userId="e9fb7294042be555" providerId="Windows Live" clId="Web-{601B61A7-4F66-43CA-8D03-A08629C78BC4}" dt="2022-02-10T13:22:54.573" v="9"/>
          <ac:picMkLst>
            <pc:docMk/>
            <pc:sldMk cId="2193698303" sldId="328"/>
            <ac:picMk id="5" creationId="{9E7CE962-F24C-46FC-88DE-F9591398CBF0}"/>
          </ac:picMkLst>
        </pc:picChg>
        <pc:picChg chg="add del mod ord">
          <ac:chgData name="Nono rara" userId="e9fb7294042be555" providerId="Windows Live" clId="Web-{601B61A7-4F66-43CA-8D03-A08629C78BC4}" dt="2022-02-10T13:32:59.636" v="22"/>
          <ac:picMkLst>
            <pc:docMk/>
            <pc:sldMk cId="2193698303" sldId="328"/>
            <ac:picMk id="6" creationId="{AF25BD80-E2CA-4862-853E-39E88F916F81}"/>
          </ac:picMkLst>
        </pc:picChg>
        <pc:picChg chg="add del mod">
          <ac:chgData name="Nono rara" userId="e9fb7294042be555" providerId="Windows Live" clId="Web-{601B61A7-4F66-43CA-8D03-A08629C78BC4}" dt="2022-02-10T13:36:31.766" v="29"/>
          <ac:picMkLst>
            <pc:docMk/>
            <pc:sldMk cId="2193698303" sldId="328"/>
            <ac:picMk id="7" creationId="{54EE4904-038A-47D3-A4D4-6B27DF98C51F}"/>
          </ac:picMkLst>
        </pc:picChg>
        <pc:picChg chg="add mod">
          <ac:chgData name="Nono rara" userId="e9fb7294042be555" providerId="Windows Live" clId="Web-{601B61A7-4F66-43CA-8D03-A08629C78BC4}" dt="2022-02-10T13:43:29.559" v="39" actId="14100"/>
          <ac:picMkLst>
            <pc:docMk/>
            <pc:sldMk cId="2193698303" sldId="328"/>
            <ac:picMk id="8" creationId="{757E52DC-C9D6-4D5E-B5B9-027D35F1B827}"/>
          </ac:picMkLst>
        </pc:picChg>
        <pc:cxnChg chg="add del">
          <ac:chgData name="Nono rara" userId="e9fb7294042be555" providerId="Windows Live" clId="Web-{601B61A7-4F66-43CA-8D03-A08629C78BC4}" dt="2022-02-10T13:25:14.171" v="16"/>
          <ac:cxnSpMkLst>
            <pc:docMk/>
            <pc:sldMk cId="2193698303" sldId="328"/>
            <ac:cxnSpMk id="47" creationId="{20E3A342-4D61-4E3F-AF90-1AB42AEB96CC}"/>
          </ac:cxnSpMkLst>
        </pc:cxnChg>
      </pc:sldChg>
      <pc:sldChg chg="addSp delSp modSp">
        <pc:chgData name="Nono rara" userId="e9fb7294042be555" providerId="Windows Live" clId="Web-{601B61A7-4F66-43CA-8D03-A08629C78BC4}" dt="2022-02-10T16:51:15.169" v="139" actId="14100"/>
        <pc:sldMkLst>
          <pc:docMk/>
          <pc:sldMk cId="300808383" sldId="334"/>
        </pc:sldMkLst>
        <pc:spChg chg="add del mod">
          <ac:chgData name="Nono rara" userId="e9fb7294042be555" providerId="Windows Live" clId="Web-{601B61A7-4F66-43CA-8D03-A08629C78BC4}" dt="2022-02-10T16:50:52.716" v="136"/>
          <ac:spMkLst>
            <pc:docMk/>
            <pc:sldMk cId="300808383" sldId="334"/>
            <ac:spMk id="4" creationId="{DDBB0277-666B-473C-AE90-1C15769F6415}"/>
          </ac:spMkLst>
        </pc:spChg>
        <pc:spChg chg="add del mod">
          <ac:chgData name="Nono rara" userId="e9fb7294042be555" providerId="Windows Live" clId="Web-{601B61A7-4F66-43CA-8D03-A08629C78BC4}" dt="2022-02-10T14:02:23.941" v="41"/>
          <ac:spMkLst>
            <pc:docMk/>
            <pc:sldMk cId="300808383" sldId="334"/>
            <ac:spMk id="5" creationId="{F09DE239-3677-4F80-948A-AC827639D1EF}"/>
          </ac:spMkLst>
        </pc:spChg>
        <pc:picChg chg="del">
          <ac:chgData name="Nono rara" userId="e9fb7294042be555" providerId="Windows Live" clId="Web-{601B61A7-4F66-43CA-8D03-A08629C78BC4}" dt="2022-02-10T14:01:47.908" v="40"/>
          <ac:picMkLst>
            <pc:docMk/>
            <pc:sldMk cId="300808383" sldId="334"/>
            <ac:picMk id="4" creationId="{5C7A670B-1378-49BF-9759-0407BA082BA9}"/>
          </ac:picMkLst>
        </pc:picChg>
        <pc:picChg chg="add mod ord">
          <ac:chgData name="Nono rara" userId="e9fb7294042be555" providerId="Windows Live" clId="Web-{601B61A7-4F66-43CA-8D03-A08629C78BC4}" dt="2022-02-10T16:51:15.169" v="139" actId="14100"/>
          <ac:picMkLst>
            <pc:docMk/>
            <pc:sldMk cId="300808383" sldId="334"/>
            <ac:picMk id="5" creationId="{18CAAA1A-5A25-41FE-8F40-84949AFDBA5F}"/>
          </ac:picMkLst>
        </pc:picChg>
        <pc:picChg chg="add del mod ord">
          <ac:chgData name="Nono rara" userId="e9fb7294042be555" providerId="Windows Live" clId="Web-{601B61A7-4F66-43CA-8D03-A08629C78BC4}" dt="2022-02-10T16:50:49.950" v="135"/>
          <ac:picMkLst>
            <pc:docMk/>
            <pc:sldMk cId="300808383" sldId="334"/>
            <ac:picMk id="6" creationId="{D8056594-9520-4166-AAAF-DD29FEF7DF86}"/>
          </ac:picMkLst>
        </pc:picChg>
      </pc:sldChg>
      <pc:sldChg chg="modSp">
        <pc:chgData name="Nono rara" userId="e9fb7294042be555" providerId="Windows Live" clId="Web-{601B61A7-4F66-43CA-8D03-A08629C78BC4}" dt="2022-02-10T17:01:39.467" v="180"/>
        <pc:sldMkLst>
          <pc:docMk/>
          <pc:sldMk cId="829028239" sldId="335"/>
        </pc:sldMkLst>
        <pc:graphicFrameChg chg="mod modGraphic">
          <ac:chgData name="Nono rara" userId="e9fb7294042be555" providerId="Windows Live" clId="Web-{601B61A7-4F66-43CA-8D03-A08629C78BC4}" dt="2022-02-10T17:01:39.467" v="180"/>
          <ac:graphicFrameMkLst>
            <pc:docMk/>
            <pc:sldMk cId="829028239" sldId="335"/>
            <ac:graphicFrameMk id="5" creationId="{C1A92390-1827-4B00-A347-7A1E372B941D}"/>
          </ac:graphicFrameMkLst>
        </pc:graphicFrameChg>
      </pc:sldChg>
      <pc:sldChg chg="addSp delSp modSp del">
        <pc:chgData name="Nono rara" userId="e9fb7294042be555" providerId="Windows Live" clId="Web-{601B61A7-4F66-43CA-8D03-A08629C78BC4}" dt="2022-02-10T16:54:22.893" v="154"/>
        <pc:sldMkLst>
          <pc:docMk/>
          <pc:sldMk cId="4210876472" sldId="336"/>
        </pc:sldMkLst>
        <pc:picChg chg="add mod">
          <ac:chgData name="Nono rara" userId="e9fb7294042be555" providerId="Windows Live" clId="Web-{601B61A7-4F66-43CA-8D03-A08629C78BC4}" dt="2022-02-10T16:52:34.828" v="144" actId="14100"/>
          <ac:picMkLst>
            <pc:docMk/>
            <pc:sldMk cId="4210876472" sldId="336"/>
            <ac:picMk id="3" creationId="{0BE26196-AC41-4BF9-90AE-1729FCE2BF38}"/>
          </ac:picMkLst>
        </pc:picChg>
        <pc:picChg chg="del">
          <ac:chgData name="Nono rara" userId="e9fb7294042be555" providerId="Windows Live" clId="Web-{601B61A7-4F66-43CA-8D03-A08629C78BC4}" dt="2022-02-10T14:05:12.888" v="49"/>
          <ac:picMkLst>
            <pc:docMk/>
            <pc:sldMk cId="4210876472" sldId="336"/>
            <ac:picMk id="3" creationId="{F551611F-5791-404F-9EEE-E9AE7DAAA27B}"/>
          </ac:picMkLst>
        </pc:picChg>
        <pc:picChg chg="add del mod">
          <ac:chgData name="Nono rara" userId="e9fb7294042be555" providerId="Windows Live" clId="Web-{601B61A7-4F66-43CA-8D03-A08629C78BC4}" dt="2022-02-10T16:52:23.343" v="140"/>
          <ac:picMkLst>
            <pc:docMk/>
            <pc:sldMk cId="4210876472" sldId="336"/>
            <ac:picMk id="4" creationId="{4A95F202-168C-426C-9D4A-B49FE422E502}"/>
          </ac:picMkLst>
        </pc:picChg>
        <pc:picChg chg="del">
          <ac:chgData name="Nono rara" userId="e9fb7294042be555" providerId="Windows Live" clId="Web-{601B61A7-4F66-43CA-8D03-A08629C78BC4}" dt="2022-02-10T14:04:34.682" v="43"/>
          <ac:picMkLst>
            <pc:docMk/>
            <pc:sldMk cId="4210876472" sldId="336"/>
            <ac:picMk id="5" creationId="{E4B210A2-43DD-491F-88F4-14DD9BF73FCB}"/>
          </ac:picMkLst>
        </pc:picChg>
        <pc:picChg chg="add del mod">
          <ac:chgData name="Nono rara" userId="e9fb7294042be555" providerId="Windows Live" clId="Web-{601B61A7-4F66-43CA-8D03-A08629C78BC4}" dt="2022-02-10T16:52:42.500" v="145"/>
          <ac:picMkLst>
            <pc:docMk/>
            <pc:sldMk cId="4210876472" sldId="336"/>
            <ac:picMk id="6" creationId="{404CE2AF-2ECC-43F7-8018-EE50B4FA29FB}"/>
          </ac:picMkLst>
        </pc:picChg>
      </pc:sldChg>
      <pc:sldChg chg="modSp">
        <pc:chgData name="Nono rara" userId="e9fb7294042be555" providerId="Windows Live" clId="Web-{601B61A7-4F66-43CA-8D03-A08629C78BC4}" dt="2022-02-10T14:17:24.428" v="84" actId="20577"/>
        <pc:sldMkLst>
          <pc:docMk/>
          <pc:sldMk cId="1706729822" sldId="338"/>
        </pc:sldMkLst>
        <pc:spChg chg="mod">
          <ac:chgData name="Nono rara" userId="e9fb7294042be555" providerId="Windows Live" clId="Web-{601B61A7-4F66-43CA-8D03-A08629C78BC4}" dt="2022-02-10T14:17:24.428" v="84" actId="20577"/>
          <ac:spMkLst>
            <pc:docMk/>
            <pc:sldMk cId="1706729822" sldId="338"/>
            <ac:spMk id="3" creationId="{6E3FFD05-AC79-476E-A811-8258C0B7BD9B}"/>
          </ac:spMkLst>
        </pc:spChg>
      </pc:sldChg>
      <pc:sldChg chg="modSp">
        <pc:chgData name="Nono rara" userId="e9fb7294042be555" providerId="Windows Live" clId="Web-{601B61A7-4F66-43CA-8D03-A08629C78BC4}" dt="2022-02-10T14:17:37.241" v="90" actId="20577"/>
        <pc:sldMkLst>
          <pc:docMk/>
          <pc:sldMk cId="3486074810" sldId="340"/>
        </pc:sldMkLst>
        <pc:spChg chg="mod">
          <ac:chgData name="Nono rara" userId="e9fb7294042be555" providerId="Windows Live" clId="Web-{601B61A7-4F66-43CA-8D03-A08629C78BC4}" dt="2022-02-10T14:17:37.241" v="90" actId="20577"/>
          <ac:spMkLst>
            <pc:docMk/>
            <pc:sldMk cId="3486074810" sldId="340"/>
            <ac:spMk id="3" creationId="{6E3FFD05-AC79-476E-A811-8258C0B7BD9B}"/>
          </ac:spMkLst>
        </pc:spChg>
      </pc:sldChg>
      <pc:sldChg chg="addSp delSp modSp">
        <pc:chgData name="Nono rara" userId="e9fb7294042be555" providerId="Windows Live" clId="Web-{601B61A7-4F66-43CA-8D03-A08629C78BC4}" dt="2022-02-10T17:05:17.473" v="187" actId="1076"/>
        <pc:sldMkLst>
          <pc:docMk/>
          <pc:sldMk cId="1394508070" sldId="341"/>
        </pc:sldMkLst>
        <pc:spChg chg="mod">
          <ac:chgData name="Nono rara" userId="e9fb7294042be555" providerId="Windows Live" clId="Web-{601B61A7-4F66-43CA-8D03-A08629C78BC4}" dt="2022-02-10T14:39:50.361" v="117" actId="20577"/>
          <ac:spMkLst>
            <pc:docMk/>
            <pc:sldMk cId="1394508070" sldId="341"/>
            <ac:spMk id="6" creationId="{C5FC8E9E-4152-4966-801A-C9E1DB323D36}"/>
          </ac:spMkLst>
        </pc:spChg>
        <pc:picChg chg="add mod">
          <ac:chgData name="Nono rara" userId="e9fb7294042be555" providerId="Windows Live" clId="Web-{601B61A7-4F66-43CA-8D03-A08629C78BC4}" dt="2022-02-10T17:05:17.473" v="187" actId="1076"/>
          <ac:picMkLst>
            <pc:docMk/>
            <pc:sldMk cId="1394508070" sldId="341"/>
            <ac:picMk id="4" creationId="{96D2A999-13B9-47FF-B5C5-52ADEFDA3C0F}"/>
          </ac:picMkLst>
        </pc:picChg>
        <pc:picChg chg="del">
          <ac:chgData name="Nono rara" userId="e9fb7294042be555" providerId="Windows Live" clId="Web-{601B61A7-4F66-43CA-8D03-A08629C78BC4}" dt="2022-02-10T14:20:11.906" v="92"/>
          <ac:picMkLst>
            <pc:docMk/>
            <pc:sldMk cId="1394508070" sldId="341"/>
            <ac:picMk id="4" creationId="{F718FF4E-4B29-4453-B806-4B4D4484BCF5}"/>
          </ac:picMkLst>
        </pc:picChg>
        <pc:picChg chg="del">
          <ac:chgData name="Nono rara" userId="e9fb7294042be555" providerId="Windows Live" clId="Web-{601B61A7-4F66-43CA-8D03-A08629C78BC4}" dt="2022-02-10T14:33:08.901" v="104"/>
          <ac:picMkLst>
            <pc:docMk/>
            <pc:sldMk cId="1394508070" sldId="341"/>
            <ac:picMk id="5" creationId="{0A266613-758E-4D88-B829-879BD9D5DEBD}"/>
          </ac:picMkLst>
        </pc:picChg>
        <pc:picChg chg="add del mod">
          <ac:chgData name="Nono rara" userId="e9fb7294042be555" providerId="Windows Live" clId="Web-{601B61A7-4F66-43CA-8D03-A08629C78BC4}" dt="2022-02-10T14:32:43.650" v="98"/>
          <ac:picMkLst>
            <pc:docMk/>
            <pc:sldMk cId="1394508070" sldId="341"/>
            <ac:picMk id="7" creationId="{780191D4-4314-4D5D-AEEA-3447E98D1B06}"/>
          </ac:picMkLst>
        </pc:picChg>
        <pc:picChg chg="add mod">
          <ac:chgData name="Nono rara" userId="e9fb7294042be555" providerId="Windows Live" clId="Web-{601B61A7-4F66-43CA-8D03-A08629C78BC4}" dt="2022-02-10T14:40:39.051" v="129" actId="14100"/>
          <ac:picMkLst>
            <pc:docMk/>
            <pc:sldMk cId="1394508070" sldId="341"/>
            <ac:picMk id="8" creationId="{352AC9DE-4CE0-4E83-B386-3F686879FFAB}"/>
          </ac:picMkLst>
        </pc:picChg>
        <pc:picChg chg="add del mod">
          <ac:chgData name="Nono rara" userId="e9fb7294042be555" providerId="Windows Live" clId="Web-{601B61A7-4F66-43CA-8D03-A08629C78BC4}" dt="2022-02-10T17:02:59.985" v="181"/>
          <ac:picMkLst>
            <pc:docMk/>
            <pc:sldMk cId="1394508070" sldId="341"/>
            <ac:picMk id="9" creationId="{6820F4FF-1F69-4BA2-BFE7-CB76F10D6CE1}"/>
          </ac:picMkLst>
        </pc:picChg>
      </pc:sldChg>
      <pc:sldChg chg="modSp">
        <pc:chgData name="Nono rara" userId="e9fb7294042be555" providerId="Windows Live" clId="Web-{601B61A7-4F66-43CA-8D03-A08629C78BC4}" dt="2022-02-10T14:40:56.021" v="134" actId="20577"/>
        <pc:sldMkLst>
          <pc:docMk/>
          <pc:sldMk cId="901947611" sldId="342"/>
        </pc:sldMkLst>
        <pc:spChg chg="mod">
          <ac:chgData name="Nono rara" userId="e9fb7294042be555" providerId="Windows Live" clId="Web-{601B61A7-4F66-43CA-8D03-A08629C78BC4}" dt="2022-02-10T14:40:56.021" v="134" actId="20577"/>
          <ac:spMkLst>
            <pc:docMk/>
            <pc:sldMk cId="901947611" sldId="342"/>
            <ac:spMk id="3" creationId="{C080F32D-156C-4563-856A-B63BBA593CC8}"/>
          </ac:spMkLst>
        </pc:spChg>
      </pc:sldChg>
      <pc:sldChg chg="addSp modSp add replId">
        <pc:chgData name="Nono rara" userId="e9fb7294042be555" providerId="Windows Live" clId="Web-{601B61A7-4F66-43CA-8D03-A08629C78BC4}" dt="2022-02-10T16:53:59.017" v="153" actId="14100"/>
        <pc:sldMkLst>
          <pc:docMk/>
          <pc:sldMk cId="2680479284" sldId="343"/>
        </pc:sldMkLst>
        <pc:picChg chg="add mod">
          <ac:chgData name="Nono rara" userId="e9fb7294042be555" providerId="Windows Live" clId="Web-{601B61A7-4F66-43CA-8D03-A08629C78BC4}" dt="2022-02-10T16:53:59.017" v="153" actId="14100"/>
          <ac:picMkLst>
            <pc:docMk/>
            <pc:sldMk cId="2680479284" sldId="343"/>
            <ac:picMk id="4" creationId="{3D1D2043-2059-41AA-A8A1-0100131D17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Projet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n°4: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Anticiper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les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besoins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en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electricité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des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batiments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.</a:t>
            </a:r>
          </a:p>
          <a:p>
            <a:pPr algn="l"/>
            <a:endParaRPr lang="de-DE" sz="5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  <a:cs typeface="Calibri"/>
              </a:rPr>
              <a:t>Soutenance de projet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9" y="1153572"/>
            <a:ext cx="3597965" cy="446116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  <a:cs typeface="Calibri Light"/>
              </a:rPr>
              <a:t>Cleaning</a:t>
            </a:r>
            <a:r>
              <a:rPr lang="fr-FR" dirty="0">
                <a:solidFill>
                  <a:srgbClr val="FFFFFF"/>
                </a:solidFill>
                <a:cs typeface="Calibri Light"/>
              </a:rPr>
              <a:t> 2: </a:t>
            </a:r>
            <a:r>
              <a:rPr lang="fr-FR" dirty="0" err="1">
                <a:solidFill>
                  <a:srgbClr val="FFFFFF"/>
                </a:solidFill>
                <a:cs typeface="Calibri Light"/>
              </a:rPr>
              <a:t>Outliers</a:t>
            </a:r>
            <a:r>
              <a:rPr lang="fr-FR" dirty="0">
                <a:solidFill>
                  <a:srgbClr val="FFFFFF"/>
                </a:solidFill>
                <a:cs typeface="Calibri Light"/>
              </a:rPr>
              <a:t>.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endParaRPr lang="fr-FR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 dirty="0"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 </a:t>
            </a:r>
            <a:endParaRPr lang="fr-FR" sz="1800">
              <a:cs typeface="Calibri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A0E5723-56A9-4BFC-801E-40DB83A9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835" y="185351"/>
            <a:ext cx="7977808" cy="22797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541F25A-CB65-4BAA-9051-978F6755CA66}"/>
              </a:ext>
            </a:extLst>
          </p:cNvPr>
          <p:cNvSpPr txBox="1"/>
          <p:nvPr/>
        </p:nvSpPr>
        <p:spPr>
          <a:xfrm>
            <a:off x="4448313" y="2847008"/>
            <a:ext cx="77017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Beaucoup de colonnes présentent des données loin du 3e interquartile. </a:t>
            </a:r>
          </a:p>
          <a:p>
            <a:r>
              <a:rPr lang="fr-FR" dirty="0">
                <a:cs typeface="Calibri"/>
              </a:rPr>
              <a:t>En consultant un exemple et en regardant la différence avec la moyenne des autres colonnes: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7E7C574-74C3-4D8A-803D-53440667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09" y="3920677"/>
            <a:ext cx="7370416" cy="11590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478AA6C-CD17-4B10-AC97-87ACF1B65A00}"/>
              </a:ext>
            </a:extLst>
          </p:cNvPr>
          <p:cNvSpPr txBox="1"/>
          <p:nvPr/>
        </p:nvSpPr>
        <p:spPr>
          <a:xfrm>
            <a:off x="4558057" y="5077101"/>
            <a:ext cx="707224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Nous constatons qu'il s'agit de </a:t>
            </a:r>
            <a:r>
              <a:rPr lang="fr-FR" dirty="0" err="1"/>
              <a:t>batiments</a:t>
            </a:r>
            <a:r>
              <a:rPr lang="fr-FR" dirty="0"/>
              <a:t> (Convention Center) très grands et que les données sont cohérentes.</a:t>
            </a:r>
          </a:p>
          <a:p>
            <a:r>
              <a:rPr lang="fr-FR" dirty="0">
                <a:cs typeface="Calibri"/>
              </a:rPr>
              <a:t>Nous ne pouvons pas les traiter comme des </a:t>
            </a:r>
            <a:r>
              <a:rPr lang="fr-FR" dirty="0" err="1">
                <a:cs typeface="Calibri"/>
              </a:rPr>
              <a:t>outliers</a:t>
            </a:r>
            <a:r>
              <a:rPr lang="fr-FR" dirty="0">
                <a:cs typeface="Calibri"/>
              </a:rPr>
              <a:t>.</a:t>
            </a:r>
          </a:p>
          <a:p>
            <a:r>
              <a:rPr lang="fr-FR" dirty="0">
                <a:cs typeface="Calibri"/>
              </a:rPr>
              <a:t>---&gt; Suppression uniquement des lignes dont colonne '</a:t>
            </a:r>
            <a:r>
              <a:rPr lang="fr-FR" dirty="0" err="1">
                <a:cs typeface="Calibri"/>
              </a:rPr>
              <a:t>Outlier</a:t>
            </a:r>
            <a:r>
              <a:rPr lang="fr-FR" dirty="0">
                <a:cs typeface="Calibri"/>
              </a:rPr>
              <a:t>' différent de NaN.</a:t>
            </a:r>
          </a:p>
        </p:txBody>
      </p:sp>
    </p:spTree>
    <p:extLst>
      <p:ext uri="{BB962C8B-B14F-4D97-AF65-F5344CB8AC3E}">
        <p14:creationId xmlns:p14="http://schemas.microsoft.com/office/powerpoint/2010/main" val="82468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9" y="1153572"/>
            <a:ext cx="3597965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Exploration: analyse univariée, variables numériques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endParaRPr lang="fr-FR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 dirty="0"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 </a:t>
            </a:r>
            <a:endParaRPr lang="fr-FR" sz="1800">
              <a:cs typeface="Calibri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4B589E0-2D71-4B31-A64A-8F54DEE5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748" y="212710"/>
            <a:ext cx="3505199" cy="1993101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D680F399-6A5A-4778-8545-7B33E3E3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183" y="304558"/>
            <a:ext cx="3626678" cy="191984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30B69FAB-0799-4AA7-BD47-F9DD749F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183" y="2457096"/>
            <a:ext cx="3560416" cy="1678765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DD6695D7-84A5-4C28-8969-FBF96A4B7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574" y="2454877"/>
            <a:ext cx="3361634" cy="16390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00AF60-319E-4C9E-9529-FC8045AA49AF}"/>
              </a:ext>
            </a:extLst>
          </p:cNvPr>
          <p:cNvSpPr txBox="1"/>
          <p:nvPr/>
        </p:nvSpPr>
        <p:spPr>
          <a:xfrm>
            <a:off x="4282661" y="4680225"/>
            <a:ext cx="73041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Beaucoup de variables numériques, dont nos variables </a:t>
            </a:r>
            <a:r>
              <a:rPr lang="fr-FR" dirty="0" err="1"/>
              <a:t>target</a:t>
            </a:r>
            <a:r>
              <a:rPr lang="fr-FR" dirty="0"/>
              <a:t>, sont fortement </a:t>
            </a:r>
            <a:r>
              <a:rPr lang="fr-FR" dirty="0" err="1"/>
              <a:t>skewed</a:t>
            </a:r>
            <a:r>
              <a:rPr lang="fr-FR" dirty="0"/>
              <a:t> à droite. </a:t>
            </a:r>
          </a:p>
        </p:txBody>
      </p:sp>
    </p:spTree>
    <p:extLst>
      <p:ext uri="{BB962C8B-B14F-4D97-AF65-F5344CB8AC3E}">
        <p14:creationId xmlns:p14="http://schemas.microsoft.com/office/powerpoint/2010/main" val="124175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9" y="1153572"/>
            <a:ext cx="3597965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Exploration: analyse univariée, variables numériques 2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endParaRPr lang="fr-FR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 dirty="0"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 </a:t>
            </a:r>
            <a:endParaRPr lang="fr-FR" sz="1800">
              <a:cs typeface="Calibri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00AF60-319E-4C9E-9529-FC8045AA49AF}"/>
              </a:ext>
            </a:extLst>
          </p:cNvPr>
          <p:cNvSpPr txBox="1"/>
          <p:nvPr/>
        </p:nvSpPr>
        <p:spPr>
          <a:xfrm>
            <a:off x="4282661" y="4680225"/>
            <a:ext cx="73041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Après une log-transformation de toutes les variables dont la transformation a une </a:t>
            </a:r>
            <a:r>
              <a:rPr lang="fr-FR" dirty="0" err="1"/>
              <a:t>skewness</a:t>
            </a:r>
            <a:r>
              <a:rPr lang="fr-FR" dirty="0"/>
              <a:t> &gt; 1 (exemple ici avec </a:t>
            </a:r>
            <a:r>
              <a:rPr lang="fr-FR" dirty="0" err="1"/>
              <a:t>NumberOfloors</a:t>
            </a:r>
            <a:r>
              <a:rPr lang="fr-FR" dirty="0"/>
              <a:t>) </a:t>
            </a: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CB21A90C-6AE9-4F87-9165-952E3108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575" y="605784"/>
            <a:ext cx="3019285" cy="2090433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CD734D67-F0C8-4D14-8E2A-319094639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661" y="609745"/>
            <a:ext cx="3019286" cy="1905813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E91E437A-2C1D-46F6-A21B-9154BE4A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1" y="2699564"/>
            <a:ext cx="3251199" cy="1723916"/>
          </a:xfrm>
          <a:prstGeom prst="rect">
            <a:avLst/>
          </a:prstGeo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6C2159FF-AD97-4D34-9998-82566855C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748" y="2846990"/>
            <a:ext cx="2975113" cy="15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2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9" y="1153572"/>
            <a:ext cx="3597965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Exploration: analyse bivariée,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r>
              <a:rPr lang="fr-FR" dirty="0">
                <a:solidFill>
                  <a:srgbClr val="FFFFFF"/>
                </a:solidFill>
                <a:cs typeface="Calibri Light"/>
              </a:rPr>
              <a:t>matrice de covariance.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br>
              <a:rPr lang="fr-FR" dirty="0">
                <a:cs typeface="Calibri Light"/>
              </a:rPr>
            </a:br>
            <a:endParaRPr lang="fr-FR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 dirty="0"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 </a:t>
            </a:r>
            <a:endParaRPr lang="fr-FR" sz="1800">
              <a:cs typeface="Calibri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757E52DC-C9D6-4D5E-B5B9-027D35F1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791" y="317788"/>
            <a:ext cx="8066154" cy="71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9" y="1153572"/>
            <a:ext cx="3597965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Exploration: analyse bivariée,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r>
              <a:rPr lang="fr-FR" dirty="0">
                <a:solidFill>
                  <a:srgbClr val="FFFFFF"/>
                </a:solidFill>
                <a:cs typeface="Calibri Light"/>
              </a:rPr>
              <a:t>matrice de covariance 2.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br>
              <a:rPr lang="fr-FR" dirty="0">
                <a:cs typeface="Calibri Light"/>
              </a:rPr>
            </a:br>
            <a:endParaRPr lang="fr-FR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 dirty="0"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 </a:t>
            </a:r>
            <a:endParaRPr lang="fr-FR" sz="1800">
              <a:cs typeface="Calibri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00AF60-319E-4C9E-9529-FC8045AA49AF}"/>
              </a:ext>
            </a:extLst>
          </p:cNvPr>
          <p:cNvSpPr txBox="1"/>
          <p:nvPr/>
        </p:nvSpPr>
        <p:spPr>
          <a:xfrm>
            <a:off x="4680226" y="1710104"/>
            <a:ext cx="730415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ea typeface="+mn-lt"/>
                <a:cs typeface="+mn-lt"/>
              </a:rPr>
              <a:t>Observations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Corrélation importante entre : </a:t>
            </a:r>
            <a:r>
              <a:rPr lang="fr-FR" dirty="0" err="1">
                <a:ea typeface="+mn-lt"/>
                <a:cs typeface="+mn-lt"/>
              </a:rPr>
              <a:t>PropertyGFATotal</a:t>
            </a:r>
            <a:r>
              <a:rPr lang="fr-FR" dirty="0">
                <a:ea typeface="+mn-lt"/>
                <a:cs typeface="+mn-lt"/>
              </a:rPr>
              <a:t> et </a:t>
            </a:r>
            <a:r>
              <a:rPr lang="fr-FR" dirty="0" err="1">
                <a:ea typeface="+mn-lt"/>
                <a:cs typeface="+mn-lt"/>
              </a:rPr>
              <a:t>PropertyGFABuilding</a:t>
            </a:r>
            <a:r>
              <a:rPr lang="fr-FR" dirty="0">
                <a:ea typeface="+mn-lt"/>
                <a:cs typeface="+mn-lt"/>
              </a:rPr>
              <a:t>(s) / </a:t>
            </a:r>
            <a:r>
              <a:rPr lang="fr-FR" dirty="0" err="1">
                <a:ea typeface="+mn-lt"/>
                <a:cs typeface="+mn-lt"/>
              </a:rPr>
              <a:t>LargestPropertyUseTypeGFA</a:t>
            </a:r>
            <a:endParaRPr lang="fr-FR" dirty="0" err="1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Corrélation importante entre </a:t>
            </a:r>
            <a:r>
              <a:rPr lang="fr-FR" dirty="0" err="1">
                <a:ea typeface="+mn-lt"/>
                <a:cs typeface="+mn-lt"/>
              </a:rPr>
              <a:t>PropertyGBABuilding</a:t>
            </a:r>
            <a:r>
              <a:rPr lang="fr-FR" dirty="0">
                <a:ea typeface="+mn-lt"/>
                <a:cs typeface="+mn-lt"/>
              </a:rPr>
              <a:t>(s) et </a:t>
            </a:r>
            <a:r>
              <a:rPr lang="fr-FR" dirty="0" err="1">
                <a:ea typeface="+mn-lt"/>
                <a:cs typeface="+mn-lt"/>
              </a:rPr>
              <a:t>LargestPropertyUseTypeGFA</a:t>
            </a:r>
            <a:endParaRPr lang="fr-FR" dirty="0" err="1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**4 colonnes semblent </a:t>
            </a:r>
            <a:r>
              <a:rPr lang="fr-FR" dirty="0" err="1">
                <a:ea typeface="+mn-lt"/>
                <a:cs typeface="+mn-lt"/>
              </a:rPr>
              <a:t>êtres</a:t>
            </a:r>
            <a:r>
              <a:rPr lang="fr-FR" dirty="0">
                <a:ea typeface="+mn-lt"/>
                <a:cs typeface="+mn-lt"/>
              </a:rPr>
              <a:t> assez corrélées aux variables </a:t>
            </a:r>
            <a:r>
              <a:rPr lang="fr-FR" dirty="0" err="1">
                <a:ea typeface="+mn-lt"/>
                <a:cs typeface="+mn-lt"/>
              </a:rPr>
              <a:t>target</a:t>
            </a:r>
            <a:r>
              <a:rPr lang="fr-FR" dirty="0">
                <a:ea typeface="+mn-lt"/>
                <a:cs typeface="+mn-lt"/>
              </a:rPr>
              <a:t> : </a:t>
            </a:r>
            <a:r>
              <a:rPr lang="fr-FR" dirty="0" err="1">
                <a:ea typeface="+mn-lt"/>
                <a:cs typeface="+mn-lt"/>
              </a:rPr>
              <a:t>PropertyGFATotal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PropertyGFABuilding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LargestPropertyUseTypeGFA</a:t>
            </a:r>
            <a:r>
              <a:rPr lang="fr-FR" dirty="0">
                <a:ea typeface="+mn-lt"/>
                <a:cs typeface="+mn-lt"/>
              </a:rPr>
              <a:t> et </a:t>
            </a:r>
            <a:r>
              <a:rPr lang="fr-FR" dirty="0" err="1">
                <a:ea typeface="+mn-lt"/>
                <a:cs typeface="+mn-lt"/>
              </a:rPr>
              <a:t>SecondLargestPropertyUseTypeGFA</a:t>
            </a:r>
            <a:r>
              <a:rPr lang="fr-FR" dirty="0">
                <a:ea typeface="+mn-lt"/>
                <a:cs typeface="+mn-lt"/>
              </a:rPr>
              <a:t>. D'autres variables semblent avoir plus d'impact sur la consommation totale que sur les émissions de gaz à effet de serre (ex: </a:t>
            </a:r>
            <a:r>
              <a:rPr lang="fr-FR" dirty="0" err="1">
                <a:ea typeface="+mn-lt"/>
                <a:cs typeface="+mn-lt"/>
              </a:rPr>
              <a:t>PropertyGFAParking</a:t>
            </a:r>
            <a:r>
              <a:rPr lang="fr-FR" dirty="0">
                <a:ea typeface="+mn-lt"/>
                <a:cs typeface="+mn-lt"/>
              </a:rPr>
              <a:t>)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81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9" y="1153572"/>
            <a:ext cx="3597965" cy="446116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Exploration: analyse bivariée,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r>
              <a:rPr lang="fr-FR" dirty="0">
                <a:solidFill>
                  <a:srgbClr val="FFFFFF"/>
                </a:solidFill>
                <a:cs typeface="Calibri Light"/>
              </a:rPr>
              <a:t>liens entre variables catégorielles et variables </a:t>
            </a:r>
            <a:r>
              <a:rPr lang="fr-FR" dirty="0" err="1">
                <a:solidFill>
                  <a:srgbClr val="FFFFFF"/>
                </a:solidFill>
                <a:cs typeface="Calibri Light"/>
              </a:rPr>
              <a:t>target</a:t>
            </a:r>
            <a:r>
              <a:rPr lang="fr-FR" dirty="0">
                <a:solidFill>
                  <a:srgbClr val="FFFFFF"/>
                </a:solidFill>
                <a:cs typeface="Calibri Light"/>
              </a:rPr>
              <a:t>.</a:t>
            </a:r>
            <a:br>
              <a:rPr lang="en-US" dirty="0"/>
            </a:br>
            <a:r>
              <a:rPr lang="fr-FR" dirty="0">
                <a:solidFill>
                  <a:srgbClr val="FFFFFF"/>
                </a:solidFill>
                <a:cs typeface="Calibri Light"/>
              </a:rPr>
              <a:t>Test ANOVA.</a:t>
            </a:r>
            <a:br>
              <a:rPr lang="fr-FR" dirty="0">
                <a:cs typeface="Calibri Light"/>
              </a:rPr>
            </a:br>
            <a:br>
              <a:rPr lang="fr-FR" dirty="0">
                <a:cs typeface="Calibri Light"/>
              </a:rPr>
            </a:br>
            <a:endParaRPr lang="fr-FR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 dirty="0"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 </a:t>
            </a:r>
            <a:endParaRPr lang="fr-FR" sz="1800">
              <a:cs typeface="Calibri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5083AD86-8BB0-4FE3-AD34-3984410F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4352"/>
            <a:ext cx="6906591" cy="42614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7437DF8-DF40-4B5B-B71B-7F836BA3F3C1}"/>
              </a:ext>
            </a:extLst>
          </p:cNvPr>
          <p:cNvSpPr txBox="1"/>
          <p:nvPr/>
        </p:nvSpPr>
        <p:spPr>
          <a:xfrm>
            <a:off x="4834835" y="4923181"/>
            <a:ext cx="67298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Les variables qui semblent les moins indépendantes des variables </a:t>
            </a:r>
            <a:r>
              <a:rPr lang="fr-FR" dirty="0" err="1">
                <a:cs typeface="Calibri"/>
              </a:rPr>
              <a:t>target</a:t>
            </a:r>
            <a:r>
              <a:rPr lang="fr-FR" dirty="0">
                <a:cs typeface="Calibri"/>
              </a:rPr>
              <a:t> sont: </a:t>
            </a:r>
            <a:r>
              <a:rPr lang="fr-FR" dirty="0" err="1">
                <a:cs typeface="Calibri"/>
              </a:rPr>
              <a:t>PrimaryPropertyType</a:t>
            </a:r>
            <a:r>
              <a:rPr lang="fr-FR" dirty="0">
                <a:cs typeface="Calibri"/>
              </a:rPr>
              <a:t> (0.35), </a:t>
            </a:r>
            <a:r>
              <a:rPr lang="fr-FR" dirty="0" err="1">
                <a:cs typeface="Calibri"/>
              </a:rPr>
              <a:t>LargestPropertyUseType</a:t>
            </a:r>
            <a:r>
              <a:rPr lang="fr-FR" dirty="0">
                <a:cs typeface="Calibri"/>
              </a:rPr>
              <a:t> (0.25), </a:t>
            </a:r>
            <a:r>
              <a:rPr lang="fr-FR" dirty="0" err="1">
                <a:cs typeface="Calibri"/>
              </a:rPr>
              <a:t>BuildingType</a:t>
            </a:r>
            <a:r>
              <a:rPr lang="fr-FR" dirty="0">
                <a:cs typeface="Calibri"/>
              </a:rPr>
              <a:t> (0.2) et </a:t>
            </a:r>
            <a:r>
              <a:rPr lang="fr-FR" dirty="0" err="1">
                <a:cs typeface="Calibri"/>
              </a:rPr>
              <a:t>ComplianceStatus</a:t>
            </a:r>
            <a:r>
              <a:rPr lang="fr-FR" dirty="0">
                <a:cs typeface="Calibri"/>
              </a:rPr>
              <a:t> (0.19).</a:t>
            </a:r>
          </a:p>
        </p:txBody>
      </p:sp>
    </p:spTree>
    <p:extLst>
      <p:ext uri="{BB962C8B-B14F-4D97-AF65-F5344CB8AC3E}">
        <p14:creationId xmlns:p14="http://schemas.microsoft.com/office/powerpoint/2010/main" val="198525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3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 err="1">
                <a:solidFill>
                  <a:schemeClr val="bg1"/>
                </a:solidFill>
              </a:rPr>
              <a:t>Modelisation</a:t>
            </a:r>
            <a:r>
              <a:rPr lang="en-US" sz="7200" dirty="0">
                <a:solidFill>
                  <a:schemeClr val="bg1"/>
                </a:solidFill>
              </a:rPr>
              <a:t> et performance.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5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4106D-1B8C-44D5-8EB7-E06EEB5A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Processus d'entrainement de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20D40-B1CC-456D-BEFC-51D46AEF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980234"/>
            <a:ext cx="8262731" cy="2639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Pour chaque algorithme* et variable </a:t>
            </a:r>
            <a:r>
              <a:rPr lang="fr-FR" dirty="0" err="1">
                <a:cs typeface="Calibri" panose="020F0502020204030204"/>
              </a:rPr>
              <a:t>target</a:t>
            </a:r>
            <a:r>
              <a:rPr lang="fr-FR" dirty="0">
                <a:cs typeface="Calibri" panose="020F0502020204030204"/>
              </a:rPr>
              <a:t>**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08F6-55EF-45E8-A39F-26BABE37DE96}"/>
              </a:ext>
            </a:extLst>
          </p:cNvPr>
          <p:cNvSpPr/>
          <p:nvPr/>
        </p:nvSpPr>
        <p:spPr>
          <a:xfrm>
            <a:off x="1033672" y="2971800"/>
            <a:ext cx="2285998" cy="91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Séparation jeu</a:t>
            </a:r>
          </a:p>
          <a:p>
            <a:pPr algn="ctr"/>
            <a:r>
              <a:rPr lang="fr-FR" dirty="0">
                <a:cs typeface="Calibri"/>
              </a:rPr>
              <a:t>de données train/test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CB7A3-992A-4103-BBE5-682DC2FDB7C8}"/>
              </a:ext>
            </a:extLst>
          </p:cNvPr>
          <p:cNvSpPr/>
          <p:nvPr/>
        </p:nvSpPr>
        <p:spPr>
          <a:xfrm>
            <a:off x="3937414" y="2971110"/>
            <a:ext cx="1689652" cy="91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Définition grille de paramètres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0BE42-8ED7-4282-BA1B-EFA7DB58ADDB}"/>
              </a:ext>
            </a:extLst>
          </p:cNvPr>
          <p:cNvSpPr/>
          <p:nvPr/>
        </p:nvSpPr>
        <p:spPr>
          <a:xfrm>
            <a:off x="6256545" y="2971110"/>
            <a:ext cx="1766956" cy="91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Entrainement des modèles.</a:t>
            </a:r>
          </a:p>
          <a:p>
            <a:pPr algn="ctr"/>
            <a:endParaRPr lang="fr-FR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1186F-47BA-4906-8B45-F83C77039C38}"/>
              </a:ext>
            </a:extLst>
          </p:cNvPr>
          <p:cNvSpPr/>
          <p:nvPr/>
        </p:nvSpPr>
        <p:spPr>
          <a:xfrm>
            <a:off x="8641936" y="2971110"/>
            <a:ext cx="1954695" cy="91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Comparaison des modèles sur le RMSE/moyenne</a:t>
            </a:r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368CB76-B789-4547-BF3D-95D8546BA5B7}"/>
              </a:ext>
            </a:extLst>
          </p:cNvPr>
          <p:cNvSpPr/>
          <p:nvPr/>
        </p:nvSpPr>
        <p:spPr>
          <a:xfrm>
            <a:off x="3396719" y="3262607"/>
            <a:ext cx="496956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56537C-C710-453C-A2D7-1C5C587426EC}"/>
              </a:ext>
            </a:extLst>
          </p:cNvPr>
          <p:cNvSpPr/>
          <p:nvPr/>
        </p:nvSpPr>
        <p:spPr>
          <a:xfrm>
            <a:off x="5693762" y="3262607"/>
            <a:ext cx="496956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C3BAF2B-D725-4B42-91F1-506202CA3FF3}"/>
              </a:ext>
            </a:extLst>
          </p:cNvPr>
          <p:cNvSpPr/>
          <p:nvPr/>
        </p:nvSpPr>
        <p:spPr>
          <a:xfrm>
            <a:off x="8090197" y="3262607"/>
            <a:ext cx="496956" cy="48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EAC788C-21CB-40EE-90AC-21BE6D0FED66}"/>
              </a:ext>
            </a:extLst>
          </p:cNvPr>
          <p:cNvSpPr txBox="1"/>
          <p:nvPr/>
        </p:nvSpPr>
        <p:spPr>
          <a:xfrm>
            <a:off x="878507" y="5605118"/>
            <a:ext cx="104736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 dirty="0">
                <a:cs typeface="Calibri"/>
              </a:rPr>
              <a:t>*Modèles entrainés: </a:t>
            </a:r>
            <a:r>
              <a:rPr lang="fr-FR" i="1" dirty="0" err="1">
                <a:cs typeface="Calibri"/>
              </a:rPr>
              <a:t>ElasticNet</a:t>
            </a:r>
            <a:r>
              <a:rPr lang="fr-FR" i="1" dirty="0">
                <a:cs typeface="Calibri"/>
              </a:rPr>
              <a:t>, </a:t>
            </a:r>
            <a:r>
              <a:rPr lang="fr-FR" i="1" dirty="0" err="1">
                <a:cs typeface="Calibri"/>
              </a:rPr>
              <a:t>RandomForestRegressor</a:t>
            </a:r>
            <a:r>
              <a:rPr lang="fr-FR" i="1" dirty="0">
                <a:cs typeface="Calibri"/>
              </a:rPr>
              <a:t>, SVR et </a:t>
            </a:r>
            <a:r>
              <a:rPr lang="fr-FR" i="1" dirty="0" err="1">
                <a:cs typeface="Calibri"/>
              </a:rPr>
              <a:t>AdaBoost</a:t>
            </a:r>
            <a:r>
              <a:rPr lang="fr-FR" i="1" dirty="0">
                <a:cs typeface="Calibri"/>
              </a:rPr>
              <a:t>.</a:t>
            </a:r>
          </a:p>
          <a:p>
            <a:r>
              <a:rPr lang="fr-FR" i="1" dirty="0">
                <a:cs typeface="Calibri"/>
              </a:rPr>
              <a:t>**Variables </a:t>
            </a:r>
            <a:r>
              <a:rPr lang="fr-FR" i="1" dirty="0" err="1">
                <a:cs typeface="Calibri"/>
              </a:rPr>
              <a:t>target</a:t>
            </a:r>
            <a:r>
              <a:rPr lang="fr-FR" i="1" dirty="0">
                <a:cs typeface="Calibri"/>
              </a:rPr>
              <a:t>: </a:t>
            </a:r>
            <a:r>
              <a:rPr lang="fr-FR" dirty="0">
                <a:cs typeface="Calibri"/>
              </a:rPr>
              <a:t> </a:t>
            </a:r>
            <a:r>
              <a:rPr lang="fr-FR" i="1" dirty="0" err="1">
                <a:cs typeface="Calibri"/>
              </a:rPr>
              <a:t>SiteEnergyUseWN</a:t>
            </a:r>
            <a:r>
              <a:rPr lang="fr-FR" i="1" dirty="0">
                <a:cs typeface="Calibri"/>
              </a:rPr>
              <a:t>(</a:t>
            </a:r>
            <a:r>
              <a:rPr lang="fr-FR" i="1" dirty="0" err="1">
                <a:cs typeface="Calibri"/>
              </a:rPr>
              <a:t>kBtu</a:t>
            </a:r>
            <a:r>
              <a:rPr lang="fr-FR" i="1" dirty="0">
                <a:cs typeface="Calibri"/>
              </a:rPr>
              <a:t>)_log2 et TotalGHGEmissions_log2</a:t>
            </a:r>
            <a:endParaRPr lang="fr-FR" i="1" dirty="0">
              <a:ea typeface="+mn-lt"/>
              <a:cs typeface="+mn-lt"/>
            </a:endParaRPr>
          </a:p>
          <a:p>
            <a:endParaRPr lang="fr-FR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60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6A0712-1D19-43E4-8FAB-BE3631F8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latin typeface="+mj-lt"/>
                <a:ea typeface="+mj-ea"/>
                <a:cs typeface="+mj-cs"/>
              </a:rPr>
              <a:t>Paramètres par modèle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CB3F86F-2F0A-4294-B732-817E647E6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02458"/>
              </p:ext>
            </p:extLst>
          </p:nvPr>
        </p:nvGraphicFramePr>
        <p:xfrm>
          <a:off x="838200" y="1917565"/>
          <a:ext cx="10515603" cy="416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121">
                  <a:extLst>
                    <a:ext uri="{9D8B030D-6E8A-4147-A177-3AD203B41FA5}">
                      <a16:colId xmlns:a16="http://schemas.microsoft.com/office/drawing/2014/main" val="3973616394"/>
                    </a:ext>
                  </a:extLst>
                </a:gridCol>
                <a:gridCol w="3474655">
                  <a:extLst>
                    <a:ext uri="{9D8B030D-6E8A-4147-A177-3AD203B41FA5}">
                      <a16:colId xmlns:a16="http://schemas.microsoft.com/office/drawing/2014/main" val="2703356239"/>
                    </a:ext>
                  </a:extLst>
                </a:gridCol>
                <a:gridCol w="1558452">
                  <a:extLst>
                    <a:ext uri="{9D8B030D-6E8A-4147-A177-3AD203B41FA5}">
                      <a16:colId xmlns:a16="http://schemas.microsoft.com/office/drawing/2014/main" val="3611930705"/>
                    </a:ext>
                  </a:extLst>
                </a:gridCol>
                <a:gridCol w="2199375">
                  <a:extLst>
                    <a:ext uri="{9D8B030D-6E8A-4147-A177-3AD203B41FA5}">
                      <a16:colId xmlns:a16="http://schemas.microsoft.com/office/drawing/2014/main" val="3048970403"/>
                    </a:ext>
                  </a:extLst>
                </a:gridCol>
              </a:tblGrid>
              <a:tr h="857815">
                <a:tc>
                  <a:txBody>
                    <a:bodyPr/>
                    <a:lstStyle/>
                    <a:p>
                      <a:r>
                        <a:rPr lang="fr-FR" sz="2300" err="1"/>
                        <a:t>Elastic</a:t>
                      </a:r>
                      <a:r>
                        <a:rPr lang="fr-FR" sz="2300"/>
                        <a:t> Net</a:t>
                      </a:r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r>
                        <a:rPr lang="fr-FR" sz="2300" err="1"/>
                        <a:t>Random</a:t>
                      </a:r>
                      <a:r>
                        <a:rPr lang="fr-FR" sz="2300"/>
                        <a:t> Forest </a:t>
                      </a:r>
                      <a:r>
                        <a:rPr lang="fr-FR" sz="2300" err="1"/>
                        <a:t>Regressor</a:t>
                      </a:r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SVR</a:t>
                      </a:r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Ada Boost</a:t>
                      </a:r>
                    </a:p>
                  </a:txBody>
                  <a:tcPr marL="115726" marR="115726" marT="57863" marB="57863"/>
                </a:tc>
                <a:extLst>
                  <a:ext uri="{0D108BD9-81ED-4DB2-BD59-A6C34878D82A}">
                    <a16:rowId xmlns:a16="http://schemas.microsoft.com/office/drawing/2014/main" val="1810205399"/>
                  </a:ext>
                </a:extLst>
              </a:tr>
              <a:tr h="12111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300" b="0" i="0" u="none" strike="noStrike" noProof="0" err="1"/>
                        <a:t>tol</a:t>
                      </a:r>
                      <a:r>
                        <a:rPr lang="fr-FR" sz="2300" b="0" i="0" u="none" strike="noStrike" noProof="0"/>
                        <a:t> : [0.1,0.01,0.001,0.0001]</a:t>
                      </a:r>
                      <a:endParaRPr lang="fr-FR" sz="1300"/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300" b="0" i="0" u="none" strike="noStrike" noProof="0">
                          <a:latin typeface="Calibri"/>
                        </a:rPr>
                        <a:t>'</a:t>
                      </a:r>
                      <a:r>
                        <a:rPr lang="fr-FR" sz="2300" b="0" i="0" u="none" strike="noStrike" noProof="0" err="1">
                          <a:latin typeface="Calibri"/>
                        </a:rPr>
                        <a:t>n_estimators</a:t>
                      </a:r>
                      <a:r>
                        <a:rPr lang="fr-FR" sz="2300" b="0" i="0" u="none" strike="noStrike" noProof="0">
                          <a:latin typeface="Calibri"/>
                        </a:rPr>
                        <a:t>' : [10,50,100,300,500]</a:t>
                      </a:r>
                      <a:endParaRPr lang="fr-FR" sz="1600"/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300" b="0" i="0" u="none" strike="noStrike" noProof="0">
                          <a:latin typeface="Calibri"/>
                        </a:rPr>
                        <a:t>'gamma' : [1e-3, 1e-2, 1e-1]</a:t>
                      </a:r>
                      <a:endParaRPr lang="fr-FR" sz="1600"/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300" b="0" i="0" u="none" strike="noStrike" noProof="0">
                          <a:latin typeface="Calibri"/>
                        </a:rPr>
                        <a:t>'</a:t>
                      </a:r>
                      <a:r>
                        <a:rPr lang="fr-FR" sz="2300" b="0" i="0" u="none" strike="noStrike" noProof="0" err="1">
                          <a:latin typeface="Calibri"/>
                        </a:rPr>
                        <a:t>n_estimators</a:t>
                      </a:r>
                      <a:r>
                        <a:rPr lang="fr-FR" sz="2300" b="0" i="0" u="none" strike="noStrike" noProof="0">
                          <a:latin typeface="Calibri"/>
                        </a:rPr>
                        <a:t>' : [100,500,1000]</a:t>
                      </a:r>
                      <a:endParaRPr lang="fr-FR" sz="1700"/>
                    </a:p>
                  </a:txBody>
                  <a:tcPr marL="115726" marR="115726" marT="57863" marB="57863"/>
                </a:tc>
                <a:extLst>
                  <a:ext uri="{0D108BD9-81ED-4DB2-BD59-A6C34878D82A}">
                    <a16:rowId xmlns:a16="http://schemas.microsoft.com/office/drawing/2014/main" val="1893136515"/>
                  </a:ext>
                </a:extLst>
              </a:tr>
              <a:tr h="12111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300" b="0" i="0" u="none" strike="noStrike" noProof="0">
                          <a:latin typeface="Calibri"/>
                        </a:rPr>
                        <a:t>"alpha": [0.0001, 0.001, 0.01, 0.1, 1, 10, 100]</a:t>
                      </a:r>
                      <a:endParaRPr lang="fr-FR" sz="1300"/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300" b="0" i="0" u="none" strike="noStrike" noProof="0">
                          <a:latin typeface="Calibri"/>
                        </a:rPr>
                        <a:t>'</a:t>
                      </a:r>
                      <a:r>
                        <a:rPr lang="fr-FR" sz="2300" b="0" i="0" u="none" strike="noStrike" noProof="0" err="1">
                          <a:latin typeface="Calibri"/>
                        </a:rPr>
                        <a:t>min_samples_leaf</a:t>
                      </a:r>
                      <a:r>
                        <a:rPr lang="fr-FR" sz="2300" b="0" i="0" u="none" strike="noStrike" noProof="0">
                          <a:latin typeface="Calibri"/>
                        </a:rPr>
                        <a:t>' : [1,3,5,10]</a:t>
                      </a:r>
                      <a:endParaRPr lang="fr-FR" sz="1600"/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300" b="0" i="0" u="none" strike="noStrike" noProof="0">
                          <a:latin typeface="Calibri"/>
                        </a:rPr>
                        <a:t>'epsilon' : [0.01, 0.1, 1]</a:t>
                      </a:r>
                      <a:endParaRPr lang="fr-FR" sz="1700"/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endParaRPr lang="fr-FR" sz="2300"/>
                    </a:p>
                  </a:txBody>
                  <a:tcPr marL="115726" marR="115726" marT="57863" marB="57863"/>
                </a:tc>
                <a:extLst>
                  <a:ext uri="{0D108BD9-81ED-4DB2-BD59-A6C34878D82A}">
                    <a16:rowId xmlns:a16="http://schemas.microsoft.com/office/drawing/2014/main" val="2314378070"/>
                  </a:ext>
                </a:extLst>
              </a:tr>
              <a:tr h="887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300" b="0" i="0" u="none" strike="noStrike" noProof="0">
                          <a:latin typeface="Calibri"/>
                        </a:rPr>
                        <a:t>"l1_ratio": </a:t>
                      </a:r>
                      <a:r>
                        <a:rPr lang="fr-FR" sz="2300" b="0" i="0" u="none" strike="noStrike" noProof="0" err="1">
                          <a:latin typeface="Calibri"/>
                        </a:rPr>
                        <a:t>np.arange</a:t>
                      </a:r>
                      <a:r>
                        <a:rPr lang="fr-FR" sz="2300" b="0" i="0" u="none" strike="noStrike" noProof="0">
                          <a:latin typeface="Calibri"/>
                        </a:rPr>
                        <a:t>(0.0, 1.0, 0.05)</a:t>
                      </a:r>
                      <a:endParaRPr lang="fr-FR" sz="1600"/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300" b="0" i="0" u="none" strike="noStrike" noProof="0">
                          <a:latin typeface="Calibri"/>
                        </a:rPr>
                        <a:t>'</a:t>
                      </a:r>
                      <a:r>
                        <a:rPr lang="fr-FR" sz="2300" b="0" i="0" u="none" strike="noStrike" noProof="0" err="1">
                          <a:latin typeface="Calibri"/>
                        </a:rPr>
                        <a:t>max_features</a:t>
                      </a:r>
                      <a:r>
                        <a:rPr lang="fr-FR" sz="2300" b="0" i="0" u="none" strike="noStrike" noProof="0">
                          <a:latin typeface="Calibri"/>
                        </a:rPr>
                        <a:t>': ['auto', '</a:t>
                      </a:r>
                      <a:r>
                        <a:rPr lang="fr-FR" sz="2300" b="0" i="0" u="none" strike="noStrike" noProof="0" err="1">
                          <a:latin typeface="Calibri"/>
                        </a:rPr>
                        <a:t>sqrt</a:t>
                      </a:r>
                      <a:r>
                        <a:rPr lang="fr-FR" sz="2300" b="0" i="0" u="none" strike="noStrike" noProof="0">
                          <a:latin typeface="Calibri"/>
                        </a:rPr>
                        <a:t>']</a:t>
                      </a:r>
                      <a:endParaRPr lang="fr-FR" sz="1600"/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r>
                        <a:rPr lang="fr-FR" sz="2400" b="0" i="0" u="none" strike="noStrike" noProof="0">
                          <a:latin typeface="Calibri"/>
                        </a:rPr>
                        <a:t>'C' : [0.1, 1, 10]</a:t>
                      </a:r>
                      <a:endParaRPr lang="fr-FR" sz="2300"/>
                    </a:p>
                  </a:txBody>
                  <a:tcPr marL="115726" marR="115726" marT="57863" marB="57863"/>
                </a:tc>
                <a:tc>
                  <a:txBody>
                    <a:bodyPr/>
                    <a:lstStyle/>
                    <a:p>
                      <a:endParaRPr lang="fr-FR" sz="2300"/>
                    </a:p>
                  </a:txBody>
                  <a:tcPr marL="115726" marR="115726" marT="57863" marB="57863"/>
                </a:tc>
                <a:extLst>
                  <a:ext uri="{0D108BD9-81ED-4DB2-BD59-A6C34878D82A}">
                    <a16:rowId xmlns:a16="http://schemas.microsoft.com/office/drawing/2014/main" val="335905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7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1B31F4-0900-4744-A26E-4A32F75B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Résultats et comparaison</a:t>
            </a:r>
          </a:p>
        </p:txBody>
      </p:sp>
      <p:pic>
        <p:nvPicPr>
          <p:cNvPr id="5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18CAAA1A-5A25-41FE-8F40-84949AFDB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0945"/>
            <a:ext cx="10681252" cy="3355045"/>
          </a:xfrm>
        </p:spPr>
      </p:pic>
    </p:spTree>
    <p:extLst>
      <p:ext uri="{BB962C8B-B14F-4D97-AF65-F5344CB8AC3E}">
        <p14:creationId xmlns:p14="http://schemas.microsoft.com/office/powerpoint/2010/main" val="30080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4634-B1C7-4FB1-8C63-F0D4B2E8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fr-FR" sz="4000">
                <a:cs typeface="Calibri Light"/>
              </a:rPr>
              <a:t>Sommaire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948BC-3619-4631-8BA0-D6418536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900"/>
            <a:ext cx="8740775" cy="3028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1. Introduction </a:t>
            </a:r>
          </a:p>
          <a:p>
            <a:r>
              <a:rPr lang="fr-FR" dirty="0">
                <a:ea typeface="+mn-lt"/>
                <a:cs typeface="+mn-lt"/>
              </a:rPr>
              <a:t>2. Préparation des données et analyse exploratoire.</a:t>
            </a:r>
          </a:p>
          <a:p>
            <a:r>
              <a:rPr lang="fr-FR" dirty="0">
                <a:ea typeface="+mn-lt"/>
                <a:cs typeface="+mn-lt"/>
              </a:rPr>
              <a:t>3. Modélisations et performances.</a:t>
            </a:r>
          </a:p>
          <a:p>
            <a:r>
              <a:rPr lang="fr-FR" dirty="0">
                <a:cs typeface="Calibri"/>
              </a:rPr>
              <a:t>4. Modèle sélectionné et </a:t>
            </a:r>
            <a:r>
              <a:rPr lang="fr-FR" dirty="0" err="1">
                <a:cs typeface="Calibri"/>
              </a:rPr>
              <a:t>EnergyStarScore</a:t>
            </a:r>
            <a:r>
              <a:rPr lang="fr-FR" dirty="0">
                <a:cs typeface="Calibri"/>
              </a:rPr>
              <a:t>.</a:t>
            </a:r>
          </a:p>
          <a:p>
            <a:endParaRPr lang="fr-FR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33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4BF460-AF89-433F-B76F-1F47F46D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RandomForestRegressor: meilleures features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0BE26196-AC41-4BF9-90AE-1729FCE2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2574891"/>
            <a:ext cx="5879547" cy="3320565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3D1D2043-2059-41AA-A8A1-0100131D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82" y="2577786"/>
            <a:ext cx="6144591" cy="33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F004EF-B19A-45FF-8D38-4C4AEAF8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>
                <a:cs typeface="Calibri Light"/>
              </a:rPr>
              <a:t>Performance des modèles</a:t>
            </a:r>
            <a:endParaRPr lang="fr-FR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1A92390-1827-4B00-A347-7A1E372B9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771312"/>
              </p:ext>
            </p:extLst>
          </p:nvPr>
        </p:nvGraphicFramePr>
        <p:xfrm>
          <a:off x="1418954" y="1737360"/>
          <a:ext cx="9344950" cy="453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176">
                  <a:extLst>
                    <a:ext uri="{9D8B030D-6E8A-4147-A177-3AD203B41FA5}">
                      <a16:colId xmlns:a16="http://schemas.microsoft.com/office/drawing/2014/main" val="387549390"/>
                    </a:ext>
                  </a:extLst>
                </a:gridCol>
                <a:gridCol w="3699504">
                  <a:extLst>
                    <a:ext uri="{9D8B030D-6E8A-4147-A177-3AD203B41FA5}">
                      <a16:colId xmlns:a16="http://schemas.microsoft.com/office/drawing/2014/main" val="761740229"/>
                    </a:ext>
                  </a:extLst>
                </a:gridCol>
                <a:gridCol w="3197270">
                  <a:extLst>
                    <a:ext uri="{9D8B030D-6E8A-4147-A177-3AD203B41FA5}">
                      <a16:colId xmlns:a16="http://schemas.microsoft.com/office/drawing/2014/main" val="41201272"/>
                    </a:ext>
                  </a:extLst>
                </a:gridCol>
              </a:tblGrid>
              <a:tr h="907085">
                <a:tc>
                  <a:txBody>
                    <a:bodyPr/>
                    <a:lstStyle/>
                    <a:p>
                      <a:r>
                        <a:rPr lang="fr-FR" sz="2400" dirty="0"/>
                        <a:t>Modèle</a:t>
                      </a:r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i="0" u="none" strike="noStrike" noProof="0" dirty="0" err="1">
                          <a:latin typeface="Calibri"/>
                        </a:rPr>
                        <a:t>SiteEnergyUseWN</a:t>
                      </a:r>
                      <a:r>
                        <a:rPr lang="fr-FR" sz="2400" b="0" i="0" u="none" strike="noStrike" noProof="0" dirty="0">
                          <a:latin typeface="Calibri"/>
                        </a:rPr>
                        <a:t>(</a:t>
                      </a:r>
                      <a:r>
                        <a:rPr lang="fr-FR" sz="2400" b="0" i="0" u="none" strike="noStrike" noProof="0" dirty="0" err="1">
                          <a:latin typeface="Calibri"/>
                        </a:rPr>
                        <a:t>kBtu</a:t>
                      </a:r>
                      <a:r>
                        <a:rPr lang="fr-FR" sz="2400" b="0" i="0" u="none" strike="noStrike" noProof="0" dirty="0">
                          <a:latin typeface="Calibri"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endParaRPr lang="fr-FR" sz="2400"/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r>
                        <a:rPr lang="fr-FR" sz="2400" err="1"/>
                        <a:t>TotalGHGEmissions</a:t>
                      </a:r>
                      <a:endParaRPr lang="fr-FR" sz="2400" dirty="0" err="1"/>
                    </a:p>
                  </a:txBody>
                  <a:tcPr marL="122579" marR="122579" marT="61290" marB="61290"/>
                </a:tc>
                <a:extLst>
                  <a:ext uri="{0D108BD9-81ED-4DB2-BD59-A6C34878D82A}">
                    <a16:rowId xmlns:a16="http://schemas.microsoft.com/office/drawing/2014/main" val="3157039532"/>
                  </a:ext>
                </a:extLst>
              </a:tr>
              <a:tr h="907085">
                <a:tc>
                  <a:txBody>
                    <a:bodyPr/>
                    <a:lstStyle/>
                    <a:p>
                      <a:r>
                        <a:rPr lang="fr-FR" sz="2400" err="1"/>
                        <a:t>ElasticNet</a:t>
                      </a:r>
                      <a:endParaRPr lang="fr-FR" sz="2400" dirty="0" err="1"/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400" b="0" i="0" u="none" strike="noStrike" noProof="0" dirty="0">
                          <a:latin typeface="Consolas"/>
                        </a:rPr>
                        <a:t>3.42 ms ± 241 µs per </a:t>
                      </a:r>
                      <a:r>
                        <a:rPr lang="fr-FR" sz="2400" b="0" i="0" u="none" strike="noStrike" noProof="0" dirty="0" err="1">
                          <a:latin typeface="Consolas"/>
                        </a:rPr>
                        <a:t>loop</a:t>
                      </a:r>
                      <a:endParaRPr lang="fr-FR" dirty="0" err="1"/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400" b="0" i="0" u="none" strike="noStrike" noProof="0" dirty="0">
                          <a:latin typeface="Consolas"/>
                        </a:rPr>
                        <a:t>3.89 ms ± 593 µs per </a:t>
                      </a:r>
                      <a:r>
                        <a:rPr lang="fr-FR" sz="2400" b="0" i="0" u="none" strike="noStrike" noProof="0" dirty="0" err="1">
                          <a:latin typeface="Consolas"/>
                        </a:rPr>
                        <a:t>loop</a:t>
                      </a:r>
                      <a:endParaRPr lang="fr-FR" dirty="0" err="1"/>
                    </a:p>
                  </a:txBody>
                  <a:tcPr marL="122579" marR="122579" marT="61290" marB="61290"/>
                </a:tc>
                <a:extLst>
                  <a:ext uri="{0D108BD9-81ED-4DB2-BD59-A6C34878D82A}">
                    <a16:rowId xmlns:a16="http://schemas.microsoft.com/office/drawing/2014/main" val="4023613774"/>
                  </a:ext>
                </a:extLst>
              </a:tr>
              <a:tr h="907085">
                <a:tc>
                  <a:txBody>
                    <a:bodyPr/>
                    <a:lstStyle/>
                    <a:p>
                      <a:r>
                        <a:rPr lang="fr-FR" sz="2400" err="1"/>
                        <a:t>RandomForest</a:t>
                      </a:r>
                      <a:endParaRPr lang="fr-FR" sz="2400" dirty="0" err="1"/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400" b="0" i="0" u="none" strike="noStrike" noProof="0" dirty="0">
                          <a:latin typeface="Consolas"/>
                        </a:rPr>
                        <a:t>48.9 ms ± 1.32 ms per </a:t>
                      </a:r>
                      <a:r>
                        <a:rPr lang="fr-FR" sz="2400" b="0" i="0" u="none" strike="noStrike" noProof="0" dirty="0" err="1">
                          <a:latin typeface="Consolas"/>
                        </a:rPr>
                        <a:t>loop</a:t>
                      </a:r>
                      <a:endParaRPr lang="fr-FR" dirty="0" err="1"/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400" b="0" i="0" u="none" strike="noStrike" noProof="0" dirty="0">
                          <a:latin typeface="Consolas"/>
                        </a:rPr>
                        <a:t>48 ms ± 1.74 ms per </a:t>
                      </a:r>
                      <a:r>
                        <a:rPr lang="fr-FR" sz="2400" b="0" i="0" u="none" strike="noStrike" noProof="0" dirty="0" err="1">
                          <a:latin typeface="Consolas"/>
                        </a:rPr>
                        <a:t>loop</a:t>
                      </a:r>
                      <a:r>
                        <a:rPr lang="fr-FR" sz="2400" b="0" i="0" u="none" strike="noStrike" noProof="0" dirty="0">
                          <a:latin typeface="Consolas"/>
                        </a:rPr>
                        <a:t> </a:t>
                      </a:r>
                      <a:endParaRPr lang="fr-FR"/>
                    </a:p>
                  </a:txBody>
                  <a:tcPr marL="122579" marR="122579" marT="61290" marB="61290"/>
                </a:tc>
                <a:extLst>
                  <a:ext uri="{0D108BD9-81ED-4DB2-BD59-A6C34878D82A}">
                    <a16:rowId xmlns:a16="http://schemas.microsoft.com/office/drawing/2014/main" val="1017417632"/>
                  </a:ext>
                </a:extLst>
              </a:tr>
              <a:tr h="907085">
                <a:tc>
                  <a:txBody>
                    <a:bodyPr/>
                    <a:lstStyle/>
                    <a:p>
                      <a:r>
                        <a:rPr lang="fr-FR" sz="2400" dirty="0"/>
                        <a:t>SVR</a:t>
                      </a:r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400" b="0" i="0" u="none" strike="noStrike" noProof="0" dirty="0">
                          <a:latin typeface="Consolas"/>
                        </a:rPr>
                        <a:t>1.6 s ± 56.7 ms per </a:t>
                      </a:r>
                      <a:r>
                        <a:rPr lang="fr-FR" sz="2400" b="0" i="0" u="none" strike="noStrike" noProof="0" dirty="0" err="1">
                          <a:latin typeface="Consolas"/>
                        </a:rPr>
                        <a:t>loop</a:t>
                      </a:r>
                      <a:endParaRPr lang="fr-FR" dirty="0" err="1"/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400" b="0" i="0" u="none" strike="noStrike" noProof="0" dirty="0">
                          <a:latin typeface="Consolas"/>
                        </a:rPr>
                        <a:t>1.64 s ± 98 ms per </a:t>
                      </a:r>
                      <a:r>
                        <a:rPr lang="fr-FR" sz="2400" b="0" i="0" u="none" strike="noStrike" noProof="0" dirty="0" err="1">
                          <a:latin typeface="Consolas"/>
                        </a:rPr>
                        <a:t>loop</a:t>
                      </a:r>
                      <a:endParaRPr lang="fr-FR" dirty="0" err="1"/>
                    </a:p>
                  </a:txBody>
                  <a:tcPr marL="122579" marR="122579" marT="61290" marB="61290"/>
                </a:tc>
                <a:extLst>
                  <a:ext uri="{0D108BD9-81ED-4DB2-BD59-A6C34878D82A}">
                    <a16:rowId xmlns:a16="http://schemas.microsoft.com/office/drawing/2014/main" val="261000421"/>
                  </a:ext>
                </a:extLst>
              </a:tr>
              <a:tr h="907085">
                <a:tc>
                  <a:txBody>
                    <a:bodyPr/>
                    <a:lstStyle/>
                    <a:p>
                      <a:r>
                        <a:rPr lang="fr-FR" sz="2400" err="1"/>
                        <a:t>AdaBoost</a:t>
                      </a:r>
                      <a:endParaRPr lang="fr-FR" sz="2400" dirty="0" err="1"/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400" b="0" i="0" u="none" strike="noStrike" noProof="0" dirty="0">
                          <a:latin typeface="Consolas"/>
                        </a:rPr>
                        <a:t>30.8 ms ± 6.21 ms per </a:t>
                      </a:r>
                      <a:r>
                        <a:rPr lang="fr-FR" sz="2400" b="0" i="0" u="none" strike="noStrike" noProof="0" dirty="0" err="1">
                          <a:latin typeface="Consolas"/>
                        </a:rPr>
                        <a:t>loop</a:t>
                      </a:r>
                      <a:endParaRPr lang="fr-FR" dirty="0" err="1"/>
                    </a:p>
                  </a:txBody>
                  <a:tcPr marL="122579" marR="122579" marT="61290" marB="61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400" b="0" i="0" u="none" strike="noStrike" noProof="0" dirty="0">
                          <a:latin typeface="Consolas"/>
                        </a:rPr>
                        <a:t>27.2 ms ± 626 µs per </a:t>
                      </a:r>
                      <a:r>
                        <a:rPr lang="fr-FR" sz="2400" b="0" i="0" u="none" strike="noStrike" noProof="0" dirty="0" err="1">
                          <a:latin typeface="Consolas"/>
                        </a:rPr>
                        <a:t>loop</a:t>
                      </a:r>
                      <a:endParaRPr lang="fr-FR" dirty="0" err="1"/>
                    </a:p>
                  </a:txBody>
                  <a:tcPr marL="122579" marR="122579" marT="61290" marB="61290"/>
                </a:tc>
                <a:extLst>
                  <a:ext uri="{0D108BD9-81ED-4DB2-BD59-A6C34878D82A}">
                    <a16:rowId xmlns:a16="http://schemas.microsoft.com/office/drawing/2014/main" val="172615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028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4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 err="1">
                <a:solidFill>
                  <a:schemeClr val="bg1"/>
                </a:solidFill>
              </a:rPr>
              <a:t>Modèle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sélectionné</a:t>
            </a:r>
            <a:r>
              <a:rPr lang="en-US" sz="7200" dirty="0">
                <a:solidFill>
                  <a:schemeClr val="bg1"/>
                </a:solidFill>
              </a:rPr>
              <a:t> et Energy Star Score.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20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Modèle sélectionné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Critère de choix: combinaison entre le score RMSE et la performance.</a:t>
            </a: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Le modèle </a:t>
            </a:r>
            <a:r>
              <a:rPr lang="fr-FR" dirty="0" err="1">
                <a:ea typeface="+mn-lt"/>
                <a:cs typeface="+mn-lt"/>
              </a:rPr>
              <a:t>ElsaticNet</a:t>
            </a:r>
            <a:r>
              <a:rPr lang="fr-FR" dirty="0">
                <a:ea typeface="+mn-lt"/>
                <a:cs typeface="+mn-lt"/>
              </a:rPr>
              <a:t> détient la meilleure performance et a un bon score RMSE  pour prédire nos variables </a:t>
            </a:r>
            <a:r>
              <a:rPr lang="fr-FR" dirty="0" err="1">
                <a:ea typeface="+mn-lt"/>
                <a:cs typeface="+mn-lt"/>
              </a:rPr>
              <a:t>target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-&gt; Meilleur compromis RMSE/performance.</a:t>
            </a: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72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Intérêt du Energy Star Score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Entrainement d'un </a:t>
            </a:r>
            <a:r>
              <a:rPr lang="fr-FR" dirty="0" err="1">
                <a:ea typeface="+mn-lt"/>
                <a:cs typeface="+mn-lt"/>
              </a:rPr>
              <a:t>ElsaticNet</a:t>
            </a:r>
            <a:r>
              <a:rPr lang="fr-FR" dirty="0">
                <a:ea typeface="+mn-lt"/>
                <a:cs typeface="+mn-lt"/>
              </a:rPr>
              <a:t> pour prédire la consommation en </a:t>
            </a:r>
            <a:r>
              <a:rPr lang="fr-FR" dirty="0" err="1">
                <a:ea typeface="+mn-lt"/>
                <a:cs typeface="+mn-lt"/>
              </a:rPr>
              <a:t>energie</a:t>
            </a:r>
            <a:r>
              <a:rPr lang="fr-FR" dirty="0">
                <a:ea typeface="+mn-lt"/>
                <a:cs typeface="+mn-lt"/>
              </a:rPr>
              <a:t> à partir de l'Energy Star Score:</a:t>
            </a: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55BCE24-65DB-49C9-A647-A7CE1C97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74" y="3314562"/>
            <a:ext cx="7944677" cy="18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4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Intérêt du Energy Star Score, résultat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FC8E9E-4152-4966-801A-C9E1DB323D36}"/>
              </a:ext>
            </a:extLst>
          </p:cNvPr>
          <p:cNvSpPr txBox="1"/>
          <p:nvPr/>
        </p:nvSpPr>
        <p:spPr>
          <a:xfrm>
            <a:off x="4448314" y="3200399"/>
            <a:ext cx="71385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Le résultat est bon mais moins que celui obtenu en se basant sur les autres variables: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352AC9DE-4CE0-4E83-B386-3F686879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18" y="779127"/>
            <a:ext cx="7381460" cy="1313049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96D2A999-13B9-47FF-B5C5-52ADEFDA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91" y="4117820"/>
            <a:ext cx="7878418" cy="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0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E495B2-9616-48B3-9CA5-BB16E4B0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cs typeface="Calibri Light"/>
              </a:rPr>
              <a:t>Conclusion</a:t>
            </a:r>
            <a:endParaRPr lang="fr-FR"/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0F32D-156C-4563-856A-B63BBA59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L'</a:t>
            </a:r>
            <a:r>
              <a:rPr lang="fr-FR" sz="2400" dirty="0" err="1">
                <a:ea typeface="+mn-lt"/>
                <a:cs typeface="+mn-lt"/>
              </a:rPr>
              <a:t>EnergyStarScore</a:t>
            </a:r>
            <a:r>
              <a:rPr lang="fr-FR" sz="2400">
                <a:ea typeface="+mn-lt"/>
                <a:cs typeface="+mn-lt"/>
              </a:rPr>
              <a:t> est pertinent pour prédire </a:t>
            </a:r>
            <a:r>
              <a:rPr lang="fr-FR" sz="2400" dirty="0">
                <a:ea typeface="+mn-lt"/>
                <a:cs typeface="+mn-lt"/>
              </a:rPr>
              <a:t>et donc anticiper les besoins en </a:t>
            </a:r>
            <a:r>
              <a:rPr lang="fr-FR" sz="2400" dirty="0" err="1">
                <a:ea typeface="+mn-lt"/>
                <a:cs typeface="+mn-lt"/>
              </a:rPr>
              <a:t>electricité</a:t>
            </a:r>
            <a:r>
              <a:rPr lang="fr-FR" sz="2400" dirty="0">
                <a:ea typeface="+mn-lt"/>
                <a:cs typeface="+mn-lt"/>
              </a:rPr>
              <a:t> des </a:t>
            </a:r>
            <a:r>
              <a:rPr lang="fr-FR" sz="2400" dirty="0" err="1">
                <a:ea typeface="+mn-lt"/>
                <a:cs typeface="+mn-lt"/>
              </a:rPr>
              <a:t>batiments</a:t>
            </a:r>
            <a:r>
              <a:rPr lang="fr-FR" sz="2400" dirty="0">
                <a:ea typeface="+mn-lt"/>
                <a:cs typeface="+mn-lt"/>
              </a:rPr>
              <a:t>. Mais étant compliqué à calculer, il est préférable de le prédire via les colonnes </a:t>
            </a:r>
            <a:r>
              <a:rPr lang="fr-FR" sz="2400" dirty="0" err="1">
                <a:ea typeface="+mn-lt"/>
                <a:cs typeface="+mn-lt"/>
              </a:rPr>
              <a:t>NumberOfFloors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NeighborHood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NumberOfBuildings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PropertyGFATotal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SecondLargestUseType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LargestPropertyUseType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BuildingType</a:t>
            </a:r>
            <a:r>
              <a:rPr lang="fr-FR" sz="2400" dirty="0">
                <a:ea typeface="+mn-lt"/>
                <a:cs typeface="+mn-lt"/>
              </a:rPr>
              <a:t> qui sont tous des informations nécessitant peu de mesures.</a:t>
            </a:r>
            <a:endParaRPr lang="fr-FR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194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7404B3-742E-44A9-9DC8-FA53D67F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1 . </a:t>
            </a:r>
            <a:r>
              <a:rPr lang="en-US" sz="4500" dirty="0">
                <a:solidFill>
                  <a:schemeClr val="bg1"/>
                </a:solidFill>
              </a:rPr>
              <a:t>Introduction</a:t>
            </a:r>
            <a:endParaRPr lang="en-US" sz="45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40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031F8-86E9-43B0-87C8-79DE13E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Problématique de la ville de Seattle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F67DC-3B74-462D-9DA1-467B1788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dirty="0">
                <a:ea typeface="+mn-lt"/>
                <a:cs typeface="+mn-lt"/>
              </a:rPr>
              <a:t>Des relevés minutieux ont été effectués en 2015 et en 2016. </a:t>
            </a:r>
            <a:endParaRPr lang="fr-FR" dirty="0"/>
          </a:p>
          <a:p>
            <a:r>
              <a:rPr lang="fr-FR" sz="2400" dirty="0">
                <a:ea typeface="+mn-lt"/>
                <a:cs typeface="+mn-lt"/>
              </a:rPr>
              <a:t>Ces relevés sont coûteux à obtenir.</a:t>
            </a:r>
            <a:endParaRPr lang="fr-FR" dirty="0">
              <a:ea typeface="+mn-lt"/>
              <a:cs typeface="+mn-lt"/>
            </a:endParaRPr>
          </a:p>
          <a:p>
            <a:r>
              <a:rPr lang="fr-FR" sz="2400" dirty="0">
                <a:ea typeface="+mn-lt"/>
                <a:cs typeface="+mn-lt"/>
              </a:rPr>
              <a:t>A partir de ceux déjà réalisés,</a:t>
            </a:r>
            <a:r>
              <a:rPr lang="fr-FR" sz="2400" b="1" dirty="0">
                <a:ea typeface="+mn-lt"/>
                <a:cs typeface="+mn-lt"/>
              </a:rPr>
              <a:t> prédire les émissions de CO2 et la consommation totale d’énergie</a:t>
            </a:r>
            <a:r>
              <a:rPr lang="fr-FR" sz="2400" dirty="0">
                <a:ea typeface="+mn-lt"/>
                <a:cs typeface="+mn-lt"/>
              </a:rPr>
              <a:t> de bâtiments pour lesquels elles n’ont pas encore été mesurées.</a:t>
            </a:r>
            <a:endParaRPr lang="fr-FR">
              <a:cs typeface="Calibri"/>
            </a:endParaRPr>
          </a:p>
          <a:p>
            <a:r>
              <a:rPr lang="fr-FR" sz="2400" dirty="0">
                <a:cs typeface="Calibri"/>
              </a:rPr>
              <a:t>Evaluer l'intérêt de l'Energy STAR Score pour la prédiction d'émissions.</a:t>
            </a:r>
          </a:p>
          <a:p>
            <a:endParaRPr lang="fr-FR" sz="2400">
              <a:cs typeface="Calibri"/>
            </a:endParaRPr>
          </a:p>
          <a:p>
            <a:endParaRPr lang="fr-FR" sz="240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D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43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EF3F5E3-9141-4AAC-9E39-F02E5A5D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100030"/>
            <a:ext cx="1462088" cy="6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F4518-5A34-4683-BF28-AAC023AE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Interprétation de la problématique</a:t>
            </a:r>
            <a:endParaRPr lang="fr-FR" dirty="0"/>
          </a:p>
        </p:txBody>
      </p:sp>
      <p:sp>
        <p:nvSpPr>
          <p:cNvPr id="26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19821-4476-4CE8-ABBE-DF2F0C18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• Prévision </a:t>
            </a:r>
            <a:endParaRPr lang="fr-FR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      • </a:t>
            </a:r>
            <a:r>
              <a:rPr lang="fr-FR" sz="2400" dirty="0" err="1">
                <a:ea typeface="+mn-lt"/>
                <a:cs typeface="+mn-lt"/>
              </a:rPr>
              <a:t>Features</a:t>
            </a:r>
            <a:r>
              <a:rPr lang="fr-FR" sz="2400" dirty="0">
                <a:ea typeface="+mn-lt"/>
                <a:cs typeface="+mn-lt"/>
              </a:rPr>
              <a:t>: caractéristiques intrinsèques des bâtiments (hors consommations) </a:t>
            </a: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      • Données à prédire </a:t>
            </a: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           • Consommation totale des bâtiments: </a:t>
            </a:r>
            <a:r>
              <a:rPr lang="fr-FR" sz="2400" dirty="0" err="1">
                <a:ea typeface="+mn-lt"/>
                <a:cs typeface="+mn-lt"/>
              </a:rPr>
              <a:t>SiteEnergyUseWN</a:t>
            </a:r>
            <a:r>
              <a:rPr lang="fr-FR" sz="2400" dirty="0">
                <a:ea typeface="+mn-lt"/>
                <a:cs typeface="+mn-lt"/>
              </a:rPr>
              <a:t>(</a:t>
            </a:r>
            <a:r>
              <a:rPr lang="fr-FR" sz="2400" dirty="0" err="1">
                <a:ea typeface="+mn-lt"/>
                <a:cs typeface="+mn-lt"/>
              </a:rPr>
              <a:t>kBtu</a:t>
            </a:r>
            <a:r>
              <a:rPr lang="fr-FR" sz="2400" dirty="0">
                <a:ea typeface="+mn-lt"/>
                <a:cs typeface="+mn-lt"/>
              </a:rPr>
              <a:t>) </a:t>
            </a: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           • Emissions gaz à effet de serre des bâtiments: </a:t>
            </a:r>
            <a:r>
              <a:rPr lang="fr-FR" sz="2400" dirty="0" err="1">
                <a:ea typeface="+mn-lt"/>
                <a:cs typeface="+mn-lt"/>
              </a:rPr>
              <a:t>TotalGHGEmissions</a:t>
            </a:r>
            <a:r>
              <a:rPr lang="fr-FR" sz="24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• ENERGY STAR Score : </a:t>
            </a: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       • Comparaison de son intérêt en essayant de modéliser avec et sans </a:t>
            </a:r>
            <a:endParaRPr lang="fr-FR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583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7200" dirty="0" err="1">
                <a:solidFill>
                  <a:schemeClr val="bg1"/>
                </a:solidFill>
              </a:rPr>
              <a:t>Préparation</a:t>
            </a:r>
            <a:r>
              <a:rPr lang="en-US" sz="7200" dirty="0">
                <a:solidFill>
                  <a:schemeClr val="bg1"/>
                </a:solidFill>
              </a:rPr>
              <a:t> des </a:t>
            </a:r>
            <a:r>
              <a:rPr lang="en-US" sz="7200" dirty="0" err="1">
                <a:solidFill>
                  <a:schemeClr val="bg1"/>
                </a:solidFill>
              </a:rPr>
              <a:t>données</a:t>
            </a:r>
            <a:r>
              <a:rPr lang="en-US" sz="7200" dirty="0">
                <a:solidFill>
                  <a:schemeClr val="bg1"/>
                </a:solidFill>
              </a:rPr>
              <a:t> et </a:t>
            </a:r>
            <a:r>
              <a:rPr lang="en-US" sz="7200" dirty="0" err="1">
                <a:solidFill>
                  <a:schemeClr val="bg1"/>
                </a:solidFill>
              </a:rPr>
              <a:t>analyse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exploratoire</a:t>
            </a:r>
            <a:endParaRPr lang="en-US" sz="7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7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rgbClr val="FFFFFF"/>
                </a:solidFill>
                <a:cs typeface="Calibri Light"/>
              </a:rPr>
              <a:t>Feature</a:t>
            </a:r>
            <a:r>
              <a:rPr lang="fr-FR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fr-FR" dirty="0" err="1">
                <a:solidFill>
                  <a:srgbClr val="FFFFFF"/>
                </a:solidFill>
                <a:cs typeface="Calibri Light"/>
              </a:rPr>
              <a:t>Enginnering</a:t>
            </a:r>
            <a:r>
              <a:rPr lang="fr-FR" dirty="0">
                <a:solidFill>
                  <a:srgbClr val="FFFFFF"/>
                </a:solidFill>
                <a:cs typeface="Calibri Light"/>
              </a:rPr>
              <a:t>: suppression des colonnes non pertinentes niveau métier.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1800" u="sng">
                <a:cs typeface="Calibri"/>
              </a:rPr>
              <a:t>Jeu de données 2015</a:t>
            </a:r>
            <a:r>
              <a:rPr lang="fr-FR" sz="1800">
                <a:cs typeface="Calibri"/>
              </a:rPr>
              <a:t>: </a:t>
            </a:r>
            <a:r>
              <a:rPr lang="fr-FR" sz="1800">
                <a:ea typeface="+mn-lt"/>
                <a:cs typeface="+mn-lt"/>
              </a:rPr>
              <a:t>City (1 unique valeur), State (1 unique valeur), PropertyName (similaire à ID), TaxParcelIdentificationNumber (similaire à ID),  ListOfAllPropertyUseTypes (donnée figurant dans dautres colonnes), DefaultData (utilité de la variable inconnue), Address (non conservé (latitude et longitude ou ZipCode), NaturalGas(therms),SiteEUI(kBtu/sf), SiteEUIWN(kBtu/sf), SourceEUI(kBtu/sf), SourceEUIWN(kBtu/sf), SiteEnergyUse(kBtu), SiteEnergyUseWN(kBtu), SteamUse(kBtu),  Electricity(kWh),  Electricity(kBtu),  NaturalGas(kBtu)</a:t>
            </a:r>
            <a:endParaRPr lang="fr-FR" dirty="0">
              <a:cs typeface="Calibri" panose="020F0502020204030204"/>
            </a:endParaRPr>
          </a:p>
          <a:p>
            <a:r>
              <a:rPr lang="fr-FR" sz="1800" u="sng" dirty="0">
                <a:ea typeface="+mn-lt"/>
                <a:cs typeface="+mn-lt"/>
              </a:rPr>
              <a:t>Jeu de données 2015:</a:t>
            </a:r>
            <a:r>
              <a:rPr lang="fr-FR" sz="1800" dirty="0">
                <a:ea typeface="+mn-lt"/>
                <a:cs typeface="+mn-lt"/>
              </a:rPr>
              <a:t> </a:t>
            </a:r>
            <a:r>
              <a:rPr lang="fr-FR" sz="1800" dirty="0" err="1">
                <a:ea typeface="+mn-lt"/>
                <a:cs typeface="+mn-lt"/>
              </a:rPr>
              <a:t>OtherFuelUse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kBtu</a:t>
            </a:r>
            <a:r>
              <a:rPr lang="fr-FR" sz="1800" dirty="0">
                <a:ea typeface="+mn-lt"/>
                <a:cs typeface="+mn-lt"/>
              </a:rPr>
              <a:t>), Seattle Police </a:t>
            </a:r>
            <a:r>
              <a:rPr lang="fr-FR" sz="1800" dirty="0" err="1">
                <a:ea typeface="+mn-lt"/>
                <a:cs typeface="+mn-lt"/>
              </a:rPr>
              <a:t>Department</a:t>
            </a:r>
            <a:r>
              <a:rPr lang="fr-FR" sz="1800" dirty="0">
                <a:ea typeface="+mn-lt"/>
                <a:cs typeface="+mn-lt"/>
              </a:rPr>
              <a:t> Micro Community </a:t>
            </a:r>
            <a:r>
              <a:rPr lang="fr-FR" sz="1800" dirty="0" err="1">
                <a:ea typeface="+mn-lt"/>
                <a:cs typeface="+mn-lt"/>
              </a:rPr>
              <a:t>Policing</a:t>
            </a:r>
            <a:r>
              <a:rPr lang="fr-FR" sz="1800" dirty="0">
                <a:ea typeface="+mn-lt"/>
                <a:cs typeface="+mn-lt"/>
              </a:rPr>
              <a:t> Plan Areas,  Zip Codes, </a:t>
            </a:r>
            <a:r>
              <a:rPr lang="fr-FR" sz="1800" dirty="0" err="1">
                <a:ea typeface="+mn-lt"/>
                <a:cs typeface="+mn-lt"/>
              </a:rPr>
              <a:t>PropertyName</a:t>
            </a:r>
            <a:r>
              <a:rPr lang="fr-FR" sz="1800" dirty="0">
                <a:ea typeface="+mn-lt"/>
                <a:cs typeface="+mn-lt"/>
              </a:rPr>
              <a:t>, </a:t>
            </a:r>
            <a:r>
              <a:rPr lang="fr-FR" sz="1800" dirty="0" err="1">
                <a:ea typeface="+mn-lt"/>
                <a:cs typeface="+mn-lt"/>
              </a:rPr>
              <a:t>TaxParcelIdentificationNumber,istOfAllPropertyUseTypes</a:t>
            </a:r>
            <a:r>
              <a:rPr lang="fr-FR" sz="1800" dirty="0">
                <a:ea typeface="+mn-lt"/>
                <a:cs typeface="+mn-lt"/>
              </a:rPr>
              <a:t>, SPD Beats (données police / trop </a:t>
            </a:r>
            <a:r>
              <a:rPr lang="fr-FR" sz="1800" dirty="0" err="1">
                <a:ea typeface="+mn-lt"/>
                <a:cs typeface="+mn-lt"/>
              </a:rPr>
              <a:t>dinfos</a:t>
            </a:r>
            <a:r>
              <a:rPr lang="fr-FR" sz="1800" dirty="0">
                <a:ea typeface="+mn-lt"/>
                <a:cs typeface="+mn-lt"/>
              </a:rPr>
              <a:t> manquantes),  </a:t>
            </a:r>
            <a:r>
              <a:rPr lang="fr-FR" sz="1800" dirty="0" err="1">
                <a:ea typeface="+mn-lt"/>
                <a:cs typeface="+mn-lt"/>
              </a:rPr>
              <a:t>DefaultData</a:t>
            </a:r>
            <a:r>
              <a:rPr lang="fr-FR" sz="1800" dirty="0">
                <a:ea typeface="+mn-lt"/>
                <a:cs typeface="+mn-lt"/>
              </a:rPr>
              <a:t>, </a:t>
            </a:r>
            <a:r>
              <a:rPr lang="fr-FR" sz="1800" dirty="0" err="1">
                <a:ea typeface="+mn-lt"/>
                <a:cs typeface="+mn-lt"/>
              </a:rPr>
              <a:t>NaturalGas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therms</a:t>
            </a:r>
            <a:r>
              <a:rPr lang="fr-FR" sz="1800" dirty="0">
                <a:ea typeface="+mn-lt"/>
                <a:cs typeface="+mn-lt"/>
              </a:rPr>
              <a:t>),</a:t>
            </a:r>
            <a:r>
              <a:rPr lang="fr-FR" sz="1800" dirty="0" err="1">
                <a:ea typeface="+mn-lt"/>
                <a:cs typeface="+mn-lt"/>
              </a:rPr>
              <a:t>SiteEUI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kBtu</a:t>
            </a:r>
            <a:r>
              <a:rPr lang="fr-FR" sz="1800" dirty="0">
                <a:ea typeface="+mn-lt"/>
                <a:cs typeface="+mn-lt"/>
              </a:rPr>
              <a:t>/</a:t>
            </a:r>
            <a:r>
              <a:rPr lang="fr-FR" sz="1800" dirty="0" err="1">
                <a:ea typeface="+mn-lt"/>
                <a:cs typeface="+mn-lt"/>
              </a:rPr>
              <a:t>sf</a:t>
            </a:r>
            <a:r>
              <a:rPr lang="fr-FR" sz="1800" dirty="0">
                <a:ea typeface="+mn-lt"/>
                <a:cs typeface="+mn-lt"/>
              </a:rPr>
              <a:t>), </a:t>
            </a:r>
            <a:r>
              <a:rPr lang="fr-FR" sz="1800" dirty="0" err="1">
                <a:ea typeface="+mn-lt"/>
                <a:cs typeface="+mn-lt"/>
              </a:rPr>
              <a:t>SiteEUIWN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kBtu</a:t>
            </a:r>
            <a:r>
              <a:rPr lang="fr-FR" sz="1800" dirty="0">
                <a:ea typeface="+mn-lt"/>
                <a:cs typeface="+mn-lt"/>
              </a:rPr>
              <a:t>/</a:t>
            </a:r>
            <a:r>
              <a:rPr lang="fr-FR" sz="1800" dirty="0" err="1">
                <a:ea typeface="+mn-lt"/>
                <a:cs typeface="+mn-lt"/>
              </a:rPr>
              <a:t>sf</a:t>
            </a:r>
            <a:r>
              <a:rPr lang="fr-FR" sz="1800" dirty="0">
                <a:ea typeface="+mn-lt"/>
                <a:cs typeface="+mn-lt"/>
              </a:rPr>
              <a:t>), </a:t>
            </a:r>
            <a:r>
              <a:rPr lang="fr-FR" sz="1800" dirty="0" err="1">
                <a:ea typeface="+mn-lt"/>
                <a:cs typeface="+mn-lt"/>
              </a:rPr>
              <a:t>SourceEUI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kBtu</a:t>
            </a:r>
            <a:r>
              <a:rPr lang="fr-FR" sz="1800" dirty="0">
                <a:ea typeface="+mn-lt"/>
                <a:cs typeface="+mn-lt"/>
              </a:rPr>
              <a:t>/</a:t>
            </a:r>
            <a:r>
              <a:rPr lang="fr-FR" sz="1800" dirty="0" err="1">
                <a:ea typeface="+mn-lt"/>
                <a:cs typeface="+mn-lt"/>
              </a:rPr>
              <a:t>sf</a:t>
            </a:r>
            <a:r>
              <a:rPr lang="fr-FR" sz="1800" dirty="0">
                <a:ea typeface="+mn-lt"/>
                <a:cs typeface="+mn-lt"/>
              </a:rPr>
              <a:t>), </a:t>
            </a:r>
            <a:r>
              <a:rPr lang="fr-FR" sz="1800" dirty="0" err="1">
                <a:ea typeface="+mn-lt"/>
                <a:cs typeface="+mn-lt"/>
              </a:rPr>
              <a:t>SourceEUIWN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kBtu</a:t>
            </a:r>
            <a:r>
              <a:rPr lang="fr-FR" sz="1800" dirty="0">
                <a:ea typeface="+mn-lt"/>
                <a:cs typeface="+mn-lt"/>
              </a:rPr>
              <a:t>/</a:t>
            </a:r>
            <a:r>
              <a:rPr lang="fr-FR" sz="1800" dirty="0" err="1">
                <a:ea typeface="+mn-lt"/>
                <a:cs typeface="+mn-lt"/>
              </a:rPr>
              <a:t>sf</a:t>
            </a:r>
            <a:r>
              <a:rPr lang="fr-FR" sz="1800" dirty="0">
                <a:ea typeface="+mn-lt"/>
                <a:cs typeface="+mn-lt"/>
              </a:rPr>
              <a:t>), </a:t>
            </a:r>
            <a:r>
              <a:rPr lang="fr-FR" sz="1800" dirty="0" err="1">
                <a:ea typeface="+mn-lt"/>
                <a:cs typeface="+mn-lt"/>
              </a:rPr>
              <a:t>SiteEnergyUse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kBtu</a:t>
            </a:r>
            <a:r>
              <a:rPr lang="fr-FR" sz="1800" dirty="0">
                <a:ea typeface="+mn-lt"/>
                <a:cs typeface="+mn-lt"/>
              </a:rPr>
              <a:t>), </a:t>
            </a:r>
            <a:r>
              <a:rPr lang="fr-FR" sz="1800" dirty="0" err="1">
                <a:ea typeface="+mn-lt"/>
                <a:cs typeface="+mn-lt"/>
              </a:rPr>
              <a:t>SiteEnergyUseWN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kBtu</a:t>
            </a:r>
            <a:r>
              <a:rPr lang="fr-FR" sz="1800" dirty="0">
                <a:ea typeface="+mn-lt"/>
                <a:cs typeface="+mn-lt"/>
              </a:rPr>
              <a:t>), </a:t>
            </a:r>
            <a:r>
              <a:rPr lang="fr-FR" sz="1800" dirty="0" err="1">
                <a:ea typeface="+mn-lt"/>
                <a:cs typeface="+mn-lt"/>
              </a:rPr>
              <a:t>SteamUse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kBtu</a:t>
            </a:r>
            <a:r>
              <a:rPr lang="fr-FR" sz="1800" dirty="0">
                <a:ea typeface="+mn-lt"/>
                <a:cs typeface="+mn-lt"/>
              </a:rPr>
              <a:t>),  </a:t>
            </a:r>
            <a:r>
              <a:rPr lang="fr-FR" sz="1800">
                <a:ea typeface="+mn-lt"/>
                <a:cs typeface="+mn-lt"/>
              </a:rPr>
              <a:t>Electricity(kWh),  Electricity(kBtu),  </a:t>
            </a:r>
            <a:r>
              <a:rPr lang="fr-FR" sz="1800" dirty="0" err="1">
                <a:ea typeface="+mn-lt"/>
                <a:cs typeface="+mn-lt"/>
              </a:rPr>
              <a:t>NaturalGas</a:t>
            </a:r>
            <a:r>
              <a:rPr lang="fr-FR" sz="1800" dirty="0">
                <a:ea typeface="+mn-lt"/>
                <a:cs typeface="+mn-lt"/>
              </a:rPr>
              <a:t>(</a:t>
            </a:r>
            <a:r>
              <a:rPr lang="fr-FR" sz="1800" dirty="0" err="1">
                <a:ea typeface="+mn-lt"/>
                <a:cs typeface="+mn-lt"/>
              </a:rPr>
              <a:t>kBtu</a:t>
            </a:r>
            <a:r>
              <a:rPr lang="fr-FR" sz="1800" dirty="0">
                <a:ea typeface="+mn-lt"/>
                <a:cs typeface="+mn-lt"/>
              </a:rPr>
              <a:t>)</a:t>
            </a: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 </a:t>
            </a:r>
            <a:endParaRPr lang="fr-FR" sz="1800">
              <a:cs typeface="Calibri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01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rgbClr val="FFFFFF"/>
                </a:solidFill>
                <a:cs typeface="Calibri Light"/>
              </a:rPr>
              <a:t>Feature</a:t>
            </a:r>
            <a:r>
              <a:rPr lang="fr-FR" dirty="0">
                <a:solidFill>
                  <a:srgbClr val="FFFFFF"/>
                </a:solidFill>
                <a:cs typeface="Calibri Light"/>
              </a:rPr>
              <a:t> Engineering 2: suppression des colonnes présentant plus de 70% de NaN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 dirty="0"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 </a:t>
            </a:r>
            <a:endParaRPr lang="fr-FR" sz="1800">
              <a:cs typeface="Calibri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AF4B88-3E1B-42EE-BD8A-45361056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65" y="796441"/>
            <a:ext cx="6332330" cy="2537380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77D3DA-BD80-409E-8BE1-59081284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313" y="3494338"/>
            <a:ext cx="6442765" cy="23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9" y="1153572"/>
            <a:ext cx="3597965" cy="446116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  <a:cs typeface="Calibri Light"/>
              </a:rPr>
              <a:t>Cleaning</a:t>
            </a:r>
            <a:r>
              <a:rPr lang="fr-FR" dirty="0">
                <a:solidFill>
                  <a:srgbClr val="FFFFFF"/>
                </a:solidFill>
                <a:cs typeface="Calibri Light"/>
              </a:rPr>
              <a:t>: harmonisation,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r>
              <a:rPr lang="fr-FR" dirty="0">
                <a:solidFill>
                  <a:srgbClr val="FFFFFF"/>
                </a:solidFill>
                <a:cs typeface="Calibri Light"/>
              </a:rPr>
              <a:t>gestion des Nan, et typage des données.</a:t>
            </a:r>
            <a:br>
              <a:rPr lang="fr-FR" dirty="0">
                <a:solidFill>
                  <a:srgbClr val="FFFFFF"/>
                </a:solidFill>
                <a:cs typeface="Calibri Light"/>
              </a:rPr>
            </a:br>
            <a:endParaRPr lang="fr-FR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9606"/>
            <a:ext cx="6906491" cy="60273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 dirty="0"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 </a:t>
            </a:r>
            <a:endParaRPr lang="fr-FR" sz="1800">
              <a:cs typeface="Calibri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DACB2B-93A1-4620-8E5E-BE6A63DE5AD8}"/>
              </a:ext>
            </a:extLst>
          </p:cNvPr>
          <p:cNvSpPr txBox="1"/>
          <p:nvPr/>
        </p:nvSpPr>
        <p:spPr>
          <a:xfrm>
            <a:off x="4636053" y="693530"/>
            <a:ext cx="70611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  </a:t>
            </a:r>
            <a:r>
              <a:rPr lang="en-US" dirty="0" err="1"/>
              <a:t>Harmonisation</a:t>
            </a:r>
            <a:r>
              <a:rPr lang="en-US" dirty="0"/>
              <a:t> du nom des </a:t>
            </a:r>
            <a:r>
              <a:rPr lang="en-US" dirty="0" err="1"/>
              <a:t>colonnes</a:t>
            </a:r>
            <a:r>
              <a:rPr lang="en-US" dirty="0"/>
              <a:t> entre </a:t>
            </a:r>
            <a:r>
              <a:rPr lang="en-US" dirty="0" err="1"/>
              <a:t>données</a:t>
            </a:r>
            <a:r>
              <a:rPr lang="en-US" dirty="0"/>
              <a:t> ( (</a:t>
            </a:r>
            <a:r>
              <a:rPr lang="en-US" dirty="0" err="1">
                <a:ea typeface="+mn-lt"/>
                <a:cs typeface="+mn-lt"/>
              </a:rPr>
              <a:t>ex:TotalGHGEmissions</a:t>
            </a:r>
            <a:r>
              <a:rPr lang="en-US" dirty="0">
                <a:ea typeface="+mn-lt"/>
                <a:cs typeface="+mn-lt"/>
              </a:rPr>
              <a:t> et </a:t>
            </a:r>
            <a:r>
              <a:rPr lang="en-US" dirty="0" err="1">
                <a:ea typeface="+mn-lt"/>
                <a:cs typeface="+mn-lt"/>
              </a:rPr>
              <a:t>GHGEmissions</a:t>
            </a:r>
            <a:r>
              <a:rPr lang="en-US" dirty="0">
                <a:ea typeface="+mn-lt"/>
                <a:cs typeface="+mn-lt"/>
              </a:rPr>
              <a:t>(MetricTonsCO2e))</a:t>
            </a:r>
            <a:endParaRPr lang="fr-FR" dirty="0">
              <a:cs typeface="Calibri" panose="020F0502020204030204"/>
            </a:endParaRP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  Creation d'un unique jeu de </a:t>
            </a:r>
            <a:r>
              <a:rPr lang="en-US" dirty="0" err="1"/>
              <a:t>données</a:t>
            </a:r>
            <a:r>
              <a:rPr lang="en-US" dirty="0"/>
              <a:t>.  </a:t>
            </a:r>
            <a:endParaRPr lang="fr-FR" dirty="0">
              <a:cs typeface="Calibri"/>
            </a:endParaRP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  KNN pour les </a:t>
            </a:r>
            <a:r>
              <a:rPr lang="en-US" dirty="0" err="1"/>
              <a:t>NaN</a:t>
            </a:r>
            <a:r>
              <a:rPr lang="en-US" dirty="0"/>
              <a:t> de </a:t>
            </a:r>
            <a:r>
              <a:rPr lang="en-US" dirty="0" err="1"/>
              <a:t>NumberOfFloors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du </a:t>
            </a:r>
            <a:r>
              <a:rPr lang="en-US" dirty="0" err="1"/>
              <a:t>properyType</a:t>
            </a:r>
            <a:r>
              <a:rPr lang="en-US" dirty="0"/>
              <a:t> du </a:t>
            </a:r>
            <a:r>
              <a:rPr lang="en-US" dirty="0" err="1"/>
              <a:t>numberofbuildings</a:t>
            </a:r>
            <a:r>
              <a:rPr lang="en-US" dirty="0"/>
              <a:t>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electricité</a:t>
            </a:r>
            <a:r>
              <a:rPr lang="en-US" dirty="0"/>
              <a:t>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LargestPrimaryType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dirty="0" err="1">
                <a:ea typeface="+mn-lt"/>
                <a:cs typeface="+mn-lt"/>
              </a:rPr>
              <a:t>PrimaryType</a:t>
            </a:r>
            <a:r>
              <a:rPr lang="en-US" dirty="0">
                <a:ea typeface="+mn-lt"/>
                <a:cs typeface="+mn-lt"/>
              </a:rPr>
              <a:t> pour les </a:t>
            </a:r>
            <a:r>
              <a:rPr lang="en-US" dirty="0" err="1">
                <a:ea typeface="+mn-lt"/>
                <a:cs typeface="+mn-lt"/>
              </a:rPr>
              <a:t>NaN</a:t>
            </a:r>
            <a:r>
              <a:rPr lang="en-US" dirty="0">
                <a:ea typeface="+mn-lt"/>
                <a:cs typeface="+mn-lt"/>
              </a:rPr>
              <a:t>, mean </a:t>
            </a:r>
            <a:r>
              <a:rPr lang="en-US" dirty="0" err="1">
                <a:ea typeface="+mn-lt"/>
                <a:cs typeface="+mn-lt"/>
              </a:rPr>
              <a:t>correspondant</a:t>
            </a:r>
            <a:r>
              <a:rPr lang="en-US" dirty="0">
                <a:ea typeface="+mn-lt"/>
                <a:cs typeface="+mn-lt"/>
              </a:rPr>
              <a:t> au type pour </a:t>
            </a:r>
            <a:r>
              <a:rPr lang="en-US" dirty="0" err="1">
                <a:ea typeface="+mn-lt"/>
                <a:cs typeface="+mn-lt"/>
              </a:rPr>
              <a:t>LargestPropertyUseTypeGFA</a:t>
            </a:r>
            <a:r>
              <a:rPr lang="en-US" dirty="0">
                <a:ea typeface="+mn-lt"/>
                <a:cs typeface="+mn-lt"/>
              </a:rPr>
              <a:t>    </a:t>
            </a:r>
          </a:p>
          <a:p>
            <a:r>
              <a:rPr lang="en-US" dirty="0"/>
              <a:t>   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dirty="0"/>
              <a:t>  Redefinition des bons types de </a:t>
            </a:r>
            <a:r>
              <a:rPr lang="en-US" dirty="0" err="1"/>
              <a:t>données</a:t>
            </a:r>
            <a:r>
              <a:rPr lang="en-US" dirty="0"/>
              <a:t> par </a:t>
            </a:r>
            <a:r>
              <a:rPr lang="en-US" dirty="0" err="1"/>
              <a:t>colonne</a:t>
            </a:r>
            <a:r>
              <a:rPr lang="en-US" dirty="0"/>
              <a:t>.</a:t>
            </a:r>
            <a:endParaRPr lang="en-US">
              <a:cs typeface="Calibri"/>
            </a:endParaRPr>
          </a:p>
          <a:p>
            <a:r>
              <a:rPr lang="en-US" dirty="0"/>
              <a:t>  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111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Projet n°4: Anticiper les besoins en electricité des batiments. </vt:lpstr>
      <vt:lpstr>Sommaire</vt:lpstr>
      <vt:lpstr>1 . Introduction</vt:lpstr>
      <vt:lpstr>Problématique de la ville de Seattle</vt:lpstr>
      <vt:lpstr>Interprétation de la problématique</vt:lpstr>
      <vt:lpstr>2. Préparation des données et analyse exploratoire</vt:lpstr>
      <vt:lpstr>Feature Enginnering: suppression des colonnes non pertinentes niveau métier.</vt:lpstr>
      <vt:lpstr>Feature Engineering 2: suppression des colonnes présentant plus de 70% de NaN</vt:lpstr>
      <vt:lpstr>Cleaning: harmonisation, gestion des Nan, et typage des données. </vt:lpstr>
      <vt:lpstr>Cleaning 2: Outliers. </vt:lpstr>
      <vt:lpstr>Exploration: analyse univariée, variables numériques </vt:lpstr>
      <vt:lpstr>Exploration: analyse univariée, variables numériques 2 </vt:lpstr>
      <vt:lpstr>Exploration: analyse bivariée, matrice de covariance.  </vt:lpstr>
      <vt:lpstr>Exploration: analyse bivariée, matrice de covariance 2.  </vt:lpstr>
      <vt:lpstr>Exploration: analyse bivariée, liens entre variables catégorielles et variables target. Test ANOVA.  </vt:lpstr>
      <vt:lpstr>3. Modelisation et performance.</vt:lpstr>
      <vt:lpstr>Processus d'entrainement de données</vt:lpstr>
      <vt:lpstr>Paramètres par modèle</vt:lpstr>
      <vt:lpstr>Résultats et comparaison</vt:lpstr>
      <vt:lpstr>RandomForestRegressor: meilleures features</vt:lpstr>
      <vt:lpstr>Performance des modèles</vt:lpstr>
      <vt:lpstr>4. Modèle sélectionné et Energy Star Score.</vt:lpstr>
      <vt:lpstr>Modèle sélectionné</vt:lpstr>
      <vt:lpstr>Intérêt du Energy Star Score</vt:lpstr>
      <vt:lpstr>Intérêt du Energy Star Score, résultat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C:\Users\Nordine\OneDrive\Documents\Projet2-Openclassrooms-master\Projet2-Openclassrooms-master</dc:title>
  <dc:creator/>
  <cp:revision>2205</cp:revision>
  <dcterms:created xsi:type="dcterms:W3CDTF">2021-12-29T16:20:47Z</dcterms:created>
  <dcterms:modified xsi:type="dcterms:W3CDTF">2022-02-10T17:05:21Z</dcterms:modified>
</cp:coreProperties>
</file>