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21" r:id="rId5"/>
    <p:sldId id="322" r:id="rId6"/>
    <p:sldId id="339" r:id="rId7"/>
    <p:sldId id="263" r:id="rId8"/>
    <p:sldId id="294" r:id="rId9"/>
    <p:sldId id="340" r:id="rId10"/>
    <p:sldId id="341" r:id="rId11"/>
    <p:sldId id="337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15" r:id="rId21"/>
    <p:sldId id="350" r:id="rId22"/>
    <p:sldId id="352" r:id="rId23"/>
    <p:sldId id="353" r:id="rId24"/>
    <p:sldId id="35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22623-A2B0-4CE9-A94B-61362ACAFEEB}" v="38" dt="2022-05-23T14:25:40.261"/>
    <p1510:client id="{083DA188-7B89-4B42-91DC-AAF36BABB08C}" v="344" dt="2022-06-30T15:20:59.358"/>
    <p1510:client id="{0948DDA9-79A1-4828-9A5A-307181303A13}" v="254" dt="2022-06-30T13:24:04.412"/>
    <p1510:client id="{1DE474D3-77A7-47E3-BEE6-C1E02F88E5BE}" v="842" dt="2022-01-06T18:21:11.149"/>
    <p1510:client id="{3034B59E-8C8D-4ECD-B5A7-A2401FEC2E2D}" v="736" dt="2022-01-26T17:58:36.986"/>
    <p1510:client id="{33414AD3-637B-427F-9247-4E5650AC9EF4}" v="1" dt="2021-12-31T14:43:27.187"/>
    <p1510:client id="{3BB8F8B9-3FC1-4347-97AD-F961C861F95F}" v="3" dt="2022-01-24T15:47:37.068"/>
    <p1510:client id="{56B75D13-8063-4474-8274-40F5CF2DFC3E}" v="1" dt="2022-05-28T18:09:37.275"/>
    <p1510:client id="{5A60DBC2-8039-4295-BA9A-9CD383E69BC2}" v="832" dt="2021-12-29T16:55:39.778"/>
    <p1510:client id="{5F5E6EA5-5478-43C8-812D-96A0E6D7BC64}" v="2112" dt="2022-05-29T17:05:55.337"/>
    <p1510:client id="{70FBAFAB-D28C-4F24-B4BE-C662717B2A52}" v="17" dt="2022-01-25T19:41:44.939"/>
    <p1510:client id="{875D25A7-A7BB-49ED-B5FC-CE460D5C16D1}" v="1" dt="2022-05-29T10:59:57.904"/>
    <p1510:client id="{87B4D3BB-775F-4124-ADE1-F5B1450851DD}" v="430" dt="2022-02-09T13:51:08.922"/>
    <p1510:client id="{953C56F2-2802-4E35-BC24-A7098606A94F}" v="5" dt="2021-12-29T17:00:40.200"/>
    <p1510:client id="{A92656F3-35DF-4110-B60A-AE3ABDAA26AE}" v="1" dt="2021-12-31T15:23:17.538"/>
    <p1510:client id="{AC2FA598-C781-4E99-96F2-5586F52ED130}" v="1147" dt="2022-01-06T15:24:53.348"/>
    <p1510:client id="{B1E35B68-2EB9-4948-BBDE-F0288176DCC6}" v="848" dt="2022-06-30T14:57:04.216"/>
    <p1510:client id="{BCC67524-A0E7-4074-94BB-C250CB7AA36C}" v="184" dt="2021-12-31T15:35:55.931"/>
    <p1510:client id="{C101F7FF-CE9A-4D41-BFB8-6DF4F7496A42}" v="1680" dt="2022-01-26T16:57:02.068"/>
    <p1510:client id="{D7C2A6EE-B982-438B-838E-A06250B14565}" v="474" dt="2022-01-24T19:40:36.072"/>
    <p1510:client id="{D7D31727-4167-45FC-AC93-E308F8112909}" v="968" dt="2022-06-30T13:02:30.916"/>
    <p1510:client id="{F81827AC-B32E-4FC1-86A3-D97B01BA7B69}" v="506" dt="2022-01-25T13:41:11.644"/>
    <p1510:client id="{FF21FF0A-6F42-4291-9453-3C34D69E9F82}" v="650" dt="2022-01-25T14:43:0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Projet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n°8: </a:t>
            </a:r>
            <a:r>
              <a:rPr lang="de-DE" sz="5000" b="1" dirty="0" err="1">
                <a:solidFill>
                  <a:schemeClr val="bg1"/>
                </a:solidFill>
              </a:rPr>
              <a:t>Déployer</a:t>
            </a:r>
            <a:r>
              <a:rPr lang="de-DE" sz="5000" b="1" dirty="0">
                <a:solidFill>
                  <a:schemeClr val="bg1"/>
                </a:solidFill>
              </a:rPr>
              <a:t> </a:t>
            </a:r>
            <a:r>
              <a:rPr lang="de-DE" sz="5000" b="1" dirty="0" err="1">
                <a:solidFill>
                  <a:schemeClr val="bg1"/>
                </a:solidFill>
              </a:rPr>
              <a:t>un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modèle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dans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 le </a:t>
            </a:r>
            <a:r>
              <a:rPr lang="de-DE" sz="5000" b="1" dirty="0" err="1">
                <a:solidFill>
                  <a:schemeClr val="bg1"/>
                </a:solidFill>
                <a:ea typeface="+mj-lt"/>
                <a:cs typeface="+mj-lt"/>
              </a:rPr>
              <a:t>cloud</a:t>
            </a:r>
            <a:r>
              <a:rPr lang="de-DE" sz="5000" b="1" dirty="0">
                <a:solidFill>
                  <a:schemeClr val="bg1"/>
                </a:solidFill>
                <a:ea typeface="+mj-lt"/>
                <a:cs typeface="+mj-lt"/>
              </a:rPr>
              <a:t>.</a:t>
            </a:r>
            <a:endParaRPr lang="fr-FR" dirty="0">
              <a:solidFill>
                <a:schemeClr val="bg1"/>
              </a:solidFill>
              <a:cs typeface="Calibri Light" panose="020F0302020204030204"/>
            </a:endParaRPr>
          </a:p>
          <a:p>
            <a:pPr algn="l"/>
            <a:endParaRPr lang="de-DE" sz="5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  <a:cs typeface="Calibri"/>
              </a:rPr>
              <a:t>Soutenance de projet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 dirty="0">
                <a:latin typeface="+mj-lt"/>
                <a:ea typeface="+mj-ea"/>
                <a:cs typeface="+mj-cs"/>
              </a:rPr>
              <a:t>Les 3 V du Big Data: </a:t>
            </a:r>
            <a:r>
              <a:rPr lang="en-US" sz="4600" dirty="0" err="1"/>
              <a:t>Variété</a:t>
            </a:r>
            <a:endParaRPr lang="en-US" sz="4600" kern="1200" dirty="0" err="1"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3568096-D093-1B70-52B2-1B07AB3F329A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Les types de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leurs</a:t>
            </a:r>
            <a:r>
              <a:rPr lang="en-US" sz="2400" dirty="0">
                <a:ea typeface="+mn-lt"/>
                <a:cs typeface="+mn-lt"/>
              </a:rPr>
              <a:t> sources </a:t>
            </a:r>
            <a:r>
              <a:rPr lang="en-US" sz="2400" dirty="0" err="1">
                <a:ea typeface="+mn-lt"/>
                <a:cs typeface="+mn-lt"/>
              </a:rPr>
              <a:t>sont</a:t>
            </a:r>
            <a:r>
              <a:rPr lang="en-US" sz="2400" dirty="0">
                <a:ea typeface="+mn-lt"/>
                <a:cs typeface="+mn-lt"/>
              </a:rPr>
              <a:t> de plus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plus </a:t>
            </a:r>
            <a:r>
              <a:rPr lang="en-US" sz="2400" dirty="0" err="1">
                <a:ea typeface="+mn-lt"/>
                <a:cs typeface="+mn-lt"/>
              </a:rPr>
              <a:t>diversifiés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supprimant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ainsi</a:t>
            </a:r>
            <a:r>
              <a:rPr lang="en-US" sz="2400" dirty="0">
                <a:ea typeface="+mn-lt"/>
                <a:cs typeface="+mn-lt"/>
              </a:rPr>
              <a:t> les structures </a:t>
            </a:r>
            <a:r>
              <a:rPr lang="en-US" sz="2400" dirty="0" err="1">
                <a:ea typeface="+mn-lt"/>
                <a:cs typeface="+mn-lt"/>
              </a:rPr>
              <a:t>nettes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faciles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consommer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classiques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Ces</a:t>
            </a:r>
            <a:r>
              <a:rPr lang="en-US" sz="2400" dirty="0">
                <a:ea typeface="+mn-lt"/>
                <a:cs typeface="+mn-lt"/>
              </a:rPr>
              <a:t> nouveaux types de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incluent</a:t>
            </a:r>
            <a:r>
              <a:rPr lang="en-US" sz="2400" dirty="0">
                <a:ea typeface="+mn-lt"/>
                <a:cs typeface="+mn-lt"/>
              </a:rPr>
              <a:t> un grand </a:t>
            </a:r>
            <a:r>
              <a:rPr lang="en-US" sz="2400" dirty="0" err="1">
                <a:ea typeface="+mn-lt"/>
                <a:cs typeface="+mn-lt"/>
              </a:rPr>
              <a:t>nombre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contenus</a:t>
            </a:r>
            <a:r>
              <a:rPr lang="en-US" sz="2400" dirty="0">
                <a:ea typeface="+mn-lt"/>
                <a:cs typeface="+mn-lt"/>
              </a:rPr>
              <a:t> très </a:t>
            </a:r>
            <a:r>
              <a:rPr lang="en-US" sz="2400" dirty="0" err="1">
                <a:ea typeface="+mn-lt"/>
                <a:cs typeface="+mn-lt"/>
              </a:rPr>
              <a:t>diversifié</a:t>
            </a:r>
            <a:r>
              <a:rPr lang="en-US" sz="2400" dirty="0">
                <a:ea typeface="+mn-lt"/>
                <a:cs typeface="+mn-lt"/>
              </a:rPr>
              <a:t> : </a:t>
            </a:r>
            <a:r>
              <a:rPr lang="en-US" sz="2400" dirty="0" err="1">
                <a:ea typeface="+mn-lt"/>
                <a:cs typeface="+mn-lt"/>
              </a:rPr>
              <a:t>géolocalisation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connexion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mesures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processus</a:t>
            </a:r>
            <a:r>
              <a:rPr lang="en-US" sz="2400" dirty="0">
                <a:ea typeface="+mn-lt"/>
                <a:cs typeface="+mn-lt"/>
              </a:rPr>
              <a:t>, flux, </a:t>
            </a:r>
            <a:r>
              <a:rPr lang="en-US" sz="2400" dirty="0" err="1">
                <a:ea typeface="+mn-lt"/>
                <a:cs typeface="+mn-lt"/>
              </a:rPr>
              <a:t>réseaux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sociaux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texte</a:t>
            </a:r>
            <a:r>
              <a:rPr lang="en-US" sz="2400" dirty="0">
                <a:ea typeface="+mn-lt"/>
                <a:cs typeface="+mn-lt"/>
              </a:rPr>
              <a:t>, web, images, </a:t>
            </a:r>
            <a:r>
              <a:rPr lang="en-US" sz="2400" dirty="0" err="1">
                <a:ea typeface="+mn-lt"/>
                <a:cs typeface="+mn-lt"/>
              </a:rPr>
              <a:t>vidéos</a:t>
            </a:r>
            <a:r>
              <a:rPr lang="en-US" sz="2400" dirty="0">
                <a:ea typeface="+mn-lt"/>
                <a:cs typeface="+mn-lt"/>
              </a:rPr>
              <a:t>, mails, livres, tweets, </a:t>
            </a:r>
            <a:r>
              <a:rPr lang="en-US" sz="2400" dirty="0" err="1">
                <a:ea typeface="+mn-lt"/>
                <a:cs typeface="+mn-lt"/>
              </a:rPr>
              <a:t>enregistrements</a:t>
            </a:r>
            <a:r>
              <a:rPr lang="en-US" sz="2400" dirty="0">
                <a:ea typeface="+mn-lt"/>
                <a:cs typeface="+mn-lt"/>
              </a:rPr>
              <a:t> audio…</a:t>
            </a:r>
            <a:endParaRPr lang="en-US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De par </a:t>
            </a:r>
            <a:r>
              <a:rPr lang="en-US" sz="2400" dirty="0" err="1">
                <a:ea typeface="+mn-lt"/>
                <a:cs typeface="+mn-lt"/>
              </a:rPr>
              <a:t>cette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diversité</a:t>
            </a:r>
            <a:r>
              <a:rPr lang="en-US" sz="2400" dirty="0">
                <a:ea typeface="+mn-lt"/>
                <a:cs typeface="+mn-lt"/>
              </a:rPr>
              <a:t> qui </a:t>
            </a:r>
            <a:r>
              <a:rPr lang="en-US" sz="2400" dirty="0" err="1">
                <a:ea typeface="+mn-lt"/>
                <a:cs typeface="+mn-lt"/>
              </a:rPr>
              <a:t>supprime</a:t>
            </a:r>
            <a:r>
              <a:rPr lang="en-US" sz="2400" dirty="0">
                <a:ea typeface="+mn-lt"/>
                <a:cs typeface="+mn-lt"/>
              </a:rPr>
              <a:t> la structure, </a:t>
            </a:r>
            <a:r>
              <a:rPr lang="en-US" sz="2400" dirty="0" err="1">
                <a:ea typeface="+mn-lt"/>
                <a:cs typeface="+mn-lt"/>
              </a:rPr>
              <a:t>l’intégration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à des </a:t>
            </a:r>
            <a:r>
              <a:rPr lang="en-US" sz="2400" dirty="0" err="1">
                <a:ea typeface="+mn-lt"/>
                <a:cs typeface="+mn-lt"/>
              </a:rPr>
              <a:t>feuilles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calcul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application de base de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de plus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plus </a:t>
            </a:r>
            <a:r>
              <a:rPr lang="en-US" sz="2400" dirty="0" err="1">
                <a:ea typeface="+mn-lt"/>
                <a:cs typeface="+mn-lt"/>
              </a:rPr>
              <a:t>complexe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voire</a:t>
            </a:r>
            <a:r>
              <a:rPr lang="en-US" sz="2400" dirty="0">
                <a:ea typeface="+mn-lt"/>
                <a:cs typeface="+mn-lt"/>
              </a:rPr>
              <a:t> impossible.</a:t>
            </a:r>
            <a:endParaRPr lang="en-US" sz="24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17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Traitement par calcul distribué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A00CE90-1033-A5BA-6935-387FAEE4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6" y="1675227"/>
            <a:ext cx="105250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4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4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de fichier distribué (Hadoop Distributed File System)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CC2E7B-50A0-0BE3-5952-66DEA327DF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Le </a:t>
            </a:r>
            <a:r>
              <a:rPr lang="en-US" sz="1500" b="1"/>
              <a:t>Hadoop Distributed File System repose sur une « architecture HDFS maître/esclave ».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. Le Namenode se charge  d’ouvrir, fermer, renommer les fichiers ou même les dossiers.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Chaque nœud comporte également un ou plusieurs Datanode, auquel est assignée la tâche de gérer le stockage associé au nœud.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Les blocs sont cartographiés par le Namenode pour les Datanodes.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0BB0E80-590F-0FC7-33BF-F16220BF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39107"/>
            <a:ext cx="6903720" cy="37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Comment Spark parvient à distribuer les calculs sur les différents workers: Resilient Distributed Data (RDD)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FFF6B72C-6C3B-53D1-25D7-B8BB43D7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109718"/>
            <a:ext cx="10228659" cy="263387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CC2E7B-50A0-0BE3-5952-66DEA327DF0C}"/>
              </a:ext>
            </a:extLst>
          </p:cNvPr>
          <p:cNvSpPr txBox="1"/>
          <p:nvPr/>
        </p:nvSpPr>
        <p:spPr>
          <a:xfrm>
            <a:off x="6417733" y="4212709"/>
            <a:ext cx="5160457" cy="20367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Division de données en partitions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Réplication de façon asynchrone du RDD dans d'autres noeuds du cluster Spark.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Panne: régénération à partir de noeud parents (Graphe acyclique orienté, DAG)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Noeuds: liés par transformation ou action.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/>
          </a:p>
        </p:txBody>
      </p:sp>
    </p:spTree>
    <p:extLst>
      <p:ext uri="{BB962C8B-B14F-4D97-AF65-F5344CB8AC3E}">
        <p14:creationId xmlns:p14="http://schemas.microsoft.com/office/powerpoint/2010/main" val="21548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Web Service: instance EC2 (Elastic Cloud Computing) et </a:t>
            </a:r>
            <a:r>
              <a:rPr lang="en-US" sz="2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Machine Image (AMI)</a:t>
            </a: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CC2E7B-50A0-0BE3-5952-66DEA327DF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Cloud computing: mise à disposition de ressources informatiques à la demande via Internet, avec une tarification en fonction de l' utilisation.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. AMI: modèle qui contient une configuration logicielle (par exemple, un système d'exploitation, un serveur d'applications et des applications)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DD0BCD63-7D87-E3AB-89F7-A2F4649D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220" y="640080"/>
            <a:ext cx="59338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4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Choix de l'AMI </a:t>
            </a:r>
            <a:endParaRPr lang="en-US" sz="6600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C13D33-5022-98E5-CF3E-74669D38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13228"/>
            <a:ext cx="7214616" cy="400411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CC2E7B-50A0-0BE3-5952-66DEA327DF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6944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65" y="628150"/>
            <a:ext cx="3947288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Creation de </a:t>
            </a:r>
            <a:r>
              <a:rPr lang="en-US" sz="6600" dirty="0" err="1"/>
              <a:t>l'instance</a:t>
            </a:r>
            <a:r>
              <a:rPr lang="en-US" sz="6600" dirty="0"/>
              <a:t> EC2</a:t>
            </a:r>
            <a:endParaRPr lang="en-US" sz="6600" kern="1200" dirty="0">
              <a:latin typeface="+mj-lt"/>
              <a:cs typeface="Calibri Light"/>
            </a:endParaRP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CC2E7B-50A0-0BE3-5952-66DEA327DF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0565B93-0955-D12E-AF9C-926F3CB1D229}"/>
              </a:ext>
            </a:extLst>
          </p:cNvPr>
          <p:cNvSpPr/>
          <p:nvPr/>
        </p:nvSpPr>
        <p:spPr>
          <a:xfrm>
            <a:off x="5848626" y="332409"/>
            <a:ext cx="1811129" cy="156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Choix de l'AMI dans le catalogue</a:t>
            </a:r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4766644-FE38-E039-2710-CCE669ECCA91}"/>
              </a:ext>
            </a:extLst>
          </p:cNvPr>
          <p:cNvCxnSpPr/>
          <p:nvPr/>
        </p:nvCxnSpPr>
        <p:spPr>
          <a:xfrm>
            <a:off x="6764544" y="1899892"/>
            <a:ext cx="8836" cy="50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F770FFB3-5B64-26AC-4FC0-427451CEEEF4}"/>
              </a:ext>
            </a:extLst>
          </p:cNvPr>
          <p:cNvSpPr/>
          <p:nvPr/>
        </p:nvSpPr>
        <p:spPr>
          <a:xfrm>
            <a:off x="5836203" y="2351985"/>
            <a:ext cx="181112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Choix du type d'instance</a:t>
            </a:r>
          </a:p>
        </p:txBody>
      </p:sp>
      <p:pic>
        <p:nvPicPr>
          <p:cNvPr id="9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075BF6D-84E8-4323-7169-AA4B79F1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513" y="629140"/>
            <a:ext cx="2465921" cy="1364720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7D812BBB-A009-F3DB-553C-0A7FD9088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357" y="2508243"/>
            <a:ext cx="2743200" cy="75925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CA34D6C-232D-C50E-A668-378C95A52E94}"/>
              </a:ext>
            </a:extLst>
          </p:cNvPr>
          <p:cNvCxnSpPr/>
          <p:nvPr/>
        </p:nvCxnSpPr>
        <p:spPr>
          <a:xfrm flipH="1">
            <a:off x="6751982" y="3269974"/>
            <a:ext cx="2206" cy="69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49FE4832-2B6C-0EF2-8210-467243819CAD}"/>
              </a:ext>
            </a:extLst>
          </p:cNvPr>
          <p:cNvSpPr/>
          <p:nvPr/>
        </p:nvSpPr>
        <p:spPr>
          <a:xfrm>
            <a:off x="5914198" y="3965023"/>
            <a:ext cx="1689649" cy="1137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Création de la paire de clés</a:t>
            </a: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956E17A4-AA3E-6B14-CC0C-B624A8A4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009" y="4299117"/>
            <a:ext cx="2743200" cy="689331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AD6C797-DB76-467B-EAC2-25FABBD11B1D}"/>
              </a:ext>
            </a:extLst>
          </p:cNvPr>
          <p:cNvCxnSpPr/>
          <p:nvPr/>
        </p:nvCxnSpPr>
        <p:spPr>
          <a:xfrm flipH="1">
            <a:off x="6763026" y="5103191"/>
            <a:ext cx="13253" cy="71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29EED1C-A7D5-A7AB-C31E-DF4CA859A965}"/>
              </a:ext>
            </a:extLst>
          </p:cNvPr>
          <p:cNvSpPr/>
          <p:nvPr/>
        </p:nvSpPr>
        <p:spPr>
          <a:xfrm>
            <a:off x="5858979" y="5820327"/>
            <a:ext cx="1789042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Lancement de l'instance</a:t>
            </a:r>
            <a:endParaRPr lang="fr-FR" dirty="0"/>
          </a:p>
        </p:txBody>
      </p:sp>
      <p:pic>
        <p:nvPicPr>
          <p:cNvPr id="16" name="Image 16">
            <a:extLst>
              <a:ext uri="{FF2B5EF4-FFF2-40B4-BE49-F238E27FC236}">
                <a16:creationId xmlns:a16="http://schemas.microsoft.com/office/drawing/2014/main" id="{CE8DD30F-C13D-09FE-3301-6F3AC9A17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183" y="6061476"/>
            <a:ext cx="2743200" cy="3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6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65" y="628150"/>
            <a:ext cx="394728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Installation de Spark</a:t>
            </a:r>
            <a:endParaRPr lang="en-US" sz="6600" kern="1200" dirty="0">
              <a:latin typeface="+mj-lt"/>
              <a:cs typeface="Calibri Light"/>
            </a:endParaRP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CC2E7B-50A0-0BE3-5952-66DEA327DF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3363CE3-94D6-C46C-45C7-0EB293EED8A4}"/>
              </a:ext>
            </a:extLst>
          </p:cNvPr>
          <p:cNvSpPr/>
          <p:nvPr/>
        </p:nvSpPr>
        <p:spPr>
          <a:xfrm>
            <a:off x="4158976" y="166757"/>
            <a:ext cx="2628345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Installer Java runtime et set JAVA_HOME</a:t>
            </a:r>
          </a:p>
        </p:txBody>
      </p:sp>
      <p:pic>
        <p:nvPicPr>
          <p:cNvPr id="5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A17F7B-7167-833F-24BB-16172D0F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78" y="259919"/>
            <a:ext cx="2743200" cy="926858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C92942B-6638-B44F-53D8-8FC362C653B0}"/>
              </a:ext>
            </a:extLst>
          </p:cNvPr>
          <p:cNvSpPr/>
          <p:nvPr/>
        </p:nvSpPr>
        <p:spPr>
          <a:xfrm>
            <a:off x="4158285" y="1402937"/>
            <a:ext cx="2782954" cy="1744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Installer </a:t>
            </a:r>
            <a:r>
              <a:rPr lang="fr-FR" dirty="0" err="1">
                <a:ea typeface="+mn-lt"/>
                <a:cs typeface="+mn-lt"/>
              </a:rPr>
              <a:t>spark</a:t>
            </a:r>
            <a:r>
              <a:rPr lang="fr-FR" dirty="0">
                <a:ea typeface="+mn-lt"/>
                <a:cs typeface="+mn-lt"/>
              </a:rPr>
              <a:t> et configurer master et slave (puis relancer processus </a:t>
            </a:r>
            <a:r>
              <a:rPr lang="fr-FR">
                <a:ea typeface="+mn-lt"/>
                <a:cs typeface="+mn-lt"/>
              </a:rPr>
              <a:t>daemon)</a:t>
            </a:r>
            <a:endParaRPr lang="fr-FR" dirty="0"/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416A8A-5EED-58DC-207E-F6E0ED6B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878" y="1648579"/>
            <a:ext cx="2743200" cy="1241712"/>
          </a:xfrm>
          <a:prstGeom prst="rect">
            <a:avLst/>
          </a:prstGeom>
        </p:spPr>
      </p:pic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94EF85-34AD-A57C-7B9F-1A987C2FF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139" y="3827920"/>
            <a:ext cx="2743200" cy="372769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44E7C05-1A56-AB90-D0ED-A33B8BC70344}"/>
              </a:ext>
            </a:extLst>
          </p:cNvPr>
          <p:cNvSpPr/>
          <p:nvPr/>
        </p:nvSpPr>
        <p:spPr>
          <a:xfrm>
            <a:off x="4268719" y="3501196"/>
            <a:ext cx="2562086" cy="1015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+mn-lt"/>
                <a:cs typeface="+mn-lt"/>
              </a:rPr>
              <a:t>Set de la variable SPARK_HOME</a:t>
            </a:r>
            <a:endParaRPr lang="fr-FR" dirty="0">
              <a:cs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9FF3225-F9B5-587F-49C3-2725F904B898}"/>
              </a:ext>
            </a:extLst>
          </p:cNvPr>
          <p:cNvSpPr/>
          <p:nvPr/>
        </p:nvSpPr>
        <p:spPr>
          <a:xfrm>
            <a:off x="4301159" y="4958246"/>
            <a:ext cx="2495823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Installation de </a:t>
            </a:r>
            <a:r>
              <a:rPr lang="fr-FR" dirty="0" err="1">
                <a:cs typeface="Calibri"/>
              </a:rPr>
              <a:t>pyspark</a:t>
            </a:r>
            <a:endParaRPr lang="fr-FR" dirty="0" err="1"/>
          </a:p>
        </p:txBody>
      </p:sp>
      <p:pic>
        <p:nvPicPr>
          <p:cNvPr id="13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A144C35-9B92-0963-CCBA-1212EEBF7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356" y="5117187"/>
            <a:ext cx="2743200" cy="7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7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4" y="1152144"/>
            <a:ext cx="388899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Jupyter Notebook avec Amazon SageMaker</a:t>
            </a:r>
          </a:p>
        </p:txBody>
      </p:sp>
      <p:sp>
        <p:nvSpPr>
          <p:cNvPr id="101" name="Rectangle 7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04EB8A60-BC07-D32B-487D-7B28C84D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008" y="511868"/>
            <a:ext cx="6428067" cy="245873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13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8A373ACF-C64E-7C7B-6432-DA53B965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08" y="3503088"/>
            <a:ext cx="6428068" cy="308547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CC2E7B-50A0-0BE3-5952-66DEA327DF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31150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Stockage des images et matrice embedded S3</a:t>
            </a:r>
          </a:p>
        </p:txBody>
      </p:sp>
      <p:pic>
        <p:nvPicPr>
          <p:cNvPr id="3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2DD4E26-EFA3-53FA-FE2E-BC7CEE56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29" y="959888"/>
            <a:ext cx="5390093" cy="1509226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6">
            <a:extLst>
              <a:ext uri="{FF2B5EF4-FFF2-40B4-BE49-F238E27FC236}">
                <a16:creationId xmlns:a16="http://schemas.microsoft.com/office/drawing/2014/main" id="{34B154DB-D6E8-2499-C4B4-D2C014C6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29" y="3888202"/>
            <a:ext cx="5390093" cy="25198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CC2E7B-50A0-0BE3-5952-66DEA327DF0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4541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734634-B1C7-4FB1-8C63-F0D4B2E8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lang="fr-FR" sz="4000">
                <a:cs typeface="Calibri Light"/>
              </a:rPr>
              <a:t>Sommaire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948BC-3619-4631-8BA0-D6418536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900"/>
            <a:ext cx="8740775" cy="30285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1. Introduction </a:t>
            </a:r>
          </a:p>
          <a:p>
            <a:r>
              <a:rPr lang="fr-FR" dirty="0">
                <a:ea typeface="+mn-lt"/>
                <a:cs typeface="+mn-lt"/>
              </a:rPr>
              <a:t>2. Architecture choisie sur le cloud</a:t>
            </a:r>
          </a:p>
          <a:p>
            <a:r>
              <a:rPr lang="fr-FR" dirty="0">
                <a:cs typeface="Calibri"/>
              </a:rPr>
              <a:t>3. Etapes de la chaine de traitement.</a:t>
            </a:r>
          </a:p>
          <a:p>
            <a:r>
              <a:rPr lang="fr-FR" dirty="0">
                <a:cs typeface="Calibri"/>
              </a:rPr>
              <a:t>4. Conclusion</a:t>
            </a:r>
          </a:p>
          <a:p>
            <a:endParaRPr lang="fr-FR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33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8136904" cy="22972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3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 err="1">
                <a:solidFill>
                  <a:schemeClr val="bg1"/>
                </a:solidFill>
              </a:rPr>
              <a:t>Etapes</a:t>
            </a:r>
            <a:r>
              <a:rPr lang="en-US" sz="7200" dirty="0">
                <a:solidFill>
                  <a:schemeClr val="bg1"/>
                </a:solidFill>
              </a:rPr>
              <a:t> de la </a:t>
            </a:r>
            <a:r>
              <a:rPr lang="en-US" sz="7200" dirty="0" err="1">
                <a:solidFill>
                  <a:schemeClr val="bg1"/>
                </a:solidFill>
              </a:rPr>
              <a:t>chaine</a:t>
            </a:r>
            <a:r>
              <a:rPr lang="en-US" sz="7200" dirty="0">
                <a:solidFill>
                  <a:schemeClr val="bg1"/>
                </a:solidFill>
              </a:rPr>
              <a:t> de </a:t>
            </a:r>
            <a:r>
              <a:rPr lang="en-US" sz="7200" dirty="0" err="1">
                <a:solidFill>
                  <a:schemeClr val="bg1"/>
                </a:solidFill>
              </a:rPr>
              <a:t>traitement</a:t>
            </a:r>
            <a:r>
              <a:rPr lang="en-US" sz="7200" dirty="0">
                <a:solidFill>
                  <a:schemeClr val="bg1"/>
                </a:solidFill>
              </a:rPr>
              <a:t>.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03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Quel prétraitement</a:t>
            </a:r>
          </a:p>
        </p:txBody>
      </p:sp>
      <p:pic>
        <p:nvPicPr>
          <p:cNvPr id="3" name="Image 4" descr="Une image contenant text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8625CE62-5BD0-7E11-8F2A-B875D112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090079"/>
            <a:ext cx="6553545" cy="468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328ADF-9C54-44CE-8DA6-E8B08FC8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64227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Processus et </a:t>
            </a:r>
            <a:r>
              <a:rPr lang="en-US" dirty="0" err="1">
                <a:solidFill>
                  <a:srgbClr val="FFFFFF"/>
                </a:solidFill>
              </a:rPr>
              <a:t>environnement</a:t>
            </a:r>
            <a:endParaRPr lang="en-US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EF0A2-9CFA-58F1-2F63-006C0F74C670}"/>
              </a:ext>
            </a:extLst>
          </p:cNvPr>
          <p:cNvSpPr/>
          <p:nvPr/>
        </p:nvSpPr>
        <p:spPr>
          <a:xfrm>
            <a:off x="5649844" y="630583"/>
            <a:ext cx="3213651" cy="916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Stockage des données</a:t>
            </a:r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4F45622-5098-6091-6A65-901DE240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704" y="520998"/>
            <a:ext cx="2743200" cy="1266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94D4E6-6F66-4879-6FBF-086538BE50AD}"/>
              </a:ext>
            </a:extLst>
          </p:cNvPr>
          <p:cNvSpPr/>
          <p:nvPr/>
        </p:nvSpPr>
        <p:spPr>
          <a:xfrm>
            <a:off x="5649154" y="2065545"/>
            <a:ext cx="3279911" cy="288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Instance AWS EC2</a:t>
            </a: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  <a:p>
            <a:pPr algn="ctr"/>
            <a:endParaRPr lang="fr-FR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D4F10-2F62-CA53-1903-23CD70377C2B}"/>
              </a:ext>
            </a:extLst>
          </p:cNvPr>
          <p:cNvSpPr/>
          <p:nvPr/>
        </p:nvSpPr>
        <p:spPr>
          <a:xfrm>
            <a:off x="5979767" y="2628072"/>
            <a:ext cx="2495825" cy="91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Chargement des données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4C08B5-05EC-8AFD-E4CF-90C416B9D426}"/>
              </a:ext>
            </a:extLst>
          </p:cNvPr>
          <p:cNvSpPr/>
          <p:nvPr/>
        </p:nvSpPr>
        <p:spPr>
          <a:xfrm>
            <a:off x="5979077" y="3742773"/>
            <a:ext cx="2495825" cy="91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cs typeface="Calibri"/>
              </a:rPr>
              <a:t>Prétraitement des données par calcul distribué</a:t>
            </a:r>
            <a:endParaRPr lang="fr-FR" dirty="0"/>
          </a:p>
        </p:txBody>
      </p:sp>
      <p:pic>
        <p:nvPicPr>
          <p:cNvPr id="10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075230B4-B87B-6BE1-9E4A-93F6AB16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096" y="3898207"/>
            <a:ext cx="2743200" cy="10494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C3530F-903D-0C4F-38A8-99404ABF609E}"/>
              </a:ext>
            </a:extLst>
          </p:cNvPr>
          <p:cNvSpPr/>
          <p:nvPr/>
        </p:nvSpPr>
        <p:spPr>
          <a:xfrm>
            <a:off x="5649844" y="5578061"/>
            <a:ext cx="3213651" cy="916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cs typeface="Calibri"/>
              </a:rPr>
              <a:t>Stockage des résultats</a:t>
            </a:r>
            <a:endParaRPr lang="fr-FR" dirty="0" err="1">
              <a:solidFill>
                <a:schemeClr val="tx1"/>
              </a:solidFill>
            </a:endParaRPr>
          </a:p>
        </p:txBody>
      </p:sp>
      <p:pic>
        <p:nvPicPr>
          <p:cNvPr id="13" name="Image 13">
            <a:extLst>
              <a:ext uri="{FF2B5EF4-FFF2-40B4-BE49-F238E27FC236}">
                <a16:creationId xmlns:a16="http://schemas.microsoft.com/office/drawing/2014/main" id="{B0D18812-E7D2-DF03-BC77-9E95F4615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096" y="2282534"/>
            <a:ext cx="2743200" cy="1387366"/>
          </a:xfrm>
          <a:prstGeom prst="rect">
            <a:avLst/>
          </a:prstGeom>
        </p:spPr>
      </p:pic>
      <p:pic>
        <p:nvPicPr>
          <p:cNvPr id="15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F663B7D-7229-E5AB-35C4-F26C5D6E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704" y="5402215"/>
            <a:ext cx="2743200" cy="1266092"/>
          </a:xfrm>
          <a:prstGeom prst="rect">
            <a:avLst/>
          </a:prstGeom>
        </p:spPr>
      </p:pic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21DCE31-54CD-EA98-1928-605D54B9101B}"/>
              </a:ext>
            </a:extLst>
          </p:cNvPr>
          <p:cNvSpPr/>
          <p:nvPr/>
        </p:nvSpPr>
        <p:spPr>
          <a:xfrm>
            <a:off x="6922140" y="1545556"/>
            <a:ext cx="485913" cy="5080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4F9A6CBD-9EBC-BEF4-82D2-125C215B5B7A}"/>
              </a:ext>
            </a:extLst>
          </p:cNvPr>
          <p:cNvSpPr/>
          <p:nvPr/>
        </p:nvSpPr>
        <p:spPr>
          <a:xfrm>
            <a:off x="6922140" y="4946947"/>
            <a:ext cx="485913" cy="62947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57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8136904" cy="22972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4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7200" dirty="0">
                <a:solidFill>
                  <a:schemeClr val="bg1"/>
                </a:solidFill>
              </a:rPr>
              <a:t>Conclusion.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19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BED14F-8388-6B43-0613-04434040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700">
                <a:solidFill>
                  <a:srgbClr val="FFFFFF"/>
                </a:solidFill>
                <a:cs typeface="Calibri Light"/>
              </a:rPr>
              <a:t>Enseignements et difficultés rencontrées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07E85-4CB0-2BBF-8D38-85CF352E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cs typeface="Calibri"/>
              </a:rPr>
              <a:t>Prise en main de </a:t>
            </a:r>
            <a:r>
              <a:rPr lang="fr-FR" dirty="0" err="1">
                <a:cs typeface="Calibri"/>
              </a:rPr>
              <a:t>spark</a:t>
            </a:r>
            <a:r>
              <a:rPr lang="fr-FR" dirty="0">
                <a:cs typeface="Calibri"/>
              </a:rPr>
              <a:t>.</a:t>
            </a:r>
          </a:p>
          <a:p>
            <a:r>
              <a:rPr lang="fr-FR" dirty="0">
                <a:cs typeface="Calibri"/>
              </a:rPr>
              <a:t>Connection à l'instance EC2.</a:t>
            </a:r>
          </a:p>
          <a:p>
            <a:r>
              <a:rPr lang="fr-FR" dirty="0">
                <a:cs typeface="Calibri"/>
              </a:rPr>
              <a:t>Découverte de l'écosystème AWS.</a:t>
            </a:r>
          </a:p>
          <a:p>
            <a:r>
              <a:rPr lang="fr-FR" dirty="0">
                <a:cs typeface="Calibri"/>
              </a:rPr>
              <a:t>Nombreuse difficultés techniques: conflits de version entre </a:t>
            </a:r>
            <a:r>
              <a:rPr lang="fr-FR" dirty="0" err="1">
                <a:cs typeface="Calibri"/>
              </a:rPr>
              <a:t>sparkdl</a:t>
            </a:r>
            <a:r>
              <a:rPr lang="fr-FR" dirty="0">
                <a:cs typeface="Calibri"/>
              </a:rPr>
              <a:t>, </a:t>
            </a:r>
            <a:r>
              <a:rPr lang="fr-FR" dirty="0" err="1">
                <a:cs typeface="Calibri"/>
              </a:rPr>
              <a:t>keras</a:t>
            </a:r>
            <a:r>
              <a:rPr lang="fr-FR" dirty="0">
                <a:cs typeface="Calibri"/>
              </a:rPr>
              <a:t>, </a:t>
            </a:r>
            <a:r>
              <a:rPr lang="fr-FR" dirty="0" err="1">
                <a:cs typeface="Calibri"/>
              </a:rPr>
              <a:t>tensorflow</a:t>
            </a:r>
            <a:r>
              <a:rPr lang="fr-FR" dirty="0">
                <a:cs typeface="Calibri"/>
              </a:rPr>
              <a:t>, h5py.....</a:t>
            </a:r>
          </a:p>
          <a:p>
            <a:r>
              <a:rPr lang="fr-FR" dirty="0" err="1">
                <a:cs typeface="Calibri"/>
              </a:rPr>
              <a:t>Debug</a:t>
            </a:r>
            <a:r>
              <a:rPr lang="fr-FR" dirty="0">
                <a:cs typeface="Calibri"/>
              </a:rPr>
              <a:t> complexe due à la multiplicité des technos (python, java, scala...)</a:t>
            </a:r>
          </a:p>
          <a:p>
            <a:r>
              <a:rPr lang="fr-FR" dirty="0">
                <a:cs typeface="Calibri"/>
              </a:rPr>
              <a:t>Idée: effectuer un déploiement via un container (ex: Docker)</a:t>
            </a:r>
          </a:p>
        </p:txBody>
      </p:sp>
    </p:spTree>
    <p:extLst>
      <p:ext uri="{BB962C8B-B14F-4D97-AF65-F5344CB8AC3E}">
        <p14:creationId xmlns:p14="http://schemas.microsoft.com/office/powerpoint/2010/main" val="187166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404B3-742E-44A9-9DC8-FA53D67F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1 . </a:t>
            </a:r>
            <a:r>
              <a:rPr lang="en-US" sz="4500">
                <a:solidFill>
                  <a:schemeClr val="bg1"/>
                </a:solidFill>
              </a:rPr>
              <a:t>Introduction</a:t>
            </a:r>
            <a:endParaRPr lang="en-US" sz="45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40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1031F8-86E9-43B0-87C8-79DE13E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fr-FR" sz="5400">
                <a:cs typeface="Calibri Light"/>
              </a:rPr>
              <a:t>Contexte</a:t>
            </a:r>
            <a:endParaRPr lang="fr-FR" sz="5400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F67DC-3B74-462D-9DA1-467B1788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fr-FR" sz="2200">
              <a:ea typeface="+mn-lt"/>
              <a:cs typeface="+mn-lt"/>
            </a:endParaRPr>
          </a:p>
          <a:p>
            <a:r>
              <a:rPr lang="fr-FR" sz="2200" dirty="0">
                <a:ea typeface="+mn-lt"/>
                <a:cs typeface="+mn-lt"/>
              </a:rPr>
              <a:t>Une startup nommée "Fruits" cherche à proposer des solutions innovantes pour la récolte des fruits.</a:t>
            </a:r>
          </a:p>
          <a:p>
            <a:r>
              <a:rPr lang="fr-FR" sz="2200" dirty="0">
                <a:ea typeface="+mn-lt"/>
                <a:cs typeface="+mn-lt"/>
              </a:rPr>
              <a:t>Objectif: préserver la biodiversité des fruits en permettant des traitements spécifiques pour chaque espèce grâce à des robots cueilleurs intelligents.</a:t>
            </a:r>
          </a:p>
          <a:p>
            <a:r>
              <a:rPr lang="fr-FR" sz="2200" dirty="0">
                <a:cs typeface="Calibri"/>
              </a:rPr>
              <a:t>Développement d'une première application de classification de fruits pour sensibiliser le grand public à la biodiversité des fruits</a:t>
            </a:r>
          </a:p>
          <a:p>
            <a:endParaRPr lang="fr-FR" sz="2200">
              <a:cs typeface="Calibri"/>
            </a:endParaRPr>
          </a:p>
          <a:p>
            <a:endParaRPr lang="fr-FR" sz="2200">
              <a:cs typeface="Calibri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DBACA49B-DECE-4259-C9FD-DF447161B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1" r="17316" b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0" descr="Fruits et légumes assortis">
            <a:extLst>
              <a:ext uri="{FF2B5EF4-FFF2-40B4-BE49-F238E27FC236}">
                <a16:creationId xmlns:a16="http://schemas.microsoft.com/office/drawing/2014/main" id="{B0E7DC64-C5C0-8196-1541-BDFE1AC8E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" r="-3" b="-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1" name="Rectangle 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3F4518-5A34-4683-BF28-AAC023AE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>
                <a:cs typeface="Calibri Light"/>
              </a:rPr>
              <a:t>Interprétation de la problématique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19821-4476-4CE8-ABBE-DF2F0C18A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000">
                <a:ea typeface="+mn-lt"/>
                <a:cs typeface="+mn-lt"/>
              </a:rPr>
              <a:t>• Préprocessing </a:t>
            </a:r>
          </a:p>
          <a:p>
            <a:pPr marL="0" indent="0">
              <a:buNone/>
            </a:pPr>
            <a:r>
              <a:rPr lang="fr-FR" sz="2000">
                <a:ea typeface="+mn-lt"/>
                <a:cs typeface="+mn-lt"/>
              </a:rPr>
              <a:t>      • Features: jeu de données constitués d'images de fruits</a:t>
            </a:r>
          </a:p>
          <a:p>
            <a:pPr marL="0" indent="0">
              <a:buNone/>
            </a:pPr>
            <a:r>
              <a:rPr lang="fr-FR" sz="2000">
                <a:ea typeface="+mn-lt"/>
                <a:cs typeface="+mn-lt"/>
              </a:rPr>
              <a:t>      • Chaine de traitement : extraction des features et réduction PCA dans un environnement Big Data</a:t>
            </a:r>
          </a:p>
          <a:p>
            <a:pPr marL="0" indent="0">
              <a:buNone/>
            </a:pPr>
            <a:r>
              <a:rPr lang="fr-FR" sz="2000">
                <a:ea typeface="+mn-lt"/>
                <a:cs typeface="+mn-lt"/>
              </a:rPr>
              <a:t>           </a:t>
            </a:r>
          </a:p>
          <a:p>
            <a:pPr marL="0" indent="0">
              <a:buNone/>
            </a:pPr>
            <a:endParaRPr lang="fr-FR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583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031F8-86E9-43B0-87C8-79DE13E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446" y="1396289"/>
            <a:ext cx="4399106" cy="1325563"/>
          </a:xfrm>
        </p:spPr>
        <p:txBody>
          <a:bodyPr>
            <a:normAutofit/>
          </a:bodyPr>
          <a:lstStyle/>
          <a:p>
            <a:r>
              <a:rPr lang="fr-FR">
                <a:cs typeface="Calibri Light"/>
              </a:rPr>
              <a:t>Jeu de données</a:t>
            </a:r>
            <a:endParaRPr lang="fr-FR"/>
          </a:p>
        </p:txBody>
      </p:sp>
      <p:sp>
        <p:nvSpPr>
          <p:cNvPr id="48" name="Freeform: Shape 36">
            <a:extLst>
              <a:ext uri="{FF2B5EF4-FFF2-40B4-BE49-F238E27FC236}">
                <a16:creationId xmlns:a16="http://schemas.microsoft.com/office/drawing/2014/main" id="{2EEE8F11-3582-44B7-9869-F2D26D7DD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133221" cy="3548529"/>
          </a:xfrm>
          <a:custGeom>
            <a:avLst/>
            <a:gdLst>
              <a:gd name="connsiteX0" fmla="*/ 0 w 4133221"/>
              <a:gd name="connsiteY0" fmla="*/ 0 h 3548529"/>
              <a:gd name="connsiteX1" fmla="*/ 3798429 w 4133221"/>
              <a:gd name="connsiteY1" fmla="*/ 0 h 3548529"/>
              <a:gd name="connsiteX2" fmla="*/ 3850140 w 4133221"/>
              <a:gd name="connsiteY2" fmla="*/ 85119 h 3548529"/>
              <a:gd name="connsiteX3" fmla="*/ 4133221 w 4133221"/>
              <a:gd name="connsiteY3" fmla="*/ 1203093 h 3548529"/>
              <a:gd name="connsiteX4" fmla="*/ 1787785 w 4133221"/>
              <a:gd name="connsiteY4" fmla="*/ 3548529 h 3548529"/>
              <a:gd name="connsiteX5" fmla="*/ 129311 w 4133221"/>
              <a:gd name="connsiteY5" fmla="*/ 2861567 h 3548529"/>
              <a:gd name="connsiteX6" fmla="*/ 0 w 4133221"/>
              <a:gd name="connsiteY6" fmla="*/ 2719289 h 354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3221" h="3548529">
                <a:moveTo>
                  <a:pt x="0" y="0"/>
                </a:moveTo>
                <a:lnTo>
                  <a:pt x="3798429" y="0"/>
                </a:lnTo>
                <a:lnTo>
                  <a:pt x="3850140" y="85119"/>
                </a:lnTo>
                <a:cubicBezTo>
                  <a:pt x="4030674" y="417451"/>
                  <a:pt x="4133221" y="798296"/>
                  <a:pt x="4133221" y="1203093"/>
                </a:cubicBezTo>
                <a:cubicBezTo>
                  <a:pt x="4133221" y="2498442"/>
                  <a:pt x="3083134" y="3548529"/>
                  <a:pt x="1787785" y="3548529"/>
                </a:cubicBezTo>
                <a:cubicBezTo>
                  <a:pt x="1140111" y="3548529"/>
                  <a:pt x="553752" y="3286007"/>
                  <a:pt x="129311" y="2861567"/>
                </a:cubicBezTo>
                <a:lnTo>
                  <a:pt x="0" y="2719289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2141F1CC-6A53-4BCF-9127-AABB52E2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842188"/>
            <a:ext cx="3321156" cy="3015812"/>
          </a:xfrm>
          <a:custGeom>
            <a:avLst/>
            <a:gdLst>
              <a:gd name="connsiteX0" fmla="*/ 1359768 w 3321156"/>
              <a:gd name="connsiteY0" fmla="*/ 0 h 3015812"/>
              <a:gd name="connsiteX1" fmla="*/ 3321156 w 3321156"/>
              <a:gd name="connsiteY1" fmla="*/ 1961388 h 3015812"/>
              <a:gd name="connsiteX2" fmla="*/ 3084427 w 3321156"/>
              <a:gd name="connsiteY2" fmla="*/ 2896302 h 3015812"/>
              <a:gd name="connsiteX3" fmla="*/ 3011823 w 3321156"/>
              <a:gd name="connsiteY3" fmla="*/ 3015812 h 3015812"/>
              <a:gd name="connsiteX4" fmla="*/ 0 w 3321156"/>
              <a:gd name="connsiteY4" fmla="*/ 3015812 h 3015812"/>
              <a:gd name="connsiteX5" fmla="*/ 0 w 3321156"/>
              <a:gd name="connsiteY5" fmla="*/ 549808 h 3015812"/>
              <a:gd name="connsiteX6" fmla="*/ 112143 w 3321156"/>
              <a:gd name="connsiteY6" fmla="*/ 447886 h 3015812"/>
              <a:gd name="connsiteX7" fmla="*/ 1359768 w 3321156"/>
              <a:gd name="connsiteY7" fmla="*/ 0 h 301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156" h="3015812">
                <a:moveTo>
                  <a:pt x="1359768" y="0"/>
                </a:moveTo>
                <a:cubicBezTo>
                  <a:pt x="2443013" y="0"/>
                  <a:pt x="3321156" y="878143"/>
                  <a:pt x="3321156" y="1961388"/>
                </a:cubicBezTo>
                <a:cubicBezTo>
                  <a:pt x="3321156" y="2299902"/>
                  <a:pt x="3235400" y="2618387"/>
                  <a:pt x="3084427" y="2896302"/>
                </a:cubicBezTo>
                <a:lnTo>
                  <a:pt x="3011823" y="3015812"/>
                </a:lnTo>
                <a:lnTo>
                  <a:pt x="0" y="3015812"/>
                </a:lnTo>
                <a:lnTo>
                  <a:pt x="0" y="549808"/>
                </a:lnTo>
                <a:lnTo>
                  <a:pt x="112143" y="447886"/>
                </a:lnTo>
                <a:cubicBezTo>
                  <a:pt x="451187" y="168082"/>
                  <a:pt x="885848" y="0"/>
                  <a:pt x="135976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0">
            <a:extLst>
              <a:ext uri="{FF2B5EF4-FFF2-40B4-BE49-F238E27FC236}">
                <a16:creationId xmlns:a16="http://schemas.microsoft.com/office/drawing/2014/main" id="{C20C2C41-D9A8-45BE-9E21-91268EC18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07251"/>
            <a:ext cx="3155071" cy="2850749"/>
          </a:xfrm>
          <a:custGeom>
            <a:avLst/>
            <a:gdLst>
              <a:gd name="connsiteX0" fmla="*/ 1358746 w 3155071"/>
              <a:gd name="connsiteY0" fmla="*/ 0 h 2850749"/>
              <a:gd name="connsiteX1" fmla="*/ 3155071 w 3155071"/>
              <a:gd name="connsiteY1" fmla="*/ 1796325 h 2850749"/>
              <a:gd name="connsiteX2" fmla="*/ 2848287 w 3155071"/>
              <a:gd name="connsiteY2" fmla="*/ 2800668 h 2850749"/>
              <a:gd name="connsiteX3" fmla="*/ 2810837 w 3155071"/>
              <a:gd name="connsiteY3" fmla="*/ 2850749 h 2850749"/>
              <a:gd name="connsiteX4" fmla="*/ 0 w 3155071"/>
              <a:gd name="connsiteY4" fmla="*/ 2850749 h 2850749"/>
              <a:gd name="connsiteX5" fmla="*/ 0 w 3155071"/>
              <a:gd name="connsiteY5" fmla="*/ 623564 h 2850749"/>
              <a:gd name="connsiteX6" fmla="*/ 88552 w 3155071"/>
              <a:gd name="connsiteY6" fmla="*/ 526132 h 2850749"/>
              <a:gd name="connsiteX7" fmla="*/ 1358746 w 3155071"/>
              <a:gd name="connsiteY7" fmla="*/ 0 h 2850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Oval 42">
            <a:extLst>
              <a:ext uri="{FF2B5EF4-FFF2-40B4-BE49-F238E27FC236}">
                <a16:creationId xmlns:a16="http://schemas.microsoft.com/office/drawing/2014/main" id="{561B2B49-7142-4CA8-A929-4671548E6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6095" y="2496668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44">
            <a:extLst>
              <a:ext uri="{FF2B5EF4-FFF2-40B4-BE49-F238E27FC236}">
                <a16:creationId xmlns:a16="http://schemas.microsoft.com/office/drawing/2014/main" id="{B38B1FC8-38BF-4066-8F4A-12EEC1C1A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1748" y="2662321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46">
            <a:extLst>
              <a:ext uri="{FF2B5EF4-FFF2-40B4-BE49-F238E27FC236}">
                <a16:creationId xmlns:a16="http://schemas.microsoft.com/office/drawing/2014/main" id="{178B4B56-5CC4-4608-A9A9-996108D3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7973" cy="3383280"/>
          </a:xfrm>
          <a:custGeom>
            <a:avLst/>
            <a:gdLst>
              <a:gd name="connsiteX0" fmla="*/ 0 w 3967973"/>
              <a:gd name="connsiteY0" fmla="*/ 0 h 3383280"/>
              <a:gd name="connsiteX1" fmla="*/ 3605273 w 3967973"/>
              <a:gd name="connsiteY1" fmla="*/ 0 h 3383280"/>
              <a:gd name="connsiteX2" fmla="*/ 3704836 w 3967973"/>
              <a:gd name="connsiteY2" fmla="*/ 163887 h 3383280"/>
              <a:gd name="connsiteX3" fmla="*/ 3967973 w 3967973"/>
              <a:gd name="connsiteY3" fmla="*/ 1203093 h 3383280"/>
              <a:gd name="connsiteX4" fmla="*/ 1787786 w 3967973"/>
              <a:gd name="connsiteY4" fmla="*/ 3383280 h 3383280"/>
              <a:gd name="connsiteX5" fmla="*/ 105448 w 3967973"/>
              <a:gd name="connsiteY5" fmla="*/ 2589894 h 3383280"/>
              <a:gd name="connsiteX6" fmla="*/ 0 w 3967973"/>
              <a:gd name="connsiteY6" fmla="*/ 2448881 h 338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7" descr="Une image contenant pomme&#10;&#10;Description générée automatiquement">
            <a:extLst>
              <a:ext uri="{FF2B5EF4-FFF2-40B4-BE49-F238E27FC236}">
                <a16:creationId xmlns:a16="http://schemas.microsoft.com/office/drawing/2014/main" id="{94812E94-E415-5B21-3E68-6659F4A5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46178"/>
            <a:ext cx="3112094" cy="700221"/>
          </a:xfrm>
          <a:prstGeom prst="rect">
            <a:avLst/>
          </a:prstGeom>
        </p:spPr>
      </p:pic>
      <p:pic>
        <p:nvPicPr>
          <p:cNvPr id="6" name="Image 6" descr="Une image contenant fruit&#10;&#10;Description générée automatiquement">
            <a:extLst>
              <a:ext uri="{FF2B5EF4-FFF2-40B4-BE49-F238E27FC236}">
                <a16:creationId xmlns:a16="http://schemas.microsoft.com/office/drawing/2014/main" id="{AD41475D-B2B6-1938-DE6B-A013AB55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5241149"/>
            <a:ext cx="2346459" cy="756732"/>
          </a:xfrm>
          <a:prstGeom prst="rect">
            <a:avLst/>
          </a:prstGeom>
        </p:spPr>
      </p:pic>
      <p:pic>
        <p:nvPicPr>
          <p:cNvPr id="4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86B14394-ABF4-5DB9-539C-4FE4CC2E5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390" y="3702052"/>
            <a:ext cx="1858273" cy="72112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F67DC-3B74-462D-9DA1-467B1788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960" y="1535721"/>
            <a:ext cx="4459432" cy="318168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fr-FR" sz="1800">
              <a:ea typeface="+mn-lt"/>
              <a:cs typeface="+mn-lt"/>
            </a:endParaRPr>
          </a:p>
          <a:p>
            <a:endParaRPr lang="fr-FR" sz="1800">
              <a:cs typeface="Calibri"/>
            </a:endParaRPr>
          </a:p>
          <a:p>
            <a:endParaRPr lang="fr-FR" sz="1800">
              <a:cs typeface="Calibri"/>
            </a:endParaRPr>
          </a:p>
          <a:p>
            <a:r>
              <a:rPr lang="fr-FR" dirty="0">
                <a:cs typeface="Calibri"/>
              </a:rPr>
              <a:t>Images de</a:t>
            </a:r>
            <a:r>
              <a:rPr lang="fr-FR" i="1" dirty="0">
                <a:cs typeface="Calibri"/>
              </a:rPr>
              <a:t> fruits. Le nom du fichier contient le label du fruit (ex: </a:t>
            </a:r>
            <a:r>
              <a:rPr lang="fr-FR" i="1" dirty="0" err="1">
                <a:ea typeface="+mn-lt"/>
                <a:cs typeface="+mn-lt"/>
              </a:rPr>
              <a:t>apple_</a:t>
            </a:r>
            <a:r>
              <a:rPr lang="fr-FR" dirty="0" err="1">
                <a:ea typeface="+mn-lt"/>
                <a:cs typeface="+mn-lt"/>
              </a:rPr>
              <a:t>apricot_nectarine_peach_peach</a:t>
            </a:r>
            <a:r>
              <a:rPr lang="fr-FR" dirty="0">
                <a:ea typeface="+mn-lt"/>
                <a:cs typeface="+mn-lt"/>
              </a:rPr>
              <a:t>(flat)_</a:t>
            </a:r>
            <a:r>
              <a:rPr lang="fr-FR" dirty="0" err="1">
                <a:ea typeface="+mn-lt"/>
                <a:cs typeface="+mn-lt"/>
              </a:rPr>
              <a:t>pomegranate_pear_plum</a:t>
            </a:r>
            <a:r>
              <a:rPr lang="fr-FR" dirty="0">
                <a:ea typeface="+mn-lt"/>
                <a:cs typeface="+mn-lt"/>
              </a:rPr>
              <a:t>)</a:t>
            </a:r>
          </a:p>
          <a:p>
            <a:r>
              <a:rPr lang="fr-FR" dirty="0">
                <a:ea typeface="+mn-lt"/>
                <a:cs typeface="+mn-lt"/>
              </a:rPr>
              <a:t>53000 images.</a:t>
            </a:r>
          </a:p>
          <a:p>
            <a:r>
              <a:rPr lang="fr-FR" dirty="0">
                <a:ea typeface="+mn-lt"/>
                <a:cs typeface="+mn-lt"/>
              </a:rPr>
              <a:t>Jeu de test: 18000 images</a:t>
            </a:r>
          </a:p>
          <a:p>
            <a:endParaRPr lang="fr-FR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729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BEB000B-3842-40F0-A883-D4DCBED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7200" dirty="0">
                <a:solidFill>
                  <a:schemeClr val="bg1"/>
                </a:solidFill>
              </a:rPr>
              <a:t>Architecture </a:t>
            </a:r>
            <a:r>
              <a:rPr lang="en-US" sz="7200" dirty="0" err="1">
                <a:solidFill>
                  <a:schemeClr val="bg1"/>
                </a:solidFill>
              </a:rPr>
              <a:t>choisie</a:t>
            </a:r>
            <a:r>
              <a:rPr lang="en-US" sz="7200" dirty="0">
                <a:solidFill>
                  <a:schemeClr val="bg1"/>
                </a:solidFill>
              </a:rPr>
              <a:t> sur le cloud</a:t>
            </a:r>
            <a:endParaRPr lang="en-US" sz="7200" kern="1200" dirty="0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7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3 V du Big Data: Volume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3568096-D093-1B70-52B2-1B07AB3F329A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La quantité de données astronomiques générées par les entreprises et les personnes est en constante augmentation.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Dépassement de la mémoire RAM.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Dépasseement des données de stockage</a:t>
            </a:r>
          </a:p>
        </p:txBody>
      </p:sp>
    </p:spTree>
    <p:extLst>
      <p:ext uri="{BB962C8B-B14F-4D97-AF65-F5344CB8AC3E}">
        <p14:creationId xmlns:p14="http://schemas.microsoft.com/office/powerpoint/2010/main" val="147901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64AE74-8178-4783-9E01-927E6ABB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 dirty="0">
                <a:latin typeface="+mj-lt"/>
                <a:ea typeface="+mj-ea"/>
                <a:cs typeface="+mj-cs"/>
              </a:rPr>
              <a:t>Les 3 V du Big Data: </a:t>
            </a:r>
            <a:r>
              <a:rPr lang="en-US" sz="4600" dirty="0"/>
              <a:t>Vitesse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3568096-D093-1B70-52B2-1B07AB3F329A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La </a:t>
            </a:r>
            <a:r>
              <a:rPr lang="en-US" sz="2400" dirty="0" err="1">
                <a:ea typeface="+mn-lt"/>
                <a:cs typeface="+mn-lt"/>
              </a:rPr>
              <a:t>vitesse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la </a:t>
            </a:r>
            <a:r>
              <a:rPr lang="en-US" sz="2400" dirty="0" err="1">
                <a:ea typeface="+mn-lt"/>
                <a:cs typeface="+mn-lt"/>
              </a:rPr>
              <a:t>rapidité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laquelle</a:t>
            </a:r>
            <a:r>
              <a:rPr lang="en-US" sz="2400" dirty="0">
                <a:ea typeface="+mn-lt"/>
                <a:cs typeface="+mn-lt"/>
              </a:rPr>
              <a:t> les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affluent. </a:t>
            </a:r>
            <a:r>
              <a:rPr lang="en-US" sz="2400" dirty="0" err="1">
                <a:ea typeface="+mn-lt"/>
                <a:cs typeface="+mn-lt"/>
              </a:rPr>
              <a:t>C’est</a:t>
            </a:r>
            <a:r>
              <a:rPr lang="en-US" sz="2400" dirty="0">
                <a:ea typeface="+mn-lt"/>
                <a:cs typeface="+mn-lt"/>
              </a:rPr>
              <a:t>-à-dire la </a:t>
            </a:r>
            <a:r>
              <a:rPr lang="en-US" sz="2400" dirty="0" err="1">
                <a:ea typeface="+mn-lt"/>
                <a:cs typeface="+mn-lt"/>
              </a:rPr>
              <a:t>fréquence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laquelle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elles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sont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générées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capturées</a:t>
            </a:r>
            <a:r>
              <a:rPr lang="en-US" sz="2400" dirty="0">
                <a:ea typeface="+mn-lt"/>
                <a:cs typeface="+mn-lt"/>
              </a:rPr>
              <a:t> et </a:t>
            </a:r>
            <a:r>
              <a:rPr lang="en-US" sz="2400" dirty="0" err="1">
                <a:ea typeface="+mn-lt"/>
                <a:cs typeface="+mn-lt"/>
              </a:rPr>
              <a:t>partagées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fr-FR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Avec les </a:t>
            </a:r>
            <a:r>
              <a:rPr lang="en-US" sz="2400" dirty="0" err="1">
                <a:ea typeface="+mn-lt"/>
                <a:cs typeface="+mn-lt"/>
              </a:rPr>
              <a:t>nouvelles</a:t>
            </a:r>
            <a:r>
              <a:rPr lang="en-US" sz="2400" dirty="0">
                <a:ea typeface="+mn-lt"/>
                <a:cs typeface="+mn-lt"/>
              </a:rPr>
              <a:t> technologies les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sont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générées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toujours</a:t>
            </a:r>
            <a:r>
              <a:rPr lang="en-US" sz="2400" dirty="0">
                <a:ea typeface="+mn-lt"/>
                <a:cs typeface="+mn-lt"/>
              </a:rPr>
              <a:t> plus </a:t>
            </a:r>
            <a:r>
              <a:rPr lang="en-US" sz="2400" dirty="0" err="1">
                <a:ea typeface="+mn-lt"/>
                <a:cs typeface="+mn-lt"/>
              </a:rPr>
              <a:t>rapidement</a:t>
            </a:r>
            <a:r>
              <a:rPr lang="en-US" sz="2400" dirty="0">
                <a:ea typeface="+mn-lt"/>
                <a:cs typeface="+mn-lt"/>
              </a:rPr>
              <a:t> et dans des temps beaucoup plus courts. </a:t>
            </a:r>
            <a:endParaRPr lang="en-US" dirty="0">
              <a:ea typeface="+mn-lt"/>
              <a:cs typeface="+mn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Les </a:t>
            </a:r>
            <a:r>
              <a:rPr lang="en-US" sz="2400" dirty="0" err="1">
                <a:ea typeface="+mn-lt"/>
                <a:cs typeface="+mn-lt"/>
              </a:rPr>
              <a:t>entreprises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sont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obligées</a:t>
            </a:r>
            <a:r>
              <a:rPr lang="en-US" sz="2400" dirty="0">
                <a:ea typeface="+mn-lt"/>
                <a:cs typeface="+mn-lt"/>
              </a:rPr>
              <a:t> de les </a:t>
            </a:r>
            <a:r>
              <a:rPr lang="en-US" sz="2400" dirty="0" err="1">
                <a:ea typeface="+mn-lt"/>
                <a:cs typeface="+mn-lt"/>
              </a:rPr>
              <a:t>collecter</a:t>
            </a:r>
            <a:r>
              <a:rPr lang="en-US" sz="2400" dirty="0">
                <a:ea typeface="+mn-lt"/>
                <a:cs typeface="+mn-lt"/>
              </a:rPr>
              <a:t> et de les </a:t>
            </a:r>
            <a:r>
              <a:rPr lang="en-US" sz="2400" dirty="0" err="1">
                <a:ea typeface="+mn-lt"/>
                <a:cs typeface="+mn-lt"/>
              </a:rPr>
              <a:t>partager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temps </a:t>
            </a:r>
            <a:r>
              <a:rPr lang="en-US" sz="2400" dirty="0" err="1">
                <a:ea typeface="+mn-lt"/>
                <a:cs typeface="+mn-lt"/>
              </a:rPr>
              <a:t>réel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 le cycle de </a:t>
            </a:r>
            <a:r>
              <a:rPr lang="en-US" sz="2400" dirty="0" err="1">
                <a:ea typeface="+mn-lt"/>
                <a:cs typeface="+mn-lt"/>
              </a:rPr>
              <a:t>génération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nouvelles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dirty="0" err="1">
                <a:ea typeface="+mn-lt"/>
                <a:cs typeface="+mn-lt"/>
              </a:rPr>
              <a:t>renouvelle</a:t>
            </a:r>
            <a:r>
              <a:rPr lang="en-US" sz="2400" dirty="0">
                <a:ea typeface="+mn-lt"/>
                <a:cs typeface="+mn-lt"/>
              </a:rPr>
              <a:t> très </a:t>
            </a:r>
            <a:r>
              <a:rPr lang="en-US" sz="2400" dirty="0" err="1">
                <a:ea typeface="+mn-lt"/>
                <a:cs typeface="+mn-lt"/>
              </a:rPr>
              <a:t>vite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rendant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rapidement</a:t>
            </a:r>
            <a:r>
              <a:rPr lang="en-US" sz="2400" dirty="0">
                <a:ea typeface="+mn-lt"/>
                <a:cs typeface="+mn-lt"/>
              </a:rPr>
              <a:t> les </a:t>
            </a:r>
            <a:r>
              <a:rPr lang="en-US" sz="2400" dirty="0" err="1">
                <a:ea typeface="+mn-lt"/>
                <a:cs typeface="+mn-lt"/>
              </a:rPr>
              <a:t>informations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obsolètes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716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Projet n°8: Déployer un modèle dans le cloud. </vt:lpstr>
      <vt:lpstr>Sommaire</vt:lpstr>
      <vt:lpstr>1 . Introduction</vt:lpstr>
      <vt:lpstr>Contexte</vt:lpstr>
      <vt:lpstr>Interprétation de la problématique</vt:lpstr>
      <vt:lpstr>Jeu de données</vt:lpstr>
      <vt:lpstr>2. Architecture choisie sur le cloud</vt:lpstr>
      <vt:lpstr>Les 3 V du Big Data: Volume</vt:lpstr>
      <vt:lpstr>Les 3 V du Big Data: Vitesse</vt:lpstr>
      <vt:lpstr>Les 3 V du Big Data: Variété</vt:lpstr>
      <vt:lpstr>Traitement par calcul distribué</vt:lpstr>
      <vt:lpstr>Système de fichier distribué (Hadoop Distributed File System)</vt:lpstr>
      <vt:lpstr>Comment Spark parvient à distribuer les calculs sur les différents workers: Resilient Distributed Data (RDD)</vt:lpstr>
      <vt:lpstr>Amazon Web Service: instance EC2 (Elastic Cloud Computing) et Amazon Machine Image (AMI)</vt:lpstr>
      <vt:lpstr>Choix de l'AMI </vt:lpstr>
      <vt:lpstr>Creation de l'instance EC2</vt:lpstr>
      <vt:lpstr>Installation de Spark</vt:lpstr>
      <vt:lpstr>Jupyter Notebook avec Amazon SageMaker</vt:lpstr>
      <vt:lpstr>Stockage des images et matrice embedded S3</vt:lpstr>
      <vt:lpstr>3. Etapes de la chaine de traitement.</vt:lpstr>
      <vt:lpstr>Quel prétraitement</vt:lpstr>
      <vt:lpstr>Processus et environnement</vt:lpstr>
      <vt:lpstr>4. Conclusion.</vt:lpstr>
      <vt:lpstr>Enseignements et difficultés rencontrées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C:\Users\Nordine\OneDrive\Documents\Projet2-Openclassrooms-master\Projet2-Openclassrooms-master</dc:title>
  <dc:creator/>
  <cp:revision>615</cp:revision>
  <dcterms:created xsi:type="dcterms:W3CDTF">2021-12-29T16:20:47Z</dcterms:created>
  <dcterms:modified xsi:type="dcterms:W3CDTF">2022-06-30T15:21:40Z</dcterms:modified>
</cp:coreProperties>
</file>