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6ff49298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6ff49298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ff49298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ff49298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6ff49298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6ff49298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6ff49298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6ff49298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6ff49298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6ff49298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6ff49298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6ff49298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6ff49298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6ff49298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6ff49298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6ff49298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6ff49298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6ff49298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6ff49298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6ff49298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5096a78e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5096a78e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6ff49298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6ff49298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6ff49298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6ff49298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6ff49298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6ff49298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6ff49298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6ff49298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24211b12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24211b12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24211b12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24211b12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50f37b29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50f37b29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ff49298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ff49298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ff49298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6ff49298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6ff49298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6ff49298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6ff49298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6ff49298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6ff49298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6ff49298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42108" y="1851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Introduction to Machine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7" cy="4398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ctrTitle"/>
          </p:nvPr>
        </p:nvSpPr>
        <p:spPr>
          <a:xfrm>
            <a:off x="950576" y="244000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One hot encoding</a:t>
            </a:r>
            <a:endParaRPr sz="4800"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00675"/>
            <a:ext cx="8839202" cy="1983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50" y="1046100"/>
            <a:ext cx="8839202" cy="3109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ctrTitle"/>
          </p:nvPr>
        </p:nvSpPr>
        <p:spPr>
          <a:xfrm>
            <a:off x="981826" y="694000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Train model</a:t>
            </a:r>
            <a:endParaRPr sz="4800"/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25" y="1838200"/>
            <a:ext cx="825817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075" y="1238550"/>
            <a:ext cx="6191051" cy="3783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6"/>
          <p:cNvSpPr txBox="1"/>
          <p:nvPr>
            <p:ph type="ctrTitle"/>
          </p:nvPr>
        </p:nvSpPr>
        <p:spPr>
          <a:xfrm>
            <a:off x="856826" y="306500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Gradient descent</a:t>
            </a:r>
            <a:endParaRPr sz="4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ctrTitle"/>
          </p:nvPr>
        </p:nvSpPr>
        <p:spPr>
          <a:xfrm>
            <a:off x="981826" y="694000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Verified model</a:t>
            </a:r>
            <a:endParaRPr sz="4800"/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75700"/>
            <a:ext cx="7516730" cy="31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ctrTitle"/>
          </p:nvPr>
        </p:nvSpPr>
        <p:spPr>
          <a:xfrm>
            <a:off x="981826" y="694000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Overfitting</a:t>
            </a:r>
            <a:endParaRPr sz="4800"/>
          </a:p>
        </p:txBody>
      </p:sp>
      <p:pic>
        <p:nvPicPr>
          <p:cNvPr id="146" name="Google Shape;1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75700"/>
            <a:ext cx="7755041" cy="31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ctrTitle"/>
          </p:nvPr>
        </p:nvSpPr>
        <p:spPr>
          <a:xfrm>
            <a:off x="681851" y="250250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Error</a:t>
            </a:r>
            <a:endParaRPr sz="4800"/>
          </a:p>
        </p:txBody>
      </p:sp>
      <p:pic>
        <p:nvPicPr>
          <p:cNvPr id="152" name="Google Shape;1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525" y="1649925"/>
            <a:ext cx="3322425" cy="33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ctrTitle"/>
          </p:nvPr>
        </p:nvSpPr>
        <p:spPr>
          <a:xfrm>
            <a:off x="681851" y="250250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Classification metrics</a:t>
            </a:r>
            <a:endParaRPr sz="4800"/>
          </a:p>
        </p:txBody>
      </p:sp>
      <p:pic>
        <p:nvPicPr>
          <p:cNvPr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1950"/>
            <a:ext cx="8839200" cy="3095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ctrTitle"/>
          </p:nvPr>
        </p:nvSpPr>
        <p:spPr>
          <a:xfrm>
            <a:off x="681851" y="250250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AUC</a:t>
            </a:r>
            <a:endParaRPr sz="4800"/>
          </a:p>
        </p:txBody>
      </p:sp>
      <p:pic>
        <p:nvPicPr>
          <p:cNvPr id="164" name="Google Shape;1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275" y="1313200"/>
            <a:ext cx="3669226" cy="355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162350" y="12749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r>
              <a:rPr lang="ru"/>
              <a:t>• Probability and Statistics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• Optimization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• Linear Algebra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 • Computer Science </a:t>
            </a:r>
            <a:endParaRPr/>
          </a:p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938101" y="125275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Domains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ctrTitle"/>
          </p:nvPr>
        </p:nvSpPr>
        <p:spPr>
          <a:xfrm>
            <a:off x="981826" y="694000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Full cycle</a:t>
            </a:r>
            <a:endParaRPr sz="4800"/>
          </a:p>
        </p:txBody>
      </p:sp>
      <p:pic>
        <p:nvPicPr>
          <p:cNvPr id="170" name="Google Shape;1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50" y="1869450"/>
            <a:ext cx="8839199" cy="2974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ctrTitle"/>
          </p:nvPr>
        </p:nvSpPr>
        <p:spPr>
          <a:xfrm>
            <a:off x="681126" y="125275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Spark Example</a:t>
            </a:r>
            <a:endParaRPr sz="4800"/>
          </a:p>
        </p:txBody>
      </p:sp>
      <p:pic>
        <p:nvPicPr>
          <p:cNvPr id="176" name="Google Shape;1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050" y="1090500"/>
            <a:ext cx="5384850" cy="400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ctrTitle"/>
          </p:nvPr>
        </p:nvSpPr>
        <p:spPr>
          <a:xfrm>
            <a:off x="681126" y="125275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Spark Example</a:t>
            </a:r>
            <a:endParaRPr sz="4800"/>
          </a:p>
        </p:txBody>
      </p:sp>
      <p:pic>
        <p:nvPicPr>
          <p:cNvPr id="182" name="Google Shape;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325" y="1225725"/>
            <a:ext cx="6328602" cy="368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ctrTitle"/>
          </p:nvPr>
        </p:nvSpPr>
        <p:spPr>
          <a:xfrm>
            <a:off x="681126" y="125275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Full </a:t>
            </a:r>
            <a:r>
              <a:rPr lang="ru" sz="4800"/>
              <a:t>Full cycle</a:t>
            </a:r>
            <a:endParaRPr sz="4800"/>
          </a:p>
        </p:txBody>
      </p:sp>
      <p:pic>
        <p:nvPicPr>
          <p:cNvPr id="188" name="Google Shape;1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6975"/>
            <a:ext cx="8839199" cy="309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Thanks!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938101" y="125275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</a:t>
            </a:r>
            <a:r>
              <a:rPr lang="ru"/>
              <a:t>ocabulary</a:t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3162350" y="12749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• </a:t>
            </a:r>
            <a:r>
              <a:rPr lang="ru"/>
              <a:t>Observations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• </a:t>
            </a:r>
            <a:r>
              <a:rPr lang="ru"/>
              <a:t>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• </a:t>
            </a:r>
            <a:r>
              <a:rPr lang="ru"/>
              <a:t>Labels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 • </a:t>
            </a:r>
            <a:r>
              <a:rPr lang="ru">
                <a:solidFill>
                  <a:schemeClr val="dk1"/>
                </a:solidFill>
              </a:rPr>
              <a:t>Training and Test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ctrTitle"/>
          </p:nvPr>
        </p:nvSpPr>
        <p:spPr>
          <a:xfrm>
            <a:off x="938101" y="125275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Common tasks</a:t>
            </a:r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1068700" y="1768675"/>
            <a:ext cx="22311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Supervised</a:t>
            </a:r>
            <a:r>
              <a:rPr b="1" lang="ru"/>
              <a:t> learning (WITH LABELS)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ru"/>
              <a:t>Classification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ru"/>
              <a:t>Regression</a:t>
            </a:r>
            <a:endParaRPr b="1"/>
          </a:p>
        </p:txBody>
      </p:sp>
      <p:sp>
        <p:nvSpPr>
          <p:cNvPr id="73" name="Google Shape;73;p16"/>
          <p:cNvSpPr txBox="1"/>
          <p:nvPr/>
        </p:nvSpPr>
        <p:spPr>
          <a:xfrm>
            <a:off x="5883400" y="1768675"/>
            <a:ext cx="28473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Unsupervised learning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(WITHOUT LABELS)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ru"/>
              <a:t>Clustering</a:t>
            </a:r>
            <a:endParaRPr b="1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ru"/>
              <a:t>Dimensionality reduction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981826" y="694000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Supervised Learning Pipeline</a:t>
            </a:r>
            <a:endParaRPr sz="4800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100" y="1723300"/>
            <a:ext cx="2832539" cy="31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981826" y="694000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Classification </a:t>
            </a:r>
            <a:r>
              <a:rPr lang="ru" sz="4800"/>
              <a:t>Pipeline</a:t>
            </a:r>
            <a:endParaRPr sz="4800"/>
          </a:p>
        </p:txBody>
      </p:sp>
      <p:sp>
        <p:nvSpPr>
          <p:cNvPr id="85" name="Google Shape;85;p18"/>
          <p:cNvSpPr txBox="1"/>
          <p:nvPr/>
        </p:nvSpPr>
        <p:spPr>
          <a:xfrm>
            <a:off x="3456450" y="2312400"/>
            <a:ext cx="22311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b="1" lang="ru"/>
              <a:t>bot - human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b="1" lang="ru"/>
              <a:t>click - not click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b="1" lang="ru"/>
              <a:t>spam - ham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ctrTitle"/>
          </p:nvPr>
        </p:nvSpPr>
        <p:spPr>
          <a:xfrm>
            <a:off x="981826" y="694000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Labels</a:t>
            </a:r>
            <a:endParaRPr sz="4800"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25" y="2331450"/>
            <a:ext cx="2199970" cy="21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6175" y="2267663"/>
            <a:ext cx="2272150" cy="22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1302325" y="1556550"/>
            <a:ext cx="4914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Bot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4" name="Google Shape;94;p19"/>
          <p:cNvSpPr txBox="1"/>
          <p:nvPr/>
        </p:nvSpPr>
        <p:spPr>
          <a:xfrm>
            <a:off x="6873200" y="1492775"/>
            <a:ext cx="10140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Human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ctrTitle"/>
          </p:nvPr>
        </p:nvSpPr>
        <p:spPr>
          <a:xfrm>
            <a:off x="981826" y="694000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Raw data</a:t>
            </a:r>
            <a:endParaRPr sz="480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238" y="2106950"/>
            <a:ext cx="22002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ctrTitle"/>
          </p:nvPr>
        </p:nvSpPr>
        <p:spPr>
          <a:xfrm>
            <a:off x="981826" y="694000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Feature extraction</a:t>
            </a:r>
            <a:endParaRPr sz="4800"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300" y="2000700"/>
            <a:ext cx="482917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