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73" r:id="rId8"/>
    <p:sldId id="267" r:id="rId9"/>
    <p:sldId id="268" r:id="rId10"/>
    <p:sldId id="269" r:id="rId11"/>
    <p:sldId id="272" r:id="rId12"/>
    <p:sldId id="270" r:id="rId13"/>
    <p:sldId id="271" r:id="rId14"/>
    <p:sldId id="27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9BD9-CC64-42DC-BEB4-CC1873C51467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5F-986E-4351-A0EC-55B48216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1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9BD9-CC64-42DC-BEB4-CC1873C51467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5F-986E-4351-A0EC-55B48216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80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9BD9-CC64-42DC-BEB4-CC1873C51467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5F-986E-4351-A0EC-55B48216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45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9BD9-CC64-42DC-BEB4-CC1873C51467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5F-986E-4351-A0EC-55B48216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95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9BD9-CC64-42DC-BEB4-CC1873C51467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5F-986E-4351-A0EC-55B48216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44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9BD9-CC64-42DC-BEB4-CC1873C51467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5F-986E-4351-A0EC-55B48216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99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9BD9-CC64-42DC-BEB4-CC1873C51467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5F-986E-4351-A0EC-55B48216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4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9BD9-CC64-42DC-BEB4-CC1873C51467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5F-986E-4351-A0EC-55B48216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73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9BD9-CC64-42DC-BEB4-CC1873C51467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5F-986E-4351-A0EC-55B48216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01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9BD9-CC64-42DC-BEB4-CC1873C51467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5F-986E-4351-A0EC-55B48216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9BD9-CC64-42DC-BEB4-CC1873C51467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5F-986E-4351-A0EC-55B48216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13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9BD9-CC64-42DC-BEB4-CC1873C51467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D55F-986E-4351-A0EC-55B48216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application" TargetMode="External"/><Relationship Id="rId2" Type="http://schemas.openxmlformats.org/officeDocument/2006/relationships/hyperlink" Target="https://techterms.com/definition/filen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on#Computing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71603"/>
            <a:ext cx="9144000" cy="2387600"/>
          </a:xfrm>
        </p:spPr>
        <p:txBody>
          <a:bodyPr/>
          <a:lstStyle/>
          <a:p>
            <a:r>
              <a:rPr lang="en-US" dirty="0" smtClean="0"/>
              <a:t>Algorithms and data structures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Lesson </a:t>
            </a:r>
            <a:r>
              <a:rPr lang="en-US" dirty="0" smtClean="0"/>
              <a:t>9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Mikhail </a:t>
            </a:r>
            <a:r>
              <a:rPr lang="en-US" dirty="0" err="1" smtClean="0"/>
              <a:t>Elantcev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8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data structure?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300766"/>
            <a:ext cx="4905777" cy="497124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In computer science, a </a:t>
            </a:r>
            <a:r>
              <a:rPr lang="en-US" sz="3000" b="1" dirty="0"/>
              <a:t>data structure</a:t>
            </a:r>
            <a:r>
              <a:rPr lang="en-US" sz="3000" dirty="0"/>
              <a:t> is a data organization, management and storage format that enables efficient access and </a:t>
            </a:r>
            <a:r>
              <a:rPr lang="en-US" sz="3000" dirty="0" smtClean="0"/>
              <a:t>modification</a:t>
            </a:r>
          </a:p>
          <a:p>
            <a:pPr marL="0" indent="0">
              <a:buNone/>
            </a:pPr>
            <a:r>
              <a:rPr lang="en-US" sz="3000" dirty="0" smtClean="0"/>
              <a:t>More </a:t>
            </a:r>
            <a:r>
              <a:rPr lang="en-US" sz="3000" dirty="0"/>
              <a:t>precisely, a data structure is a </a:t>
            </a:r>
            <a:r>
              <a:rPr lang="en-US" sz="3000" b="1" dirty="0"/>
              <a:t>collection of data values, the relationships among them, and the functions or operations </a:t>
            </a:r>
            <a:r>
              <a:rPr lang="en-US" sz="3000" dirty="0"/>
              <a:t>that can be applied to the </a:t>
            </a:r>
            <a:r>
              <a:rPr lang="en-US" sz="3000" dirty="0" smtClean="0"/>
              <a:t>data</a:t>
            </a: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6206543" y="1300766"/>
            <a:ext cx="4905777" cy="497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/>
              <a:t>Basic structures: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r>
              <a:rPr lang="en-US" sz="3000" u="sng" dirty="0" smtClean="0"/>
              <a:t>Array:</a:t>
            </a:r>
          </a:p>
          <a:p>
            <a:pPr marL="0" indent="0">
              <a:buNone/>
            </a:pPr>
            <a:r>
              <a:rPr lang="en-US" sz="3000" dirty="0" err="1" smtClean="0"/>
              <a:t>int</a:t>
            </a:r>
            <a:r>
              <a:rPr lang="en-US" sz="3000" dirty="0" smtClean="0"/>
              <a:t> </a:t>
            </a:r>
            <a:r>
              <a:rPr lang="en-US" sz="3000" dirty="0" err="1" smtClean="0"/>
              <a:t>arr</a:t>
            </a:r>
            <a:r>
              <a:rPr lang="en-US" sz="3000" dirty="0" smtClean="0"/>
              <a:t>[10]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u="sng" dirty="0" err="1" smtClean="0"/>
              <a:t>Struct</a:t>
            </a:r>
            <a:r>
              <a:rPr lang="en-US" sz="3000" b="1" u="sng" dirty="0" smtClean="0"/>
              <a:t>:</a:t>
            </a:r>
          </a:p>
          <a:p>
            <a:pPr marL="0" indent="0">
              <a:buNone/>
            </a:pPr>
            <a:r>
              <a:rPr lang="en-US" sz="3000" dirty="0" err="1" smtClean="0"/>
              <a:t>struct</a:t>
            </a:r>
            <a:r>
              <a:rPr lang="en-US" sz="3000" dirty="0" smtClean="0"/>
              <a:t> S{</a:t>
            </a:r>
          </a:p>
          <a:p>
            <a:pPr marL="0" indent="0"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int</a:t>
            </a:r>
            <a:r>
              <a:rPr lang="en-US" sz="3000" dirty="0" smtClean="0"/>
              <a:t> x;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char c;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};</a:t>
            </a:r>
          </a:p>
          <a:p>
            <a:pPr marL="0" indent="0">
              <a:buNone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7578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create your </a:t>
            </a:r>
            <a:r>
              <a:rPr lang="en-US" dirty="0" smtClean="0"/>
              <a:t>own structure?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2176531"/>
            <a:ext cx="2587580" cy="4000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struct</a:t>
            </a:r>
            <a:r>
              <a:rPr lang="en-US" sz="2000" b="1" dirty="0" smtClean="0">
                <a:latin typeface="Consolas" panose="020B0609020204030204" pitchFamily="49" charset="0"/>
              </a:rPr>
              <a:t> Time{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</a:rPr>
              <a:t> seconds;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</a:rPr>
              <a:t> minutes;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</a:rPr>
              <a:t> hours;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</a:rPr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Time </a:t>
            </a:r>
            <a:r>
              <a:rPr lang="en-US" sz="2000" b="1" dirty="0" smtClean="0">
                <a:latin typeface="Consolas" panose="020B0609020204030204" pitchFamily="49" charset="0"/>
              </a:rPr>
              <a:t>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// Time: 10:20:30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</a:rPr>
              <a:t>t.hours</a:t>
            </a:r>
            <a:r>
              <a:rPr lang="en-US" sz="2000" b="1" dirty="0" smtClean="0">
                <a:latin typeface="Consolas" panose="020B0609020204030204" pitchFamily="49" charset="0"/>
              </a:rPr>
              <a:t>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</a:rPr>
              <a:t>t.minutes</a:t>
            </a:r>
            <a:r>
              <a:rPr lang="en-US" sz="2000" b="1" dirty="0" smtClean="0">
                <a:latin typeface="Consolas" panose="020B0609020204030204" pitchFamily="49" charset="0"/>
              </a:rPr>
              <a:t> = 20;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</a:rPr>
              <a:t>t.seconds</a:t>
            </a:r>
            <a:r>
              <a:rPr lang="en-US" sz="2000" b="1" dirty="0" smtClean="0">
                <a:latin typeface="Consolas" panose="020B0609020204030204" pitchFamily="49" charset="0"/>
              </a:rPr>
              <a:t> = 30;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469746" y="2176531"/>
            <a:ext cx="3642576" cy="4000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latin typeface="Consolas" panose="020B0609020204030204" pitchFamily="49" charset="0"/>
              </a:rPr>
              <a:t> Time{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seconds;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minutes;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hours;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};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Time </a:t>
            </a:r>
            <a:r>
              <a:rPr lang="en-US" sz="2000" b="1" dirty="0">
                <a:latin typeface="Consolas" panose="020B0609020204030204" pitchFamily="49" charset="0"/>
              </a:rPr>
              <a:t>t</a:t>
            </a:r>
            <a:r>
              <a:rPr lang="en-US" sz="2000" b="1" dirty="0" smtClean="0">
                <a:latin typeface="Consolas" panose="020B0609020204030204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// Time: </a:t>
            </a:r>
            <a:r>
              <a:rPr lang="en-US" sz="2000" b="1" dirty="0" smtClean="0">
                <a:latin typeface="Consolas" panose="020B0609020204030204" pitchFamily="49" charset="0"/>
              </a:rPr>
              <a:t>10:20:30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t.hours</a:t>
            </a:r>
            <a:r>
              <a:rPr lang="en-US" sz="2000" b="1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t.minutes</a:t>
            </a:r>
            <a:r>
              <a:rPr lang="en-US" sz="2000" b="1" dirty="0">
                <a:latin typeface="Consolas" panose="020B0609020204030204" pitchFamily="49" charset="0"/>
              </a:rPr>
              <a:t> = 20;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t.seconds</a:t>
            </a:r>
            <a:r>
              <a:rPr lang="en-US" sz="2000" b="1" dirty="0">
                <a:latin typeface="Consolas" panose="020B0609020204030204" pitchFamily="49" charset="0"/>
              </a:rPr>
              <a:t> = 30;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87104" y="1420521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C++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39722" y="1420521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Plain C</a:t>
            </a:r>
            <a:endParaRPr lang="ru-RU" sz="20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630769" y="2176530"/>
            <a:ext cx="2587580" cy="4000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typedef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</a:rPr>
              <a:t>struct</a:t>
            </a:r>
            <a:r>
              <a:rPr lang="en-US" sz="2000" b="1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</a:rPr>
              <a:t> seconds;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</a:rPr>
              <a:t> minutes;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</a:rPr>
              <a:t> hours;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} </a:t>
            </a:r>
            <a:r>
              <a:rPr lang="en-US" sz="2000" b="1" dirty="0">
                <a:latin typeface="Consolas" panose="020B0609020204030204" pitchFamily="49" charset="0"/>
              </a:rPr>
              <a:t>Time</a:t>
            </a:r>
            <a:r>
              <a:rPr lang="en-US" sz="2000" b="1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</a:rPr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Time </a:t>
            </a:r>
            <a:r>
              <a:rPr lang="en-US" sz="2000" b="1" dirty="0" smtClean="0">
                <a:latin typeface="Consolas" panose="020B0609020204030204" pitchFamily="49" charset="0"/>
              </a:rPr>
              <a:t>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// Time: 10:20:30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</a:rPr>
              <a:t>t.hours</a:t>
            </a:r>
            <a:r>
              <a:rPr lang="en-US" sz="2000" b="1" dirty="0" smtClean="0">
                <a:latin typeface="Consolas" panose="020B0609020204030204" pitchFamily="49" charset="0"/>
              </a:rPr>
              <a:t>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</a:rPr>
              <a:t>t.minutes</a:t>
            </a:r>
            <a:r>
              <a:rPr lang="en-US" sz="2000" b="1" dirty="0" smtClean="0">
                <a:latin typeface="Consolas" panose="020B0609020204030204" pitchFamily="49" charset="0"/>
              </a:rPr>
              <a:t> = 20;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</a:rPr>
              <a:t>t.seconds</a:t>
            </a:r>
            <a:r>
              <a:rPr lang="en-US" sz="2000" b="1" dirty="0" smtClean="0">
                <a:latin typeface="Consolas" panose="020B0609020204030204" pitchFamily="49" charset="0"/>
              </a:rPr>
              <a:t> = 30;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data structures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1" y="1300766"/>
            <a:ext cx="3167130" cy="497124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Stack: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push()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pop()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smtClean="0"/>
              <a:t>top()</a:t>
            </a: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4429259" y="1300766"/>
            <a:ext cx="3529886" cy="497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/>
              <a:t>Queue:</a:t>
            </a:r>
          </a:p>
          <a:p>
            <a:pPr marL="0" indent="0"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enqueue</a:t>
            </a:r>
            <a:r>
              <a:rPr lang="en-US" sz="3000" dirty="0" smtClean="0"/>
              <a:t>()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</a:t>
            </a:r>
            <a:r>
              <a:rPr lang="en-US" sz="3000" dirty="0" err="1" smtClean="0"/>
              <a:t>dequeue</a:t>
            </a:r>
            <a:r>
              <a:rPr lang="en-US" sz="3000" dirty="0" smtClean="0"/>
              <a:t>()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front()</a:t>
            </a:r>
          </a:p>
          <a:p>
            <a:pPr marL="0" indent="0">
              <a:buNone/>
            </a:pPr>
            <a:endParaRPr lang="en-US" sz="3000" b="1" dirty="0"/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8200622" y="1300766"/>
            <a:ext cx="3529886" cy="49712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/>
              <a:t>Linked list: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insert()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remove()</a:t>
            </a:r>
          </a:p>
          <a:p>
            <a:pPr marL="0" indent="0">
              <a:buNone/>
            </a:pPr>
            <a:endParaRPr lang="en-US" sz="3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35400" y="3863661"/>
            <a:ext cx="502276" cy="504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035400" y="4368085"/>
            <a:ext cx="502276" cy="504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35400" y="4872509"/>
            <a:ext cx="502276" cy="504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035400" y="5376933"/>
            <a:ext cx="502276" cy="504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17485" y="4425970"/>
            <a:ext cx="644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top()</a:t>
            </a:r>
            <a:endParaRPr lang="en-US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1663150" y="4507605"/>
            <a:ext cx="268681" cy="20606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 rot="1800000">
            <a:off x="1662447" y="4219521"/>
            <a:ext cx="360952" cy="144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39157" y="3872676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push()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852936" y="386366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pop()</a:t>
            </a:r>
            <a:endParaRPr lang="en-US" dirty="0"/>
          </a:p>
        </p:txBody>
      </p:sp>
      <p:sp>
        <p:nvSpPr>
          <p:cNvPr id="16" name="Стрелка вправо 15"/>
          <p:cNvSpPr/>
          <p:nvPr/>
        </p:nvSpPr>
        <p:spPr>
          <a:xfrm rot="18900000">
            <a:off x="2549222" y="4219520"/>
            <a:ext cx="360952" cy="144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67033" y="4799663"/>
            <a:ext cx="502276" cy="504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569309" y="4799663"/>
            <a:ext cx="502276" cy="504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071048" y="4799663"/>
            <a:ext cx="502276" cy="504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573324" y="4804522"/>
            <a:ext cx="502276" cy="504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961571" y="4033232"/>
            <a:ext cx="791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front()</a:t>
            </a:r>
            <a:endParaRPr lang="en-US" dirty="0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5183219" y="4534578"/>
            <a:ext cx="299530" cy="171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Стрелка вправо 22"/>
          <p:cNvSpPr/>
          <p:nvPr/>
        </p:nvSpPr>
        <p:spPr>
          <a:xfrm rot="10800000">
            <a:off x="4773052" y="4952221"/>
            <a:ext cx="346485" cy="19930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Стрелка вправо 24"/>
          <p:cNvSpPr/>
          <p:nvPr/>
        </p:nvSpPr>
        <p:spPr>
          <a:xfrm rot="10800000">
            <a:off x="6513577" y="4954047"/>
            <a:ext cx="346485" cy="19930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322186" y="537693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618681" y="537693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8769371" y="4363226"/>
            <a:ext cx="502276" cy="504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526542" y="4363226"/>
            <a:ext cx="502276" cy="504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338914" y="4363226"/>
            <a:ext cx="502276" cy="504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3" name="Прямая со стрелкой 32"/>
          <p:cNvCxnSpPr>
            <a:stCxn id="28" idx="3"/>
            <a:endCxn id="29" idx="1"/>
          </p:cNvCxnSpPr>
          <p:nvPr/>
        </p:nvCxnSpPr>
        <p:spPr>
          <a:xfrm>
            <a:off x="9271647" y="4615438"/>
            <a:ext cx="254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10028818" y="4610636"/>
            <a:ext cx="254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Стрелка вправо 34"/>
          <p:cNvSpPr/>
          <p:nvPr/>
        </p:nvSpPr>
        <p:spPr>
          <a:xfrm rot="18900000">
            <a:off x="9139684" y="4887510"/>
            <a:ext cx="360952" cy="144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8674901" y="5187181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insert()</a:t>
            </a:r>
            <a:endParaRPr lang="en-US" dirty="0"/>
          </a:p>
        </p:txBody>
      </p:sp>
      <p:sp>
        <p:nvSpPr>
          <p:cNvPr id="37" name="Стрелка вправо 36"/>
          <p:cNvSpPr/>
          <p:nvPr/>
        </p:nvSpPr>
        <p:spPr>
          <a:xfrm rot="1800000">
            <a:off x="10031926" y="4938591"/>
            <a:ext cx="360952" cy="144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0028818" y="5187181"/>
            <a:ext cx="1040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remove()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memory</a:t>
            </a:r>
            <a:endParaRPr lang="ru-RU" dirty="0"/>
          </a:p>
        </p:txBody>
      </p:sp>
      <p:sp>
        <p:nvSpPr>
          <p:cNvPr id="39" name="Объект 3"/>
          <p:cNvSpPr>
            <a:spLocks noGrp="1"/>
          </p:cNvSpPr>
          <p:nvPr>
            <p:ph idx="1"/>
          </p:nvPr>
        </p:nvSpPr>
        <p:spPr>
          <a:xfrm>
            <a:off x="838200" y="1300766"/>
            <a:ext cx="4905777" cy="497124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The </a:t>
            </a:r>
            <a:r>
              <a:rPr lang="en-US" sz="3000" dirty="0"/>
              <a:t>memory is allocated at runtime and the allocation of memory space is done dynamically within the program run and the memory segment is known as a heap or the free store.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In </a:t>
            </a:r>
            <a:r>
              <a:rPr lang="en-US" sz="3000" dirty="0"/>
              <a:t>this case, the exact space or number of the item does not have to be known by the compiler in advance</a:t>
            </a:r>
            <a:endParaRPr lang="en-US" sz="3000" dirty="0" smtClean="0"/>
          </a:p>
        </p:txBody>
      </p:sp>
      <p:sp>
        <p:nvSpPr>
          <p:cNvPr id="40" name="Объект 3"/>
          <p:cNvSpPr txBox="1">
            <a:spLocks/>
          </p:cNvSpPr>
          <p:nvPr/>
        </p:nvSpPr>
        <p:spPr>
          <a:xfrm>
            <a:off x="6206543" y="1300766"/>
            <a:ext cx="4905777" cy="497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x, y;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P;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 *point = (P*) </a:t>
            </a:r>
            <a:r>
              <a:rPr lang="en-US" b="1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(P));</a:t>
            </a:r>
          </a:p>
          <a:p>
            <a:pPr marL="0" indent="0">
              <a:buNone/>
            </a:pPr>
            <a:r>
              <a:rPr lang="en-US" dirty="0" smtClean="0"/>
              <a:t>point-&gt;x = 1;</a:t>
            </a:r>
          </a:p>
          <a:p>
            <a:pPr marL="0" indent="0">
              <a:buNone/>
            </a:pPr>
            <a:r>
              <a:rPr lang="en-US" dirty="0" smtClean="0"/>
              <a:t>point-&gt;y = 2;</a:t>
            </a:r>
          </a:p>
          <a:p>
            <a:pPr marL="0" indent="0">
              <a:buNone/>
            </a:pPr>
            <a:r>
              <a:rPr lang="en-US" b="1" dirty="0" smtClean="0"/>
              <a:t>free</a:t>
            </a:r>
            <a:r>
              <a:rPr lang="en-US" dirty="0" smtClean="0"/>
              <a:t>(point)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files</a:t>
            </a:r>
            <a:endParaRPr lang="ru-RU" dirty="0"/>
          </a:p>
        </p:txBody>
      </p:sp>
      <p:sp>
        <p:nvSpPr>
          <p:cNvPr id="39" name="Объект 3"/>
          <p:cNvSpPr>
            <a:spLocks noGrp="1"/>
          </p:cNvSpPr>
          <p:nvPr>
            <p:ph idx="1"/>
          </p:nvPr>
        </p:nvSpPr>
        <p:spPr>
          <a:xfrm>
            <a:off x="838200" y="1300766"/>
            <a:ext cx="4905777" cy="497124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 file </a:t>
            </a:r>
            <a:r>
              <a:rPr lang="en-US" sz="3200" dirty="0"/>
              <a:t>is a collection of data stored in one unit, identified by a </a:t>
            </a:r>
            <a:r>
              <a:rPr lang="en-US" sz="3200" dirty="0">
                <a:hlinkClick r:id="rId2"/>
              </a:rPr>
              <a:t>filename</a:t>
            </a:r>
            <a:r>
              <a:rPr lang="en-US" sz="3200" dirty="0"/>
              <a:t>. It can be a document, picture, audio or video stream, data library, </a:t>
            </a:r>
            <a:r>
              <a:rPr lang="en-US" sz="3200" dirty="0">
                <a:hlinkClick r:id="rId3"/>
              </a:rPr>
              <a:t>application</a:t>
            </a:r>
            <a:r>
              <a:rPr lang="en-US" sz="3200" dirty="0"/>
              <a:t>, or other collection of data</a:t>
            </a:r>
            <a:endParaRPr lang="en-US" sz="3000" dirty="0" smtClean="0"/>
          </a:p>
        </p:txBody>
      </p:sp>
      <p:sp>
        <p:nvSpPr>
          <p:cNvPr id="40" name="Объект 3"/>
          <p:cNvSpPr txBox="1">
            <a:spLocks/>
          </p:cNvSpPr>
          <p:nvPr/>
        </p:nvSpPr>
        <p:spPr>
          <a:xfrm>
            <a:off x="6206543" y="1300766"/>
            <a:ext cx="4905777" cy="4971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// &lt;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FILE * </a:t>
            </a:r>
            <a:r>
              <a:rPr lang="en-US" b="1" dirty="0" err="1">
                <a:latin typeface="Consolas" panose="020B0609020204030204" pitchFamily="49" charset="0"/>
              </a:rPr>
              <a:t>fopen</a:t>
            </a:r>
            <a:r>
              <a:rPr lang="en-US" b="1" dirty="0">
                <a:latin typeface="Consolas" panose="020B0609020204030204" pitchFamily="49" charset="0"/>
              </a:rPr>
              <a:t>(char *filename, char * mode);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// mode: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// r – 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readonly</a:t>
            </a:r>
            <a:endParaRPr lang="en-US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// w – 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writeonly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, recreate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// r+ - read and write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// w+ - read and write, recreate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// a – append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// Plus: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// t – text mode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// b – binary mode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fscanf</a:t>
            </a:r>
            <a:r>
              <a:rPr lang="en-US" b="1" dirty="0">
                <a:latin typeface="Consolas" panose="020B0609020204030204" pitchFamily="49" charset="0"/>
              </a:rPr>
              <a:t>(FILE* f, char *format, …)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fprintf</a:t>
            </a:r>
            <a:r>
              <a:rPr lang="en-US" b="1" dirty="0">
                <a:latin typeface="Consolas" panose="020B0609020204030204" pitchFamily="49" charset="0"/>
              </a:rPr>
              <a:t>(FILE* f, char *format, …)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fclose</a:t>
            </a:r>
            <a:r>
              <a:rPr lang="en-US" b="1" dirty="0">
                <a:latin typeface="Consolas" panose="020B0609020204030204" pitchFamily="49" charset="0"/>
              </a:rPr>
              <a:t>(FILE* f)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3105" y="1119320"/>
            <a:ext cx="6606489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dirty="0"/>
              <a:t>Algorithms and data </a:t>
            </a:r>
            <a:r>
              <a:rPr lang="en-US" sz="4000" dirty="0" smtClean="0"/>
              <a:t>structures</a:t>
            </a:r>
          </a:p>
          <a:p>
            <a:pPr algn="ctr"/>
            <a:r>
              <a:rPr lang="en-US" sz="4000" dirty="0" smtClean="0"/>
              <a:t>course</a:t>
            </a:r>
            <a:endParaRPr lang="ru-RU" sz="4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49894" y="4130830"/>
            <a:ext cx="24558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dirty="0" smtClean="0"/>
              <a:t>Algorithms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93416" y="4050269"/>
            <a:ext cx="336714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dirty="0" smtClean="0"/>
              <a:t>Data </a:t>
            </a:r>
            <a:r>
              <a:rPr lang="en-US" sz="4000" dirty="0"/>
              <a:t>structures</a:t>
            </a:r>
            <a:endParaRPr lang="ru-RU" sz="4000" dirty="0"/>
          </a:p>
        </p:txBody>
      </p:sp>
      <p:sp>
        <p:nvSpPr>
          <p:cNvPr id="9" name="Стрелка вправо 8"/>
          <p:cNvSpPr/>
          <p:nvPr/>
        </p:nvSpPr>
        <p:spPr>
          <a:xfrm rot="18705292">
            <a:off x="4026584" y="2943861"/>
            <a:ext cx="1133341" cy="605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3142622">
            <a:off x="6368392" y="2915702"/>
            <a:ext cx="1133341" cy="605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algorithm?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300766"/>
            <a:ext cx="4905777" cy="497124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Algorithm</a:t>
            </a:r>
            <a:r>
              <a:rPr lang="en-US" sz="3000" dirty="0"/>
              <a:t> is a step-by-step procedure, which defines a set of instructions to be executed in a certain order to get the desired output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 smtClean="0"/>
              <a:t>Properties:</a:t>
            </a:r>
          </a:p>
          <a:p>
            <a:pPr marL="0" indent="0">
              <a:buNone/>
            </a:pPr>
            <a:r>
              <a:rPr lang="en-US" sz="3200" dirty="0" smtClean="0"/>
              <a:t>Unambiguous, Finiteness, Feasibility, </a:t>
            </a:r>
            <a:r>
              <a:rPr lang="en-US" sz="3200" dirty="0"/>
              <a:t>Independent </a:t>
            </a:r>
            <a:endParaRPr lang="en-US" sz="3000" dirty="0" smtClean="0"/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6206543" y="1300766"/>
            <a:ext cx="4905777" cy="497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/>
              <a:t>Example “</a:t>
            </a:r>
            <a:r>
              <a:rPr lang="en-US" sz="3200" dirty="0"/>
              <a:t>Buy a coffee</a:t>
            </a:r>
            <a:r>
              <a:rPr lang="en-US" sz="3000" b="1" dirty="0" smtClean="0"/>
              <a:t>”</a:t>
            </a:r>
          </a:p>
          <a:p>
            <a:pPr marL="0" indent="0">
              <a:buNone/>
            </a:pPr>
            <a:endParaRPr lang="en-US" sz="3000" b="1" dirty="0"/>
          </a:p>
          <a:p>
            <a:pPr marL="514350" indent="-514350">
              <a:buAutoNum type="arabicPeriod"/>
            </a:pPr>
            <a:r>
              <a:rPr lang="en-US" dirty="0"/>
              <a:t>Go to cafe</a:t>
            </a:r>
          </a:p>
          <a:p>
            <a:pPr marL="514350" indent="-514350">
              <a:buAutoNum type="arabicPeriod"/>
            </a:pPr>
            <a:r>
              <a:rPr lang="en-US" dirty="0"/>
              <a:t>Read menu</a:t>
            </a:r>
          </a:p>
          <a:p>
            <a:pPr marL="514350" indent="-514350">
              <a:buAutoNum type="arabicPeriod"/>
            </a:pPr>
            <a:r>
              <a:rPr lang="en-US" dirty="0"/>
              <a:t>If your money &gt;= coffee price</a:t>
            </a:r>
          </a:p>
          <a:p>
            <a:pPr marL="971550" lvl="1" indent="-514350">
              <a:buAutoNum type="arabicPeriod"/>
            </a:pPr>
            <a:r>
              <a:rPr lang="en-US" dirty="0"/>
              <a:t>True: buy a coffee</a:t>
            </a:r>
          </a:p>
          <a:p>
            <a:pPr marL="971550" lvl="1" indent="-514350">
              <a:buAutoNum type="arabicPeriod"/>
            </a:pPr>
            <a:r>
              <a:rPr lang="en-US" dirty="0"/>
              <a:t>False: Sorry, no coffee :(</a:t>
            </a:r>
          </a:p>
          <a:p>
            <a:pPr marL="514350" indent="-514350">
              <a:buAutoNum type="arabicPeriod"/>
            </a:pPr>
            <a:r>
              <a:rPr lang="en-US" dirty="0"/>
              <a:t>Go back to home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870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129600" y="1196030"/>
            <a:ext cx="2926505" cy="505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154883" y="1167754"/>
            <a:ext cx="2926505" cy="5057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88491" y="1227629"/>
            <a:ext cx="2926505" cy="5048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record algorithm?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3015" y="2721579"/>
            <a:ext cx="28118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“Turn left, move forward for 100 meters, turn to right, move forward for 50 meters, then go back”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5284" y="1397101"/>
            <a:ext cx="2047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Natural language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604820" y="1397101"/>
            <a:ext cx="2640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2. Flowchart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3784129" y="2167581"/>
            <a:ext cx="1618445" cy="35924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stCxn id="9" idx="2"/>
            <a:endCxn id="16" idx="0"/>
          </p:cNvCxnSpPr>
          <p:nvPr/>
        </p:nvCxnSpPr>
        <p:spPr>
          <a:xfrm flipH="1">
            <a:off x="4593351" y="2526821"/>
            <a:ext cx="1" cy="14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4593347" y="3013961"/>
            <a:ext cx="1" cy="14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4593346" y="3776996"/>
            <a:ext cx="1" cy="14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4593346" y="4215009"/>
            <a:ext cx="1" cy="14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4593345" y="5025401"/>
            <a:ext cx="1" cy="14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4593344" y="5485772"/>
            <a:ext cx="1" cy="14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784128" y="2670368"/>
            <a:ext cx="1618445" cy="343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left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784128" y="3137689"/>
            <a:ext cx="1618445" cy="64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forward (100 meters)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784128" y="3902799"/>
            <a:ext cx="1618445" cy="343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right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784128" y="4370120"/>
            <a:ext cx="1618445" cy="64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forward (50 meters)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784127" y="5135230"/>
            <a:ext cx="1618445" cy="343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343104" y="1367245"/>
            <a:ext cx="2640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3. Pseudocode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187530" y="2537072"/>
            <a:ext cx="31580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TurnLeft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2. </a:t>
            </a:r>
            <a:r>
              <a:rPr lang="en-US" sz="2400" dirty="0" err="1" smtClean="0"/>
              <a:t>MoveForward</a:t>
            </a:r>
            <a:r>
              <a:rPr lang="en-US" sz="2400" dirty="0" smtClean="0"/>
              <a:t>(100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3. </a:t>
            </a:r>
            <a:r>
              <a:rPr lang="en-US" sz="2400" dirty="0" err="1" smtClean="0"/>
              <a:t>TurnRight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4. </a:t>
            </a:r>
            <a:r>
              <a:rPr lang="en-US" sz="2400" dirty="0" err="1" smtClean="0"/>
              <a:t>MoveForward</a:t>
            </a:r>
            <a:r>
              <a:rPr lang="en-US" sz="2400" dirty="0" smtClean="0"/>
              <a:t>(50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5. </a:t>
            </a:r>
            <a:r>
              <a:rPr lang="en-US" sz="2400" dirty="0" err="1" smtClean="0"/>
              <a:t>GoBack</a:t>
            </a:r>
            <a:r>
              <a:rPr lang="en-US" sz="2400" dirty="0" smtClean="0"/>
              <a:t>()</a:t>
            </a:r>
            <a:endParaRPr lang="ru-RU" sz="2400" dirty="0"/>
          </a:p>
        </p:txBody>
      </p:sp>
      <p:sp>
        <p:nvSpPr>
          <p:cNvPr id="26" name="Блок-схема: знак завершения 25"/>
          <p:cNvSpPr/>
          <p:nvPr/>
        </p:nvSpPr>
        <p:spPr>
          <a:xfrm>
            <a:off x="3784126" y="5636269"/>
            <a:ext cx="1618445" cy="35924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212813" y="1174792"/>
            <a:ext cx="2926505" cy="50572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9269609" y="1393094"/>
            <a:ext cx="27677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b="1" dirty="0" smtClean="0"/>
              <a:t>Programming</a:t>
            </a:r>
            <a:br>
              <a:rPr lang="en-US" sz="2800" b="1" dirty="0" smtClean="0"/>
            </a:br>
            <a:r>
              <a:rPr lang="en-US" sz="2800" b="1" dirty="0" smtClean="0"/>
              <a:t>language</a:t>
            </a:r>
            <a:endParaRPr lang="en-US" sz="2800" b="1" dirty="0" smtClean="0"/>
          </a:p>
        </p:txBody>
      </p:sp>
      <p:sp>
        <p:nvSpPr>
          <p:cNvPr id="30" name="Прямоугольник 29"/>
          <p:cNvSpPr/>
          <p:nvPr/>
        </p:nvSpPr>
        <p:spPr>
          <a:xfrm>
            <a:off x="9325512" y="2565503"/>
            <a:ext cx="28138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void task(){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TurnLeft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MoveForward</a:t>
            </a:r>
            <a:r>
              <a:rPr lang="en-US" sz="2400" dirty="0" smtClean="0"/>
              <a:t>(100);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TurnRight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MoveForward</a:t>
            </a:r>
            <a:r>
              <a:rPr lang="en-US" sz="2400" dirty="0" smtClean="0"/>
              <a:t>(50);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GoBack</a:t>
            </a:r>
            <a:r>
              <a:rPr lang="en-US" sz="2400" dirty="0" smtClean="0"/>
              <a:t>();</a:t>
            </a:r>
            <a:endParaRPr lang="en-US" sz="2400" dirty="0" smtClean="0"/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057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algorithm’s complexity?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300766"/>
            <a:ext cx="4880020" cy="497124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000" b="1" dirty="0"/>
              <a:t>Algorithmic complexity </a:t>
            </a:r>
            <a:r>
              <a:rPr lang="en-US" sz="3000" dirty="0"/>
              <a:t>is a measure of how long an algorithm would take to complete given an input of size </a:t>
            </a:r>
            <a:r>
              <a:rPr lang="en-US" sz="3000" i="1" dirty="0"/>
              <a:t>n</a:t>
            </a:r>
            <a:r>
              <a:rPr lang="en-US" sz="3000" dirty="0"/>
              <a:t>. </a:t>
            </a:r>
            <a:endParaRPr lang="en-US" sz="3000" dirty="0" smtClean="0"/>
          </a:p>
          <a:p>
            <a:r>
              <a:rPr lang="en-US" sz="3000" dirty="0" smtClean="0"/>
              <a:t>Complexity </a:t>
            </a:r>
            <a:r>
              <a:rPr lang="en-US" sz="3000" dirty="0"/>
              <a:t>is calculated </a:t>
            </a:r>
            <a:r>
              <a:rPr lang="en-US" sz="3000" b="1" dirty="0"/>
              <a:t>asymptotically</a:t>
            </a:r>
            <a:r>
              <a:rPr lang="en-US" sz="3000" dirty="0"/>
              <a:t> as </a:t>
            </a:r>
            <a:r>
              <a:rPr lang="en-US" sz="3000" i="1" dirty="0"/>
              <a:t>n</a:t>
            </a:r>
            <a:r>
              <a:rPr lang="en-US" sz="3000" dirty="0"/>
              <a:t> approaches </a:t>
            </a:r>
            <a:r>
              <a:rPr lang="en-US" sz="3000" dirty="0" smtClean="0"/>
              <a:t>infinity</a:t>
            </a:r>
          </a:p>
          <a:p>
            <a:r>
              <a:rPr lang="en-US" sz="3000" b="1" dirty="0" smtClean="0"/>
              <a:t>Time</a:t>
            </a:r>
            <a:r>
              <a:rPr lang="en-US" sz="3000" dirty="0" smtClean="0"/>
              <a:t> and </a:t>
            </a:r>
            <a:r>
              <a:rPr lang="en-US" sz="3000" b="1" dirty="0" smtClean="0"/>
              <a:t>space </a:t>
            </a:r>
            <a:r>
              <a:rPr lang="en-US" sz="3000" dirty="0" smtClean="0"/>
              <a:t>complexity</a:t>
            </a:r>
            <a:endParaRPr lang="en-US" sz="3000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6206543" y="1300766"/>
            <a:ext cx="4905777" cy="497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/>
              <a:t>Complexity: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O(1) 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O(log(log(N)))</a:t>
            </a:r>
          </a:p>
          <a:p>
            <a:pPr marL="514350" indent="-514350">
              <a:buAutoNum type="arabicPeriod"/>
            </a:pPr>
            <a:r>
              <a:rPr lang="en-US" sz="3000" dirty="0"/>
              <a:t>O</a:t>
            </a:r>
            <a:r>
              <a:rPr lang="en-US" sz="3000" dirty="0" smtClean="0"/>
              <a:t>(log(N))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O(N</a:t>
            </a:r>
            <a:r>
              <a:rPr lang="en-US" sz="3000" baseline="30000" dirty="0" smtClean="0"/>
              <a:t>C</a:t>
            </a:r>
            <a:r>
              <a:rPr lang="en-US" sz="3000" dirty="0" smtClean="0"/>
              <a:t>), 0 &lt; C &lt; 1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O(N)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000" dirty="0" smtClean="0"/>
              <a:t>O(N log(N))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000" dirty="0"/>
              <a:t>O(N</a:t>
            </a:r>
            <a:r>
              <a:rPr lang="en-US" sz="3000" baseline="30000" dirty="0"/>
              <a:t>C</a:t>
            </a:r>
            <a:r>
              <a:rPr lang="en-US" sz="3000" dirty="0"/>
              <a:t>), </a:t>
            </a:r>
            <a:r>
              <a:rPr lang="en-US" sz="3000" dirty="0" smtClean="0"/>
              <a:t>C &gt; 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000" dirty="0" smtClean="0"/>
              <a:t>O(C</a:t>
            </a:r>
            <a:r>
              <a:rPr lang="en-US" sz="3000" baseline="30000" dirty="0" smtClean="0"/>
              <a:t>N</a:t>
            </a:r>
            <a:r>
              <a:rPr lang="en-US" sz="3000" dirty="0" smtClean="0"/>
              <a:t>), </a:t>
            </a:r>
            <a:r>
              <a:rPr lang="en-US" sz="3000" dirty="0"/>
              <a:t>C &gt; </a:t>
            </a:r>
            <a:r>
              <a:rPr lang="en-US" sz="3000" dirty="0" smtClean="0"/>
              <a:t>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000" dirty="0" smtClean="0"/>
              <a:t>O(N!)</a:t>
            </a:r>
            <a:endParaRPr lang="en-US" sz="3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0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000" dirty="0"/>
          </a:p>
          <a:p>
            <a:pPr marL="514350" indent="-514350"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269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define your own function?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93948" y="2305319"/>
            <a:ext cx="99007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int</a:t>
            </a:r>
            <a:r>
              <a:rPr lang="en-US" sz="4800" dirty="0" smtClean="0"/>
              <a:t> </a:t>
            </a:r>
            <a:endParaRPr lang="ru-RU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2676658" y="2305319"/>
            <a:ext cx="124104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800" dirty="0" smtClean="0"/>
              <a:t>sum</a:t>
            </a:r>
            <a:endParaRPr lang="ru-RU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4110334" y="2305319"/>
            <a:ext cx="370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</a:t>
            </a:r>
            <a:endParaRPr lang="ru-RU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581" y="2305319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){</a:t>
            </a:r>
            <a:endParaRPr lang="ru-RU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4480948" y="2305319"/>
            <a:ext cx="132742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/>
              <a:t>i</a:t>
            </a:r>
            <a:r>
              <a:rPr lang="en-US" sz="4800" dirty="0" err="1" smtClean="0"/>
              <a:t>nt</a:t>
            </a:r>
            <a:r>
              <a:rPr lang="en-US" sz="4800" dirty="0" smtClean="0"/>
              <a:t> a </a:t>
            </a:r>
            <a:endParaRPr lang="ru-RU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91852" y="2305318"/>
            <a:ext cx="132742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/>
              <a:t>i</a:t>
            </a:r>
            <a:r>
              <a:rPr lang="en-US" sz="4800" dirty="0" err="1" smtClean="0"/>
              <a:t>nt</a:t>
            </a:r>
            <a:r>
              <a:rPr lang="en-US" sz="4800" dirty="0" smtClean="0"/>
              <a:t> b </a:t>
            </a:r>
            <a:endParaRPr lang="ru-RU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02283" y="2305317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,</a:t>
            </a:r>
            <a:endParaRPr lang="ru-RU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2332861" y="3506427"/>
            <a:ext cx="332096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int</a:t>
            </a:r>
            <a:r>
              <a:rPr lang="en-US" sz="4800" dirty="0" smtClean="0"/>
              <a:t> r = a + b; </a:t>
            </a:r>
            <a:endParaRPr lang="ru-RU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2332861" y="4586106"/>
            <a:ext cx="332096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return r;</a:t>
            </a:r>
            <a:endParaRPr lang="ru-RU" sz="4800" dirty="0"/>
          </a:p>
        </p:txBody>
      </p:sp>
      <p:sp>
        <p:nvSpPr>
          <p:cNvPr id="17" name="TextBox 16"/>
          <p:cNvSpPr txBox="1"/>
          <p:nvPr/>
        </p:nvSpPr>
        <p:spPr>
          <a:xfrm>
            <a:off x="1424409" y="5417103"/>
            <a:ext cx="37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}</a:t>
            </a:r>
            <a:endParaRPr lang="ru-RU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6081" y="1230239"/>
            <a:ext cx="17225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6"/>
                </a:solidFill>
              </a:rPr>
              <a:t>Return type</a:t>
            </a:r>
            <a:endParaRPr lang="ru-RU" sz="2500" dirty="0">
              <a:solidFill>
                <a:schemeClr val="accent6"/>
              </a:solidFill>
            </a:endParaRPr>
          </a:p>
        </p:txBody>
      </p:sp>
      <p:cxnSp>
        <p:nvCxnSpPr>
          <p:cNvPr id="22" name="Прямая соединительная линия 21"/>
          <p:cNvCxnSpPr>
            <a:stCxn id="18" idx="2"/>
          </p:cNvCxnSpPr>
          <p:nvPr/>
        </p:nvCxnSpPr>
        <p:spPr>
          <a:xfrm>
            <a:off x="2137375" y="1707293"/>
            <a:ext cx="0" cy="50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59532" y="1630061"/>
            <a:ext cx="24609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6"/>
                </a:solidFill>
              </a:rPr>
              <a:t>Name of function</a:t>
            </a:r>
            <a:endParaRPr lang="ru-RU" sz="2500" dirty="0">
              <a:solidFill>
                <a:schemeClr val="accent6"/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3297180" y="2107115"/>
            <a:ext cx="0" cy="10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76233" y="1249076"/>
            <a:ext cx="17225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6"/>
                </a:solidFill>
              </a:rPr>
              <a:t>Arguments</a:t>
            </a:r>
            <a:endParaRPr lang="ru-RU" sz="2500" dirty="0">
              <a:solidFill>
                <a:schemeClr val="accent6"/>
              </a:solidFill>
            </a:endParaRPr>
          </a:p>
        </p:txBody>
      </p:sp>
      <p:cxnSp>
        <p:nvCxnSpPr>
          <p:cNvPr id="31" name="Прямая соединительная линия 30"/>
          <p:cNvCxnSpPr>
            <a:stCxn id="30" idx="2"/>
          </p:cNvCxnSpPr>
          <p:nvPr/>
        </p:nvCxnSpPr>
        <p:spPr>
          <a:xfrm flipH="1">
            <a:off x="5318975" y="1726130"/>
            <a:ext cx="718552" cy="48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058681" y="1726129"/>
            <a:ext cx="982881" cy="48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69160" y="3683398"/>
            <a:ext cx="23407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6"/>
                </a:solidFill>
              </a:rPr>
              <a:t>Body of function</a:t>
            </a:r>
            <a:endParaRPr lang="ru-RU" sz="2500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69160" y="4690678"/>
            <a:ext cx="37750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6"/>
                </a:solidFill>
              </a:rPr>
              <a:t>Returning result of function</a:t>
            </a:r>
            <a:endParaRPr lang="ru-RU" sz="2500" dirty="0">
              <a:solidFill>
                <a:schemeClr val="accent6"/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stCxn id="39" idx="1"/>
          </p:cNvCxnSpPr>
          <p:nvPr/>
        </p:nvCxnSpPr>
        <p:spPr>
          <a:xfrm flipH="1">
            <a:off x="5808371" y="3921925"/>
            <a:ext cx="460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>
            <a:off x="5780048" y="4933806"/>
            <a:ext cx="460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algorithms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300766"/>
            <a:ext cx="4880020" cy="497124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Searching:</a:t>
            </a:r>
          </a:p>
          <a:p>
            <a:r>
              <a:rPr lang="en-US" sz="3000" dirty="0" smtClean="0"/>
              <a:t>Linear search – O(N)</a:t>
            </a:r>
          </a:p>
          <a:p>
            <a:r>
              <a:rPr lang="en-US" sz="3000" dirty="0" smtClean="0"/>
              <a:t>Binary search – O(log(N))</a:t>
            </a:r>
          </a:p>
          <a:p>
            <a:r>
              <a:rPr lang="en-US" sz="3000" dirty="0" smtClean="0"/>
              <a:t>Lookup table – O(1)</a:t>
            </a:r>
          </a:p>
          <a:p>
            <a:endParaRPr lang="en-US" sz="3000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6206543" y="1300766"/>
            <a:ext cx="4905777" cy="497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/>
              <a:t>Sorting: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000" dirty="0" smtClean="0"/>
              <a:t>Bubble sort </a:t>
            </a:r>
            <a:r>
              <a:rPr lang="en-US" sz="3000" dirty="0"/>
              <a:t>–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000" dirty="0" smtClean="0"/>
              <a:t>Selection sort </a:t>
            </a:r>
            <a:r>
              <a:rPr lang="en-US" sz="3000" dirty="0"/>
              <a:t>–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Insertion sort </a:t>
            </a:r>
            <a:r>
              <a:rPr lang="en-US" sz="3000" dirty="0"/>
              <a:t>–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</a:p>
          <a:p>
            <a:pPr marL="514350" indent="-514350">
              <a:buAutoNum type="arabicPeriod"/>
            </a:pPr>
            <a:endParaRPr lang="en-US" sz="3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0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000" dirty="0"/>
          </a:p>
          <a:p>
            <a:pPr marL="514350" indent="-514350"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861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create algorithm to solve task?</a:t>
            </a:r>
            <a:endParaRPr lang="ru-RU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6386111" y="1300766"/>
            <a:ext cx="5389149" cy="5318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b="1" dirty="0" smtClean="0"/>
              <a:t>Algorithm templates: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300" dirty="0" smtClean="0"/>
              <a:t>Select on of two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300" dirty="0" smtClean="0"/>
              <a:t>Swap variables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300" dirty="0" smtClean="0"/>
              <a:t>Iterating through a collection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300" dirty="0" smtClean="0"/>
              <a:t>Do something with every element in collection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300" dirty="0" smtClean="0"/>
              <a:t>Check if any element of collection meets condition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300" dirty="0" smtClean="0"/>
              <a:t>Find specific element in collection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300" dirty="0"/>
              <a:t>Calculation based on elements of </a:t>
            </a:r>
            <a:r>
              <a:rPr lang="en-US" sz="3300" dirty="0" smtClean="0"/>
              <a:t>collection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300" dirty="0"/>
              <a:t>Iterating through two </a:t>
            </a:r>
            <a:r>
              <a:rPr lang="en-US" sz="3300" dirty="0" smtClean="0"/>
              <a:t>collections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300" dirty="0" smtClean="0"/>
              <a:t>Sorting</a:t>
            </a:r>
            <a:endParaRPr lang="en-US" sz="33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0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000" dirty="0"/>
          </a:p>
          <a:p>
            <a:pPr marL="514350" indent="-514350">
              <a:buAutoNum type="arabicPeriod"/>
            </a:pPr>
            <a:endParaRPr lang="en-US" sz="3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1525" y="1300766"/>
            <a:ext cx="413119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dirty="0" smtClean="0"/>
              <a:t>Complex algorithm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8364" y="3376280"/>
            <a:ext cx="2579232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000" dirty="0" smtClean="0"/>
              <a:t>Simple </a:t>
            </a:r>
          </a:p>
          <a:p>
            <a:pPr algn="ctr"/>
            <a:r>
              <a:rPr lang="en-US" sz="4000" dirty="0" smtClean="0"/>
              <a:t>algorithm 1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109346" y="3380329"/>
            <a:ext cx="225542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dirty="0" smtClean="0"/>
              <a:t>Algorithm</a:t>
            </a:r>
            <a:endParaRPr lang="ru-RU" sz="4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93539" y="5296299"/>
            <a:ext cx="2579232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000" dirty="0" smtClean="0"/>
              <a:t>Simple </a:t>
            </a:r>
          </a:p>
          <a:p>
            <a:pPr algn="ctr"/>
            <a:r>
              <a:rPr lang="en-US" sz="4000" dirty="0" smtClean="0"/>
              <a:t>algorithm 2</a:t>
            </a:r>
            <a:endParaRPr lang="ru-RU" sz="4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39825" y="5296300"/>
            <a:ext cx="2579232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000" dirty="0" smtClean="0"/>
              <a:t>Simple </a:t>
            </a:r>
          </a:p>
          <a:p>
            <a:pPr algn="ctr"/>
            <a:r>
              <a:rPr lang="en-US" sz="4000" dirty="0" smtClean="0"/>
              <a:t>algorithm 3</a:t>
            </a:r>
            <a:endParaRPr lang="ru-RU" sz="4000" dirty="0"/>
          </a:p>
        </p:txBody>
      </p:sp>
      <p:sp>
        <p:nvSpPr>
          <p:cNvPr id="13" name="Стрелка вправо 12"/>
          <p:cNvSpPr/>
          <p:nvPr/>
        </p:nvSpPr>
        <p:spPr>
          <a:xfrm rot="18822646">
            <a:off x="2937917" y="4500602"/>
            <a:ext cx="900857" cy="556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3521029">
            <a:off x="4514975" y="4538018"/>
            <a:ext cx="900857" cy="556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8822646">
            <a:off x="1967278" y="2340846"/>
            <a:ext cx="900857" cy="556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3521029">
            <a:off x="3378740" y="2374516"/>
            <a:ext cx="900857" cy="556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2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recursion?</a:t>
            </a:r>
            <a:endParaRPr lang="ru-RU" dirty="0"/>
          </a:p>
        </p:txBody>
      </p:sp>
      <p:sp>
        <p:nvSpPr>
          <p:cNvPr id="17" name="Объект 3"/>
          <p:cNvSpPr>
            <a:spLocks noGrp="1"/>
          </p:cNvSpPr>
          <p:nvPr>
            <p:ph idx="1"/>
          </p:nvPr>
        </p:nvSpPr>
        <p:spPr>
          <a:xfrm>
            <a:off x="554865" y="1300766"/>
            <a:ext cx="4880020" cy="305229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/>
              <a:t>Recursion</a:t>
            </a:r>
            <a:r>
              <a:rPr lang="en-US" sz="3200" dirty="0"/>
              <a:t> in </a:t>
            </a:r>
            <a:r>
              <a:rPr lang="en-US" sz="3200" dirty="0">
                <a:hlinkClick r:id="rId2" tooltip="Computer science"/>
              </a:rPr>
              <a:t>computer science</a:t>
            </a:r>
            <a:r>
              <a:rPr lang="en-US" sz="3200" dirty="0"/>
              <a:t> is a method of solving a problem where the solution depends on solutions to smaller instances of the same problem (as opposed to </a:t>
            </a:r>
            <a:r>
              <a:rPr lang="en-US" sz="3200" dirty="0">
                <a:hlinkClick r:id="rId3" tooltip="Iteration"/>
              </a:rPr>
              <a:t>iteration</a:t>
            </a:r>
            <a:r>
              <a:rPr lang="en-US" sz="3200" dirty="0" smtClean="0"/>
              <a:t>).</a:t>
            </a:r>
            <a:endParaRPr lang="ru-RU" sz="3200" dirty="0"/>
          </a:p>
        </p:txBody>
      </p:sp>
      <p:pic>
        <p:nvPicPr>
          <p:cNvPr id="19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00" y="1493949"/>
            <a:ext cx="2617921" cy="22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ÐÐ°ÑÑÐ¸Ð½ÐºÐ¸ Ð¿Ð¾ Ð·Ð°Ð¿ÑÐ¾ÑÑ Recur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34" y="4572000"/>
            <a:ext cx="9720312" cy="2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Объект 3"/>
          <p:cNvSpPr txBox="1">
            <a:spLocks/>
          </p:cNvSpPr>
          <p:nvPr/>
        </p:nvSpPr>
        <p:spPr>
          <a:xfrm>
            <a:off x="5557994" y="1300766"/>
            <a:ext cx="3254062" cy="30522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5! = 1 ∙ 2</a:t>
            </a:r>
            <a:r>
              <a:rPr lang="en-US" sz="3200" b="1" dirty="0"/>
              <a:t> ∙ </a:t>
            </a:r>
            <a:r>
              <a:rPr lang="en-US" sz="3200" b="1" dirty="0" smtClean="0"/>
              <a:t>3</a:t>
            </a:r>
            <a:r>
              <a:rPr lang="en-US" sz="3200" b="1" dirty="0"/>
              <a:t> ∙ </a:t>
            </a:r>
            <a:r>
              <a:rPr lang="en-US" sz="3200" b="1" dirty="0" smtClean="0"/>
              <a:t>4</a:t>
            </a:r>
            <a:r>
              <a:rPr lang="en-US" sz="3200" b="1" dirty="0"/>
              <a:t> ∙ </a:t>
            </a:r>
            <a:r>
              <a:rPr lang="en-US" sz="3200" b="1" dirty="0" smtClean="0"/>
              <a:t>5</a:t>
            </a:r>
          </a:p>
          <a:p>
            <a:pPr marL="0" indent="0">
              <a:buNone/>
            </a:pPr>
            <a:r>
              <a:rPr lang="en-US" sz="3200" dirty="0" smtClean="0"/>
              <a:t>4! = </a:t>
            </a:r>
            <a:r>
              <a:rPr lang="en-US" sz="3200" dirty="0"/>
              <a:t>1 ∙ 2 ∙ 3 ∙ </a:t>
            </a:r>
            <a:r>
              <a:rPr lang="en-US" sz="3200" dirty="0" smtClean="0"/>
              <a:t>4 </a:t>
            </a:r>
            <a:r>
              <a:rPr lang="en-US" sz="3200" b="1" dirty="0" smtClean="0"/>
              <a:t>=&gt;</a:t>
            </a:r>
          </a:p>
          <a:p>
            <a:pPr marL="0" indent="0">
              <a:buNone/>
            </a:pPr>
            <a:r>
              <a:rPr lang="en-US" sz="3200" dirty="0" smtClean="0"/>
              <a:t>5! = 4! </a:t>
            </a:r>
            <a:r>
              <a:rPr lang="en-US" sz="3200" dirty="0"/>
              <a:t>∙ </a:t>
            </a:r>
            <a:r>
              <a:rPr lang="en-US" sz="3200" dirty="0" smtClean="0"/>
              <a:t>5  </a:t>
            </a:r>
            <a:r>
              <a:rPr lang="en-US" sz="3200" b="1" dirty="0" smtClean="0"/>
              <a:t>=&gt;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F(x) = F(x – 1) </a:t>
            </a:r>
            <a:r>
              <a:rPr lang="en-US" sz="3200" dirty="0"/>
              <a:t>∙ </a:t>
            </a:r>
            <a:r>
              <a:rPr lang="en-US" sz="3200" dirty="0" smtClean="0"/>
              <a:t>x</a:t>
            </a:r>
            <a:endParaRPr lang="en-US" sz="3200" b="1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760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921</Words>
  <Application>Microsoft Office PowerPoint</Application>
  <PresentationFormat>Широкоэкранный</PresentationFormat>
  <Paragraphs>232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Тема Office</vt:lpstr>
      <vt:lpstr>Algorithms and data structures</vt:lpstr>
      <vt:lpstr>Презентация PowerPoint</vt:lpstr>
      <vt:lpstr>What is algorithm?</vt:lpstr>
      <vt:lpstr>How to record algorithm?</vt:lpstr>
      <vt:lpstr>What is algorithm’s complexity?</vt:lpstr>
      <vt:lpstr>How to define your own function?</vt:lpstr>
      <vt:lpstr>Example of algorithms</vt:lpstr>
      <vt:lpstr>How to create algorithm to solve task?</vt:lpstr>
      <vt:lpstr>What is recursion?</vt:lpstr>
      <vt:lpstr>What is data structure?</vt:lpstr>
      <vt:lpstr>How to create your own structure?</vt:lpstr>
      <vt:lpstr>Examples of data structures</vt:lpstr>
      <vt:lpstr>Dynamic memory</vt:lpstr>
      <vt:lpstr>Working with files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Михаил Еланцев</dc:creator>
  <cp:lastModifiedBy>Михаил Еланцев</cp:lastModifiedBy>
  <cp:revision>182</cp:revision>
  <dcterms:created xsi:type="dcterms:W3CDTF">2018-10-01T08:29:32Z</dcterms:created>
  <dcterms:modified xsi:type="dcterms:W3CDTF">2019-01-13T20:58:33Z</dcterms:modified>
</cp:coreProperties>
</file>