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67" r:id="rId3"/>
    <p:sldId id="285" r:id="rId4"/>
    <p:sldId id="286" r:id="rId5"/>
    <p:sldId id="282" r:id="rId6"/>
    <p:sldId id="283" r:id="rId7"/>
    <p:sldId id="291" r:id="rId8"/>
    <p:sldId id="292" r:id="rId9"/>
    <p:sldId id="284" r:id="rId10"/>
    <p:sldId id="287" r:id="rId11"/>
    <p:sldId id="294" r:id="rId12"/>
    <p:sldId id="297" r:id="rId13"/>
    <p:sldId id="293" r:id="rId14"/>
    <p:sldId id="298" r:id="rId15"/>
    <p:sldId id="269" r:id="rId16"/>
    <p:sldId id="288" r:id="rId17"/>
    <p:sldId id="270" r:id="rId18"/>
    <p:sldId id="271" r:id="rId19"/>
    <p:sldId id="295"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533" autoAdjust="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D596B5-48C3-4BEF-A191-411AA0F4F1B7}" type="datetimeFigureOut">
              <a:rPr lang="zh-CN" altLang="en-US" smtClean="0"/>
              <a:t>2023/11/9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B22B20-41CF-4DCF-A918-9CD45DD96C5F}" type="slidenum">
              <a:rPr lang="zh-CN" altLang="en-US" smtClean="0"/>
              <a:t>‹#›</a:t>
            </a:fld>
            <a:endParaRPr lang="zh-CN" altLang="en-US"/>
          </a:p>
        </p:txBody>
      </p:sp>
    </p:spTree>
    <p:extLst>
      <p:ext uri="{BB962C8B-B14F-4D97-AF65-F5344CB8AC3E}">
        <p14:creationId xmlns:p14="http://schemas.microsoft.com/office/powerpoint/2010/main" val="1768189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Good afternoon, professor, let</a:t>
            </a:r>
            <a:r>
              <a:rPr lang="zh-CN" altLang="en-US" dirty="0"/>
              <a:t>‘</a:t>
            </a:r>
            <a:r>
              <a:rPr lang="en-US" altLang="zh-CN" dirty="0"/>
              <a:t>s begin our presentation.  I am …</a:t>
            </a:r>
            <a:r>
              <a:rPr lang="zh-CN" altLang="en-US" dirty="0"/>
              <a:t>，</a:t>
            </a:r>
            <a:r>
              <a:rPr lang="en-US" altLang="zh-CN" dirty="0"/>
              <a:t>and my teammate is ….</a:t>
            </a:r>
          </a:p>
          <a:p>
            <a:r>
              <a:rPr lang="en-US" altLang="zh-CN" dirty="0"/>
              <a:t>Our</a:t>
            </a:r>
            <a:r>
              <a:rPr lang="en-US" altLang="zh-CN" sz="1200" dirty="0">
                <a:latin typeface="PingFang SC"/>
              </a:rPr>
              <a:t> topic is …</a:t>
            </a:r>
            <a:endParaRPr lang="en-US" altLang="zh-CN" dirty="0"/>
          </a:p>
        </p:txBody>
      </p:sp>
      <p:sp>
        <p:nvSpPr>
          <p:cNvPr id="4" name="灯片编号占位符 3"/>
          <p:cNvSpPr>
            <a:spLocks noGrp="1"/>
          </p:cNvSpPr>
          <p:nvPr>
            <p:ph type="sldNum" sz="quarter" idx="5"/>
          </p:nvPr>
        </p:nvSpPr>
        <p:spPr/>
        <p:txBody>
          <a:bodyPr/>
          <a:lstStyle/>
          <a:p>
            <a:fld id="{10B97D4D-E712-46F7-BD59-06308F229087}" type="slidenum">
              <a:rPr lang="zh-CN" altLang="en-US" smtClean="0"/>
              <a:t>1</a:t>
            </a:fld>
            <a:endParaRPr lang="zh-CN" altLang="en-US"/>
          </a:p>
        </p:txBody>
      </p:sp>
    </p:spTree>
    <p:extLst>
      <p:ext uri="{BB962C8B-B14F-4D97-AF65-F5344CB8AC3E}">
        <p14:creationId xmlns:p14="http://schemas.microsoft.com/office/powerpoint/2010/main" val="3809168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0F9DE7-D48B-4F0F-BBA6-52340702512A}" type="slidenum">
              <a:rPr lang="zh-CN" altLang="en-US" smtClean="0"/>
              <a:t>10</a:t>
            </a:fld>
            <a:endParaRPr lang="zh-CN" altLang="en-US"/>
          </a:p>
        </p:txBody>
      </p:sp>
    </p:spTree>
    <p:extLst>
      <p:ext uri="{BB962C8B-B14F-4D97-AF65-F5344CB8AC3E}">
        <p14:creationId xmlns:p14="http://schemas.microsoft.com/office/powerpoint/2010/main" val="34117851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0F9DE7-D48B-4F0F-BBA6-52340702512A}" type="slidenum">
              <a:rPr lang="zh-CN" altLang="en-US" smtClean="0"/>
              <a:t>13</a:t>
            </a:fld>
            <a:endParaRPr lang="zh-CN" altLang="en-US"/>
          </a:p>
        </p:txBody>
      </p:sp>
    </p:spTree>
    <p:extLst>
      <p:ext uri="{BB962C8B-B14F-4D97-AF65-F5344CB8AC3E}">
        <p14:creationId xmlns:p14="http://schemas.microsoft.com/office/powerpoint/2010/main" val="40325730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PlaceHolder 1"/>
          <p:cNvSpPr>
            <a:spLocks noGrp="1" noRot="1" noChangeAspect="1"/>
          </p:cNvSpPr>
          <p:nvPr>
            <p:ph type="sldImg"/>
          </p:nvPr>
        </p:nvSpPr>
        <p:spPr>
          <a:xfrm>
            <a:off x="685800" y="1143000"/>
            <a:ext cx="5486400" cy="3086100"/>
          </a:xfrm>
          <a:prstGeom prst="rect">
            <a:avLst/>
          </a:prstGeom>
          <a:ln w="0">
            <a:noFill/>
          </a:ln>
        </p:spPr>
      </p:sp>
      <p:sp>
        <p:nvSpPr>
          <p:cNvPr id="188"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0">
              <a:lnSpc>
                <a:spcPct val="100000"/>
              </a:lnSpc>
              <a:buNone/>
            </a:pPr>
            <a:r>
              <a:rPr lang="en-US" sz="2000" b="0" strike="noStrike" spc="-1">
                <a:solidFill>
                  <a:srgbClr val="000000"/>
                </a:solidFill>
                <a:latin typeface="Arial"/>
              </a:rPr>
              <a:t>To be done soon</a:t>
            </a:r>
          </a:p>
        </p:txBody>
      </p:sp>
      <p:sp>
        <p:nvSpPr>
          <p:cNvPr id="189" name="PlaceHolder 3"/>
          <p:cNvSpPr>
            <a:spLocks noGrp="1"/>
          </p:cNvSpPr>
          <p:nvPr>
            <p:ph type="sldNum" idx="21"/>
          </p:nvPr>
        </p:nvSpPr>
        <p:spPr>
          <a:xfrm>
            <a:off x="3884760" y="8685360"/>
            <a:ext cx="2971440" cy="458280"/>
          </a:xfrm>
          <a:prstGeom prst="rect">
            <a:avLst/>
          </a:prstGeom>
          <a:noFill/>
          <a:ln w="0">
            <a:noFill/>
          </a:ln>
        </p:spPr>
        <p:txBody>
          <a:bodyPr anchor="b">
            <a:noAutofit/>
          </a:bodyPr>
          <a:lstStyle>
            <a:lvl1pPr indent="0" algn="r">
              <a:lnSpc>
                <a:spcPct val="100000"/>
              </a:lnSpc>
              <a:buNone/>
              <a:defRPr lang="en-US" sz="1200" b="0" strike="noStrike" spc="-1">
                <a:solidFill>
                  <a:srgbClr val="000000"/>
                </a:solidFill>
                <a:latin typeface="Times New Roman"/>
              </a:defRPr>
            </a:lvl1pPr>
          </a:lstStyle>
          <a:p>
            <a:pPr indent="0" algn="r">
              <a:lnSpc>
                <a:spcPct val="100000"/>
              </a:lnSpc>
              <a:buNone/>
            </a:pPr>
            <a:fld id="{95842CF7-4452-4061-AA79-4A5575028028}" type="slidenum">
              <a:rPr lang="en-US" sz="1200" b="0" strike="noStrike" spc="-1">
                <a:solidFill>
                  <a:srgbClr val="000000"/>
                </a:solidFill>
                <a:latin typeface="Times New Roman"/>
              </a:rPr>
              <a:t>14</a:t>
            </a:fld>
            <a:endParaRPr lang="en-US" sz="1200" b="0" strike="noStrike" spc="-1">
              <a:solidFill>
                <a:srgbClr val="000000"/>
              </a:solidFill>
              <a:latin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PlaceHolder 1"/>
          <p:cNvSpPr>
            <a:spLocks noGrp="1" noRot="1" noChangeAspect="1"/>
          </p:cNvSpPr>
          <p:nvPr>
            <p:ph type="sldImg"/>
          </p:nvPr>
        </p:nvSpPr>
        <p:spPr>
          <a:xfrm>
            <a:off x="685800" y="1143000"/>
            <a:ext cx="5486400" cy="3086100"/>
          </a:xfrm>
          <a:prstGeom prst="rect">
            <a:avLst/>
          </a:prstGeom>
          <a:ln w="0">
            <a:noFill/>
          </a:ln>
        </p:spPr>
      </p:sp>
      <p:sp>
        <p:nvSpPr>
          <p:cNvPr id="194"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0">
              <a:lnSpc>
                <a:spcPct val="100000"/>
              </a:lnSpc>
              <a:buNone/>
            </a:pPr>
            <a:r>
              <a:rPr lang="en-US" sz="2000" b="0" strike="noStrike" spc="-1">
                <a:solidFill>
                  <a:srgbClr val="000000"/>
                </a:solidFill>
                <a:latin typeface="Arial"/>
              </a:rPr>
              <a:t>To be done soon</a:t>
            </a:r>
          </a:p>
        </p:txBody>
      </p:sp>
      <p:sp>
        <p:nvSpPr>
          <p:cNvPr id="195" name="PlaceHolder 3"/>
          <p:cNvSpPr>
            <a:spLocks noGrp="1"/>
          </p:cNvSpPr>
          <p:nvPr>
            <p:ph type="sldNum" idx="23"/>
          </p:nvPr>
        </p:nvSpPr>
        <p:spPr>
          <a:xfrm>
            <a:off x="3884760" y="8685360"/>
            <a:ext cx="2971440" cy="458280"/>
          </a:xfrm>
          <a:prstGeom prst="rect">
            <a:avLst/>
          </a:prstGeom>
          <a:noFill/>
          <a:ln w="0">
            <a:noFill/>
          </a:ln>
        </p:spPr>
        <p:txBody>
          <a:bodyPr anchor="b">
            <a:noAutofit/>
          </a:bodyPr>
          <a:lstStyle>
            <a:lvl1pPr indent="0" algn="r">
              <a:lnSpc>
                <a:spcPct val="100000"/>
              </a:lnSpc>
              <a:buNone/>
              <a:defRPr lang="en-US" sz="1200" b="0" strike="noStrike" spc="-1">
                <a:solidFill>
                  <a:srgbClr val="000000"/>
                </a:solidFill>
                <a:latin typeface="Times New Roman"/>
              </a:defRPr>
            </a:lvl1pPr>
          </a:lstStyle>
          <a:p>
            <a:pPr indent="0" algn="r">
              <a:lnSpc>
                <a:spcPct val="100000"/>
              </a:lnSpc>
              <a:buNone/>
            </a:pPr>
            <a:fld id="{03152600-2C23-4E42-9E36-63AD1CC806E4}" type="slidenum">
              <a:rPr lang="en-US" sz="1200" b="0" strike="noStrike" spc="-1">
                <a:solidFill>
                  <a:srgbClr val="000000"/>
                </a:solidFill>
                <a:latin typeface="Times New Roman"/>
              </a:rPr>
              <a:t>15</a:t>
            </a:fld>
            <a:endParaRPr lang="en-US" sz="1200" b="0" strike="noStrike" spc="-1">
              <a:solidFill>
                <a:srgbClr val="000000"/>
              </a:solidFill>
              <a:latin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a:t>
            </a:r>
            <a:r>
              <a:rPr lang="zh-CN" altLang="en-US" dirty="0"/>
              <a:t> </a:t>
            </a:r>
            <a:r>
              <a:rPr lang="en-US" altLang="zh-CN" dirty="0"/>
              <a:t>be</a:t>
            </a:r>
            <a:r>
              <a:rPr lang="zh-CN" altLang="en-US" dirty="0"/>
              <a:t> </a:t>
            </a:r>
            <a:r>
              <a:rPr lang="en-US" altLang="zh-CN" dirty="0"/>
              <a:t>done soon</a:t>
            </a:r>
          </a:p>
        </p:txBody>
      </p:sp>
      <p:sp>
        <p:nvSpPr>
          <p:cNvPr id="4" name="灯片编号占位符 3"/>
          <p:cNvSpPr>
            <a:spLocks noGrp="1"/>
          </p:cNvSpPr>
          <p:nvPr>
            <p:ph type="sldNum" sz="quarter" idx="5"/>
          </p:nvPr>
        </p:nvSpPr>
        <p:spPr/>
        <p:txBody>
          <a:bodyPr/>
          <a:lstStyle/>
          <a:p>
            <a:fld id="{680F9DE7-D48B-4F0F-BBA6-52340702512A}" type="slidenum">
              <a:rPr lang="zh-CN" altLang="en-US" smtClean="0"/>
              <a:t>16</a:t>
            </a:fld>
            <a:endParaRPr lang="zh-CN" altLang="en-US"/>
          </a:p>
        </p:txBody>
      </p:sp>
    </p:spTree>
    <p:extLst>
      <p:ext uri="{BB962C8B-B14F-4D97-AF65-F5344CB8AC3E}">
        <p14:creationId xmlns:p14="http://schemas.microsoft.com/office/powerpoint/2010/main" val="4396616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PlaceHolder 1"/>
          <p:cNvSpPr>
            <a:spLocks noGrp="1" noRot="1" noChangeAspect="1"/>
          </p:cNvSpPr>
          <p:nvPr>
            <p:ph type="sldImg"/>
          </p:nvPr>
        </p:nvSpPr>
        <p:spPr>
          <a:xfrm>
            <a:off x="685800" y="1143000"/>
            <a:ext cx="5486400" cy="3086100"/>
          </a:xfrm>
          <a:prstGeom prst="rect">
            <a:avLst/>
          </a:prstGeom>
          <a:ln w="0">
            <a:noFill/>
          </a:ln>
        </p:spPr>
      </p:sp>
      <p:sp>
        <p:nvSpPr>
          <p:cNvPr id="197"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0">
              <a:lnSpc>
                <a:spcPct val="100000"/>
              </a:lnSpc>
              <a:buNone/>
            </a:pPr>
            <a:r>
              <a:rPr lang="en-US" sz="2000" b="0" strike="noStrike" spc="-1">
                <a:solidFill>
                  <a:srgbClr val="000000"/>
                </a:solidFill>
                <a:latin typeface="Arial"/>
              </a:rPr>
              <a:t>To be done soon</a:t>
            </a:r>
          </a:p>
        </p:txBody>
      </p:sp>
      <p:sp>
        <p:nvSpPr>
          <p:cNvPr id="198" name="PlaceHolder 3"/>
          <p:cNvSpPr>
            <a:spLocks noGrp="1"/>
          </p:cNvSpPr>
          <p:nvPr>
            <p:ph type="sldNum" idx="24"/>
          </p:nvPr>
        </p:nvSpPr>
        <p:spPr>
          <a:xfrm>
            <a:off x="3884760" y="8685360"/>
            <a:ext cx="2971440" cy="458280"/>
          </a:xfrm>
          <a:prstGeom prst="rect">
            <a:avLst/>
          </a:prstGeom>
          <a:noFill/>
          <a:ln w="0">
            <a:noFill/>
          </a:ln>
        </p:spPr>
        <p:txBody>
          <a:bodyPr anchor="b">
            <a:noAutofit/>
          </a:bodyPr>
          <a:lstStyle>
            <a:lvl1pPr indent="0" algn="r">
              <a:lnSpc>
                <a:spcPct val="100000"/>
              </a:lnSpc>
              <a:buNone/>
              <a:defRPr lang="en-US" sz="1200" b="0" strike="noStrike" spc="-1">
                <a:solidFill>
                  <a:srgbClr val="000000"/>
                </a:solidFill>
                <a:latin typeface="Times New Roman"/>
              </a:defRPr>
            </a:lvl1pPr>
          </a:lstStyle>
          <a:p>
            <a:pPr indent="0" algn="r">
              <a:lnSpc>
                <a:spcPct val="100000"/>
              </a:lnSpc>
              <a:buNone/>
            </a:pPr>
            <a:fld id="{6F70BC4C-F3EA-46C5-95FA-465EF87970E7}" type="slidenum">
              <a:rPr lang="en-US" sz="1200" b="0" strike="noStrike" spc="-1">
                <a:solidFill>
                  <a:srgbClr val="000000"/>
                </a:solidFill>
                <a:latin typeface="Times New Roman"/>
              </a:rPr>
              <a:t>17</a:t>
            </a:fld>
            <a:endParaRPr lang="en-US" sz="1200" b="0" strike="noStrike" spc="-1">
              <a:solidFill>
                <a:srgbClr val="000000"/>
              </a:solidFill>
              <a:latin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PlaceHolder 1"/>
          <p:cNvSpPr>
            <a:spLocks noGrp="1" noRot="1" noChangeAspect="1"/>
          </p:cNvSpPr>
          <p:nvPr>
            <p:ph type="sldImg"/>
          </p:nvPr>
        </p:nvSpPr>
        <p:spPr>
          <a:xfrm>
            <a:off x="685800" y="1143000"/>
            <a:ext cx="5486040" cy="3085920"/>
          </a:xfrm>
          <a:prstGeom prst="rect">
            <a:avLst/>
          </a:prstGeom>
          <a:ln w="0">
            <a:noFill/>
          </a:ln>
        </p:spPr>
      </p:sp>
      <p:sp>
        <p:nvSpPr>
          <p:cNvPr id="200"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0">
              <a:buNone/>
            </a:pPr>
            <a:endParaRPr lang="en-US" sz="1800" b="0" strike="noStrike" spc="-1">
              <a:solidFill>
                <a:srgbClr val="000000"/>
              </a:solidFill>
              <a:latin typeface="Arial"/>
            </a:endParaRPr>
          </a:p>
        </p:txBody>
      </p:sp>
      <p:sp>
        <p:nvSpPr>
          <p:cNvPr id="201" name="PlaceHolder 3"/>
          <p:cNvSpPr>
            <a:spLocks noGrp="1"/>
          </p:cNvSpPr>
          <p:nvPr>
            <p:ph type="sldNum" idx="25"/>
          </p:nvPr>
        </p:nvSpPr>
        <p:spPr>
          <a:xfrm>
            <a:off x="3884760" y="8685360"/>
            <a:ext cx="2971440" cy="458280"/>
          </a:xfrm>
          <a:prstGeom prst="rect">
            <a:avLst/>
          </a:prstGeom>
          <a:noFill/>
          <a:ln w="0">
            <a:noFill/>
          </a:ln>
        </p:spPr>
        <p:txBody>
          <a:bodyPr anchor="b">
            <a:noAutofit/>
          </a:bodyPr>
          <a:lstStyle>
            <a:lvl1pPr indent="0" algn="r">
              <a:lnSpc>
                <a:spcPct val="100000"/>
              </a:lnSpc>
              <a:buNone/>
              <a:defRPr lang="en-US" sz="1200" b="0" strike="noStrike" spc="-1">
                <a:solidFill>
                  <a:srgbClr val="000000"/>
                </a:solidFill>
                <a:latin typeface="Times New Roman"/>
              </a:defRPr>
            </a:lvl1pPr>
          </a:lstStyle>
          <a:p>
            <a:pPr indent="0" algn="r">
              <a:lnSpc>
                <a:spcPct val="100000"/>
              </a:lnSpc>
              <a:buNone/>
            </a:pPr>
            <a:fld id="{0BDC0A94-05AA-457F-B079-049AE46718C7}" type="slidenum">
              <a:rPr lang="en-US" sz="1200" b="0" strike="noStrike" spc="-1">
                <a:solidFill>
                  <a:srgbClr val="000000"/>
                </a:solidFill>
                <a:latin typeface="Times New Roman"/>
              </a:rPr>
              <a:t>18</a:t>
            </a:fld>
            <a:endParaRPr lang="en-US" sz="1200" b="0" strike="noStrike" spc="-1">
              <a:solidFill>
                <a:srgbClr val="000000"/>
              </a:solidFill>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is our outline</a:t>
            </a:r>
            <a:endParaRPr lang="zh-CN" altLang="en-US" dirty="0"/>
          </a:p>
        </p:txBody>
      </p:sp>
      <p:sp>
        <p:nvSpPr>
          <p:cNvPr id="4" name="灯片编号占位符 3"/>
          <p:cNvSpPr>
            <a:spLocks noGrp="1"/>
          </p:cNvSpPr>
          <p:nvPr>
            <p:ph type="sldNum" sz="quarter" idx="5"/>
          </p:nvPr>
        </p:nvSpPr>
        <p:spPr/>
        <p:txBody>
          <a:bodyPr/>
          <a:lstStyle/>
          <a:p>
            <a:fld id="{8A1D5AB6-FB44-4F45-A096-9CBF0DFD541A}" type="slidenum">
              <a:rPr lang="zh-CN" altLang="en-US" smtClean="0"/>
              <a:t>2</a:t>
            </a:fld>
            <a:endParaRPr lang="zh-CN" altLang="en-US"/>
          </a:p>
        </p:txBody>
      </p:sp>
    </p:spTree>
    <p:extLst>
      <p:ext uri="{BB962C8B-B14F-4D97-AF65-F5344CB8AC3E}">
        <p14:creationId xmlns:p14="http://schemas.microsoft.com/office/powerpoint/2010/main" val="4152858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 </a:t>
            </a:r>
            <a:r>
              <a:rPr lang="en-US" altLang="zh-CN" dirty="0">
                <a:latin typeface="PingFang SC"/>
              </a:rPr>
              <a:t>(Different from single-objective optimization), which aims to maximize/minimize a single objective and obtains one optimal solution, multi-objective optimization aims to obtain a set of trade-off optimal solutions. </a:t>
            </a:r>
          </a:p>
          <a:p>
            <a:endParaRPr lang="zh-CN" altLang="en-US" dirty="0"/>
          </a:p>
        </p:txBody>
      </p:sp>
      <p:sp>
        <p:nvSpPr>
          <p:cNvPr id="4" name="灯片编号占位符 3"/>
          <p:cNvSpPr>
            <a:spLocks noGrp="1"/>
          </p:cNvSpPr>
          <p:nvPr>
            <p:ph type="sldNum" sz="quarter" idx="5"/>
          </p:nvPr>
        </p:nvSpPr>
        <p:spPr/>
        <p:txBody>
          <a:bodyPr/>
          <a:lstStyle/>
          <a:p>
            <a:fld id="{680F9DE7-D48B-4F0F-BBA6-52340702512A}" type="slidenum">
              <a:rPr lang="zh-CN" altLang="en-US" smtClean="0"/>
              <a:t>3</a:t>
            </a:fld>
            <a:endParaRPr lang="zh-CN" altLang="en-US"/>
          </a:p>
        </p:txBody>
      </p:sp>
    </p:spTree>
    <p:extLst>
      <p:ext uri="{BB962C8B-B14F-4D97-AF65-F5344CB8AC3E}">
        <p14:creationId xmlns:p14="http://schemas.microsoft.com/office/powerpoint/2010/main" val="3461394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0F9DE7-D48B-4F0F-BBA6-52340702512A}" type="slidenum">
              <a:rPr lang="zh-CN" altLang="en-US" smtClean="0"/>
              <a:t>4</a:t>
            </a:fld>
            <a:endParaRPr lang="zh-CN" altLang="en-US"/>
          </a:p>
        </p:txBody>
      </p:sp>
    </p:spTree>
    <p:extLst>
      <p:ext uri="{BB962C8B-B14F-4D97-AF65-F5344CB8AC3E}">
        <p14:creationId xmlns:p14="http://schemas.microsoft.com/office/powerpoint/2010/main" val="4641034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0F9DE7-D48B-4F0F-BBA6-52340702512A}" type="slidenum">
              <a:rPr lang="zh-CN" altLang="en-US" smtClean="0"/>
              <a:t>5</a:t>
            </a:fld>
            <a:endParaRPr lang="zh-CN" altLang="en-US"/>
          </a:p>
        </p:txBody>
      </p:sp>
    </p:spTree>
    <p:extLst>
      <p:ext uri="{BB962C8B-B14F-4D97-AF65-F5344CB8AC3E}">
        <p14:creationId xmlns:p14="http://schemas.microsoft.com/office/powerpoint/2010/main" val="40446763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0F9DE7-D48B-4F0F-BBA6-52340702512A}" type="slidenum">
              <a:rPr lang="zh-CN" altLang="en-US" smtClean="0"/>
              <a:t>6</a:t>
            </a:fld>
            <a:endParaRPr lang="zh-CN" altLang="en-US"/>
          </a:p>
        </p:txBody>
      </p:sp>
    </p:spTree>
    <p:extLst>
      <p:ext uri="{BB962C8B-B14F-4D97-AF65-F5344CB8AC3E}">
        <p14:creationId xmlns:p14="http://schemas.microsoft.com/office/powerpoint/2010/main" val="5930805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0F9DE7-D48B-4F0F-BBA6-52340702512A}" type="slidenum">
              <a:rPr lang="zh-CN" altLang="en-US" smtClean="0"/>
              <a:t>7</a:t>
            </a:fld>
            <a:endParaRPr lang="zh-CN" altLang="en-US"/>
          </a:p>
        </p:txBody>
      </p:sp>
    </p:spTree>
    <p:extLst>
      <p:ext uri="{BB962C8B-B14F-4D97-AF65-F5344CB8AC3E}">
        <p14:creationId xmlns:p14="http://schemas.microsoft.com/office/powerpoint/2010/main" val="19775585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0F9DE7-D48B-4F0F-BBA6-52340702512A}" type="slidenum">
              <a:rPr lang="zh-CN" altLang="en-US" smtClean="0"/>
              <a:t>8</a:t>
            </a:fld>
            <a:endParaRPr lang="zh-CN" altLang="en-US"/>
          </a:p>
        </p:txBody>
      </p:sp>
    </p:spTree>
    <p:extLst>
      <p:ext uri="{BB962C8B-B14F-4D97-AF65-F5344CB8AC3E}">
        <p14:creationId xmlns:p14="http://schemas.microsoft.com/office/powerpoint/2010/main" val="24337338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PingFang SC"/>
              </a:rPr>
              <a:t>Different hybrid methods exist, but let’s take a successful example, hybridizing MCDM (multi-criteria decision making) and EMO (evolutionary multi-objective optimization). A hybrid algorithm in the context of multi-objective optimization is a combination of algorithms/approaches from these two fields. Hybrid algorithms of EMO and MCDM are mainly used to overcome shortcomings by utilizing strengths. Several types of hybrid algorithms have been proposed in the literature, e.g. incorporating MCDM approaches into EMO algorithms as a local search operator and to lead a DM to the most preferred solution(s) etc. A local search operator is mainly used to enhance the rate of convergence of EMO algorithms.</a:t>
            </a:r>
            <a:endParaRPr lang="zh-CN" altLang="en-US" dirty="0">
              <a:latin typeface="PingFang SC"/>
            </a:endParaRPr>
          </a:p>
          <a:p>
            <a:endParaRPr lang="zh-CN" altLang="en-US" dirty="0"/>
          </a:p>
        </p:txBody>
      </p:sp>
      <p:sp>
        <p:nvSpPr>
          <p:cNvPr id="4" name="灯片编号占位符 3"/>
          <p:cNvSpPr>
            <a:spLocks noGrp="1"/>
          </p:cNvSpPr>
          <p:nvPr>
            <p:ph type="sldNum" sz="quarter" idx="5"/>
          </p:nvPr>
        </p:nvSpPr>
        <p:spPr/>
        <p:txBody>
          <a:bodyPr/>
          <a:lstStyle/>
          <a:p>
            <a:fld id="{680F9DE7-D48B-4F0F-BBA6-52340702512A}" type="slidenum">
              <a:rPr lang="zh-CN" altLang="en-US" smtClean="0"/>
              <a:t>9</a:t>
            </a:fld>
            <a:endParaRPr lang="zh-CN" altLang="en-US"/>
          </a:p>
        </p:txBody>
      </p:sp>
    </p:spTree>
    <p:extLst>
      <p:ext uri="{BB962C8B-B14F-4D97-AF65-F5344CB8AC3E}">
        <p14:creationId xmlns:p14="http://schemas.microsoft.com/office/powerpoint/2010/main" val="1383768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2371AD-EBAE-8BF4-19D5-3D42981DA56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AD9B412-BA29-98A7-5BAB-BE12B47813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4E79280-383E-0849-4680-4F5B9DBB4A45}"/>
              </a:ext>
            </a:extLst>
          </p:cNvPr>
          <p:cNvSpPr>
            <a:spLocks noGrp="1"/>
          </p:cNvSpPr>
          <p:nvPr>
            <p:ph type="dt" sz="half" idx="10"/>
          </p:nvPr>
        </p:nvSpPr>
        <p:spPr/>
        <p:txBody>
          <a:bodyPr/>
          <a:lstStyle/>
          <a:p>
            <a:fld id="{D48BC00B-01DA-4CD4-978B-0B50A307C9E4}" type="datetimeFigureOut">
              <a:rPr lang="zh-CN" altLang="en-US" smtClean="0"/>
              <a:t>2023/11/9</a:t>
            </a:fld>
            <a:endParaRPr lang="zh-CN" altLang="en-US"/>
          </a:p>
        </p:txBody>
      </p:sp>
      <p:sp>
        <p:nvSpPr>
          <p:cNvPr id="5" name="页脚占位符 4">
            <a:extLst>
              <a:ext uri="{FF2B5EF4-FFF2-40B4-BE49-F238E27FC236}">
                <a16:creationId xmlns:a16="http://schemas.microsoft.com/office/drawing/2014/main" id="{E9217BC2-9BAE-762A-593A-AFCBA755D15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6334C48-853B-CF7B-BDE0-B6852F7F1AFB}"/>
              </a:ext>
            </a:extLst>
          </p:cNvPr>
          <p:cNvSpPr>
            <a:spLocks noGrp="1"/>
          </p:cNvSpPr>
          <p:nvPr>
            <p:ph type="sldNum" sz="quarter" idx="12"/>
          </p:nvPr>
        </p:nvSpPr>
        <p:spPr/>
        <p:txBody>
          <a:bodyPr/>
          <a:lstStyle/>
          <a:p>
            <a:fld id="{F2E20B86-12FB-4380-BAF2-2B93D5878BB8}" type="slidenum">
              <a:rPr lang="zh-CN" altLang="en-US" smtClean="0"/>
              <a:t>‹#›</a:t>
            </a:fld>
            <a:endParaRPr lang="zh-CN" altLang="en-US"/>
          </a:p>
        </p:txBody>
      </p:sp>
    </p:spTree>
    <p:extLst>
      <p:ext uri="{BB962C8B-B14F-4D97-AF65-F5344CB8AC3E}">
        <p14:creationId xmlns:p14="http://schemas.microsoft.com/office/powerpoint/2010/main" val="1233080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44537F-8408-F825-F8CC-D092D5F2FC5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9ABA20D-19C6-FE4B-40A4-EC724D5CFAD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578B20A-69FC-A13A-B8D7-06594CDA2806}"/>
              </a:ext>
            </a:extLst>
          </p:cNvPr>
          <p:cNvSpPr>
            <a:spLocks noGrp="1"/>
          </p:cNvSpPr>
          <p:nvPr>
            <p:ph type="dt" sz="half" idx="10"/>
          </p:nvPr>
        </p:nvSpPr>
        <p:spPr/>
        <p:txBody>
          <a:bodyPr/>
          <a:lstStyle/>
          <a:p>
            <a:fld id="{D48BC00B-01DA-4CD4-978B-0B50A307C9E4}" type="datetimeFigureOut">
              <a:rPr lang="zh-CN" altLang="en-US" smtClean="0"/>
              <a:t>2023/11/9</a:t>
            </a:fld>
            <a:endParaRPr lang="zh-CN" altLang="en-US"/>
          </a:p>
        </p:txBody>
      </p:sp>
      <p:sp>
        <p:nvSpPr>
          <p:cNvPr id="5" name="页脚占位符 4">
            <a:extLst>
              <a:ext uri="{FF2B5EF4-FFF2-40B4-BE49-F238E27FC236}">
                <a16:creationId xmlns:a16="http://schemas.microsoft.com/office/drawing/2014/main" id="{42436EE9-EE64-3BF7-BFC1-E29B4DF714E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8340DA0-14D7-AD5F-8F1C-6124A3E47FF6}"/>
              </a:ext>
            </a:extLst>
          </p:cNvPr>
          <p:cNvSpPr>
            <a:spLocks noGrp="1"/>
          </p:cNvSpPr>
          <p:nvPr>
            <p:ph type="sldNum" sz="quarter" idx="12"/>
          </p:nvPr>
        </p:nvSpPr>
        <p:spPr/>
        <p:txBody>
          <a:bodyPr/>
          <a:lstStyle/>
          <a:p>
            <a:fld id="{F2E20B86-12FB-4380-BAF2-2B93D5878BB8}" type="slidenum">
              <a:rPr lang="zh-CN" altLang="en-US" smtClean="0"/>
              <a:t>‹#›</a:t>
            </a:fld>
            <a:endParaRPr lang="zh-CN" altLang="en-US"/>
          </a:p>
        </p:txBody>
      </p:sp>
    </p:spTree>
    <p:extLst>
      <p:ext uri="{BB962C8B-B14F-4D97-AF65-F5344CB8AC3E}">
        <p14:creationId xmlns:p14="http://schemas.microsoft.com/office/powerpoint/2010/main" val="1164671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0582802-56D2-2FCB-2D98-BC24CE195E5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3ADD37C-C0C2-B590-0D4C-2AA453FFA73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11356FB-F0F1-4B07-C975-3A40ED9F287B}"/>
              </a:ext>
            </a:extLst>
          </p:cNvPr>
          <p:cNvSpPr>
            <a:spLocks noGrp="1"/>
          </p:cNvSpPr>
          <p:nvPr>
            <p:ph type="dt" sz="half" idx="10"/>
          </p:nvPr>
        </p:nvSpPr>
        <p:spPr/>
        <p:txBody>
          <a:bodyPr/>
          <a:lstStyle/>
          <a:p>
            <a:fld id="{D48BC00B-01DA-4CD4-978B-0B50A307C9E4}" type="datetimeFigureOut">
              <a:rPr lang="zh-CN" altLang="en-US" smtClean="0"/>
              <a:t>2023/11/9</a:t>
            </a:fld>
            <a:endParaRPr lang="zh-CN" altLang="en-US"/>
          </a:p>
        </p:txBody>
      </p:sp>
      <p:sp>
        <p:nvSpPr>
          <p:cNvPr id="5" name="页脚占位符 4">
            <a:extLst>
              <a:ext uri="{FF2B5EF4-FFF2-40B4-BE49-F238E27FC236}">
                <a16:creationId xmlns:a16="http://schemas.microsoft.com/office/drawing/2014/main" id="{0E23E3DC-F5C9-9CB6-A889-5459C1B98CF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23AF5BB-4331-A522-740A-5553D920A01A}"/>
              </a:ext>
            </a:extLst>
          </p:cNvPr>
          <p:cNvSpPr>
            <a:spLocks noGrp="1"/>
          </p:cNvSpPr>
          <p:nvPr>
            <p:ph type="sldNum" sz="quarter" idx="12"/>
          </p:nvPr>
        </p:nvSpPr>
        <p:spPr/>
        <p:txBody>
          <a:bodyPr/>
          <a:lstStyle/>
          <a:p>
            <a:fld id="{F2E20B86-12FB-4380-BAF2-2B93D5878BB8}" type="slidenum">
              <a:rPr lang="zh-CN" altLang="en-US" smtClean="0"/>
              <a:t>‹#›</a:t>
            </a:fld>
            <a:endParaRPr lang="zh-CN" altLang="en-US"/>
          </a:p>
        </p:txBody>
      </p:sp>
    </p:spTree>
    <p:extLst>
      <p:ext uri="{BB962C8B-B14F-4D97-AF65-F5344CB8AC3E}">
        <p14:creationId xmlns:p14="http://schemas.microsoft.com/office/powerpoint/2010/main" val="4220350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14C2C4-36A9-A361-3EC3-4DF5EC44F9D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8CB2F25-1652-9724-D116-41A5B9EBE08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B754DD2-E982-1B24-E6D9-B5D19D721A59}"/>
              </a:ext>
            </a:extLst>
          </p:cNvPr>
          <p:cNvSpPr>
            <a:spLocks noGrp="1"/>
          </p:cNvSpPr>
          <p:nvPr>
            <p:ph type="dt" sz="half" idx="10"/>
          </p:nvPr>
        </p:nvSpPr>
        <p:spPr/>
        <p:txBody>
          <a:bodyPr/>
          <a:lstStyle/>
          <a:p>
            <a:fld id="{D48BC00B-01DA-4CD4-978B-0B50A307C9E4}" type="datetimeFigureOut">
              <a:rPr lang="zh-CN" altLang="en-US" smtClean="0"/>
              <a:t>2023/11/9</a:t>
            </a:fld>
            <a:endParaRPr lang="zh-CN" altLang="en-US"/>
          </a:p>
        </p:txBody>
      </p:sp>
      <p:sp>
        <p:nvSpPr>
          <p:cNvPr id="5" name="页脚占位符 4">
            <a:extLst>
              <a:ext uri="{FF2B5EF4-FFF2-40B4-BE49-F238E27FC236}">
                <a16:creationId xmlns:a16="http://schemas.microsoft.com/office/drawing/2014/main" id="{B04A2AE1-228D-EC8D-1B52-ABC33702417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4B5CC77-FC3A-BC3D-63B9-46F55E484193}"/>
              </a:ext>
            </a:extLst>
          </p:cNvPr>
          <p:cNvSpPr>
            <a:spLocks noGrp="1"/>
          </p:cNvSpPr>
          <p:nvPr>
            <p:ph type="sldNum" sz="quarter" idx="12"/>
          </p:nvPr>
        </p:nvSpPr>
        <p:spPr/>
        <p:txBody>
          <a:bodyPr/>
          <a:lstStyle/>
          <a:p>
            <a:fld id="{F2E20B86-12FB-4380-BAF2-2B93D5878BB8}" type="slidenum">
              <a:rPr lang="zh-CN" altLang="en-US" smtClean="0"/>
              <a:t>‹#›</a:t>
            </a:fld>
            <a:endParaRPr lang="zh-CN" altLang="en-US"/>
          </a:p>
        </p:txBody>
      </p:sp>
    </p:spTree>
    <p:extLst>
      <p:ext uri="{BB962C8B-B14F-4D97-AF65-F5344CB8AC3E}">
        <p14:creationId xmlns:p14="http://schemas.microsoft.com/office/powerpoint/2010/main" val="3101046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801460-9BED-64FD-B11E-96F9CE71817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9BAE766-3B57-6A94-D672-3D7F7FE193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7DCD718-FB55-E3B9-221A-C843042F75EF}"/>
              </a:ext>
            </a:extLst>
          </p:cNvPr>
          <p:cNvSpPr>
            <a:spLocks noGrp="1"/>
          </p:cNvSpPr>
          <p:nvPr>
            <p:ph type="dt" sz="half" idx="10"/>
          </p:nvPr>
        </p:nvSpPr>
        <p:spPr/>
        <p:txBody>
          <a:bodyPr/>
          <a:lstStyle/>
          <a:p>
            <a:fld id="{D48BC00B-01DA-4CD4-978B-0B50A307C9E4}" type="datetimeFigureOut">
              <a:rPr lang="zh-CN" altLang="en-US" smtClean="0"/>
              <a:t>2023/11/9</a:t>
            </a:fld>
            <a:endParaRPr lang="zh-CN" altLang="en-US"/>
          </a:p>
        </p:txBody>
      </p:sp>
      <p:sp>
        <p:nvSpPr>
          <p:cNvPr id="5" name="页脚占位符 4">
            <a:extLst>
              <a:ext uri="{FF2B5EF4-FFF2-40B4-BE49-F238E27FC236}">
                <a16:creationId xmlns:a16="http://schemas.microsoft.com/office/drawing/2014/main" id="{3CC5750A-D796-6BA7-686D-B384655650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39D9D95-4897-B58C-72BC-76BC0E5906D5}"/>
              </a:ext>
            </a:extLst>
          </p:cNvPr>
          <p:cNvSpPr>
            <a:spLocks noGrp="1"/>
          </p:cNvSpPr>
          <p:nvPr>
            <p:ph type="sldNum" sz="quarter" idx="12"/>
          </p:nvPr>
        </p:nvSpPr>
        <p:spPr/>
        <p:txBody>
          <a:bodyPr/>
          <a:lstStyle/>
          <a:p>
            <a:fld id="{F2E20B86-12FB-4380-BAF2-2B93D5878BB8}" type="slidenum">
              <a:rPr lang="zh-CN" altLang="en-US" smtClean="0"/>
              <a:t>‹#›</a:t>
            </a:fld>
            <a:endParaRPr lang="zh-CN" altLang="en-US"/>
          </a:p>
        </p:txBody>
      </p:sp>
    </p:spTree>
    <p:extLst>
      <p:ext uri="{BB962C8B-B14F-4D97-AF65-F5344CB8AC3E}">
        <p14:creationId xmlns:p14="http://schemas.microsoft.com/office/powerpoint/2010/main" val="1702308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CEDFFC-B54A-2C4B-32AA-19E334684B2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FB001D5-5164-EF9D-6179-A20425DA085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6BC9628-CDDD-9BA9-0462-4208F833109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5B0D64F-59FC-40C8-2863-4C44063A306A}"/>
              </a:ext>
            </a:extLst>
          </p:cNvPr>
          <p:cNvSpPr>
            <a:spLocks noGrp="1"/>
          </p:cNvSpPr>
          <p:nvPr>
            <p:ph type="dt" sz="half" idx="10"/>
          </p:nvPr>
        </p:nvSpPr>
        <p:spPr/>
        <p:txBody>
          <a:bodyPr/>
          <a:lstStyle/>
          <a:p>
            <a:fld id="{D48BC00B-01DA-4CD4-978B-0B50A307C9E4}" type="datetimeFigureOut">
              <a:rPr lang="zh-CN" altLang="en-US" smtClean="0"/>
              <a:t>2023/11/9</a:t>
            </a:fld>
            <a:endParaRPr lang="zh-CN" altLang="en-US"/>
          </a:p>
        </p:txBody>
      </p:sp>
      <p:sp>
        <p:nvSpPr>
          <p:cNvPr id="6" name="页脚占位符 5">
            <a:extLst>
              <a:ext uri="{FF2B5EF4-FFF2-40B4-BE49-F238E27FC236}">
                <a16:creationId xmlns:a16="http://schemas.microsoft.com/office/drawing/2014/main" id="{348D3563-D0D6-B5D2-A106-4B9D86F7CF9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0CA7C75-D496-403F-5C97-87C5DD08F22C}"/>
              </a:ext>
            </a:extLst>
          </p:cNvPr>
          <p:cNvSpPr>
            <a:spLocks noGrp="1"/>
          </p:cNvSpPr>
          <p:nvPr>
            <p:ph type="sldNum" sz="quarter" idx="12"/>
          </p:nvPr>
        </p:nvSpPr>
        <p:spPr/>
        <p:txBody>
          <a:bodyPr/>
          <a:lstStyle/>
          <a:p>
            <a:fld id="{F2E20B86-12FB-4380-BAF2-2B93D5878BB8}" type="slidenum">
              <a:rPr lang="zh-CN" altLang="en-US" smtClean="0"/>
              <a:t>‹#›</a:t>
            </a:fld>
            <a:endParaRPr lang="zh-CN" altLang="en-US"/>
          </a:p>
        </p:txBody>
      </p:sp>
    </p:spTree>
    <p:extLst>
      <p:ext uri="{BB962C8B-B14F-4D97-AF65-F5344CB8AC3E}">
        <p14:creationId xmlns:p14="http://schemas.microsoft.com/office/powerpoint/2010/main" val="4174724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6682CD-6909-3926-F2DB-8DAE977909E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E198017-F42F-8B3D-1299-554D59A6FD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0B68037-1786-65EF-3D9D-3FB9552699F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D4FBE0F-D687-BE36-2282-E2E7DCA4E0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A59317A-3DC4-6C23-B1F4-89C0387E8D9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E474F0E-E95E-5F86-99BC-271E95E27DBB}"/>
              </a:ext>
            </a:extLst>
          </p:cNvPr>
          <p:cNvSpPr>
            <a:spLocks noGrp="1"/>
          </p:cNvSpPr>
          <p:nvPr>
            <p:ph type="dt" sz="half" idx="10"/>
          </p:nvPr>
        </p:nvSpPr>
        <p:spPr/>
        <p:txBody>
          <a:bodyPr/>
          <a:lstStyle/>
          <a:p>
            <a:fld id="{D48BC00B-01DA-4CD4-978B-0B50A307C9E4}" type="datetimeFigureOut">
              <a:rPr lang="zh-CN" altLang="en-US" smtClean="0"/>
              <a:t>2023/11/9</a:t>
            </a:fld>
            <a:endParaRPr lang="zh-CN" altLang="en-US"/>
          </a:p>
        </p:txBody>
      </p:sp>
      <p:sp>
        <p:nvSpPr>
          <p:cNvPr id="8" name="页脚占位符 7">
            <a:extLst>
              <a:ext uri="{FF2B5EF4-FFF2-40B4-BE49-F238E27FC236}">
                <a16:creationId xmlns:a16="http://schemas.microsoft.com/office/drawing/2014/main" id="{1DE5F678-6CB5-0F72-0A10-4EA84ABFD25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B11BE4A-2B65-2421-DEBE-F932850BD282}"/>
              </a:ext>
            </a:extLst>
          </p:cNvPr>
          <p:cNvSpPr>
            <a:spLocks noGrp="1"/>
          </p:cNvSpPr>
          <p:nvPr>
            <p:ph type="sldNum" sz="quarter" idx="12"/>
          </p:nvPr>
        </p:nvSpPr>
        <p:spPr/>
        <p:txBody>
          <a:bodyPr/>
          <a:lstStyle/>
          <a:p>
            <a:fld id="{F2E20B86-12FB-4380-BAF2-2B93D5878BB8}" type="slidenum">
              <a:rPr lang="zh-CN" altLang="en-US" smtClean="0"/>
              <a:t>‹#›</a:t>
            </a:fld>
            <a:endParaRPr lang="zh-CN" altLang="en-US"/>
          </a:p>
        </p:txBody>
      </p:sp>
    </p:spTree>
    <p:extLst>
      <p:ext uri="{BB962C8B-B14F-4D97-AF65-F5344CB8AC3E}">
        <p14:creationId xmlns:p14="http://schemas.microsoft.com/office/powerpoint/2010/main" val="4063500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82BB54-C20F-9371-55A3-BD0EFB7CB1D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7ECAFB9-C83B-312B-161F-A359F73A98D5}"/>
              </a:ext>
            </a:extLst>
          </p:cNvPr>
          <p:cNvSpPr>
            <a:spLocks noGrp="1"/>
          </p:cNvSpPr>
          <p:nvPr>
            <p:ph type="dt" sz="half" idx="10"/>
          </p:nvPr>
        </p:nvSpPr>
        <p:spPr/>
        <p:txBody>
          <a:bodyPr/>
          <a:lstStyle/>
          <a:p>
            <a:fld id="{D48BC00B-01DA-4CD4-978B-0B50A307C9E4}" type="datetimeFigureOut">
              <a:rPr lang="zh-CN" altLang="en-US" smtClean="0"/>
              <a:t>2023/11/9</a:t>
            </a:fld>
            <a:endParaRPr lang="zh-CN" altLang="en-US"/>
          </a:p>
        </p:txBody>
      </p:sp>
      <p:sp>
        <p:nvSpPr>
          <p:cNvPr id="4" name="页脚占位符 3">
            <a:extLst>
              <a:ext uri="{FF2B5EF4-FFF2-40B4-BE49-F238E27FC236}">
                <a16:creationId xmlns:a16="http://schemas.microsoft.com/office/drawing/2014/main" id="{71620968-55EB-F019-9B3A-9125B9660DA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DB82C41-A89E-50E3-6219-618AEC87F3BA}"/>
              </a:ext>
            </a:extLst>
          </p:cNvPr>
          <p:cNvSpPr>
            <a:spLocks noGrp="1"/>
          </p:cNvSpPr>
          <p:nvPr>
            <p:ph type="sldNum" sz="quarter" idx="12"/>
          </p:nvPr>
        </p:nvSpPr>
        <p:spPr/>
        <p:txBody>
          <a:bodyPr/>
          <a:lstStyle/>
          <a:p>
            <a:fld id="{F2E20B86-12FB-4380-BAF2-2B93D5878BB8}" type="slidenum">
              <a:rPr lang="zh-CN" altLang="en-US" smtClean="0"/>
              <a:t>‹#›</a:t>
            </a:fld>
            <a:endParaRPr lang="zh-CN" altLang="en-US"/>
          </a:p>
        </p:txBody>
      </p:sp>
    </p:spTree>
    <p:extLst>
      <p:ext uri="{BB962C8B-B14F-4D97-AF65-F5344CB8AC3E}">
        <p14:creationId xmlns:p14="http://schemas.microsoft.com/office/powerpoint/2010/main" val="256428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E25F2D4-BF6A-F5B1-C213-23EB1D5110AD}"/>
              </a:ext>
            </a:extLst>
          </p:cNvPr>
          <p:cNvSpPr>
            <a:spLocks noGrp="1"/>
          </p:cNvSpPr>
          <p:nvPr>
            <p:ph type="dt" sz="half" idx="10"/>
          </p:nvPr>
        </p:nvSpPr>
        <p:spPr/>
        <p:txBody>
          <a:bodyPr/>
          <a:lstStyle/>
          <a:p>
            <a:fld id="{D48BC00B-01DA-4CD4-978B-0B50A307C9E4}" type="datetimeFigureOut">
              <a:rPr lang="zh-CN" altLang="en-US" smtClean="0"/>
              <a:t>2023/11/9</a:t>
            </a:fld>
            <a:endParaRPr lang="zh-CN" altLang="en-US"/>
          </a:p>
        </p:txBody>
      </p:sp>
      <p:sp>
        <p:nvSpPr>
          <p:cNvPr id="3" name="页脚占位符 2">
            <a:extLst>
              <a:ext uri="{FF2B5EF4-FFF2-40B4-BE49-F238E27FC236}">
                <a16:creationId xmlns:a16="http://schemas.microsoft.com/office/drawing/2014/main" id="{F91D503B-7558-6ED5-C043-859A2A26B4B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04992C1-1348-9CD1-A790-DA4A1D94F35C}"/>
              </a:ext>
            </a:extLst>
          </p:cNvPr>
          <p:cNvSpPr>
            <a:spLocks noGrp="1"/>
          </p:cNvSpPr>
          <p:nvPr>
            <p:ph type="sldNum" sz="quarter" idx="12"/>
          </p:nvPr>
        </p:nvSpPr>
        <p:spPr/>
        <p:txBody>
          <a:bodyPr/>
          <a:lstStyle/>
          <a:p>
            <a:fld id="{F2E20B86-12FB-4380-BAF2-2B93D5878BB8}" type="slidenum">
              <a:rPr lang="zh-CN" altLang="en-US" smtClean="0"/>
              <a:t>‹#›</a:t>
            </a:fld>
            <a:endParaRPr lang="zh-CN" altLang="en-US"/>
          </a:p>
        </p:txBody>
      </p:sp>
    </p:spTree>
    <p:extLst>
      <p:ext uri="{BB962C8B-B14F-4D97-AF65-F5344CB8AC3E}">
        <p14:creationId xmlns:p14="http://schemas.microsoft.com/office/powerpoint/2010/main" val="2003297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E4170D-0610-FAF7-FEEC-DA7EC911844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F32D25A-A40D-6441-DEE2-E967FC5D2B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E6AB35A-1F00-E906-3899-AEB0F106EE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C67592E-F005-7531-E20D-1E3B2CDDC482}"/>
              </a:ext>
            </a:extLst>
          </p:cNvPr>
          <p:cNvSpPr>
            <a:spLocks noGrp="1"/>
          </p:cNvSpPr>
          <p:nvPr>
            <p:ph type="dt" sz="half" idx="10"/>
          </p:nvPr>
        </p:nvSpPr>
        <p:spPr/>
        <p:txBody>
          <a:bodyPr/>
          <a:lstStyle/>
          <a:p>
            <a:fld id="{D48BC00B-01DA-4CD4-978B-0B50A307C9E4}" type="datetimeFigureOut">
              <a:rPr lang="zh-CN" altLang="en-US" smtClean="0"/>
              <a:t>2023/11/9</a:t>
            </a:fld>
            <a:endParaRPr lang="zh-CN" altLang="en-US"/>
          </a:p>
        </p:txBody>
      </p:sp>
      <p:sp>
        <p:nvSpPr>
          <p:cNvPr id="6" name="页脚占位符 5">
            <a:extLst>
              <a:ext uri="{FF2B5EF4-FFF2-40B4-BE49-F238E27FC236}">
                <a16:creationId xmlns:a16="http://schemas.microsoft.com/office/drawing/2014/main" id="{14F6CA43-C209-0639-6113-13F64F9601D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78E84B-A22B-BA11-9BEB-E8B6E9D29DF1}"/>
              </a:ext>
            </a:extLst>
          </p:cNvPr>
          <p:cNvSpPr>
            <a:spLocks noGrp="1"/>
          </p:cNvSpPr>
          <p:nvPr>
            <p:ph type="sldNum" sz="quarter" idx="12"/>
          </p:nvPr>
        </p:nvSpPr>
        <p:spPr/>
        <p:txBody>
          <a:bodyPr/>
          <a:lstStyle/>
          <a:p>
            <a:fld id="{F2E20B86-12FB-4380-BAF2-2B93D5878BB8}" type="slidenum">
              <a:rPr lang="zh-CN" altLang="en-US" smtClean="0"/>
              <a:t>‹#›</a:t>
            </a:fld>
            <a:endParaRPr lang="zh-CN" altLang="en-US"/>
          </a:p>
        </p:txBody>
      </p:sp>
    </p:spTree>
    <p:extLst>
      <p:ext uri="{BB962C8B-B14F-4D97-AF65-F5344CB8AC3E}">
        <p14:creationId xmlns:p14="http://schemas.microsoft.com/office/powerpoint/2010/main" val="1813444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21CE09-0FFB-F034-0E5E-3B3807C31B8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EA80708-F6C2-AE23-233C-A59D8092BF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119BFDD-D6E2-54E4-AF4F-53DFDC2FA9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84EEEE4-5FD4-4645-23ED-461B6A69BD10}"/>
              </a:ext>
            </a:extLst>
          </p:cNvPr>
          <p:cNvSpPr>
            <a:spLocks noGrp="1"/>
          </p:cNvSpPr>
          <p:nvPr>
            <p:ph type="dt" sz="half" idx="10"/>
          </p:nvPr>
        </p:nvSpPr>
        <p:spPr/>
        <p:txBody>
          <a:bodyPr/>
          <a:lstStyle/>
          <a:p>
            <a:fld id="{D48BC00B-01DA-4CD4-978B-0B50A307C9E4}" type="datetimeFigureOut">
              <a:rPr lang="zh-CN" altLang="en-US" smtClean="0"/>
              <a:t>2023/11/9</a:t>
            </a:fld>
            <a:endParaRPr lang="zh-CN" altLang="en-US"/>
          </a:p>
        </p:txBody>
      </p:sp>
      <p:sp>
        <p:nvSpPr>
          <p:cNvPr id="6" name="页脚占位符 5">
            <a:extLst>
              <a:ext uri="{FF2B5EF4-FFF2-40B4-BE49-F238E27FC236}">
                <a16:creationId xmlns:a16="http://schemas.microsoft.com/office/drawing/2014/main" id="{42843D4E-99AC-C9F0-3091-13CDA0B35DA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8617C26-27D3-DED9-DC49-101679F4B42C}"/>
              </a:ext>
            </a:extLst>
          </p:cNvPr>
          <p:cNvSpPr>
            <a:spLocks noGrp="1"/>
          </p:cNvSpPr>
          <p:nvPr>
            <p:ph type="sldNum" sz="quarter" idx="12"/>
          </p:nvPr>
        </p:nvSpPr>
        <p:spPr/>
        <p:txBody>
          <a:bodyPr/>
          <a:lstStyle/>
          <a:p>
            <a:fld id="{F2E20B86-12FB-4380-BAF2-2B93D5878BB8}" type="slidenum">
              <a:rPr lang="zh-CN" altLang="en-US" smtClean="0"/>
              <a:t>‹#›</a:t>
            </a:fld>
            <a:endParaRPr lang="zh-CN" altLang="en-US"/>
          </a:p>
        </p:txBody>
      </p:sp>
    </p:spTree>
    <p:extLst>
      <p:ext uri="{BB962C8B-B14F-4D97-AF65-F5344CB8AC3E}">
        <p14:creationId xmlns:p14="http://schemas.microsoft.com/office/powerpoint/2010/main" val="3949059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1FD8288-8B59-2356-BB07-1BF18C24E3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954C4AE-A342-5827-3135-3020257A21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ACF779F-6145-3198-9DCF-0B59E427C8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8BC00B-01DA-4CD4-978B-0B50A307C9E4}" type="datetimeFigureOut">
              <a:rPr lang="zh-CN" altLang="en-US" smtClean="0"/>
              <a:t>2023/11/9</a:t>
            </a:fld>
            <a:endParaRPr lang="zh-CN" altLang="en-US"/>
          </a:p>
        </p:txBody>
      </p:sp>
      <p:sp>
        <p:nvSpPr>
          <p:cNvPr id="5" name="页脚占位符 4">
            <a:extLst>
              <a:ext uri="{FF2B5EF4-FFF2-40B4-BE49-F238E27FC236}">
                <a16:creationId xmlns:a16="http://schemas.microsoft.com/office/drawing/2014/main" id="{1E49F5BD-D2BC-638E-854F-2FE367E535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CFAB6C5-6D08-7F52-B12A-B6075D64FF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E20B86-12FB-4380-BAF2-2B93D5878BB8}" type="slidenum">
              <a:rPr lang="zh-CN" altLang="en-US" smtClean="0"/>
              <a:t>‹#›</a:t>
            </a:fld>
            <a:endParaRPr lang="zh-CN" altLang="en-US"/>
          </a:p>
        </p:txBody>
      </p:sp>
    </p:spTree>
    <p:extLst>
      <p:ext uri="{BB962C8B-B14F-4D97-AF65-F5344CB8AC3E}">
        <p14:creationId xmlns:p14="http://schemas.microsoft.com/office/powerpoint/2010/main" val="33595769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0C422E-CF35-32EF-8803-88E4C9B52180}"/>
              </a:ext>
            </a:extLst>
          </p:cNvPr>
          <p:cNvSpPr>
            <a:spLocks noGrp="1"/>
          </p:cNvSpPr>
          <p:nvPr>
            <p:ph type="ctrTitle"/>
          </p:nvPr>
        </p:nvSpPr>
        <p:spPr>
          <a:xfrm>
            <a:off x="437536" y="616902"/>
            <a:ext cx="11316928" cy="2387600"/>
          </a:xfrm>
        </p:spPr>
        <p:txBody>
          <a:bodyPr>
            <a:normAutofit/>
          </a:bodyPr>
          <a:lstStyle/>
          <a:p>
            <a:r>
              <a:rPr lang="en-US" altLang="zh-CN" sz="4800" dirty="0">
                <a:latin typeface="PingFang SC"/>
              </a:rPr>
              <a:t>Hybrid evolutionary algorithm and gradient-based algorithm for multi-objective optimization</a:t>
            </a:r>
            <a:endParaRPr lang="zh-CN" altLang="en-US" sz="4800" dirty="0">
              <a:latin typeface="PingFang SC"/>
            </a:endParaRPr>
          </a:p>
        </p:txBody>
      </p:sp>
      <p:sp>
        <p:nvSpPr>
          <p:cNvPr id="3" name="副标题 2">
            <a:extLst>
              <a:ext uri="{FF2B5EF4-FFF2-40B4-BE49-F238E27FC236}">
                <a16:creationId xmlns:a16="http://schemas.microsoft.com/office/drawing/2014/main" id="{99AA4916-34DB-9259-5D5B-D6617099559B}"/>
              </a:ext>
            </a:extLst>
          </p:cNvPr>
          <p:cNvSpPr>
            <a:spLocks noGrp="1"/>
          </p:cNvSpPr>
          <p:nvPr>
            <p:ph type="subTitle" idx="1"/>
          </p:nvPr>
        </p:nvSpPr>
        <p:spPr>
          <a:xfrm>
            <a:off x="1524000" y="3853498"/>
            <a:ext cx="9144000" cy="2570162"/>
          </a:xfrm>
        </p:spPr>
        <p:txBody>
          <a:bodyPr>
            <a:normAutofit/>
          </a:bodyPr>
          <a:lstStyle/>
          <a:p>
            <a:r>
              <a:rPr lang="en-US" altLang="zh-CN" dirty="0">
                <a:latin typeface="Times New Roman" panose="02020603050405020304" pitchFamily="18" charset="0"/>
                <a:cs typeface="Times New Roman" panose="02020603050405020304" pitchFamily="18" charset="0"/>
              </a:rPr>
              <a:t>2023 Fall Group project</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Zhang Kenneth</a:t>
            </a:r>
          </a:p>
          <a:p>
            <a:r>
              <a:rPr lang="en-US" altLang="zh-CN" dirty="0" err="1">
                <a:latin typeface="Times New Roman" panose="02020603050405020304" pitchFamily="18" charset="0"/>
                <a:cs typeface="Times New Roman" panose="02020603050405020304" pitchFamily="18" charset="0"/>
              </a:rPr>
              <a:t>Guizheng</a:t>
            </a:r>
            <a:r>
              <a:rPr lang="en-US" altLang="zh-CN" dirty="0">
                <a:latin typeface="Times New Roman" panose="02020603050405020304" pitchFamily="18" charset="0"/>
                <a:cs typeface="Times New Roman" panose="02020603050405020304" pitchFamily="18" charset="0"/>
              </a:rPr>
              <a:t> Wang</a:t>
            </a:r>
          </a:p>
          <a:p>
            <a:r>
              <a:rPr lang="en-US" altLang="zh-CN" dirty="0" err="1">
                <a:latin typeface="Times New Roman" panose="02020603050405020304" pitchFamily="18" charset="0"/>
                <a:cs typeface="Times New Roman" panose="02020603050405020304" pitchFamily="18" charset="0"/>
              </a:rPr>
              <a:t>Kuangjie</a:t>
            </a:r>
            <a:r>
              <a:rPr lang="en-US" altLang="zh-CN" dirty="0">
                <a:latin typeface="Times New Roman" panose="02020603050405020304" pitchFamily="18" charset="0"/>
                <a:cs typeface="Times New Roman" panose="02020603050405020304" pitchFamily="18" charset="0"/>
              </a:rPr>
              <a:t> Xu</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9805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0C4945-475B-7672-7F32-84D4447BE1E6}"/>
              </a:ext>
            </a:extLst>
          </p:cNvPr>
          <p:cNvSpPr>
            <a:spLocks noGrp="1"/>
          </p:cNvSpPr>
          <p:nvPr>
            <p:ph type="title"/>
          </p:nvPr>
        </p:nvSpPr>
        <p:spPr/>
        <p:txBody>
          <a:bodyPr/>
          <a:lstStyle/>
          <a:p>
            <a:r>
              <a:rPr lang="en-US" altLang="zh-CN" dirty="0">
                <a:latin typeface="PingFang SC"/>
              </a:rPr>
              <a:t>Basic ideas</a:t>
            </a:r>
            <a:endParaRPr lang="zh-CN" altLang="en-US" b="1" dirty="0">
              <a:latin typeface="PingFang SC"/>
            </a:endParaRPr>
          </a:p>
        </p:txBody>
      </p:sp>
      <p:sp>
        <p:nvSpPr>
          <p:cNvPr id="3" name="内容占位符 2">
            <a:extLst>
              <a:ext uri="{FF2B5EF4-FFF2-40B4-BE49-F238E27FC236}">
                <a16:creationId xmlns:a16="http://schemas.microsoft.com/office/drawing/2014/main" id="{09F779B2-AD4A-0409-404C-4186F4337A0A}"/>
              </a:ext>
            </a:extLst>
          </p:cNvPr>
          <p:cNvSpPr>
            <a:spLocks noGrp="1"/>
          </p:cNvSpPr>
          <p:nvPr>
            <p:ph idx="1"/>
          </p:nvPr>
        </p:nvSpPr>
        <p:spPr>
          <a:xfrm>
            <a:off x="838200" y="1825625"/>
            <a:ext cx="10310446" cy="4351338"/>
          </a:xfrm>
        </p:spPr>
        <p:txBody>
          <a:bodyPr>
            <a:normAutofit/>
          </a:bodyPr>
          <a:lstStyle/>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The idea of generating a continuous solution set model in the gradient-based algorithm PSL (Pareto Set Learning Algorithm) can be applied to evolutionary algorithms. </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Simple combination of Hypervolume EA and Hypervolume gradient algorithms: when the effect of EA no longer improves substantially,  use the gradient algorithm to improve the HV of the solution set. </a:t>
            </a:r>
          </a:p>
        </p:txBody>
      </p:sp>
    </p:spTree>
    <p:extLst>
      <p:ext uri="{BB962C8B-B14F-4D97-AF65-F5344CB8AC3E}">
        <p14:creationId xmlns:p14="http://schemas.microsoft.com/office/powerpoint/2010/main" val="3311332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64C7E-D299-AC9A-CD7A-5B74D0CD8DAF}"/>
              </a:ext>
            </a:extLst>
          </p:cNvPr>
          <p:cNvSpPr>
            <a:spLocks noGrp="1"/>
          </p:cNvSpPr>
          <p:nvPr>
            <p:ph type="title"/>
          </p:nvPr>
        </p:nvSpPr>
        <p:spPr/>
        <p:txBody>
          <a:bodyPr/>
          <a:lstStyle/>
          <a:p>
            <a:r>
              <a:rPr lang="en-US" dirty="0">
                <a:latin typeface="PingFang SC"/>
              </a:rPr>
              <a:t>Key concepts:</a:t>
            </a:r>
            <a:endParaRPr lang="en-US" dirty="0"/>
          </a:p>
        </p:txBody>
      </p:sp>
      <p:sp>
        <p:nvSpPr>
          <p:cNvPr id="3" name="Content Placeholder 2">
            <a:extLst>
              <a:ext uri="{FF2B5EF4-FFF2-40B4-BE49-F238E27FC236}">
                <a16:creationId xmlns:a16="http://schemas.microsoft.com/office/drawing/2014/main" id="{91F355B0-6BA8-0C61-D90D-AD5DFE1F8FCB}"/>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Elitism</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4" name="内容占位符 6">
            <a:extLst>
              <a:ext uri="{FF2B5EF4-FFF2-40B4-BE49-F238E27FC236}">
                <a16:creationId xmlns:a16="http://schemas.microsoft.com/office/drawing/2014/main" id="{95F3067B-90FF-D863-CCFD-03944F4A70FE}"/>
              </a:ext>
            </a:extLst>
          </p:cNvPr>
          <p:cNvPicPr>
            <a:picLocks noChangeAspect="1"/>
          </p:cNvPicPr>
          <p:nvPr/>
        </p:nvPicPr>
        <p:blipFill>
          <a:blip r:embed="rId2"/>
          <a:stretch>
            <a:fillRect/>
          </a:stretch>
        </p:blipFill>
        <p:spPr>
          <a:xfrm>
            <a:off x="838200" y="2584568"/>
            <a:ext cx="4471961" cy="2992032"/>
          </a:xfrm>
          <a:prstGeom prst="rect">
            <a:avLst/>
          </a:prstGeom>
        </p:spPr>
      </p:pic>
      <p:pic>
        <p:nvPicPr>
          <p:cNvPr id="7" name="Picture 6">
            <a:extLst>
              <a:ext uri="{FF2B5EF4-FFF2-40B4-BE49-F238E27FC236}">
                <a16:creationId xmlns:a16="http://schemas.microsoft.com/office/drawing/2014/main" id="{4E1133CA-ABEE-6522-F5E3-1B216D37D133}"/>
              </a:ext>
            </a:extLst>
          </p:cNvPr>
          <p:cNvPicPr>
            <a:picLocks noChangeAspect="1"/>
          </p:cNvPicPr>
          <p:nvPr/>
        </p:nvPicPr>
        <p:blipFill>
          <a:blip r:embed="rId3"/>
          <a:stretch>
            <a:fillRect/>
          </a:stretch>
        </p:blipFill>
        <p:spPr>
          <a:xfrm>
            <a:off x="5795871" y="2851511"/>
            <a:ext cx="5691678" cy="2458145"/>
          </a:xfrm>
          <a:prstGeom prst="rect">
            <a:avLst/>
          </a:prstGeom>
        </p:spPr>
      </p:pic>
      <p:sp>
        <p:nvSpPr>
          <p:cNvPr id="8" name="TextBox 7">
            <a:extLst>
              <a:ext uri="{FF2B5EF4-FFF2-40B4-BE49-F238E27FC236}">
                <a16:creationId xmlns:a16="http://schemas.microsoft.com/office/drawing/2014/main" id="{9E81C58A-5AE5-DBF3-258D-949F4D0AA680}"/>
              </a:ext>
            </a:extLst>
          </p:cNvPr>
          <p:cNvSpPr txBox="1"/>
          <p:nvPr/>
        </p:nvSpPr>
        <p:spPr>
          <a:xfrm>
            <a:off x="1836932" y="5576600"/>
            <a:ext cx="3740727" cy="369332"/>
          </a:xfrm>
          <a:prstGeom prst="rect">
            <a:avLst/>
          </a:prstGeom>
          <a:noFill/>
        </p:spPr>
        <p:txBody>
          <a:bodyPr wrap="square" rtlCol="0">
            <a:spAutoFit/>
          </a:bodyPr>
          <a:lstStyle/>
          <a:p>
            <a:r>
              <a:rPr lang="en-US" dirty="0"/>
              <a:t>NSGA-II’s elitist approach</a:t>
            </a:r>
          </a:p>
        </p:txBody>
      </p:sp>
      <p:sp>
        <p:nvSpPr>
          <p:cNvPr id="9" name="TextBox 8">
            <a:extLst>
              <a:ext uri="{FF2B5EF4-FFF2-40B4-BE49-F238E27FC236}">
                <a16:creationId xmlns:a16="http://schemas.microsoft.com/office/drawing/2014/main" id="{53EDBEE5-376A-1E72-CE75-A61CCE18BC93}"/>
              </a:ext>
            </a:extLst>
          </p:cNvPr>
          <p:cNvSpPr txBox="1"/>
          <p:nvPr/>
        </p:nvSpPr>
        <p:spPr>
          <a:xfrm>
            <a:off x="6771346" y="5584188"/>
            <a:ext cx="3740727" cy="369332"/>
          </a:xfrm>
          <a:prstGeom prst="rect">
            <a:avLst/>
          </a:prstGeom>
          <a:noFill/>
        </p:spPr>
        <p:txBody>
          <a:bodyPr wrap="square" rtlCol="0">
            <a:spAutoFit/>
          </a:bodyPr>
          <a:lstStyle/>
          <a:p>
            <a:r>
              <a:rPr lang="en-US" dirty="0"/>
              <a:t>SPEA-II’s archive truncation strategy</a:t>
            </a:r>
          </a:p>
        </p:txBody>
      </p:sp>
    </p:spTree>
    <p:extLst>
      <p:ext uri="{BB962C8B-B14F-4D97-AF65-F5344CB8AC3E}">
        <p14:creationId xmlns:p14="http://schemas.microsoft.com/office/powerpoint/2010/main" val="2014757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64C7E-D299-AC9A-CD7A-5B74D0CD8DAF}"/>
              </a:ext>
            </a:extLst>
          </p:cNvPr>
          <p:cNvSpPr>
            <a:spLocks noGrp="1"/>
          </p:cNvSpPr>
          <p:nvPr>
            <p:ph type="title"/>
          </p:nvPr>
        </p:nvSpPr>
        <p:spPr/>
        <p:txBody>
          <a:bodyPr/>
          <a:lstStyle/>
          <a:p>
            <a:r>
              <a:rPr lang="en-US" dirty="0">
                <a:latin typeface="PingFang SC"/>
              </a:rPr>
              <a:t>Key concepts:</a:t>
            </a:r>
            <a:endParaRPr lang="en-US" dirty="0"/>
          </a:p>
        </p:txBody>
      </p:sp>
      <p:sp>
        <p:nvSpPr>
          <p:cNvPr id="3" name="Content Placeholder 2">
            <a:extLst>
              <a:ext uri="{FF2B5EF4-FFF2-40B4-BE49-F238E27FC236}">
                <a16:creationId xmlns:a16="http://schemas.microsoft.com/office/drawing/2014/main" id="{91F355B0-6BA8-0C61-D90D-AD5DFE1F8FCB}"/>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Hypervolume</a:t>
            </a:r>
          </a:p>
          <a:p>
            <a:pPr marL="0" indent="0">
              <a:buNone/>
            </a:pPr>
            <a:endParaRPr lang="en-US"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E81C58A-5AE5-DBF3-258D-949F4D0AA680}"/>
              </a:ext>
            </a:extLst>
          </p:cNvPr>
          <p:cNvSpPr txBox="1"/>
          <p:nvPr/>
        </p:nvSpPr>
        <p:spPr>
          <a:xfrm>
            <a:off x="1836932" y="5576600"/>
            <a:ext cx="3740727" cy="369332"/>
          </a:xfrm>
          <a:prstGeom prst="rect">
            <a:avLst/>
          </a:prstGeom>
          <a:noFill/>
        </p:spPr>
        <p:txBody>
          <a:bodyPr wrap="square" rtlCol="0">
            <a:spAutoFit/>
          </a:bodyPr>
          <a:lstStyle/>
          <a:p>
            <a:r>
              <a:rPr lang="en-US" dirty="0"/>
              <a:t>Definition of Hypervolume</a:t>
            </a:r>
          </a:p>
        </p:txBody>
      </p:sp>
      <p:sp>
        <p:nvSpPr>
          <p:cNvPr id="9" name="TextBox 8">
            <a:extLst>
              <a:ext uri="{FF2B5EF4-FFF2-40B4-BE49-F238E27FC236}">
                <a16:creationId xmlns:a16="http://schemas.microsoft.com/office/drawing/2014/main" id="{53EDBEE5-376A-1E72-CE75-A61CCE18BC93}"/>
              </a:ext>
            </a:extLst>
          </p:cNvPr>
          <p:cNvSpPr txBox="1"/>
          <p:nvPr/>
        </p:nvSpPr>
        <p:spPr>
          <a:xfrm>
            <a:off x="6194650" y="5622766"/>
            <a:ext cx="3740727" cy="646331"/>
          </a:xfrm>
          <a:prstGeom prst="rect">
            <a:avLst/>
          </a:prstGeom>
          <a:noFill/>
        </p:spPr>
        <p:txBody>
          <a:bodyPr wrap="square" rtlCol="0">
            <a:spAutoFit/>
          </a:bodyPr>
          <a:lstStyle/>
          <a:p>
            <a:r>
              <a:rPr lang="en-US" dirty="0"/>
              <a:t>SMS-EMOA uses hypervolume to leverage delta performance</a:t>
            </a:r>
          </a:p>
        </p:txBody>
      </p:sp>
      <p:pic>
        <p:nvPicPr>
          <p:cNvPr id="5" name="图片 5">
            <a:extLst>
              <a:ext uri="{FF2B5EF4-FFF2-40B4-BE49-F238E27FC236}">
                <a16:creationId xmlns:a16="http://schemas.microsoft.com/office/drawing/2014/main" id="{4FDE82D6-1881-6BC9-6250-0013BE396B3B}"/>
              </a:ext>
            </a:extLst>
          </p:cNvPr>
          <p:cNvPicPr>
            <a:picLocks noChangeAspect="1"/>
          </p:cNvPicPr>
          <p:nvPr/>
        </p:nvPicPr>
        <p:blipFill>
          <a:blip r:embed="rId2"/>
          <a:stretch>
            <a:fillRect/>
          </a:stretch>
        </p:blipFill>
        <p:spPr>
          <a:xfrm>
            <a:off x="1471871" y="2534131"/>
            <a:ext cx="3690329" cy="2907532"/>
          </a:xfrm>
          <a:prstGeom prst="rect">
            <a:avLst/>
          </a:prstGeom>
        </p:spPr>
      </p:pic>
      <p:pic>
        <p:nvPicPr>
          <p:cNvPr id="10" name="Picture 9">
            <a:extLst>
              <a:ext uri="{FF2B5EF4-FFF2-40B4-BE49-F238E27FC236}">
                <a16:creationId xmlns:a16="http://schemas.microsoft.com/office/drawing/2014/main" id="{6B593F1E-3F1A-6671-67E4-DD4671F3BC3F}"/>
              </a:ext>
            </a:extLst>
          </p:cNvPr>
          <p:cNvPicPr>
            <a:picLocks noChangeAspect="1"/>
          </p:cNvPicPr>
          <p:nvPr/>
        </p:nvPicPr>
        <p:blipFill>
          <a:blip r:embed="rId3"/>
          <a:stretch>
            <a:fillRect/>
          </a:stretch>
        </p:blipFill>
        <p:spPr>
          <a:xfrm>
            <a:off x="6194650" y="2761923"/>
            <a:ext cx="4525479" cy="2679740"/>
          </a:xfrm>
          <a:prstGeom prst="rect">
            <a:avLst/>
          </a:prstGeom>
        </p:spPr>
      </p:pic>
    </p:spTree>
    <p:extLst>
      <p:ext uri="{BB962C8B-B14F-4D97-AF65-F5344CB8AC3E}">
        <p14:creationId xmlns:p14="http://schemas.microsoft.com/office/powerpoint/2010/main" val="3379269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0C4945-475B-7672-7F32-84D4447BE1E6}"/>
              </a:ext>
            </a:extLst>
          </p:cNvPr>
          <p:cNvSpPr>
            <a:spLocks noGrp="1"/>
          </p:cNvSpPr>
          <p:nvPr>
            <p:ph type="title"/>
          </p:nvPr>
        </p:nvSpPr>
        <p:spPr/>
        <p:txBody>
          <a:bodyPr/>
          <a:lstStyle/>
          <a:p>
            <a:r>
              <a:rPr lang="en-US" altLang="zh-CN" b="1" dirty="0">
                <a:latin typeface="PingFang SC"/>
              </a:rPr>
              <a:t>Our presented algorithm</a:t>
            </a:r>
            <a:endParaRPr lang="zh-CN" altLang="en-US" b="1" dirty="0">
              <a:latin typeface="PingFang SC"/>
            </a:endParaRPr>
          </a:p>
        </p:txBody>
      </p:sp>
      <p:pic>
        <p:nvPicPr>
          <p:cNvPr id="9" name="内容占位符 8">
            <a:extLst>
              <a:ext uri="{FF2B5EF4-FFF2-40B4-BE49-F238E27FC236}">
                <a16:creationId xmlns:a16="http://schemas.microsoft.com/office/drawing/2014/main" id="{442FA237-03CD-6676-9C4C-E2921B3075BE}"/>
              </a:ext>
            </a:extLst>
          </p:cNvPr>
          <p:cNvPicPr>
            <a:picLocks noGrp="1" noChangeAspect="1"/>
          </p:cNvPicPr>
          <p:nvPr>
            <p:ph idx="1"/>
          </p:nvPr>
        </p:nvPicPr>
        <p:blipFill>
          <a:blip r:embed="rId3"/>
          <a:stretch>
            <a:fillRect/>
          </a:stretch>
        </p:blipFill>
        <p:spPr>
          <a:xfrm>
            <a:off x="6029133" y="1543523"/>
            <a:ext cx="5522852" cy="4351338"/>
          </a:xfrm>
          <a:prstGeom prst="rect">
            <a:avLst/>
          </a:prstGeom>
        </p:spPr>
      </p:pic>
      <p:cxnSp>
        <p:nvCxnSpPr>
          <p:cNvPr id="11" name="直接箭头连接符 10">
            <a:extLst>
              <a:ext uri="{FF2B5EF4-FFF2-40B4-BE49-F238E27FC236}">
                <a16:creationId xmlns:a16="http://schemas.microsoft.com/office/drawing/2014/main" id="{639D3B8E-68AD-17BE-1660-7D88B56CFC0B}"/>
              </a:ext>
            </a:extLst>
          </p:cNvPr>
          <p:cNvCxnSpPr/>
          <p:nvPr/>
        </p:nvCxnSpPr>
        <p:spPr>
          <a:xfrm flipH="1">
            <a:off x="8200414" y="4377445"/>
            <a:ext cx="758757" cy="476656"/>
          </a:xfrm>
          <a:prstGeom prst="straightConnector1">
            <a:avLst/>
          </a:prstGeom>
          <a:ln w="1905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08516FB4-0ED2-6072-69C0-985C10D951CB}"/>
              </a:ext>
            </a:extLst>
          </p:cNvPr>
          <p:cNvSpPr txBox="1"/>
          <p:nvPr/>
        </p:nvSpPr>
        <p:spPr>
          <a:xfrm>
            <a:off x="7791851" y="4854101"/>
            <a:ext cx="1575881" cy="646331"/>
          </a:xfrm>
          <a:prstGeom prst="rect">
            <a:avLst/>
          </a:prstGeom>
          <a:noFill/>
        </p:spPr>
        <p:txBody>
          <a:bodyPr wrap="square" rtlCol="0">
            <a:spAutoFit/>
          </a:bodyPr>
          <a:lstStyle/>
          <a:p>
            <a:r>
              <a:rPr lang="en-US" altLang="zh-CN" sz="1200" b="1" dirty="0"/>
              <a:t>Direction of Gradient Descent</a:t>
            </a:r>
          </a:p>
          <a:p>
            <a:endParaRPr lang="zh-CN" altLang="en-US" sz="1200" b="1" dirty="0"/>
          </a:p>
        </p:txBody>
      </p:sp>
      <p:sp>
        <p:nvSpPr>
          <p:cNvPr id="13" name="内容占位符 2">
            <a:extLst>
              <a:ext uri="{FF2B5EF4-FFF2-40B4-BE49-F238E27FC236}">
                <a16:creationId xmlns:a16="http://schemas.microsoft.com/office/drawing/2014/main" id="{7E489935-A514-D055-7CAF-2255254F70F7}"/>
              </a:ext>
            </a:extLst>
          </p:cNvPr>
          <p:cNvSpPr txBox="1">
            <a:spLocks/>
          </p:cNvSpPr>
          <p:nvPr/>
        </p:nvSpPr>
        <p:spPr>
          <a:xfrm>
            <a:off x="838200" y="1825625"/>
            <a:ext cx="582524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latin typeface="Times New Roman" panose="02020603050405020304" pitchFamily="18" charset="0"/>
                <a:cs typeface="Times New Roman" panose="02020603050405020304" pitchFamily="18" charset="0"/>
              </a:rPr>
              <a:t>Sub-population migration (guided by non-dominated individual gradient)</a:t>
            </a:r>
          </a:p>
          <a:p>
            <a:r>
              <a:rPr lang="en-US" altLang="zh-CN" dirty="0">
                <a:latin typeface="Times New Roman" panose="02020603050405020304" pitchFamily="18" charset="0"/>
                <a:cs typeface="Times New Roman" panose="02020603050405020304" pitchFamily="18" charset="0"/>
              </a:rPr>
              <a:t>Local search + Group migration</a:t>
            </a:r>
          </a:p>
          <a:p>
            <a:r>
              <a:rPr lang="en-US" altLang="zh-CN" dirty="0">
                <a:latin typeface="Times New Roman" panose="02020603050405020304" pitchFamily="18" charset="0"/>
                <a:cs typeface="Times New Roman" panose="02020603050405020304" pitchFamily="18" charset="0"/>
              </a:rPr>
              <a:t>Uses Hypervolume as a performance indicator</a:t>
            </a:r>
          </a:p>
          <a:p>
            <a:r>
              <a:rPr lang="en-US" altLang="zh-CN" dirty="0">
                <a:latin typeface="Times New Roman" panose="02020603050405020304" pitchFamily="18" charset="0"/>
                <a:cs typeface="Times New Roman" panose="02020603050405020304" pitchFamily="18" charset="0"/>
              </a:rPr>
              <a:t>Uses Gradient information as a heuristic algorithm</a:t>
            </a:r>
          </a:p>
        </p:txBody>
      </p:sp>
      <p:cxnSp>
        <p:nvCxnSpPr>
          <p:cNvPr id="15" name="直接连接符 14">
            <a:extLst>
              <a:ext uri="{FF2B5EF4-FFF2-40B4-BE49-F238E27FC236}">
                <a16:creationId xmlns:a16="http://schemas.microsoft.com/office/drawing/2014/main" id="{C1AFBAB8-6FC0-88CE-9910-EDE31F8875F0}"/>
              </a:ext>
            </a:extLst>
          </p:cNvPr>
          <p:cNvCxnSpPr/>
          <p:nvPr/>
        </p:nvCxnSpPr>
        <p:spPr>
          <a:xfrm flipV="1">
            <a:off x="8959171" y="3142034"/>
            <a:ext cx="0" cy="1235411"/>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A2F9B4B0-4B52-C1C9-7DCA-877EDAA84A24}"/>
              </a:ext>
            </a:extLst>
          </p:cNvPr>
          <p:cNvCxnSpPr>
            <a:cxnSpLocks/>
          </p:cNvCxnSpPr>
          <p:nvPr/>
        </p:nvCxnSpPr>
        <p:spPr>
          <a:xfrm flipH="1">
            <a:off x="8959171" y="4377445"/>
            <a:ext cx="1060318"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sp>
        <p:nvSpPr>
          <p:cNvPr id="19" name="不完整圆 18">
            <a:extLst>
              <a:ext uri="{FF2B5EF4-FFF2-40B4-BE49-F238E27FC236}">
                <a16:creationId xmlns:a16="http://schemas.microsoft.com/office/drawing/2014/main" id="{CC0E2688-1646-38D5-4909-5E53A2777980}"/>
              </a:ext>
            </a:extLst>
          </p:cNvPr>
          <p:cNvSpPr/>
          <p:nvPr/>
        </p:nvSpPr>
        <p:spPr>
          <a:xfrm>
            <a:off x="8200414" y="3577625"/>
            <a:ext cx="1575881" cy="1527144"/>
          </a:xfrm>
          <a:prstGeom prst="pie">
            <a:avLst>
              <a:gd name="adj1" fmla="val 16211185"/>
              <a:gd name="adj2" fmla="val 21557021"/>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324919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PingFang SC"/>
              </a:rPr>
              <a:t>Evaluation methods</a:t>
            </a:r>
            <a:endParaRPr lang="en-US" sz="4400" b="0" strike="noStrike" spc="-1">
              <a:solidFill>
                <a:srgbClr val="000000"/>
              </a:solidFill>
              <a:latin typeface="等线"/>
            </a:endParaRPr>
          </a:p>
        </p:txBody>
      </p:sp>
      <p:sp>
        <p:nvSpPr>
          <p:cNvPr id="126" name="PlaceHolder 2"/>
          <p:cNvSpPr>
            <a:spLocks noGrp="1"/>
          </p:cNvSpPr>
          <p:nvPr>
            <p:ph/>
          </p:nvPr>
        </p:nvSpPr>
        <p:spPr>
          <a:xfrm>
            <a:off x="838080" y="1825560"/>
            <a:ext cx="10704240" cy="5032080"/>
          </a:xfrm>
          <a:prstGeom prst="rect">
            <a:avLst/>
          </a:prstGeom>
          <a:noFill/>
          <a:ln w="0">
            <a:noFill/>
          </a:ln>
        </p:spPr>
        <p:txBody>
          <a:bodyPr anchor="t">
            <a:normAutofit fontScale="92500" lnSpcReduction="10000"/>
          </a:bodyPr>
          <a:lstStyle/>
          <a:p>
            <a:pPr marL="194040" indent="-194040">
              <a:lnSpc>
                <a:spcPct val="90000"/>
              </a:lnSpc>
              <a:spcBef>
                <a:spcPts val="1001"/>
              </a:spcBef>
              <a:buClr>
                <a:srgbClr val="000000"/>
              </a:buClr>
              <a:buFont typeface="Arial"/>
              <a:buChar char="•"/>
            </a:pPr>
            <a:r>
              <a:rPr lang="en-US" sz="2800" b="0" strike="noStrike" spc="-1" dirty="0">
                <a:solidFill>
                  <a:srgbClr val="000000"/>
                </a:solidFill>
                <a:latin typeface="Times New Roman" panose="02020603050405020304" pitchFamily="18" charset="0"/>
                <a:cs typeface="Times New Roman" panose="02020603050405020304" pitchFamily="18" charset="0"/>
              </a:rPr>
              <a:t>Solution Evaluation</a:t>
            </a:r>
          </a:p>
          <a:p>
            <a:pPr marL="734400" lvl="1" indent="-275400">
              <a:lnSpc>
                <a:spcPct val="90000"/>
              </a:lnSpc>
              <a:spcBef>
                <a:spcPts val="1134"/>
              </a:spcBef>
              <a:buClr>
                <a:srgbClr val="000000"/>
              </a:buClr>
              <a:buSzPct val="75000"/>
              <a:buFont typeface="Symbol" charset="2"/>
              <a:buChar char=""/>
            </a:pPr>
            <a:r>
              <a:rPr lang="en-US" sz="2800" b="0" strike="noStrike" spc="-1" dirty="0" err="1">
                <a:solidFill>
                  <a:srgbClr val="000000"/>
                </a:solidFill>
                <a:latin typeface="Times New Roman" panose="02020603050405020304" pitchFamily="18" charset="0"/>
                <a:cs typeface="Times New Roman" panose="02020603050405020304" pitchFamily="18" charset="0"/>
              </a:rPr>
              <a:t>Convergence:GD</a:t>
            </a:r>
            <a:r>
              <a:rPr lang="en-US" sz="2800" b="0" strike="noStrike" spc="-1" dirty="0">
                <a:solidFill>
                  <a:srgbClr val="000000"/>
                </a:solidFill>
                <a:latin typeface="Times New Roman" panose="02020603050405020304" pitchFamily="18" charset="0"/>
                <a:cs typeface="Times New Roman" panose="02020603050405020304" pitchFamily="18" charset="0"/>
              </a:rPr>
              <a:t> &amp; IGD</a:t>
            </a:r>
          </a:p>
          <a:p>
            <a:pPr marL="734400" lvl="1" indent="0">
              <a:lnSpc>
                <a:spcPct val="90000"/>
              </a:lnSpc>
              <a:spcBef>
                <a:spcPts val="1134"/>
              </a:spcBef>
              <a:buNone/>
            </a:pPr>
            <a:r>
              <a:rPr lang="en-US" sz="2800" b="0" strike="noStrike" spc="-1" dirty="0">
                <a:solidFill>
                  <a:srgbClr val="000000"/>
                </a:solidFill>
                <a:latin typeface="Times New Roman" panose="02020603050405020304" pitchFamily="18" charset="0"/>
                <a:cs typeface="Times New Roman" panose="02020603050405020304" pitchFamily="18" charset="0"/>
              </a:rPr>
              <a:t>The distance between the solution set and the real Pareto Front.</a:t>
            </a:r>
          </a:p>
          <a:p>
            <a:pPr marL="734400" lvl="1" indent="-275400">
              <a:lnSpc>
                <a:spcPct val="90000"/>
              </a:lnSpc>
              <a:spcBef>
                <a:spcPts val="1134"/>
              </a:spcBef>
              <a:buClr>
                <a:srgbClr val="000000"/>
              </a:buClr>
              <a:buSzPct val="75000"/>
              <a:buFont typeface="Symbol" charset="2"/>
              <a:buChar char=""/>
            </a:pPr>
            <a:r>
              <a:rPr lang="en-US" sz="2800" b="0" strike="noStrike" spc="-1" dirty="0" err="1">
                <a:solidFill>
                  <a:srgbClr val="000000"/>
                </a:solidFill>
                <a:latin typeface="Times New Roman" panose="02020603050405020304" pitchFamily="18" charset="0"/>
                <a:cs typeface="Times New Roman" panose="02020603050405020304" pitchFamily="18" charset="0"/>
              </a:rPr>
              <a:t>Evenness:Spacing</a:t>
            </a:r>
            <a:endParaRPr lang="en-US" sz="2800" b="0" strike="noStrike" spc="-1" dirty="0">
              <a:solidFill>
                <a:srgbClr val="000000"/>
              </a:solidFill>
              <a:latin typeface="Times New Roman" panose="02020603050405020304" pitchFamily="18" charset="0"/>
              <a:cs typeface="Times New Roman" panose="02020603050405020304" pitchFamily="18" charset="0"/>
            </a:endParaRPr>
          </a:p>
          <a:p>
            <a:pPr marL="734400" lvl="1" indent="0">
              <a:lnSpc>
                <a:spcPct val="90000"/>
              </a:lnSpc>
              <a:spcBef>
                <a:spcPts val="1134"/>
              </a:spcBef>
              <a:buNone/>
            </a:pPr>
            <a:r>
              <a:rPr lang="en-US" sz="2800" b="0" strike="noStrike" spc="-1" dirty="0">
                <a:solidFill>
                  <a:srgbClr val="000000"/>
                </a:solidFill>
                <a:latin typeface="Times New Roman" panose="02020603050405020304" pitchFamily="18" charset="0"/>
                <a:cs typeface="Times New Roman" panose="02020603050405020304" pitchFamily="18" charset="0"/>
              </a:rPr>
              <a:t>The uniformity of individual distribution in the solution set.</a:t>
            </a:r>
          </a:p>
          <a:p>
            <a:pPr marL="734400" lvl="1" indent="-275400">
              <a:lnSpc>
                <a:spcPct val="90000"/>
              </a:lnSpc>
              <a:spcBef>
                <a:spcPts val="1134"/>
              </a:spcBef>
              <a:buClr>
                <a:srgbClr val="000000"/>
              </a:buClr>
              <a:buSzPct val="75000"/>
              <a:buFont typeface="Symbol" charset="2"/>
              <a:buChar char=""/>
            </a:pPr>
            <a:r>
              <a:rPr lang="en-US" sz="2800" b="0" strike="noStrike" spc="-1" dirty="0" err="1">
                <a:solidFill>
                  <a:srgbClr val="000000"/>
                </a:solidFill>
                <a:latin typeface="Times New Roman" panose="02020603050405020304" pitchFamily="18" charset="0"/>
                <a:cs typeface="Times New Roman" panose="02020603050405020304" pitchFamily="18" charset="0"/>
              </a:rPr>
              <a:t>Spread:Hypervolumn</a:t>
            </a:r>
            <a:endParaRPr lang="en-US" sz="2800" b="0" strike="noStrike" spc="-1" dirty="0">
              <a:solidFill>
                <a:srgbClr val="000000"/>
              </a:solidFill>
              <a:latin typeface="Times New Roman" panose="02020603050405020304" pitchFamily="18" charset="0"/>
              <a:cs typeface="Times New Roman" panose="02020603050405020304" pitchFamily="18" charset="0"/>
            </a:endParaRPr>
          </a:p>
          <a:p>
            <a:pPr marL="734400" lvl="1" indent="0">
              <a:lnSpc>
                <a:spcPct val="90000"/>
              </a:lnSpc>
              <a:spcBef>
                <a:spcPts val="1134"/>
              </a:spcBef>
              <a:buNone/>
            </a:pPr>
            <a:r>
              <a:rPr lang="en-US" sz="2800" b="0" strike="noStrike" spc="-1" dirty="0">
                <a:solidFill>
                  <a:srgbClr val="000000"/>
                </a:solidFill>
                <a:latin typeface="Times New Roman" panose="02020603050405020304" pitchFamily="18" charset="0"/>
                <a:cs typeface="Times New Roman" panose="02020603050405020304" pitchFamily="18" charset="0"/>
              </a:rPr>
              <a:t>The distribution of the entire solution set in the target space.</a:t>
            </a:r>
          </a:p>
          <a:p>
            <a:pPr marL="194040" indent="-194040">
              <a:lnSpc>
                <a:spcPct val="90000"/>
              </a:lnSpc>
              <a:spcBef>
                <a:spcPts val="1001"/>
              </a:spcBef>
              <a:buClr>
                <a:srgbClr val="000000"/>
              </a:buClr>
              <a:buFont typeface="Arial"/>
              <a:buChar char="•"/>
            </a:pPr>
            <a:r>
              <a:rPr lang="en-US" sz="2800" b="0" strike="noStrike" spc="-1" dirty="0">
                <a:solidFill>
                  <a:srgbClr val="000000"/>
                </a:solidFill>
                <a:latin typeface="Times New Roman" panose="02020603050405020304" pitchFamily="18" charset="0"/>
                <a:cs typeface="Times New Roman" panose="02020603050405020304" pitchFamily="18" charset="0"/>
              </a:rPr>
              <a:t>Algorithm Evaluation</a:t>
            </a:r>
          </a:p>
          <a:p>
            <a:pPr marL="734400" lvl="1" indent="-275400">
              <a:lnSpc>
                <a:spcPct val="90000"/>
              </a:lnSpc>
              <a:spcBef>
                <a:spcPts val="1134"/>
              </a:spcBef>
              <a:buClr>
                <a:srgbClr val="000000"/>
              </a:buClr>
              <a:buSzPct val="75000"/>
              <a:buFont typeface="Symbol" charset="2"/>
              <a:buChar char=""/>
            </a:pPr>
            <a:r>
              <a:rPr lang="en-US" sz="2800" b="0" strike="noStrike" spc="-1" dirty="0">
                <a:solidFill>
                  <a:srgbClr val="000000"/>
                </a:solidFill>
                <a:latin typeface="Times New Roman" panose="02020603050405020304" pitchFamily="18" charset="0"/>
                <a:cs typeface="Times New Roman" panose="02020603050405020304" pitchFamily="18" charset="0"/>
              </a:rPr>
              <a:t>Time</a:t>
            </a:r>
          </a:p>
          <a:p>
            <a:pPr marL="734400" lvl="1" indent="-275400">
              <a:lnSpc>
                <a:spcPct val="90000"/>
              </a:lnSpc>
              <a:spcBef>
                <a:spcPts val="1134"/>
              </a:spcBef>
              <a:buClr>
                <a:srgbClr val="000000"/>
              </a:buClr>
              <a:buSzPct val="75000"/>
              <a:buFont typeface="Symbol" charset="2"/>
              <a:buChar char=""/>
            </a:pPr>
            <a:r>
              <a:rPr lang="en-US" sz="2800" b="0" strike="noStrike" spc="-1" dirty="0">
                <a:solidFill>
                  <a:srgbClr val="000000"/>
                </a:solidFill>
                <a:latin typeface="Times New Roman" panose="02020603050405020304" pitchFamily="18" charset="0"/>
                <a:cs typeface="Times New Roman" panose="02020603050405020304" pitchFamily="18" charset="0"/>
              </a:rPr>
              <a:t>Space</a:t>
            </a:r>
          </a:p>
          <a:p>
            <a:pPr marL="734400" lvl="1" indent="-275400">
              <a:lnSpc>
                <a:spcPct val="90000"/>
              </a:lnSpc>
              <a:spcBef>
                <a:spcPts val="1134"/>
              </a:spcBef>
              <a:buClr>
                <a:srgbClr val="000000"/>
              </a:buClr>
              <a:buSzPct val="75000"/>
              <a:buFont typeface="Symbol" charset="2"/>
              <a:buChar char=""/>
            </a:pPr>
            <a:r>
              <a:rPr lang="en-US" sz="2800" b="0" strike="noStrike" spc="-1" dirty="0">
                <a:solidFill>
                  <a:srgbClr val="000000"/>
                </a:solidFill>
                <a:latin typeface="Times New Roman" panose="02020603050405020304" pitchFamily="18" charset="0"/>
                <a:cs typeface="Times New Roman" panose="02020603050405020304" pitchFamily="18" charset="0"/>
              </a:rPr>
              <a:t>other</a:t>
            </a:r>
          </a:p>
          <a:p>
            <a:pPr indent="0">
              <a:lnSpc>
                <a:spcPct val="90000"/>
              </a:lnSpc>
              <a:spcBef>
                <a:spcPts val="1001"/>
              </a:spcBef>
              <a:buNone/>
              <a:tabLst>
                <a:tab pos="0" algn="l"/>
              </a:tabLst>
            </a:pPr>
            <a:endParaRPr lang="en-US" sz="2800" b="0" strike="noStrike" spc="-1" dirty="0">
              <a:solidFill>
                <a:srgbClr val="000000"/>
              </a:solidFill>
              <a:latin typeface="Times New Roman" panose="02020603050405020304" pitchFamily="18" charset="0"/>
              <a:cs typeface="Times New Roman" panose="02020603050405020304" pitchFamily="18" charset="0"/>
            </a:endParaRPr>
          </a:p>
          <a:p>
            <a:pPr indent="0">
              <a:lnSpc>
                <a:spcPct val="90000"/>
              </a:lnSpc>
              <a:spcBef>
                <a:spcPts val="1001"/>
              </a:spcBef>
              <a:buNone/>
              <a:tabLst>
                <a:tab pos="0" algn="l"/>
              </a:tabLst>
            </a:pPr>
            <a:endParaRPr lang="en-US" sz="2800" b="0" strike="noStrike" spc="-1" dirty="0">
              <a:solidFill>
                <a:srgbClr val="000000"/>
              </a:solidFill>
              <a:latin typeface="Times New Roman" panose="02020603050405020304" pitchFamily="18" charset="0"/>
              <a:cs typeface="Times New Roman" panose="02020603050405020304" pitchFamily="18" charset="0"/>
            </a:endParaRPr>
          </a:p>
          <a:p>
            <a:pPr indent="0">
              <a:lnSpc>
                <a:spcPct val="90000"/>
              </a:lnSpc>
              <a:spcBef>
                <a:spcPts val="1001"/>
              </a:spcBef>
              <a:buNone/>
              <a:tabLst>
                <a:tab pos="0" algn="l"/>
              </a:tabLst>
            </a:pPr>
            <a:endParaRPr lang="en-US" sz="2800" b="0" strike="noStrike" spc="-1" dirty="0">
              <a:solidFill>
                <a:srgbClr val="000000"/>
              </a:solidFill>
              <a:latin typeface="Times New Roman" panose="02020603050405020304" pitchFamily="18" charset="0"/>
              <a:cs typeface="Times New Roman" panose="02020603050405020304" pitchFamily="18" charset="0"/>
            </a:endParaRPr>
          </a:p>
          <a:p>
            <a:pPr indent="0">
              <a:lnSpc>
                <a:spcPct val="90000"/>
              </a:lnSpc>
              <a:spcBef>
                <a:spcPts val="1001"/>
              </a:spcBef>
              <a:buNone/>
              <a:tabLst>
                <a:tab pos="0" algn="l"/>
              </a:tabLst>
            </a:pPr>
            <a:endParaRPr lang="en-US" sz="2800" b="0" strike="noStrike" spc="-1" dirty="0">
              <a:solidFill>
                <a:srgbClr val="000000"/>
              </a:solidFill>
              <a:latin typeface="Times New Roman" panose="02020603050405020304" pitchFamily="18" charset="0"/>
              <a:cs typeface="Times New Roman" panose="02020603050405020304" pitchFamily="18" charset="0"/>
            </a:endParaRPr>
          </a:p>
          <a:p>
            <a:pPr indent="0">
              <a:lnSpc>
                <a:spcPct val="90000"/>
              </a:lnSpc>
              <a:spcBef>
                <a:spcPts val="1001"/>
              </a:spcBef>
              <a:buNone/>
              <a:tabLst>
                <a:tab pos="0" algn="l"/>
              </a:tabLst>
            </a:pPr>
            <a:endParaRPr lang="en-US" sz="2800"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PingFang SC"/>
              </a:rPr>
              <a:t>Evaluation methods</a:t>
            </a:r>
            <a:endParaRPr lang="en-US" sz="4400" b="0" strike="noStrike" spc="-1">
              <a:solidFill>
                <a:srgbClr val="000000"/>
              </a:solidFill>
              <a:latin typeface="等线"/>
            </a:endParaRPr>
          </a:p>
        </p:txBody>
      </p:sp>
      <p:sp>
        <p:nvSpPr>
          <p:cNvPr id="131" name="PlaceHolder 2"/>
          <p:cNvSpPr>
            <a:spLocks noGrp="1"/>
          </p:cNvSpPr>
          <p:nvPr>
            <p:ph/>
          </p:nvPr>
        </p:nvSpPr>
        <p:spPr>
          <a:xfrm>
            <a:off x="838080" y="1825560"/>
            <a:ext cx="10704240" cy="5032080"/>
          </a:xfrm>
          <a:prstGeom prst="rect">
            <a:avLst/>
          </a:prstGeom>
          <a:noFill/>
          <a:ln w="0">
            <a:noFill/>
          </a:ln>
        </p:spPr>
        <p:txBody>
          <a:bodyPr anchor="t">
            <a:normAutofit fontScale="98500" lnSpcReduction="10000"/>
          </a:bodyPr>
          <a:lstStyle/>
          <a:p>
            <a:pPr marL="207720" indent="-207720">
              <a:lnSpc>
                <a:spcPct val="90000"/>
              </a:lnSpc>
              <a:spcBef>
                <a:spcPts val="1001"/>
              </a:spcBef>
              <a:buClr>
                <a:srgbClr val="000000"/>
              </a:buClr>
              <a:buFont typeface="Arial"/>
              <a:buChar char="•"/>
            </a:pPr>
            <a:r>
              <a:rPr lang="en-US" sz="2800" b="0" strike="noStrike" spc="-1" dirty="0">
                <a:solidFill>
                  <a:srgbClr val="000000"/>
                </a:solidFill>
                <a:latin typeface="Times New Roman" panose="02020603050405020304" pitchFamily="18" charset="0"/>
                <a:cs typeface="Times New Roman" panose="02020603050405020304" pitchFamily="18" charset="0"/>
              </a:rPr>
              <a:t>Generational Distance &amp; Inverted Generational Distance</a:t>
            </a:r>
          </a:p>
          <a:p>
            <a:pPr marL="207720" indent="0">
              <a:lnSpc>
                <a:spcPct val="90000"/>
              </a:lnSpc>
              <a:spcBef>
                <a:spcPts val="1001"/>
              </a:spcBef>
              <a:buNone/>
            </a:pPr>
            <a:r>
              <a:rPr lang="en-US" sz="2800" b="0" strike="noStrike" spc="-1" dirty="0">
                <a:solidFill>
                  <a:srgbClr val="000000"/>
                </a:solidFill>
                <a:latin typeface="Times New Roman" panose="02020603050405020304" pitchFamily="18" charset="0"/>
                <a:cs typeface="Times New Roman" panose="02020603050405020304" pitchFamily="18" charset="0"/>
              </a:rPr>
              <a:t>(GD &amp; IGD)</a:t>
            </a:r>
          </a:p>
          <a:p>
            <a:pPr marL="207720" indent="-207720">
              <a:lnSpc>
                <a:spcPct val="90000"/>
              </a:lnSpc>
              <a:spcBef>
                <a:spcPts val="1001"/>
              </a:spcBef>
              <a:buClr>
                <a:srgbClr val="000000"/>
              </a:buClr>
              <a:buFont typeface="Arial"/>
              <a:buChar char="•"/>
            </a:pPr>
            <a:r>
              <a:rPr lang="en-US" sz="2800" b="0" strike="noStrike" spc="-1" dirty="0">
                <a:solidFill>
                  <a:srgbClr val="000000"/>
                </a:solidFill>
                <a:latin typeface="Times New Roman" panose="02020603050405020304" pitchFamily="18" charset="0"/>
                <a:cs typeface="Times New Roman" panose="02020603050405020304" pitchFamily="18" charset="0"/>
              </a:rPr>
              <a:t>The GD of a set A is defined as the distance between each point </a:t>
            </a:r>
            <a:r>
              <a:rPr lang="en-US" sz="2800" b="0" strike="noStrike" spc="-1" dirty="0" err="1">
                <a:solidFill>
                  <a:srgbClr val="000000"/>
                </a:solidFill>
                <a:latin typeface="Times New Roman" panose="02020603050405020304" pitchFamily="18" charset="0"/>
                <a:cs typeface="Times New Roman" panose="02020603050405020304" pitchFamily="18" charset="0"/>
              </a:rPr>
              <a:t>a∈A</a:t>
            </a:r>
            <a:r>
              <a:rPr lang="en-US" sz="2800" b="0" strike="noStrike" spc="-1" dirty="0">
                <a:solidFill>
                  <a:srgbClr val="000000"/>
                </a:solidFill>
                <a:latin typeface="Times New Roman" panose="02020603050405020304" pitchFamily="18" charset="0"/>
                <a:cs typeface="Times New Roman" panose="02020603050405020304" pitchFamily="18" charset="0"/>
              </a:rPr>
              <a:t> and the closest point r in a reference set R, averaged over the size of A. Formally</a:t>
            </a:r>
            <a:r>
              <a:rPr lang="zh-CN" altLang="en-US" spc="-1" dirty="0">
                <a:solidFill>
                  <a:srgbClr val="000000"/>
                </a:solidFill>
                <a:latin typeface="Times New Roman" panose="02020603050405020304" pitchFamily="18" charset="0"/>
                <a:cs typeface="Times New Roman" panose="02020603050405020304" pitchFamily="18" charset="0"/>
              </a:rPr>
              <a:t>：</a:t>
            </a:r>
            <a:endParaRPr lang="en-US" sz="2800" b="0" strike="noStrike" spc="-1" dirty="0">
              <a:solidFill>
                <a:srgbClr val="000000"/>
              </a:solidFill>
              <a:latin typeface="Times New Roman" panose="02020603050405020304" pitchFamily="18" charset="0"/>
              <a:cs typeface="Times New Roman" panose="02020603050405020304" pitchFamily="18" charset="0"/>
            </a:endParaRPr>
          </a:p>
          <a:p>
            <a:pPr indent="0">
              <a:lnSpc>
                <a:spcPct val="90000"/>
              </a:lnSpc>
              <a:spcBef>
                <a:spcPts val="1001"/>
              </a:spcBef>
              <a:buNone/>
              <a:tabLst>
                <a:tab pos="0" algn="l"/>
              </a:tabLst>
            </a:pPr>
            <a:endParaRPr lang="en-US" sz="2800" b="0" strike="noStrike" spc="-1" dirty="0">
              <a:solidFill>
                <a:srgbClr val="000000"/>
              </a:solidFill>
              <a:latin typeface="Times New Roman" panose="02020603050405020304" pitchFamily="18" charset="0"/>
              <a:cs typeface="Times New Roman" panose="02020603050405020304" pitchFamily="18" charset="0"/>
            </a:endParaRPr>
          </a:p>
          <a:p>
            <a:pPr indent="0">
              <a:lnSpc>
                <a:spcPct val="90000"/>
              </a:lnSpc>
              <a:spcBef>
                <a:spcPts val="499"/>
              </a:spcBef>
              <a:buNone/>
              <a:tabLst>
                <a:tab pos="0" algn="l"/>
              </a:tabLst>
            </a:pPr>
            <a:endParaRPr lang="en-US" sz="2400" b="0" strike="noStrike" spc="-1" dirty="0">
              <a:solidFill>
                <a:srgbClr val="000000"/>
              </a:solidFill>
              <a:latin typeface="Times New Roman" panose="02020603050405020304" pitchFamily="18" charset="0"/>
              <a:cs typeface="Times New Roman" panose="02020603050405020304" pitchFamily="18" charset="0"/>
            </a:endParaRPr>
          </a:p>
          <a:p>
            <a:pPr marL="415800" indent="0">
              <a:lnSpc>
                <a:spcPct val="90000"/>
              </a:lnSpc>
              <a:spcBef>
                <a:spcPts val="499"/>
              </a:spcBef>
              <a:buNone/>
              <a:tabLst>
                <a:tab pos="0" algn="l"/>
              </a:tabLst>
            </a:pPr>
            <a:endParaRPr lang="en-US" sz="2400" b="0" strike="noStrike" spc="-1" dirty="0">
              <a:solidFill>
                <a:srgbClr val="000000"/>
              </a:solidFill>
              <a:latin typeface="Times New Roman" panose="02020603050405020304" pitchFamily="18" charset="0"/>
              <a:cs typeface="Times New Roman" panose="02020603050405020304" pitchFamily="18" charset="0"/>
            </a:endParaRPr>
          </a:p>
          <a:p>
            <a:pPr marL="415800" indent="0">
              <a:lnSpc>
                <a:spcPct val="90000"/>
              </a:lnSpc>
              <a:spcBef>
                <a:spcPts val="499"/>
              </a:spcBef>
              <a:buNone/>
              <a:tabLst>
                <a:tab pos="0" algn="l"/>
              </a:tabLst>
            </a:pPr>
            <a:r>
              <a:rPr lang="en-US" sz="2400" b="0" strike="noStrike" spc="-1" dirty="0">
                <a:solidFill>
                  <a:srgbClr val="373A3C"/>
                </a:solidFill>
                <a:latin typeface="Times New Roman" panose="02020603050405020304" pitchFamily="18" charset="0"/>
                <a:cs typeface="Times New Roman" panose="02020603050405020304" pitchFamily="18" charset="0"/>
              </a:rPr>
              <a:t>where the distance is the Euclidean distance. </a:t>
            </a:r>
            <a:endParaRPr lang="en-US" sz="2400" b="0" strike="noStrike" spc="-1" dirty="0">
              <a:solidFill>
                <a:srgbClr val="000000"/>
              </a:solidFill>
              <a:latin typeface="Times New Roman" panose="02020603050405020304" pitchFamily="18" charset="0"/>
              <a:cs typeface="Times New Roman" panose="02020603050405020304" pitchFamily="18" charset="0"/>
            </a:endParaRPr>
          </a:p>
          <a:p>
            <a:pPr marL="415800" indent="0">
              <a:lnSpc>
                <a:spcPct val="90000"/>
              </a:lnSpc>
              <a:spcBef>
                <a:spcPts val="499"/>
              </a:spcBef>
              <a:buNone/>
              <a:tabLst>
                <a:tab pos="0" algn="l"/>
              </a:tabLst>
            </a:pPr>
            <a:endParaRPr lang="en-US" sz="2400" b="0" strike="noStrike" spc="-1" dirty="0">
              <a:solidFill>
                <a:srgbClr val="000000"/>
              </a:solidFill>
              <a:latin typeface="Times New Roman" panose="02020603050405020304" pitchFamily="18" charset="0"/>
              <a:cs typeface="Times New Roman" panose="02020603050405020304" pitchFamily="18" charset="0"/>
            </a:endParaRPr>
          </a:p>
          <a:p>
            <a:pPr marL="623880" lvl="1" indent="-207720">
              <a:lnSpc>
                <a:spcPct val="90000"/>
              </a:lnSpc>
              <a:spcBef>
                <a:spcPts val="499"/>
              </a:spcBef>
              <a:buClr>
                <a:srgbClr val="000000"/>
              </a:buClr>
              <a:buFont typeface="Arial"/>
              <a:buChar char="•"/>
              <a:tabLst>
                <a:tab pos="0" algn="l"/>
              </a:tabLst>
            </a:pPr>
            <a:r>
              <a:rPr lang="en-US" sz="2400" b="0" strike="noStrike" spc="-1" dirty="0">
                <a:solidFill>
                  <a:srgbClr val="000000"/>
                </a:solidFill>
                <a:latin typeface="Times New Roman" panose="02020603050405020304" pitchFamily="18" charset="0"/>
                <a:cs typeface="Times New Roman" panose="02020603050405020304" pitchFamily="18" charset="0"/>
              </a:rPr>
              <a:t>The </a:t>
            </a:r>
            <a:r>
              <a:rPr lang="en-US" sz="2400" b="1" strike="noStrike" spc="-1" dirty="0">
                <a:solidFill>
                  <a:srgbClr val="000000"/>
                </a:solidFill>
                <a:latin typeface="Times New Roman" panose="02020603050405020304" pitchFamily="18" charset="0"/>
                <a:cs typeface="Times New Roman" panose="02020603050405020304" pitchFamily="18" charset="0"/>
              </a:rPr>
              <a:t>inverted generational distance </a:t>
            </a:r>
            <a:r>
              <a:rPr lang="en-US" sz="2400" b="0" strike="noStrike" spc="-1" dirty="0">
                <a:solidFill>
                  <a:srgbClr val="000000"/>
                </a:solidFill>
                <a:latin typeface="Times New Roman" panose="02020603050405020304" pitchFamily="18" charset="0"/>
                <a:cs typeface="Times New Roman" panose="02020603050405020304" pitchFamily="18" charset="0"/>
              </a:rPr>
              <a:t>(IGD) is calculated as </a:t>
            </a:r>
            <a:r>
              <a:rPr lang="en-US" sz="2400" b="0" strike="noStrike" spc="-1" dirty="0" err="1">
                <a:solidFill>
                  <a:srgbClr val="000000"/>
                </a:solidFill>
                <a:latin typeface="Times New Roman" panose="02020603050405020304" pitchFamily="18" charset="0"/>
                <a:cs typeface="Times New Roman" panose="02020603050405020304" pitchFamily="18" charset="0"/>
              </a:rPr>
              <a:t>IGD</a:t>
            </a:r>
            <a:r>
              <a:rPr lang="en-US" sz="2400" b="0" strike="noStrike" spc="-1" baseline="-25000" dirty="0" err="1">
                <a:solidFill>
                  <a:srgbClr val="000000"/>
                </a:solidFill>
                <a:latin typeface="Times New Roman" panose="02020603050405020304" pitchFamily="18" charset="0"/>
                <a:cs typeface="Times New Roman" panose="02020603050405020304" pitchFamily="18" charset="0"/>
              </a:rPr>
              <a:t>p</a:t>
            </a:r>
            <a:r>
              <a:rPr lang="en-US" sz="2400" b="0" strike="noStrike" spc="-1" dirty="0">
                <a:solidFill>
                  <a:srgbClr val="000000"/>
                </a:solidFill>
                <a:latin typeface="Times New Roman" panose="02020603050405020304" pitchFamily="18" charset="0"/>
                <a:cs typeface="Times New Roman" panose="02020603050405020304" pitchFamily="18" charset="0"/>
              </a:rPr>
              <a:t>(A,R)=</a:t>
            </a:r>
            <a:r>
              <a:rPr lang="en-US" sz="2400" b="0" strike="noStrike" spc="-1" dirty="0" err="1">
                <a:solidFill>
                  <a:srgbClr val="000000"/>
                </a:solidFill>
                <a:latin typeface="Times New Roman" panose="02020603050405020304" pitchFamily="18" charset="0"/>
                <a:cs typeface="Times New Roman" panose="02020603050405020304" pitchFamily="18" charset="0"/>
              </a:rPr>
              <a:t>GD</a:t>
            </a:r>
            <a:r>
              <a:rPr lang="en-US" sz="2400" b="0" strike="noStrike" spc="-1" baseline="-25000" dirty="0" err="1">
                <a:solidFill>
                  <a:srgbClr val="000000"/>
                </a:solidFill>
                <a:latin typeface="Times New Roman" panose="02020603050405020304" pitchFamily="18" charset="0"/>
                <a:cs typeface="Times New Roman" panose="02020603050405020304" pitchFamily="18" charset="0"/>
              </a:rPr>
              <a:t>p</a:t>
            </a:r>
            <a:r>
              <a:rPr lang="en-US" sz="2400" b="0" strike="noStrike" spc="-1" dirty="0">
                <a:solidFill>
                  <a:srgbClr val="000000"/>
                </a:solidFill>
                <a:latin typeface="Times New Roman" panose="02020603050405020304" pitchFamily="18" charset="0"/>
                <a:cs typeface="Times New Roman" panose="02020603050405020304" pitchFamily="18" charset="0"/>
              </a:rPr>
              <a:t>(R,A), where the reference set R is the true </a:t>
            </a:r>
            <a:r>
              <a:rPr lang="en-US" sz="2400" b="1" strike="noStrike" spc="-1" dirty="0">
                <a:solidFill>
                  <a:srgbClr val="000000"/>
                </a:solidFill>
                <a:latin typeface="Times New Roman" panose="02020603050405020304" pitchFamily="18" charset="0"/>
                <a:cs typeface="Times New Roman" panose="02020603050405020304" pitchFamily="18" charset="0"/>
              </a:rPr>
              <a:t>Pareto optimal </a:t>
            </a:r>
            <a:r>
              <a:rPr lang="en-US" sz="2400" b="0" strike="noStrike" spc="-1" dirty="0">
                <a:solidFill>
                  <a:srgbClr val="000000"/>
                </a:solidFill>
                <a:latin typeface="Times New Roman" panose="02020603050405020304" pitchFamily="18" charset="0"/>
                <a:cs typeface="Times New Roman" panose="02020603050405020304" pitchFamily="18" charset="0"/>
              </a:rPr>
              <a:t>set. </a:t>
            </a:r>
          </a:p>
          <a:p>
            <a:pPr indent="0">
              <a:lnSpc>
                <a:spcPct val="90000"/>
              </a:lnSpc>
              <a:spcBef>
                <a:spcPts val="1001"/>
              </a:spcBef>
              <a:buNone/>
              <a:tabLst>
                <a:tab pos="0" algn="l"/>
              </a:tabLst>
            </a:pPr>
            <a:endParaRPr lang="en-US" sz="2800" b="0" strike="noStrike" spc="-1" dirty="0">
              <a:solidFill>
                <a:srgbClr val="000000"/>
              </a:solidFill>
              <a:latin typeface="Times New Roman" panose="02020603050405020304" pitchFamily="18" charset="0"/>
              <a:cs typeface="Times New Roman" panose="02020603050405020304" pitchFamily="18" charset="0"/>
            </a:endParaRPr>
          </a:p>
          <a:p>
            <a:pPr indent="0">
              <a:lnSpc>
                <a:spcPct val="90000"/>
              </a:lnSpc>
              <a:spcBef>
                <a:spcPts val="1001"/>
              </a:spcBef>
              <a:buNone/>
              <a:tabLst>
                <a:tab pos="0" algn="l"/>
              </a:tabLst>
            </a:pPr>
            <a:endParaRPr lang="en-US" sz="2800" b="0" strike="noStrike" spc="-1" dirty="0">
              <a:solidFill>
                <a:srgbClr val="000000"/>
              </a:solidFill>
              <a:latin typeface="Times New Roman" panose="02020603050405020304" pitchFamily="18" charset="0"/>
              <a:cs typeface="Times New Roman" panose="02020603050405020304" pitchFamily="18" charset="0"/>
            </a:endParaRPr>
          </a:p>
          <a:p>
            <a:pPr indent="0">
              <a:lnSpc>
                <a:spcPct val="90000"/>
              </a:lnSpc>
              <a:spcBef>
                <a:spcPts val="1001"/>
              </a:spcBef>
              <a:buNone/>
              <a:tabLst>
                <a:tab pos="0" algn="l"/>
              </a:tabLst>
            </a:pPr>
            <a:endParaRPr lang="en-US" sz="2800" b="0" strike="noStrike" spc="-1" dirty="0">
              <a:solidFill>
                <a:srgbClr val="000000"/>
              </a:solidFill>
              <a:latin typeface="Times New Roman" panose="02020603050405020304" pitchFamily="18" charset="0"/>
              <a:cs typeface="Times New Roman" panose="02020603050405020304" pitchFamily="18" charset="0"/>
            </a:endParaRPr>
          </a:p>
        </p:txBody>
      </p:sp>
      <p:pic>
        <p:nvPicPr>
          <p:cNvPr id="132" name="图片 2"/>
          <p:cNvPicPr/>
          <p:nvPr/>
        </p:nvPicPr>
        <p:blipFill>
          <a:blip r:embed="rId3"/>
          <a:stretch/>
        </p:blipFill>
        <p:spPr>
          <a:xfrm>
            <a:off x="3814618" y="4045527"/>
            <a:ext cx="5159461" cy="1006712"/>
          </a:xfrm>
          <a:prstGeom prst="rect">
            <a:avLst/>
          </a:prstGeom>
          <a:ln w="0">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2A27941-9F6B-0276-49F3-A36B86C0F0A4}"/>
              </a:ext>
            </a:extLst>
          </p:cNvPr>
          <p:cNvPicPr>
            <a:picLocks noChangeAspect="1"/>
          </p:cNvPicPr>
          <p:nvPr/>
        </p:nvPicPr>
        <p:blipFill>
          <a:blip r:embed="rId3"/>
          <a:stretch>
            <a:fillRect/>
          </a:stretch>
        </p:blipFill>
        <p:spPr>
          <a:xfrm>
            <a:off x="3242879" y="2544498"/>
            <a:ext cx="5057855" cy="1769004"/>
          </a:xfrm>
          <a:prstGeom prst="rect">
            <a:avLst/>
          </a:prstGeom>
        </p:spPr>
      </p:pic>
      <p:sp>
        <p:nvSpPr>
          <p:cNvPr id="2" name="标题 1">
            <a:extLst>
              <a:ext uri="{FF2B5EF4-FFF2-40B4-BE49-F238E27FC236}">
                <a16:creationId xmlns:a16="http://schemas.microsoft.com/office/drawing/2014/main" id="{DC0C4945-475B-7672-7F32-84D4447BE1E6}"/>
              </a:ext>
            </a:extLst>
          </p:cNvPr>
          <p:cNvSpPr>
            <a:spLocks noGrp="1"/>
          </p:cNvSpPr>
          <p:nvPr>
            <p:ph type="title"/>
          </p:nvPr>
        </p:nvSpPr>
        <p:spPr/>
        <p:txBody>
          <a:bodyPr/>
          <a:lstStyle/>
          <a:p>
            <a:r>
              <a:rPr lang="en-US" altLang="zh-CN" dirty="0">
                <a:latin typeface="PingFang SC"/>
              </a:rPr>
              <a:t>Evaluation methods</a:t>
            </a:r>
            <a:endParaRPr lang="zh-CN" altLang="en-US" b="1" dirty="0">
              <a:latin typeface="PingFang SC"/>
            </a:endParaRPr>
          </a:p>
        </p:txBody>
      </p:sp>
      <p:sp>
        <p:nvSpPr>
          <p:cNvPr id="3" name="内容占位符 2">
            <a:extLst>
              <a:ext uri="{FF2B5EF4-FFF2-40B4-BE49-F238E27FC236}">
                <a16:creationId xmlns:a16="http://schemas.microsoft.com/office/drawing/2014/main" id="{09F779B2-AD4A-0409-404C-4186F4337A0A}"/>
              </a:ext>
            </a:extLst>
          </p:cNvPr>
          <p:cNvSpPr>
            <a:spLocks noGrp="1"/>
          </p:cNvSpPr>
          <p:nvPr>
            <p:ph idx="1"/>
          </p:nvPr>
        </p:nvSpPr>
        <p:spPr>
          <a:xfrm>
            <a:off x="838200" y="1825624"/>
            <a:ext cx="10310446" cy="5032375"/>
          </a:xfrm>
        </p:spPr>
        <p:txBody>
          <a:bodyPr>
            <a:normAutofit/>
          </a:bodyPr>
          <a:lstStyle/>
          <a:p>
            <a:r>
              <a:rPr lang="en-US" altLang="zh-CN" dirty="0">
                <a:latin typeface="Times New Roman" panose="02020603050405020304" pitchFamily="18" charset="0"/>
                <a:cs typeface="Times New Roman" panose="02020603050405020304" pitchFamily="18" charset="0"/>
              </a:rPr>
              <a:t>Hypervolume</a:t>
            </a: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pPr lvl="1"/>
            <a:endParaRPr lang="en-US" altLang="zh-CN" dirty="0">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If solution set A </a:t>
            </a:r>
            <a:r>
              <a:rPr lang="en-US" altLang="zh-CN" b="1" dirty="0">
                <a:latin typeface="Times New Roman" panose="02020603050405020304" pitchFamily="18" charset="0"/>
                <a:cs typeface="Times New Roman" panose="02020603050405020304" pitchFamily="18" charset="0"/>
              </a:rPr>
              <a:t>dominates</a:t>
            </a:r>
            <a:r>
              <a:rPr lang="en-US" altLang="zh-CN" dirty="0">
                <a:latin typeface="Times New Roman" panose="02020603050405020304" pitchFamily="18" charset="0"/>
                <a:cs typeface="Times New Roman" panose="02020603050405020304" pitchFamily="18" charset="0"/>
              </a:rPr>
              <a:t> solution set B, </a:t>
            </a:r>
          </a:p>
          <a:p>
            <a:pPr marL="457200" lvl="1" indent="0">
              <a:buNone/>
            </a:pPr>
            <a:r>
              <a:rPr lang="en-US" altLang="zh-CN" dirty="0">
                <a:latin typeface="Times New Roman" panose="02020603050405020304" pitchFamily="18" charset="0"/>
                <a:cs typeface="Times New Roman" panose="02020603050405020304" pitchFamily="18" charset="0"/>
              </a:rPr>
              <a:t>     we have HV(A) &gt; HV(B);</a:t>
            </a:r>
          </a:p>
          <a:p>
            <a:pPr lvl="1"/>
            <a:r>
              <a:rPr lang="en-US" altLang="zh-CN" dirty="0">
                <a:latin typeface="Times New Roman" panose="02020603050405020304" pitchFamily="18" charset="0"/>
                <a:cs typeface="Times New Roman" panose="02020603050405020304" pitchFamily="18" charset="0"/>
              </a:rPr>
              <a:t>still works if IGD cannot be obtained (when the true Pareto optimal cannot be obtained). </a:t>
            </a: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954A520A-CC2D-B9A2-8786-CA09FCF3F47B}"/>
              </a:ext>
            </a:extLst>
          </p:cNvPr>
          <p:cNvPicPr>
            <a:picLocks noChangeAspect="1"/>
          </p:cNvPicPr>
          <p:nvPr/>
        </p:nvPicPr>
        <p:blipFill>
          <a:blip r:embed="rId4"/>
          <a:stretch>
            <a:fillRect/>
          </a:stretch>
        </p:blipFill>
        <p:spPr>
          <a:xfrm>
            <a:off x="8501671" y="2059912"/>
            <a:ext cx="3690329" cy="2907532"/>
          </a:xfrm>
          <a:prstGeom prst="rect">
            <a:avLst/>
          </a:prstGeom>
        </p:spPr>
      </p:pic>
    </p:spTree>
    <p:extLst>
      <p:ext uri="{BB962C8B-B14F-4D97-AF65-F5344CB8AC3E}">
        <p14:creationId xmlns:p14="http://schemas.microsoft.com/office/powerpoint/2010/main" val="2442713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PlaceHolder 1"/>
          <p:cNvSpPr>
            <a:spLocks noGrp="1"/>
          </p:cNvSpPr>
          <p:nvPr>
            <p:ph/>
          </p:nvPr>
        </p:nvSpPr>
        <p:spPr>
          <a:xfrm>
            <a:off x="838080" y="1825560"/>
            <a:ext cx="10310040" cy="5032080"/>
          </a:xfrm>
          <a:prstGeom prst="rect">
            <a:avLst/>
          </a:prstGeom>
          <a:noFill/>
          <a:ln w="0">
            <a:noFill/>
          </a:ln>
        </p:spPr>
        <p:txBody>
          <a:bodyPr anchor="t">
            <a:normAutofit/>
          </a:bodyPr>
          <a:lstStyle/>
          <a:p>
            <a:pPr marL="228600" indent="-228600">
              <a:lnSpc>
                <a:spcPct val="90000"/>
              </a:lnSpc>
              <a:spcBef>
                <a:spcPts val="1001"/>
              </a:spcBef>
              <a:buClr>
                <a:srgbClr val="000000"/>
              </a:buClr>
              <a:buFont typeface="Arial"/>
              <a:buChar char="•"/>
            </a:pPr>
            <a:r>
              <a:rPr lang="en-US" sz="2800" b="0" strike="noStrike" spc="-1" dirty="0">
                <a:solidFill>
                  <a:srgbClr val="000000"/>
                </a:solidFill>
                <a:latin typeface="Times New Roman" panose="02020603050405020304" pitchFamily="18" charset="0"/>
                <a:cs typeface="Times New Roman" panose="02020603050405020304" pitchFamily="18" charset="0"/>
              </a:rPr>
              <a:t>Spacing</a:t>
            </a:r>
          </a:p>
          <a:p>
            <a:pPr indent="0">
              <a:lnSpc>
                <a:spcPct val="90000"/>
              </a:lnSpc>
              <a:spcBef>
                <a:spcPts val="1001"/>
              </a:spcBef>
              <a:buNone/>
            </a:pPr>
            <a:endParaRPr lang="en-US" sz="2800" b="0" strike="noStrike" spc="-1" dirty="0">
              <a:solidFill>
                <a:srgbClr val="000000"/>
              </a:solidFill>
              <a:latin typeface="Times New Roman" panose="02020603050405020304" pitchFamily="18" charset="0"/>
              <a:cs typeface="Times New Roman" panose="02020603050405020304" pitchFamily="18" charset="0"/>
            </a:endParaRPr>
          </a:p>
          <a:p>
            <a:pPr indent="0">
              <a:lnSpc>
                <a:spcPct val="90000"/>
              </a:lnSpc>
              <a:spcBef>
                <a:spcPts val="1001"/>
              </a:spcBef>
              <a:buNone/>
            </a:pPr>
            <a:endParaRPr lang="en-US" sz="2800" b="0" strike="noStrike" spc="-1" dirty="0">
              <a:solidFill>
                <a:srgbClr val="000000"/>
              </a:solidFill>
              <a:latin typeface="Times New Roman" panose="02020603050405020304" pitchFamily="18" charset="0"/>
              <a:cs typeface="Times New Roman" panose="02020603050405020304" pitchFamily="18" charset="0"/>
            </a:endParaRPr>
          </a:p>
          <a:p>
            <a:pPr indent="0">
              <a:lnSpc>
                <a:spcPct val="90000"/>
              </a:lnSpc>
              <a:spcBef>
                <a:spcPts val="1001"/>
              </a:spcBef>
              <a:buNone/>
            </a:pPr>
            <a:endParaRPr lang="en-US" sz="2800" b="0" strike="noStrike" spc="-1" dirty="0">
              <a:solidFill>
                <a:srgbClr val="000000"/>
              </a:solidFill>
              <a:latin typeface="Times New Roman" panose="02020603050405020304" pitchFamily="18" charset="0"/>
              <a:cs typeface="Times New Roman" panose="02020603050405020304" pitchFamily="18" charset="0"/>
            </a:endParaRPr>
          </a:p>
          <a:p>
            <a:pPr indent="0">
              <a:lnSpc>
                <a:spcPct val="90000"/>
              </a:lnSpc>
              <a:spcBef>
                <a:spcPts val="1001"/>
              </a:spcBef>
              <a:buNone/>
            </a:pPr>
            <a:endParaRPr lang="en-US" sz="2800" b="0" strike="noStrike" spc="-1" dirty="0">
              <a:solidFill>
                <a:srgbClr val="000000"/>
              </a:solidFill>
              <a:latin typeface="Times New Roman" panose="02020603050405020304" pitchFamily="18" charset="0"/>
              <a:cs typeface="Times New Roman" panose="02020603050405020304" pitchFamily="18" charset="0"/>
            </a:endParaRPr>
          </a:p>
          <a:p>
            <a:pPr indent="0">
              <a:lnSpc>
                <a:spcPct val="90000"/>
              </a:lnSpc>
              <a:spcBef>
                <a:spcPts val="499"/>
              </a:spcBef>
              <a:buNone/>
            </a:pPr>
            <a:endParaRPr lang="en-US" sz="2400" b="0" strike="noStrike" spc="-1" dirty="0">
              <a:solidFill>
                <a:srgbClr val="000000"/>
              </a:solidFill>
              <a:latin typeface="Times New Roman" panose="02020603050405020304" pitchFamily="18" charset="0"/>
              <a:cs typeface="Times New Roman" panose="02020603050405020304" pitchFamily="18" charset="0"/>
            </a:endParaRPr>
          </a:p>
          <a:p>
            <a:pPr marL="685800" lvl="1" indent="-228600">
              <a:lnSpc>
                <a:spcPct val="90000"/>
              </a:lnSpc>
              <a:spcBef>
                <a:spcPts val="499"/>
              </a:spcBef>
              <a:buClr>
                <a:srgbClr val="000000"/>
              </a:buClr>
              <a:buFont typeface="Arial"/>
              <a:buChar char="•"/>
            </a:pPr>
            <a:r>
              <a:rPr lang="en-US" sz="2400" b="0" strike="noStrike" spc="-1" dirty="0">
                <a:solidFill>
                  <a:srgbClr val="000000"/>
                </a:solidFill>
                <a:latin typeface="Times New Roman" panose="02020603050405020304" pitchFamily="18" charset="0"/>
                <a:cs typeface="Times New Roman" panose="02020603050405020304" pitchFamily="18" charset="0"/>
              </a:rPr>
              <a:t>di means the minimum distance from the di </a:t>
            </a:r>
            <a:r>
              <a:rPr lang="en-US" sz="2400" b="0" strike="noStrike" spc="-1" dirty="0" err="1">
                <a:solidFill>
                  <a:srgbClr val="000000"/>
                </a:solidFill>
                <a:latin typeface="Times New Roman" panose="02020603050405020304" pitchFamily="18" charset="0"/>
                <a:cs typeface="Times New Roman" panose="02020603050405020304" pitchFamily="18" charset="0"/>
              </a:rPr>
              <a:t>th</a:t>
            </a:r>
            <a:r>
              <a:rPr lang="en-US" sz="2400" b="0" strike="noStrike" spc="-1" dirty="0">
                <a:solidFill>
                  <a:srgbClr val="000000"/>
                </a:solidFill>
                <a:latin typeface="Times New Roman" panose="02020603050405020304" pitchFamily="18" charset="0"/>
                <a:cs typeface="Times New Roman" panose="02020603050405020304" pitchFamily="18" charset="0"/>
              </a:rPr>
              <a:t> solution to the other solutions in P.</a:t>
            </a:r>
          </a:p>
          <a:p>
            <a:pPr indent="0">
              <a:lnSpc>
                <a:spcPct val="90000"/>
              </a:lnSpc>
              <a:spcBef>
                <a:spcPts val="1001"/>
              </a:spcBef>
              <a:buNone/>
              <a:tabLst>
                <a:tab pos="0" algn="l"/>
              </a:tabLst>
            </a:pPr>
            <a:endParaRPr lang="en-US" sz="2800" b="0" strike="noStrike" spc="-1" dirty="0">
              <a:solidFill>
                <a:srgbClr val="000000"/>
              </a:solidFill>
              <a:latin typeface="Times New Roman" panose="02020603050405020304" pitchFamily="18" charset="0"/>
              <a:cs typeface="Times New Roman" panose="02020603050405020304" pitchFamily="18" charset="0"/>
            </a:endParaRPr>
          </a:p>
          <a:p>
            <a:pPr indent="0">
              <a:lnSpc>
                <a:spcPct val="90000"/>
              </a:lnSpc>
              <a:spcBef>
                <a:spcPts val="1001"/>
              </a:spcBef>
              <a:buNone/>
              <a:tabLst>
                <a:tab pos="0" algn="l"/>
              </a:tabLst>
            </a:pPr>
            <a:endParaRPr lang="en-US" sz="2800" b="0" strike="noStrike" spc="-1" dirty="0">
              <a:solidFill>
                <a:srgbClr val="000000"/>
              </a:solidFill>
              <a:latin typeface="Times New Roman" panose="02020603050405020304" pitchFamily="18" charset="0"/>
              <a:cs typeface="Times New Roman" panose="02020603050405020304" pitchFamily="18" charset="0"/>
            </a:endParaRPr>
          </a:p>
          <a:p>
            <a:pPr indent="0">
              <a:lnSpc>
                <a:spcPct val="90000"/>
              </a:lnSpc>
              <a:spcBef>
                <a:spcPts val="1001"/>
              </a:spcBef>
              <a:buNone/>
              <a:tabLst>
                <a:tab pos="0" algn="l"/>
              </a:tabLst>
            </a:pPr>
            <a:endParaRPr lang="en-US" sz="28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34" name="PlaceHolder 2"/>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PingFang SC"/>
              </a:rPr>
              <a:t>Evaluation methods</a:t>
            </a:r>
            <a:endParaRPr lang="en-US" sz="4400" b="0" strike="noStrike" spc="-1">
              <a:solidFill>
                <a:srgbClr val="000000"/>
              </a:solidFill>
              <a:latin typeface="等线"/>
            </a:endParaRPr>
          </a:p>
        </p:txBody>
      </p:sp>
      <p:pic>
        <p:nvPicPr>
          <p:cNvPr id="135" name="Picture 134"/>
          <p:cNvPicPr/>
          <p:nvPr/>
        </p:nvPicPr>
        <p:blipFill>
          <a:blip r:embed="rId3"/>
          <a:stretch/>
        </p:blipFill>
        <p:spPr>
          <a:xfrm>
            <a:off x="2447640" y="2520000"/>
            <a:ext cx="5652360" cy="1374120"/>
          </a:xfrm>
          <a:prstGeom prst="rect">
            <a:avLst/>
          </a:prstGeom>
          <a:ln w="0">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PingFang SC"/>
              </a:rPr>
              <a:t>Timeline</a:t>
            </a:r>
            <a:endParaRPr lang="en-US" sz="4400" b="0" strike="noStrike" spc="-1">
              <a:solidFill>
                <a:srgbClr val="000000"/>
              </a:solidFill>
              <a:latin typeface="等线"/>
            </a:endParaRPr>
          </a:p>
        </p:txBody>
      </p:sp>
      <p:sp>
        <p:nvSpPr>
          <p:cNvPr id="137" name="文本占位符 31"/>
          <p:cNvSpPr/>
          <p:nvPr/>
        </p:nvSpPr>
        <p:spPr>
          <a:xfrm>
            <a:off x="769680" y="1712520"/>
            <a:ext cx="1309680" cy="95868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pPr algn="ctr">
              <a:lnSpc>
                <a:spcPct val="120000"/>
              </a:lnSpc>
              <a:tabLst>
                <a:tab pos="0" algn="l"/>
              </a:tabLst>
            </a:pPr>
            <a:r>
              <a:rPr lang="en-US" sz="1600" b="0" strike="noStrike" spc="-1" dirty="0">
                <a:solidFill>
                  <a:srgbClr val="000000"/>
                </a:solidFill>
                <a:latin typeface="PingFang SC"/>
                <a:ea typeface="Microsoft YaHei UI"/>
              </a:rPr>
              <a:t>Week 1</a:t>
            </a:r>
            <a:endParaRPr lang="en-US" sz="1600" b="0" strike="noStrike" spc="-1" dirty="0">
              <a:solidFill>
                <a:srgbClr val="000000"/>
              </a:solidFill>
              <a:latin typeface="Arial"/>
            </a:endParaRPr>
          </a:p>
          <a:p>
            <a:pPr algn="ctr">
              <a:lnSpc>
                <a:spcPct val="120000"/>
              </a:lnSpc>
              <a:tabLst>
                <a:tab pos="0" algn="l"/>
              </a:tabLst>
            </a:pPr>
            <a:r>
              <a:rPr lang="en-US" sz="1600" b="0" strike="noStrike" spc="-1" dirty="0">
                <a:solidFill>
                  <a:srgbClr val="000000"/>
                </a:solidFill>
                <a:latin typeface="PingFang SC"/>
                <a:ea typeface="Microsoft YaHei UI"/>
              </a:rPr>
              <a:t>begin</a:t>
            </a:r>
            <a:endParaRPr lang="en-US" sz="1600" b="0" strike="noStrike" spc="-1" dirty="0">
              <a:solidFill>
                <a:srgbClr val="000000"/>
              </a:solidFill>
              <a:latin typeface="Arial"/>
            </a:endParaRPr>
          </a:p>
        </p:txBody>
      </p:sp>
      <p:sp>
        <p:nvSpPr>
          <p:cNvPr id="138" name="文本占位符 32"/>
          <p:cNvSpPr/>
          <p:nvPr/>
        </p:nvSpPr>
        <p:spPr>
          <a:xfrm>
            <a:off x="3799800" y="1712520"/>
            <a:ext cx="1309680" cy="95868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pPr algn="ctr">
              <a:lnSpc>
                <a:spcPct val="120000"/>
              </a:lnSpc>
              <a:tabLst>
                <a:tab pos="0" algn="l"/>
              </a:tabLst>
            </a:pPr>
            <a:r>
              <a:rPr lang="en-US" sz="1600" b="0" strike="noStrike" spc="-1">
                <a:solidFill>
                  <a:srgbClr val="000000"/>
                </a:solidFill>
                <a:latin typeface="PingFang SC"/>
                <a:ea typeface="Microsoft YaHei UI"/>
              </a:rPr>
              <a:t>Week 7</a:t>
            </a:r>
            <a:endParaRPr lang="en-US" sz="1600" b="0" strike="noStrike" spc="-1">
              <a:solidFill>
                <a:srgbClr val="000000"/>
              </a:solidFill>
              <a:latin typeface="Arial"/>
            </a:endParaRPr>
          </a:p>
          <a:p>
            <a:pPr algn="ctr">
              <a:lnSpc>
                <a:spcPct val="120000"/>
              </a:lnSpc>
              <a:tabLst>
                <a:tab pos="0" algn="l"/>
              </a:tabLst>
            </a:pPr>
            <a:r>
              <a:rPr lang="en-US" sz="1600" b="0" strike="noStrike" spc="-1">
                <a:solidFill>
                  <a:srgbClr val="000000"/>
                </a:solidFill>
                <a:latin typeface="PingFang SC"/>
                <a:ea typeface="Microsoft YaHei UI"/>
              </a:rPr>
              <a:t>first inspection</a:t>
            </a:r>
            <a:endParaRPr lang="en-US" sz="1600" b="0" strike="noStrike" spc="-1">
              <a:solidFill>
                <a:srgbClr val="000000"/>
              </a:solidFill>
              <a:latin typeface="Arial"/>
            </a:endParaRPr>
          </a:p>
        </p:txBody>
      </p:sp>
      <p:sp>
        <p:nvSpPr>
          <p:cNvPr id="139" name="椭圆形 14"/>
          <p:cNvSpPr/>
          <p:nvPr/>
        </p:nvSpPr>
        <p:spPr>
          <a:xfrm>
            <a:off x="4330440" y="2662920"/>
            <a:ext cx="251640" cy="251640"/>
          </a:xfrm>
          <a:prstGeom prst="ellipse">
            <a:avLst/>
          </a:prstGeom>
          <a:solidFill>
            <a:srgbClr val="595959"/>
          </a:solidFill>
          <a:ln w="0">
            <a:solidFill>
              <a:srgbClr val="656565"/>
            </a:solidFill>
          </a:ln>
          <a:effectLst>
            <a:glow rad="63360">
              <a:srgbClr val="656565">
                <a:alpha val="40000"/>
              </a:srgbClr>
            </a:glow>
          </a:effectLst>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tabLst>
                <a:tab pos="0" algn="l"/>
              </a:tabLst>
            </a:pPr>
            <a:endParaRPr lang="en-US" sz="2400" b="0" strike="noStrike" spc="-1">
              <a:solidFill>
                <a:srgbClr val="000000"/>
              </a:solidFill>
              <a:latin typeface="PingFang SC"/>
              <a:ea typeface="Microsoft YaHei UI"/>
            </a:endParaRPr>
          </a:p>
        </p:txBody>
      </p:sp>
      <p:sp>
        <p:nvSpPr>
          <p:cNvPr id="140" name="文本占位符 33"/>
          <p:cNvSpPr/>
          <p:nvPr/>
        </p:nvSpPr>
        <p:spPr>
          <a:xfrm>
            <a:off x="6585480" y="1690560"/>
            <a:ext cx="1711800" cy="95868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pPr algn="ctr">
              <a:lnSpc>
                <a:spcPct val="120000"/>
              </a:lnSpc>
              <a:tabLst>
                <a:tab pos="0" algn="l"/>
              </a:tabLst>
            </a:pPr>
            <a:r>
              <a:rPr lang="en-US" sz="1600" b="0" strike="noStrike" spc="-1">
                <a:solidFill>
                  <a:srgbClr val="000000"/>
                </a:solidFill>
                <a:latin typeface="PingFang SC"/>
                <a:ea typeface="Microsoft YaHei UI"/>
              </a:rPr>
              <a:t>Week 12</a:t>
            </a:r>
            <a:endParaRPr lang="en-US" sz="1600" b="0" strike="noStrike" spc="-1">
              <a:solidFill>
                <a:srgbClr val="000000"/>
              </a:solidFill>
              <a:latin typeface="Arial"/>
            </a:endParaRPr>
          </a:p>
          <a:p>
            <a:pPr algn="ctr">
              <a:lnSpc>
                <a:spcPct val="120000"/>
              </a:lnSpc>
              <a:tabLst>
                <a:tab pos="0" algn="l"/>
              </a:tabLst>
            </a:pPr>
            <a:r>
              <a:rPr lang="en-US" sz="1600" b="0" strike="noStrike" spc="-1">
                <a:solidFill>
                  <a:srgbClr val="000000"/>
                </a:solidFill>
                <a:latin typeface="PingFang SC"/>
                <a:ea typeface="Microsoft YaHei UI"/>
              </a:rPr>
              <a:t>second inspection </a:t>
            </a:r>
            <a:endParaRPr lang="en-US" sz="1600" b="0" strike="noStrike" spc="-1">
              <a:solidFill>
                <a:srgbClr val="000000"/>
              </a:solidFill>
              <a:latin typeface="Arial"/>
            </a:endParaRPr>
          </a:p>
        </p:txBody>
      </p:sp>
      <p:sp>
        <p:nvSpPr>
          <p:cNvPr id="141" name="椭圆形 19"/>
          <p:cNvSpPr/>
          <p:nvPr/>
        </p:nvSpPr>
        <p:spPr>
          <a:xfrm>
            <a:off x="7315560" y="2663640"/>
            <a:ext cx="251640" cy="251640"/>
          </a:xfrm>
          <a:prstGeom prst="ellipse">
            <a:avLst/>
          </a:prstGeom>
          <a:solidFill>
            <a:srgbClr val="595959"/>
          </a:solidFill>
          <a:ln w="0">
            <a:solidFill>
              <a:srgbClr val="656565"/>
            </a:solidFill>
          </a:ln>
          <a:effectLst>
            <a:glow rad="63360">
              <a:srgbClr val="656565">
                <a:alpha val="40000"/>
              </a:srgbClr>
            </a:glow>
          </a:effectLst>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tabLst>
                <a:tab pos="0" algn="l"/>
              </a:tabLst>
            </a:pPr>
            <a:endParaRPr lang="en-US" sz="2400" b="0" strike="noStrike" spc="-1">
              <a:solidFill>
                <a:srgbClr val="000000"/>
              </a:solidFill>
              <a:latin typeface="PingFang SC"/>
              <a:ea typeface="Microsoft YaHei UI"/>
            </a:endParaRPr>
          </a:p>
        </p:txBody>
      </p:sp>
      <p:sp>
        <p:nvSpPr>
          <p:cNvPr id="142" name="文本占位符 35"/>
          <p:cNvSpPr/>
          <p:nvPr/>
        </p:nvSpPr>
        <p:spPr>
          <a:xfrm>
            <a:off x="10148040" y="1712520"/>
            <a:ext cx="1309680" cy="95868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pPr algn="ctr">
              <a:lnSpc>
                <a:spcPct val="120000"/>
              </a:lnSpc>
              <a:tabLst>
                <a:tab pos="0" algn="l"/>
              </a:tabLst>
            </a:pPr>
            <a:r>
              <a:rPr lang="en-US" sz="1600" b="0" strike="noStrike" spc="-1">
                <a:solidFill>
                  <a:srgbClr val="000000"/>
                </a:solidFill>
                <a:latin typeface="PingFang SC"/>
                <a:ea typeface="Microsoft YaHei UI"/>
              </a:rPr>
              <a:t>Week 18</a:t>
            </a:r>
            <a:endParaRPr lang="en-US" sz="1600" b="0" strike="noStrike" spc="-1">
              <a:solidFill>
                <a:srgbClr val="000000"/>
              </a:solidFill>
              <a:latin typeface="Arial"/>
            </a:endParaRPr>
          </a:p>
          <a:p>
            <a:pPr algn="ctr">
              <a:lnSpc>
                <a:spcPct val="120000"/>
              </a:lnSpc>
              <a:tabLst>
                <a:tab pos="0" algn="l"/>
              </a:tabLst>
            </a:pPr>
            <a:r>
              <a:rPr lang="en-US" sz="1600" b="0" strike="noStrike" spc="-1">
                <a:solidFill>
                  <a:srgbClr val="000000"/>
                </a:solidFill>
                <a:latin typeface="PingFang SC"/>
                <a:ea typeface="Microsoft YaHei UI"/>
              </a:rPr>
              <a:t>final inspection</a:t>
            </a:r>
            <a:endParaRPr lang="en-US" sz="1600" b="0" strike="noStrike" spc="-1">
              <a:solidFill>
                <a:srgbClr val="000000"/>
              </a:solidFill>
              <a:latin typeface="Arial"/>
            </a:endParaRPr>
          </a:p>
        </p:txBody>
      </p:sp>
      <p:sp>
        <p:nvSpPr>
          <p:cNvPr id="143" name="椭圆形 11"/>
          <p:cNvSpPr/>
          <p:nvPr/>
        </p:nvSpPr>
        <p:spPr>
          <a:xfrm>
            <a:off x="10658880" y="2657160"/>
            <a:ext cx="287640" cy="287640"/>
          </a:xfrm>
          <a:prstGeom prst="ellipse">
            <a:avLst/>
          </a:prstGeom>
          <a:solidFill>
            <a:srgbClr val="808080"/>
          </a:solidFill>
          <a:ln w="15875">
            <a:solidFill>
              <a:srgbClr val="999999"/>
            </a:solidFill>
            <a:round/>
          </a:ln>
          <a:effectLst>
            <a:glow rad="101520">
              <a:srgbClr val="656565">
                <a:alpha val="60000"/>
              </a:srgbClr>
            </a:glow>
          </a:effectLst>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tabLst>
                <a:tab pos="0" algn="l"/>
              </a:tabLst>
            </a:pPr>
            <a:endParaRPr lang="en-US" sz="2400" b="0" strike="noStrike" spc="-1">
              <a:solidFill>
                <a:srgbClr val="000000"/>
              </a:solidFill>
              <a:latin typeface="PingFang SC"/>
              <a:ea typeface="Microsoft YaHei UI"/>
            </a:endParaRPr>
          </a:p>
        </p:txBody>
      </p:sp>
      <p:sp>
        <p:nvSpPr>
          <p:cNvPr id="144" name="矩形 7"/>
          <p:cNvSpPr/>
          <p:nvPr/>
        </p:nvSpPr>
        <p:spPr>
          <a:xfrm>
            <a:off x="1371600" y="2770200"/>
            <a:ext cx="9433080" cy="45360"/>
          </a:xfrm>
          <a:prstGeom prst="rect">
            <a:avLst/>
          </a:prstGeom>
          <a:solidFill>
            <a:srgbClr val="808080"/>
          </a:solidFill>
          <a:ln w="9525">
            <a:noFill/>
          </a:ln>
        </p:spPr>
        <p:style>
          <a:lnRef idx="0">
            <a:scrgbClr r="0" g="0" b="0"/>
          </a:lnRef>
          <a:fillRef idx="0">
            <a:scrgbClr r="0" g="0" b="0"/>
          </a:fillRef>
          <a:effectRef idx="0">
            <a:scrgbClr r="0" g="0" b="0"/>
          </a:effectRef>
          <a:fontRef idx="minor"/>
        </p:style>
        <p:txBody>
          <a:bodyPr lIns="90000" tIns="720" rIns="90000" bIns="720" anchor="t">
            <a:noAutofit/>
          </a:bodyPr>
          <a:lstStyle/>
          <a:p>
            <a:pPr>
              <a:lnSpc>
                <a:spcPct val="100000"/>
              </a:lnSpc>
              <a:tabLst>
                <a:tab pos="0" algn="l"/>
              </a:tabLst>
            </a:pPr>
            <a:endParaRPr lang="en-US" sz="2400" b="0" strike="noStrike" spc="-1">
              <a:solidFill>
                <a:srgbClr val="000000"/>
              </a:solidFill>
              <a:latin typeface="PingFang SC"/>
              <a:ea typeface="Microsoft YaHei UI"/>
            </a:endParaRPr>
          </a:p>
        </p:txBody>
      </p:sp>
      <p:sp>
        <p:nvSpPr>
          <p:cNvPr id="145" name="文本框 17"/>
          <p:cNvSpPr/>
          <p:nvPr/>
        </p:nvSpPr>
        <p:spPr>
          <a:xfrm>
            <a:off x="531360" y="3758400"/>
            <a:ext cx="3378240" cy="2498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28600" indent="-228600">
              <a:lnSpc>
                <a:spcPct val="90000"/>
              </a:lnSpc>
              <a:spcBef>
                <a:spcPts val="1001"/>
              </a:spcBef>
              <a:buClr>
                <a:srgbClr val="000000"/>
              </a:buClr>
              <a:buFont typeface="Arial"/>
              <a:buChar char="•"/>
            </a:pPr>
            <a:r>
              <a:rPr lang="en-US" sz="2000" b="0" strike="noStrike" spc="-1" dirty="0">
                <a:solidFill>
                  <a:srgbClr val="000000"/>
                </a:solidFill>
                <a:latin typeface="PingFang SC"/>
              </a:rPr>
              <a:t>Phase 1</a:t>
            </a:r>
            <a:endParaRPr lang="en-US" sz="2000" b="0" strike="noStrike" spc="-1" dirty="0">
              <a:solidFill>
                <a:srgbClr val="000000"/>
              </a:solidFill>
              <a:latin typeface="Arial"/>
            </a:endParaRPr>
          </a:p>
          <a:p>
            <a:pPr>
              <a:lnSpc>
                <a:spcPct val="100000"/>
              </a:lnSpc>
              <a:tabLst>
                <a:tab pos="0" algn="l"/>
              </a:tabLst>
            </a:pPr>
            <a:r>
              <a:rPr lang="en-US" sz="2000" b="0" strike="noStrike" spc="-1" dirty="0">
                <a:solidFill>
                  <a:srgbClr val="000000"/>
                </a:solidFill>
                <a:latin typeface="PingFang SC"/>
              </a:rPr>
              <a:t>-Learn the background of MOO, Evolutionary algorithm and Gradient-based algorithm</a:t>
            </a:r>
            <a:endParaRPr lang="en-US" sz="2000" b="0" strike="noStrike" spc="-1" dirty="0">
              <a:solidFill>
                <a:srgbClr val="000000"/>
              </a:solidFill>
              <a:latin typeface="Arial"/>
            </a:endParaRPr>
          </a:p>
          <a:p>
            <a:pPr>
              <a:lnSpc>
                <a:spcPct val="100000"/>
              </a:lnSpc>
              <a:tabLst>
                <a:tab pos="0" algn="l"/>
              </a:tabLst>
            </a:pPr>
            <a:endParaRPr lang="en-US" sz="2000" b="0" strike="noStrike" spc="-1" dirty="0">
              <a:solidFill>
                <a:srgbClr val="000000"/>
              </a:solidFill>
              <a:latin typeface="Arial"/>
            </a:endParaRPr>
          </a:p>
          <a:p>
            <a:pPr>
              <a:lnSpc>
                <a:spcPct val="100000"/>
              </a:lnSpc>
              <a:tabLst>
                <a:tab pos="0" algn="l"/>
              </a:tabLst>
            </a:pPr>
            <a:r>
              <a:rPr lang="en-US" sz="2000" b="0" strike="noStrike" spc="-1" dirty="0">
                <a:solidFill>
                  <a:srgbClr val="000000"/>
                </a:solidFill>
                <a:latin typeface="PingFang SC"/>
              </a:rPr>
              <a:t>-Brainstorm ideas about the hybrid algorithm</a:t>
            </a:r>
            <a:endParaRPr lang="en-US" sz="2000" b="0" strike="noStrike" spc="-1" dirty="0">
              <a:solidFill>
                <a:srgbClr val="000000"/>
              </a:solidFill>
              <a:latin typeface="Arial"/>
            </a:endParaRPr>
          </a:p>
        </p:txBody>
      </p:sp>
      <p:sp>
        <p:nvSpPr>
          <p:cNvPr id="146" name="文本框 18"/>
          <p:cNvSpPr/>
          <p:nvPr/>
        </p:nvSpPr>
        <p:spPr>
          <a:xfrm>
            <a:off x="4723920" y="3758400"/>
            <a:ext cx="3131640" cy="219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28600" indent="-228600">
              <a:lnSpc>
                <a:spcPct val="90000"/>
              </a:lnSpc>
              <a:spcBef>
                <a:spcPts val="1001"/>
              </a:spcBef>
              <a:buClr>
                <a:srgbClr val="000000"/>
              </a:buClr>
              <a:buFont typeface="Arial"/>
              <a:buChar char="•"/>
            </a:pPr>
            <a:r>
              <a:rPr lang="en-US" sz="2000" b="0" strike="noStrike" spc="-1">
                <a:solidFill>
                  <a:srgbClr val="000000"/>
                </a:solidFill>
                <a:latin typeface="PingFang SC"/>
                <a:ea typeface="等线"/>
              </a:rPr>
              <a:t>Phase 2</a:t>
            </a:r>
            <a:endParaRPr lang="en-US" sz="2000" b="0" strike="noStrike" spc="-1">
              <a:solidFill>
                <a:srgbClr val="000000"/>
              </a:solidFill>
              <a:latin typeface="Arial"/>
            </a:endParaRPr>
          </a:p>
          <a:p>
            <a:pPr>
              <a:lnSpc>
                <a:spcPct val="100000"/>
              </a:lnSpc>
              <a:tabLst>
                <a:tab pos="0" algn="l"/>
              </a:tabLst>
            </a:pPr>
            <a:r>
              <a:rPr lang="en-US" sz="2000" b="0" strike="noStrike" spc="-1">
                <a:solidFill>
                  <a:srgbClr val="000000"/>
                </a:solidFill>
                <a:latin typeface="PingFang SC"/>
                <a:ea typeface="等线"/>
              </a:rPr>
              <a:t>- Implement and try to improve the algorithm.</a:t>
            </a:r>
            <a:endParaRPr lang="en-US" sz="2000" b="0" strike="noStrike" spc="-1">
              <a:solidFill>
                <a:srgbClr val="000000"/>
              </a:solidFill>
              <a:latin typeface="Arial"/>
            </a:endParaRPr>
          </a:p>
          <a:p>
            <a:pPr>
              <a:lnSpc>
                <a:spcPct val="100000"/>
              </a:lnSpc>
              <a:tabLst>
                <a:tab pos="0" algn="l"/>
              </a:tabLst>
            </a:pPr>
            <a:endParaRPr lang="en-US" sz="2000" b="0" strike="noStrike" spc="-1">
              <a:solidFill>
                <a:srgbClr val="000000"/>
              </a:solidFill>
              <a:latin typeface="Arial"/>
            </a:endParaRPr>
          </a:p>
          <a:p>
            <a:pPr>
              <a:lnSpc>
                <a:spcPct val="100000"/>
              </a:lnSpc>
              <a:tabLst>
                <a:tab pos="0" algn="l"/>
              </a:tabLst>
            </a:pPr>
            <a:r>
              <a:rPr lang="en-US" sz="2000" b="0" strike="noStrike" spc="-1">
                <a:solidFill>
                  <a:srgbClr val="000000"/>
                </a:solidFill>
                <a:latin typeface="PingFang SC"/>
                <a:ea typeface="等线"/>
              </a:rPr>
              <a:t>- Test the performance of all the different methods.  </a:t>
            </a:r>
            <a:endParaRPr lang="en-US" sz="2000" b="0" strike="noStrike" spc="-1">
              <a:solidFill>
                <a:srgbClr val="000000"/>
              </a:solidFill>
              <a:latin typeface="Arial"/>
            </a:endParaRPr>
          </a:p>
        </p:txBody>
      </p:sp>
      <p:sp>
        <p:nvSpPr>
          <p:cNvPr id="147" name="文本框 19"/>
          <p:cNvSpPr/>
          <p:nvPr/>
        </p:nvSpPr>
        <p:spPr>
          <a:xfrm>
            <a:off x="8535600" y="3763080"/>
            <a:ext cx="3546000" cy="1583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28600" indent="-228600">
              <a:lnSpc>
                <a:spcPct val="90000"/>
              </a:lnSpc>
              <a:spcBef>
                <a:spcPts val="1001"/>
              </a:spcBef>
              <a:buClr>
                <a:srgbClr val="000000"/>
              </a:buClr>
              <a:buFont typeface="Arial"/>
              <a:buChar char="•"/>
            </a:pPr>
            <a:r>
              <a:rPr lang="en-US" sz="2000" b="0" strike="noStrike" spc="-1">
                <a:solidFill>
                  <a:srgbClr val="000000"/>
                </a:solidFill>
                <a:latin typeface="PingFang SC"/>
                <a:ea typeface="等线"/>
              </a:rPr>
              <a:t>Phase 3</a:t>
            </a:r>
            <a:endParaRPr lang="en-US" sz="2000" b="0" strike="noStrike" spc="-1">
              <a:solidFill>
                <a:srgbClr val="000000"/>
              </a:solidFill>
              <a:latin typeface="Arial"/>
            </a:endParaRPr>
          </a:p>
          <a:p>
            <a:pPr>
              <a:lnSpc>
                <a:spcPct val="100000"/>
              </a:lnSpc>
              <a:tabLst>
                <a:tab pos="0" algn="l"/>
              </a:tabLst>
            </a:pPr>
            <a:r>
              <a:rPr lang="en-US" sz="2000" b="0" strike="noStrike" spc="-1">
                <a:solidFill>
                  <a:srgbClr val="000000"/>
                </a:solidFill>
                <a:latin typeface="PingFang SC"/>
                <a:ea typeface="等线"/>
              </a:rPr>
              <a:t>- Further optimization.</a:t>
            </a:r>
            <a:endParaRPr lang="en-US" sz="2000" b="0" strike="noStrike" spc="-1">
              <a:solidFill>
                <a:srgbClr val="000000"/>
              </a:solidFill>
              <a:latin typeface="Arial"/>
            </a:endParaRPr>
          </a:p>
          <a:p>
            <a:pPr>
              <a:lnSpc>
                <a:spcPct val="100000"/>
              </a:lnSpc>
              <a:tabLst>
                <a:tab pos="0" algn="l"/>
              </a:tabLst>
            </a:pPr>
            <a:endParaRPr lang="en-US" sz="2000" b="0" strike="noStrike" spc="-1">
              <a:solidFill>
                <a:srgbClr val="000000"/>
              </a:solidFill>
              <a:latin typeface="Arial"/>
            </a:endParaRPr>
          </a:p>
          <a:p>
            <a:pPr>
              <a:lnSpc>
                <a:spcPct val="100000"/>
              </a:lnSpc>
              <a:tabLst>
                <a:tab pos="0" algn="l"/>
              </a:tabLst>
            </a:pPr>
            <a:r>
              <a:rPr lang="en-US" sz="2000" b="0" strike="noStrike" spc="-1">
                <a:solidFill>
                  <a:srgbClr val="000000"/>
                </a:solidFill>
                <a:latin typeface="PingFang SC"/>
                <a:ea typeface="等线"/>
              </a:rPr>
              <a:t>- Thesis writing. </a:t>
            </a:r>
            <a:endParaRPr lang="en-US" sz="2000" b="0" strike="noStrike" spc="-1">
              <a:solidFill>
                <a:srgbClr val="000000"/>
              </a:solidFill>
              <a:latin typeface="Arial"/>
            </a:endParaRPr>
          </a:p>
          <a:p>
            <a:pPr>
              <a:lnSpc>
                <a:spcPct val="100000"/>
              </a:lnSpc>
              <a:tabLst>
                <a:tab pos="0" algn="l"/>
              </a:tabLst>
            </a:pPr>
            <a:endParaRPr lang="en-US" sz="2000" b="0" strike="noStrike" spc="-1">
              <a:solidFill>
                <a:srgbClr val="000000"/>
              </a:solidFill>
              <a:latin typeface="Arial"/>
            </a:endParaRPr>
          </a:p>
        </p:txBody>
      </p:sp>
      <p:sp>
        <p:nvSpPr>
          <p:cNvPr id="148" name="文本框 20"/>
          <p:cNvSpPr/>
          <p:nvPr/>
        </p:nvSpPr>
        <p:spPr>
          <a:xfrm>
            <a:off x="1797480" y="2873160"/>
            <a:ext cx="2426400" cy="336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90000"/>
              </a:lnSpc>
              <a:spcBef>
                <a:spcPts val="1001"/>
              </a:spcBef>
            </a:pPr>
            <a:r>
              <a:rPr lang="en-US" sz="1800" b="0" strike="noStrike" spc="-1">
                <a:solidFill>
                  <a:srgbClr val="000000"/>
                </a:solidFill>
                <a:latin typeface="PingFang SC"/>
              </a:rPr>
              <a:t>Phase 1</a:t>
            </a:r>
            <a:endParaRPr lang="en-US" sz="1800" b="0" strike="noStrike" spc="-1">
              <a:solidFill>
                <a:srgbClr val="000000"/>
              </a:solidFill>
              <a:latin typeface="Arial"/>
            </a:endParaRPr>
          </a:p>
        </p:txBody>
      </p:sp>
      <p:sp>
        <p:nvSpPr>
          <p:cNvPr id="149" name="文本框 21"/>
          <p:cNvSpPr/>
          <p:nvPr/>
        </p:nvSpPr>
        <p:spPr>
          <a:xfrm>
            <a:off x="4688280" y="2873160"/>
            <a:ext cx="2426400" cy="336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90000"/>
              </a:lnSpc>
              <a:spcBef>
                <a:spcPts val="1001"/>
              </a:spcBef>
            </a:pPr>
            <a:r>
              <a:rPr lang="en-US" sz="1800" b="0" strike="noStrike" spc="-1">
                <a:solidFill>
                  <a:srgbClr val="000000"/>
                </a:solidFill>
                <a:latin typeface="PingFang SC"/>
                <a:ea typeface="等线"/>
              </a:rPr>
              <a:t>Phase 2</a:t>
            </a:r>
            <a:endParaRPr lang="en-US" sz="1800" b="0" strike="noStrike" spc="-1">
              <a:solidFill>
                <a:srgbClr val="000000"/>
              </a:solidFill>
              <a:latin typeface="Arial"/>
            </a:endParaRPr>
          </a:p>
        </p:txBody>
      </p:sp>
      <p:sp>
        <p:nvSpPr>
          <p:cNvPr id="150" name="文本框 22"/>
          <p:cNvSpPr/>
          <p:nvPr/>
        </p:nvSpPr>
        <p:spPr>
          <a:xfrm>
            <a:off x="7874280" y="2893680"/>
            <a:ext cx="2426400" cy="336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90000"/>
              </a:lnSpc>
              <a:spcBef>
                <a:spcPts val="1001"/>
              </a:spcBef>
            </a:pPr>
            <a:r>
              <a:rPr lang="en-US" sz="1800" b="0" strike="noStrike" spc="-1">
                <a:solidFill>
                  <a:srgbClr val="000000"/>
                </a:solidFill>
                <a:latin typeface="PingFang SC"/>
                <a:ea typeface="等线"/>
              </a:rPr>
              <a:t>  Phase 3</a:t>
            </a:r>
            <a:endParaRPr lang="en-US" sz="1800" b="0" strike="noStrike" spc="-1">
              <a:solidFill>
                <a:srgbClr val="000000"/>
              </a:solidFill>
              <a:latin typeface="Arial"/>
            </a:endParaRPr>
          </a:p>
        </p:txBody>
      </p:sp>
      <p:sp>
        <p:nvSpPr>
          <p:cNvPr id="151" name="椭圆形 9"/>
          <p:cNvSpPr/>
          <p:nvPr/>
        </p:nvSpPr>
        <p:spPr>
          <a:xfrm>
            <a:off x="1265040" y="2662920"/>
            <a:ext cx="251640" cy="251640"/>
          </a:xfrm>
          <a:prstGeom prst="ellipse">
            <a:avLst/>
          </a:prstGeom>
          <a:solidFill>
            <a:srgbClr val="595959"/>
          </a:solidFill>
          <a:ln w="9525">
            <a:solidFill>
              <a:srgbClr val="656565"/>
            </a:solidFill>
            <a:round/>
          </a:ln>
          <a:effectLst>
            <a:glow rad="63360">
              <a:srgbClr val="656565">
                <a:alpha val="40000"/>
              </a:srgbClr>
            </a:glow>
          </a:effectLst>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tabLst>
                <a:tab pos="0" algn="l"/>
              </a:tabLst>
            </a:pPr>
            <a:endParaRPr lang="en-US" sz="2400" b="0" strike="noStrike" spc="-1">
              <a:solidFill>
                <a:srgbClr val="000000"/>
              </a:solidFill>
              <a:latin typeface="PingFang SC"/>
              <a:ea typeface="Microsoft YaHei UI"/>
            </a:endParaRPr>
          </a:p>
        </p:txBody>
      </p:sp>
      <p:sp>
        <p:nvSpPr>
          <p:cNvPr id="152" name="Isosceles Triangle 151"/>
          <p:cNvSpPr/>
          <p:nvPr/>
        </p:nvSpPr>
        <p:spPr>
          <a:xfrm rot="19800">
            <a:off x="4246560" y="2999520"/>
            <a:ext cx="398160" cy="398160"/>
          </a:xfrm>
          <a:prstGeom prst="triangle">
            <a:avLst>
              <a:gd name="adj" fmla="val 50000"/>
            </a:avLst>
          </a:prstGeom>
          <a:solidFill>
            <a:schemeClr val="accent1"/>
          </a:solidFill>
          <a:ln w="0">
            <a:solidFill>
              <a:srgbClr val="20386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strike="noStrike" spc="-1">
              <a:solidFill>
                <a:srgbClr val="000000"/>
              </a:solidFill>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61DE4-B137-FFA5-E732-903EB505269D}"/>
              </a:ext>
            </a:extLst>
          </p:cNvPr>
          <p:cNvSpPr>
            <a:spLocks noGrp="1"/>
          </p:cNvSpPr>
          <p:nvPr>
            <p:ph type="title"/>
          </p:nvPr>
        </p:nvSpPr>
        <p:spPr>
          <a:xfrm>
            <a:off x="7394642" y="74125"/>
            <a:ext cx="10515600" cy="1325563"/>
          </a:xfrm>
        </p:spPr>
        <p:txBody>
          <a:bodyPr/>
          <a:lstStyle/>
          <a:p>
            <a:r>
              <a:rPr lang="en-US" dirty="0">
                <a:latin typeface="Times New Roman" panose="02020603050405020304" pitchFamily="18" charset="0"/>
                <a:cs typeface="Times New Roman" panose="02020603050405020304" pitchFamily="18" charset="0"/>
              </a:rPr>
              <a:t>References</a:t>
            </a:r>
          </a:p>
        </p:txBody>
      </p:sp>
      <p:pic>
        <p:nvPicPr>
          <p:cNvPr id="5" name="Content Placeholder 4">
            <a:extLst>
              <a:ext uri="{FF2B5EF4-FFF2-40B4-BE49-F238E27FC236}">
                <a16:creationId xmlns:a16="http://schemas.microsoft.com/office/drawing/2014/main" id="{932D6E71-5D9F-E168-580E-D37172635953}"/>
              </a:ext>
            </a:extLst>
          </p:cNvPr>
          <p:cNvPicPr>
            <a:picLocks noGrp="1" noChangeAspect="1"/>
          </p:cNvPicPr>
          <p:nvPr>
            <p:ph idx="1"/>
          </p:nvPr>
        </p:nvPicPr>
        <p:blipFill>
          <a:blip r:embed="rId2"/>
          <a:stretch>
            <a:fillRect/>
          </a:stretch>
        </p:blipFill>
        <p:spPr>
          <a:xfrm>
            <a:off x="0" y="74125"/>
            <a:ext cx="5547049" cy="6709750"/>
          </a:xfrm>
        </p:spPr>
      </p:pic>
      <p:pic>
        <p:nvPicPr>
          <p:cNvPr id="7" name="Picture 6">
            <a:extLst>
              <a:ext uri="{FF2B5EF4-FFF2-40B4-BE49-F238E27FC236}">
                <a16:creationId xmlns:a16="http://schemas.microsoft.com/office/drawing/2014/main" id="{A4B334EC-13CE-7244-6229-DEA35D5BA151}"/>
              </a:ext>
            </a:extLst>
          </p:cNvPr>
          <p:cNvPicPr>
            <a:picLocks noChangeAspect="1"/>
          </p:cNvPicPr>
          <p:nvPr/>
        </p:nvPicPr>
        <p:blipFill>
          <a:blip r:embed="rId3"/>
          <a:stretch>
            <a:fillRect/>
          </a:stretch>
        </p:blipFill>
        <p:spPr>
          <a:xfrm>
            <a:off x="5547049" y="1672061"/>
            <a:ext cx="6496050" cy="962025"/>
          </a:xfrm>
          <a:prstGeom prst="rect">
            <a:avLst/>
          </a:prstGeom>
        </p:spPr>
      </p:pic>
    </p:spTree>
    <p:extLst>
      <p:ext uri="{BB962C8B-B14F-4D97-AF65-F5344CB8AC3E}">
        <p14:creationId xmlns:p14="http://schemas.microsoft.com/office/powerpoint/2010/main" val="4036208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05B7F6-D8E1-3DCF-551B-D1A0DD972147}"/>
              </a:ext>
            </a:extLst>
          </p:cNvPr>
          <p:cNvSpPr>
            <a:spLocks noGrp="1"/>
          </p:cNvSpPr>
          <p:nvPr>
            <p:ph type="title"/>
          </p:nvPr>
        </p:nvSpPr>
        <p:spPr>
          <a:xfrm>
            <a:off x="5085735" y="500062"/>
            <a:ext cx="1975465" cy="1325563"/>
          </a:xfrm>
        </p:spPr>
        <p:txBody>
          <a:bodyPr/>
          <a:lstStyle/>
          <a:p>
            <a:r>
              <a:rPr lang="en-US" altLang="zh-CN" dirty="0">
                <a:latin typeface="PingFang SC"/>
              </a:rPr>
              <a:t>Outline</a:t>
            </a:r>
            <a:endParaRPr lang="zh-CN" altLang="en-US" dirty="0">
              <a:latin typeface="PingFang SC"/>
            </a:endParaRPr>
          </a:p>
        </p:txBody>
      </p:sp>
      <p:sp>
        <p:nvSpPr>
          <p:cNvPr id="3" name="内容占位符 2">
            <a:extLst>
              <a:ext uri="{FF2B5EF4-FFF2-40B4-BE49-F238E27FC236}">
                <a16:creationId xmlns:a16="http://schemas.microsoft.com/office/drawing/2014/main" id="{7AE2EF6A-D43D-0A25-751F-24AFC1767DFB}"/>
              </a:ext>
            </a:extLst>
          </p:cNvPr>
          <p:cNvSpPr>
            <a:spLocks noGrp="1"/>
          </p:cNvSpPr>
          <p:nvPr>
            <p:ph idx="1"/>
          </p:nvPr>
        </p:nvSpPr>
        <p:spPr>
          <a:effectLst>
            <a:reflection endPos="0" dist="50800" dir="5400000" sy="-100000" algn="bl" rotWithShape="0"/>
          </a:effectLst>
        </p:spPr>
        <p:txBody>
          <a:bodyPr>
            <a:normAutofit/>
          </a:bodyPr>
          <a:lstStyle/>
          <a:p>
            <a:r>
              <a:rPr lang="en-US" altLang="zh-CN" sz="4000" dirty="0">
                <a:latin typeface="Times New Roman" panose="02020603050405020304" pitchFamily="18" charset="0"/>
                <a:cs typeface="Times New Roman" panose="02020603050405020304" pitchFamily="18" charset="0"/>
              </a:rPr>
              <a:t> Background </a:t>
            </a:r>
          </a:p>
          <a:p>
            <a:pPr lvl="1"/>
            <a:r>
              <a:rPr lang="en-US" altLang="zh-CN" sz="3600" dirty="0">
                <a:latin typeface="Times New Roman" panose="02020603050405020304" pitchFamily="18" charset="0"/>
                <a:cs typeface="Times New Roman" panose="02020603050405020304" pitchFamily="18" charset="0"/>
              </a:rPr>
              <a:t> Multi-objective optimization</a:t>
            </a:r>
          </a:p>
          <a:p>
            <a:pPr lvl="1"/>
            <a:r>
              <a:rPr lang="en-US" altLang="zh-CN" sz="3600" dirty="0">
                <a:latin typeface="Times New Roman" panose="02020603050405020304" pitchFamily="18" charset="0"/>
                <a:cs typeface="Times New Roman" panose="02020603050405020304" pitchFamily="18" charset="0"/>
              </a:rPr>
              <a:t> Evolutionary algorithm</a:t>
            </a:r>
          </a:p>
          <a:p>
            <a:pPr lvl="1"/>
            <a:r>
              <a:rPr lang="en-US" altLang="zh-CN" sz="3600" dirty="0">
                <a:effectLst>
                  <a:reflection endPos="0" dir="5400000" sy="-100000" algn="bl" rotWithShape="0"/>
                </a:effectLst>
                <a:latin typeface="Times New Roman" panose="02020603050405020304" pitchFamily="18" charset="0"/>
                <a:cs typeface="Times New Roman" panose="02020603050405020304" pitchFamily="18" charset="0"/>
              </a:rPr>
              <a:t> Gradient-based algorithm</a:t>
            </a:r>
            <a:endParaRPr lang="en-US" altLang="zh-CN" sz="3600" dirty="0">
              <a:latin typeface="Times New Roman" panose="02020603050405020304" pitchFamily="18" charset="0"/>
              <a:cs typeface="Times New Roman" panose="02020603050405020304" pitchFamily="18" charset="0"/>
            </a:endParaRPr>
          </a:p>
          <a:p>
            <a:r>
              <a:rPr lang="en-US" altLang="zh-CN" sz="4000" dirty="0">
                <a:effectLst>
                  <a:reflection endPos="0" dir="5400000" sy="-100000" algn="bl" rotWithShape="0"/>
                </a:effectLst>
                <a:latin typeface="Times New Roman" panose="02020603050405020304" pitchFamily="18" charset="0"/>
                <a:cs typeface="Times New Roman" panose="02020603050405020304" pitchFamily="18" charset="0"/>
              </a:rPr>
              <a:t> Basic ideas</a:t>
            </a:r>
          </a:p>
          <a:p>
            <a:r>
              <a:rPr lang="en-US" altLang="zh-CN" sz="4000" dirty="0">
                <a:effectLst>
                  <a:reflection endPos="0" dir="5400000" sy="-100000" algn="bl" rotWithShape="0"/>
                </a:effectLst>
                <a:latin typeface="Times New Roman" panose="02020603050405020304" pitchFamily="18" charset="0"/>
                <a:cs typeface="Times New Roman" panose="02020603050405020304" pitchFamily="18" charset="0"/>
              </a:rPr>
              <a:t> Timeline</a:t>
            </a:r>
          </a:p>
          <a:p>
            <a:r>
              <a:rPr lang="en-US" altLang="zh-CN" sz="4000" dirty="0">
                <a:effectLst>
                  <a:reflection endPos="0" dir="5400000" sy="-100000" algn="bl" rotWithShape="0"/>
                </a:effectLst>
                <a:latin typeface="Times New Roman" panose="02020603050405020304" pitchFamily="18" charset="0"/>
                <a:cs typeface="Times New Roman" panose="02020603050405020304" pitchFamily="18" charset="0"/>
              </a:rPr>
              <a:t> Evaluation methods</a:t>
            </a:r>
          </a:p>
        </p:txBody>
      </p:sp>
    </p:spTree>
    <p:extLst>
      <p:ext uri="{BB962C8B-B14F-4D97-AF65-F5344CB8AC3E}">
        <p14:creationId xmlns:p14="http://schemas.microsoft.com/office/powerpoint/2010/main" val="249291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0C4945-475B-7672-7F32-84D4447BE1E6}"/>
              </a:ext>
            </a:extLst>
          </p:cNvPr>
          <p:cNvSpPr>
            <a:spLocks noGrp="1"/>
          </p:cNvSpPr>
          <p:nvPr>
            <p:ph type="title"/>
          </p:nvPr>
        </p:nvSpPr>
        <p:spPr/>
        <p:txBody>
          <a:bodyPr/>
          <a:lstStyle/>
          <a:p>
            <a:r>
              <a:rPr lang="en-US" altLang="zh-CN" dirty="0">
                <a:latin typeface="PingFang SC"/>
              </a:rPr>
              <a:t>Background</a:t>
            </a:r>
            <a:endParaRPr lang="zh-CN" altLang="en-US" b="1" dirty="0">
              <a:latin typeface="PingFang SC"/>
            </a:endParaRPr>
          </a:p>
        </p:txBody>
      </p:sp>
      <p:sp>
        <p:nvSpPr>
          <p:cNvPr id="3" name="内容占位符 2">
            <a:extLst>
              <a:ext uri="{FF2B5EF4-FFF2-40B4-BE49-F238E27FC236}">
                <a16:creationId xmlns:a16="http://schemas.microsoft.com/office/drawing/2014/main" id="{09F779B2-AD4A-0409-404C-4186F4337A0A}"/>
              </a:ext>
            </a:extLst>
          </p:cNvPr>
          <p:cNvSpPr>
            <a:spLocks noGrp="1"/>
          </p:cNvSpPr>
          <p:nvPr>
            <p:ph idx="1"/>
          </p:nvPr>
        </p:nvSpPr>
        <p:spPr>
          <a:xfrm>
            <a:off x="838200" y="1825625"/>
            <a:ext cx="10515600" cy="4667250"/>
          </a:xfrm>
        </p:spPr>
        <p:txBody>
          <a:bodyPr>
            <a:normAutofit lnSpcReduction="10000"/>
          </a:bodyPr>
          <a:lstStyle/>
          <a:p>
            <a:r>
              <a:rPr lang="en-US" altLang="zh-CN" sz="3600" dirty="0">
                <a:latin typeface="Times New Roman" panose="02020603050405020304" pitchFamily="18" charset="0"/>
                <a:cs typeface="Times New Roman" panose="02020603050405020304" pitchFamily="18" charset="0"/>
              </a:rPr>
              <a:t>Multi-objective optimization</a:t>
            </a:r>
          </a:p>
          <a:p>
            <a:r>
              <a:rPr lang="en-US" altLang="zh-CN" dirty="0">
                <a:latin typeface="Times New Roman" panose="02020603050405020304" pitchFamily="18" charset="0"/>
                <a:cs typeface="Times New Roman" panose="02020603050405020304" pitchFamily="18" charset="0"/>
              </a:rPr>
              <a:t>Optimization problem that involves multiple objective functions to be optimized simultaneously. </a:t>
            </a:r>
          </a:p>
          <a:p>
            <a:r>
              <a:rPr lang="en-US" altLang="zh-CN" dirty="0">
                <a:latin typeface="Times New Roman" panose="02020603050405020304" pitchFamily="18" charset="0"/>
                <a:cs typeface="Times New Roman" panose="02020603050405020304" pitchFamily="18" charset="0"/>
              </a:rPr>
              <a:t>(Different from single-objective optimization) multi-objective optimization aims to obtain a set of trade-off optimal solutions. </a:t>
            </a:r>
          </a:p>
          <a:p>
            <a:r>
              <a:rPr lang="en-US" altLang="zh-CN" dirty="0">
                <a:latin typeface="Times New Roman" panose="02020603050405020304" pitchFamily="18" charset="0"/>
                <a:cs typeface="Times New Roman" panose="02020603050405020304" pitchFamily="18" charset="0"/>
              </a:rPr>
              <a:t>In math terms,</a:t>
            </a:r>
          </a:p>
          <a:p>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sz="2200" dirty="0">
                <a:latin typeface="Times New Roman" panose="02020603050405020304" pitchFamily="18" charset="0"/>
                <a:cs typeface="Times New Roman" panose="02020603050405020304" pitchFamily="18" charset="0"/>
              </a:rPr>
              <a:t>where the integer </a:t>
            </a:r>
            <a:r>
              <a:rPr lang="en-US" altLang="zh-CN" sz="2200" b="1" dirty="0">
                <a:latin typeface="Times New Roman" panose="02020603050405020304" pitchFamily="18" charset="0"/>
                <a:cs typeface="Times New Roman" panose="02020603050405020304" pitchFamily="18" charset="0"/>
              </a:rPr>
              <a:t>k</a:t>
            </a:r>
            <a:r>
              <a:rPr lang="en-US" altLang="zh-CN" sz="2200" dirty="0">
                <a:latin typeface="Times New Roman" panose="02020603050405020304" pitchFamily="18" charset="0"/>
                <a:cs typeface="Times New Roman" panose="02020603050405020304" pitchFamily="18" charset="0"/>
              </a:rPr>
              <a:t> is the number of objectives and the set </a:t>
            </a:r>
            <a:r>
              <a:rPr lang="en-US" altLang="zh-CN" sz="2200" b="1" dirty="0">
                <a:latin typeface="Times New Roman" panose="02020603050405020304" pitchFamily="18" charset="0"/>
                <a:cs typeface="Times New Roman" panose="02020603050405020304" pitchFamily="18" charset="0"/>
              </a:rPr>
              <a:t>X</a:t>
            </a:r>
            <a:r>
              <a:rPr lang="en-US" altLang="zh-CN" sz="2200" dirty="0">
                <a:latin typeface="Times New Roman" panose="02020603050405020304" pitchFamily="18" charset="0"/>
                <a:cs typeface="Times New Roman" panose="02020603050405020304" pitchFamily="18" charset="0"/>
              </a:rPr>
              <a:t> is the feasible set of solutions, which is typically defined by some constraint functions. In addition, </a:t>
            </a:r>
            <a:r>
              <a:rPr lang="en-US" altLang="zh-CN" sz="2200" b="1" dirty="0">
                <a:latin typeface="Times New Roman" panose="02020603050405020304" pitchFamily="18" charset="0"/>
                <a:cs typeface="Times New Roman" panose="02020603050405020304" pitchFamily="18" charset="0"/>
              </a:rPr>
              <a:t>f</a:t>
            </a:r>
            <a:r>
              <a:rPr lang="en-US" altLang="zh-CN" sz="2200" dirty="0">
                <a:latin typeface="Times New Roman" panose="02020603050405020304" pitchFamily="18" charset="0"/>
                <a:cs typeface="Times New Roman" panose="02020603050405020304" pitchFamily="18" charset="0"/>
              </a:rPr>
              <a:t> is the vector-valued objective function. </a:t>
            </a:r>
            <a:endParaRPr lang="zh-CN" altLang="en-US" sz="2200" dirty="0">
              <a:latin typeface="Times New Roman" panose="02020603050405020304" pitchFamily="18" charset="0"/>
              <a:cs typeface="Times New Roman" panose="02020603050405020304" pitchFamily="18" charset="0"/>
            </a:endParaRPr>
          </a:p>
        </p:txBody>
      </p:sp>
      <p:pic>
        <p:nvPicPr>
          <p:cNvPr id="11" name="图片 10">
            <a:extLst>
              <a:ext uri="{FF2B5EF4-FFF2-40B4-BE49-F238E27FC236}">
                <a16:creationId xmlns:a16="http://schemas.microsoft.com/office/drawing/2014/main" id="{0A565847-C93F-B719-64DA-B67E08DCE9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1515" y="4512773"/>
            <a:ext cx="4528970" cy="748590"/>
          </a:xfrm>
          <a:prstGeom prst="rect">
            <a:avLst/>
          </a:prstGeom>
        </p:spPr>
      </p:pic>
    </p:spTree>
    <p:extLst>
      <p:ext uri="{BB962C8B-B14F-4D97-AF65-F5344CB8AC3E}">
        <p14:creationId xmlns:p14="http://schemas.microsoft.com/office/powerpoint/2010/main" val="790278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0C4945-475B-7672-7F32-84D4447BE1E6}"/>
              </a:ext>
            </a:extLst>
          </p:cNvPr>
          <p:cNvSpPr>
            <a:spLocks noGrp="1"/>
          </p:cNvSpPr>
          <p:nvPr>
            <p:ph type="title"/>
          </p:nvPr>
        </p:nvSpPr>
        <p:spPr/>
        <p:txBody>
          <a:bodyPr/>
          <a:lstStyle/>
          <a:p>
            <a:r>
              <a:rPr lang="en-US" altLang="zh-CN" dirty="0">
                <a:latin typeface="PingFang SC"/>
              </a:rPr>
              <a:t>Background</a:t>
            </a:r>
            <a:endParaRPr lang="zh-CN" altLang="en-US" b="1" dirty="0">
              <a:latin typeface="PingFang SC"/>
            </a:endParaRPr>
          </a:p>
        </p:txBody>
      </p:sp>
      <p:sp>
        <p:nvSpPr>
          <p:cNvPr id="3" name="内容占位符 2">
            <a:extLst>
              <a:ext uri="{FF2B5EF4-FFF2-40B4-BE49-F238E27FC236}">
                <a16:creationId xmlns:a16="http://schemas.microsoft.com/office/drawing/2014/main" id="{09F779B2-AD4A-0409-404C-4186F4337A0A}"/>
              </a:ext>
            </a:extLst>
          </p:cNvPr>
          <p:cNvSpPr>
            <a:spLocks noGrp="1"/>
          </p:cNvSpPr>
          <p:nvPr>
            <p:ph idx="1"/>
          </p:nvPr>
        </p:nvSpPr>
        <p:spPr>
          <a:xfrm>
            <a:off x="838200" y="1825625"/>
            <a:ext cx="10515600" cy="4667250"/>
          </a:xfrm>
        </p:spPr>
        <p:txBody>
          <a:bodyPr>
            <a:normAutofit/>
          </a:bodyPr>
          <a:lstStyle/>
          <a:p>
            <a:r>
              <a:rPr lang="en-US" altLang="zh-CN" sz="3200" dirty="0">
                <a:latin typeface="Times New Roman" panose="02020603050405020304" pitchFamily="18" charset="0"/>
                <a:cs typeface="Times New Roman" panose="02020603050405020304" pitchFamily="18" charset="0"/>
              </a:rPr>
              <a:t>Multi-objective optimization</a:t>
            </a:r>
          </a:p>
          <a:p>
            <a:r>
              <a:rPr lang="en-US" altLang="zh-CN" dirty="0">
                <a:latin typeface="Times New Roman" panose="02020603050405020304" pitchFamily="18" charset="0"/>
                <a:cs typeface="Times New Roman" panose="02020603050405020304" pitchFamily="18" charset="0"/>
              </a:rPr>
              <a:t>Aims to obtain a set of trade-off optimal solutions</a:t>
            </a:r>
          </a:p>
          <a:p>
            <a:pPr lvl="1"/>
            <a:r>
              <a:rPr lang="en-US" altLang="zh-CN" dirty="0">
                <a:latin typeface="Times New Roman" panose="02020603050405020304" pitchFamily="18" charset="0"/>
                <a:cs typeface="Times New Roman" panose="02020603050405020304" pitchFamily="18" charset="0"/>
              </a:rPr>
              <a:t>Focus on the Pareto-optimal (non-dominated) solutions </a:t>
            </a:r>
          </a:p>
          <a:p>
            <a:pPr lvl="1"/>
            <a:r>
              <a:rPr lang="en-US" altLang="zh-CN" dirty="0">
                <a:latin typeface="Times New Roman" panose="02020603050405020304" pitchFamily="18" charset="0"/>
                <a:cs typeface="Times New Roman" panose="02020603050405020304" pitchFamily="18" charset="0"/>
              </a:rPr>
              <a:t>Try to approach the </a:t>
            </a:r>
            <a:r>
              <a:rPr lang="en-US" altLang="zh-CN" b="1" dirty="0">
                <a:latin typeface="Times New Roman" panose="02020603050405020304" pitchFamily="18" charset="0"/>
                <a:cs typeface="Times New Roman" panose="02020603050405020304" pitchFamily="18" charset="0"/>
              </a:rPr>
              <a:t>Pareto front</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Example of a </a:t>
            </a:r>
            <a:r>
              <a:rPr lang="en-US" altLang="zh-CN" b="1" dirty="0">
                <a:latin typeface="Times New Roman" panose="02020603050405020304" pitchFamily="18" charset="0"/>
                <a:cs typeface="Times New Roman" panose="02020603050405020304" pitchFamily="18" charset="0"/>
              </a:rPr>
              <a:t>Pareto front</a:t>
            </a:r>
            <a:endParaRPr lang="en-US" altLang="zh-CN" dirty="0">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Both A and B dominate C, and not dominated </a:t>
            </a:r>
          </a:p>
          <a:p>
            <a:pPr marL="457200" lvl="1" indent="0">
              <a:buNone/>
            </a:pPr>
            <a:r>
              <a:rPr lang="en-US" altLang="zh-CN" dirty="0">
                <a:latin typeface="Times New Roman" panose="02020603050405020304" pitchFamily="18" charset="0"/>
                <a:cs typeface="Times New Roman" panose="02020603050405020304" pitchFamily="18" charset="0"/>
              </a:rPr>
              <a:t>    by other solutions. </a:t>
            </a:r>
          </a:p>
        </p:txBody>
      </p:sp>
      <p:pic>
        <p:nvPicPr>
          <p:cNvPr id="5" name="图片 4">
            <a:extLst>
              <a:ext uri="{FF2B5EF4-FFF2-40B4-BE49-F238E27FC236}">
                <a16:creationId xmlns:a16="http://schemas.microsoft.com/office/drawing/2014/main" id="{F54ACDA2-888D-AC49-05CE-25A6914C0D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1865" y="3611207"/>
            <a:ext cx="4329057" cy="3246793"/>
          </a:xfrm>
          <a:prstGeom prst="rect">
            <a:avLst/>
          </a:prstGeom>
        </p:spPr>
      </p:pic>
    </p:spTree>
    <p:extLst>
      <p:ext uri="{BB962C8B-B14F-4D97-AF65-F5344CB8AC3E}">
        <p14:creationId xmlns:p14="http://schemas.microsoft.com/office/powerpoint/2010/main" val="953081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0C4945-475B-7672-7F32-84D4447BE1E6}"/>
              </a:ext>
            </a:extLst>
          </p:cNvPr>
          <p:cNvSpPr>
            <a:spLocks noGrp="1"/>
          </p:cNvSpPr>
          <p:nvPr>
            <p:ph type="title"/>
          </p:nvPr>
        </p:nvSpPr>
        <p:spPr/>
        <p:txBody>
          <a:bodyPr/>
          <a:lstStyle/>
          <a:p>
            <a:r>
              <a:rPr lang="en-US" altLang="zh-CN" dirty="0">
                <a:latin typeface="PingFang SC"/>
              </a:rPr>
              <a:t>Background</a:t>
            </a:r>
            <a:endParaRPr lang="zh-CN" altLang="en-US" b="1" dirty="0">
              <a:latin typeface="PingFang SC"/>
            </a:endParaRPr>
          </a:p>
        </p:txBody>
      </p:sp>
      <p:sp>
        <p:nvSpPr>
          <p:cNvPr id="3" name="内容占位符 2">
            <a:extLst>
              <a:ext uri="{FF2B5EF4-FFF2-40B4-BE49-F238E27FC236}">
                <a16:creationId xmlns:a16="http://schemas.microsoft.com/office/drawing/2014/main" id="{09F779B2-AD4A-0409-404C-4186F4337A0A}"/>
              </a:ext>
            </a:extLst>
          </p:cNvPr>
          <p:cNvSpPr>
            <a:spLocks noGrp="1"/>
          </p:cNvSpPr>
          <p:nvPr>
            <p:ph idx="1"/>
          </p:nvPr>
        </p:nvSpPr>
        <p:spPr/>
        <p:txBody>
          <a:bodyPr>
            <a:normAutofit/>
          </a:bodyPr>
          <a:lstStyle/>
          <a:p>
            <a:endParaRPr lang="en-US" altLang="zh-CN" dirty="0">
              <a:latin typeface="Times New Roman" panose="02020603050405020304" pitchFamily="18" charset="0"/>
              <a:cs typeface="Times New Roman" panose="02020603050405020304" pitchFamily="18" charset="0"/>
            </a:endParaRPr>
          </a:p>
          <a:p>
            <a:r>
              <a:rPr lang="en-US" altLang="zh-CN" b="1" dirty="0">
                <a:latin typeface="Times New Roman" panose="02020603050405020304" pitchFamily="18" charset="0"/>
                <a:cs typeface="Times New Roman" panose="02020603050405020304" pitchFamily="18" charset="0"/>
              </a:rPr>
              <a:t>Evolutionary </a:t>
            </a:r>
            <a:r>
              <a:rPr lang="en-US" altLang="zh-CN" dirty="0">
                <a:latin typeface="Times New Roman" panose="02020603050405020304" pitchFamily="18" charset="0"/>
                <a:cs typeface="Times New Roman" panose="02020603050405020304" pitchFamily="18" charset="0"/>
              </a:rPr>
              <a:t>algorithm and </a:t>
            </a:r>
            <a:r>
              <a:rPr lang="en-US" altLang="zh-CN" b="1" dirty="0">
                <a:latin typeface="Times New Roman" panose="02020603050405020304" pitchFamily="18" charset="0"/>
                <a:cs typeface="Times New Roman" panose="02020603050405020304" pitchFamily="18" charset="0"/>
              </a:rPr>
              <a:t>gradient-based</a:t>
            </a:r>
            <a:r>
              <a:rPr lang="en-US" altLang="zh-CN" dirty="0">
                <a:latin typeface="Times New Roman" panose="02020603050405020304" pitchFamily="18" charset="0"/>
                <a:cs typeface="Times New Roman" panose="02020603050405020304" pitchFamily="18" charset="0"/>
              </a:rPr>
              <a:t> algorithm have been applied to solve multi-objective optimization problems. </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In this project, we will try to develop an efficient algorithm by </a:t>
            </a:r>
            <a:r>
              <a:rPr lang="en-US" altLang="zh-CN" b="1" dirty="0">
                <a:latin typeface="Times New Roman" panose="02020603050405020304" pitchFamily="18" charset="0"/>
                <a:cs typeface="Times New Roman" panose="02020603050405020304" pitchFamily="18" charset="0"/>
              </a:rPr>
              <a:t>hybridizing</a:t>
            </a:r>
            <a:r>
              <a:rPr lang="en-US" altLang="zh-CN" dirty="0">
                <a:latin typeface="Times New Roman" panose="02020603050405020304" pitchFamily="18" charset="0"/>
                <a:cs typeface="Times New Roman" panose="02020603050405020304" pitchFamily="18" charset="0"/>
              </a:rPr>
              <a:t> evolutionary algorithms and gradient-based algorithms. Then, the developed algorithm will be tested on benchmark problems and real-world applications (</a:t>
            </a:r>
            <a:r>
              <a:rPr lang="en-US" altLang="zh-CN" dirty="0" err="1">
                <a:latin typeface="Times New Roman" panose="02020603050405020304" pitchFamily="18" charset="0"/>
                <a:cs typeface="Times New Roman" panose="02020603050405020304" pitchFamily="18" charset="0"/>
              </a:rPr>
              <a:t>e.g</a:t>
            </a:r>
            <a:r>
              <a:rPr lang="en-US" altLang="zh-CN" dirty="0">
                <a:latin typeface="Times New Roman" panose="02020603050405020304" pitchFamily="18" charset="0"/>
                <a:cs typeface="Times New Roman" panose="02020603050405020304" pitchFamily="18" charset="0"/>
              </a:rPr>
              <a:t>, multi-task learning, multi-objective reinforcement learning). </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755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0C4945-475B-7672-7F32-84D4447BE1E6}"/>
              </a:ext>
            </a:extLst>
          </p:cNvPr>
          <p:cNvSpPr>
            <a:spLocks noGrp="1"/>
          </p:cNvSpPr>
          <p:nvPr>
            <p:ph type="title"/>
          </p:nvPr>
        </p:nvSpPr>
        <p:spPr/>
        <p:txBody>
          <a:bodyPr/>
          <a:lstStyle/>
          <a:p>
            <a:r>
              <a:rPr lang="en-US" altLang="zh-CN" dirty="0">
                <a:latin typeface="PingFang SC"/>
              </a:rPr>
              <a:t>Background</a:t>
            </a:r>
            <a:endParaRPr lang="zh-CN" altLang="en-US" b="1" dirty="0">
              <a:latin typeface="PingFang SC"/>
            </a:endParaRPr>
          </a:p>
        </p:txBody>
      </p:sp>
      <p:sp>
        <p:nvSpPr>
          <p:cNvPr id="3" name="内容占位符 2">
            <a:extLst>
              <a:ext uri="{FF2B5EF4-FFF2-40B4-BE49-F238E27FC236}">
                <a16:creationId xmlns:a16="http://schemas.microsoft.com/office/drawing/2014/main" id="{09F779B2-AD4A-0409-404C-4186F4337A0A}"/>
              </a:ext>
            </a:extLst>
          </p:cNvPr>
          <p:cNvSpPr>
            <a:spLocks noGrp="1"/>
          </p:cNvSpPr>
          <p:nvPr>
            <p:ph idx="1"/>
          </p:nvPr>
        </p:nvSpPr>
        <p:spPr>
          <a:xfrm>
            <a:off x="838200" y="1825625"/>
            <a:ext cx="4826876" cy="4351338"/>
          </a:xfrm>
        </p:spPr>
        <p:txBody>
          <a:bodyPr>
            <a:normAutofit/>
          </a:bodyPr>
          <a:lstStyle/>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Evolutionary algorithm</a:t>
            </a:r>
          </a:p>
          <a:p>
            <a:pPr lvl="1"/>
            <a:r>
              <a:rPr lang="en-US" altLang="zh-CN" dirty="0">
                <a:latin typeface="Times New Roman" panose="02020603050405020304" pitchFamily="18" charset="0"/>
                <a:cs typeface="Times New Roman" panose="02020603050405020304" pitchFamily="18" charset="0"/>
              </a:rPr>
              <a:t>Dominance-based: NSGA-II</a:t>
            </a:r>
          </a:p>
          <a:p>
            <a:pPr lvl="1"/>
            <a:r>
              <a:rPr lang="en-US" altLang="zh-CN" dirty="0">
                <a:latin typeface="Times New Roman" panose="02020603050405020304" pitchFamily="18" charset="0"/>
                <a:cs typeface="Times New Roman" panose="02020603050405020304" pitchFamily="18" charset="0"/>
              </a:rPr>
              <a:t>Decomposition-based: MOEA/D</a:t>
            </a:r>
          </a:p>
          <a:p>
            <a:pPr lvl="1"/>
            <a:r>
              <a:rPr lang="en-US" altLang="zh-CN" dirty="0">
                <a:latin typeface="Times New Roman" panose="02020603050405020304" pitchFamily="18" charset="0"/>
                <a:cs typeface="Times New Roman" panose="02020603050405020304" pitchFamily="18" charset="0"/>
              </a:rPr>
              <a:t>Indicator-based: SMS-EMOA</a:t>
            </a:r>
          </a:p>
        </p:txBody>
      </p:sp>
      <p:sp>
        <p:nvSpPr>
          <p:cNvPr id="4" name="内容占位符 2">
            <a:extLst>
              <a:ext uri="{FF2B5EF4-FFF2-40B4-BE49-F238E27FC236}">
                <a16:creationId xmlns:a16="http://schemas.microsoft.com/office/drawing/2014/main" id="{1A27B523-25ED-1313-D3B9-3C1B6E2B0E27}"/>
              </a:ext>
            </a:extLst>
          </p:cNvPr>
          <p:cNvSpPr txBox="1">
            <a:spLocks/>
          </p:cNvSpPr>
          <p:nvPr/>
        </p:nvSpPr>
        <p:spPr>
          <a:xfrm>
            <a:off x="5993507" y="1820370"/>
            <a:ext cx="482687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Gradient-based algorithm</a:t>
            </a:r>
          </a:p>
          <a:p>
            <a:pPr lvl="1"/>
            <a:r>
              <a:rPr lang="en-US" altLang="zh-CN" dirty="0">
                <a:latin typeface="Times New Roman" panose="02020603050405020304" pitchFamily="18" charset="0"/>
                <a:cs typeface="Times New Roman" panose="02020603050405020304" pitchFamily="18" charset="0"/>
              </a:rPr>
              <a:t>Dominance-based: MGD</a:t>
            </a:r>
          </a:p>
          <a:p>
            <a:pPr lvl="1"/>
            <a:r>
              <a:rPr lang="en-US" altLang="zh-CN" dirty="0">
                <a:latin typeface="Times New Roman" panose="02020603050405020304" pitchFamily="18" charset="0"/>
                <a:cs typeface="Times New Roman" panose="02020603050405020304" pitchFamily="18" charset="0"/>
              </a:rPr>
              <a:t>Decomposition-based: PSL</a:t>
            </a:r>
          </a:p>
          <a:p>
            <a:pPr lvl="1"/>
            <a:r>
              <a:rPr lang="en-US" altLang="zh-CN" dirty="0">
                <a:latin typeface="Times New Roman" panose="02020603050405020304" pitchFamily="18" charset="0"/>
                <a:cs typeface="Times New Roman" panose="02020603050405020304" pitchFamily="18" charset="0"/>
              </a:rPr>
              <a:t>Indicator-based: HV gradient</a:t>
            </a:r>
          </a:p>
          <a:p>
            <a:pPr lvl="1"/>
            <a:r>
              <a:rPr lang="en-US" altLang="zh-C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945057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0C4945-475B-7672-7F32-84D4447BE1E6}"/>
              </a:ext>
            </a:extLst>
          </p:cNvPr>
          <p:cNvSpPr>
            <a:spLocks noGrp="1"/>
          </p:cNvSpPr>
          <p:nvPr>
            <p:ph type="title"/>
          </p:nvPr>
        </p:nvSpPr>
        <p:spPr/>
        <p:txBody>
          <a:bodyPr/>
          <a:lstStyle/>
          <a:p>
            <a:r>
              <a:rPr lang="en-US" altLang="zh-CN" dirty="0">
                <a:latin typeface="PingFang SC"/>
              </a:rPr>
              <a:t>Background</a:t>
            </a:r>
            <a:endParaRPr lang="zh-CN" altLang="en-US" b="1" dirty="0">
              <a:latin typeface="PingFang SC"/>
            </a:endParaRPr>
          </a:p>
        </p:txBody>
      </p:sp>
      <p:sp>
        <p:nvSpPr>
          <p:cNvPr id="3" name="内容占位符 2">
            <a:extLst>
              <a:ext uri="{FF2B5EF4-FFF2-40B4-BE49-F238E27FC236}">
                <a16:creationId xmlns:a16="http://schemas.microsoft.com/office/drawing/2014/main" id="{09F779B2-AD4A-0409-404C-4186F4337A0A}"/>
              </a:ext>
            </a:extLst>
          </p:cNvPr>
          <p:cNvSpPr>
            <a:spLocks noGrp="1"/>
          </p:cNvSpPr>
          <p:nvPr>
            <p:ph idx="1"/>
          </p:nvPr>
        </p:nvSpPr>
        <p:spPr/>
        <p:txBody>
          <a:bodyPr>
            <a:normAutofit/>
          </a:bodyPr>
          <a:lstStyle/>
          <a:p>
            <a:r>
              <a:rPr lang="en-US" altLang="zh-CN" dirty="0">
                <a:latin typeface="Times New Roman" panose="02020603050405020304" pitchFamily="18" charset="0"/>
                <a:cs typeface="Times New Roman" panose="02020603050405020304" pitchFamily="18" charset="0"/>
              </a:rPr>
              <a:t>NSGA-II</a:t>
            </a:r>
          </a:p>
          <a:p>
            <a:endParaRPr lang="zh-CN" altLang="en-US" dirty="0">
              <a:latin typeface="Times New Roman" panose="02020603050405020304" pitchFamily="18" charset="0"/>
              <a:cs typeface="Times New Roman" panose="02020603050405020304" pitchFamily="18" charset="0"/>
            </a:endParaRPr>
          </a:p>
        </p:txBody>
      </p:sp>
      <p:pic>
        <p:nvPicPr>
          <p:cNvPr id="4" name="内容占位符 6">
            <a:extLst>
              <a:ext uri="{FF2B5EF4-FFF2-40B4-BE49-F238E27FC236}">
                <a16:creationId xmlns:a16="http://schemas.microsoft.com/office/drawing/2014/main" id="{77152640-B87D-36C9-D65A-84FD3544841C}"/>
              </a:ext>
            </a:extLst>
          </p:cNvPr>
          <p:cNvPicPr>
            <a:picLocks noChangeAspect="1"/>
          </p:cNvPicPr>
          <p:nvPr/>
        </p:nvPicPr>
        <p:blipFill>
          <a:blip r:embed="rId3"/>
          <a:stretch>
            <a:fillRect/>
          </a:stretch>
        </p:blipFill>
        <p:spPr>
          <a:xfrm>
            <a:off x="838200" y="2525575"/>
            <a:ext cx="4237087" cy="2834886"/>
          </a:xfrm>
          <a:prstGeom prst="rect">
            <a:avLst/>
          </a:prstGeom>
        </p:spPr>
      </p:pic>
      <p:pic>
        <p:nvPicPr>
          <p:cNvPr id="5" name="图片 4">
            <a:extLst>
              <a:ext uri="{FF2B5EF4-FFF2-40B4-BE49-F238E27FC236}">
                <a16:creationId xmlns:a16="http://schemas.microsoft.com/office/drawing/2014/main" id="{71D257D6-7F69-4971-B731-D4FA4BA23A53}"/>
              </a:ext>
            </a:extLst>
          </p:cNvPr>
          <p:cNvPicPr>
            <a:picLocks noChangeAspect="1"/>
          </p:cNvPicPr>
          <p:nvPr/>
        </p:nvPicPr>
        <p:blipFill>
          <a:blip r:embed="rId4"/>
          <a:stretch>
            <a:fillRect/>
          </a:stretch>
        </p:blipFill>
        <p:spPr>
          <a:xfrm>
            <a:off x="4460698" y="4611333"/>
            <a:ext cx="2766300" cy="2065199"/>
          </a:xfrm>
          <a:prstGeom prst="rect">
            <a:avLst/>
          </a:prstGeom>
        </p:spPr>
      </p:pic>
      <p:pic>
        <p:nvPicPr>
          <p:cNvPr id="6" name="Picture 2" descr="NSGA-II algorithm flowchart ">
            <a:extLst>
              <a:ext uri="{FF2B5EF4-FFF2-40B4-BE49-F238E27FC236}">
                <a16:creationId xmlns:a16="http://schemas.microsoft.com/office/drawing/2014/main" id="{56246CAB-3BDF-7887-2E26-9ADA98BEC71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94973" y="1027906"/>
            <a:ext cx="4126802" cy="5350476"/>
          </a:xfrm>
          <a:prstGeom prst="rect">
            <a:avLst/>
          </a:prstGeom>
          <a:noFill/>
          <a:extLst>
            <a:ext uri="{909E8E84-426E-40DD-AFC4-6F175D3DCCD1}">
              <a14:hiddenFill xmlns:a14="http://schemas.microsoft.com/office/drawing/2010/main">
                <a:solidFill>
                  <a:srgbClr val="FFFFFF"/>
                </a:solidFill>
              </a14:hiddenFill>
            </a:ext>
          </a:extLst>
        </p:spPr>
      </p:pic>
      <p:sp>
        <p:nvSpPr>
          <p:cNvPr id="9" name="内容占位符 2">
            <a:extLst>
              <a:ext uri="{FF2B5EF4-FFF2-40B4-BE49-F238E27FC236}">
                <a16:creationId xmlns:a16="http://schemas.microsoft.com/office/drawing/2014/main" id="{BB1C3656-C0D2-9988-391F-B289C0B09355}"/>
              </a:ext>
            </a:extLst>
          </p:cNvPr>
          <p:cNvSpPr txBox="1">
            <a:spLocks/>
          </p:cNvSpPr>
          <p:nvPr/>
        </p:nvSpPr>
        <p:spPr>
          <a:xfrm>
            <a:off x="4755388" y="6492875"/>
            <a:ext cx="5202986" cy="4901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latin typeface="PingFang SC"/>
              </a:rPr>
              <a:t>crowding distance</a:t>
            </a:r>
            <a:endParaRPr lang="zh-CN" altLang="en-US" sz="2000" dirty="0">
              <a:latin typeface="PingFang SC"/>
            </a:endParaRPr>
          </a:p>
        </p:txBody>
      </p:sp>
    </p:spTree>
    <p:extLst>
      <p:ext uri="{BB962C8B-B14F-4D97-AF65-F5344CB8AC3E}">
        <p14:creationId xmlns:p14="http://schemas.microsoft.com/office/powerpoint/2010/main" val="3035777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0C4945-475B-7672-7F32-84D4447BE1E6}"/>
              </a:ext>
            </a:extLst>
          </p:cNvPr>
          <p:cNvSpPr>
            <a:spLocks noGrp="1"/>
          </p:cNvSpPr>
          <p:nvPr>
            <p:ph type="title"/>
          </p:nvPr>
        </p:nvSpPr>
        <p:spPr/>
        <p:txBody>
          <a:bodyPr/>
          <a:lstStyle/>
          <a:p>
            <a:r>
              <a:rPr lang="en-US" altLang="zh-CN" dirty="0">
                <a:latin typeface="PingFang SC"/>
              </a:rPr>
              <a:t>Background</a:t>
            </a:r>
            <a:endParaRPr lang="zh-CN" altLang="en-US" b="1" dirty="0">
              <a:latin typeface="PingFang SC"/>
            </a:endParaRPr>
          </a:p>
        </p:txBody>
      </p:sp>
      <p:sp>
        <p:nvSpPr>
          <p:cNvPr id="3" name="内容占位符 2">
            <a:extLst>
              <a:ext uri="{FF2B5EF4-FFF2-40B4-BE49-F238E27FC236}">
                <a16:creationId xmlns:a16="http://schemas.microsoft.com/office/drawing/2014/main" id="{09F779B2-AD4A-0409-404C-4186F4337A0A}"/>
              </a:ext>
            </a:extLst>
          </p:cNvPr>
          <p:cNvSpPr>
            <a:spLocks noGrp="1"/>
          </p:cNvSpPr>
          <p:nvPr>
            <p:ph idx="1"/>
          </p:nvPr>
        </p:nvSpPr>
        <p:spPr>
          <a:xfrm>
            <a:off x="838200" y="1825624"/>
            <a:ext cx="10515600" cy="5032375"/>
          </a:xfrm>
        </p:spPr>
        <p:txBody>
          <a:bodyPr>
            <a:normAutofit fontScale="92500" lnSpcReduction="20000"/>
          </a:bodyPr>
          <a:lstStyle/>
          <a:p>
            <a:r>
              <a:rPr lang="en-US" altLang="zh-CN" dirty="0">
                <a:latin typeface="Times New Roman" panose="02020603050405020304" pitchFamily="18" charset="0"/>
                <a:cs typeface="Times New Roman" panose="02020603050405020304" pitchFamily="18" charset="0"/>
              </a:rPr>
              <a:t>Multiple Gradient Descent</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KKT condition</a:t>
            </a: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Optimization</a:t>
            </a: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Solution is 0,</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otherwise gives the descent direction that improves all objectives</a:t>
            </a:r>
          </a:p>
        </p:txBody>
      </p:sp>
      <p:pic>
        <p:nvPicPr>
          <p:cNvPr id="8" name="图片 7">
            <a:extLst>
              <a:ext uri="{FF2B5EF4-FFF2-40B4-BE49-F238E27FC236}">
                <a16:creationId xmlns:a16="http://schemas.microsoft.com/office/drawing/2014/main" id="{F5BAB30E-6011-6F31-7064-DF6E97729407}"/>
              </a:ext>
            </a:extLst>
          </p:cNvPr>
          <p:cNvPicPr>
            <a:picLocks noChangeAspect="1"/>
          </p:cNvPicPr>
          <p:nvPr/>
        </p:nvPicPr>
        <p:blipFill>
          <a:blip r:embed="rId3"/>
          <a:stretch>
            <a:fillRect/>
          </a:stretch>
        </p:blipFill>
        <p:spPr>
          <a:xfrm>
            <a:off x="1565106" y="3092116"/>
            <a:ext cx="8797094" cy="955340"/>
          </a:xfrm>
          <a:prstGeom prst="rect">
            <a:avLst/>
          </a:prstGeom>
        </p:spPr>
      </p:pic>
      <p:pic>
        <p:nvPicPr>
          <p:cNvPr id="11" name="图片 10">
            <a:extLst>
              <a:ext uri="{FF2B5EF4-FFF2-40B4-BE49-F238E27FC236}">
                <a16:creationId xmlns:a16="http://schemas.microsoft.com/office/drawing/2014/main" id="{8F82DC62-3A3C-1C0A-6DE3-D06DB75BB89C}"/>
              </a:ext>
            </a:extLst>
          </p:cNvPr>
          <p:cNvPicPr>
            <a:picLocks noChangeAspect="1"/>
          </p:cNvPicPr>
          <p:nvPr/>
        </p:nvPicPr>
        <p:blipFill>
          <a:blip r:embed="rId4"/>
          <a:stretch>
            <a:fillRect/>
          </a:stretch>
        </p:blipFill>
        <p:spPr>
          <a:xfrm>
            <a:off x="2345739" y="4580055"/>
            <a:ext cx="6611356" cy="1264083"/>
          </a:xfrm>
          <a:prstGeom prst="rect">
            <a:avLst/>
          </a:prstGeom>
        </p:spPr>
      </p:pic>
    </p:spTree>
    <p:extLst>
      <p:ext uri="{BB962C8B-B14F-4D97-AF65-F5344CB8AC3E}">
        <p14:creationId xmlns:p14="http://schemas.microsoft.com/office/powerpoint/2010/main" val="1087227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0C4945-475B-7672-7F32-84D4447BE1E6}"/>
              </a:ext>
            </a:extLst>
          </p:cNvPr>
          <p:cNvSpPr>
            <a:spLocks noGrp="1"/>
          </p:cNvSpPr>
          <p:nvPr>
            <p:ph type="title"/>
          </p:nvPr>
        </p:nvSpPr>
        <p:spPr/>
        <p:txBody>
          <a:bodyPr/>
          <a:lstStyle/>
          <a:p>
            <a:r>
              <a:rPr lang="en-US" altLang="zh-CN" dirty="0">
                <a:latin typeface="PingFang SC"/>
              </a:rPr>
              <a:t>Background</a:t>
            </a:r>
            <a:endParaRPr lang="zh-CN" altLang="en-US" b="1" dirty="0">
              <a:latin typeface="PingFang SC"/>
            </a:endParaRPr>
          </a:p>
        </p:txBody>
      </p:sp>
      <p:sp>
        <p:nvSpPr>
          <p:cNvPr id="3" name="内容占位符 2">
            <a:extLst>
              <a:ext uri="{FF2B5EF4-FFF2-40B4-BE49-F238E27FC236}">
                <a16:creationId xmlns:a16="http://schemas.microsoft.com/office/drawing/2014/main" id="{09F779B2-AD4A-0409-404C-4186F4337A0A}"/>
              </a:ext>
            </a:extLst>
          </p:cNvPr>
          <p:cNvSpPr>
            <a:spLocks noGrp="1"/>
          </p:cNvSpPr>
          <p:nvPr>
            <p:ph idx="1"/>
          </p:nvPr>
        </p:nvSpPr>
        <p:spPr>
          <a:xfrm>
            <a:off x="838200" y="1911686"/>
            <a:ext cx="10515600" cy="4351338"/>
          </a:xfrm>
        </p:spPr>
        <p:txBody>
          <a:bodyPr>
            <a:normAutofit fontScale="85000" lnSpcReduction="20000"/>
          </a:bodyPr>
          <a:lstStyle/>
          <a:p>
            <a:pPr marL="0" indent="0">
              <a:buNone/>
            </a:pPr>
            <a:r>
              <a:rPr lang="en-US" altLang="zh-CN" sz="3200" dirty="0">
                <a:latin typeface="Times New Roman" panose="02020603050405020304" pitchFamily="18" charset="0"/>
                <a:cs typeface="Times New Roman" panose="02020603050405020304" pitchFamily="18" charset="0"/>
              </a:rPr>
              <a:t>Why hybrid</a:t>
            </a:r>
          </a:p>
          <a:p>
            <a:endParaRPr lang="en-US" altLang="zh-CN" sz="3200" dirty="0">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Gradient-based</a:t>
            </a:r>
          </a:p>
          <a:p>
            <a:pPr lvl="1"/>
            <a:r>
              <a:rPr lang="en-US" altLang="zh-CN" sz="2800" dirty="0">
                <a:latin typeface="Times New Roman" panose="02020603050405020304" pitchFamily="18" charset="0"/>
                <a:cs typeface="Times New Roman" panose="02020603050405020304" pitchFamily="18" charset="0"/>
              </a:rPr>
              <a:t>Directional, gradient (direction of optimization) guided</a:t>
            </a:r>
          </a:p>
          <a:p>
            <a:pPr lvl="1"/>
            <a:r>
              <a:rPr lang="en-US" altLang="zh-CN" sz="2800" dirty="0">
                <a:latin typeface="Times New Roman" panose="02020603050405020304" pitchFamily="18" charset="0"/>
                <a:cs typeface="Times New Roman" panose="02020603050405020304" pitchFamily="18" charset="0"/>
              </a:rPr>
              <a:t>Converge faster</a:t>
            </a:r>
          </a:p>
          <a:p>
            <a:r>
              <a:rPr lang="en-US" altLang="zh-CN" sz="3200" dirty="0">
                <a:latin typeface="Times New Roman" panose="02020603050405020304" pitchFamily="18" charset="0"/>
                <a:cs typeface="Times New Roman" panose="02020603050405020304" pitchFamily="18" charset="0"/>
              </a:rPr>
              <a:t>EMO</a:t>
            </a:r>
          </a:p>
          <a:p>
            <a:pPr lvl="1"/>
            <a:r>
              <a:rPr lang="en-US" altLang="zh-CN" sz="2800" dirty="0">
                <a:latin typeface="Times New Roman" panose="02020603050405020304" pitchFamily="18" charset="0"/>
                <a:cs typeface="Times New Roman" panose="02020603050405020304" pitchFamily="18" charset="0"/>
              </a:rPr>
              <a:t>Better at complicated problems (e.g. noisy objective function)</a:t>
            </a:r>
          </a:p>
          <a:p>
            <a:pPr lvl="1"/>
            <a:r>
              <a:rPr lang="en-US" altLang="zh-CN" sz="2800" dirty="0">
                <a:latin typeface="Times New Roman" panose="02020603050405020304" pitchFamily="18" charset="0"/>
                <a:cs typeface="Times New Roman" panose="02020603050405020304" pitchFamily="18" charset="0"/>
              </a:rPr>
              <a:t>Diversity of solutions</a:t>
            </a:r>
          </a:p>
          <a:p>
            <a:endParaRPr lang="en-US" altLang="zh-CN" sz="3200"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e.g. lots of work in hybridizing MCDM (multi-criteria decision making) and EMO (evolutionary multi-objective optimization) </a:t>
            </a:r>
          </a:p>
          <a:p>
            <a:pPr lvl="1"/>
            <a:r>
              <a:rPr lang="en-US" altLang="zh-CN" sz="2100" dirty="0">
                <a:latin typeface="Times New Roman" panose="02020603050405020304" pitchFamily="18" charset="0"/>
                <a:cs typeface="Times New Roman" panose="02020603050405020304" pitchFamily="18" charset="0"/>
              </a:rPr>
              <a:t>A local search operator is mainly used to enhance the rate of convergence of EMO algorithms. </a:t>
            </a:r>
          </a:p>
        </p:txBody>
      </p:sp>
    </p:spTree>
    <p:extLst>
      <p:ext uri="{BB962C8B-B14F-4D97-AF65-F5344CB8AC3E}">
        <p14:creationId xmlns:p14="http://schemas.microsoft.com/office/powerpoint/2010/main" val="327824058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659</TotalTime>
  <Words>969</Words>
  <Application>Microsoft Office PowerPoint</Application>
  <PresentationFormat>Widescreen</PresentationFormat>
  <Paragraphs>192</Paragraphs>
  <Slides>19</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PingFang SC</vt:lpstr>
      <vt:lpstr>等线</vt:lpstr>
      <vt:lpstr>等线 Light</vt:lpstr>
      <vt:lpstr>Arial</vt:lpstr>
      <vt:lpstr>Symbol</vt:lpstr>
      <vt:lpstr>Times New Roman</vt:lpstr>
      <vt:lpstr>Office 主题​​</vt:lpstr>
      <vt:lpstr>Hybrid evolutionary algorithm and gradient-based algorithm for multi-objective optimization</vt:lpstr>
      <vt:lpstr>Outline</vt:lpstr>
      <vt:lpstr>Background</vt:lpstr>
      <vt:lpstr>Background</vt:lpstr>
      <vt:lpstr>Background</vt:lpstr>
      <vt:lpstr>Background</vt:lpstr>
      <vt:lpstr>Background</vt:lpstr>
      <vt:lpstr>Background</vt:lpstr>
      <vt:lpstr>Background</vt:lpstr>
      <vt:lpstr>Basic ideas</vt:lpstr>
      <vt:lpstr>Key concepts:</vt:lpstr>
      <vt:lpstr>Key concepts:</vt:lpstr>
      <vt:lpstr>Our presented algorithm</vt:lpstr>
      <vt:lpstr>Evaluation methods</vt:lpstr>
      <vt:lpstr>Evaluation methods</vt:lpstr>
      <vt:lpstr>Evaluation methods</vt:lpstr>
      <vt:lpstr>Evaluation methods</vt:lpstr>
      <vt:lpstr>Timeline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Hybrid evolutionary algorithm and gradient-based algorithm for multi-objective optimization</dc:title>
  <dc:creator>li wang</dc:creator>
  <cp:lastModifiedBy>Kenneth Zhang</cp:lastModifiedBy>
  <cp:revision>61</cp:revision>
  <dcterms:created xsi:type="dcterms:W3CDTF">2023-11-01T13:42:22Z</dcterms:created>
  <dcterms:modified xsi:type="dcterms:W3CDTF">2023-11-09T05:26:24Z</dcterms:modified>
</cp:coreProperties>
</file>