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85" r:id="rId4"/>
    <p:sldId id="286" r:id="rId5"/>
    <p:sldId id="282" r:id="rId6"/>
    <p:sldId id="283" r:id="rId7"/>
    <p:sldId id="291" r:id="rId8"/>
    <p:sldId id="292" r:id="rId9"/>
    <p:sldId id="284" r:id="rId10"/>
    <p:sldId id="287" r:id="rId11"/>
    <p:sldId id="293" r:id="rId12"/>
    <p:sldId id="290" r:id="rId13"/>
    <p:sldId id="288" r:id="rId14"/>
    <p:sldId id="27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3" autoAdjust="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596B5-48C3-4BEF-A191-411AA0F4F1B7}" type="datetimeFigureOut">
              <a:rPr lang="zh-CN" altLang="en-US" smtClean="0"/>
              <a:t>2023/11/8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22B20-41CF-4DCF-A918-9CD45DD96C5F}" type="slidenum">
              <a:rPr lang="zh-CN" altLang="en-US" smtClean="0"/>
              <a:t>‹#›</a:t>
            </a:fld>
            <a:endParaRPr lang="zh-CN" altLang="en-US"/>
          </a:p>
        </p:txBody>
      </p:sp>
    </p:spTree>
    <p:extLst>
      <p:ext uri="{BB962C8B-B14F-4D97-AF65-F5344CB8AC3E}">
        <p14:creationId xmlns:p14="http://schemas.microsoft.com/office/powerpoint/2010/main" val="176818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professor, let</a:t>
            </a:r>
            <a:r>
              <a:rPr lang="zh-CN" altLang="en-US" dirty="0"/>
              <a:t>‘</a:t>
            </a:r>
            <a:r>
              <a:rPr lang="en-US" altLang="zh-CN" dirty="0"/>
              <a:t>s begin our presentation.  I am …</a:t>
            </a:r>
            <a:r>
              <a:rPr lang="zh-CN" altLang="en-US" dirty="0"/>
              <a:t>，</a:t>
            </a:r>
            <a:r>
              <a:rPr lang="en-US" altLang="zh-CN" dirty="0"/>
              <a:t>and my teammate is ….</a:t>
            </a:r>
          </a:p>
          <a:p>
            <a:r>
              <a:rPr lang="en-US" altLang="zh-CN" dirty="0"/>
              <a:t>Our</a:t>
            </a:r>
            <a:r>
              <a:rPr lang="en-US" altLang="zh-CN" sz="1200" dirty="0">
                <a:latin typeface="PingFang SC"/>
              </a:rPr>
              <a:t> topic is …</a:t>
            </a:r>
            <a:endParaRPr lang="en-US" altLang="zh-CN" dirty="0"/>
          </a:p>
        </p:txBody>
      </p:sp>
      <p:sp>
        <p:nvSpPr>
          <p:cNvPr id="4" name="灯片编号占位符 3"/>
          <p:cNvSpPr>
            <a:spLocks noGrp="1"/>
          </p:cNvSpPr>
          <p:nvPr>
            <p:ph type="sldNum" sz="quarter" idx="5"/>
          </p:nvPr>
        </p:nvSpPr>
        <p:spPr/>
        <p:txBody>
          <a:bodyPr/>
          <a:lstStyle/>
          <a:p>
            <a:fld id="{10B97D4D-E712-46F7-BD59-06308F229087}" type="slidenum">
              <a:rPr lang="zh-CN" altLang="en-US" smtClean="0"/>
              <a:t>1</a:t>
            </a:fld>
            <a:endParaRPr lang="zh-CN" altLang="en-US"/>
          </a:p>
        </p:txBody>
      </p:sp>
    </p:spTree>
    <p:extLst>
      <p:ext uri="{BB962C8B-B14F-4D97-AF65-F5344CB8AC3E}">
        <p14:creationId xmlns:p14="http://schemas.microsoft.com/office/powerpoint/2010/main" val="380916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10</a:t>
            </a:fld>
            <a:endParaRPr lang="zh-CN" altLang="en-US"/>
          </a:p>
        </p:txBody>
      </p:sp>
    </p:spTree>
    <p:extLst>
      <p:ext uri="{BB962C8B-B14F-4D97-AF65-F5344CB8AC3E}">
        <p14:creationId xmlns:p14="http://schemas.microsoft.com/office/powerpoint/2010/main" val="341178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11</a:t>
            </a:fld>
            <a:endParaRPr lang="zh-CN" altLang="en-US"/>
          </a:p>
        </p:txBody>
      </p:sp>
    </p:spTree>
    <p:extLst>
      <p:ext uri="{BB962C8B-B14F-4D97-AF65-F5344CB8AC3E}">
        <p14:creationId xmlns:p14="http://schemas.microsoft.com/office/powerpoint/2010/main" val="403257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zh-CN" altLang="en-US" dirty="0"/>
              <a:t> </a:t>
            </a:r>
            <a:r>
              <a:rPr lang="en-US" altLang="zh-CN" dirty="0"/>
              <a:t>be</a:t>
            </a:r>
            <a:r>
              <a:rPr lang="zh-CN" altLang="en-US" dirty="0"/>
              <a:t> </a:t>
            </a:r>
            <a:r>
              <a:rPr lang="en-US" altLang="zh-CN" dirty="0"/>
              <a:t>done soon</a:t>
            </a:r>
          </a:p>
        </p:txBody>
      </p:sp>
      <p:sp>
        <p:nvSpPr>
          <p:cNvPr id="4" name="灯片编号占位符 3"/>
          <p:cNvSpPr>
            <a:spLocks noGrp="1"/>
          </p:cNvSpPr>
          <p:nvPr>
            <p:ph type="sldNum" sz="quarter" idx="5"/>
          </p:nvPr>
        </p:nvSpPr>
        <p:spPr/>
        <p:txBody>
          <a:bodyPr/>
          <a:lstStyle/>
          <a:p>
            <a:fld id="{680F9DE7-D48B-4F0F-BBA6-52340702512A}" type="slidenum">
              <a:rPr lang="zh-CN" altLang="en-US" smtClean="0"/>
              <a:t>12</a:t>
            </a:fld>
            <a:endParaRPr lang="zh-CN" altLang="en-US"/>
          </a:p>
        </p:txBody>
      </p:sp>
    </p:spTree>
    <p:extLst>
      <p:ext uri="{BB962C8B-B14F-4D97-AF65-F5344CB8AC3E}">
        <p14:creationId xmlns:p14="http://schemas.microsoft.com/office/powerpoint/2010/main" val="748228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zh-CN" altLang="en-US" dirty="0"/>
              <a:t> </a:t>
            </a:r>
            <a:r>
              <a:rPr lang="en-US" altLang="zh-CN" dirty="0"/>
              <a:t>be</a:t>
            </a:r>
            <a:r>
              <a:rPr lang="zh-CN" altLang="en-US" dirty="0"/>
              <a:t> </a:t>
            </a:r>
            <a:r>
              <a:rPr lang="en-US" altLang="zh-CN" dirty="0"/>
              <a:t>done soon</a:t>
            </a:r>
          </a:p>
        </p:txBody>
      </p:sp>
      <p:sp>
        <p:nvSpPr>
          <p:cNvPr id="4" name="灯片编号占位符 3"/>
          <p:cNvSpPr>
            <a:spLocks noGrp="1"/>
          </p:cNvSpPr>
          <p:nvPr>
            <p:ph type="sldNum" sz="quarter" idx="5"/>
          </p:nvPr>
        </p:nvSpPr>
        <p:spPr/>
        <p:txBody>
          <a:bodyPr/>
          <a:lstStyle/>
          <a:p>
            <a:fld id="{680F9DE7-D48B-4F0F-BBA6-52340702512A}" type="slidenum">
              <a:rPr lang="zh-CN" altLang="en-US" smtClean="0"/>
              <a:t>13</a:t>
            </a:fld>
            <a:endParaRPr lang="zh-CN" altLang="en-US"/>
          </a:p>
        </p:txBody>
      </p:sp>
    </p:spTree>
    <p:extLst>
      <p:ext uri="{BB962C8B-B14F-4D97-AF65-F5344CB8AC3E}">
        <p14:creationId xmlns:p14="http://schemas.microsoft.com/office/powerpoint/2010/main" val="439661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14</a:t>
            </a:fld>
            <a:endParaRPr lang="zh-CN" altLang="en-US"/>
          </a:p>
        </p:txBody>
      </p:sp>
    </p:spTree>
    <p:extLst>
      <p:ext uri="{BB962C8B-B14F-4D97-AF65-F5344CB8AC3E}">
        <p14:creationId xmlns:p14="http://schemas.microsoft.com/office/powerpoint/2010/main" val="169155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our outline</a:t>
            </a:r>
            <a:endParaRPr lang="zh-CN" altLang="en-US" dirty="0"/>
          </a:p>
        </p:txBody>
      </p:sp>
      <p:sp>
        <p:nvSpPr>
          <p:cNvPr id="4" name="灯片编号占位符 3"/>
          <p:cNvSpPr>
            <a:spLocks noGrp="1"/>
          </p:cNvSpPr>
          <p:nvPr>
            <p:ph type="sldNum" sz="quarter" idx="5"/>
          </p:nvPr>
        </p:nvSpPr>
        <p:spPr/>
        <p:txBody>
          <a:bodyPr/>
          <a:lstStyle/>
          <a:p>
            <a:fld id="{8A1D5AB6-FB44-4F45-A096-9CBF0DFD541A}" type="slidenum">
              <a:rPr lang="zh-CN" altLang="en-US" smtClean="0"/>
              <a:t>2</a:t>
            </a:fld>
            <a:endParaRPr lang="zh-CN" altLang="en-US"/>
          </a:p>
        </p:txBody>
      </p:sp>
    </p:spTree>
    <p:extLst>
      <p:ext uri="{BB962C8B-B14F-4D97-AF65-F5344CB8AC3E}">
        <p14:creationId xmlns:p14="http://schemas.microsoft.com/office/powerpoint/2010/main" val="415285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US" altLang="zh-CN" dirty="0">
                <a:latin typeface="PingFang SC"/>
              </a:rPr>
              <a:t>(Different from single-objective optimization), which aims to maximize/minimize a single objective and obtains one optimal solution, multi-objective optimization aims to obtain a set of trade-off optimal solutions. </a:t>
            </a:r>
          </a:p>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3</a:t>
            </a:fld>
            <a:endParaRPr lang="zh-CN" altLang="en-US"/>
          </a:p>
        </p:txBody>
      </p:sp>
    </p:spTree>
    <p:extLst>
      <p:ext uri="{BB962C8B-B14F-4D97-AF65-F5344CB8AC3E}">
        <p14:creationId xmlns:p14="http://schemas.microsoft.com/office/powerpoint/2010/main" val="346139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4</a:t>
            </a:fld>
            <a:endParaRPr lang="zh-CN" altLang="en-US"/>
          </a:p>
        </p:txBody>
      </p:sp>
    </p:spTree>
    <p:extLst>
      <p:ext uri="{BB962C8B-B14F-4D97-AF65-F5344CB8AC3E}">
        <p14:creationId xmlns:p14="http://schemas.microsoft.com/office/powerpoint/2010/main" val="46410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5</a:t>
            </a:fld>
            <a:endParaRPr lang="zh-CN" altLang="en-US"/>
          </a:p>
        </p:txBody>
      </p:sp>
    </p:spTree>
    <p:extLst>
      <p:ext uri="{BB962C8B-B14F-4D97-AF65-F5344CB8AC3E}">
        <p14:creationId xmlns:p14="http://schemas.microsoft.com/office/powerpoint/2010/main" val="404467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6</a:t>
            </a:fld>
            <a:endParaRPr lang="zh-CN" altLang="en-US"/>
          </a:p>
        </p:txBody>
      </p:sp>
    </p:spTree>
    <p:extLst>
      <p:ext uri="{BB962C8B-B14F-4D97-AF65-F5344CB8AC3E}">
        <p14:creationId xmlns:p14="http://schemas.microsoft.com/office/powerpoint/2010/main" val="59308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7</a:t>
            </a:fld>
            <a:endParaRPr lang="zh-CN" altLang="en-US"/>
          </a:p>
        </p:txBody>
      </p:sp>
    </p:spTree>
    <p:extLst>
      <p:ext uri="{BB962C8B-B14F-4D97-AF65-F5344CB8AC3E}">
        <p14:creationId xmlns:p14="http://schemas.microsoft.com/office/powerpoint/2010/main" val="1977558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8</a:t>
            </a:fld>
            <a:endParaRPr lang="zh-CN" altLang="en-US"/>
          </a:p>
        </p:txBody>
      </p:sp>
    </p:spTree>
    <p:extLst>
      <p:ext uri="{BB962C8B-B14F-4D97-AF65-F5344CB8AC3E}">
        <p14:creationId xmlns:p14="http://schemas.microsoft.com/office/powerpoint/2010/main" val="2433733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PingFang SC"/>
              </a:rPr>
              <a:t>Different hybrid methods exist, but let’s take a successful example, hybridizing MCDM (multi-criteria decision making) and EMO (evolutionary multi-objective optimization). A hybrid algorithm in the context of multi-objective optimization is a combination of algorithms/approaches from these two fields. Hybrid algorithms of EMO and MCDM are mainly used to overcome shortcomings by utilizing strengths. Several types of hybrid algorithms have been proposed in the literature, e.g. incorporating MCDM approaches into EMO algorithms as a local search operator and to lead a DM to the most preferred solution(s) etc. A local search operator is mainly used to enhance the rate of convergence of EMO algorithms.</a:t>
            </a:r>
            <a:endParaRPr lang="zh-CN" altLang="en-US" dirty="0">
              <a:latin typeface="PingFang SC"/>
            </a:endParaRPr>
          </a:p>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9</a:t>
            </a:fld>
            <a:endParaRPr lang="zh-CN" altLang="en-US"/>
          </a:p>
        </p:txBody>
      </p:sp>
    </p:spTree>
    <p:extLst>
      <p:ext uri="{BB962C8B-B14F-4D97-AF65-F5344CB8AC3E}">
        <p14:creationId xmlns:p14="http://schemas.microsoft.com/office/powerpoint/2010/main" val="138376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371AD-EBAE-8BF4-19D5-3D42981DA5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D9B412-BA29-98A7-5BAB-BE12B4781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E79280-383E-0849-4680-4F5B9DBB4A45}"/>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E9217BC2-9BAE-762A-593A-AFCBA755D1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34C48-853B-CF7B-BDE0-B6852F7F1AFB}"/>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23308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4537F-8408-F825-F8CC-D092D5F2FC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9ABA20D-19C6-FE4B-40A4-EC724D5CFA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78B20A-69FC-A13A-B8D7-06594CDA2806}"/>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42436EE9-EE64-3BF7-BFC1-E29B4DF71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340DA0-14D7-AD5F-8F1C-6124A3E47FF6}"/>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1646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582802-56D2-2FCB-2D98-BC24CE195E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ADD37C-C0C2-B590-0D4C-2AA453FFA7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1356FB-F0F1-4B07-C975-3A40ED9F287B}"/>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0E23E3DC-F5C9-9CB6-A889-5459C1B98C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3AF5BB-4331-A522-740A-5553D920A01A}"/>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422035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4C2C4-36A9-A361-3EC3-4DF5EC44F9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CB2F25-1652-9724-D116-41A5B9EBE0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754DD2-E982-1B24-E6D9-B5D19D721A59}"/>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B04A2AE1-228D-EC8D-1B52-ABC3370241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5CC77-FC3A-BC3D-63B9-46F55E484193}"/>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310104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01460-9BED-64FD-B11E-96F9CE7181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BAE766-3B57-6A94-D672-3D7F7FE19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DCD718-FB55-E3B9-221A-C843042F75EF}"/>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3CC5750A-D796-6BA7-686D-B38465565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9D9D95-4897-B58C-72BC-76BC0E5906D5}"/>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70230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EDFFC-B54A-2C4B-32AA-19E334684B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B001D5-5164-EF9D-6179-A20425DA08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6BC9628-CDDD-9BA9-0462-4208F83310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B0D64F-59FC-40C8-2863-4C44063A306A}"/>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348D3563-D0D6-B5D2-A106-4B9D86F7CF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CA7C75-D496-403F-5C97-87C5DD08F22C}"/>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417472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682CD-6909-3926-F2DB-8DAE977909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198017-F42F-8B3D-1299-554D59A6F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B68037-1786-65EF-3D9D-3FB9552699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4FBE0F-D687-BE36-2282-E2E7DCA4E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A59317A-3DC4-6C23-B1F4-89C0387E8D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E474F0E-E95E-5F86-99BC-271E95E27DBB}"/>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8" name="页脚占位符 7">
            <a:extLst>
              <a:ext uri="{FF2B5EF4-FFF2-40B4-BE49-F238E27FC236}">
                <a16:creationId xmlns:a16="http://schemas.microsoft.com/office/drawing/2014/main" id="{1DE5F678-6CB5-0F72-0A10-4EA84ABFD2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B11BE4A-2B65-2421-DEBE-F932850BD282}"/>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406350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2BB54-C20F-9371-55A3-BD0EFB7CB1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7ECAFB9-C83B-312B-161F-A359F73A98D5}"/>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4" name="页脚占位符 3">
            <a:extLst>
              <a:ext uri="{FF2B5EF4-FFF2-40B4-BE49-F238E27FC236}">
                <a16:creationId xmlns:a16="http://schemas.microsoft.com/office/drawing/2014/main" id="{71620968-55EB-F019-9B3A-9125B9660D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B82C41-A89E-50E3-6219-618AEC87F3BA}"/>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25642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25F2D4-BF6A-F5B1-C213-23EB1D5110AD}"/>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3" name="页脚占位符 2">
            <a:extLst>
              <a:ext uri="{FF2B5EF4-FFF2-40B4-BE49-F238E27FC236}">
                <a16:creationId xmlns:a16="http://schemas.microsoft.com/office/drawing/2014/main" id="{F91D503B-7558-6ED5-C043-859A2A26B4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4992C1-1348-9CD1-A790-DA4A1D94F35C}"/>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200329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4170D-0610-FAF7-FEEC-DA7EC91184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32D25A-A40D-6441-DEE2-E967FC5D2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E6AB35A-1F00-E906-3899-AEB0F106E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67592E-F005-7531-E20D-1E3B2CDDC482}"/>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14F6CA43-C209-0639-6113-13F64F9601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78E84B-A22B-BA11-9BEB-E8B6E9D29DF1}"/>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81344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1CE09-0FFB-F034-0E5E-3B3807C31B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A80708-F6C2-AE23-233C-A59D8092B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19BFDD-D6E2-54E4-AF4F-53DFDC2FA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4EEEE4-5FD4-4645-23ED-461B6A69BD10}"/>
              </a:ext>
            </a:extLst>
          </p:cNvPr>
          <p:cNvSpPr>
            <a:spLocks noGrp="1"/>
          </p:cNvSpPr>
          <p:nvPr>
            <p:ph type="dt" sz="half" idx="10"/>
          </p:nvPr>
        </p:nvSpPr>
        <p:spPr/>
        <p:txBody>
          <a:bodyPr/>
          <a:lstStyle/>
          <a:p>
            <a:fld id="{D48BC00B-01DA-4CD4-978B-0B50A307C9E4}"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42843D4E-99AC-C9F0-3091-13CDA0B35D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617C26-27D3-DED9-DC49-101679F4B42C}"/>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394905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FD8288-8B59-2356-BB07-1BF18C24E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54C4AE-A342-5827-3135-3020257A2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CF779F-6145-3198-9DCF-0B59E427C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C00B-01DA-4CD4-978B-0B50A307C9E4}"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1E49F5BD-D2BC-638E-854F-2FE367E535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FAB6C5-6D08-7F52-B12A-B6075D64F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335957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C422E-CF35-32EF-8803-88E4C9B52180}"/>
              </a:ext>
            </a:extLst>
          </p:cNvPr>
          <p:cNvSpPr>
            <a:spLocks noGrp="1"/>
          </p:cNvSpPr>
          <p:nvPr>
            <p:ph type="ctrTitle"/>
          </p:nvPr>
        </p:nvSpPr>
        <p:spPr>
          <a:xfrm>
            <a:off x="437536" y="616902"/>
            <a:ext cx="11316928" cy="2387600"/>
          </a:xfrm>
        </p:spPr>
        <p:txBody>
          <a:bodyPr>
            <a:normAutofit/>
          </a:bodyPr>
          <a:lstStyle/>
          <a:p>
            <a:r>
              <a:rPr lang="en-US" altLang="zh-CN" sz="4800" dirty="0">
                <a:latin typeface="PingFang SC"/>
              </a:rPr>
              <a:t>Hybrid evolutionary algorithm and gradient-based algorithm for multi-objective optimization</a:t>
            </a:r>
            <a:endParaRPr lang="zh-CN" altLang="en-US" sz="4800" dirty="0">
              <a:latin typeface="PingFang SC"/>
            </a:endParaRPr>
          </a:p>
        </p:txBody>
      </p:sp>
      <p:sp>
        <p:nvSpPr>
          <p:cNvPr id="3" name="副标题 2">
            <a:extLst>
              <a:ext uri="{FF2B5EF4-FFF2-40B4-BE49-F238E27FC236}">
                <a16:creationId xmlns:a16="http://schemas.microsoft.com/office/drawing/2014/main" id="{99AA4916-34DB-9259-5D5B-D6617099559B}"/>
              </a:ext>
            </a:extLst>
          </p:cNvPr>
          <p:cNvSpPr>
            <a:spLocks noGrp="1"/>
          </p:cNvSpPr>
          <p:nvPr>
            <p:ph type="subTitle" idx="1"/>
          </p:nvPr>
        </p:nvSpPr>
        <p:spPr>
          <a:xfrm>
            <a:off x="1524000" y="3853498"/>
            <a:ext cx="9144000" cy="2570162"/>
          </a:xfrm>
        </p:spPr>
        <p:txBody>
          <a:bodyPr>
            <a:normAutofit/>
          </a:bodyPr>
          <a:lstStyle/>
          <a:p>
            <a:r>
              <a:rPr lang="en-US" altLang="zh-CN" dirty="0">
                <a:latin typeface="PingFang SC"/>
              </a:rPr>
              <a:t>2023 Fall Group project</a:t>
            </a:r>
          </a:p>
          <a:p>
            <a:endParaRPr lang="en-US" altLang="zh-CN" dirty="0">
              <a:latin typeface="PingFang SC"/>
            </a:endParaRPr>
          </a:p>
          <a:p>
            <a:r>
              <a:rPr lang="en-US" altLang="zh-CN" dirty="0">
                <a:latin typeface="PingFang SC"/>
              </a:rPr>
              <a:t>Kenneth Zhang</a:t>
            </a:r>
          </a:p>
          <a:p>
            <a:r>
              <a:rPr lang="en-US" altLang="zh-CN" dirty="0" err="1">
                <a:latin typeface="PingFang SC"/>
              </a:rPr>
              <a:t>Guizheng</a:t>
            </a:r>
            <a:r>
              <a:rPr lang="en-US" altLang="zh-CN" dirty="0">
                <a:latin typeface="PingFang SC"/>
              </a:rPr>
              <a:t> Wang (12011425)</a:t>
            </a:r>
          </a:p>
          <a:p>
            <a:r>
              <a:rPr lang="zh-CN" altLang="en-US" dirty="0">
                <a:latin typeface="PingFang SC"/>
              </a:rPr>
              <a:t>徐匡劼</a:t>
            </a:r>
          </a:p>
        </p:txBody>
      </p:sp>
    </p:spTree>
    <p:extLst>
      <p:ext uri="{BB962C8B-B14F-4D97-AF65-F5344CB8AC3E}">
        <p14:creationId xmlns:p14="http://schemas.microsoft.com/office/powerpoint/2010/main" val="3089805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Basic ideas</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10310446" cy="4351338"/>
          </a:xfrm>
        </p:spPr>
        <p:txBody>
          <a:bodyPr>
            <a:normAutofit/>
          </a:bodyPr>
          <a:lstStyle/>
          <a:p>
            <a:endParaRPr lang="en-US" altLang="zh-CN" dirty="0">
              <a:latin typeface="PingFang SC"/>
            </a:endParaRPr>
          </a:p>
          <a:p>
            <a:r>
              <a:rPr lang="en-US" altLang="zh-CN" dirty="0">
                <a:latin typeface="PingFang SC"/>
              </a:rPr>
              <a:t>The idea of generating a continuous solution set model in the gradient-based algorithm PSL (Pareto Set Learning Algorithm) can be applied to evolutionary algorithms. </a:t>
            </a:r>
          </a:p>
          <a:p>
            <a:endParaRPr lang="en-US" altLang="zh-CN" dirty="0">
              <a:latin typeface="PingFang SC"/>
            </a:endParaRPr>
          </a:p>
          <a:p>
            <a:r>
              <a:rPr lang="en-US" altLang="zh-CN" dirty="0">
                <a:latin typeface="PingFang SC"/>
              </a:rPr>
              <a:t>Simple combination of Hypervolume EA and Hypervolume gradient algorithms: when the effect of EA no longer improves substantially,  use the gradient algorithm to improve the HV of the solution set. </a:t>
            </a:r>
          </a:p>
        </p:txBody>
      </p:sp>
    </p:spTree>
    <p:extLst>
      <p:ext uri="{BB962C8B-B14F-4D97-AF65-F5344CB8AC3E}">
        <p14:creationId xmlns:p14="http://schemas.microsoft.com/office/powerpoint/2010/main" val="331133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Basic ideas</a:t>
            </a:r>
            <a:endParaRPr lang="zh-CN" altLang="en-US" b="1" dirty="0">
              <a:latin typeface="PingFang SC"/>
            </a:endParaRPr>
          </a:p>
        </p:txBody>
      </p:sp>
      <p:pic>
        <p:nvPicPr>
          <p:cNvPr id="9" name="内容占位符 8">
            <a:extLst>
              <a:ext uri="{FF2B5EF4-FFF2-40B4-BE49-F238E27FC236}">
                <a16:creationId xmlns:a16="http://schemas.microsoft.com/office/drawing/2014/main" id="{442FA237-03CD-6676-9C4C-E2921B3075BE}"/>
              </a:ext>
            </a:extLst>
          </p:cNvPr>
          <p:cNvPicPr>
            <a:picLocks noGrp="1" noChangeAspect="1"/>
          </p:cNvPicPr>
          <p:nvPr>
            <p:ph idx="1"/>
          </p:nvPr>
        </p:nvPicPr>
        <p:blipFill>
          <a:blip r:embed="rId3"/>
          <a:stretch>
            <a:fillRect/>
          </a:stretch>
        </p:blipFill>
        <p:spPr>
          <a:xfrm>
            <a:off x="6029133" y="1543523"/>
            <a:ext cx="5522852" cy="4351338"/>
          </a:xfrm>
          <a:prstGeom prst="rect">
            <a:avLst/>
          </a:prstGeom>
        </p:spPr>
      </p:pic>
      <p:cxnSp>
        <p:nvCxnSpPr>
          <p:cNvPr id="11" name="直接箭头连接符 10">
            <a:extLst>
              <a:ext uri="{FF2B5EF4-FFF2-40B4-BE49-F238E27FC236}">
                <a16:creationId xmlns:a16="http://schemas.microsoft.com/office/drawing/2014/main" id="{639D3B8E-68AD-17BE-1660-7D88B56CFC0B}"/>
              </a:ext>
            </a:extLst>
          </p:cNvPr>
          <p:cNvCxnSpPr/>
          <p:nvPr/>
        </p:nvCxnSpPr>
        <p:spPr>
          <a:xfrm flipH="1">
            <a:off x="8200414" y="4377445"/>
            <a:ext cx="758757" cy="476656"/>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8516FB4-0ED2-6072-69C0-985C10D951CB}"/>
              </a:ext>
            </a:extLst>
          </p:cNvPr>
          <p:cNvSpPr txBox="1"/>
          <p:nvPr/>
        </p:nvSpPr>
        <p:spPr>
          <a:xfrm>
            <a:off x="7791851" y="4854101"/>
            <a:ext cx="1575881" cy="646331"/>
          </a:xfrm>
          <a:prstGeom prst="rect">
            <a:avLst/>
          </a:prstGeom>
          <a:noFill/>
        </p:spPr>
        <p:txBody>
          <a:bodyPr wrap="square" rtlCol="0">
            <a:spAutoFit/>
          </a:bodyPr>
          <a:lstStyle/>
          <a:p>
            <a:r>
              <a:rPr lang="en-US" altLang="zh-CN" sz="1200" b="1" dirty="0"/>
              <a:t>Direction of Gradient Descent</a:t>
            </a:r>
          </a:p>
          <a:p>
            <a:endParaRPr lang="zh-CN" altLang="en-US" sz="1200" b="1" dirty="0"/>
          </a:p>
        </p:txBody>
      </p:sp>
      <p:sp>
        <p:nvSpPr>
          <p:cNvPr id="13" name="内容占位符 2">
            <a:extLst>
              <a:ext uri="{FF2B5EF4-FFF2-40B4-BE49-F238E27FC236}">
                <a16:creationId xmlns:a16="http://schemas.microsoft.com/office/drawing/2014/main" id="{7E489935-A514-D055-7CAF-2255254F70F7}"/>
              </a:ext>
            </a:extLst>
          </p:cNvPr>
          <p:cNvSpPr txBox="1">
            <a:spLocks/>
          </p:cNvSpPr>
          <p:nvPr/>
        </p:nvSpPr>
        <p:spPr>
          <a:xfrm>
            <a:off x="838200" y="1825625"/>
            <a:ext cx="5825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PingFang SC"/>
              </a:rPr>
              <a:t>Sub-population transfer (guided by non-dominated individual gradient)</a:t>
            </a:r>
          </a:p>
        </p:txBody>
      </p:sp>
      <p:cxnSp>
        <p:nvCxnSpPr>
          <p:cNvPr id="15" name="直接连接符 14">
            <a:extLst>
              <a:ext uri="{FF2B5EF4-FFF2-40B4-BE49-F238E27FC236}">
                <a16:creationId xmlns:a16="http://schemas.microsoft.com/office/drawing/2014/main" id="{C1AFBAB8-6FC0-88CE-9910-EDE31F8875F0}"/>
              </a:ext>
            </a:extLst>
          </p:cNvPr>
          <p:cNvCxnSpPr/>
          <p:nvPr/>
        </p:nvCxnSpPr>
        <p:spPr>
          <a:xfrm flipV="1">
            <a:off x="8959171" y="3142034"/>
            <a:ext cx="0" cy="123541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2F9B4B0-4B52-C1C9-7DCA-877EDAA84A24}"/>
              </a:ext>
            </a:extLst>
          </p:cNvPr>
          <p:cNvCxnSpPr>
            <a:cxnSpLocks/>
          </p:cNvCxnSpPr>
          <p:nvPr/>
        </p:nvCxnSpPr>
        <p:spPr>
          <a:xfrm flipH="1">
            <a:off x="8959171" y="4377445"/>
            <a:ext cx="10603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9" name="不完整圆 18">
            <a:extLst>
              <a:ext uri="{FF2B5EF4-FFF2-40B4-BE49-F238E27FC236}">
                <a16:creationId xmlns:a16="http://schemas.microsoft.com/office/drawing/2014/main" id="{CC0E2688-1646-38D5-4909-5E53A2777980}"/>
              </a:ext>
            </a:extLst>
          </p:cNvPr>
          <p:cNvSpPr/>
          <p:nvPr/>
        </p:nvSpPr>
        <p:spPr>
          <a:xfrm>
            <a:off x="8200414" y="3577625"/>
            <a:ext cx="1575881" cy="1527144"/>
          </a:xfrm>
          <a:prstGeom prst="pie">
            <a:avLst>
              <a:gd name="adj1" fmla="val 16211185"/>
              <a:gd name="adj2" fmla="val 2155702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491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Evaluation methods</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199" y="1825624"/>
            <a:ext cx="10704443" cy="5032375"/>
          </a:xfrm>
        </p:spPr>
        <p:txBody>
          <a:bodyPr>
            <a:normAutofit/>
          </a:bodyPr>
          <a:lstStyle/>
          <a:p>
            <a:r>
              <a:rPr lang="en-US" altLang="zh-CN" dirty="0">
                <a:latin typeface="PingFang SC"/>
              </a:rPr>
              <a:t>IGD</a:t>
            </a:r>
          </a:p>
          <a:p>
            <a:pPr marL="0" indent="0">
              <a:buNone/>
            </a:pPr>
            <a:r>
              <a:rPr lang="en-US" altLang="zh-CN" dirty="0">
                <a:latin typeface="PingFang SC"/>
              </a:rPr>
              <a:t>The generational distance (GD) of a set A is defined as the distance between each point </a:t>
            </a:r>
            <a:r>
              <a:rPr lang="en-US" altLang="zh-CN" dirty="0" err="1">
                <a:latin typeface="PingFang SC"/>
              </a:rPr>
              <a:t>a∈A</a:t>
            </a:r>
            <a:r>
              <a:rPr lang="en-US" altLang="zh-CN" dirty="0">
                <a:latin typeface="PingFang SC"/>
              </a:rPr>
              <a:t> and the closest point r in a reference set R</a:t>
            </a:r>
          </a:p>
          <a:p>
            <a:pPr marL="0" indent="0">
              <a:buNone/>
            </a:pPr>
            <a:r>
              <a:rPr lang="en-US" altLang="zh-CN" dirty="0">
                <a:latin typeface="PingFang SC"/>
              </a:rPr>
              <a:t>, averaged over the size of A. Formally, </a:t>
            </a:r>
          </a:p>
          <a:p>
            <a:endParaRPr lang="en-US" altLang="zh-CN" dirty="0">
              <a:latin typeface="PingFang SC"/>
            </a:endParaRPr>
          </a:p>
          <a:p>
            <a:pPr lvl="1"/>
            <a:endParaRPr lang="en-US" altLang="zh-CN" dirty="0">
              <a:latin typeface="PingFang SC"/>
            </a:endParaRPr>
          </a:p>
          <a:p>
            <a:pPr marL="457200" lvl="1" indent="0">
              <a:buNone/>
            </a:pPr>
            <a:endParaRPr lang="en-US" altLang="zh-CN" dirty="0">
              <a:latin typeface="PingFang SC"/>
            </a:endParaRPr>
          </a:p>
          <a:p>
            <a:pPr marL="457200" lvl="1" indent="0">
              <a:buNone/>
            </a:pPr>
            <a:r>
              <a:rPr lang="en-US" altLang="zh-CN" b="0" i="0" dirty="0">
                <a:solidFill>
                  <a:srgbClr val="373A3C"/>
                </a:solidFill>
                <a:effectLst/>
                <a:latin typeface="Source Sans Pro" panose="020B0503030403020204" pitchFamily="34" charset="0"/>
              </a:rPr>
              <a:t>where the distance is the Euclidean distance. </a:t>
            </a:r>
          </a:p>
          <a:p>
            <a:pPr marL="457200" lvl="1" indent="0">
              <a:buNone/>
            </a:pPr>
            <a:endParaRPr lang="en-US" altLang="zh-CN" b="0" i="0" dirty="0">
              <a:solidFill>
                <a:srgbClr val="373A3C"/>
              </a:solidFill>
              <a:effectLst/>
              <a:latin typeface="PingFang SC"/>
            </a:endParaRPr>
          </a:p>
          <a:p>
            <a:pPr lvl="1"/>
            <a:r>
              <a:rPr lang="en-US" altLang="zh-CN" dirty="0">
                <a:latin typeface="PingFang SC"/>
              </a:rPr>
              <a:t>The </a:t>
            </a:r>
            <a:r>
              <a:rPr lang="en-US" altLang="zh-CN" b="1" dirty="0">
                <a:latin typeface="PingFang SC"/>
              </a:rPr>
              <a:t>inverted generational distance </a:t>
            </a:r>
            <a:r>
              <a:rPr lang="en-US" altLang="zh-CN" dirty="0">
                <a:latin typeface="PingFang SC"/>
              </a:rPr>
              <a:t>(IGD) is calculated as </a:t>
            </a:r>
            <a:r>
              <a:rPr lang="en-US" altLang="zh-CN" dirty="0" err="1">
                <a:latin typeface="PingFang SC"/>
              </a:rPr>
              <a:t>IGD</a:t>
            </a:r>
            <a:r>
              <a:rPr lang="en-US" altLang="zh-CN" baseline="-25000" dirty="0" err="1">
                <a:latin typeface="PingFang SC"/>
              </a:rPr>
              <a:t>p</a:t>
            </a:r>
            <a:r>
              <a:rPr lang="en-US" altLang="zh-CN" dirty="0">
                <a:latin typeface="PingFang SC"/>
              </a:rPr>
              <a:t>(A,R)=</a:t>
            </a:r>
            <a:r>
              <a:rPr lang="en-US" altLang="zh-CN" dirty="0" err="1">
                <a:latin typeface="PingFang SC"/>
              </a:rPr>
              <a:t>GD</a:t>
            </a:r>
            <a:r>
              <a:rPr lang="en-US" altLang="zh-CN" baseline="-25000" dirty="0" err="1">
                <a:latin typeface="PingFang SC"/>
              </a:rPr>
              <a:t>p</a:t>
            </a:r>
            <a:r>
              <a:rPr lang="en-US" altLang="zh-CN" dirty="0">
                <a:latin typeface="PingFang SC"/>
              </a:rPr>
              <a:t>(R,A), where the reference set R is the true </a:t>
            </a:r>
            <a:r>
              <a:rPr lang="en-US" altLang="zh-CN" b="1" dirty="0">
                <a:latin typeface="PingFang SC"/>
              </a:rPr>
              <a:t>Pareto optimal </a:t>
            </a:r>
            <a:r>
              <a:rPr lang="en-US" altLang="zh-CN" dirty="0">
                <a:latin typeface="PingFang SC"/>
              </a:rPr>
              <a:t>set. </a:t>
            </a:r>
          </a:p>
          <a:p>
            <a:endParaRPr lang="en-US" altLang="zh-CN" dirty="0">
              <a:latin typeface="PingFang SC"/>
            </a:endParaRPr>
          </a:p>
          <a:p>
            <a:endParaRPr lang="en-US" altLang="zh-CN" dirty="0">
              <a:latin typeface="PingFang SC"/>
            </a:endParaRPr>
          </a:p>
          <a:p>
            <a:endParaRPr lang="en-US" altLang="zh-CN" dirty="0">
              <a:latin typeface="PingFang SC"/>
            </a:endParaRPr>
          </a:p>
        </p:txBody>
      </p:sp>
      <p:pic>
        <p:nvPicPr>
          <p:cNvPr id="9" name="图片 8">
            <a:extLst>
              <a:ext uri="{FF2B5EF4-FFF2-40B4-BE49-F238E27FC236}">
                <a16:creationId xmlns:a16="http://schemas.microsoft.com/office/drawing/2014/main" id="{68809E49-E002-D2E4-C1F8-DD094A5A9B76}"/>
              </a:ext>
            </a:extLst>
          </p:cNvPr>
          <p:cNvPicPr>
            <a:picLocks noChangeAspect="1"/>
          </p:cNvPicPr>
          <p:nvPr/>
        </p:nvPicPr>
        <p:blipFill>
          <a:blip r:embed="rId3"/>
          <a:stretch>
            <a:fillRect/>
          </a:stretch>
        </p:blipFill>
        <p:spPr>
          <a:xfrm>
            <a:off x="3217352" y="3631212"/>
            <a:ext cx="5757296" cy="1421197"/>
          </a:xfrm>
          <a:prstGeom prst="rect">
            <a:avLst/>
          </a:prstGeom>
        </p:spPr>
      </p:pic>
    </p:spTree>
    <p:extLst>
      <p:ext uri="{BB962C8B-B14F-4D97-AF65-F5344CB8AC3E}">
        <p14:creationId xmlns:p14="http://schemas.microsoft.com/office/powerpoint/2010/main" val="173843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A27941-9F6B-0276-49F3-A36B86C0F0A4}"/>
              </a:ext>
            </a:extLst>
          </p:cNvPr>
          <p:cNvPicPr>
            <a:picLocks noChangeAspect="1"/>
          </p:cNvPicPr>
          <p:nvPr/>
        </p:nvPicPr>
        <p:blipFill>
          <a:blip r:embed="rId3"/>
          <a:stretch>
            <a:fillRect/>
          </a:stretch>
        </p:blipFill>
        <p:spPr>
          <a:xfrm>
            <a:off x="3242879" y="2544498"/>
            <a:ext cx="5057855" cy="1769004"/>
          </a:xfrm>
          <a:prstGeom prst="rect">
            <a:avLst/>
          </a:prstGeom>
        </p:spPr>
      </p:pic>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Evaluation methods</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4"/>
            <a:ext cx="10310446" cy="5032375"/>
          </a:xfrm>
        </p:spPr>
        <p:txBody>
          <a:bodyPr>
            <a:normAutofit/>
          </a:bodyPr>
          <a:lstStyle/>
          <a:p>
            <a:r>
              <a:rPr lang="en-US" altLang="zh-CN" dirty="0">
                <a:latin typeface="PingFang SC"/>
              </a:rPr>
              <a:t>Hypervolume</a:t>
            </a:r>
          </a:p>
          <a:p>
            <a:endParaRPr lang="en-US" altLang="zh-CN" dirty="0">
              <a:latin typeface="PingFang SC"/>
            </a:endParaRPr>
          </a:p>
          <a:p>
            <a:endParaRPr lang="en-US" altLang="zh-CN" dirty="0">
              <a:latin typeface="PingFang SC"/>
            </a:endParaRPr>
          </a:p>
          <a:p>
            <a:endParaRPr lang="en-US" altLang="zh-CN" dirty="0">
              <a:latin typeface="PingFang SC"/>
            </a:endParaRPr>
          </a:p>
          <a:p>
            <a:endParaRPr lang="en-US" altLang="zh-CN" dirty="0">
              <a:latin typeface="PingFang SC"/>
            </a:endParaRPr>
          </a:p>
          <a:p>
            <a:pPr lvl="1"/>
            <a:endParaRPr lang="en-US" altLang="zh-CN" dirty="0">
              <a:latin typeface="PingFang SC"/>
            </a:endParaRPr>
          </a:p>
          <a:p>
            <a:pPr lvl="1"/>
            <a:r>
              <a:rPr lang="en-US" altLang="zh-CN" dirty="0">
                <a:latin typeface="PingFang SC"/>
              </a:rPr>
              <a:t>If solution set A </a:t>
            </a:r>
            <a:r>
              <a:rPr lang="en-US" altLang="zh-CN" b="1" dirty="0">
                <a:latin typeface="PingFang SC"/>
              </a:rPr>
              <a:t>dominates</a:t>
            </a:r>
            <a:r>
              <a:rPr lang="en-US" altLang="zh-CN" dirty="0">
                <a:latin typeface="PingFang SC"/>
              </a:rPr>
              <a:t> solution set B, </a:t>
            </a:r>
          </a:p>
          <a:p>
            <a:pPr marL="457200" lvl="1" indent="0">
              <a:buNone/>
            </a:pPr>
            <a:r>
              <a:rPr lang="en-US" altLang="zh-CN" dirty="0">
                <a:latin typeface="PingFang SC"/>
              </a:rPr>
              <a:t>     we have HV(A) &gt; HV(B);</a:t>
            </a:r>
          </a:p>
          <a:p>
            <a:pPr lvl="1"/>
            <a:r>
              <a:rPr lang="en-US" altLang="zh-CN" dirty="0">
                <a:latin typeface="PingFang SC"/>
              </a:rPr>
              <a:t>still works if IGD cannot be obtained (when the true Pareto optimal cannot be obtained). </a:t>
            </a:r>
          </a:p>
          <a:p>
            <a:endParaRPr lang="en-US" altLang="zh-CN" dirty="0">
              <a:latin typeface="PingFang SC"/>
            </a:endParaRPr>
          </a:p>
          <a:p>
            <a:endParaRPr lang="en-US" altLang="zh-CN" dirty="0">
              <a:latin typeface="PingFang SC"/>
            </a:endParaRPr>
          </a:p>
          <a:p>
            <a:endParaRPr lang="en-US" altLang="zh-CN" dirty="0">
              <a:latin typeface="PingFang SC"/>
            </a:endParaRPr>
          </a:p>
          <a:p>
            <a:endParaRPr lang="en-US" altLang="zh-CN" dirty="0">
              <a:latin typeface="PingFang SC"/>
            </a:endParaRPr>
          </a:p>
        </p:txBody>
      </p:sp>
      <p:pic>
        <p:nvPicPr>
          <p:cNvPr id="6" name="图片 5">
            <a:extLst>
              <a:ext uri="{FF2B5EF4-FFF2-40B4-BE49-F238E27FC236}">
                <a16:creationId xmlns:a16="http://schemas.microsoft.com/office/drawing/2014/main" id="{954A520A-CC2D-B9A2-8786-CA09FCF3F47B}"/>
              </a:ext>
            </a:extLst>
          </p:cNvPr>
          <p:cNvPicPr>
            <a:picLocks noChangeAspect="1"/>
          </p:cNvPicPr>
          <p:nvPr/>
        </p:nvPicPr>
        <p:blipFill>
          <a:blip r:embed="rId4"/>
          <a:stretch>
            <a:fillRect/>
          </a:stretch>
        </p:blipFill>
        <p:spPr>
          <a:xfrm>
            <a:off x="8501671" y="2059912"/>
            <a:ext cx="3690329" cy="2907532"/>
          </a:xfrm>
          <a:prstGeom prst="rect">
            <a:avLst/>
          </a:prstGeom>
        </p:spPr>
      </p:pic>
    </p:spTree>
    <p:extLst>
      <p:ext uri="{BB962C8B-B14F-4D97-AF65-F5344CB8AC3E}">
        <p14:creationId xmlns:p14="http://schemas.microsoft.com/office/powerpoint/2010/main" val="244271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FD368-6014-A3DD-0361-34B18844B1A2}"/>
              </a:ext>
            </a:extLst>
          </p:cNvPr>
          <p:cNvSpPr>
            <a:spLocks noGrp="1"/>
          </p:cNvSpPr>
          <p:nvPr>
            <p:ph type="title"/>
          </p:nvPr>
        </p:nvSpPr>
        <p:spPr/>
        <p:txBody>
          <a:bodyPr/>
          <a:lstStyle/>
          <a:p>
            <a:r>
              <a:rPr lang="en-US" altLang="zh-CN" dirty="0">
                <a:latin typeface="PingFang SC"/>
              </a:rPr>
              <a:t>Timeline</a:t>
            </a:r>
            <a:endParaRPr lang="zh-CN" altLang="en-US" dirty="0">
              <a:latin typeface="PingFang SC"/>
            </a:endParaRPr>
          </a:p>
        </p:txBody>
      </p:sp>
      <p:sp>
        <p:nvSpPr>
          <p:cNvPr id="8" name="文本占位符 31">
            <a:extLst>
              <a:ext uri="{FF2B5EF4-FFF2-40B4-BE49-F238E27FC236}">
                <a16:creationId xmlns:a16="http://schemas.microsoft.com/office/drawing/2014/main" id="{B676EDC4-FEC6-58A1-896A-F2B143EBCC10}"/>
              </a:ext>
            </a:extLst>
          </p:cNvPr>
          <p:cNvSpPr txBox="1">
            <a:spLocks/>
          </p:cNvSpPr>
          <p:nvPr/>
        </p:nvSpPr>
        <p:spPr bwMode="white">
          <a:xfrm>
            <a:off x="769564" y="1712344"/>
            <a:ext cx="1310050" cy="959003"/>
          </a:xfrm>
          <a:prstGeom prst="rect">
            <a:avLst/>
          </a:prstGeom>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ctr"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lang="en-US" altLang="zh-CN" sz="1600" dirty="0">
                <a:latin typeface="PingFang SC"/>
              </a:rPr>
              <a:t>Week 1</a:t>
            </a:r>
          </a:p>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begin</a:t>
            </a:r>
            <a:endParaRPr kumimoji="0" lang="zh-CN" altLang="en-US" sz="1600" b="0" i="0" u="none" strike="noStrike" kern="1200" cap="none" spc="0" normalizeH="0" baseline="0" noProof="0" dirty="0">
              <a:ln>
                <a:noFill/>
              </a:ln>
              <a:effectLst/>
              <a:uLnTx/>
              <a:uFillTx/>
              <a:latin typeface="PingFang SC"/>
            </a:endParaRPr>
          </a:p>
        </p:txBody>
      </p:sp>
      <p:sp>
        <p:nvSpPr>
          <p:cNvPr id="10" name="文本占位符 32">
            <a:extLst>
              <a:ext uri="{FF2B5EF4-FFF2-40B4-BE49-F238E27FC236}">
                <a16:creationId xmlns:a16="http://schemas.microsoft.com/office/drawing/2014/main" id="{700EB4B1-BDD9-CDC4-7354-4F7F1628739B}"/>
              </a:ext>
            </a:extLst>
          </p:cNvPr>
          <p:cNvSpPr txBox="1">
            <a:spLocks/>
          </p:cNvSpPr>
          <p:nvPr/>
        </p:nvSpPr>
        <p:spPr bwMode="white">
          <a:xfrm>
            <a:off x="3799969" y="1712344"/>
            <a:ext cx="1310050" cy="959003"/>
          </a:xfrm>
          <a:prstGeom prst="rect">
            <a:avLst/>
          </a:prstGeom>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ctr"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Week 7</a:t>
            </a:r>
          </a:p>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lang="en-US" altLang="zh-CN" sz="1600" dirty="0">
                <a:latin typeface="PingFang SC"/>
              </a:rPr>
              <a:t>f</a:t>
            </a:r>
            <a:r>
              <a:rPr kumimoji="0" lang="en-US" altLang="zh-CN" sz="1600" b="0" i="0" u="none" strike="noStrike" kern="1200" cap="none" spc="0" normalizeH="0" baseline="0" noProof="0" dirty="0" err="1">
                <a:ln>
                  <a:noFill/>
                </a:ln>
                <a:effectLst/>
                <a:uLnTx/>
                <a:uFillTx/>
                <a:latin typeface="PingFang SC"/>
              </a:rPr>
              <a:t>irst</a:t>
            </a:r>
            <a:r>
              <a:rPr kumimoji="0" lang="en-US" altLang="zh-CN" sz="1600" b="0" i="0" u="none" strike="noStrike" kern="1200" cap="none" spc="0" normalizeH="0" baseline="0" noProof="0" dirty="0">
                <a:ln>
                  <a:noFill/>
                </a:ln>
                <a:effectLst/>
                <a:uLnTx/>
                <a:uFillTx/>
                <a:latin typeface="PingFang SC"/>
              </a:rPr>
              <a:t> inspection</a:t>
            </a:r>
            <a:endParaRPr kumimoji="0" lang="zh-CN" altLang="en-US" sz="1600" b="0" i="0" u="none" strike="noStrike" kern="1200" cap="none" spc="0" normalizeH="0" baseline="0" noProof="0" dirty="0">
              <a:ln>
                <a:noFill/>
              </a:ln>
              <a:effectLst/>
              <a:uLnTx/>
              <a:uFillTx/>
              <a:latin typeface="PingFang SC"/>
            </a:endParaRPr>
          </a:p>
        </p:txBody>
      </p:sp>
      <p:sp>
        <p:nvSpPr>
          <p:cNvPr id="11" name="椭圆形 14" descr="装饰元素">
            <a:extLst>
              <a:ext uri="{FF2B5EF4-FFF2-40B4-BE49-F238E27FC236}">
                <a16:creationId xmlns:a16="http://schemas.microsoft.com/office/drawing/2014/main" id="{CB879743-C684-40CA-6F87-9D9BA3A30D93}"/>
              </a:ext>
              <a:ext uri="{C183D7F6-B498-43B3-948B-1728B52AA6E4}">
                <adec:decorative xmlns:adec="http://schemas.microsoft.com/office/drawing/2017/decorative" val="1"/>
              </a:ext>
            </a:extLst>
          </p:cNvPr>
          <p:cNvSpPr>
            <a:spLocks noChangeArrowheads="1"/>
          </p:cNvSpPr>
          <p:nvPr/>
        </p:nvSpPr>
        <p:spPr bwMode="auto">
          <a:xfrm>
            <a:off x="4330268" y="2662870"/>
            <a:ext cx="252000" cy="252000"/>
          </a:xfrm>
          <a:prstGeom prst="ellipse">
            <a:avLst/>
          </a:prstGeom>
          <a:solidFill>
            <a:sysClr val="windowText" lastClr="000000">
              <a:lumMod val="65000"/>
              <a:lumOff val="35000"/>
            </a:sysClr>
          </a:solidFill>
          <a:ln>
            <a:solidFill>
              <a:srgbClr val="323232">
                <a:lumMod val="75000"/>
                <a:lumOff val="25000"/>
              </a:srgbClr>
            </a:solidFill>
          </a:ln>
          <a:effectLst>
            <a:glow rad="63500">
              <a:srgbClr val="323232">
                <a:lumMod val="75000"/>
                <a:lumOff val="25000"/>
                <a:alpha val="40000"/>
              </a:srgbClr>
            </a:glow>
          </a:effectLst>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
        <p:nvSpPr>
          <p:cNvPr id="12" name="文本占位符 33">
            <a:extLst>
              <a:ext uri="{FF2B5EF4-FFF2-40B4-BE49-F238E27FC236}">
                <a16:creationId xmlns:a16="http://schemas.microsoft.com/office/drawing/2014/main" id="{D72D50DC-8F94-DE8D-E43C-4A1E2FE84533}"/>
              </a:ext>
            </a:extLst>
          </p:cNvPr>
          <p:cNvSpPr txBox="1">
            <a:spLocks/>
          </p:cNvSpPr>
          <p:nvPr/>
        </p:nvSpPr>
        <p:spPr bwMode="white">
          <a:xfrm>
            <a:off x="6585418" y="1690688"/>
            <a:ext cx="1712336" cy="959003"/>
          </a:xfrm>
          <a:prstGeom prst="rect">
            <a:avLst/>
          </a:prstGeom>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ctr"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Week 12</a:t>
            </a:r>
          </a:p>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second inspection </a:t>
            </a:r>
            <a:endParaRPr kumimoji="0" lang="zh-CN" altLang="en-US" sz="1600" b="0" i="0" u="none" strike="noStrike" kern="1200" cap="none" spc="0" normalizeH="0" baseline="0" noProof="0" dirty="0">
              <a:ln>
                <a:noFill/>
              </a:ln>
              <a:effectLst/>
              <a:uLnTx/>
              <a:uFillTx/>
              <a:latin typeface="PingFang SC"/>
            </a:endParaRPr>
          </a:p>
        </p:txBody>
      </p:sp>
      <p:sp>
        <p:nvSpPr>
          <p:cNvPr id="14" name="椭圆形 19" descr="装饰元素">
            <a:extLst>
              <a:ext uri="{FF2B5EF4-FFF2-40B4-BE49-F238E27FC236}">
                <a16:creationId xmlns:a16="http://schemas.microsoft.com/office/drawing/2014/main" id="{582688B9-7A9C-869C-C422-89808A3FB583}"/>
              </a:ext>
              <a:ext uri="{C183D7F6-B498-43B3-948B-1728B52AA6E4}">
                <adec:decorative xmlns:adec="http://schemas.microsoft.com/office/drawing/2017/decorative" val="1"/>
              </a:ext>
            </a:extLst>
          </p:cNvPr>
          <p:cNvSpPr>
            <a:spLocks noChangeArrowheads="1"/>
          </p:cNvSpPr>
          <p:nvPr/>
        </p:nvSpPr>
        <p:spPr bwMode="auto">
          <a:xfrm>
            <a:off x="7315586" y="2663664"/>
            <a:ext cx="252000" cy="252000"/>
          </a:xfrm>
          <a:prstGeom prst="ellipse">
            <a:avLst/>
          </a:prstGeom>
          <a:solidFill>
            <a:sysClr val="windowText" lastClr="000000">
              <a:lumMod val="65000"/>
              <a:lumOff val="35000"/>
            </a:sysClr>
          </a:solidFill>
          <a:ln>
            <a:solidFill>
              <a:srgbClr val="323232">
                <a:lumMod val="75000"/>
                <a:lumOff val="25000"/>
              </a:srgbClr>
            </a:solidFill>
          </a:ln>
          <a:effectLst>
            <a:glow rad="63500">
              <a:srgbClr val="323232">
                <a:lumMod val="75000"/>
                <a:lumOff val="25000"/>
                <a:alpha val="40000"/>
              </a:srgbClr>
            </a:glow>
          </a:effectLst>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
        <p:nvSpPr>
          <p:cNvPr id="15" name="文本占位符 35">
            <a:extLst>
              <a:ext uri="{FF2B5EF4-FFF2-40B4-BE49-F238E27FC236}">
                <a16:creationId xmlns:a16="http://schemas.microsoft.com/office/drawing/2014/main" id="{1F0271F7-BF7E-00D0-4403-106817E97CB9}"/>
              </a:ext>
            </a:extLst>
          </p:cNvPr>
          <p:cNvSpPr txBox="1">
            <a:spLocks/>
          </p:cNvSpPr>
          <p:nvPr/>
        </p:nvSpPr>
        <p:spPr bwMode="white">
          <a:xfrm>
            <a:off x="10148005" y="1712344"/>
            <a:ext cx="1310050" cy="959003"/>
          </a:xfrm>
          <a:prstGeom prst="rect">
            <a:avLst/>
          </a:prstGeom>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ctr"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Week 18</a:t>
            </a:r>
          </a:p>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lang="en-US" altLang="zh-CN" sz="1600" dirty="0">
                <a:latin typeface="PingFang SC"/>
              </a:rPr>
              <a:t>final </a:t>
            </a:r>
            <a:r>
              <a:rPr kumimoji="0" lang="en-US" altLang="zh-CN" sz="1600" b="0" i="0" u="none" strike="noStrike" kern="1200" cap="none" spc="0" normalizeH="0" baseline="0" noProof="0" dirty="0">
                <a:ln>
                  <a:noFill/>
                </a:ln>
                <a:effectLst/>
                <a:uLnTx/>
                <a:uFillTx/>
                <a:latin typeface="PingFang SC"/>
              </a:rPr>
              <a:t>inspection</a:t>
            </a:r>
            <a:endParaRPr kumimoji="0" lang="zh-CN" altLang="en-US" sz="1600" b="0" i="0" u="none" strike="noStrike" kern="1200" cap="none" spc="0" normalizeH="0" baseline="0" noProof="0" dirty="0">
              <a:ln>
                <a:noFill/>
              </a:ln>
              <a:effectLst/>
              <a:uLnTx/>
              <a:uFillTx/>
              <a:latin typeface="PingFang SC"/>
            </a:endParaRPr>
          </a:p>
        </p:txBody>
      </p:sp>
      <p:sp>
        <p:nvSpPr>
          <p:cNvPr id="16" name="椭圆形 11" descr="装饰元素">
            <a:extLst>
              <a:ext uri="{FF2B5EF4-FFF2-40B4-BE49-F238E27FC236}">
                <a16:creationId xmlns:a16="http://schemas.microsoft.com/office/drawing/2014/main" id="{EF12AC51-8518-1026-00BB-95B2568CD890}"/>
              </a:ext>
              <a:ext uri="{C183D7F6-B498-43B3-948B-1728B52AA6E4}">
                <adec:decorative xmlns:adec="http://schemas.microsoft.com/office/drawing/2017/decorative" val="1"/>
              </a:ext>
            </a:extLst>
          </p:cNvPr>
          <p:cNvSpPr>
            <a:spLocks noChangeArrowheads="1"/>
          </p:cNvSpPr>
          <p:nvPr/>
        </p:nvSpPr>
        <p:spPr bwMode="auto">
          <a:xfrm>
            <a:off x="10659030" y="2657108"/>
            <a:ext cx="288000" cy="288000"/>
          </a:xfrm>
          <a:prstGeom prst="ellipse">
            <a:avLst/>
          </a:prstGeom>
          <a:solidFill>
            <a:sysClr val="windowText" lastClr="000000">
              <a:lumMod val="50000"/>
              <a:lumOff val="50000"/>
            </a:sysClr>
          </a:solidFill>
          <a:ln w="15875">
            <a:solidFill>
              <a:srgbClr val="323232">
                <a:lumMod val="50000"/>
                <a:lumOff val="50000"/>
              </a:srgbClr>
            </a:solidFill>
          </a:ln>
          <a:effectLst>
            <a:glow rad="101600">
              <a:srgbClr val="323232">
                <a:lumMod val="75000"/>
                <a:lumOff val="25000"/>
                <a:alpha val="60000"/>
              </a:srgbClr>
            </a:glow>
          </a:effectLst>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
        <p:nvSpPr>
          <p:cNvPr id="17" name="矩形 7" descr="日程表">
            <a:extLst>
              <a:ext uri="{FF2B5EF4-FFF2-40B4-BE49-F238E27FC236}">
                <a16:creationId xmlns:a16="http://schemas.microsoft.com/office/drawing/2014/main" id="{63CDDB4E-2E4C-0171-3DE9-5F8E1DA7F9AC}"/>
              </a:ext>
              <a:ext uri="{C183D7F6-B498-43B3-948B-1728B52AA6E4}">
                <adec:decorative xmlns:adec="http://schemas.microsoft.com/office/drawing/2017/decorative" val="1"/>
              </a:ext>
            </a:extLst>
          </p:cNvPr>
          <p:cNvSpPr>
            <a:spLocks noChangeArrowheads="1"/>
          </p:cNvSpPr>
          <p:nvPr/>
        </p:nvSpPr>
        <p:spPr bwMode="auto">
          <a:xfrm>
            <a:off x="1371470" y="2770121"/>
            <a:ext cx="9433588" cy="45719"/>
          </a:xfrm>
          <a:prstGeom prst="rect">
            <a:avLst/>
          </a:prstGeom>
          <a:solidFill>
            <a:sysClr val="window" lastClr="FFFFFF">
              <a:lumMod val="50000"/>
            </a:sysClr>
          </a:solidFill>
          <a:ln w="9525">
            <a:noFill/>
            <a:miter lim="800000"/>
            <a:headEnd/>
            <a:tailEnd/>
          </a:ln>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
        <p:nvSpPr>
          <p:cNvPr id="18" name="文本框 17">
            <a:extLst>
              <a:ext uri="{FF2B5EF4-FFF2-40B4-BE49-F238E27FC236}">
                <a16:creationId xmlns:a16="http://schemas.microsoft.com/office/drawing/2014/main" id="{3398AC9F-CED6-BBF1-C344-2A0D1078EB1E}"/>
              </a:ext>
            </a:extLst>
          </p:cNvPr>
          <p:cNvSpPr txBox="1"/>
          <p:nvPr/>
        </p:nvSpPr>
        <p:spPr>
          <a:xfrm>
            <a:off x="531210" y="3758279"/>
            <a:ext cx="3378638" cy="221599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latin typeface="PingFang SC"/>
              </a:rPr>
              <a:t>Phase 1</a:t>
            </a:r>
          </a:p>
          <a:p>
            <a:pPr marL="0" indent="0">
              <a:buNone/>
            </a:pPr>
            <a:r>
              <a:rPr lang="en-US" altLang="zh-CN" sz="2000" b="0" i="0" dirty="0">
                <a:solidFill>
                  <a:srgbClr val="000000"/>
                </a:solidFill>
                <a:effectLst/>
                <a:latin typeface="PingFang SC"/>
              </a:rPr>
              <a:t>-Learn the background of </a:t>
            </a:r>
            <a:r>
              <a:rPr lang="en-US" altLang="zh-CN" sz="2000" dirty="0">
                <a:solidFill>
                  <a:srgbClr val="000000"/>
                </a:solidFill>
                <a:latin typeface="PingFang SC"/>
              </a:rPr>
              <a:t>MOO, Evolutionary algorithm and Gradient-based algorithm</a:t>
            </a:r>
          </a:p>
          <a:p>
            <a:pPr marL="0" indent="0">
              <a:buNone/>
            </a:pPr>
            <a:endParaRPr lang="en-US" altLang="zh-CN" sz="2000" b="0" i="0" dirty="0">
              <a:solidFill>
                <a:srgbClr val="000000"/>
              </a:solidFill>
              <a:effectLst/>
              <a:latin typeface="PingFang SC"/>
            </a:endParaRPr>
          </a:p>
          <a:p>
            <a:pPr marL="0" indent="0">
              <a:buNone/>
            </a:pPr>
            <a:r>
              <a:rPr lang="en-US" altLang="zh-CN" sz="2000" dirty="0">
                <a:solidFill>
                  <a:srgbClr val="000000"/>
                </a:solidFill>
                <a:latin typeface="PingFang SC"/>
              </a:rPr>
              <a:t>-Brainstorm ideas about the hybrid algorithm</a:t>
            </a:r>
            <a:endParaRPr lang="en-US" altLang="zh-CN" sz="2000" b="0" i="0" dirty="0">
              <a:solidFill>
                <a:srgbClr val="000000"/>
              </a:solidFill>
              <a:effectLst/>
              <a:latin typeface="PingFang SC"/>
            </a:endParaRPr>
          </a:p>
        </p:txBody>
      </p:sp>
      <p:sp>
        <p:nvSpPr>
          <p:cNvPr id="19" name="文本框 18">
            <a:extLst>
              <a:ext uri="{FF2B5EF4-FFF2-40B4-BE49-F238E27FC236}">
                <a16:creationId xmlns:a16="http://schemas.microsoft.com/office/drawing/2014/main" id="{91F49B6C-A7EE-FDF7-BCF6-B43CC0CF639F}"/>
              </a:ext>
            </a:extLst>
          </p:cNvPr>
          <p:cNvSpPr txBox="1"/>
          <p:nvPr/>
        </p:nvSpPr>
        <p:spPr>
          <a:xfrm>
            <a:off x="4723932" y="3758278"/>
            <a:ext cx="3131968" cy="1908215"/>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PingFang SC"/>
                <a:ea typeface="等线" panose="02010600030101010101" pitchFamily="2" charset="-122"/>
              </a:rPr>
              <a:t>Phase 2</a:t>
            </a:r>
          </a:p>
          <a:p>
            <a:pPr marL="0" indent="0">
              <a:buNone/>
            </a:pPr>
            <a:r>
              <a:rPr lang="en-US" altLang="zh-CN" sz="2000" dirty="0">
                <a:solidFill>
                  <a:srgbClr val="000000"/>
                </a:solidFill>
                <a:latin typeface="PingFang SC"/>
              </a:rPr>
              <a:t>- Implement and try to improve the algorithm</a:t>
            </a:r>
          </a:p>
          <a:p>
            <a:pPr marL="0" indent="0">
              <a:buNone/>
            </a:pPr>
            <a:endParaRPr lang="en-US" altLang="zh-CN" sz="2000" dirty="0">
              <a:solidFill>
                <a:srgbClr val="000000"/>
              </a:solidFill>
              <a:latin typeface="PingFang SC"/>
            </a:endParaRPr>
          </a:p>
          <a:p>
            <a:r>
              <a:rPr lang="en-US" altLang="zh-CN" sz="2000" dirty="0">
                <a:solidFill>
                  <a:srgbClr val="000000"/>
                </a:solidFill>
                <a:latin typeface="PingFang SC"/>
              </a:rPr>
              <a:t>- Test the performance of all the different methods  </a:t>
            </a:r>
          </a:p>
        </p:txBody>
      </p:sp>
      <p:sp>
        <p:nvSpPr>
          <p:cNvPr id="20" name="文本框 19">
            <a:extLst>
              <a:ext uri="{FF2B5EF4-FFF2-40B4-BE49-F238E27FC236}">
                <a16:creationId xmlns:a16="http://schemas.microsoft.com/office/drawing/2014/main" id="{1474751E-D0B9-BE84-B7C4-A03F2A76A186}"/>
              </a:ext>
            </a:extLst>
          </p:cNvPr>
          <p:cNvSpPr txBox="1"/>
          <p:nvPr/>
        </p:nvSpPr>
        <p:spPr>
          <a:xfrm>
            <a:off x="8535539" y="3762944"/>
            <a:ext cx="3546215" cy="160043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PingFang SC"/>
                <a:ea typeface="等线" panose="02010600030101010101" pitchFamily="2" charset="-122"/>
              </a:rPr>
              <a:t>Phase 3</a:t>
            </a:r>
          </a:p>
          <a:p>
            <a:pPr marL="0" indent="0">
              <a:buNone/>
            </a:pPr>
            <a:r>
              <a:rPr lang="en-US" altLang="zh-CN" sz="2000" dirty="0">
                <a:solidFill>
                  <a:srgbClr val="000000"/>
                </a:solidFill>
                <a:latin typeface="PingFang SC"/>
              </a:rPr>
              <a:t>- Further optimization</a:t>
            </a:r>
          </a:p>
          <a:p>
            <a:pPr marL="0" indent="0">
              <a:buNone/>
            </a:pPr>
            <a:endParaRPr lang="en-US" altLang="zh-CN" sz="2000" dirty="0">
              <a:solidFill>
                <a:srgbClr val="000000"/>
              </a:solidFill>
              <a:latin typeface="PingFang SC"/>
            </a:endParaRPr>
          </a:p>
          <a:p>
            <a:pPr marL="0" indent="0">
              <a:buNone/>
            </a:pPr>
            <a:r>
              <a:rPr lang="en-US" altLang="zh-CN" sz="2000" dirty="0">
                <a:solidFill>
                  <a:srgbClr val="000000"/>
                </a:solidFill>
                <a:latin typeface="PingFang SC"/>
              </a:rPr>
              <a:t>- Thesis writing. </a:t>
            </a:r>
          </a:p>
          <a:p>
            <a:pPr marL="0" indent="0">
              <a:buNone/>
            </a:pPr>
            <a:endParaRPr lang="en-US" altLang="zh-CN" sz="2000" dirty="0">
              <a:solidFill>
                <a:srgbClr val="000000"/>
              </a:solidFill>
              <a:latin typeface="PingFang SC"/>
            </a:endParaRPr>
          </a:p>
        </p:txBody>
      </p:sp>
      <p:sp>
        <p:nvSpPr>
          <p:cNvPr id="21" name="文本框 20">
            <a:extLst>
              <a:ext uri="{FF2B5EF4-FFF2-40B4-BE49-F238E27FC236}">
                <a16:creationId xmlns:a16="http://schemas.microsoft.com/office/drawing/2014/main" id="{4C0D5B1F-1BB8-9EDC-736E-AF4A6FEC6059}"/>
              </a:ext>
            </a:extLst>
          </p:cNvPr>
          <p:cNvSpPr txBox="1"/>
          <p:nvPr/>
        </p:nvSpPr>
        <p:spPr>
          <a:xfrm>
            <a:off x="1797344" y="2873181"/>
            <a:ext cx="2426798" cy="341632"/>
          </a:xfrm>
          <a:prstGeom prst="rect">
            <a:avLst/>
          </a:prstGeom>
          <a:noFill/>
        </p:spPr>
        <p:txBody>
          <a:bodyPr wrap="square">
            <a:spAutoFit/>
          </a:bodyPr>
          <a:lstStyle/>
          <a:p>
            <a:pPr marR="0" lvl="0" algn="ctr" defTabSz="914400" rtl="0" eaLnBrk="1" fontAlgn="auto" latinLnBrk="0" hangingPunct="1">
              <a:lnSpc>
                <a:spcPct val="90000"/>
              </a:lnSpc>
              <a:spcBef>
                <a:spcPts val="1000"/>
              </a:spcBef>
              <a:spcAft>
                <a:spcPts val="0"/>
              </a:spcAft>
              <a:buClrTx/>
              <a:buSzTx/>
              <a:tabLst/>
              <a:defRPr/>
            </a:pPr>
            <a:r>
              <a:rPr lang="en-US" altLang="zh-CN" dirty="0">
                <a:latin typeface="PingFang SC"/>
              </a:rPr>
              <a:t>Phase 1</a:t>
            </a:r>
          </a:p>
        </p:txBody>
      </p:sp>
      <p:sp>
        <p:nvSpPr>
          <p:cNvPr id="22" name="文本框 21">
            <a:extLst>
              <a:ext uri="{FF2B5EF4-FFF2-40B4-BE49-F238E27FC236}">
                <a16:creationId xmlns:a16="http://schemas.microsoft.com/office/drawing/2014/main" id="{8C2D30B3-E211-C734-1588-32C76816869F}"/>
              </a:ext>
            </a:extLst>
          </p:cNvPr>
          <p:cNvSpPr txBox="1"/>
          <p:nvPr/>
        </p:nvSpPr>
        <p:spPr>
          <a:xfrm>
            <a:off x="4688394" y="2873181"/>
            <a:ext cx="2426798" cy="341632"/>
          </a:xfrm>
          <a:prstGeom prst="rect">
            <a:avLst/>
          </a:prstGeom>
          <a:noFill/>
        </p:spPr>
        <p:txBody>
          <a:bodyPr wrap="square">
            <a:spAutoFit/>
          </a:bodyPr>
          <a:lstStyle/>
          <a:p>
            <a:pPr marR="0" lvl="0" algn="ctr" defTabSz="914400" rtl="0" eaLnBrk="1" fontAlgn="auto" latinLnBrk="0" hangingPunct="1">
              <a:lnSpc>
                <a:spcPct val="90000"/>
              </a:lnSpc>
              <a:spcBef>
                <a:spcPts val="1000"/>
              </a:spcBef>
              <a:spcAft>
                <a:spcPts val="0"/>
              </a:spcAft>
              <a:buClrTx/>
              <a:buSzTx/>
              <a:tabLst/>
              <a:defRPr/>
            </a:pPr>
            <a:r>
              <a:rPr kumimoji="0" lang="en-US" altLang="zh-CN" b="0" i="0" u="none" strike="noStrike" kern="1200" cap="none" spc="0" normalizeH="0" baseline="0" noProof="0" dirty="0">
                <a:ln>
                  <a:noFill/>
                </a:ln>
                <a:solidFill>
                  <a:prstClr val="black"/>
                </a:solidFill>
                <a:effectLst/>
                <a:uLnTx/>
                <a:uFillTx/>
                <a:latin typeface="PingFang SC"/>
                <a:ea typeface="等线" panose="02010600030101010101" pitchFamily="2" charset="-122"/>
              </a:rPr>
              <a:t>Phase 2</a:t>
            </a:r>
          </a:p>
        </p:txBody>
      </p:sp>
      <p:sp>
        <p:nvSpPr>
          <p:cNvPr id="23" name="文本框 22">
            <a:extLst>
              <a:ext uri="{FF2B5EF4-FFF2-40B4-BE49-F238E27FC236}">
                <a16:creationId xmlns:a16="http://schemas.microsoft.com/office/drawing/2014/main" id="{9558D306-23AA-C396-02E9-2150DADDF05D}"/>
              </a:ext>
            </a:extLst>
          </p:cNvPr>
          <p:cNvSpPr txBox="1"/>
          <p:nvPr/>
        </p:nvSpPr>
        <p:spPr>
          <a:xfrm>
            <a:off x="7874106" y="2893738"/>
            <a:ext cx="2426798" cy="341632"/>
          </a:xfrm>
          <a:prstGeom prst="rect">
            <a:avLst/>
          </a:prstGeom>
          <a:noFill/>
        </p:spPr>
        <p:txBody>
          <a:bodyPr wrap="square">
            <a:spAutoFit/>
          </a:bodyPr>
          <a:lstStyle/>
          <a:p>
            <a:pPr marR="0" lvl="0" algn="ctr" defTabSz="914400" rtl="0" eaLnBrk="1" fontAlgn="auto" latinLnBrk="0" hangingPunct="1">
              <a:lnSpc>
                <a:spcPct val="90000"/>
              </a:lnSpc>
              <a:spcBef>
                <a:spcPts val="1000"/>
              </a:spcBef>
              <a:spcAft>
                <a:spcPts val="0"/>
              </a:spcAft>
              <a:buClrTx/>
              <a:buSzTx/>
              <a:tabLst/>
              <a:defRPr/>
            </a:pPr>
            <a:r>
              <a:rPr kumimoji="0" lang="en-US" altLang="zh-CN" b="0" i="0" u="none" strike="noStrike" kern="1200" cap="none" spc="0" normalizeH="0" baseline="0" noProof="0" dirty="0">
                <a:ln>
                  <a:noFill/>
                </a:ln>
                <a:solidFill>
                  <a:prstClr val="black"/>
                </a:solidFill>
                <a:effectLst/>
                <a:uLnTx/>
                <a:uFillTx/>
                <a:latin typeface="PingFang SC"/>
                <a:ea typeface="等线" panose="02010600030101010101" pitchFamily="2" charset="-122"/>
              </a:rPr>
              <a:t>  Phase 3</a:t>
            </a:r>
          </a:p>
        </p:txBody>
      </p:sp>
      <p:sp>
        <p:nvSpPr>
          <p:cNvPr id="9" name="椭圆形 9" descr="装饰元素">
            <a:extLst>
              <a:ext uri="{FF2B5EF4-FFF2-40B4-BE49-F238E27FC236}">
                <a16:creationId xmlns:a16="http://schemas.microsoft.com/office/drawing/2014/main" id="{005C557C-3824-1C6F-D90C-428BCE6FB01E}"/>
              </a:ext>
              <a:ext uri="{C183D7F6-B498-43B3-948B-1728B52AA6E4}">
                <adec:decorative xmlns:adec="http://schemas.microsoft.com/office/drawing/2017/decorative" val="1"/>
              </a:ext>
            </a:extLst>
          </p:cNvPr>
          <p:cNvSpPr>
            <a:spLocks noChangeArrowheads="1"/>
          </p:cNvSpPr>
          <p:nvPr/>
        </p:nvSpPr>
        <p:spPr bwMode="auto">
          <a:xfrm>
            <a:off x="1264952" y="2662870"/>
            <a:ext cx="252000" cy="252000"/>
          </a:xfrm>
          <a:prstGeom prst="ellipse">
            <a:avLst/>
          </a:prstGeom>
          <a:solidFill>
            <a:sysClr val="windowText" lastClr="000000">
              <a:lumMod val="65000"/>
              <a:lumOff val="35000"/>
            </a:sysClr>
          </a:solidFill>
          <a:ln w="9525">
            <a:solidFill>
              <a:srgbClr val="323232">
                <a:lumMod val="75000"/>
                <a:lumOff val="25000"/>
              </a:srgbClr>
            </a:solidFill>
          </a:ln>
          <a:effectLst>
            <a:glow rad="63500">
              <a:srgbClr val="323232">
                <a:lumMod val="75000"/>
                <a:lumOff val="25000"/>
                <a:alpha val="40000"/>
              </a:srgbClr>
            </a:glow>
          </a:effectLst>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Tree>
    <p:extLst>
      <p:ext uri="{BB962C8B-B14F-4D97-AF65-F5344CB8AC3E}">
        <p14:creationId xmlns:p14="http://schemas.microsoft.com/office/powerpoint/2010/main" val="139260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5B7F6-D8E1-3DCF-551B-D1A0DD972147}"/>
              </a:ext>
            </a:extLst>
          </p:cNvPr>
          <p:cNvSpPr>
            <a:spLocks noGrp="1"/>
          </p:cNvSpPr>
          <p:nvPr>
            <p:ph type="title"/>
          </p:nvPr>
        </p:nvSpPr>
        <p:spPr>
          <a:xfrm>
            <a:off x="5085735" y="500062"/>
            <a:ext cx="1975465" cy="1325563"/>
          </a:xfrm>
        </p:spPr>
        <p:txBody>
          <a:bodyPr/>
          <a:lstStyle/>
          <a:p>
            <a:r>
              <a:rPr lang="en-US" altLang="zh-CN" dirty="0">
                <a:latin typeface="PingFang SC"/>
              </a:rPr>
              <a:t>Outline</a:t>
            </a:r>
            <a:endParaRPr lang="zh-CN" altLang="en-US" dirty="0">
              <a:latin typeface="PingFang SC"/>
            </a:endParaRPr>
          </a:p>
        </p:txBody>
      </p:sp>
      <p:sp>
        <p:nvSpPr>
          <p:cNvPr id="3" name="内容占位符 2">
            <a:extLst>
              <a:ext uri="{FF2B5EF4-FFF2-40B4-BE49-F238E27FC236}">
                <a16:creationId xmlns:a16="http://schemas.microsoft.com/office/drawing/2014/main" id="{7AE2EF6A-D43D-0A25-751F-24AFC1767DFB}"/>
              </a:ext>
            </a:extLst>
          </p:cNvPr>
          <p:cNvSpPr>
            <a:spLocks noGrp="1"/>
          </p:cNvSpPr>
          <p:nvPr>
            <p:ph idx="1"/>
          </p:nvPr>
        </p:nvSpPr>
        <p:spPr>
          <a:effectLst>
            <a:reflection endPos="0" dist="50800" dir="5400000" sy="-100000" algn="bl" rotWithShape="0"/>
          </a:effectLst>
        </p:spPr>
        <p:txBody>
          <a:bodyPr>
            <a:normAutofit/>
          </a:bodyPr>
          <a:lstStyle/>
          <a:p>
            <a:r>
              <a:rPr lang="en-US" altLang="zh-CN" sz="4000" dirty="0">
                <a:latin typeface="PingFang SC"/>
              </a:rPr>
              <a:t> Background </a:t>
            </a:r>
          </a:p>
          <a:p>
            <a:pPr lvl="1"/>
            <a:r>
              <a:rPr lang="en-US" altLang="zh-CN" sz="3600" dirty="0">
                <a:latin typeface="PingFang SC"/>
              </a:rPr>
              <a:t> Multi-objective optimization</a:t>
            </a:r>
          </a:p>
          <a:p>
            <a:pPr lvl="1"/>
            <a:r>
              <a:rPr lang="en-US" altLang="zh-CN" sz="3600" dirty="0">
                <a:latin typeface="PingFang SC"/>
              </a:rPr>
              <a:t> Evolutionary algorithm</a:t>
            </a:r>
          </a:p>
          <a:p>
            <a:pPr lvl="1"/>
            <a:r>
              <a:rPr lang="en-US" altLang="zh-CN" sz="3600" dirty="0">
                <a:effectLst>
                  <a:reflection endPos="0" dir="5400000" sy="-100000" algn="bl" rotWithShape="0"/>
                </a:effectLst>
                <a:latin typeface="PingFang SC"/>
              </a:rPr>
              <a:t> Gradient-based algorithm</a:t>
            </a:r>
            <a:endParaRPr lang="en-US" altLang="zh-CN" sz="3600" dirty="0">
              <a:latin typeface="PingFang SC"/>
            </a:endParaRPr>
          </a:p>
          <a:p>
            <a:r>
              <a:rPr lang="en-US" altLang="zh-CN" sz="4000" dirty="0">
                <a:effectLst>
                  <a:reflection endPos="0" dir="5400000" sy="-100000" algn="bl" rotWithShape="0"/>
                </a:effectLst>
                <a:latin typeface="PingFang SC"/>
              </a:rPr>
              <a:t> Basic ideas</a:t>
            </a:r>
          </a:p>
          <a:p>
            <a:r>
              <a:rPr lang="en-US" altLang="zh-CN" sz="4000" dirty="0">
                <a:effectLst>
                  <a:reflection endPos="0" dir="5400000" sy="-100000" algn="bl" rotWithShape="0"/>
                </a:effectLst>
                <a:latin typeface="PingFang SC"/>
              </a:rPr>
              <a:t> Timeline</a:t>
            </a:r>
          </a:p>
          <a:p>
            <a:r>
              <a:rPr lang="en-US" altLang="zh-CN" sz="4000" dirty="0">
                <a:effectLst>
                  <a:reflection endPos="0" dir="5400000" sy="-100000" algn="bl" rotWithShape="0"/>
                </a:effectLst>
                <a:latin typeface="PingFang SC"/>
              </a:rPr>
              <a:t> Evaluation methods</a:t>
            </a:r>
          </a:p>
        </p:txBody>
      </p:sp>
    </p:spTree>
    <p:extLst>
      <p:ext uri="{BB962C8B-B14F-4D97-AF65-F5344CB8AC3E}">
        <p14:creationId xmlns:p14="http://schemas.microsoft.com/office/powerpoint/2010/main" val="24929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10515600" cy="4667250"/>
          </a:xfrm>
        </p:spPr>
        <p:txBody>
          <a:bodyPr>
            <a:normAutofit lnSpcReduction="10000"/>
          </a:bodyPr>
          <a:lstStyle/>
          <a:p>
            <a:r>
              <a:rPr lang="en-US" altLang="zh-CN" sz="3600" dirty="0">
                <a:latin typeface="PingFang SC"/>
              </a:rPr>
              <a:t>Multi-objective optimization</a:t>
            </a:r>
          </a:p>
          <a:p>
            <a:r>
              <a:rPr lang="en-US" altLang="zh-CN" dirty="0">
                <a:latin typeface="PingFang SC"/>
              </a:rPr>
              <a:t>Optimization problem that involves multiple objective functions to be optimized simultaneously. </a:t>
            </a:r>
          </a:p>
          <a:p>
            <a:r>
              <a:rPr lang="en-US" altLang="zh-CN" dirty="0">
                <a:latin typeface="PingFang SC"/>
              </a:rPr>
              <a:t>(Different from single-objective optimization) multi-objective optimization aims to obtain a set of trade-off optimal solutions. </a:t>
            </a:r>
          </a:p>
          <a:p>
            <a:r>
              <a:rPr lang="en-US" altLang="zh-CN" dirty="0">
                <a:latin typeface="PingFang SC"/>
              </a:rPr>
              <a:t>In math terms,</a:t>
            </a:r>
          </a:p>
          <a:p>
            <a:endParaRPr lang="en-US" altLang="zh-CN" dirty="0">
              <a:latin typeface="PingFang SC"/>
            </a:endParaRPr>
          </a:p>
          <a:p>
            <a:pPr marL="0" indent="0">
              <a:buNone/>
            </a:pPr>
            <a:endParaRPr lang="en-US" altLang="zh-CN" dirty="0">
              <a:latin typeface="PingFang SC"/>
            </a:endParaRPr>
          </a:p>
          <a:p>
            <a:pPr marL="0" indent="0">
              <a:buNone/>
            </a:pPr>
            <a:r>
              <a:rPr lang="en-US" altLang="zh-CN" sz="2200" dirty="0">
                <a:latin typeface="PingFang SC"/>
              </a:rPr>
              <a:t>where the integer </a:t>
            </a:r>
            <a:r>
              <a:rPr lang="en-US" altLang="zh-CN" sz="2200" b="1" dirty="0">
                <a:latin typeface="PingFang SC"/>
              </a:rPr>
              <a:t>k</a:t>
            </a:r>
            <a:r>
              <a:rPr lang="en-US" altLang="zh-CN" sz="2200" dirty="0">
                <a:latin typeface="PingFang SC"/>
              </a:rPr>
              <a:t> is the number of objectives and the set </a:t>
            </a:r>
            <a:r>
              <a:rPr lang="en-US" altLang="zh-CN" sz="2200" b="1" dirty="0">
                <a:latin typeface="PingFang SC"/>
              </a:rPr>
              <a:t>X</a:t>
            </a:r>
            <a:r>
              <a:rPr lang="en-US" altLang="zh-CN" sz="2200" dirty="0">
                <a:latin typeface="PingFang SC"/>
              </a:rPr>
              <a:t> is the feasible set of solutions, which is typically defined by some constraint functions. In addition, </a:t>
            </a:r>
            <a:r>
              <a:rPr lang="en-US" altLang="zh-CN" sz="2200" b="1" dirty="0">
                <a:latin typeface="PingFang SC"/>
              </a:rPr>
              <a:t>f</a:t>
            </a:r>
            <a:r>
              <a:rPr lang="en-US" altLang="zh-CN" sz="2200" dirty="0">
                <a:latin typeface="PingFang SC"/>
              </a:rPr>
              <a:t> is the vector-valued objective function. </a:t>
            </a:r>
            <a:endParaRPr lang="zh-CN" altLang="en-US" sz="2200" dirty="0">
              <a:latin typeface="PingFang SC"/>
            </a:endParaRPr>
          </a:p>
        </p:txBody>
      </p:sp>
      <p:pic>
        <p:nvPicPr>
          <p:cNvPr id="11" name="图片 10">
            <a:extLst>
              <a:ext uri="{FF2B5EF4-FFF2-40B4-BE49-F238E27FC236}">
                <a16:creationId xmlns:a16="http://schemas.microsoft.com/office/drawing/2014/main" id="{0A565847-C93F-B719-64DA-B67E08DCE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515" y="4512773"/>
            <a:ext cx="4528970" cy="748590"/>
          </a:xfrm>
          <a:prstGeom prst="rect">
            <a:avLst/>
          </a:prstGeom>
        </p:spPr>
      </p:pic>
    </p:spTree>
    <p:extLst>
      <p:ext uri="{BB962C8B-B14F-4D97-AF65-F5344CB8AC3E}">
        <p14:creationId xmlns:p14="http://schemas.microsoft.com/office/powerpoint/2010/main" val="79027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10515600" cy="4667250"/>
          </a:xfrm>
        </p:spPr>
        <p:txBody>
          <a:bodyPr>
            <a:normAutofit/>
          </a:bodyPr>
          <a:lstStyle/>
          <a:p>
            <a:r>
              <a:rPr lang="en-US" altLang="zh-CN" sz="3200" dirty="0">
                <a:latin typeface="PingFang SC"/>
              </a:rPr>
              <a:t>Multi-objective optimization</a:t>
            </a:r>
          </a:p>
          <a:p>
            <a:r>
              <a:rPr lang="en-US" altLang="zh-CN" dirty="0">
                <a:latin typeface="PingFang SC"/>
              </a:rPr>
              <a:t>Aims to obtain a set of trade-off optimal solutions</a:t>
            </a:r>
          </a:p>
          <a:p>
            <a:pPr lvl="1"/>
            <a:r>
              <a:rPr lang="en-US" altLang="zh-CN" dirty="0">
                <a:latin typeface="PingFang SC"/>
              </a:rPr>
              <a:t>Focus on the Pareto-optimal (non-dominated) solutions </a:t>
            </a:r>
          </a:p>
          <a:p>
            <a:pPr lvl="1"/>
            <a:r>
              <a:rPr lang="en-US" altLang="zh-CN" dirty="0">
                <a:latin typeface="PingFang SC"/>
              </a:rPr>
              <a:t>Try to approach the </a:t>
            </a:r>
            <a:r>
              <a:rPr lang="en-US" altLang="zh-CN" b="1" dirty="0">
                <a:latin typeface="PingFang SC"/>
              </a:rPr>
              <a:t>Pareto front</a:t>
            </a:r>
          </a:p>
          <a:p>
            <a:endParaRPr lang="en-US" altLang="zh-CN" dirty="0">
              <a:latin typeface="PingFang SC"/>
            </a:endParaRPr>
          </a:p>
          <a:p>
            <a:r>
              <a:rPr lang="en-US" altLang="zh-CN" dirty="0">
                <a:latin typeface="PingFang SC"/>
              </a:rPr>
              <a:t>Example of a </a:t>
            </a:r>
            <a:r>
              <a:rPr lang="en-US" altLang="zh-CN" b="1" dirty="0">
                <a:latin typeface="PingFang SC"/>
              </a:rPr>
              <a:t>Pareto front</a:t>
            </a:r>
            <a:endParaRPr lang="en-US" altLang="zh-CN" dirty="0">
              <a:latin typeface="PingFang SC"/>
            </a:endParaRPr>
          </a:p>
          <a:p>
            <a:pPr lvl="1"/>
            <a:r>
              <a:rPr lang="en-US" altLang="zh-CN" dirty="0">
                <a:latin typeface="PingFang SC"/>
              </a:rPr>
              <a:t>Both A and B dominate C, and not dominated </a:t>
            </a:r>
          </a:p>
          <a:p>
            <a:pPr marL="457200" lvl="1" indent="0">
              <a:buNone/>
            </a:pPr>
            <a:r>
              <a:rPr lang="en-US" altLang="zh-CN" dirty="0">
                <a:latin typeface="PingFang SC"/>
              </a:rPr>
              <a:t>    by other solutions. </a:t>
            </a:r>
          </a:p>
        </p:txBody>
      </p:sp>
      <p:pic>
        <p:nvPicPr>
          <p:cNvPr id="5" name="图片 4">
            <a:extLst>
              <a:ext uri="{FF2B5EF4-FFF2-40B4-BE49-F238E27FC236}">
                <a16:creationId xmlns:a16="http://schemas.microsoft.com/office/drawing/2014/main" id="{F54ACDA2-888D-AC49-05CE-25A6914C0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865" y="3611207"/>
            <a:ext cx="4329057" cy="3246793"/>
          </a:xfrm>
          <a:prstGeom prst="rect">
            <a:avLst/>
          </a:prstGeom>
        </p:spPr>
      </p:pic>
    </p:spTree>
    <p:extLst>
      <p:ext uri="{BB962C8B-B14F-4D97-AF65-F5344CB8AC3E}">
        <p14:creationId xmlns:p14="http://schemas.microsoft.com/office/powerpoint/2010/main" val="95308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p:txBody>
          <a:bodyPr>
            <a:normAutofit/>
          </a:bodyPr>
          <a:lstStyle/>
          <a:p>
            <a:endParaRPr lang="en-US" altLang="zh-CN" dirty="0">
              <a:latin typeface="PingFang SC"/>
            </a:endParaRPr>
          </a:p>
          <a:p>
            <a:r>
              <a:rPr lang="en-US" altLang="zh-CN" b="1" dirty="0">
                <a:latin typeface="PingFang SC"/>
              </a:rPr>
              <a:t>Evolutionary </a:t>
            </a:r>
            <a:r>
              <a:rPr lang="en-US" altLang="zh-CN" dirty="0">
                <a:latin typeface="PingFang SC"/>
              </a:rPr>
              <a:t>algorithm and </a:t>
            </a:r>
            <a:r>
              <a:rPr lang="en-US" altLang="zh-CN" b="1" dirty="0">
                <a:latin typeface="PingFang SC"/>
              </a:rPr>
              <a:t>gradient-based</a:t>
            </a:r>
            <a:r>
              <a:rPr lang="en-US" altLang="zh-CN" dirty="0">
                <a:latin typeface="PingFang SC"/>
              </a:rPr>
              <a:t> algorithm have been applied to solve multi-objective optimization problems. </a:t>
            </a:r>
          </a:p>
          <a:p>
            <a:endParaRPr lang="en-US" altLang="zh-CN" dirty="0">
              <a:latin typeface="PingFang SC"/>
            </a:endParaRPr>
          </a:p>
          <a:p>
            <a:r>
              <a:rPr lang="en-US" altLang="zh-CN" dirty="0">
                <a:latin typeface="PingFang SC"/>
              </a:rPr>
              <a:t>In this project, we will try to develop an efficient algorithm by </a:t>
            </a:r>
            <a:r>
              <a:rPr lang="en-US" altLang="zh-CN" b="1" dirty="0">
                <a:latin typeface="PingFang SC"/>
              </a:rPr>
              <a:t>hybridizing</a:t>
            </a:r>
            <a:r>
              <a:rPr lang="en-US" altLang="zh-CN" dirty="0">
                <a:latin typeface="PingFang SC"/>
              </a:rPr>
              <a:t> evolutionary algorithms and gradient-based algorithms. Then, the developed algorithm will be tested on benchmark problems and real-world applications (</a:t>
            </a:r>
            <a:r>
              <a:rPr lang="en-US" altLang="zh-CN" dirty="0" err="1">
                <a:latin typeface="PingFang SC"/>
              </a:rPr>
              <a:t>e.g</a:t>
            </a:r>
            <a:r>
              <a:rPr lang="en-US" altLang="zh-CN" dirty="0">
                <a:latin typeface="PingFang SC"/>
              </a:rPr>
              <a:t>, multi-task learning, multi-objective reinforcement learning). </a:t>
            </a:r>
            <a:endParaRPr lang="zh-CN" altLang="en-US" dirty="0">
              <a:latin typeface="PingFang SC"/>
            </a:endParaRPr>
          </a:p>
        </p:txBody>
      </p:sp>
    </p:spTree>
    <p:extLst>
      <p:ext uri="{BB962C8B-B14F-4D97-AF65-F5344CB8AC3E}">
        <p14:creationId xmlns:p14="http://schemas.microsoft.com/office/powerpoint/2010/main" val="39075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4826876" cy="4351338"/>
          </a:xfrm>
        </p:spPr>
        <p:txBody>
          <a:bodyPr>
            <a:normAutofit/>
          </a:bodyPr>
          <a:lstStyle/>
          <a:p>
            <a:endParaRPr lang="en-US" altLang="zh-CN" dirty="0">
              <a:latin typeface="PingFang SC"/>
            </a:endParaRPr>
          </a:p>
          <a:p>
            <a:r>
              <a:rPr lang="en-US" altLang="zh-CN" dirty="0">
                <a:latin typeface="PingFang SC"/>
              </a:rPr>
              <a:t>Evolutionary algorithm</a:t>
            </a:r>
          </a:p>
          <a:p>
            <a:pPr lvl="1"/>
            <a:r>
              <a:rPr lang="en-US" altLang="zh-CN" dirty="0">
                <a:latin typeface="PingFang SC"/>
              </a:rPr>
              <a:t>Dominance-based: NSGA-II</a:t>
            </a:r>
          </a:p>
          <a:p>
            <a:pPr lvl="1"/>
            <a:r>
              <a:rPr lang="en-US" altLang="zh-CN" dirty="0">
                <a:latin typeface="PingFang SC"/>
              </a:rPr>
              <a:t>Decomposition-based: MOEA/D</a:t>
            </a:r>
          </a:p>
          <a:p>
            <a:pPr lvl="1"/>
            <a:r>
              <a:rPr lang="en-US" altLang="zh-CN" dirty="0">
                <a:latin typeface="PingFang SC"/>
              </a:rPr>
              <a:t>Indicator-based: SMS-EMOA</a:t>
            </a:r>
          </a:p>
        </p:txBody>
      </p:sp>
      <p:sp>
        <p:nvSpPr>
          <p:cNvPr id="4" name="内容占位符 2">
            <a:extLst>
              <a:ext uri="{FF2B5EF4-FFF2-40B4-BE49-F238E27FC236}">
                <a16:creationId xmlns:a16="http://schemas.microsoft.com/office/drawing/2014/main" id="{1A27B523-25ED-1313-D3B9-3C1B6E2B0E27}"/>
              </a:ext>
            </a:extLst>
          </p:cNvPr>
          <p:cNvSpPr txBox="1">
            <a:spLocks/>
          </p:cNvSpPr>
          <p:nvPr/>
        </p:nvSpPr>
        <p:spPr>
          <a:xfrm>
            <a:off x="5993507" y="1820370"/>
            <a:ext cx="48268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PingFang SC"/>
            </a:endParaRPr>
          </a:p>
          <a:p>
            <a:r>
              <a:rPr lang="en-US" altLang="zh-CN" dirty="0">
                <a:latin typeface="PingFang SC"/>
              </a:rPr>
              <a:t>Gradient-based algorithm</a:t>
            </a:r>
          </a:p>
          <a:p>
            <a:pPr lvl="1"/>
            <a:r>
              <a:rPr lang="en-US" altLang="zh-CN" dirty="0">
                <a:latin typeface="PingFang SC"/>
              </a:rPr>
              <a:t>Dominance-based: MGD</a:t>
            </a:r>
          </a:p>
          <a:p>
            <a:pPr lvl="1"/>
            <a:r>
              <a:rPr lang="en-US" altLang="zh-CN" dirty="0">
                <a:latin typeface="PingFang SC"/>
              </a:rPr>
              <a:t>Decomposition-based: PSL</a:t>
            </a:r>
          </a:p>
          <a:p>
            <a:pPr lvl="1"/>
            <a:r>
              <a:rPr lang="en-US" altLang="zh-CN" dirty="0">
                <a:latin typeface="PingFang SC"/>
              </a:rPr>
              <a:t>Indicator-based: HV gradient</a:t>
            </a:r>
          </a:p>
          <a:p>
            <a:pPr lvl="1"/>
            <a:r>
              <a:rPr lang="en-US" altLang="zh-CN" dirty="0">
                <a:latin typeface="PingFang SC"/>
              </a:rPr>
              <a:t>… …</a:t>
            </a:r>
          </a:p>
        </p:txBody>
      </p:sp>
    </p:spTree>
    <p:extLst>
      <p:ext uri="{BB962C8B-B14F-4D97-AF65-F5344CB8AC3E}">
        <p14:creationId xmlns:p14="http://schemas.microsoft.com/office/powerpoint/2010/main" val="194505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p:txBody>
          <a:bodyPr>
            <a:normAutofit/>
          </a:bodyPr>
          <a:lstStyle/>
          <a:p>
            <a:r>
              <a:rPr lang="en-US" altLang="zh-CN" dirty="0">
                <a:latin typeface="PingFang SC"/>
              </a:rPr>
              <a:t>NSGA-II</a:t>
            </a:r>
          </a:p>
          <a:p>
            <a:endParaRPr lang="zh-CN" altLang="en-US" dirty="0">
              <a:latin typeface="PingFang SC"/>
            </a:endParaRPr>
          </a:p>
        </p:txBody>
      </p:sp>
      <p:pic>
        <p:nvPicPr>
          <p:cNvPr id="4" name="内容占位符 6">
            <a:extLst>
              <a:ext uri="{FF2B5EF4-FFF2-40B4-BE49-F238E27FC236}">
                <a16:creationId xmlns:a16="http://schemas.microsoft.com/office/drawing/2014/main" id="{77152640-B87D-36C9-D65A-84FD3544841C}"/>
              </a:ext>
            </a:extLst>
          </p:cNvPr>
          <p:cNvPicPr>
            <a:picLocks noChangeAspect="1"/>
          </p:cNvPicPr>
          <p:nvPr/>
        </p:nvPicPr>
        <p:blipFill>
          <a:blip r:embed="rId3"/>
          <a:stretch>
            <a:fillRect/>
          </a:stretch>
        </p:blipFill>
        <p:spPr>
          <a:xfrm>
            <a:off x="838200" y="2525575"/>
            <a:ext cx="4237087" cy="2834886"/>
          </a:xfrm>
          <a:prstGeom prst="rect">
            <a:avLst/>
          </a:prstGeom>
        </p:spPr>
      </p:pic>
      <p:pic>
        <p:nvPicPr>
          <p:cNvPr id="5" name="图片 4">
            <a:extLst>
              <a:ext uri="{FF2B5EF4-FFF2-40B4-BE49-F238E27FC236}">
                <a16:creationId xmlns:a16="http://schemas.microsoft.com/office/drawing/2014/main" id="{71D257D6-7F69-4971-B731-D4FA4BA23A53}"/>
              </a:ext>
            </a:extLst>
          </p:cNvPr>
          <p:cNvPicPr>
            <a:picLocks noChangeAspect="1"/>
          </p:cNvPicPr>
          <p:nvPr/>
        </p:nvPicPr>
        <p:blipFill>
          <a:blip r:embed="rId4"/>
          <a:stretch>
            <a:fillRect/>
          </a:stretch>
        </p:blipFill>
        <p:spPr>
          <a:xfrm>
            <a:off x="4460698" y="4611333"/>
            <a:ext cx="2766300" cy="2065199"/>
          </a:xfrm>
          <a:prstGeom prst="rect">
            <a:avLst/>
          </a:prstGeom>
        </p:spPr>
      </p:pic>
      <p:pic>
        <p:nvPicPr>
          <p:cNvPr id="6" name="Picture 2" descr="NSGA-II algorithm flowchart ">
            <a:extLst>
              <a:ext uri="{FF2B5EF4-FFF2-40B4-BE49-F238E27FC236}">
                <a16:creationId xmlns:a16="http://schemas.microsoft.com/office/drawing/2014/main" id="{56246CAB-3BDF-7887-2E26-9ADA98BEC7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4973" y="1027906"/>
            <a:ext cx="4126802" cy="5350476"/>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2">
            <a:extLst>
              <a:ext uri="{FF2B5EF4-FFF2-40B4-BE49-F238E27FC236}">
                <a16:creationId xmlns:a16="http://schemas.microsoft.com/office/drawing/2014/main" id="{BB1C3656-C0D2-9988-391F-B289C0B09355}"/>
              </a:ext>
            </a:extLst>
          </p:cNvPr>
          <p:cNvSpPr txBox="1">
            <a:spLocks/>
          </p:cNvSpPr>
          <p:nvPr/>
        </p:nvSpPr>
        <p:spPr>
          <a:xfrm>
            <a:off x="4755388" y="6492875"/>
            <a:ext cx="5202986" cy="490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PingFang SC"/>
              </a:rPr>
              <a:t>crowding distance</a:t>
            </a:r>
            <a:endParaRPr lang="zh-CN" altLang="en-US" sz="2000" dirty="0">
              <a:latin typeface="PingFang SC"/>
            </a:endParaRPr>
          </a:p>
        </p:txBody>
      </p:sp>
    </p:spTree>
    <p:extLst>
      <p:ext uri="{BB962C8B-B14F-4D97-AF65-F5344CB8AC3E}">
        <p14:creationId xmlns:p14="http://schemas.microsoft.com/office/powerpoint/2010/main" val="303577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4"/>
            <a:ext cx="10515600" cy="5032375"/>
          </a:xfrm>
        </p:spPr>
        <p:txBody>
          <a:bodyPr>
            <a:normAutofit fontScale="92500" lnSpcReduction="20000"/>
          </a:bodyPr>
          <a:lstStyle/>
          <a:p>
            <a:r>
              <a:rPr lang="en-US" altLang="zh-CN" dirty="0">
                <a:latin typeface="PingFang SC"/>
              </a:rPr>
              <a:t>Multiple Gradient Descent</a:t>
            </a:r>
          </a:p>
          <a:p>
            <a:endParaRPr lang="en-US" altLang="zh-CN" dirty="0">
              <a:latin typeface="PingFang SC"/>
            </a:endParaRPr>
          </a:p>
          <a:p>
            <a:r>
              <a:rPr lang="en-US" altLang="zh-CN" dirty="0">
                <a:latin typeface="PingFang SC"/>
              </a:rPr>
              <a:t>KKT condition</a:t>
            </a:r>
          </a:p>
          <a:p>
            <a:endParaRPr lang="en-US" altLang="zh-CN" dirty="0">
              <a:latin typeface="PingFang SC"/>
            </a:endParaRPr>
          </a:p>
          <a:p>
            <a:endParaRPr lang="en-US" altLang="zh-CN" dirty="0">
              <a:latin typeface="PingFang SC"/>
            </a:endParaRPr>
          </a:p>
          <a:p>
            <a:endParaRPr lang="en-US" altLang="zh-CN" dirty="0">
              <a:latin typeface="PingFang SC"/>
            </a:endParaRPr>
          </a:p>
          <a:p>
            <a:r>
              <a:rPr lang="en-US" altLang="zh-CN" dirty="0">
                <a:latin typeface="PingFang SC"/>
              </a:rPr>
              <a:t>Optimization</a:t>
            </a:r>
          </a:p>
          <a:p>
            <a:endParaRPr lang="en-US" altLang="zh-CN" dirty="0">
              <a:latin typeface="PingFang SC"/>
            </a:endParaRPr>
          </a:p>
          <a:p>
            <a:endParaRPr lang="en-US" altLang="zh-CN" dirty="0">
              <a:latin typeface="PingFang SC"/>
            </a:endParaRPr>
          </a:p>
          <a:p>
            <a:pPr marL="0" indent="0">
              <a:buNone/>
            </a:pPr>
            <a:endParaRPr lang="en-US" altLang="zh-CN" dirty="0">
              <a:latin typeface="PingFang SC"/>
            </a:endParaRPr>
          </a:p>
          <a:p>
            <a:pPr marL="0" indent="0">
              <a:buNone/>
            </a:pPr>
            <a:r>
              <a:rPr lang="en-US" altLang="zh-CN" dirty="0">
                <a:latin typeface="PingFang SC"/>
              </a:rPr>
              <a:t>Solution is 0,</a:t>
            </a:r>
            <a:r>
              <a:rPr lang="zh-CN" altLang="en-US" dirty="0">
                <a:latin typeface="PingFang SC"/>
              </a:rPr>
              <a:t> </a:t>
            </a:r>
            <a:r>
              <a:rPr lang="en-US" altLang="zh-CN" dirty="0">
                <a:latin typeface="PingFang SC"/>
              </a:rPr>
              <a:t>otherwise gives the descent direction that improves all objectives</a:t>
            </a:r>
          </a:p>
        </p:txBody>
      </p:sp>
      <p:pic>
        <p:nvPicPr>
          <p:cNvPr id="8" name="图片 7">
            <a:extLst>
              <a:ext uri="{FF2B5EF4-FFF2-40B4-BE49-F238E27FC236}">
                <a16:creationId xmlns:a16="http://schemas.microsoft.com/office/drawing/2014/main" id="{F5BAB30E-6011-6F31-7064-DF6E97729407}"/>
              </a:ext>
            </a:extLst>
          </p:cNvPr>
          <p:cNvPicPr>
            <a:picLocks noChangeAspect="1"/>
          </p:cNvPicPr>
          <p:nvPr/>
        </p:nvPicPr>
        <p:blipFill>
          <a:blip r:embed="rId3"/>
          <a:stretch>
            <a:fillRect/>
          </a:stretch>
        </p:blipFill>
        <p:spPr>
          <a:xfrm>
            <a:off x="1565106" y="3092116"/>
            <a:ext cx="8797094" cy="955340"/>
          </a:xfrm>
          <a:prstGeom prst="rect">
            <a:avLst/>
          </a:prstGeom>
        </p:spPr>
      </p:pic>
      <p:pic>
        <p:nvPicPr>
          <p:cNvPr id="11" name="图片 10">
            <a:extLst>
              <a:ext uri="{FF2B5EF4-FFF2-40B4-BE49-F238E27FC236}">
                <a16:creationId xmlns:a16="http://schemas.microsoft.com/office/drawing/2014/main" id="{8F82DC62-3A3C-1C0A-6DE3-D06DB75BB89C}"/>
              </a:ext>
            </a:extLst>
          </p:cNvPr>
          <p:cNvPicPr>
            <a:picLocks noChangeAspect="1"/>
          </p:cNvPicPr>
          <p:nvPr/>
        </p:nvPicPr>
        <p:blipFill>
          <a:blip r:embed="rId4"/>
          <a:stretch>
            <a:fillRect/>
          </a:stretch>
        </p:blipFill>
        <p:spPr>
          <a:xfrm>
            <a:off x="2345739" y="4580055"/>
            <a:ext cx="6611356" cy="1264083"/>
          </a:xfrm>
          <a:prstGeom prst="rect">
            <a:avLst/>
          </a:prstGeom>
        </p:spPr>
      </p:pic>
    </p:spTree>
    <p:extLst>
      <p:ext uri="{BB962C8B-B14F-4D97-AF65-F5344CB8AC3E}">
        <p14:creationId xmlns:p14="http://schemas.microsoft.com/office/powerpoint/2010/main" val="108722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911686"/>
            <a:ext cx="10515600" cy="4351338"/>
          </a:xfrm>
        </p:spPr>
        <p:txBody>
          <a:bodyPr>
            <a:normAutofit fontScale="85000" lnSpcReduction="20000"/>
          </a:bodyPr>
          <a:lstStyle/>
          <a:p>
            <a:pPr marL="0" indent="0">
              <a:buNone/>
            </a:pPr>
            <a:r>
              <a:rPr lang="en-US" altLang="zh-CN" sz="3200" dirty="0">
                <a:latin typeface="PingFang SC"/>
              </a:rPr>
              <a:t>Why hybrid</a:t>
            </a:r>
          </a:p>
          <a:p>
            <a:endParaRPr lang="en-US" altLang="zh-CN" sz="3200" dirty="0">
              <a:latin typeface="PingFang SC"/>
            </a:endParaRPr>
          </a:p>
          <a:p>
            <a:r>
              <a:rPr lang="en-US" altLang="zh-CN" sz="3200" dirty="0">
                <a:latin typeface="PingFang SC"/>
              </a:rPr>
              <a:t>Gradient-based</a:t>
            </a:r>
          </a:p>
          <a:p>
            <a:pPr lvl="1"/>
            <a:r>
              <a:rPr lang="en-US" altLang="zh-CN" sz="2800" dirty="0">
                <a:latin typeface="PingFang SC"/>
              </a:rPr>
              <a:t>Directional, gradient (direction of optimization) guided</a:t>
            </a:r>
          </a:p>
          <a:p>
            <a:pPr lvl="1"/>
            <a:r>
              <a:rPr lang="en-US" altLang="zh-CN" sz="2800" dirty="0">
                <a:latin typeface="PingFang SC"/>
              </a:rPr>
              <a:t>Converge faster</a:t>
            </a:r>
          </a:p>
          <a:p>
            <a:r>
              <a:rPr lang="en-US" altLang="zh-CN" sz="3200" dirty="0">
                <a:latin typeface="PingFang SC"/>
              </a:rPr>
              <a:t>EMO</a:t>
            </a:r>
          </a:p>
          <a:p>
            <a:pPr lvl="1"/>
            <a:r>
              <a:rPr lang="en-US" altLang="zh-CN" sz="2800" dirty="0">
                <a:latin typeface="PingFang SC"/>
              </a:rPr>
              <a:t>Better at complicated problems (e.g. noisy objective function)</a:t>
            </a:r>
          </a:p>
          <a:p>
            <a:pPr lvl="1"/>
            <a:r>
              <a:rPr lang="en-US" altLang="zh-CN" sz="2800" dirty="0">
                <a:latin typeface="PingFang SC"/>
              </a:rPr>
              <a:t>Diversity of solutions</a:t>
            </a:r>
          </a:p>
          <a:p>
            <a:endParaRPr lang="en-US" altLang="zh-CN" sz="3200" dirty="0">
              <a:latin typeface="PingFang SC"/>
            </a:endParaRPr>
          </a:p>
          <a:p>
            <a:pPr marL="0" indent="0">
              <a:buNone/>
            </a:pPr>
            <a:r>
              <a:rPr lang="en-US" altLang="zh-CN" dirty="0">
                <a:latin typeface="PingFang SC"/>
              </a:rPr>
              <a:t>e.g. lots of work in hybridizing MCDM (multi-criteria decision making) and EMO (evolutionary multi-objective optimization) </a:t>
            </a:r>
          </a:p>
          <a:p>
            <a:pPr lvl="1"/>
            <a:r>
              <a:rPr lang="en-US" altLang="zh-CN" sz="2100" dirty="0">
                <a:latin typeface="PingFang SC"/>
              </a:rPr>
              <a:t>A local search operator is mainly used to enhance the rate of convergence of EMO algorithms. </a:t>
            </a:r>
          </a:p>
        </p:txBody>
      </p:sp>
    </p:spTree>
    <p:extLst>
      <p:ext uri="{BB962C8B-B14F-4D97-AF65-F5344CB8AC3E}">
        <p14:creationId xmlns:p14="http://schemas.microsoft.com/office/powerpoint/2010/main" val="32782405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833</Words>
  <Application>Microsoft Office PowerPoint</Application>
  <PresentationFormat>Widescreen</PresentationFormat>
  <Paragraphs>152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PingFang SC</vt:lpstr>
      <vt:lpstr>等线</vt:lpstr>
      <vt:lpstr>等线 Light</vt:lpstr>
      <vt:lpstr>Arial</vt:lpstr>
      <vt:lpstr>Source Sans Pro</vt:lpstr>
      <vt:lpstr>Office 主题​​</vt:lpstr>
      <vt:lpstr>Hybrid evolutionary algorithm and gradient-based algorithm for multi-objective optimization</vt:lpstr>
      <vt:lpstr>Outline</vt:lpstr>
      <vt:lpstr>Background</vt:lpstr>
      <vt:lpstr>Background</vt:lpstr>
      <vt:lpstr>Background</vt:lpstr>
      <vt:lpstr>Background</vt:lpstr>
      <vt:lpstr>Background</vt:lpstr>
      <vt:lpstr>Background</vt:lpstr>
      <vt:lpstr>Background</vt:lpstr>
      <vt:lpstr>Basic ideas</vt:lpstr>
      <vt:lpstr>Basic ideas</vt:lpstr>
      <vt:lpstr>Evaluation methods</vt:lpstr>
      <vt:lpstr>Evaluation methods</vt:lpstr>
      <vt:lpstr>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evolutionary algorithm and gradient-based algorithm for multi-objective optimization</dc:title>
  <dc:creator>li wang</dc:creator>
  <cp:lastModifiedBy>Zhang Kenneth</cp:lastModifiedBy>
  <cp:revision>49</cp:revision>
  <dcterms:created xsi:type="dcterms:W3CDTF">2023-11-01T13:42:22Z</dcterms:created>
  <dcterms:modified xsi:type="dcterms:W3CDTF">2023-11-08T14:06:26Z</dcterms:modified>
</cp:coreProperties>
</file>