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733" r:id="rId3"/>
    <p:sldId id="744" r:id="rId4"/>
    <p:sldId id="745" r:id="rId5"/>
    <p:sldId id="746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4BD"/>
    <a:srgbClr val="FFFFE7"/>
    <a:srgbClr val="FF5BC8"/>
    <a:srgbClr val="F7EDFD"/>
    <a:srgbClr val="FCF8FE"/>
    <a:srgbClr val="FFFFFF"/>
    <a:srgbClr val="EFDDFB"/>
    <a:srgbClr val="CC3300"/>
    <a:srgbClr val="7E4B06"/>
    <a:srgbClr val="EFD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6" autoAdjust="0"/>
    <p:restoredTop sz="94629" autoAdjust="0"/>
  </p:normalViewPr>
  <p:slideViewPr>
    <p:cSldViewPr>
      <p:cViewPr varScale="1">
        <p:scale>
          <a:sx n="78" d="100"/>
          <a:sy n="78" d="100"/>
        </p:scale>
        <p:origin x="1325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>
                <a:latin typeface="Calibri Light" panose="020F0302020204030204" pitchFamily="34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</a:rPr>
              <a:t>Machine Learning for Big Data</a:t>
            </a: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17/04/2023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17/04/2023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17/04/2023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17/04/2023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9 CuadroTexto">
            <a:extLst>
              <a:ext uri="{FF2B5EF4-FFF2-40B4-BE49-F238E27FC236}">
                <a16:creationId xmlns:a16="http://schemas.microsoft.com/office/drawing/2014/main" id="{D596F765-E0C6-47F2-A25B-CA8BE0227989}"/>
              </a:ext>
            </a:extLst>
          </p:cNvPr>
          <p:cNvSpPr txBox="1"/>
          <p:nvPr userDrawn="1"/>
        </p:nvSpPr>
        <p:spPr>
          <a:xfrm>
            <a:off x="8388424" y="6566440"/>
            <a:ext cx="75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/ 32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17/04/2023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17/04/2023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9 CuadroTexto">
            <a:extLst>
              <a:ext uri="{FF2B5EF4-FFF2-40B4-BE49-F238E27FC236}">
                <a16:creationId xmlns:a16="http://schemas.microsoft.com/office/drawing/2014/main" id="{A21C500C-3F1C-4D3D-8EA1-90F0558EE58B}"/>
              </a:ext>
            </a:extLst>
          </p:cNvPr>
          <p:cNvSpPr txBox="1"/>
          <p:nvPr userDrawn="1"/>
        </p:nvSpPr>
        <p:spPr>
          <a:xfrm>
            <a:off x="8388424" y="6566440"/>
            <a:ext cx="75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/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isalfonso.hernand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gnacio.godino@upm.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mplate-selector.ieee.org/secure/templateSelector/publicationTyp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Bio-Inspired Learning</a:t>
            </a:r>
            <a:br>
              <a:rPr lang="en-US" sz="3200" b="1" dirty="0"/>
            </a:br>
            <a:r>
              <a:rPr lang="en-US" sz="3200" b="1" dirty="0"/>
              <a:t>Report </a:t>
            </a:r>
            <a:r>
              <a:rPr lang="en-US" sz="3200" b="1" dirty="0" err="1"/>
              <a:t>Temaplate</a:t>
            </a:r>
            <a:endParaRPr lang="en-US" sz="3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E4324E-8743-5DF7-9685-5544DD0887A5}"/>
              </a:ext>
            </a:extLst>
          </p:cNvPr>
          <p:cNvSpPr txBox="1"/>
          <p:nvPr/>
        </p:nvSpPr>
        <p:spPr>
          <a:xfrm>
            <a:off x="4760412" y="4673164"/>
            <a:ext cx="3200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Prof. Luis A. Hernández Gómez</a:t>
            </a:r>
          </a:p>
          <a:p>
            <a:r>
              <a:rPr lang="es-ES" dirty="0">
                <a:hlinkClick r:id="rId3"/>
              </a:rPr>
              <a:t>luisalfonso.hernandez@upm.es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0A373E-DB97-ED7B-BB96-AFB1B9F6339A}"/>
              </a:ext>
            </a:extLst>
          </p:cNvPr>
          <p:cNvSpPr txBox="1"/>
          <p:nvPr/>
        </p:nvSpPr>
        <p:spPr>
          <a:xfrm>
            <a:off x="1259632" y="4673164"/>
            <a:ext cx="367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Prof. Juan Ignacio Godino Llorente</a:t>
            </a:r>
          </a:p>
          <a:p>
            <a:r>
              <a:rPr lang="es-ES" dirty="0">
                <a:hlinkClick r:id="rId4"/>
              </a:rPr>
              <a:t>ignacio.godino@upm.es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Bio-Inspired Learning: Grading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Breakdown of the class grade: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30% : A practical project applying classical BINL algorithms (working in pairs)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30%: Theoretical report on advanced uses of bio-inspired ideas (reporting your ideas after reading and debating a paper as the ones we referenced in today slides)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20%; Participation in class: active attendance, presentations and debate.</a:t>
            </a:r>
          </a:p>
          <a:p>
            <a:endParaRPr lang="en-US" sz="1800" b="0" i="0" u="none" strike="noStrike" baseline="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</a:endParaRPr>
          </a:p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20%: Final test (short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 questions</a:t>
            </a:r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rtl="0">
              <a:buClr>
                <a:srgbClr val="666666"/>
              </a:buClr>
              <a:buFont typeface="Symbol" panose="05050102010706020507" pitchFamily="18" charset="2"/>
              <a:buChar char="·"/>
            </a:pPr>
            <a:endParaRPr lang="es-ES" sz="1800" dirty="0">
              <a:solidFill>
                <a:srgbClr val="666666"/>
              </a:solidFill>
              <a:latin typeface="Verdana" panose="020B0604030504040204" pitchFamily="34" charset="0"/>
            </a:endParaRPr>
          </a:p>
          <a:p>
            <a:pPr rtl="0">
              <a:buClr>
                <a:srgbClr val="666666"/>
              </a:buClr>
              <a:buFont typeface="Symbol" panose="05050102010706020507" pitchFamily="18" charset="2"/>
              <a:buChar char="·"/>
            </a:pPr>
            <a:endParaRPr lang="es-ES" sz="1800" b="0" i="0" u="none" strike="noStrike" baseline="0" dirty="0">
              <a:solidFill>
                <a:srgbClr val="666666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2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EE212D0-75D1-C471-472C-7B1020EEE831}"/>
              </a:ext>
            </a:extLst>
          </p:cNvPr>
          <p:cNvSpPr txBox="1"/>
          <p:nvPr/>
        </p:nvSpPr>
        <p:spPr>
          <a:xfrm>
            <a:off x="611560" y="1166842"/>
            <a:ext cx="73448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get used to follow templates common in scientific publications.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IEEE article templates are an excellent reference to us: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https://template-selector.ieee.org/secure/templateSelector/publicationType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Choose one of the templates you think more interesting (Word or Latex)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DB5967D-CDE7-BF02-F4A6-E4F9A65EE764}"/>
              </a:ext>
            </a:extLst>
          </p:cNvPr>
          <p:cNvSpPr txBox="1">
            <a:spLocks/>
          </p:cNvSpPr>
          <p:nvPr/>
        </p:nvSpPr>
        <p:spPr>
          <a:xfrm>
            <a:off x="755576" y="298574"/>
            <a:ext cx="7056784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>
            <a:lvl1pPr>
              <a:defRPr sz="3582" b="0" i="1">
                <a:solidFill>
                  <a:srgbClr val="6C6C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516">
              <a:spcBef>
                <a:spcPts val="91"/>
              </a:spcBef>
            </a:pPr>
            <a:r>
              <a:rPr lang="en-US" sz="3990" i="0" kern="0" dirty="0">
                <a:latin typeface="Arial MT"/>
                <a:cs typeface="Arial MT"/>
              </a:rPr>
              <a:t>Template for your Report</a:t>
            </a:r>
            <a:endParaRPr lang="en-US" sz="3990" kern="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531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476861-FD47-4691-A823-56FAAC7B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70572"/>
            <a:ext cx="8748464" cy="3516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0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EBFDC4-7E23-5466-A44E-398FAA19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31679"/>
            <a:ext cx="8748464" cy="3594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5618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163</Words>
  <Application>Microsoft Office PowerPoint</Application>
  <PresentationFormat>Presentación en pantalla (4:3)</PresentationFormat>
  <Paragraphs>27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MT</vt:lpstr>
      <vt:lpstr>Calibri</vt:lpstr>
      <vt:lpstr>Calibri Light</vt:lpstr>
      <vt:lpstr>Symbol</vt:lpstr>
      <vt:lpstr>Verdana</vt:lpstr>
      <vt:lpstr>Tema de Office</vt:lpstr>
      <vt:lpstr>Bio-Inspired Learning Report Temaplate</vt:lpstr>
      <vt:lpstr>Bio-Inspired Learning: Grading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 Hernandez</cp:lastModifiedBy>
  <cp:revision>217</cp:revision>
  <dcterms:created xsi:type="dcterms:W3CDTF">2015-11-05T18:51:35Z</dcterms:created>
  <dcterms:modified xsi:type="dcterms:W3CDTF">2023-04-17T19:08:21Z</dcterms:modified>
</cp:coreProperties>
</file>