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0" r:id="rId17"/>
    <p:sldId id="276" r:id="rId18"/>
    <p:sldId id="269" r:id="rId19"/>
    <p:sldId id="270" r:id="rId20"/>
    <p:sldId id="271" r:id="rId21"/>
    <p:sldId id="273" r:id="rId22"/>
    <p:sldId id="272" r:id="rId23"/>
    <p:sldId id="275" r:id="rId24"/>
    <p:sldId id="277" r:id="rId25"/>
    <p:sldId id="278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8C36B-FD76-4356-8D94-D41F1A54329E}" v="7" dt="2021-10-28T11:02:36.104"/>
    <p1510:client id="{0C6977C4-C77E-49CC-9870-08D3299C5D9E}" v="1" dt="2021-11-24T20:30:13.534"/>
    <p1510:client id="{5820E628-E80F-4363-A4FE-0C5A59CAA5C2}" v="2" dt="2021-10-27T17:25:58.785"/>
    <p1510:client id="{5B47A590-E397-4318-9E6A-390FDBFC1932}" v="1" dt="2021-11-24T20:29:54.441"/>
    <p1510:client id="{ADAF34D5-2D5F-4370-B9DC-022B4D4A9903}" v="2" dt="2021-10-28T08:08:02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UCROCQ" userId="S::louis.ducrocq@student.junia.com::8022d908-1776-4b7b-a276-15960fc2d134" providerId="AD" clId="Web-{C4C78477-8B75-4E40-8842-E3F8991D3992}"/>
    <pc:docChg chg="modSld">
      <pc:chgData name="Louis DUCROCQ" userId="S::louis.ducrocq@student.junia.com::8022d908-1776-4b7b-a276-15960fc2d134" providerId="AD" clId="Web-{C4C78477-8B75-4E40-8842-E3F8991D3992}" dt="2021-10-26T14:28:36.714" v="1"/>
      <pc:docMkLst>
        <pc:docMk/>
      </pc:docMkLst>
      <pc:sldChg chg="addSp delSp">
        <pc:chgData name="Louis DUCROCQ" userId="S::louis.ducrocq@student.junia.com::8022d908-1776-4b7b-a276-15960fc2d134" providerId="AD" clId="Web-{C4C78477-8B75-4E40-8842-E3F8991D3992}" dt="2021-10-26T14:28:36.714" v="1"/>
        <pc:sldMkLst>
          <pc:docMk/>
          <pc:sldMk cId="0" sldId="256"/>
        </pc:sldMkLst>
        <pc:spChg chg="add del">
          <ac:chgData name="Louis DUCROCQ" userId="S::louis.ducrocq@student.junia.com::8022d908-1776-4b7b-a276-15960fc2d134" providerId="AD" clId="Web-{C4C78477-8B75-4E40-8842-E3F8991D3992}" dt="2021-10-26T14:28:36.714" v="1"/>
          <ac:spMkLst>
            <pc:docMk/>
            <pc:sldMk cId="0" sldId="256"/>
            <ac:spMk id="3" creationId="{4DE27A89-A9DE-4C3B-ADE8-10F3E114118F}"/>
          </ac:spMkLst>
        </pc:spChg>
      </pc:sldChg>
    </pc:docChg>
  </pc:docChgLst>
  <pc:docChgLst>
    <pc:chgData name="Joseph CHARLET" userId="47b9b365-43b5-43cd-9197-6aa9839565f1" providerId="ADAL" clId="{5820E628-E80F-4363-A4FE-0C5A59CAA5C2}"/>
    <pc:docChg chg="modSld">
      <pc:chgData name="Joseph CHARLET" userId="47b9b365-43b5-43cd-9197-6aa9839565f1" providerId="ADAL" clId="{5820E628-E80F-4363-A4FE-0C5A59CAA5C2}" dt="2021-10-27T17:33:26.318" v="0" actId="1076"/>
      <pc:docMkLst>
        <pc:docMk/>
      </pc:docMkLst>
      <pc:sldChg chg="modSp mod">
        <pc:chgData name="Joseph CHARLET" userId="47b9b365-43b5-43cd-9197-6aa9839565f1" providerId="ADAL" clId="{5820E628-E80F-4363-A4FE-0C5A59CAA5C2}" dt="2021-10-27T17:33:26.318" v="0" actId="1076"/>
        <pc:sldMkLst>
          <pc:docMk/>
          <pc:sldMk cId="0" sldId="267"/>
        </pc:sldMkLst>
        <pc:picChg chg="mod">
          <ac:chgData name="Joseph CHARLET" userId="47b9b365-43b5-43cd-9197-6aa9839565f1" providerId="ADAL" clId="{5820E628-E80F-4363-A4FE-0C5A59CAA5C2}" dt="2021-10-27T17:33:26.318" v="0" actId="1076"/>
          <ac:picMkLst>
            <pc:docMk/>
            <pc:sldMk cId="0" sldId="267"/>
            <ac:picMk id="4099" creationId="{00000000-0000-0000-0000-000000000000}"/>
          </ac:picMkLst>
        </pc:picChg>
      </pc:sldChg>
    </pc:docChg>
  </pc:docChgLst>
  <pc:docChgLst>
    <pc:chgData name="Antoine FOURNET" userId="a5729a74-884d-48ed-80a2-58645447a75e" providerId="ADAL" clId="{10BE3B44-59EB-467A-9A4C-A8D3AB2EF0F3}"/>
    <pc:docChg chg="modSld">
      <pc:chgData name="Antoine FOURNET" userId="a5729a74-884d-48ed-80a2-58645447a75e" providerId="ADAL" clId="{10BE3B44-59EB-467A-9A4C-A8D3AB2EF0F3}" dt="2021-10-19T17:46:37.362" v="0" actId="1076"/>
      <pc:docMkLst>
        <pc:docMk/>
      </pc:docMkLst>
      <pc:sldChg chg="modSp mod">
        <pc:chgData name="Antoine FOURNET" userId="a5729a74-884d-48ed-80a2-58645447a75e" providerId="ADAL" clId="{10BE3B44-59EB-467A-9A4C-A8D3AB2EF0F3}" dt="2021-10-19T17:46:37.362" v="0" actId="1076"/>
        <pc:sldMkLst>
          <pc:docMk/>
          <pc:sldMk cId="0" sldId="258"/>
        </pc:sldMkLst>
        <pc:picChg chg="mod">
          <ac:chgData name="Antoine FOURNET" userId="a5729a74-884d-48ed-80a2-58645447a75e" providerId="ADAL" clId="{10BE3B44-59EB-467A-9A4C-A8D3AB2EF0F3}" dt="2021-10-19T17:46:37.362" v="0" actId="1076"/>
          <ac:picMkLst>
            <pc:docMk/>
            <pc:sldMk cId="0" sldId="258"/>
            <ac:picMk id="3" creationId="{00000000-0000-0000-0000-000000000000}"/>
          </ac:picMkLst>
        </pc:picChg>
      </pc:sldChg>
    </pc:docChg>
  </pc:docChgLst>
  <pc:docChgLst>
    <pc:chgData name="Pierre VILLAIN" userId="S::pierre.villain@student.junia.com::4764814a-e602-4c68-8960-1b8e1960de97" providerId="AD" clId="Web-{0419338E-DAB4-4515-B04C-77A929000EE2}"/>
    <pc:docChg chg="modSld">
      <pc:chgData name="Pierre VILLAIN" userId="S::pierre.villain@student.junia.com::4764814a-e602-4c68-8960-1b8e1960de97" providerId="AD" clId="Web-{0419338E-DAB4-4515-B04C-77A929000EE2}" dt="2021-10-19T15:00:15.809" v="0"/>
      <pc:docMkLst>
        <pc:docMk/>
      </pc:docMkLst>
      <pc:sldChg chg="addSp">
        <pc:chgData name="Pierre VILLAIN" userId="S::pierre.villain@student.junia.com::4764814a-e602-4c68-8960-1b8e1960de97" providerId="AD" clId="Web-{0419338E-DAB4-4515-B04C-77A929000EE2}" dt="2021-10-19T15:00:15.809" v="0"/>
        <pc:sldMkLst>
          <pc:docMk/>
          <pc:sldMk cId="0" sldId="256"/>
        </pc:sldMkLst>
        <pc:spChg chg="add">
          <ac:chgData name="Pierre VILLAIN" userId="S::pierre.villain@student.junia.com::4764814a-e602-4c68-8960-1b8e1960de97" providerId="AD" clId="Web-{0419338E-DAB4-4515-B04C-77A929000EE2}" dt="2021-10-19T15:00:15.809" v="0"/>
          <ac:spMkLst>
            <pc:docMk/>
            <pc:sldMk cId="0" sldId="256"/>
            <ac:spMk id="3" creationId="{4DE27A89-A9DE-4C3B-ADE8-10F3E114118F}"/>
          </ac:spMkLst>
        </pc:spChg>
      </pc:sldChg>
    </pc:docChg>
  </pc:docChgLst>
  <pc:docChgLst>
    <pc:chgData name="Eléanore DEFEVER" userId="S::eleanore.defever@student.junia.com::a0b8e968-be70-4774-9434-c782fa257711" providerId="AD" clId="Web-{5B47A590-E397-4318-9E6A-390FDBFC1932}"/>
    <pc:docChg chg="addSld">
      <pc:chgData name="Eléanore DEFEVER" userId="S::eleanore.defever@student.junia.com::a0b8e968-be70-4774-9434-c782fa257711" providerId="AD" clId="Web-{5B47A590-E397-4318-9E6A-390FDBFC1932}" dt="2021-11-24T20:29:54.441" v="0"/>
      <pc:docMkLst>
        <pc:docMk/>
      </pc:docMkLst>
      <pc:sldChg chg="new">
        <pc:chgData name="Eléanore DEFEVER" userId="S::eleanore.defever@student.junia.com::a0b8e968-be70-4774-9434-c782fa257711" providerId="AD" clId="Web-{5B47A590-E397-4318-9E6A-390FDBFC1932}" dt="2021-11-24T20:29:54.441" v="0"/>
        <pc:sldMkLst>
          <pc:docMk/>
          <pc:sldMk cId="1950628465" sldId="282"/>
        </pc:sldMkLst>
      </pc:sldChg>
    </pc:docChg>
  </pc:docChgLst>
  <pc:docChgLst>
    <pc:chgData name="Augustin MARIAGE" userId="S::augustin.mariage@student.junia.com::ce8464f4-1c4a-4497-8816-57d95339b9f8" providerId="AD" clId="Web-{6BA609AE-B0A1-477E-B70E-3B8D2656E58C}"/>
    <pc:docChg chg="modSld">
      <pc:chgData name="Augustin MARIAGE" userId="S::augustin.mariage@student.junia.com::ce8464f4-1c4a-4497-8816-57d95339b9f8" providerId="AD" clId="Web-{6BA609AE-B0A1-477E-B70E-3B8D2656E58C}" dt="2021-10-17T09:19:06.155" v="3" actId="1076"/>
      <pc:docMkLst>
        <pc:docMk/>
      </pc:docMkLst>
      <pc:sldChg chg="modSp">
        <pc:chgData name="Augustin MARIAGE" userId="S::augustin.mariage@student.junia.com::ce8464f4-1c4a-4497-8816-57d95339b9f8" providerId="AD" clId="Web-{6BA609AE-B0A1-477E-B70E-3B8D2656E58C}" dt="2021-10-17T09:19:06.155" v="3" actId="1076"/>
        <pc:sldMkLst>
          <pc:docMk/>
          <pc:sldMk cId="0" sldId="257"/>
        </pc:sldMkLst>
        <pc:spChg chg="mod">
          <ac:chgData name="Augustin MARIAGE" userId="S::augustin.mariage@student.junia.com::ce8464f4-1c4a-4497-8816-57d95339b9f8" providerId="AD" clId="Web-{6BA609AE-B0A1-477E-B70E-3B8D2656E58C}" dt="2021-10-17T09:19:06.155" v="3" actId="1076"/>
          <ac:spMkLst>
            <pc:docMk/>
            <pc:sldMk cId="0" sldId="257"/>
            <ac:spMk id="7" creationId="{00000000-0000-0000-0000-000000000000}"/>
          </ac:spMkLst>
        </pc:spChg>
        <pc:spChg chg="mod">
          <ac:chgData name="Augustin MARIAGE" userId="S::augustin.mariage@student.junia.com::ce8464f4-1c4a-4497-8816-57d95339b9f8" providerId="AD" clId="Web-{6BA609AE-B0A1-477E-B70E-3B8D2656E58C}" dt="2021-10-17T09:19:06.155" v="2" actId="1076"/>
          <ac:spMkLst>
            <pc:docMk/>
            <pc:sldMk cId="0" sldId="257"/>
            <ac:spMk id="9" creationId="{00000000-0000-0000-0000-000000000000}"/>
          </ac:spMkLst>
        </pc:spChg>
      </pc:sldChg>
    </pc:docChg>
  </pc:docChgLst>
  <pc:docChgLst>
    <pc:chgData name="Eléanore DEFEVER" userId="S::eleanore.defever@student.junia.com::a0b8e968-be70-4774-9434-c782fa257711" providerId="AD" clId="Web-{0C6977C4-C77E-49CC-9870-08D3299C5D9E}"/>
    <pc:docChg chg="delSld">
      <pc:chgData name="Eléanore DEFEVER" userId="S::eleanore.defever@student.junia.com::a0b8e968-be70-4774-9434-c782fa257711" providerId="AD" clId="Web-{0C6977C4-C77E-49CC-9870-08D3299C5D9E}" dt="2021-11-24T20:30:13.534" v="0"/>
      <pc:docMkLst>
        <pc:docMk/>
      </pc:docMkLst>
      <pc:sldChg chg="del">
        <pc:chgData name="Eléanore DEFEVER" userId="S::eleanore.defever@student.junia.com::a0b8e968-be70-4774-9434-c782fa257711" providerId="AD" clId="Web-{0C6977C4-C77E-49CC-9870-08D3299C5D9E}" dt="2021-11-24T20:30:13.534" v="0"/>
        <pc:sldMkLst>
          <pc:docMk/>
          <pc:sldMk cId="1950628465" sldId="282"/>
        </pc:sldMkLst>
      </pc:sldChg>
    </pc:docChg>
  </pc:docChgLst>
  <pc:docChgLst>
    <pc:chgData name="Adel EUTAMENE" userId="879efb8c-08b2-4028-adc6-a5b2908adbe5" providerId="ADAL" clId="{0088C36B-FD76-4356-8D94-D41F1A54329E}"/>
    <pc:docChg chg="modSld">
      <pc:chgData name="Adel EUTAMENE" userId="879efb8c-08b2-4028-adc6-a5b2908adbe5" providerId="ADAL" clId="{0088C36B-FD76-4356-8D94-D41F1A54329E}" dt="2021-10-28T11:02:36.104" v="4" actId="1036"/>
      <pc:docMkLst>
        <pc:docMk/>
      </pc:docMkLst>
      <pc:sldChg chg="modSp mod">
        <pc:chgData name="Adel EUTAMENE" userId="879efb8c-08b2-4028-adc6-a5b2908adbe5" providerId="ADAL" clId="{0088C36B-FD76-4356-8D94-D41F1A54329E}" dt="2021-10-28T11:02:36.104" v="4" actId="1036"/>
        <pc:sldMkLst>
          <pc:docMk/>
          <pc:sldMk cId="0" sldId="256"/>
        </pc:sldMkLst>
        <pc:picChg chg="mod">
          <ac:chgData name="Adel EUTAMENE" userId="879efb8c-08b2-4028-adc6-a5b2908adbe5" providerId="ADAL" clId="{0088C36B-FD76-4356-8D94-D41F1A54329E}" dt="2021-10-28T11:02:36.104" v="4" actId="1036"/>
          <ac:picMkLst>
            <pc:docMk/>
            <pc:sldMk cId="0" sldId="256"/>
            <ac:picMk id="1027" creationId="{00000000-0000-0000-0000-000000000000}"/>
          </ac:picMkLst>
        </pc:picChg>
      </pc:sldChg>
    </pc:docChg>
  </pc:docChgLst>
  <pc:docChgLst>
    <pc:chgData name="Florent YANG" userId="S::florent.yang@student.junia.com::503c7494-9bb2-4519-bf0f-8de67ccfc93f" providerId="AD" clId="Web-{ADAF34D5-2D5F-4370-B9DC-022B4D4A9903}"/>
    <pc:docChg chg="modSld">
      <pc:chgData name="Florent YANG" userId="S::florent.yang@student.junia.com::503c7494-9bb2-4519-bf0f-8de67ccfc93f" providerId="AD" clId="Web-{ADAF34D5-2D5F-4370-B9DC-022B4D4A9903}" dt="2021-10-28T08:08:02.567" v="1" actId="1076"/>
      <pc:docMkLst>
        <pc:docMk/>
      </pc:docMkLst>
      <pc:sldChg chg="modSp">
        <pc:chgData name="Florent YANG" userId="S::florent.yang@student.junia.com::503c7494-9bb2-4519-bf0f-8de67ccfc93f" providerId="AD" clId="Web-{ADAF34D5-2D5F-4370-B9DC-022B4D4A9903}" dt="2021-10-28T08:08:02.567" v="1" actId="1076"/>
        <pc:sldMkLst>
          <pc:docMk/>
          <pc:sldMk cId="0" sldId="267"/>
        </pc:sldMkLst>
        <pc:picChg chg="mod">
          <ac:chgData name="Florent YANG" userId="S::florent.yang@student.junia.com::503c7494-9bb2-4519-bf0f-8de67ccfc93f" providerId="AD" clId="Web-{ADAF34D5-2D5F-4370-B9DC-022B4D4A9903}" dt="2021-10-28T08:08:02.567" v="1" actId="1076"/>
          <ac:picMkLst>
            <pc:docMk/>
            <pc:sldMk cId="0" sldId="267"/>
            <ac:picMk id="409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046F-17EC-4728-8D50-C027D9D48375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A7D-391C-4BF1-84ED-42F67EDAFD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046F-17EC-4728-8D50-C027D9D48375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A7D-391C-4BF1-84ED-42F67EDAFD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046F-17EC-4728-8D50-C027D9D48375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A7D-391C-4BF1-84ED-42F67EDAFD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046F-17EC-4728-8D50-C027D9D48375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A7D-391C-4BF1-84ED-42F67EDAFD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046F-17EC-4728-8D50-C027D9D48375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A7D-391C-4BF1-84ED-42F67EDAFD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046F-17EC-4728-8D50-C027D9D48375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A7D-391C-4BF1-84ED-42F67EDAFD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046F-17EC-4728-8D50-C027D9D48375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A7D-391C-4BF1-84ED-42F67EDAFD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046F-17EC-4728-8D50-C027D9D48375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A7D-391C-4BF1-84ED-42F67EDAFD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046F-17EC-4728-8D50-C027D9D48375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A7D-391C-4BF1-84ED-42F67EDAFD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046F-17EC-4728-8D50-C027D9D48375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A7D-391C-4BF1-84ED-42F67EDAFD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046F-17EC-4728-8D50-C027D9D48375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A7D-391C-4BF1-84ED-42F67EDAFD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046F-17EC-4728-8D50-C027D9D48375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07A7D-391C-4BF1-84ED-42F67EDAFD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/>
              <a:t>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Le torseur  :  c’est un outil mathématique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484" y="2060581"/>
            <a:ext cx="303340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700808"/>
            <a:ext cx="4323007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4572000" y="594928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Times New Roman" pitchFamily="18" charset="0"/>
                <a:cs typeface="Times New Roman" pitchFamily="18" charset="0"/>
              </a:rPr>
              <a:t>Champ des vitesses d’un solide en rotation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3563889" y="2276872"/>
            <a:ext cx="466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E27A89-A9DE-4C3B-ADE8-10F3E114118F}"/>
              </a:ext>
            </a:extLst>
          </p:cNvPr>
          <p:cNvSpPr txBox="1"/>
          <p:nvPr/>
        </p:nvSpPr>
        <p:spPr>
          <a:xfrm>
            <a:off x="3200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/>
              <a:t>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les propriétés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5536" y="1765265"/>
            <a:ext cx="79928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Invariant d’un torseur</a:t>
            </a:r>
          </a:p>
          <a:p>
            <a:endParaRPr lang="fr-FR" sz="200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Le produit scalaire des éléments de réduction d’un même torseur ne dépend pas du point choisi pour le calculer. C’est un invariant du torseur.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5063" y="3645024"/>
            <a:ext cx="43338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/>
              <a:t>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les propriétés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5536" y="1765265"/>
            <a:ext cx="79928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Égalité de deux torseurs</a:t>
            </a:r>
          </a:p>
          <a:p>
            <a:endParaRPr lang="fr-FR" sz="200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Deux torseurs sont égaux si et seulement si ils ont les mêmes éléments de réduction en un point A quelconque.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9080" y="3314253"/>
            <a:ext cx="42957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6372201" y="3501008"/>
            <a:ext cx="24886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781736"/>
            <a:ext cx="28670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/>
              <a:t>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les propriétés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5536" y="1628800"/>
            <a:ext cx="7992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Somme de deux torseurs </a:t>
            </a:r>
          </a:p>
          <a:p>
            <a:endParaRPr lang="fr-FR" sz="200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Soient deux torseurs exprimés au même point de réduction A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3131840" y="2780928"/>
            <a:ext cx="24886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776537"/>
            <a:ext cx="20859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2771775"/>
            <a:ext cx="22955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483379" y="2780928"/>
            <a:ext cx="24886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395536" y="4141529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La somme des deux torseurs au point de réduction A est un torseur que l’on note :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4050" y="4725144"/>
            <a:ext cx="52959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/>
              <a:t>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Les torseurs  particuliers 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Le glisseur</a:t>
            </a:r>
            <a:endParaRPr lang="fr-FR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2113" y="1844824"/>
            <a:ext cx="58197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9775" y="2728913"/>
            <a:ext cx="51244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9650" y="4293096"/>
            <a:ext cx="71247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/>
              <a:t>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Les torseurs  particuliers 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Le glisseur</a:t>
            </a:r>
            <a:endParaRPr lang="fr-FR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2996952"/>
            <a:ext cx="51244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581869" y="2060848"/>
            <a:ext cx="798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/>
              <a:t>   </a:t>
            </a:r>
            <a:r>
              <a:rPr lang="fr-FR" sz="2400" u="sng"/>
              <a:t>Le glisseur en statique </a:t>
            </a:r>
            <a:r>
              <a:rPr lang="fr-FR" sz="2400"/>
              <a:t>: il représente uniquement une force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/>
              <a:t>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Les torseurs  particuliers 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Le glisseur</a:t>
            </a:r>
            <a:endParaRPr lang="fr-FR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1832570"/>
            <a:ext cx="68389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/>
              <a:t>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Les torseurs  particuliers 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Le glisseur</a:t>
            </a:r>
            <a:endParaRPr lang="fr-FR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" y="1823045"/>
            <a:ext cx="68961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/>
              <a:t>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Les torseurs  particuliers 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Le couple</a:t>
            </a:r>
            <a:endParaRPr lang="fr-FR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488" y="2015083"/>
            <a:ext cx="59150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979712" y="2132856"/>
            <a:ext cx="14401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/>
              <a:t>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Les torseurs  particuliers 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Le couple</a:t>
            </a:r>
            <a:endParaRPr lang="fr-FR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0" y="1886669"/>
            <a:ext cx="72390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/>
              <a:t>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Les torseurs  particuliers 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Le glisseur</a:t>
            </a:r>
            <a:endParaRPr lang="fr-FR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1815430"/>
            <a:ext cx="69437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/>
              <a:t>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Le torseur  :  en mécanique des solides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536" y="1628800"/>
            <a:ext cx="83529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Le torseur est un outil mathématique particulièrement bien adapté aux calculs de mécanique du solide indéformable. Il apparaît dans les trois chapitres du</a:t>
            </a:r>
          </a:p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programme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528" y="2852936"/>
            <a:ext cx="8568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Cinématique du solide 			 Torseur distributeur des vitesses.</a:t>
            </a:r>
          </a:p>
          <a:p>
            <a:pPr>
              <a:buFont typeface="Arial" pitchFamily="34" charset="0"/>
              <a:buChar char="•"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Modélisation des actions mécaniques   	 Torseur des actions mécaniques.</a:t>
            </a:r>
          </a:p>
          <a:p>
            <a:pPr>
              <a:buFont typeface="Arial" pitchFamily="34" charset="0"/>
              <a:buChar char="•"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Dynamique 				 Torseur cinétique.</a:t>
            </a:r>
          </a:p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					 Torseur dynamique.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572000" y="3068960"/>
            <a:ext cx="28803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572000" y="3356992"/>
            <a:ext cx="28803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572000" y="3645024"/>
            <a:ext cx="28803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572000" y="3933056"/>
            <a:ext cx="28803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3528" y="4221088"/>
            <a:ext cx="8496944" cy="2246769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txBody>
          <a:bodyPr wrap="square">
            <a:spAutoFit/>
          </a:bodyPr>
          <a:lstStyle/>
          <a:p>
            <a:r>
              <a:rPr lang="fr-FR" sz="2000" u="sng">
                <a:latin typeface="Times New Roman" pitchFamily="18" charset="0"/>
                <a:cs typeface="Times New Roman" pitchFamily="18" charset="0"/>
              </a:rPr>
              <a:t>Avantages de la notation tensorielle :</a:t>
            </a:r>
          </a:p>
          <a:p>
            <a:endParaRPr lang="fr-FR" sz="200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● elle unifie les notations et permet de définir simplement : le champ des</a:t>
            </a:r>
          </a:p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vitesses d'un solide; une action mécanique; une énergie; une puissance</a:t>
            </a:r>
          </a:p>
          <a:p>
            <a:endParaRPr lang="fr-FR" sz="200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● elle permet d'énoncer de manière concise les principes et théorèmes</a:t>
            </a:r>
          </a:p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de la mécanique des solides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/>
              <a:t>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Les torseurs  particuliers 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Le glisseur</a:t>
            </a:r>
            <a:endParaRPr lang="fr-FR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25" y="2046709"/>
            <a:ext cx="63817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/>
              <a:t>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Les torseurs  statiques des liaisons parfaites  élémentaires.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6798062" cy="437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/>
              <a:t>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Les torseurs  statiques des liaisons parfaites  élémentaires.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54284"/>
            <a:ext cx="6763814" cy="4871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/>
              <a:t>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Les torseurs  cinématiques des liaisons parfaites  élémentaires.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80380"/>
            <a:ext cx="6552728" cy="4728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/>
              <a:t>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Les torseurs  cinématiques des liaisons parfaites  élémentaires.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04070"/>
            <a:ext cx="6569603" cy="516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6552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/>
              <a:t>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application.</a:t>
            </a:r>
          </a:p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	rechercher les liaisons réalisées par les roulements</a:t>
            </a:r>
          </a:p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	donner les torseurs statiques correspondants</a:t>
            </a:r>
          </a:p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	donner les torseurs cinématiques correspondants </a:t>
            </a:r>
          </a:p>
        </p:txBody>
      </p:sp>
      <p:pic>
        <p:nvPicPr>
          <p:cNvPr id="8" name="Picture 2" descr="E:\cd sauvegarde tout juin 2004\ecole christian\leçon agrég\lecon schématisation près\arbre tracteur cisail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3497" y="2626384"/>
            <a:ext cx="5158903" cy="3466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pic>
        <p:nvPicPr>
          <p:cNvPr id="1026" name="Picture 2" descr="C:\Users\mach.hans\Desktop\module BTS prépa\logo bts prép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360040" cy="472226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179512" y="764704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/>
              <a:t>Nov. 2013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/>
              <a:t>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Définition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1520" y="1823913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soit </a:t>
            </a:r>
            <a:r>
              <a:rPr lang="fr-FR" sz="2000" b="1">
                <a:latin typeface="Times New Roman" pitchFamily="18" charset="0"/>
                <a:cs typeface="Times New Roman" pitchFamily="18" charset="0"/>
              </a:rPr>
              <a:t>E l’espace affine à 3 dimensions et E l’espace vectoriel associé.</a:t>
            </a:r>
          </a:p>
          <a:p>
            <a:r>
              <a:rPr lang="fr-FR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fr-FR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appelle torseur que l’on note { T } , l’ensemble défini dans ces espaces:</a:t>
            </a:r>
          </a:p>
          <a:p>
            <a:endParaRPr lang="fr-FR" sz="200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*   d’un vecteur </a:t>
            </a:r>
            <a:r>
              <a:rPr lang="fr-FR" sz="2000" i="1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appelé résultante du torseur { T }.</a:t>
            </a:r>
          </a:p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*   d’un champ vectoriel défini en tous point P de </a:t>
            </a:r>
            <a:r>
              <a:rPr lang="fr-FR" sz="2000" b="1">
                <a:latin typeface="Times New Roman" pitchFamily="18" charset="0"/>
                <a:cs typeface="Times New Roman" pitchFamily="18" charset="0"/>
              </a:rPr>
              <a:t>E et noté  </a:t>
            </a:r>
            <a:r>
              <a:rPr lang="fr-FR" sz="2000" i="1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fr-FR" sz="2000" i="1" baseline="-250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2000" i="1">
                <a:latin typeface="Times New Roman" pitchFamily="18" charset="0"/>
                <a:cs typeface="Times New Roman" pitchFamily="18" charset="0"/>
              </a:rPr>
              <a:t> . Ce champ</a:t>
            </a:r>
          </a:p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vectoriel appelé moment au point P du torseur { T } et qui vérifie la relation</a:t>
            </a:r>
          </a:p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suivante:</a:t>
            </a:r>
          </a:p>
          <a:p>
            <a:endParaRPr lang="fr-FR" sz="200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>
                <a:latin typeface="Times New Roman" pitchFamily="18" charset="0"/>
                <a:cs typeface="Times New Roman" pitchFamily="18" charset="0"/>
              </a:rPr>
              <a:t>		</a:t>
            </a:r>
            <a:endParaRPr lang="pt-BR" sz="2000" i="1">
              <a:latin typeface="Times New Roman" pitchFamily="18" charset="0"/>
              <a:cs typeface="Times New Roman" pitchFamily="18" charset="0"/>
            </a:endParaRPr>
          </a:p>
          <a:p>
            <a:endParaRPr lang="fr-FR" sz="200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Relation de changement de point d’un champ de moment de torseur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149080"/>
            <a:ext cx="47053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avec flèche 8"/>
          <p:cNvCxnSpPr/>
          <p:nvPr/>
        </p:nvCxnSpPr>
        <p:spPr>
          <a:xfrm>
            <a:off x="6516216" y="306896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1907704" y="2780928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/>
              <a:t>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Notation vectorielle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55" y="2133972"/>
            <a:ext cx="27146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3385195" y="2213222"/>
            <a:ext cx="466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1988840"/>
            <a:ext cx="28384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2924944"/>
            <a:ext cx="28003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Connecteur droit avec flèche 10"/>
          <p:cNvCxnSpPr/>
          <p:nvPr/>
        </p:nvCxnSpPr>
        <p:spPr>
          <a:xfrm>
            <a:off x="3923928" y="2708920"/>
            <a:ext cx="12241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3923928" y="3429000"/>
            <a:ext cx="12241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77358" y="3955132"/>
            <a:ext cx="30670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9632" y="4941168"/>
            <a:ext cx="19240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Connecteur droit avec flèche 14"/>
          <p:cNvCxnSpPr/>
          <p:nvPr/>
        </p:nvCxnSpPr>
        <p:spPr>
          <a:xfrm flipV="1">
            <a:off x="2123728" y="4221088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35896" y="3573016"/>
            <a:ext cx="4476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21174" y="4972025"/>
            <a:ext cx="14668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Connecteur droit avec flèche 21"/>
          <p:cNvCxnSpPr/>
          <p:nvPr/>
        </p:nvCxnSpPr>
        <p:spPr>
          <a:xfrm flipV="1">
            <a:off x="3851920" y="4221088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/>
              <a:t>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Notation analytique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941168"/>
            <a:ext cx="19240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Connecteur droit avec flèche 14"/>
          <p:cNvCxnSpPr/>
          <p:nvPr/>
        </p:nvCxnSpPr>
        <p:spPr>
          <a:xfrm flipV="1">
            <a:off x="2123728" y="4221088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1174" y="4972025"/>
            <a:ext cx="14668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Connecteur droit avec flèche 21"/>
          <p:cNvCxnSpPr/>
          <p:nvPr/>
        </p:nvCxnSpPr>
        <p:spPr>
          <a:xfrm flipV="1">
            <a:off x="3851920" y="4221088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8436" y="2223889"/>
            <a:ext cx="28575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7939" y="2454399"/>
            <a:ext cx="10001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16041" y="2420888"/>
            <a:ext cx="30003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96408" y="2996952"/>
            <a:ext cx="3048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/>
              <a:t>Le  torseur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cinématique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(distributeur des vitesses).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847975"/>
            <a:ext cx="1457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693665"/>
            <a:ext cx="419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1177" y="2708920"/>
            <a:ext cx="16287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3140968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>
            <a:off x="4571996" y="2708920"/>
            <a:ext cx="216028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08104" y="2132856"/>
            <a:ext cx="27813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08104" y="3037706"/>
            <a:ext cx="27146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95488" y="5157192"/>
            <a:ext cx="5153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05038" y="4653136"/>
            <a:ext cx="47339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Connecteur droit avec flèche 23"/>
          <p:cNvCxnSpPr/>
          <p:nvPr/>
        </p:nvCxnSpPr>
        <p:spPr>
          <a:xfrm flipV="1">
            <a:off x="4860032" y="2780928"/>
            <a:ext cx="504056" cy="7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4860032" y="3501008"/>
            <a:ext cx="504056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/>
              <a:t>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le torseur statique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(actions mécaniques).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788020" y="2708920"/>
            <a:ext cx="216028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5038" y="4653136"/>
            <a:ext cx="47339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Connecteur droit avec flèche 23"/>
          <p:cNvCxnSpPr/>
          <p:nvPr/>
        </p:nvCxnSpPr>
        <p:spPr>
          <a:xfrm flipV="1">
            <a:off x="5220072" y="2708920"/>
            <a:ext cx="57606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5220072" y="3429000"/>
            <a:ext cx="576064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6828" y="2971800"/>
            <a:ext cx="186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6676" y="2693665"/>
            <a:ext cx="419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14625" y="2708920"/>
            <a:ext cx="18573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83768" y="3206874"/>
            <a:ext cx="23812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52120" y="2202185"/>
            <a:ext cx="26289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52120" y="3068960"/>
            <a:ext cx="261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71675" y="5103465"/>
            <a:ext cx="52006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/>
              <a:t>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les propriétés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5536" y="1765265"/>
            <a:ext cx="8352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Changement de point de réduction du torseur</a:t>
            </a:r>
          </a:p>
          <a:p>
            <a:endParaRPr lang="fr-FR" sz="200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Les deux torseurs ainsi écrits au point A et B, représentent le même torseur en deux point de réduction différents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6468" y="3501008"/>
            <a:ext cx="12573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411761" y="3645024"/>
            <a:ext cx="24886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6040" y="3478510"/>
            <a:ext cx="38862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6771411" y="3645024"/>
            <a:ext cx="24886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846640" cy="936103"/>
          </a:xfrm>
        </p:spPr>
        <p:txBody>
          <a:bodyPr/>
          <a:lstStyle/>
          <a:p>
            <a:pPr algn="l"/>
            <a:r>
              <a:rPr lang="fr-FR" b="1">
                <a:latin typeface="Times New Roman" pitchFamily="18" charset="0"/>
                <a:cs typeface="Times New Roman" pitchFamily="18" charset="0"/>
              </a:rPr>
              <a:t>Le Torseur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19675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/>
              <a:t>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les propriétés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5536" y="1765265"/>
            <a:ext cx="8352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err="1">
                <a:latin typeface="Times New Roman" pitchFamily="18" charset="0"/>
                <a:cs typeface="Times New Roman" pitchFamily="18" charset="0"/>
              </a:rPr>
              <a:t>Équi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2000" err="1">
                <a:latin typeface="Times New Roman" pitchFamily="18" charset="0"/>
                <a:cs typeface="Times New Roman" pitchFamily="18" charset="0"/>
              </a:rPr>
              <a:t>projectivité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du champ des moments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343522"/>
            <a:ext cx="48577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6237" y="4157811"/>
            <a:ext cx="59340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962E63B0C86B469EBEEC465A8C509C" ma:contentTypeVersion="2" ma:contentTypeDescription="Create a new document." ma:contentTypeScope="" ma:versionID="6ffecf7f3db6cab369b6975fdd07f5a2">
  <xsd:schema xmlns:xsd="http://www.w3.org/2001/XMLSchema" xmlns:xs="http://www.w3.org/2001/XMLSchema" xmlns:p="http://schemas.microsoft.com/office/2006/metadata/properties" xmlns:ns2="7fc37283-8c47-42c6-a2cf-df74ceb96935" targetNamespace="http://schemas.microsoft.com/office/2006/metadata/properties" ma:root="true" ma:fieldsID="3522d9278cd7af24fd5d8ea65e02d018" ns2:_="">
    <xsd:import namespace="7fc37283-8c47-42c6-a2cf-df74ceb969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c37283-8c47-42c6-a2cf-df74ceb96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6B9E77-43F2-47B4-AECF-9A4109E1FD81}">
  <ds:schemaRefs>
    <ds:schemaRef ds:uri="7fc37283-8c47-42c6-a2cf-df74ceb9693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E20DC-28A6-4D40-B4CE-60086FFB94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588C0A-27C8-4F4F-BD85-F49A422A0A6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(4:3)</PresentationFormat>
  <Slides>25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Le Torseur</vt:lpstr>
      <vt:lpstr>Le Torseur</vt:lpstr>
      <vt:lpstr>Le Torseur</vt:lpstr>
      <vt:lpstr>Le Torseur</vt:lpstr>
      <vt:lpstr>Le Torseur</vt:lpstr>
      <vt:lpstr>Le Torseur</vt:lpstr>
      <vt:lpstr>Le Torseur</vt:lpstr>
      <vt:lpstr>Le Torseur</vt:lpstr>
      <vt:lpstr>Le Torseur</vt:lpstr>
      <vt:lpstr>Le Torseur</vt:lpstr>
      <vt:lpstr>Le Torseur</vt:lpstr>
      <vt:lpstr>Le Torseur</vt:lpstr>
      <vt:lpstr>Le Torseur</vt:lpstr>
      <vt:lpstr>Le Torseur</vt:lpstr>
      <vt:lpstr>Le Torseur</vt:lpstr>
      <vt:lpstr>Le Torseur</vt:lpstr>
      <vt:lpstr>Le Torseur</vt:lpstr>
      <vt:lpstr>Le Torseur</vt:lpstr>
      <vt:lpstr>Le Torseur</vt:lpstr>
      <vt:lpstr>Le Torseur</vt:lpstr>
      <vt:lpstr>Le Torseur</vt:lpstr>
      <vt:lpstr>Le Torseur</vt:lpstr>
      <vt:lpstr>Le Torseur</vt:lpstr>
      <vt:lpstr>Le Torseur</vt:lpstr>
      <vt:lpstr>Le Torseur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Torseur</dc:title>
  <dc:creator>mach.hans</dc:creator>
  <cp:revision>3</cp:revision>
  <dcterms:created xsi:type="dcterms:W3CDTF">2013-10-27T10:59:08Z</dcterms:created>
  <dcterms:modified xsi:type="dcterms:W3CDTF">2021-11-24T20:30:14Z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0x01010088962E63B0C86B469EBEEC465A8C509C</vt:lpwstr>
  </property>
</Properties>
</file>