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53D54-E6EF-4005-BCD6-EEDF239E7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94A064-4A2F-433C-8079-5D91090A2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B63848-C2B9-449A-8863-80EE58AD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D8C-4F6D-4E37-A2A8-EF053FB6D364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E44C1B-AD39-4604-AEB5-1CD82E2E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4A84A8-D2E0-4745-8A5F-AD882237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FB92-3184-4F33-83DF-FFC856210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3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1633D-30CF-4FBB-837C-A7A73463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337352-A857-4178-969F-43A4F38EE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DC397-4EA4-4060-816B-F7305134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D8C-4F6D-4E37-A2A8-EF053FB6D364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143B1E-1204-4A8B-B462-8772066F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391C79-CF16-47ED-87FE-909C05AE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FB92-3184-4F33-83DF-FFC856210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28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3E1165-67EF-4275-B9F6-9736982A2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A27458-59A9-4D3F-BD71-13A1294CA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244BDE-9A8F-4106-82B6-A20D825A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D8C-4F6D-4E37-A2A8-EF053FB6D364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E4EE79-DBA2-4618-8389-DDC7C59D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72409-3A86-472F-A97C-AB8CFEBF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FB92-3184-4F33-83DF-FFC856210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81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65F44-0833-4A17-A037-5E656D21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CDEAA1-29B1-4221-BF9F-CE1BB750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1412FB-4954-4027-8BF9-F150E31F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D8C-4F6D-4E37-A2A8-EF053FB6D364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669C2-265F-4AE1-B897-A4CB03A6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743D0-3BCB-419A-9900-644A64FA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FB92-3184-4F33-83DF-FFC856210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23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C8891-3809-4659-9295-F6710364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43C39-8C33-40F3-ACDD-886649A65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3CC36C-8F98-4703-BA87-7B93B5A4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D8C-4F6D-4E37-A2A8-EF053FB6D364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7E3A13-23D6-459D-BFB1-19138A85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C4A19B-4ACC-4236-8E9E-076E1BAF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FB92-3184-4F33-83DF-FFC856210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01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B5395-3FC2-4BAD-9625-731F9C4E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9C6335-B6B3-4A70-A713-C7408D3A0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B69FCA-A5C5-4694-874A-67C68240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0D5D2E-7BFA-4DD3-8C75-C69F5399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D8C-4F6D-4E37-A2A8-EF053FB6D364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50F7D9-6143-43AD-9765-BE5A77F9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7F04D3-AE0C-4514-8994-B0E72113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FB92-3184-4F33-83DF-FFC856210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BC383-52A6-4A66-9022-7AD59A60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B868ED-BCF7-45F2-A2B2-1C601C9F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CD972C-7F81-4527-A779-DF4E19D3C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BBDEEA-151F-4AAC-AC3D-28BB08DA6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A6937B-5C87-4D65-AFD4-AB73CEC46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6238EA-B342-42B9-AB7F-88EC813C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D8C-4F6D-4E37-A2A8-EF053FB6D364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82B0B9-0E59-4822-B862-77AA4D72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679757-265F-4685-A546-3C4983D2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FB92-3184-4F33-83DF-FFC856210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08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AC3D4-3429-43BE-B369-9BEA0120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D7E5FA-8D35-4FAD-BE2D-5A5D45ED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D8C-4F6D-4E37-A2A8-EF053FB6D364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34C55F-94DC-4ADF-8AC5-873CC73E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7604B6-2CE2-40A2-B802-7B7A96DB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FB92-3184-4F33-83DF-FFC856210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16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EA3CB4-6CC1-4A00-851B-C7F74B16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D8C-4F6D-4E37-A2A8-EF053FB6D364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1A90CC-90DD-44C2-8F17-2910039A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9474EC-336A-437B-AB11-D06AAA9C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FB92-3184-4F33-83DF-FFC856210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74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CAFA-C029-4979-BAE3-8C699A9D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E9B72-9DF5-45EA-AE72-B0AB66F4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D40AEB-7133-4CCE-968A-5F423BB47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815D1A-6E2E-4636-A852-F5179D3B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D8C-4F6D-4E37-A2A8-EF053FB6D364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87E2F2-3163-4B99-A9B4-4836D9E9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35DEEB-51F2-421A-BF98-98ED1DF0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FB92-3184-4F33-83DF-FFC856210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64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7A31D-073D-4538-A72B-FBB12251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4DB11E-0FB0-4DB8-A630-FC949F256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7458E7-E9E6-4242-8573-6F1503B3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1DF4DC-E9E2-4452-8FAE-151BD5A4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D8C-4F6D-4E37-A2A8-EF053FB6D364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AFB90B-2690-4C61-8A00-660F94D7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626F45-9061-4844-AB34-949D6B08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FB92-3184-4F33-83DF-FFC856210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08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E09B00-25AE-4BB4-B5F3-93DDFA74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945CF2-933D-4E7F-8E7E-C283DF5A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52CC1-D7CA-4E38-BFCA-C7E42E1B2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3D8C-4F6D-4E37-A2A8-EF053FB6D364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77959-FF19-4271-AF19-186E90AD3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1E9A92-290F-40C6-B396-5E985FCE3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3FB92-3184-4F33-83DF-FFC856210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6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2.png"/><Relationship Id="rId7" Type="http://schemas.openxmlformats.org/officeDocument/2006/relationships/image" Target="../media/image5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60.png"/><Relationship Id="rId4" Type="http://schemas.openxmlformats.org/officeDocument/2006/relationships/image" Target="../media/image44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6A5080B-CCC0-4D06-BE64-C86D48C714D7}"/>
              </a:ext>
            </a:extLst>
          </p:cNvPr>
          <p:cNvSpPr txBox="1"/>
          <p:nvPr/>
        </p:nvSpPr>
        <p:spPr>
          <a:xfrm>
            <a:off x="311150" y="341665"/>
            <a:ext cx="11569700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6. On veut maintenant utiliser le dispositif précédent pour déterminer le travail de sortie d’un métal. On irradie le métal avec une longueur d’onde de 670 nm. La tension V</a:t>
            </a:r>
            <a:r>
              <a:rPr kumimoji="0" lang="fr-FR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à appliquer sur l’électrode collectrice pour  annuler le  courant de  photoélectrons est de -0.5 V.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Quel est le travail de sortie du métal en eV?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85553D-F811-4BAA-82F7-C1BC0C55B9A9}"/>
              </a:ext>
            </a:extLst>
          </p:cNvPr>
          <p:cNvSpPr txBox="1"/>
          <p:nvPr/>
        </p:nvSpPr>
        <p:spPr>
          <a:xfrm>
            <a:off x="711200" y="3429000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 :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λ= 670 nm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kumimoji="0" lang="nn-NO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nn-NO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-0.5 V 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BD9844C-D112-451E-8EF8-C4F8A8BD1605}"/>
                  </a:ext>
                </a:extLst>
              </p:cNvPr>
              <p:cNvSpPr txBox="1"/>
              <p:nvPr/>
            </p:nvSpPr>
            <p:spPr>
              <a:xfrm>
                <a:off x="711200" y="4723165"/>
                <a:ext cx="236220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Rappels: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fr-FR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</m:oMath>
                </a14:m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= 6,63 .10</a:t>
                </a:r>
                <a:r>
                  <a:rPr kumimoji="0" lang="pt-BR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−34</a:t>
                </a:r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 J 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fr-FR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𝑐</m:t>
                    </m:r>
                  </m:oMath>
                </a14:m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= 3 .10</a:t>
                </a:r>
                <a:r>
                  <a:rPr kumimoji="0" lang="pt-BR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8</a:t>
                </a:r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m/s</a:t>
                </a:r>
                <a:endPara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1eV=1,6 .10</a:t>
                </a:r>
                <a:r>
                  <a:rPr kumimoji="0" lang="fr-FR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-19</a:t>
                </a:r>
                <a:r>
                  <a:rPr kumimoji="0" lang="fr-F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J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BD9844C-D112-451E-8EF8-C4F8A8BD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723165"/>
                <a:ext cx="2362200" cy="1446550"/>
              </a:xfrm>
              <a:prstGeom prst="rect">
                <a:avLst/>
              </a:prstGeom>
              <a:blipFill>
                <a:blip r:embed="rId2"/>
                <a:stretch>
                  <a:fillRect l="-3359" t="-2954" b="-75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4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E99A61-9EF6-419D-9031-BC09802DEB8A}"/>
              </a:ext>
            </a:extLst>
          </p:cNvPr>
          <p:cNvSpPr/>
          <p:nvPr/>
        </p:nvSpPr>
        <p:spPr>
          <a:xfrm>
            <a:off x="4942078" y="3324519"/>
            <a:ext cx="6938772" cy="2009481"/>
          </a:xfrm>
          <a:prstGeom prst="rect">
            <a:avLst/>
          </a:prstGeom>
          <a:solidFill>
            <a:schemeClr val="accent5">
              <a:lumMod val="20000"/>
              <a:lumOff val="80000"/>
              <a:alpha val="53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2A1AF8-3F82-48B9-AAD5-59A0F506D930}"/>
              </a:ext>
            </a:extLst>
          </p:cNvPr>
          <p:cNvSpPr/>
          <p:nvPr/>
        </p:nvSpPr>
        <p:spPr>
          <a:xfrm>
            <a:off x="4944691" y="2484394"/>
            <a:ext cx="3191618" cy="670012"/>
          </a:xfrm>
          <a:prstGeom prst="rect">
            <a:avLst/>
          </a:prstGeom>
          <a:solidFill>
            <a:schemeClr val="accent5">
              <a:lumMod val="20000"/>
              <a:lumOff val="80000"/>
              <a:alpha val="53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25A323-65FC-44E2-9F0D-BBEBC3E5AB48}"/>
              </a:ext>
            </a:extLst>
          </p:cNvPr>
          <p:cNvSpPr/>
          <p:nvPr/>
        </p:nvSpPr>
        <p:spPr>
          <a:xfrm>
            <a:off x="1126383" y="2933842"/>
            <a:ext cx="3191618" cy="670012"/>
          </a:xfrm>
          <a:prstGeom prst="rect">
            <a:avLst/>
          </a:prstGeom>
          <a:solidFill>
            <a:schemeClr val="accent5">
              <a:lumMod val="20000"/>
              <a:lumOff val="80000"/>
              <a:alpha val="53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7E8A1-B8A5-45CB-B333-57E8A7024D58}"/>
              </a:ext>
            </a:extLst>
          </p:cNvPr>
          <p:cNvSpPr/>
          <p:nvPr/>
        </p:nvSpPr>
        <p:spPr>
          <a:xfrm>
            <a:off x="1126383" y="2174788"/>
            <a:ext cx="3191618" cy="670012"/>
          </a:xfrm>
          <a:prstGeom prst="rect">
            <a:avLst/>
          </a:prstGeom>
          <a:solidFill>
            <a:schemeClr val="accent5">
              <a:lumMod val="20000"/>
              <a:lumOff val="80000"/>
              <a:alpha val="53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196270-84D3-497C-8EC2-F6165C7E2119}"/>
              </a:ext>
            </a:extLst>
          </p:cNvPr>
          <p:cNvSpPr/>
          <p:nvPr/>
        </p:nvSpPr>
        <p:spPr>
          <a:xfrm>
            <a:off x="1126383" y="967122"/>
            <a:ext cx="4969617" cy="1199772"/>
          </a:xfrm>
          <a:prstGeom prst="rect">
            <a:avLst/>
          </a:prstGeom>
          <a:solidFill>
            <a:schemeClr val="accent5">
              <a:lumMod val="20000"/>
              <a:lumOff val="80000"/>
              <a:alpha val="53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A5080B-CCC0-4D06-BE64-C86D48C714D7}"/>
              </a:ext>
            </a:extLst>
          </p:cNvPr>
          <p:cNvSpPr txBox="1"/>
          <p:nvPr/>
        </p:nvSpPr>
        <p:spPr>
          <a:xfrm>
            <a:off x="311150" y="341665"/>
            <a:ext cx="11569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Quel est le travail de sortie du métal en eV?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85553D-F811-4BAA-82F7-C1BC0C55B9A9}"/>
              </a:ext>
            </a:extLst>
          </p:cNvPr>
          <p:cNvSpPr txBox="1"/>
          <p:nvPr/>
        </p:nvSpPr>
        <p:spPr>
          <a:xfrm>
            <a:off x="8136309" y="362006"/>
            <a:ext cx="20574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 :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λ= 670 nm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kumimoji="0" lang="nn-NO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nn-NO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-0.5 V 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54B3714-E53E-4DB0-BBCF-157200C5CF30}"/>
                  </a:ext>
                </a:extLst>
              </p:cNvPr>
              <p:cNvSpPr txBox="1"/>
              <p:nvPr/>
            </p:nvSpPr>
            <p:spPr>
              <a:xfrm>
                <a:off x="1126383" y="951176"/>
                <a:ext cx="609600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Rappel: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(</a:t>
                </a:r>
                <a:r>
                  <a:rPr kumimoji="0" lang="fr-FR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E</a:t>
                </a:r>
                <a:r>
                  <a:rPr kumimoji="0" lang="fr-FR" sz="28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photon</a:t>
                </a:r>
                <a:r>
                  <a:rPr kumimoji="0" lang="fr-F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– 𝑊)  +  0 =  0 </a:t>
                </a:r>
                <a:r>
                  <a:rPr kumimoji="0" lang="fr-F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fr-FR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</m:oMath>
                </a14:m>
                <a:r>
                  <a:rPr kumimoji="0" lang="fr-F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eV</a:t>
                </a:r>
                <a:r>
                  <a:rPr kumimoji="0" lang="fr-FR" sz="2800" b="0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0</a:t>
                </a:r>
                <a:endParaRPr kumimoji="0" lang="fr-FR" sz="2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54B3714-E53E-4DB0-BBCF-157200C5C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83" y="951176"/>
                <a:ext cx="6096000" cy="1015663"/>
              </a:xfrm>
              <a:prstGeom prst="rect">
                <a:avLst/>
              </a:prstGeom>
              <a:blipFill>
                <a:blip r:embed="rId2"/>
                <a:stretch>
                  <a:fillRect l="-2100" t="-4192" b="-143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8A22A9-A6B8-49F9-ADE1-5F5FABB72E9D}"/>
                  </a:ext>
                </a:extLst>
              </p:cNvPr>
              <p:cNvSpPr/>
              <p:nvPr/>
            </p:nvSpPr>
            <p:spPr>
              <a:xfrm>
                <a:off x="1126383" y="2166894"/>
                <a:ext cx="3109249" cy="2400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E</a:t>
                </a:r>
                <a:r>
                  <a:rPr kumimoji="0" lang="fr-FR" sz="28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photon</a:t>
                </a:r>
                <a:r>
                  <a:rPr kumimoji="0" lang="fr-F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– </a:t>
                </a:r>
                <a14:m>
                  <m:oMath xmlns:m="http://schemas.openxmlformats.org/officeDocument/2006/math">
                    <m:r>
                      <a:rPr kumimoji="0" lang="fr-FR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𝑊</m:t>
                    </m:r>
                  </m:oMath>
                </a14:m>
                <a:r>
                  <a:rPr kumimoji="0" lang="fr-F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= </a:t>
                </a:r>
                <a14:m>
                  <m:oMath xmlns:m="http://schemas.openxmlformats.org/officeDocument/2006/math">
                    <m:r>
                      <a:rPr kumimoji="0" lang="fr-FR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</m:oMath>
                </a14:m>
                <a:r>
                  <a:rPr kumimoji="0" lang="fr-F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eV</a:t>
                </a:r>
                <a:r>
                  <a:rPr kumimoji="0" lang="fr-FR" sz="28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0</a:t>
                </a:r>
                <a:endParaRPr kumimoji="0" lang="fr-FR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E</a:t>
                </a:r>
                <a:r>
                  <a:rPr kumimoji="0" lang="fr-FR" sz="28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photon</a:t>
                </a:r>
                <a:r>
                  <a:rPr kumimoji="0" lang="fr-F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= </a:t>
                </a:r>
                <a:r>
                  <a:rPr kumimoji="0" lang="fr-FR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hc</a:t>
                </a:r>
                <a:r>
                  <a:rPr kumimoji="0" lang="fr-F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/</a:t>
                </a:r>
                <a:r>
                  <a:rPr kumimoji="0" lang="el-G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l-GR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𝜆</m:t>
                    </m:r>
                  </m:oMath>
                </a14:m>
                <a:endParaRPr kumimoji="0" lang="fr-FR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8A22A9-A6B8-49F9-ADE1-5F5FABB72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83" y="2166894"/>
                <a:ext cx="3109249" cy="2400657"/>
              </a:xfrm>
              <a:prstGeom prst="rect">
                <a:avLst/>
              </a:prstGeom>
              <a:blipFill>
                <a:blip r:embed="rId3"/>
                <a:stretch>
                  <a:fillRect l="-4118" t="-2538" r="-7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0A50E4-6774-4C9A-A17F-029935331A3C}"/>
                  </a:ext>
                </a:extLst>
              </p:cNvPr>
              <p:cNvSpPr txBox="1"/>
              <p:nvPr/>
            </p:nvSpPr>
            <p:spPr>
              <a:xfrm>
                <a:off x="5094895" y="2554416"/>
                <a:ext cx="2891209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W = </a:t>
                </a:r>
                <a:r>
                  <a:rPr kumimoji="0" lang="fr-FR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hc</a:t>
                </a:r>
                <a:r>
                  <a:rPr kumimoji="0" lang="fr-F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/</a:t>
                </a:r>
                <a:r>
                  <a:rPr kumimoji="0" lang="el-G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l-GR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𝜆</m:t>
                    </m:r>
                    <m:r>
                      <a:rPr kumimoji="0" lang="fr-FR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+ </m:t>
                    </m:r>
                  </m:oMath>
                </a14:m>
                <a:r>
                  <a:rPr kumimoji="0" lang="fr-F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eV</a:t>
                </a:r>
                <a:r>
                  <a:rPr kumimoji="0" lang="fr-FR" sz="28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0</a:t>
                </a:r>
                <a:r>
                  <a:rPr kumimoji="0" lang="fr-F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         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0A50E4-6774-4C9A-A17F-029935331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895" y="2554416"/>
                <a:ext cx="2891209" cy="523220"/>
              </a:xfrm>
              <a:prstGeom prst="rect">
                <a:avLst/>
              </a:prstGeom>
              <a:blipFill>
                <a:blip r:embed="rId4"/>
                <a:stretch>
                  <a:fillRect l="-4202" t="-10227" b="-2954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DAD4E972-19CC-47B7-BB98-4F5B6259F568}"/>
              </a:ext>
            </a:extLst>
          </p:cNvPr>
          <p:cNvSpPr/>
          <p:nvPr/>
        </p:nvSpPr>
        <p:spPr>
          <a:xfrm>
            <a:off x="4318000" y="2143296"/>
            <a:ext cx="512391" cy="14605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AC4D443-0543-4797-9689-86260A5E7F4A}"/>
                  </a:ext>
                </a:extLst>
              </p:cNvPr>
              <p:cNvSpPr txBox="1"/>
              <p:nvPr/>
            </p:nvSpPr>
            <p:spPr>
              <a:xfrm>
                <a:off x="9926535" y="341665"/>
                <a:ext cx="236220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Rappels: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fr-FR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</m:oMath>
                </a14:m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= 6,63 .10</a:t>
                </a:r>
                <a:r>
                  <a:rPr kumimoji="0" lang="pt-BR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−34</a:t>
                </a:r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 J 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fr-FR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𝑐</m:t>
                    </m:r>
                  </m:oMath>
                </a14:m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= 3 .10</a:t>
                </a:r>
                <a:r>
                  <a:rPr kumimoji="0" lang="pt-BR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8</a:t>
                </a:r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m/s</a:t>
                </a:r>
                <a:endPara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1eV=1,6 .10</a:t>
                </a:r>
                <a:r>
                  <a:rPr kumimoji="0" lang="fr-FR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-19</a:t>
                </a:r>
                <a:r>
                  <a:rPr kumimoji="0" lang="fr-F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J</a:t>
                </a: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AC4D443-0543-4797-9689-86260A5E7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535" y="341665"/>
                <a:ext cx="2362200" cy="1446550"/>
              </a:xfrm>
              <a:prstGeom prst="rect">
                <a:avLst/>
              </a:prstGeom>
              <a:blipFill>
                <a:blip r:embed="rId5"/>
                <a:stretch>
                  <a:fillRect l="-3351" t="-2954" b="-80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62F5C42E-AB9E-4053-B96E-9C2F43A399A4}"/>
              </a:ext>
            </a:extLst>
          </p:cNvPr>
          <p:cNvSpPr txBox="1"/>
          <p:nvPr/>
        </p:nvSpPr>
        <p:spPr>
          <a:xfrm>
            <a:off x="4847302" y="5572664"/>
            <a:ext cx="7217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NB: Les travaux de sortie sont généralement compris entre 2,5 et 6eV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 travail de sortie de 1,35eV est donc très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très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bas, le matériau qui s’en rapproche le plus est le Césium Cs(111) avec un travail de sortie de 1.59eV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C8CAABC-9486-40D0-B926-91AC99A1CDF4}"/>
                  </a:ext>
                </a:extLst>
              </p:cNvPr>
              <p:cNvSpPr txBox="1"/>
              <p:nvPr/>
            </p:nvSpPr>
            <p:spPr>
              <a:xfrm>
                <a:off x="4944691" y="3534290"/>
                <a:ext cx="7217518" cy="1599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   </a:t>
                </a:r>
                <a:r>
                  <a:rPr kumimoji="0" lang="fr-FR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hc</a:t>
                </a: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= 1.23984193×10</a:t>
                </a:r>
                <a:r>
                  <a:rPr kumimoji="0" lang="fr-FR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-6</a:t>
                </a: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 </a:t>
                </a:r>
                <a:r>
                  <a:rPr kumimoji="0" lang="fr-FR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eV.m</a:t>
                </a: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       eV</a:t>
                </a:r>
                <a:r>
                  <a:rPr kumimoji="0" lang="fr-F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0</a:t>
                </a: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=-0.5 eV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               </a:t>
                </a:r>
                <a14:m>
                  <m:oMath xmlns:m="http://schemas.openxmlformats.org/officeDocument/2006/math">
                    <m:r>
                      <a:rPr kumimoji="0" lang="fr-F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𝑊</m:t>
                    </m:r>
                    <m:r>
                      <a:rPr kumimoji="0" lang="fr-F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fr-FR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fr-FR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fr-FR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1,24.10</m:t>
                            </m:r>
                          </m:e>
                          <m:sup>
                            <m:r>
                              <a:rPr kumimoji="0" lang="fr-FR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−6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0" lang="fr-FR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fr-FR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670.10</m:t>
                            </m:r>
                          </m:e>
                          <m:sup>
                            <m:r>
                              <a:rPr kumimoji="0" lang="fr-FR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−9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fr-F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−0,5</m:t>
                    </m:r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=  1.35 eV      </a:t>
                </a: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C8CAABC-9486-40D0-B926-91AC99A1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691" y="3534290"/>
                <a:ext cx="7217518" cy="1599540"/>
              </a:xfrm>
              <a:prstGeom prst="rect">
                <a:avLst/>
              </a:prstGeom>
              <a:blipFill>
                <a:blip r:embed="rId6"/>
                <a:stretch>
                  <a:fillRect l="-1267" t="-3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5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12" grpId="0" animBg="1"/>
      <p:bldP spid="9" grpId="0" animBg="1"/>
      <p:bldP spid="10" grpId="0" animBg="1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CBBDA27-81A7-44D6-91E7-B53CB217CC61}"/>
              </a:ext>
            </a:extLst>
          </p:cNvPr>
          <p:cNvSpPr txBox="1"/>
          <p:nvPr/>
        </p:nvSpPr>
        <p:spPr>
          <a:xfrm>
            <a:off x="228600" y="515035"/>
            <a:ext cx="11557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b)	Quelle est la gamme de longueurs d’onde pour laquelle on 	observera l’effet photoélectrique 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217C128-0ACB-4D0F-95DA-BD02782949A1}"/>
                  </a:ext>
                </a:extLst>
              </p:cNvPr>
              <p:cNvSpPr txBox="1"/>
              <p:nvPr/>
            </p:nvSpPr>
            <p:spPr>
              <a:xfrm>
                <a:off x="8039574" y="1377812"/>
                <a:ext cx="20574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n-NO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Data  :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n-NO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λ= 670 nm  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n-NO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</a:t>
                </a:r>
                <a:r>
                  <a:rPr kumimoji="0" lang="nn-NO" sz="2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0</a:t>
                </a:r>
                <a:r>
                  <a:rPr kumimoji="0" lang="nn-NO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-0.5 V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W</m:t>
                    </m:r>
                    <m:r>
                      <a:rPr kumimoji="0" lang="el-GR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fr-F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1.35 eV</a:t>
                </a:r>
                <a:r>
                  <a:rPr kumimoji="0" lang="nn-NO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endPara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217C128-0ACB-4D0F-95DA-BD0278294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574" y="1377812"/>
                <a:ext cx="2057400" cy="1477328"/>
              </a:xfrm>
              <a:prstGeom prst="rect">
                <a:avLst/>
              </a:prstGeom>
              <a:blipFill>
                <a:blip r:embed="rId4"/>
                <a:stretch>
                  <a:fillRect l="-3858" t="-2893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030F5A5-09E3-44F1-8195-D652166953E9}"/>
                  </a:ext>
                </a:extLst>
              </p:cNvPr>
              <p:cNvSpPr txBox="1"/>
              <p:nvPr/>
            </p:nvSpPr>
            <p:spPr>
              <a:xfrm>
                <a:off x="9829800" y="1357471"/>
                <a:ext cx="236220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Rappels: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fr-FR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</m:oMath>
                </a14:m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= 6,63 .10</a:t>
                </a:r>
                <a:r>
                  <a:rPr kumimoji="0" lang="pt-BR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−34</a:t>
                </a:r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 J 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fr-FR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𝑐</m:t>
                    </m:r>
                  </m:oMath>
                </a14:m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= 3 .10</a:t>
                </a:r>
                <a:r>
                  <a:rPr kumimoji="0" lang="pt-BR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8</a:t>
                </a:r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m/s</a:t>
                </a:r>
                <a:endPara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1eV=1,6 .10</a:t>
                </a:r>
                <a:r>
                  <a:rPr kumimoji="0" lang="fr-FR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-19</a:t>
                </a:r>
                <a:r>
                  <a:rPr kumimoji="0" lang="fr-F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J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030F5A5-09E3-44F1-8195-D6521669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0" y="1357471"/>
                <a:ext cx="2362200" cy="1446550"/>
              </a:xfrm>
              <a:prstGeom prst="rect">
                <a:avLst/>
              </a:prstGeom>
              <a:blipFill>
                <a:blip r:embed="rId5"/>
                <a:stretch>
                  <a:fillRect l="-3359" t="-2954" b="-75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3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CCF498D-B75C-4609-B650-BB0A6F22036F}"/>
              </a:ext>
            </a:extLst>
          </p:cNvPr>
          <p:cNvSpPr/>
          <p:nvPr/>
        </p:nvSpPr>
        <p:spPr>
          <a:xfrm>
            <a:off x="5276849" y="4929215"/>
            <a:ext cx="6553200" cy="1728320"/>
          </a:xfrm>
          <a:prstGeom prst="rect">
            <a:avLst/>
          </a:prstGeom>
          <a:solidFill>
            <a:schemeClr val="accent5">
              <a:lumMod val="20000"/>
              <a:lumOff val="80000"/>
              <a:alpha val="53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8EE619-C951-4105-91E3-F69536F86962}"/>
              </a:ext>
            </a:extLst>
          </p:cNvPr>
          <p:cNvSpPr/>
          <p:nvPr/>
        </p:nvSpPr>
        <p:spPr>
          <a:xfrm>
            <a:off x="2412999" y="4641855"/>
            <a:ext cx="1638301" cy="2015680"/>
          </a:xfrm>
          <a:prstGeom prst="rect">
            <a:avLst/>
          </a:prstGeom>
          <a:solidFill>
            <a:schemeClr val="accent5">
              <a:lumMod val="20000"/>
              <a:lumOff val="80000"/>
              <a:alpha val="53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415DCE-F871-4B67-BCAB-6A4C31F28E38}"/>
              </a:ext>
            </a:extLst>
          </p:cNvPr>
          <p:cNvSpPr/>
          <p:nvPr/>
        </p:nvSpPr>
        <p:spPr>
          <a:xfrm>
            <a:off x="543668" y="3886553"/>
            <a:ext cx="5956300" cy="671690"/>
          </a:xfrm>
          <a:prstGeom prst="rect">
            <a:avLst/>
          </a:prstGeom>
          <a:solidFill>
            <a:schemeClr val="accent5">
              <a:lumMod val="20000"/>
              <a:lumOff val="80000"/>
              <a:alpha val="53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D42CF5-F7E8-4F94-9903-EB25024F1CE8}"/>
              </a:ext>
            </a:extLst>
          </p:cNvPr>
          <p:cNvSpPr/>
          <p:nvPr/>
        </p:nvSpPr>
        <p:spPr>
          <a:xfrm>
            <a:off x="543668" y="2524203"/>
            <a:ext cx="5956300" cy="1298937"/>
          </a:xfrm>
          <a:prstGeom prst="rect">
            <a:avLst/>
          </a:prstGeom>
          <a:solidFill>
            <a:schemeClr val="accent5">
              <a:lumMod val="20000"/>
              <a:lumOff val="80000"/>
              <a:alpha val="53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5A2A4-34E4-42EE-A907-0343019B8467}"/>
              </a:ext>
            </a:extLst>
          </p:cNvPr>
          <p:cNvSpPr/>
          <p:nvPr/>
        </p:nvSpPr>
        <p:spPr>
          <a:xfrm>
            <a:off x="543668" y="1762725"/>
            <a:ext cx="5956300" cy="724945"/>
          </a:xfrm>
          <a:prstGeom prst="rect">
            <a:avLst/>
          </a:prstGeom>
          <a:solidFill>
            <a:schemeClr val="accent5">
              <a:lumMod val="20000"/>
              <a:lumOff val="80000"/>
              <a:alpha val="53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BBDA27-81A7-44D6-91E7-B53CB217CC61}"/>
              </a:ext>
            </a:extLst>
          </p:cNvPr>
          <p:cNvSpPr txBox="1"/>
          <p:nvPr/>
        </p:nvSpPr>
        <p:spPr>
          <a:xfrm>
            <a:off x="228600" y="515035"/>
            <a:ext cx="11557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b)	Quelle est la gamme de longueurs d’onde pour laquelle on 	observera l’effet photoélectrique 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86FDB89-FFF4-4D1A-8C6A-35B7AF7D7699}"/>
                  </a:ext>
                </a:extLst>
              </p:cNvPr>
              <p:cNvSpPr txBox="1"/>
              <p:nvPr/>
            </p:nvSpPr>
            <p:spPr>
              <a:xfrm>
                <a:off x="762900" y="1886933"/>
                <a:ext cx="4580453" cy="464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𝑝h𝑜𝑡𝑜𝑛</m:t>
                          </m:r>
                        </m:sub>
                      </m:sSub>
                      <m:r>
                        <a:rPr kumimoji="0" lang="fr-F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fr-F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𝑊</m:t>
                      </m:r>
                      <m:r>
                        <a:rPr kumimoji="0" lang="fr-F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 </m:t>
                      </m:r>
                      <m:sSub>
                        <m:sSubPr>
                          <m:ctrlP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𝑝h𝑜𝑡𝑜𝑒𝑙𝑒𝑐𝑡𝑟𝑜𝑛</m:t>
                          </m:r>
                        </m:sub>
                      </m:sSub>
                    </m:oMath>
                  </m:oMathPara>
                </a14:m>
                <a:endPara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86FDB89-FFF4-4D1A-8C6A-35B7AF7D7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0" y="1886933"/>
                <a:ext cx="4580453" cy="4641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A2CE97-C7D8-448A-9523-AC2F70B9BDA4}"/>
                  </a:ext>
                </a:extLst>
              </p:cNvPr>
              <p:cNvSpPr/>
              <p:nvPr/>
            </p:nvSpPr>
            <p:spPr>
              <a:xfrm>
                <a:off x="5486400" y="5020727"/>
                <a:ext cx="6553200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NA :  </a:t>
                </a:r>
                <a:r>
                  <a:rPr kumimoji="0" lang="fr-FR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hc</a:t>
                </a: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= 1.23984193×10</a:t>
                </a:r>
                <a:r>
                  <a:rPr kumimoji="0" lang="fr-FR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-6</a:t>
                </a: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 </a:t>
                </a:r>
                <a:r>
                  <a:rPr kumimoji="0" lang="fr-FR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eV.m</a:t>
                </a: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fr-FR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kumimoji="0" lang="fr-F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𝑊</m:t>
                    </m:r>
                    <m:r>
                      <a:rPr kumimoji="0" lang="el-G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1.35 eV </a:t>
                </a:r>
                <a14:m>
                  <m:oMath xmlns:m="http://schemas.openxmlformats.org/officeDocument/2006/math">
                    <m:r>
                      <a:rPr kumimoji="0" lang="fr-FR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fr-F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fr-FR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                          </m:t>
                    </m:r>
                    <m:r>
                      <m:rPr>
                        <m:sty m:val="p"/>
                      </m:rPr>
                      <a:rPr kumimoji="0" lang="el-GR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r>
                      <a:rPr kumimoji="0" lang="fr-FR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&lt;  918</m:t>
                    </m:r>
                    <m:r>
                      <m:rPr>
                        <m:nor/>
                      </m:rPr>
                      <a:rPr kumimoji="0" lang="fr-FR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fr-FR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n</m:t>
                    </m:r>
                  </m:oMath>
                </a14:m>
                <a:r>
                  <a:rPr kumimoji="0" lang="fr-F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m   (IR)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A2CE97-C7D8-448A-9523-AC2F70B9B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020727"/>
                <a:ext cx="6553200" cy="1138773"/>
              </a:xfrm>
              <a:prstGeom prst="rect">
                <a:avLst/>
              </a:prstGeom>
              <a:blipFill>
                <a:blip r:embed="rId3"/>
                <a:stretch>
                  <a:fillRect l="-1395" t="-4301" b="-123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217C128-0ACB-4D0F-95DA-BD02782949A1}"/>
                  </a:ext>
                </a:extLst>
              </p:cNvPr>
              <p:cNvSpPr txBox="1"/>
              <p:nvPr/>
            </p:nvSpPr>
            <p:spPr>
              <a:xfrm>
                <a:off x="8039574" y="1377812"/>
                <a:ext cx="20574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n-NO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Data  :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n-NO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λ= 670 nm  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n-NO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</a:t>
                </a:r>
                <a:r>
                  <a:rPr kumimoji="0" lang="nn-NO" sz="2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0</a:t>
                </a:r>
                <a:r>
                  <a:rPr kumimoji="0" lang="nn-NO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-0.5 V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W</m:t>
                    </m:r>
                    <m:r>
                      <a:rPr kumimoji="0" lang="el-GR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fr-F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1.35 eV</a:t>
                </a:r>
                <a:r>
                  <a:rPr kumimoji="0" lang="nn-NO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endPara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217C128-0ACB-4D0F-95DA-BD0278294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574" y="1377812"/>
                <a:ext cx="2057400" cy="1477328"/>
              </a:xfrm>
              <a:prstGeom prst="rect">
                <a:avLst/>
              </a:prstGeom>
              <a:blipFill>
                <a:blip r:embed="rId4"/>
                <a:stretch>
                  <a:fillRect l="-3858" t="-2893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030F5A5-09E3-44F1-8195-D652166953E9}"/>
                  </a:ext>
                </a:extLst>
              </p:cNvPr>
              <p:cNvSpPr txBox="1"/>
              <p:nvPr/>
            </p:nvSpPr>
            <p:spPr>
              <a:xfrm>
                <a:off x="9829800" y="1357471"/>
                <a:ext cx="236220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Rappels: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fr-FR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</m:oMath>
                </a14:m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= 6,63 .10</a:t>
                </a:r>
                <a:r>
                  <a:rPr kumimoji="0" lang="pt-BR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−34</a:t>
                </a:r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 J 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fr-FR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𝑐</m:t>
                    </m:r>
                  </m:oMath>
                </a14:m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= 3 .10</a:t>
                </a:r>
                <a:r>
                  <a:rPr kumimoji="0" lang="pt-BR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8</a:t>
                </a:r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m/s</a:t>
                </a:r>
                <a:endPara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1eV=1,6 .10</a:t>
                </a:r>
                <a:r>
                  <a:rPr kumimoji="0" lang="fr-FR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-19</a:t>
                </a:r>
                <a:r>
                  <a:rPr kumimoji="0" lang="fr-F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J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030F5A5-09E3-44F1-8195-D6521669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0" y="1357471"/>
                <a:ext cx="2362200" cy="1446550"/>
              </a:xfrm>
              <a:prstGeom prst="rect">
                <a:avLst/>
              </a:prstGeom>
              <a:blipFill>
                <a:blip r:embed="rId5"/>
                <a:stretch>
                  <a:fillRect l="-3359" t="-2954" b="-75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30E4E737-D6FA-43A1-8C2B-226A88DDF1D4}"/>
              </a:ext>
            </a:extLst>
          </p:cNvPr>
          <p:cNvSpPr txBox="1"/>
          <p:nvPr/>
        </p:nvSpPr>
        <p:spPr>
          <a:xfrm>
            <a:off x="735164" y="2531974"/>
            <a:ext cx="56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Pour que l’effet photoélectrique ait lieu il faut que l'énergie du photon soit supérieure au travail de sortie du métal.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01FACAB-33A1-4B4F-ACBE-17F9CDF019F0}"/>
                  </a:ext>
                </a:extLst>
              </p:cNvPr>
              <p:cNvSpPr txBox="1"/>
              <p:nvPr/>
            </p:nvSpPr>
            <p:spPr>
              <a:xfrm>
                <a:off x="1943574" y="3211375"/>
                <a:ext cx="609600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fr-F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𝑝h𝑜𝑡𝑜𝑛</m:t>
                          </m:r>
                        </m:sub>
                      </m:sSub>
                      <m:r>
                        <a:rPr kumimoji="0" lang="fr-F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&gt;</m:t>
                      </m:r>
                      <m:r>
                        <a:rPr kumimoji="0" lang="fr-FR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𝑊</m:t>
                      </m:r>
                    </m:oMath>
                  </m:oMathPara>
                </a14:m>
                <a:endPara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01FACAB-33A1-4B4F-ACBE-17F9CDF01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574" y="3211375"/>
                <a:ext cx="6096000" cy="556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107A1BD-D93A-4EFE-AFE1-C2BB939928D2}"/>
                  </a:ext>
                </a:extLst>
              </p:cNvPr>
              <p:cNvSpPr txBox="1"/>
              <p:nvPr/>
            </p:nvSpPr>
            <p:spPr>
              <a:xfrm>
                <a:off x="1083029" y="3867444"/>
                <a:ext cx="6096000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Sachant que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F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fr-F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𝑝h𝑜𝑡𝑜𝑛</m:t>
                        </m:r>
                      </m:sub>
                    </m:sSub>
                    <m:r>
                      <a:rPr kumimoji="0" lang="fr-F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fr-F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fr-F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. </m:t>
                    </m:r>
                    <m:r>
                      <m:rPr>
                        <m:sty m:val="p"/>
                      </m:rPr>
                      <a:rPr kumimoji="0" lang="el-G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ν</m:t>
                    </m:r>
                    <m:r>
                      <a:rPr kumimoji="0" lang="fr-F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=</m:t>
                    </m:r>
                    <m:f>
                      <m:fPr>
                        <m:ctrlPr>
                          <a:rPr kumimoji="0" lang="fr-F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h𝑐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l-G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λ</m:t>
                        </m:r>
                      </m:den>
                    </m:f>
                  </m:oMath>
                </a14:m>
                <a:endPara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107A1BD-D93A-4EFE-AFE1-C2BB93992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29" y="3867444"/>
                <a:ext cx="6096000" cy="624273"/>
              </a:xfrm>
              <a:prstGeom prst="rect">
                <a:avLst/>
              </a:prstGeom>
              <a:blipFill>
                <a:blip r:embed="rId7"/>
                <a:stretch>
                  <a:fillRect l="-1600" b="-77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4C0CACF-ED56-4213-935D-BEB357FF8E0E}"/>
                  </a:ext>
                </a:extLst>
              </p:cNvPr>
              <p:cNvSpPr txBox="1"/>
              <p:nvPr/>
            </p:nvSpPr>
            <p:spPr>
              <a:xfrm>
                <a:off x="2625553" y="4583642"/>
                <a:ext cx="1832147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fr-FR" sz="3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h𝑐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l-GR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λ</m:t>
                        </m:r>
                      </m:den>
                    </m:f>
                  </m:oMath>
                </a14:m>
                <a:r>
                  <a:rPr kumimoji="0" lang="fr-FR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 </a:t>
                </a:r>
                <a:r>
                  <a:rPr kumimoji="0" lang="fr-F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&gt; </a:t>
                </a:r>
                <a14:m>
                  <m:oMath xmlns:m="http://schemas.openxmlformats.org/officeDocument/2006/math">
                    <m:r>
                      <a:rPr kumimoji="0" lang="fr-FR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𝑊</m:t>
                    </m:r>
                  </m:oMath>
                </a14:m>
                <a:r>
                  <a:rPr kumimoji="0" lang="fr-F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endPara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4C0CACF-ED56-4213-935D-BEB357FF8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53" y="4583642"/>
                <a:ext cx="1832147" cy="890244"/>
              </a:xfrm>
              <a:prstGeom prst="rect">
                <a:avLst/>
              </a:prstGeom>
              <a:blipFill>
                <a:blip r:embed="rId8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004F60D-B060-4EC6-9835-FFE93D4A7056}"/>
                  </a:ext>
                </a:extLst>
              </p:cNvPr>
              <p:cNvSpPr txBox="1"/>
              <p:nvPr/>
            </p:nvSpPr>
            <p:spPr>
              <a:xfrm>
                <a:off x="2589405" y="5700495"/>
                <a:ext cx="1347595" cy="8897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3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</m:oMath>
                </a14:m>
                <a:r>
                  <a:rPr kumimoji="0" lang="fr-FR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fr-F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fr-FR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h𝑐</m:t>
                        </m:r>
                      </m:num>
                      <m:den>
                        <m:r>
                          <a:rPr kumimoji="0" lang="fr-FR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𝑊</m:t>
                        </m:r>
                      </m:den>
                    </m:f>
                  </m:oMath>
                </a14:m>
                <a:endParaRPr kumimoji="0" lang="fr-FR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004F60D-B060-4EC6-9835-FFE93D4A7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405" y="5700495"/>
                <a:ext cx="1347595" cy="889731"/>
              </a:xfrm>
              <a:prstGeom prst="rect">
                <a:avLst/>
              </a:prstGeom>
              <a:blipFill>
                <a:blip r:embed="rId9"/>
                <a:stretch>
                  <a:fillRect b="-675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0F08D011-305B-493F-BD0A-C179F4896BEA}"/>
                  </a:ext>
                </a:extLst>
              </p:cNvPr>
              <p:cNvSpPr txBox="1"/>
              <p:nvPr/>
            </p:nvSpPr>
            <p:spPr>
              <a:xfrm>
                <a:off x="655914" y="5003364"/>
                <a:ext cx="116157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fr-F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l-G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λ</m:t>
                        </m:r>
                      </m:num>
                      <m:den>
                        <m:r>
                          <a:rPr kumimoji="0" lang="fr-F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h𝑐</m:t>
                        </m:r>
                      </m:den>
                    </m:f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 </a:t>
                </a:r>
                <a:r>
                  <a:rPr kumimoji="0" lang="fr-FR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&lt;</a:t>
                </a: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fr-F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fr-F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𝑊</m:t>
                        </m:r>
                      </m:den>
                    </m:f>
                  </m:oMath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0F08D011-305B-493F-BD0A-C179F489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14" y="5003364"/>
                <a:ext cx="1161576" cy="646331"/>
              </a:xfrm>
              <a:prstGeom prst="rect">
                <a:avLst/>
              </a:prstGeom>
              <a:blipFill>
                <a:blip r:embed="rId10"/>
                <a:stretch>
                  <a:fillRect t="-18868" b="-311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èche : courbe vers la gauche 24">
            <a:extLst>
              <a:ext uri="{FF2B5EF4-FFF2-40B4-BE49-F238E27FC236}">
                <a16:creationId xmlns:a16="http://schemas.microsoft.com/office/drawing/2014/main" id="{8362D1C0-E290-4F44-A6A9-10CEA4FDEB4F}"/>
              </a:ext>
            </a:extLst>
          </p:cNvPr>
          <p:cNvSpPr/>
          <p:nvPr/>
        </p:nvSpPr>
        <p:spPr>
          <a:xfrm flipH="1">
            <a:off x="1732153" y="4931767"/>
            <a:ext cx="647701" cy="1227733"/>
          </a:xfrm>
          <a:prstGeom prst="curvedLeftArrow">
            <a:avLst/>
          </a:prstGeom>
          <a:solidFill>
            <a:schemeClr val="accent1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325DFA2-475C-40D8-823D-B8E761668470}"/>
              </a:ext>
            </a:extLst>
          </p:cNvPr>
          <p:cNvSpPr txBox="1"/>
          <p:nvPr/>
        </p:nvSpPr>
        <p:spPr>
          <a:xfrm>
            <a:off x="8331677" y="6203804"/>
            <a:ext cx="3212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cutoff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wavelength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 animBg="1"/>
      <p:bldP spid="30" grpId="0" animBg="1"/>
      <p:bldP spid="29" grpId="0" animBg="1"/>
      <p:bldP spid="28" grpId="0" animBg="1"/>
    </p:bld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87E727C0294C4D90495C2B436A5548" ma:contentTypeVersion="0" ma:contentTypeDescription="Crée un document." ma:contentTypeScope="" ma:versionID="4ac1a28f80ea0bdd925a2a236fb307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2E51B9-FD62-4AEA-A479-62D91C636E1F}"/>
</file>

<file path=customXml/itemProps2.xml><?xml version="1.0" encoding="utf-8"?>
<ds:datastoreItem xmlns:ds="http://schemas.openxmlformats.org/officeDocument/2006/customXml" ds:itemID="{B4FC9D3D-D096-4DB9-B1BE-5C56883A7280}"/>
</file>

<file path=customXml/itemProps3.xml><?xml version="1.0" encoding="utf-8"?>
<ds:datastoreItem xmlns:ds="http://schemas.openxmlformats.org/officeDocument/2006/customXml" ds:itemID="{080F40F3-41DC-4414-AE56-E66664E5BE6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Grand écran</PresentationFormat>
  <Paragraphs>60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1_Thème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IEMN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WALLART</dc:creator>
  <cp:lastModifiedBy>Xavier WALLART</cp:lastModifiedBy>
  <cp:revision>1</cp:revision>
  <dcterms:created xsi:type="dcterms:W3CDTF">2021-10-01T15:03:29Z</dcterms:created>
  <dcterms:modified xsi:type="dcterms:W3CDTF">2021-10-01T15:04:16Z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0x0101008E87E727C0294C4D90495C2B436A5548</vt:lpwstr>
  </property>
</Properties>
</file>