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  <p:sldId id="263" r:id="rId9"/>
    <p:sldId id="268" r:id="rId10"/>
    <p:sldId id="267" r:id="rId11"/>
    <p:sldId id="265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5" autoAdjust="0"/>
  </p:normalViewPr>
  <p:slideViewPr>
    <p:cSldViewPr>
      <p:cViewPr>
        <p:scale>
          <a:sx n="86" d="100"/>
          <a:sy n="86" d="100"/>
        </p:scale>
        <p:origin x="-112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231B8-D750-4874-958C-B03B02FAFDA3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E20CD-18F5-4BD8-8580-3942CEA4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07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CD41-7BFF-4670-967D-2B4ABAEC7A7D}" type="datetime1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4F39-6FC8-4464-BFF2-A545E55BDB78}" type="datetime1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81CC-7D47-478F-8CEB-38DB32C5BE83}" type="datetime1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EA59-C966-439D-9338-7A76A2623BE7}" type="datetime1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A0CC-EE9C-433F-9D31-AAD0C4D27CF2}" type="datetime1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E11-3E11-4086-B264-E2C2FFFD23BA}" type="datetime1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FC7D-6463-4EF2-9CEC-05B54130B0E7}" type="datetime1">
              <a:rPr lang="fr-FR" smtClean="0"/>
              <a:t>29/02/2016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BCB-A215-440A-B5F4-BE76A653746D}" type="datetime1">
              <a:rPr lang="fr-FR" smtClean="0"/>
              <a:t>29/02/2016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D0D5-7278-4A29-90FC-2C5F2E68AE06}" type="datetime1">
              <a:rPr lang="fr-FR" smtClean="0"/>
              <a:t>29/02/2016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250-02D7-4368-92EC-382F87F1A4E1}" type="datetime1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665-55AA-414E-8717-EC339E172738}" type="datetime1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B6D3-D45B-4BD7-BA4A-78D2ACD2B62C}" type="datetime1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9C43-F99A-4259-9BB6-0463F4BA91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Exemple de synthèse de filtre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571472" y="428604"/>
            <a:ext cx="5595965" cy="1490667"/>
            <a:chOff x="571472" y="428604"/>
            <a:chExt cx="5595965" cy="1490667"/>
          </a:xfrm>
        </p:grpSpPr>
        <p:sp>
          <p:nvSpPr>
            <p:cNvPr id="5" name="ZoneTexte 4"/>
            <p:cNvSpPr txBox="1"/>
            <p:nvPr/>
          </p:nvSpPr>
          <p:spPr>
            <a:xfrm>
              <a:off x="571472" y="428604"/>
              <a:ext cx="3377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Avec les contraintes précédentes :</a:t>
              </a:r>
              <a:endParaRPr lang="fr-FR" dirty="0"/>
            </a:p>
          </p:txBody>
        </p:sp>
        <p:pic>
          <p:nvPicPr>
            <p:cNvPr id="6" name="Picture 3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00562" y="1214422"/>
              <a:ext cx="1666875" cy="628650"/>
            </a:xfrm>
            <a:prstGeom prst="rect">
              <a:avLst/>
            </a:prstGeom>
            <a:noFill/>
          </p:spPr>
        </p:pic>
        <p:pic>
          <p:nvPicPr>
            <p:cNvPr id="8" name="Picture 4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0100" y="1071546"/>
              <a:ext cx="1838325" cy="847725"/>
            </a:xfrm>
            <a:prstGeom prst="rect">
              <a:avLst/>
            </a:prstGeom>
            <a:noFill/>
          </p:spPr>
        </p:pic>
      </p:grpSp>
      <p:grpSp>
        <p:nvGrpSpPr>
          <p:cNvPr id="25" name="Groupe 24"/>
          <p:cNvGrpSpPr/>
          <p:nvPr/>
        </p:nvGrpSpPr>
        <p:grpSpPr>
          <a:xfrm>
            <a:off x="571472" y="2643182"/>
            <a:ext cx="7467643" cy="847725"/>
            <a:chOff x="571472" y="2643182"/>
            <a:chExt cx="7467643" cy="847725"/>
          </a:xfrm>
        </p:grpSpPr>
        <p:sp>
          <p:nvSpPr>
            <p:cNvPr id="9" name="ZoneTexte 8"/>
            <p:cNvSpPr txBox="1"/>
            <p:nvPr/>
          </p:nvSpPr>
          <p:spPr>
            <a:xfrm>
              <a:off x="571472" y="2928934"/>
              <a:ext cx="120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L’équation </a:t>
              </a:r>
              <a:endParaRPr lang="fr-FR" dirty="0"/>
            </a:p>
          </p:txBody>
        </p:sp>
        <p:pic>
          <p:nvPicPr>
            <p:cNvPr id="10" name="Picture 4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71670" y="2643182"/>
              <a:ext cx="1838325" cy="847725"/>
            </a:xfrm>
            <a:prstGeom prst="rect">
              <a:avLst/>
            </a:prstGeom>
            <a:noFill/>
          </p:spPr>
        </p:pic>
        <p:sp>
          <p:nvSpPr>
            <p:cNvPr id="11" name="ZoneTexte 10"/>
            <p:cNvSpPr txBox="1"/>
            <p:nvPr/>
          </p:nvSpPr>
          <p:spPr>
            <a:xfrm>
              <a:off x="4286248" y="2928934"/>
              <a:ext cx="219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Donne R1 et C1 pour </a:t>
              </a:r>
              <a:endParaRPr lang="fr-FR" dirty="0"/>
            </a:p>
          </p:txBody>
        </p:sp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15140" y="2928934"/>
              <a:ext cx="1323975" cy="361950"/>
            </a:xfrm>
            <a:prstGeom prst="rect">
              <a:avLst/>
            </a:prstGeom>
            <a:noFill/>
          </p:spPr>
        </p:pic>
      </p:grpSp>
      <p:grpSp>
        <p:nvGrpSpPr>
          <p:cNvPr id="22" name="Groupe 21"/>
          <p:cNvGrpSpPr/>
          <p:nvPr/>
        </p:nvGrpSpPr>
        <p:grpSpPr>
          <a:xfrm>
            <a:off x="571472" y="2214554"/>
            <a:ext cx="7389631" cy="369332"/>
            <a:chOff x="571472" y="2214554"/>
            <a:chExt cx="7389631" cy="369332"/>
          </a:xfrm>
        </p:grpSpPr>
        <p:sp>
          <p:nvSpPr>
            <p:cNvPr id="7" name="ZoneTexte 6"/>
            <p:cNvSpPr txBox="1"/>
            <p:nvPr/>
          </p:nvSpPr>
          <p:spPr>
            <a:xfrm>
              <a:off x="571472" y="2214554"/>
              <a:ext cx="4300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Il existe une solution évidente: k = 1 et n = 2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429256" y="2214554"/>
              <a:ext cx="2531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Soit: C2 = 2 C1 et R2 = R1</a:t>
              </a:r>
              <a:endParaRPr lang="fr-FR" dirty="0"/>
            </a:p>
          </p:txBody>
        </p:sp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571472" y="3786190"/>
            <a:ext cx="6067456" cy="369332"/>
            <a:chOff x="571472" y="3786190"/>
            <a:chExt cx="6067456" cy="369332"/>
          </a:xfrm>
        </p:grpSpPr>
        <p:sp>
          <p:nvSpPr>
            <p:cNvPr id="15" name="ZoneTexte 14"/>
            <p:cNvSpPr txBox="1"/>
            <p:nvPr/>
          </p:nvSpPr>
          <p:spPr>
            <a:xfrm>
              <a:off x="571472" y="3786190"/>
              <a:ext cx="4104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Or, nous voulons réaliser un filtre tel que </a:t>
              </a:r>
              <a:endParaRPr lang="fr-FR" dirty="0"/>
            </a:p>
          </p:txBody>
        </p:sp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628" y="3786190"/>
              <a:ext cx="1638300" cy="333375"/>
            </a:xfrm>
            <a:prstGeom prst="rect">
              <a:avLst/>
            </a:prstGeom>
            <a:noFill/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571472" y="4857760"/>
            <a:ext cx="7486686" cy="881064"/>
            <a:chOff x="571472" y="4857760"/>
            <a:chExt cx="7486686" cy="881064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3042" y="4857760"/>
              <a:ext cx="3209925" cy="847725"/>
            </a:xfrm>
            <a:prstGeom prst="rect">
              <a:avLst/>
            </a:prstGeom>
            <a:noFill/>
          </p:spPr>
        </p:pic>
        <p:sp>
          <p:nvSpPr>
            <p:cNvPr id="19" name="ZoneTexte 18"/>
            <p:cNvSpPr txBox="1"/>
            <p:nvPr/>
          </p:nvSpPr>
          <p:spPr>
            <a:xfrm>
              <a:off x="571472" y="5143512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Donc:</a:t>
              </a:r>
              <a:endParaRPr lang="fr-FR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15008" y="5072074"/>
              <a:ext cx="2343150" cy="666750"/>
            </a:xfrm>
            <a:prstGeom prst="rect">
              <a:avLst/>
            </a:prstGeom>
            <a:noFill/>
          </p:spPr>
        </p:pic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71472" y="4429132"/>
            <a:ext cx="637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obtenir la bonne fréquence de coupure, il faut </a:t>
            </a:r>
            <a:r>
              <a:rPr lang="fr-FR" b="1" dirty="0" err="1" smtClean="0"/>
              <a:t>dénormaliser</a:t>
            </a:r>
            <a:r>
              <a:rPr lang="fr-FR" dirty="0" smtClean="0"/>
              <a:t>: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71472" y="6000768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exemple:   C1 = 100nF C2 = 200nF R1=R2= 264.79891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7789863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928662" y="714356"/>
            <a:ext cx="660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Simulations avec valeurs calculées (idéal) et valeurs dans la série E24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Vérification par simulation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541680" cy="46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e 6"/>
          <p:cNvGrpSpPr/>
          <p:nvPr/>
        </p:nvGrpSpPr>
        <p:grpSpPr>
          <a:xfrm>
            <a:off x="3286116" y="2786058"/>
            <a:ext cx="1571636" cy="1071570"/>
            <a:chOff x="7000892" y="1785926"/>
            <a:chExt cx="1571636" cy="1071570"/>
          </a:xfrm>
        </p:grpSpPr>
        <p:sp>
          <p:nvSpPr>
            <p:cNvPr id="4" name="Rectangle 3"/>
            <p:cNvSpPr/>
            <p:nvPr/>
          </p:nvSpPr>
          <p:spPr>
            <a:xfrm>
              <a:off x="7000892" y="1785926"/>
              <a:ext cx="1571636" cy="107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7072330" y="2000240"/>
              <a:ext cx="1340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Rouge: idéal</a:t>
              </a:r>
            </a:p>
            <a:p>
              <a:r>
                <a:rPr lang="fr-FR" dirty="0" smtClean="0"/>
                <a:t>Vert: E24</a:t>
              </a:r>
              <a:endParaRPr lang="fr-FR" dirty="0"/>
            </a:p>
          </p:txBody>
        </p:sp>
      </p:grpSp>
      <p:sp>
        <p:nvSpPr>
          <p:cNvPr id="5" name="ZoneTexte 4"/>
          <p:cNvSpPr txBox="1"/>
          <p:nvPr/>
        </p:nvSpPr>
        <p:spPr>
          <a:xfrm flipH="1">
            <a:off x="1000100" y="785794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Simulation en bande passante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1643050"/>
            <a:ext cx="4071966" cy="7143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715140" y="1500174"/>
            <a:ext cx="2000264" cy="85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29520" y="1928802"/>
            <a:ext cx="1285884" cy="85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001024" y="2285992"/>
            <a:ext cx="714380" cy="85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42844" y="928670"/>
            <a:ext cx="8788400" cy="5319713"/>
            <a:chOff x="355600" y="1000125"/>
            <a:chExt cx="8788400" cy="5319713"/>
          </a:xfrm>
        </p:grpSpPr>
        <p:pic>
          <p:nvPicPr>
            <p:cNvPr id="3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5600" y="1000125"/>
              <a:ext cx="8788400" cy="5319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5" descr="Diagonales larges vers le haut"/>
            <p:cNvSpPr>
              <a:spLocks noChangeArrowheads="1"/>
            </p:cNvSpPr>
            <p:nvPr/>
          </p:nvSpPr>
          <p:spPr bwMode="auto">
            <a:xfrm>
              <a:off x="2627313" y="4284663"/>
              <a:ext cx="5192712" cy="1152525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586413" y="3509963"/>
              <a:ext cx="0" cy="7620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 flipH="1">
            <a:off x="285720" y="285728"/>
            <a:ext cx="85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Simulation Monte-Carlo en bande passante (tolérance de +/- 5% sur tous les composants)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44475" y="1114425"/>
            <a:ext cx="8694738" cy="5262563"/>
            <a:chOff x="244475" y="1114425"/>
            <a:chExt cx="8694738" cy="5262563"/>
          </a:xfrm>
        </p:grpSpPr>
        <p:pic>
          <p:nvPicPr>
            <p:cNvPr id="3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475" y="1114425"/>
              <a:ext cx="8694738" cy="526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5" descr="Diagonales larges vers le haut"/>
            <p:cNvSpPr>
              <a:spLocks noChangeArrowheads="1"/>
            </p:cNvSpPr>
            <p:nvPr/>
          </p:nvSpPr>
          <p:spPr bwMode="auto">
            <a:xfrm>
              <a:off x="4419600" y="2224088"/>
              <a:ext cx="4438650" cy="1076325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" name="Rectangle 6" descr="Diagonales larges vers le haut"/>
            <p:cNvSpPr>
              <a:spLocks noChangeArrowheads="1"/>
            </p:cNvSpPr>
            <p:nvPr/>
          </p:nvSpPr>
          <p:spPr bwMode="auto">
            <a:xfrm>
              <a:off x="7645400" y="3621088"/>
              <a:ext cx="1193800" cy="676275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Rectangle 7" descr="Diagonales larges vers le haut"/>
            <p:cNvSpPr>
              <a:spLocks noChangeArrowheads="1"/>
            </p:cNvSpPr>
            <p:nvPr/>
          </p:nvSpPr>
          <p:spPr bwMode="auto">
            <a:xfrm>
              <a:off x="6096000" y="3267075"/>
              <a:ext cx="2752725" cy="544513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 flipH="1">
            <a:off x="285720" y="285728"/>
            <a:ext cx="85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Simulation Monte-Carlo en </a:t>
            </a:r>
            <a:r>
              <a:rPr lang="fr-FR" smtClean="0"/>
              <a:t>bande coupée (tolérance </a:t>
            </a:r>
            <a:r>
              <a:rPr lang="fr-FR" dirty="0" smtClean="0"/>
              <a:t>de +/- 5% sur tous les composants) 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928662" y="2714620"/>
            <a:ext cx="72152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8143900" y="25003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Hz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14480" y="200024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voix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rot="5400000">
            <a:off x="3750463" y="2750339"/>
            <a:ext cx="21431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5180017" y="2749545"/>
            <a:ext cx="21431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6608777" y="2749545"/>
            <a:ext cx="21431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2322497" y="2749545"/>
            <a:ext cx="21431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893737" y="2749545"/>
            <a:ext cx="21431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857620" y="271462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10k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428860" y="271462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1k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715140" y="27146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286380" y="271462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100k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000100" y="27146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rot="5400000" flipH="1" flipV="1">
            <a:off x="4072728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 flipH="1" flipV="1">
            <a:off x="4215604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5400000" flipH="1" flipV="1">
            <a:off x="4358480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 flipH="1" flipV="1">
            <a:off x="4501356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5400000" flipH="1" flipV="1">
            <a:off x="4644232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H="1" flipV="1">
            <a:off x="4787108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5400000" flipH="1" flipV="1">
            <a:off x="4929984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5400000" flipH="1" flipV="1">
            <a:off x="5072860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 flipH="1" flipV="1">
            <a:off x="5215736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5400000" flipH="1" flipV="1">
            <a:off x="5358612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5501488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rot="5400000" flipH="1" flipV="1">
            <a:off x="5644364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5787240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rot="5400000" flipH="1" flipV="1">
            <a:off x="5930116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5400000" flipH="1" flipV="1">
            <a:off x="6072992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 flipH="1" flipV="1">
            <a:off x="6215868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 flipH="1" flipV="1">
            <a:off x="6358744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5400000" flipH="1" flipV="1">
            <a:off x="6501620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5400000" flipH="1" flipV="1">
            <a:off x="6644496" y="235663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143372" y="1571612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Porteuses modulées  pour l’ADSL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928662" y="1214422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Spectre du signal à traiter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928662" y="3429000"/>
            <a:ext cx="2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Spécifications du filtre</a:t>
            </a:r>
            <a:endParaRPr lang="fr-FR" dirty="0"/>
          </a:p>
        </p:txBody>
      </p:sp>
      <p:graphicFrame>
        <p:nvGraphicFramePr>
          <p:cNvPr id="43" name="Tableau 42"/>
          <p:cNvGraphicFramePr>
            <a:graphicFrameLocks noGrp="1"/>
          </p:cNvGraphicFramePr>
          <p:nvPr/>
        </p:nvGraphicFramePr>
        <p:xfrm>
          <a:off x="928662" y="4000504"/>
          <a:ext cx="55007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75"/>
                <a:gridCol w="1833575"/>
                <a:gridCol w="1833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fréquence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atténuation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Zone du gabarit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200 … 3400Hz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≤ 3.5dB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1kHz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≤ 1.5dB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30kHz … 100kHz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≥ 20dB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100kHz … 300kHz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≥ 30dB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≥ 300kHz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≥ 40dB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Connecteur droit 43"/>
          <p:cNvCxnSpPr/>
          <p:nvPr/>
        </p:nvCxnSpPr>
        <p:spPr>
          <a:xfrm>
            <a:off x="1214414" y="1785926"/>
            <a:ext cx="207170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3286116" y="1785926"/>
            <a:ext cx="1357322" cy="12858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ce réservé du numéro de diapositive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378621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Gabarit du filtre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714480" y="1345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Gain (dB)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57686" y="2345264"/>
            <a:ext cx="3571900" cy="22145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2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9256" y="4559842"/>
            <a:ext cx="2500330" cy="7143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3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0826" y="5274222"/>
            <a:ext cx="1428760" cy="7143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4</a:t>
            </a:r>
            <a:endParaRPr lang="fr-FR" sz="4000" b="1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rot="5400000" flipH="1" flipV="1">
            <a:off x="-1000958" y="4131214"/>
            <a:ext cx="4858578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428728" y="6488668"/>
            <a:ext cx="6858048" cy="71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286776" y="620291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Hz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000100" y="2416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928662" y="434552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-20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57224" y="313108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-3.5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928662" y="570285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-40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28662" y="505990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-30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857224" y="277389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-1.5</a:t>
            </a:r>
            <a:endParaRPr lang="fr-FR" dirty="0"/>
          </a:p>
        </p:txBody>
      </p:sp>
      <p:grpSp>
        <p:nvGrpSpPr>
          <p:cNvPr id="39" name="Groupe 38"/>
          <p:cNvGrpSpPr/>
          <p:nvPr/>
        </p:nvGrpSpPr>
        <p:grpSpPr>
          <a:xfrm>
            <a:off x="1428728" y="2345264"/>
            <a:ext cx="2928958" cy="4214842"/>
            <a:chOff x="1500166" y="1928802"/>
            <a:chExt cx="2928958" cy="4214842"/>
          </a:xfrm>
        </p:grpSpPr>
        <p:sp>
          <p:nvSpPr>
            <p:cNvPr id="4" name="Rectangle 3"/>
            <p:cNvSpPr/>
            <p:nvPr/>
          </p:nvSpPr>
          <p:spPr>
            <a:xfrm>
              <a:off x="2214546" y="2928934"/>
              <a:ext cx="1500198" cy="32147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dirty="0" smtClean="0">
                  <a:solidFill>
                    <a:schemeClr val="tx1"/>
                  </a:solidFill>
                </a:rPr>
                <a:t>1</a:t>
              </a:r>
              <a:endParaRPr lang="fr-FR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0166" y="1928802"/>
              <a:ext cx="2928958" cy="2857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/>
            <p:nvPr/>
          </p:nvCxnSpPr>
          <p:spPr>
            <a:xfrm rot="5400000" flipH="1" flipV="1">
              <a:off x="2786844" y="2713826"/>
              <a:ext cx="428628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/>
          <p:cNvSpPr txBox="1"/>
          <p:nvPr/>
        </p:nvSpPr>
        <p:spPr>
          <a:xfrm>
            <a:off x="1785918" y="6488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714612" y="64886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1k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357554" y="64886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3.4k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143372" y="648866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30k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072066" y="64886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100k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6143636" y="64886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300k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14282" y="2416702"/>
            <a:ext cx="6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Ref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42844" y="3131082"/>
            <a:ext cx="7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Amax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14282" y="427409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Amin</a:t>
            </a:r>
            <a:endParaRPr lang="fr-FR" dirty="0"/>
          </a:p>
        </p:txBody>
      </p:sp>
      <p:graphicFrame>
        <p:nvGraphicFramePr>
          <p:cNvPr id="38" name="Tableau 37"/>
          <p:cNvGraphicFramePr>
            <a:graphicFrameLocks noGrp="1"/>
          </p:cNvGraphicFramePr>
          <p:nvPr/>
        </p:nvGraphicFramePr>
        <p:xfrm>
          <a:off x="4071934" y="142852"/>
          <a:ext cx="4857783" cy="192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61"/>
                <a:gridCol w="1619261"/>
                <a:gridCol w="1619261"/>
              </a:tblGrid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fréquence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atténuation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Zone du gabarit</a:t>
                      </a:r>
                      <a:endParaRPr lang="fr-FR" sz="1200" b="1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fr-FR" sz="1200" b="1" dirty="0" smtClean="0"/>
                        <a:t>200 … 3400Hz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≤ 3.5dB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1</a:t>
                      </a:r>
                      <a:endParaRPr lang="fr-FR" sz="1200" b="1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fr-FR" sz="1200" b="1" dirty="0" smtClean="0"/>
                        <a:t>1kHz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≤ 1.5dB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1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30kHz … 100kHz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≥ 20dB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2</a:t>
                      </a:r>
                      <a:endParaRPr lang="fr-FR" sz="1200" b="1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100kHz … 300kHz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≥ 30dB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3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≥ 300kHz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≥ 40dB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Espace réservé du numéro de diapositiv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84" y="57028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 txBox="1">
            <a:spLocks/>
          </p:cNvSpPr>
          <p:nvPr/>
        </p:nvSpPr>
        <p:spPr>
          <a:xfrm>
            <a:off x="42859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Approximation de H(s)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428660" y="1162050"/>
            <a:ext cx="9572660" cy="5553098"/>
            <a:chOff x="-428660" y="1162050"/>
            <a:chExt cx="9572660" cy="55530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28660" y="1214422"/>
              <a:ext cx="8693455" cy="5500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ZoneTexte 7"/>
            <p:cNvSpPr txBox="1"/>
            <p:nvPr/>
          </p:nvSpPr>
          <p:spPr>
            <a:xfrm>
              <a:off x="4000496" y="307181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n = 2</a:t>
              </a:r>
              <a:endParaRPr lang="fr-FR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643702" y="3000372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n = 6</a:t>
              </a:r>
              <a:endParaRPr lang="fr-FR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928794" y="1428736"/>
              <a:ext cx="424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Placement du gabarit pour </a:t>
              </a:r>
              <a:r>
                <a:rPr lang="fr-FR" dirty="0" err="1" smtClean="0"/>
                <a:t>fc</a:t>
              </a:r>
              <a:r>
                <a:rPr lang="fr-FR" baseline="-25000" dirty="0" err="1" smtClean="0"/>
                <a:t>filtre</a:t>
              </a:r>
              <a:r>
                <a:rPr lang="fr-FR" dirty="0" smtClean="0"/>
                <a:t> = 3,4 kHz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85786" y="6286520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200 Hz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357422" y="6286520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 kHz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786578" y="628652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3,4 kHz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1538" y="5500702"/>
              <a:ext cx="6143668" cy="4286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rot="5400000" flipH="1" flipV="1">
              <a:off x="1821637" y="4679165"/>
              <a:ext cx="164307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/>
          </p:nvGrpSpPr>
          <p:grpSpPr>
            <a:xfrm>
              <a:off x="7215206" y="5072074"/>
              <a:ext cx="1293866" cy="429422"/>
              <a:chOff x="7215206" y="5072074"/>
              <a:chExt cx="1293866" cy="429422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7215206" y="5072074"/>
                <a:ext cx="571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7215206" y="5500702"/>
                <a:ext cx="571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/>
              <p:nvPr/>
            </p:nvCxnSpPr>
            <p:spPr>
              <a:xfrm rot="5400000">
                <a:off x="7429520" y="5286388"/>
                <a:ext cx="42862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/>
              <p:cNvSpPr txBox="1"/>
              <p:nvPr/>
            </p:nvSpPr>
            <p:spPr>
              <a:xfrm>
                <a:off x="7724883" y="5072074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0,5 dB</a:t>
                </a:r>
                <a:endParaRPr lang="fr-FR" b="1" dirty="0"/>
              </a:p>
            </p:txBody>
          </p:sp>
        </p:grpSp>
        <p:pic>
          <p:nvPicPr>
            <p:cNvPr id="11265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2" y="5929330"/>
              <a:ext cx="990600" cy="704850"/>
            </a:xfrm>
            <a:prstGeom prst="rect">
              <a:avLst/>
            </a:prstGeom>
            <a:noFill/>
          </p:spPr>
        </p:pic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0" y="116205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480"/>
            <a:ext cx="8689560" cy="551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e 15"/>
          <p:cNvGrpSpPr/>
          <p:nvPr/>
        </p:nvGrpSpPr>
        <p:grpSpPr>
          <a:xfrm>
            <a:off x="3286116" y="1214422"/>
            <a:ext cx="4357718" cy="1500198"/>
            <a:chOff x="3571868" y="1214422"/>
            <a:chExt cx="4357718" cy="1500198"/>
          </a:xfrm>
        </p:grpSpPr>
        <p:sp>
          <p:nvSpPr>
            <p:cNvPr id="5" name="Rectangle 4"/>
            <p:cNvSpPr/>
            <p:nvPr/>
          </p:nvSpPr>
          <p:spPr>
            <a:xfrm>
              <a:off x="3571868" y="1214422"/>
              <a:ext cx="4357718" cy="7143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3438" y="1928802"/>
              <a:ext cx="3286148" cy="4286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8" y="2285992"/>
              <a:ext cx="2214578" cy="4286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5500694" y="38576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 = 2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428728" y="285749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 = 6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143240" y="592933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30 kHz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214810" y="592933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kHz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357818" y="592933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300 kHz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rot="5400000">
            <a:off x="3286910" y="2356636"/>
            <a:ext cx="857256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57620" y="2143116"/>
            <a:ext cx="71438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857620" y="214311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22 dB</a:t>
            </a:r>
            <a:endParaRPr lang="fr-FR" b="1" dirty="0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24" y="4857760"/>
            <a:ext cx="990600" cy="704850"/>
          </a:xfrm>
          <a:prstGeom prst="rect">
            <a:avLst/>
          </a:prstGeom>
          <a:noFill/>
        </p:spPr>
      </p:pic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908" y="571480"/>
            <a:ext cx="869345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4286248" y="235743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 = 2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215074" y="200024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 = 6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214546" y="571480"/>
            <a:ext cx="474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Placement du gabarit pour 0,8 x </a:t>
            </a:r>
            <a:r>
              <a:rPr lang="fr-FR" dirty="0" err="1" smtClean="0"/>
              <a:t>fc</a:t>
            </a:r>
            <a:r>
              <a:rPr lang="fr-FR" baseline="-25000" dirty="0" err="1" smtClean="0"/>
              <a:t>filtre</a:t>
            </a:r>
            <a:r>
              <a:rPr lang="fr-FR" dirty="0" smtClean="0"/>
              <a:t> = 3,4 kHz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2285984" y="3214686"/>
            <a:ext cx="5584057" cy="3012538"/>
            <a:chOff x="1000100" y="3214686"/>
            <a:chExt cx="5584057" cy="3012538"/>
          </a:xfrm>
        </p:grpSpPr>
        <p:sp>
          <p:nvSpPr>
            <p:cNvPr id="5" name="Rectangle 4"/>
            <p:cNvSpPr/>
            <p:nvPr/>
          </p:nvSpPr>
          <p:spPr>
            <a:xfrm>
              <a:off x="1214414" y="4857760"/>
              <a:ext cx="5000660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rot="5400000" flipH="1" flipV="1">
              <a:off x="1750199" y="4036223"/>
              <a:ext cx="1643074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00100" y="5857892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200 Hz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214546" y="5857892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 kHz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715008" y="5857892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3,4 kHz</a:t>
              </a:r>
              <a:endParaRPr lang="fr-FR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857752" y="3214686"/>
            <a:ext cx="1357322" cy="1643868"/>
            <a:chOff x="4857752" y="3214686"/>
            <a:chExt cx="1357322" cy="1643868"/>
          </a:xfrm>
        </p:grpSpPr>
        <p:cxnSp>
          <p:nvCxnSpPr>
            <p:cNvPr id="15" name="Connecteur droit 14"/>
            <p:cNvCxnSpPr/>
            <p:nvPr/>
          </p:nvCxnSpPr>
          <p:spPr>
            <a:xfrm rot="10800000">
              <a:off x="5214942" y="3214686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rot="5400000">
              <a:off x="4822033" y="4036223"/>
              <a:ext cx="1643868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4857752" y="385762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2</a:t>
              </a:r>
              <a:r>
                <a:rPr lang="fr-FR" b="1" dirty="0" smtClean="0"/>
                <a:t> dB</a:t>
              </a:r>
              <a:endParaRPr lang="fr-FR" b="1" dirty="0"/>
            </a:p>
          </p:txBody>
        </p:sp>
      </p:grp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44079" y="5281051"/>
            <a:ext cx="990600" cy="704850"/>
          </a:xfrm>
          <a:prstGeom prst="rect">
            <a:avLst/>
          </a:prstGeom>
          <a:noFill/>
        </p:spPr>
      </p:pic>
      <p:grpSp>
        <p:nvGrpSpPr>
          <p:cNvPr id="19" name="Groupe 18"/>
          <p:cNvGrpSpPr/>
          <p:nvPr/>
        </p:nvGrpSpPr>
        <p:grpSpPr>
          <a:xfrm>
            <a:off x="7500958" y="4429132"/>
            <a:ext cx="1293866" cy="429422"/>
            <a:chOff x="7215206" y="5072074"/>
            <a:chExt cx="1293866" cy="429422"/>
          </a:xfrm>
        </p:grpSpPr>
        <p:cxnSp>
          <p:nvCxnSpPr>
            <p:cNvPr id="21" name="Connecteur droit 20"/>
            <p:cNvCxnSpPr/>
            <p:nvPr/>
          </p:nvCxnSpPr>
          <p:spPr>
            <a:xfrm>
              <a:off x="7215206" y="507207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7215206" y="5500702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rot="5400000">
              <a:off x="7429520" y="5286388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7724883" y="507207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0,5 dB</a:t>
              </a:r>
              <a:endParaRPr lang="fr-FR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8.25815E-7 L -0.14184 -8.25815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-142908" y="571480"/>
            <a:ext cx="8689560" cy="5727182"/>
            <a:chOff x="285720" y="571480"/>
            <a:chExt cx="8689560" cy="57271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0" y="571480"/>
              <a:ext cx="8689560" cy="5512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357554" y="1214422"/>
              <a:ext cx="4572032" cy="71438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72132" y="2285992"/>
              <a:ext cx="2357454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786446" y="39290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n = 2</a:t>
              </a:r>
              <a:endParaRPr lang="fr-FR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28728" y="285749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n = 6</a:t>
              </a:r>
              <a:endParaRPr lang="fr-FR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928926" y="592933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30 kHz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4000496" y="592933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100 kHz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143504" y="592933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300 kHz</a:t>
              </a:r>
              <a:endParaRPr lang="fr-FR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rot="5400000">
              <a:off x="3394067" y="2249479"/>
              <a:ext cx="64294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857620" y="2143116"/>
              <a:ext cx="71438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786182" y="214311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18 dB</a:t>
              </a:r>
              <a:endParaRPr lang="fr-FR" b="1" dirty="0"/>
            </a:p>
          </p:txBody>
        </p:sp>
        <p:cxnSp>
          <p:nvCxnSpPr>
            <p:cNvPr id="16" name="Connecteur droit 15"/>
            <p:cNvCxnSpPr/>
            <p:nvPr/>
          </p:nvCxnSpPr>
          <p:spPr>
            <a:xfrm rot="10800000">
              <a:off x="3357554" y="2571744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429124" y="1928802"/>
              <a:ext cx="350046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9586" y="4929198"/>
            <a:ext cx="990600" cy="704850"/>
          </a:xfrm>
          <a:prstGeom prst="rect">
            <a:avLst/>
          </a:prstGeom>
          <a:noFill/>
        </p:spPr>
      </p:pic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84" y="57028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Synthèse</a:t>
            </a:r>
            <a:endParaRPr lang="fr-F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928662" y="3000372"/>
            <a:ext cx="4738572" cy="440770"/>
            <a:chOff x="928662" y="3000372"/>
            <a:chExt cx="4738572" cy="440770"/>
          </a:xfrm>
        </p:grpSpPr>
        <p:sp>
          <p:nvSpPr>
            <p:cNvPr id="33" name="ZoneTexte 32"/>
            <p:cNvSpPr txBox="1"/>
            <p:nvPr/>
          </p:nvSpPr>
          <p:spPr>
            <a:xfrm>
              <a:off x="928662" y="3071810"/>
              <a:ext cx="1947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0.8 </a:t>
              </a:r>
              <a:r>
                <a:rPr lang="fr-FR" dirty="0" err="1" smtClean="0"/>
                <a:t>fc</a:t>
              </a:r>
              <a:r>
                <a:rPr lang="fr-FR" baseline="-25000" dirty="0" err="1" smtClean="0"/>
                <a:t>filtre</a:t>
              </a:r>
              <a:r>
                <a:rPr lang="fr-FR" dirty="0" smtClean="0"/>
                <a:t> = 3.4 kHz </a:t>
              </a:r>
              <a:endParaRPr lang="fr-FR" dirty="0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>
              <a:off x="2857488" y="3286124"/>
              <a:ext cx="71438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4000496" y="3000372"/>
              <a:ext cx="1666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fc</a:t>
              </a:r>
              <a:r>
                <a:rPr lang="fr-FR" baseline="-25000" dirty="0" err="1" smtClean="0"/>
                <a:t>filtre</a:t>
              </a:r>
              <a:r>
                <a:rPr lang="fr-FR" dirty="0" smtClean="0"/>
                <a:t> = 4.25 kHz</a:t>
              </a:r>
              <a:endParaRPr lang="fr-FR" dirty="0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928662" y="2071678"/>
            <a:ext cx="6310347" cy="440770"/>
            <a:chOff x="928662" y="2071678"/>
            <a:chExt cx="6310347" cy="440770"/>
          </a:xfrm>
        </p:grpSpPr>
        <p:sp>
          <p:nvSpPr>
            <p:cNvPr id="6" name="ZoneTexte 5"/>
            <p:cNvSpPr txBox="1"/>
            <p:nvPr/>
          </p:nvSpPr>
          <p:spPr>
            <a:xfrm>
              <a:off x="3857620" y="2071678"/>
              <a:ext cx="1661224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fr-FR" dirty="0" smtClean="0"/>
                <a:t>Dénominateur: </a:t>
              </a:r>
              <a:endParaRPr lang="fr-FR" dirty="0"/>
            </a:p>
          </p:txBody>
        </p: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57884" y="2071678"/>
              <a:ext cx="1381125" cy="342900"/>
            </a:xfrm>
            <a:prstGeom prst="rect">
              <a:avLst/>
            </a:prstGeom>
            <a:noFill/>
          </p:spPr>
        </p:pic>
        <p:sp>
          <p:nvSpPr>
            <p:cNvPr id="43" name="ZoneTexte 42"/>
            <p:cNvSpPr txBox="1"/>
            <p:nvPr/>
          </p:nvSpPr>
          <p:spPr>
            <a:xfrm flipH="1">
              <a:off x="928662" y="2143116"/>
              <a:ext cx="138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Butterworth</a:t>
              </a:r>
              <a:endParaRPr lang="fr-FR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2857488" y="2285992"/>
              <a:ext cx="71438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928662" y="1071546"/>
            <a:ext cx="7424771" cy="847725"/>
            <a:chOff x="928662" y="1071546"/>
            <a:chExt cx="7424771" cy="847725"/>
          </a:xfrm>
        </p:grpSpPr>
        <p:sp>
          <p:nvSpPr>
            <p:cNvPr id="3" name="ZoneTexte 2"/>
            <p:cNvSpPr txBox="1"/>
            <p:nvPr/>
          </p:nvSpPr>
          <p:spPr>
            <a:xfrm>
              <a:off x="928662" y="1214422"/>
              <a:ext cx="15615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Passe-bas, n=2</a:t>
              </a:r>
            </a:p>
            <a:p>
              <a:endParaRPr lang="fr-FR" dirty="0" smtClean="0"/>
            </a:p>
          </p:txBody>
        </p:sp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15008" y="1071546"/>
              <a:ext cx="2638425" cy="847725"/>
            </a:xfrm>
            <a:prstGeom prst="rect">
              <a:avLst/>
            </a:prstGeom>
            <a:noFill/>
          </p:spPr>
        </p:pic>
        <p:cxnSp>
          <p:nvCxnSpPr>
            <p:cNvPr id="45" name="Connecteur droit avec flèche 44"/>
            <p:cNvCxnSpPr/>
            <p:nvPr/>
          </p:nvCxnSpPr>
          <p:spPr>
            <a:xfrm>
              <a:off x="2857488" y="1428736"/>
              <a:ext cx="71438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3786182" y="1214422"/>
              <a:ext cx="1708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Forme générale:</a:t>
              </a:r>
              <a:endParaRPr lang="fr-FR" dirty="0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928662" y="2428868"/>
            <a:ext cx="6293307" cy="4100537"/>
            <a:chOff x="928662" y="2428868"/>
            <a:chExt cx="6293307" cy="4100537"/>
          </a:xfrm>
        </p:grpSpPr>
        <p:grpSp>
          <p:nvGrpSpPr>
            <p:cNvPr id="51" name="Groupe 50"/>
            <p:cNvGrpSpPr/>
            <p:nvPr/>
          </p:nvGrpSpPr>
          <p:grpSpPr>
            <a:xfrm>
              <a:off x="1000100" y="5857892"/>
              <a:ext cx="3924316" cy="671513"/>
              <a:chOff x="1071538" y="4429132"/>
              <a:chExt cx="3924316" cy="671513"/>
            </a:xfrm>
          </p:grpSpPr>
          <p:pic>
            <p:nvPicPr>
              <p:cNvPr id="52" name="Picture 26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71538" y="4500570"/>
                <a:ext cx="790575" cy="600075"/>
              </a:xfrm>
              <a:prstGeom prst="rect">
                <a:avLst/>
              </a:prstGeom>
              <a:noFill/>
            </p:spPr>
          </p:pic>
          <p:cxnSp>
            <p:nvCxnSpPr>
              <p:cNvPr id="53" name="Connecteur droit avec flèche 52"/>
              <p:cNvCxnSpPr/>
              <p:nvPr/>
            </p:nvCxnSpPr>
            <p:spPr>
              <a:xfrm>
                <a:off x="2285984" y="4786322"/>
                <a:ext cx="71438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29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357554" y="4429132"/>
                <a:ext cx="1638300" cy="619125"/>
              </a:xfrm>
              <a:prstGeom prst="rect">
                <a:avLst/>
              </a:prstGeom>
              <a:noFill/>
            </p:spPr>
          </p:pic>
        </p:grpSp>
        <p:grpSp>
          <p:nvGrpSpPr>
            <p:cNvPr id="50" name="Groupe 49"/>
            <p:cNvGrpSpPr/>
            <p:nvPr/>
          </p:nvGrpSpPr>
          <p:grpSpPr>
            <a:xfrm>
              <a:off x="928662" y="5357826"/>
              <a:ext cx="4752999" cy="433388"/>
              <a:chOff x="928662" y="3857628"/>
              <a:chExt cx="4752999" cy="433388"/>
            </a:xfrm>
          </p:grpSpPr>
          <p:pic>
            <p:nvPicPr>
              <p:cNvPr id="1047" name="Picture 23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57686" y="3929066"/>
                <a:ext cx="1323975" cy="361950"/>
              </a:xfrm>
              <a:prstGeom prst="rect">
                <a:avLst/>
              </a:prstGeom>
              <a:noFill/>
            </p:spPr>
          </p:pic>
          <p:sp>
            <p:nvSpPr>
              <p:cNvPr id="37" name="ZoneTexte 36"/>
              <p:cNvSpPr txBox="1"/>
              <p:nvPr/>
            </p:nvSpPr>
            <p:spPr>
              <a:xfrm>
                <a:off x="928662" y="3857628"/>
                <a:ext cx="1901931" cy="3693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fr-FR" dirty="0" smtClean="0"/>
                  <a:t>Dans cet exemple:</a:t>
                </a:r>
                <a:endParaRPr lang="fr-FR" dirty="0"/>
              </a:p>
            </p:txBody>
          </p:sp>
        </p:grpSp>
        <p:sp>
          <p:nvSpPr>
            <p:cNvPr id="58" name="Forme libre 57"/>
            <p:cNvSpPr/>
            <p:nvPr/>
          </p:nvSpPr>
          <p:spPr>
            <a:xfrm>
              <a:off x="5827923" y="2428868"/>
              <a:ext cx="1394046" cy="3187919"/>
            </a:xfrm>
            <a:custGeom>
              <a:avLst/>
              <a:gdLst>
                <a:gd name="connsiteX0" fmla="*/ 0 w 1394046"/>
                <a:gd name="connsiteY0" fmla="*/ 1674563 h 1687721"/>
                <a:gd name="connsiteX1" fmla="*/ 44067 w 1394046"/>
                <a:gd name="connsiteY1" fmla="*/ 1685580 h 1687721"/>
                <a:gd name="connsiteX2" fmla="*/ 77118 w 1394046"/>
                <a:gd name="connsiteY2" fmla="*/ 1663547 h 1687721"/>
                <a:gd name="connsiteX3" fmla="*/ 110169 w 1394046"/>
                <a:gd name="connsiteY3" fmla="*/ 1652530 h 1687721"/>
                <a:gd name="connsiteX4" fmla="*/ 143219 w 1394046"/>
                <a:gd name="connsiteY4" fmla="*/ 1630496 h 1687721"/>
                <a:gd name="connsiteX5" fmla="*/ 198304 w 1394046"/>
                <a:gd name="connsiteY5" fmla="*/ 1619479 h 1687721"/>
                <a:gd name="connsiteX6" fmla="*/ 242371 w 1394046"/>
                <a:gd name="connsiteY6" fmla="*/ 1597445 h 1687721"/>
                <a:gd name="connsiteX7" fmla="*/ 275422 w 1394046"/>
                <a:gd name="connsiteY7" fmla="*/ 1586428 h 1687721"/>
                <a:gd name="connsiteX8" fmla="*/ 374573 w 1394046"/>
                <a:gd name="connsiteY8" fmla="*/ 1520327 h 1687721"/>
                <a:gd name="connsiteX9" fmla="*/ 407624 w 1394046"/>
                <a:gd name="connsiteY9" fmla="*/ 1498294 h 1687721"/>
                <a:gd name="connsiteX10" fmla="*/ 440675 w 1394046"/>
                <a:gd name="connsiteY10" fmla="*/ 1487277 h 1687721"/>
                <a:gd name="connsiteX11" fmla="*/ 506776 w 1394046"/>
                <a:gd name="connsiteY11" fmla="*/ 1443209 h 1687721"/>
                <a:gd name="connsiteX12" fmla="*/ 539826 w 1394046"/>
                <a:gd name="connsiteY12" fmla="*/ 1421175 h 1687721"/>
                <a:gd name="connsiteX13" fmla="*/ 572877 w 1394046"/>
                <a:gd name="connsiteY13" fmla="*/ 1410159 h 1687721"/>
                <a:gd name="connsiteX14" fmla="*/ 649995 w 1394046"/>
                <a:gd name="connsiteY14" fmla="*/ 1344057 h 1687721"/>
                <a:gd name="connsiteX15" fmla="*/ 683046 w 1394046"/>
                <a:gd name="connsiteY15" fmla="*/ 1311007 h 1687721"/>
                <a:gd name="connsiteX16" fmla="*/ 727113 w 1394046"/>
                <a:gd name="connsiteY16" fmla="*/ 1288973 h 1687721"/>
                <a:gd name="connsiteX17" fmla="*/ 760164 w 1394046"/>
                <a:gd name="connsiteY17" fmla="*/ 1255922 h 1687721"/>
                <a:gd name="connsiteX18" fmla="*/ 793214 w 1394046"/>
                <a:gd name="connsiteY18" fmla="*/ 1233889 h 1687721"/>
                <a:gd name="connsiteX19" fmla="*/ 859316 w 1394046"/>
                <a:gd name="connsiteY19" fmla="*/ 1178804 h 1687721"/>
                <a:gd name="connsiteX20" fmla="*/ 903383 w 1394046"/>
                <a:gd name="connsiteY20" fmla="*/ 1123720 h 1687721"/>
                <a:gd name="connsiteX21" fmla="*/ 925417 w 1394046"/>
                <a:gd name="connsiteY21" fmla="*/ 1090669 h 1687721"/>
                <a:gd name="connsiteX22" fmla="*/ 958467 w 1394046"/>
                <a:gd name="connsiteY22" fmla="*/ 1057619 h 1687721"/>
                <a:gd name="connsiteX23" fmla="*/ 991518 w 1394046"/>
                <a:gd name="connsiteY23" fmla="*/ 991518 h 1687721"/>
                <a:gd name="connsiteX24" fmla="*/ 1057619 w 1394046"/>
                <a:gd name="connsiteY24" fmla="*/ 925416 h 1687721"/>
                <a:gd name="connsiteX25" fmla="*/ 1112704 w 1394046"/>
                <a:gd name="connsiteY25" fmla="*/ 848298 h 1687721"/>
                <a:gd name="connsiteX26" fmla="*/ 1123720 w 1394046"/>
                <a:gd name="connsiteY26" fmla="*/ 815248 h 1687721"/>
                <a:gd name="connsiteX27" fmla="*/ 1167788 w 1394046"/>
                <a:gd name="connsiteY27" fmla="*/ 749147 h 1687721"/>
                <a:gd name="connsiteX28" fmla="*/ 1189822 w 1394046"/>
                <a:gd name="connsiteY28" fmla="*/ 716096 h 1687721"/>
                <a:gd name="connsiteX29" fmla="*/ 1222872 w 1394046"/>
                <a:gd name="connsiteY29" fmla="*/ 672028 h 1687721"/>
                <a:gd name="connsiteX30" fmla="*/ 1266940 w 1394046"/>
                <a:gd name="connsiteY30" fmla="*/ 605927 h 1687721"/>
                <a:gd name="connsiteX31" fmla="*/ 1288973 w 1394046"/>
                <a:gd name="connsiteY31" fmla="*/ 528809 h 1687721"/>
                <a:gd name="connsiteX32" fmla="*/ 1299990 w 1394046"/>
                <a:gd name="connsiteY32" fmla="*/ 484742 h 1687721"/>
                <a:gd name="connsiteX33" fmla="*/ 1311007 w 1394046"/>
                <a:gd name="connsiteY33" fmla="*/ 451691 h 1687721"/>
                <a:gd name="connsiteX34" fmla="*/ 1344058 w 1394046"/>
                <a:gd name="connsiteY34" fmla="*/ 374573 h 1687721"/>
                <a:gd name="connsiteX35" fmla="*/ 1377108 w 1394046"/>
                <a:gd name="connsiteY35" fmla="*/ 231354 h 1687721"/>
                <a:gd name="connsiteX36" fmla="*/ 1388125 w 1394046"/>
                <a:gd name="connsiteY36" fmla="*/ 0 h 168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94046" h="1687721">
                  <a:moveTo>
                    <a:pt x="0" y="1674563"/>
                  </a:moveTo>
                  <a:cubicBezTo>
                    <a:pt x="14689" y="1678235"/>
                    <a:pt x="29078" y="1687721"/>
                    <a:pt x="44067" y="1685580"/>
                  </a:cubicBezTo>
                  <a:cubicBezTo>
                    <a:pt x="57175" y="1683708"/>
                    <a:pt x="65275" y="1669468"/>
                    <a:pt x="77118" y="1663547"/>
                  </a:cubicBezTo>
                  <a:cubicBezTo>
                    <a:pt x="87505" y="1658354"/>
                    <a:pt x="99152" y="1656202"/>
                    <a:pt x="110169" y="1652530"/>
                  </a:cubicBezTo>
                  <a:cubicBezTo>
                    <a:pt x="121186" y="1645185"/>
                    <a:pt x="130822" y="1635145"/>
                    <a:pt x="143219" y="1630496"/>
                  </a:cubicBezTo>
                  <a:cubicBezTo>
                    <a:pt x="160752" y="1623921"/>
                    <a:pt x="180540" y="1625401"/>
                    <a:pt x="198304" y="1619479"/>
                  </a:cubicBezTo>
                  <a:cubicBezTo>
                    <a:pt x="213884" y="1614286"/>
                    <a:pt x="227276" y="1603914"/>
                    <a:pt x="242371" y="1597445"/>
                  </a:cubicBezTo>
                  <a:cubicBezTo>
                    <a:pt x="253045" y="1592870"/>
                    <a:pt x="265270" y="1592068"/>
                    <a:pt x="275422" y="1586428"/>
                  </a:cubicBezTo>
                  <a:cubicBezTo>
                    <a:pt x="275447" y="1586414"/>
                    <a:pt x="358036" y="1531352"/>
                    <a:pt x="374573" y="1520327"/>
                  </a:cubicBezTo>
                  <a:cubicBezTo>
                    <a:pt x="385590" y="1512982"/>
                    <a:pt x="395063" y="1502481"/>
                    <a:pt x="407624" y="1498294"/>
                  </a:cubicBezTo>
                  <a:lnTo>
                    <a:pt x="440675" y="1487277"/>
                  </a:lnTo>
                  <a:lnTo>
                    <a:pt x="506776" y="1443209"/>
                  </a:lnTo>
                  <a:cubicBezTo>
                    <a:pt x="517793" y="1435864"/>
                    <a:pt x="527265" y="1425362"/>
                    <a:pt x="539826" y="1421175"/>
                  </a:cubicBezTo>
                  <a:lnTo>
                    <a:pt x="572877" y="1410159"/>
                  </a:lnTo>
                  <a:cubicBezTo>
                    <a:pt x="705254" y="1277779"/>
                    <a:pt x="549340" y="1427935"/>
                    <a:pt x="649995" y="1344057"/>
                  </a:cubicBezTo>
                  <a:cubicBezTo>
                    <a:pt x="661964" y="1334083"/>
                    <a:pt x="670368" y="1320063"/>
                    <a:pt x="683046" y="1311007"/>
                  </a:cubicBezTo>
                  <a:cubicBezTo>
                    <a:pt x="696410" y="1301461"/>
                    <a:pt x="713749" y="1298519"/>
                    <a:pt x="727113" y="1288973"/>
                  </a:cubicBezTo>
                  <a:cubicBezTo>
                    <a:pt x="739791" y="1279917"/>
                    <a:pt x="748195" y="1265896"/>
                    <a:pt x="760164" y="1255922"/>
                  </a:cubicBezTo>
                  <a:cubicBezTo>
                    <a:pt x="770336" y="1247446"/>
                    <a:pt x="783042" y="1242365"/>
                    <a:pt x="793214" y="1233889"/>
                  </a:cubicBezTo>
                  <a:cubicBezTo>
                    <a:pt x="878043" y="1163199"/>
                    <a:pt x="777256" y="1233511"/>
                    <a:pt x="859316" y="1178804"/>
                  </a:cubicBezTo>
                  <a:cubicBezTo>
                    <a:pt x="880762" y="1114463"/>
                    <a:pt x="853552" y="1173551"/>
                    <a:pt x="903383" y="1123720"/>
                  </a:cubicBezTo>
                  <a:cubicBezTo>
                    <a:pt x="912746" y="1114357"/>
                    <a:pt x="916940" y="1100841"/>
                    <a:pt x="925417" y="1090669"/>
                  </a:cubicBezTo>
                  <a:cubicBezTo>
                    <a:pt x="935391" y="1078700"/>
                    <a:pt x="948493" y="1069588"/>
                    <a:pt x="958467" y="1057619"/>
                  </a:cubicBezTo>
                  <a:cubicBezTo>
                    <a:pt x="1010809" y="994808"/>
                    <a:pt x="955382" y="1054756"/>
                    <a:pt x="991518" y="991518"/>
                  </a:cubicBezTo>
                  <a:cubicBezTo>
                    <a:pt x="1016746" y="947369"/>
                    <a:pt x="1020661" y="950055"/>
                    <a:pt x="1057619" y="925416"/>
                  </a:cubicBezTo>
                  <a:cubicBezTo>
                    <a:pt x="1133706" y="773245"/>
                    <a:pt x="1023370" y="982299"/>
                    <a:pt x="1112704" y="848298"/>
                  </a:cubicBezTo>
                  <a:cubicBezTo>
                    <a:pt x="1119145" y="838636"/>
                    <a:pt x="1118080" y="825399"/>
                    <a:pt x="1123720" y="815248"/>
                  </a:cubicBezTo>
                  <a:cubicBezTo>
                    <a:pt x="1136580" y="792099"/>
                    <a:pt x="1153099" y="771181"/>
                    <a:pt x="1167788" y="749147"/>
                  </a:cubicBezTo>
                  <a:cubicBezTo>
                    <a:pt x="1175133" y="738130"/>
                    <a:pt x="1181878" y="726689"/>
                    <a:pt x="1189822" y="716096"/>
                  </a:cubicBezTo>
                  <a:cubicBezTo>
                    <a:pt x="1200839" y="701407"/>
                    <a:pt x="1212342" y="687070"/>
                    <a:pt x="1222872" y="672028"/>
                  </a:cubicBezTo>
                  <a:cubicBezTo>
                    <a:pt x="1238058" y="650334"/>
                    <a:pt x="1266940" y="605927"/>
                    <a:pt x="1266940" y="605927"/>
                  </a:cubicBezTo>
                  <a:cubicBezTo>
                    <a:pt x="1301381" y="468168"/>
                    <a:pt x="1257364" y="639443"/>
                    <a:pt x="1288973" y="528809"/>
                  </a:cubicBezTo>
                  <a:cubicBezTo>
                    <a:pt x="1293132" y="514250"/>
                    <a:pt x="1295830" y="499301"/>
                    <a:pt x="1299990" y="484742"/>
                  </a:cubicBezTo>
                  <a:cubicBezTo>
                    <a:pt x="1303180" y="473576"/>
                    <a:pt x="1307817" y="462857"/>
                    <a:pt x="1311007" y="451691"/>
                  </a:cubicBezTo>
                  <a:cubicBezTo>
                    <a:pt x="1328792" y="389443"/>
                    <a:pt x="1310515" y="424888"/>
                    <a:pt x="1344058" y="374573"/>
                  </a:cubicBezTo>
                  <a:cubicBezTo>
                    <a:pt x="1368368" y="253017"/>
                    <a:pt x="1354248" y="299932"/>
                    <a:pt x="1377108" y="231354"/>
                  </a:cubicBezTo>
                  <a:cubicBezTo>
                    <a:pt x="1394046" y="95848"/>
                    <a:pt x="1388125" y="172826"/>
                    <a:pt x="1388125" y="0"/>
                  </a:cubicBezTo>
                </a:path>
              </a:pathLst>
            </a:cu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5" name="Groupe 64"/>
          <p:cNvGrpSpPr/>
          <p:nvPr/>
        </p:nvGrpSpPr>
        <p:grpSpPr>
          <a:xfrm>
            <a:off x="928662" y="3874059"/>
            <a:ext cx="4595836" cy="1193249"/>
            <a:chOff x="928662" y="3874059"/>
            <a:chExt cx="4595836" cy="1193249"/>
          </a:xfrm>
        </p:grpSpPr>
        <p:sp>
          <p:nvSpPr>
            <p:cNvPr id="60" name="ZoneTexte 59"/>
            <p:cNvSpPr txBox="1"/>
            <p:nvPr/>
          </p:nvSpPr>
          <p:spPr>
            <a:xfrm>
              <a:off x="928662" y="3874059"/>
              <a:ext cx="3303277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fr-FR" dirty="0" smtClean="0"/>
                <a:t>Le dénominateur est de la forme </a:t>
              </a:r>
            </a:p>
          </p:txBody>
        </p:sp>
        <p:pic>
          <p:nvPicPr>
            <p:cNvPr id="7169" name="Picture 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86248" y="3929066"/>
              <a:ext cx="1238250" cy="314325"/>
            </a:xfrm>
            <a:prstGeom prst="rect">
              <a:avLst/>
            </a:prstGeom>
            <a:noFill/>
          </p:spPr>
        </p:pic>
        <p:sp>
          <p:nvSpPr>
            <p:cNvPr id="62" name="ZoneTexte 61"/>
            <p:cNvSpPr txBox="1"/>
            <p:nvPr/>
          </p:nvSpPr>
          <p:spPr>
            <a:xfrm>
              <a:off x="928662" y="4286256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Ce qui donne:</a:t>
              </a:r>
              <a:endParaRPr lang="fr-FR" dirty="0"/>
            </a:p>
          </p:txBody>
        </p: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28860" y="4572008"/>
              <a:ext cx="1743075" cy="495300"/>
            </a:xfrm>
            <a:prstGeom prst="rect">
              <a:avLst/>
            </a:prstGeom>
            <a:noFill/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14876" y="4429132"/>
              <a:ext cx="790575" cy="619125"/>
            </a:xfrm>
            <a:prstGeom prst="rect">
              <a:avLst/>
            </a:prstGeom>
            <a:noFill/>
          </p:spPr>
        </p:pic>
      </p:grp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Espace réservé du numéro de diapositive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8596" y="428604"/>
            <a:ext cx="148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Identification:</a:t>
            </a:r>
            <a:endParaRPr lang="fr-FR" dirty="0"/>
          </a:p>
        </p:txBody>
      </p:sp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1071546"/>
            <a:ext cx="2638425" cy="847725"/>
          </a:xfrm>
          <a:prstGeom prst="rect">
            <a:avLst/>
          </a:prstGeom>
          <a:noFill/>
        </p:spPr>
      </p:pic>
      <p:cxnSp>
        <p:nvCxnSpPr>
          <p:cNvPr id="4" name="Connecteur droit avec flèche 3"/>
          <p:cNvCxnSpPr/>
          <p:nvPr/>
        </p:nvCxnSpPr>
        <p:spPr>
          <a:xfrm>
            <a:off x="3500430" y="1428736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928670"/>
            <a:ext cx="4057650" cy="9525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3819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54292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500034" y="2786058"/>
            <a:ext cx="6019829" cy="847725"/>
            <a:chOff x="500034" y="2786058"/>
            <a:chExt cx="6019829" cy="84772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3438" y="2857496"/>
              <a:ext cx="1876425" cy="657225"/>
            </a:xfrm>
            <a:prstGeom prst="rect">
              <a:avLst/>
            </a:prstGeom>
            <a:noFill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57356" y="2786058"/>
              <a:ext cx="2019300" cy="847725"/>
            </a:xfrm>
            <a:prstGeom prst="rect">
              <a:avLst/>
            </a:prstGeom>
            <a:noFill/>
          </p:spPr>
        </p:pic>
        <p:sp>
          <p:nvSpPr>
            <p:cNvPr id="17" name="ZoneTexte 16"/>
            <p:cNvSpPr txBox="1"/>
            <p:nvPr/>
          </p:nvSpPr>
          <p:spPr>
            <a:xfrm>
              <a:off x="500034" y="2786058"/>
              <a:ext cx="60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Soit:</a:t>
              </a:r>
              <a:endParaRPr lang="fr-FR" dirty="0"/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500034" y="4643446"/>
            <a:ext cx="354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Contraintes:    C2 = n C1 et R2 = k R1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500034" y="4000504"/>
            <a:ext cx="7748528" cy="369332"/>
            <a:chOff x="500034" y="4000504"/>
            <a:chExt cx="7748528" cy="369332"/>
          </a:xfrm>
        </p:grpSpPr>
        <p:sp>
          <p:nvSpPr>
            <p:cNvPr id="18" name="ZoneTexte 17"/>
            <p:cNvSpPr txBox="1"/>
            <p:nvPr/>
          </p:nvSpPr>
          <p:spPr>
            <a:xfrm>
              <a:off x="500034" y="4000504"/>
              <a:ext cx="3992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Problème: 2 équations pour 4 inconnues</a:t>
              </a:r>
              <a:endParaRPr lang="fr-FR" dirty="0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4572000" y="4214818"/>
              <a:ext cx="71438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500694" y="400050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Introduction de contraintes</a:t>
              </a:r>
              <a:endParaRPr lang="fr-FR" dirty="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5429256" y="2000240"/>
            <a:ext cx="324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ATTENTION:</a:t>
            </a:r>
            <a:r>
              <a:rPr lang="fr-FR" dirty="0" smtClean="0"/>
              <a:t> l’expression dépend</a:t>
            </a:r>
          </a:p>
          <a:p>
            <a:pPr algn="ctr"/>
            <a:r>
              <a:rPr lang="fr-FR" dirty="0" smtClean="0"/>
              <a:t>du schéma du filtre</a:t>
            </a:r>
            <a:endParaRPr lang="fr-FR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9C43-F99A-4259-9BB6-0463F4BA912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B2D6934E573C499D19541204D5847A" ma:contentTypeVersion="0" ma:contentTypeDescription="Crée un document." ma:contentTypeScope="" ma:versionID="ac2d493d5ee411682676ed7b5e6b84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EDF11A-51E9-4830-BC3F-1B156387AF5E}"/>
</file>

<file path=customXml/itemProps2.xml><?xml version="1.0" encoding="utf-8"?>
<ds:datastoreItem xmlns:ds="http://schemas.openxmlformats.org/officeDocument/2006/customXml" ds:itemID="{5D8B33E8-8228-4904-9180-D7ECB7B80CA2}"/>
</file>

<file path=customXml/itemProps3.xml><?xml version="1.0" encoding="utf-8"?>
<ds:datastoreItem xmlns:ds="http://schemas.openxmlformats.org/officeDocument/2006/customXml" ds:itemID="{8FE4E93E-D7EA-43DD-A255-D2BF432E3DB9}"/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408</Words>
  <Application>Microsoft Office PowerPoint</Application>
  <PresentationFormat>Affichage à l'écran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Exemple de synthèse de filtre</vt:lpstr>
      <vt:lpstr>Spécifications</vt:lpstr>
      <vt:lpstr>Gabarit du filtre</vt:lpstr>
      <vt:lpstr>Présentation PowerPoint</vt:lpstr>
      <vt:lpstr>Présentation PowerPoint</vt:lpstr>
      <vt:lpstr>Présentation PowerPoint</vt:lpstr>
      <vt:lpstr>Présentation PowerPoint</vt:lpstr>
      <vt:lpstr>Synthèse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IEMN-ISEN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Stefanelli</dc:creator>
  <cp:lastModifiedBy>bruno</cp:lastModifiedBy>
  <cp:revision>61</cp:revision>
  <dcterms:created xsi:type="dcterms:W3CDTF">2010-11-03T19:55:14Z</dcterms:created>
  <dcterms:modified xsi:type="dcterms:W3CDTF">2016-02-29T21:42:35Z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0x01010008B2D6934E573C499D19541204D5847A</vt:lpwstr>
  </property>
</Properties>
</file>