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7" r:id="rId18"/>
    <p:sldId id="276" r:id="rId19"/>
    <p:sldId id="279" r:id="rId20"/>
    <p:sldId id="281" r:id="rId21"/>
    <p:sldId id="282" r:id="rId2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41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solid-principles-explained-in-plain-english/" TargetMode="External"/><Relationship Id="rId7" Type="http://schemas.openxmlformats.org/officeDocument/2006/relationships/hyperlink" Target="https://williamdurand.fr/2013/07/30/from-stupid-to-solid-cod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ssential-dev-skills.com/poo/principe-solid" TargetMode="External"/><Relationship Id="rId5" Type="http://schemas.openxmlformats.org/officeDocument/2006/relationships/hyperlink" Target="https://www.baeldung.com/solid-principles" TargetMode="External"/><Relationship Id="rId4" Type="http://schemas.openxmlformats.org/officeDocument/2006/relationships/hyperlink" Target="https://medium.com/backticks-tildes/the-s-o-l-i-d-principles-in-pictures-b34ce2f1e898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>
                <a:solidFill>
                  <a:schemeClr val="hlink"/>
                </a:solidFill>
                <a:hlinkClick r:id="rId3"/>
              </a:rPr>
              <a:t>https://www.freecodecamp.org/news/solid-principles-explained-in-plain-english/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>
                <a:solidFill>
                  <a:schemeClr val="hlink"/>
                </a:solidFill>
                <a:hlinkClick r:id="rId4"/>
              </a:rPr>
              <a:t>https://medium.com/backticks-tildes/the-s-o-l-i-d-principles-in-pictures-b34ce2f1e898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>
                <a:solidFill>
                  <a:schemeClr val="hlink"/>
                </a:solidFill>
                <a:hlinkClick r:id="rId5"/>
              </a:rPr>
              <a:t>https://www.baeldung.com/solid-principles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>
                <a:solidFill>
                  <a:schemeClr val="hlink"/>
                </a:solidFill>
                <a:hlinkClick r:id="rId6"/>
              </a:rPr>
              <a:t>https://essential-dev-skills.com/poo/principe-solid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>
                <a:solidFill>
                  <a:schemeClr val="hlink"/>
                </a:solidFill>
                <a:hlinkClick r:id="rId7"/>
              </a:rPr>
              <a:t>https://williamdurand.fr/2013/07/30/from-stupid-to-solid-code/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35fa0e4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35fa0e4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35fa0e4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e35fa0e4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35fa0e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35fa0e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35fa0e4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35fa0e4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35fa0e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35fa0e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551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35fa0e4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35fa0e4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67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35fa0e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35fa0e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48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35fa0e4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35fa0e4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81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35fa0e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35fa0e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35fa0e4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35fa0e4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35fa0e4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35fa0e4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75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35fa0e4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35fa0e4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e35fa0e4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e35fa0e4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35fa0e4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35fa0e4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35fa0e4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35fa0e4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35fa0e4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35fa0e4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27201-05F0-4081-B70E-42A8FF39B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1A3976-CD6B-4489-9148-48538AF28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AE351-6C7E-45A8-BF3A-FDA48918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476CDF-A962-4E97-98BC-A70778E2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AD20E-454E-4D61-B471-EBC3E769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63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DC622-E2D2-4417-97FB-B33BEE5A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85A307-B112-4648-AADB-0118657AB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58A4F-0A4C-42C0-B62E-E76E9136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F3C2D-2DD9-45B2-B9A2-F69C4E2C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1BB18E-8564-4CAF-9AB9-925B9628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955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55E866-2047-4A37-B0E7-1236FD5B9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80B4DC-6912-481A-9165-ABF2A84DE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C21F2-E0A1-4CE8-94B0-63FDAA42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45430-3B1D-4E6B-A971-600C0004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2099C-A520-45B3-AA88-ECD8A794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894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831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648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62301-9F29-4B5E-A64D-1663B13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995E0-E25B-432A-AE45-BDD383D1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39C82-5CF7-42BE-AF5C-679B70F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AF3DC-A232-43FD-9051-31872115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A9567-386F-4556-8F70-14574DE3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4171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A9F51-F071-47F1-98D0-D69C19BE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9F6E85-4AF6-4A51-81FC-BAE7A614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DD216-85F0-45BA-9698-5219C97E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FA7DC1-8927-40B1-8EB3-CC86D0F0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0B0C2-FD81-4EC5-8C48-EC8DB33D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3452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811FD-6B47-4942-8623-D72C7082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80FF2-BC08-4B97-80DA-2430609E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638DD-8553-401B-ADB9-F51C72F72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CABE7-2018-4C97-A20C-353DAF34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8325BB-2305-46E2-ACDB-47CBDC5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35C5DD-DFC3-49FD-9CA3-DB3C650F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361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AEDDB-9A51-4F2E-A104-10446A51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132B2-E313-4F27-A906-0E07808F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755D19-6AB0-422C-BD46-5A967B830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EFDB82-6A80-4D5B-A6E9-B007D922E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69D2C3-7C00-48E7-91B2-4DA3A20CB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B35717-2C79-46CD-9799-85EE322E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FE482D-437A-42CE-AB25-9F493BBF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AE9A26-6653-48CA-8650-D2D19573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0406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18FB0-97A2-4165-B19C-2816B22C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062025-0CE8-4C5D-BE87-77236570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844E04-C944-4393-AD75-3F6C918A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326F92-DDFD-4C06-BD63-044F0313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534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0A1381-8908-4395-8FF4-1B3E0AE7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20B155-7EDA-4D54-93A9-90217453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103D01-5357-454E-AB39-382B7D79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3001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5ECFF-5CEE-4651-A5E2-251D99BA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A440A-C583-4A24-9DA3-C00954B72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55FC5E-8416-41B4-B459-C70F349E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6419B6-3545-4238-B691-37953011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B0AABF-A780-441B-BC6F-FD4A571D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6A9D09-5FF6-4083-81AC-BD45DE9B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5493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067F8-067F-4D38-98B0-8F55C5D3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CB5D2D-3DE0-4326-B7B7-41B28BB40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8F044-07D6-4FC2-954E-562D3CE8F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D9998F-5B53-4DCB-AE64-60AE2BD6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9F9CA8-B329-4971-A1C3-29000034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F79056-60D5-4661-977B-4C73C004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0698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38316C-5E1F-4F22-B286-0404F2F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45A33E-1F04-4F26-AC28-95D11E96B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0C9B7D-B34F-4862-9AB6-0C2396C54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B547-BB2D-45C2-BE52-8CC8F8BB8D09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D4B80-4FF7-46A3-A08A-10DDE6BFE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9B780F-B67E-4C7A-B73F-8583AC14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2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40148" y="614238"/>
            <a:ext cx="4947184" cy="245139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FFFFFF"/>
                </a:solidFill>
              </a:rPr>
              <a:t>Comment bien coder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SOLID pattern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448905" y="3597891"/>
            <a:ext cx="4538427" cy="93137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>
                <a:solidFill>
                  <a:srgbClr val="FFFFFF"/>
                </a:solidFill>
              </a:rPr>
              <a:t>Vos collègues vont vous aimer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324792" y="627580"/>
            <a:ext cx="1736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Solution</a:t>
            </a:r>
            <a:endParaRPr dirty="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348" y="661262"/>
            <a:ext cx="57709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Implémentation</a:t>
            </a:r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066696" y="721625"/>
            <a:ext cx="5143585" cy="355738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InvoicePersistence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1430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save(Invoice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invoice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DatabasePersistence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InvoicePersistence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11430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save(Invoice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invoice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Save to DB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FilePersistence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InvoicePersistence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11430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save(Invoice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invoice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Save to file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Liskov Substitution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Loi</a:t>
            </a:r>
            <a:r>
              <a:rPr lang="en-US" sz="1500" dirty="0"/>
              <a:t>: Une sous </a:t>
            </a:r>
            <a:r>
              <a:rPr lang="en-US" sz="1500" dirty="0" err="1"/>
              <a:t>classe</a:t>
            </a:r>
            <a:r>
              <a:rPr lang="en-US" sz="1500" dirty="0"/>
              <a:t> doit </a:t>
            </a:r>
            <a:r>
              <a:rPr lang="en-US" sz="1500" dirty="0" err="1"/>
              <a:t>pouvoir</a:t>
            </a:r>
            <a:r>
              <a:rPr lang="en-US" sz="1500" dirty="0"/>
              <a:t> se </a:t>
            </a:r>
            <a:r>
              <a:rPr lang="en-US" sz="1500" dirty="0" err="1"/>
              <a:t>substituer</a:t>
            </a:r>
            <a:r>
              <a:rPr lang="en-US" sz="1500" dirty="0"/>
              <a:t> à </a:t>
            </a:r>
            <a:r>
              <a:rPr lang="en-US" sz="1500" dirty="0" err="1"/>
              <a:t>sa</a:t>
            </a:r>
            <a:r>
              <a:rPr lang="en-US" sz="1500" dirty="0"/>
              <a:t> </a:t>
            </a:r>
            <a:r>
              <a:rPr lang="en-US" sz="1500" dirty="0" err="1"/>
              <a:t>classe</a:t>
            </a:r>
            <a:r>
              <a:rPr lang="en-US" sz="1500" dirty="0"/>
              <a:t> parent.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Un enfant </a:t>
            </a:r>
            <a:r>
              <a:rPr lang="en-US" sz="1500" dirty="0" err="1"/>
              <a:t>peut</a:t>
            </a:r>
            <a:r>
              <a:rPr lang="en-US" sz="1500" dirty="0"/>
              <a:t> </a:t>
            </a:r>
            <a:r>
              <a:rPr lang="en-US" sz="1500" dirty="0" err="1"/>
              <a:t>enrichir</a:t>
            </a:r>
            <a:r>
              <a:rPr lang="en-US" sz="1500" dirty="0"/>
              <a:t> le </a:t>
            </a:r>
            <a:r>
              <a:rPr lang="en-US" sz="1500" dirty="0" err="1"/>
              <a:t>comportement</a:t>
            </a:r>
            <a:r>
              <a:rPr lang="en-US" sz="1500" dirty="0"/>
              <a:t> de son parent </a:t>
            </a:r>
            <a:r>
              <a:rPr lang="en-US" sz="1500" dirty="0" err="1"/>
              <a:t>mais</a:t>
            </a:r>
            <a:r>
              <a:rPr lang="en-US" sz="1500" dirty="0"/>
              <a:t> pas </a:t>
            </a:r>
            <a:r>
              <a:rPr lang="en-US" sz="1500" dirty="0" err="1"/>
              <a:t>ajouter</a:t>
            </a:r>
            <a:r>
              <a:rPr lang="en-US" sz="1500" dirty="0"/>
              <a:t> des </a:t>
            </a:r>
            <a:r>
              <a:rPr lang="en-US" sz="1500" dirty="0" err="1"/>
              <a:t>contraintes</a:t>
            </a:r>
            <a:r>
              <a:rPr lang="en-US" sz="15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864D58-9210-415E-ABF7-78205B56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6696" y="721625"/>
            <a:ext cx="5143585" cy="3557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{</a:t>
            </a:r>
          </a:p>
          <a:p>
            <a:pPr marL="114300" indent="0" algn="l">
              <a:buNone/>
            </a:pPr>
            <a:endParaRPr lang="fr-FR" sz="10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	</a:t>
            </a:r>
            <a:r>
              <a:rPr 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endParaRPr lang="fr-FR" sz="10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	public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Rectangle() {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0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		</a:t>
            </a:r>
            <a:r>
              <a:rPr 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		</a:t>
            </a:r>
            <a:r>
              <a:rPr 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	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pPr marL="114300" indent="0" algn="l">
              <a:buNone/>
            </a:pPr>
            <a:endParaRPr lang="fr-FR" sz="10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0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0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endParaRPr lang="fr-FR" sz="10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0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0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1430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		return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fr-F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114300" indent="0" algn="l">
              <a:buNone/>
            </a:pP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BC63A7-14C4-4EDF-B3A3-A195AE89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Problème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A4199E-0891-44B5-8824-64FBC954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6696" y="721624"/>
            <a:ext cx="5143585" cy="36776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Square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{</a:t>
            </a:r>
          </a:p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Square() {}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</a:p>
          <a:p>
            <a:pPr marL="114300" indent="0" algn="l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.setWidth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.setHeight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</a:p>
          <a:p>
            <a:pPr marL="114300" indent="0" algn="l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.setHeight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.setWidth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1732E-8022-48CC-A8F4-225940E9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Problème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1A9E4-D8D5-4488-89F7-AD4BFAB4B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6696" y="721625"/>
            <a:ext cx="5143585" cy="35573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getAreaTest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(Rectangle r) {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r.getWidth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r.setHeight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11430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14300" indent="0" algn="l">
              <a:buNone/>
            </a:pP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		"Expected area of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(width * 10) + 		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got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r.getArea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Rectangle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Rectangle(2, 3);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getAreaTest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Rectangle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Square();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sq.setWidth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getAreaTest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5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Interface Segregation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174108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Un client ne </a:t>
            </a:r>
            <a:r>
              <a:rPr lang="en-US" sz="1500" dirty="0" err="1"/>
              <a:t>devrait</a:t>
            </a:r>
            <a:r>
              <a:rPr lang="en-US" sz="1500" dirty="0"/>
              <a:t> pas </a:t>
            </a:r>
            <a:r>
              <a:rPr lang="en-US" sz="1500" dirty="0" err="1"/>
              <a:t>être</a:t>
            </a:r>
            <a:r>
              <a:rPr lang="en-US" sz="1500" dirty="0"/>
              <a:t> </a:t>
            </a:r>
            <a:r>
              <a:rPr lang="en-US" sz="1500" dirty="0" err="1"/>
              <a:t>forcé</a:t>
            </a:r>
            <a:r>
              <a:rPr lang="en-US" sz="1500" dirty="0"/>
              <a:t> de </a:t>
            </a:r>
            <a:r>
              <a:rPr lang="en-US" sz="1500" dirty="0" err="1"/>
              <a:t>dépendre</a:t>
            </a:r>
            <a:r>
              <a:rPr lang="en-US" sz="1500" dirty="0"/>
              <a:t> de </a:t>
            </a:r>
            <a:r>
              <a:rPr lang="en-US" sz="1500" dirty="0" err="1"/>
              <a:t>méthodes</a:t>
            </a:r>
            <a:r>
              <a:rPr lang="en-US" sz="1500" dirty="0"/>
              <a:t> </a:t>
            </a:r>
            <a:r>
              <a:rPr lang="en-US" sz="1500" dirty="0" err="1"/>
              <a:t>qu’il</a:t>
            </a:r>
            <a:r>
              <a:rPr lang="en-US" sz="1500" dirty="0"/>
              <a:t> </a:t>
            </a:r>
            <a:r>
              <a:rPr lang="en-US" sz="1500" dirty="0" err="1"/>
              <a:t>n’utilise</a:t>
            </a:r>
            <a:r>
              <a:rPr lang="en-US" sz="1500" dirty="0"/>
              <a:t> pas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=&gt;  </a:t>
            </a:r>
            <a:r>
              <a:rPr lang="en-US" sz="1500" dirty="0" err="1"/>
              <a:t>Séparez</a:t>
            </a:r>
            <a:r>
              <a:rPr lang="en-US" sz="1500" dirty="0"/>
              <a:t> </a:t>
            </a:r>
            <a:r>
              <a:rPr lang="en-US" sz="1500" dirty="0" err="1"/>
              <a:t>vos</a:t>
            </a:r>
            <a:r>
              <a:rPr lang="en-US" sz="1500" dirty="0"/>
              <a:t> interfaces </a:t>
            </a:r>
            <a:r>
              <a:rPr lang="en-US" sz="1500" dirty="0" err="1"/>
              <a:t>en</a:t>
            </a:r>
            <a:r>
              <a:rPr lang="en-US" sz="1500" dirty="0"/>
              <a:t> plus petites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5E05F4-13BF-46FA-8BCD-BD99B83B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90" y="2198892"/>
            <a:ext cx="4926549" cy="246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1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864D58-9210-415E-ABF7-78205B56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6696" y="721625"/>
            <a:ext cx="5143585" cy="3557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ParkingLot</a:t>
            </a:r>
            <a:r>
              <a:rPr lang="fr-F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parkCar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Decrease empty spot count by 1</a:t>
            </a:r>
          </a:p>
          <a:p>
            <a:pPr marL="5715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unparkCar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Increase empty spots by 1</a:t>
            </a:r>
          </a:p>
          <a:p>
            <a:pPr marL="5715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Returns car capacity</a:t>
            </a:r>
          </a:p>
          <a:p>
            <a:pPr marL="5715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calculateFee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(Car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Returns the price based on number of hours</a:t>
            </a:r>
          </a:p>
          <a:p>
            <a:pPr marL="571500" lvl="1" indent="0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doPayment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(Car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Car {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746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1732E-8022-48CC-A8F4-225940E9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Problème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1A9E4-D8D5-4488-89F7-AD4BFAB4B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6696" y="721625"/>
            <a:ext cx="5844829" cy="35573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1430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FreeParking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ParkingLot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1430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fr-FR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</a:p>
          <a:p>
            <a:pPr marL="571500" lvl="1" indent="0">
              <a:buNone/>
            </a:pPr>
            <a:r>
              <a:rPr lang="fr-F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parkCar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0" lvl="1" indent="0">
              <a:buNone/>
            </a:pPr>
            <a:endParaRPr lang="fr-FR" sz="1500" dirty="0"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fr-FR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</a:p>
          <a:p>
            <a:pPr marL="571500" lvl="1" indent="0">
              <a:buNone/>
            </a:pPr>
            <a:r>
              <a:rPr lang="fr-F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unparkCar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0" lvl="1" indent="0">
              <a:buNone/>
            </a:pPr>
            <a:endParaRPr lang="fr-FR" sz="1500" dirty="0"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fr-FR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</a:p>
          <a:p>
            <a:pPr marL="571500" lvl="1" indent="0">
              <a:buNone/>
            </a:pPr>
            <a:r>
              <a:rPr lang="fr-F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getCapacity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0" lvl="1" indent="0">
              <a:buNone/>
            </a:pPr>
            <a:endParaRPr lang="fr-FR" sz="1500" dirty="0"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fr-FR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</a:p>
          <a:p>
            <a:pPr marL="571500" lvl="1" indent="0">
              <a:buNone/>
            </a:pPr>
            <a:r>
              <a:rPr lang="fr-F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calculateFee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(Car </a:t>
            </a:r>
            <a:r>
              <a:rPr lang="fr-F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71500" lvl="1" indent="0">
              <a:buNone/>
            </a:pPr>
            <a:r>
              <a:rPr lang="fr-F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571500" lvl="1" indent="0">
              <a:buNone/>
            </a:pP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0" lvl="1" indent="0">
              <a:buNone/>
            </a:pPr>
            <a:endParaRPr lang="fr-FR" sz="1500" dirty="0"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fr-FR" sz="15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</a:p>
          <a:p>
            <a:pPr marL="571500" lvl="1" indent="0">
              <a:buNone/>
            </a:pPr>
            <a:r>
              <a:rPr lang="fr-F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doPayment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(Car </a:t>
            </a:r>
            <a:r>
              <a:rPr lang="fr-F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71500" lvl="1" indent="0">
              <a:buNone/>
            </a:pP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"Parking lot is free"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0" lvl="1" indent="0">
              <a:buNone/>
            </a:pP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13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1732E-8022-48CC-A8F4-225940E9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5122" name="Picture 2" descr="SOLID-Tutorial-1024x432">
            <a:extLst>
              <a:ext uri="{FF2B5EF4-FFF2-40B4-BE49-F238E27FC236}">
                <a16:creationId xmlns:a16="http://schemas.microsoft.com/office/drawing/2014/main" id="{593A751A-572E-4F26-8305-68394174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72" y="811703"/>
            <a:ext cx="6323527" cy="266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SOLID Principles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Code </a:t>
            </a:r>
            <a:r>
              <a:rPr lang="en-US" sz="2000" dirty="0" err="1"/>
              <a:t>maintenable</a:t>
            </a:r>
            <a:endParaRPr lang="en-US" sz="2000" dirty="0"/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Flexible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/>
              <a:t>réutilisable</a:t>
            </a:r>
            <a:endParaRPr lang="en-US" sz="2000" dirty="0"/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/>
              <a:t>compréhensible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Dependency injection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621549" y="487110"/>
            <a:ext cx="4916510" cy="20846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Les modules haut niveau ne devraient pas dépendre de modules bas niveau. Ils devraient tous les deux dépendre d’abstractions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Les abstractions ne devraient pas dépendre des détails. Les détails devraient dépendre des abstractions.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Ce principe permet de découpler vos objets entre 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Ne pas confondre avec l’inversion de dépendance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8A56CA-CD48-4E97-B995-60F701E5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425" y="2535315"/>
            <a:ext cx="3256414" cy="202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5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Exemple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864D58-9210-415E-ABF7-78205B56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6696" y="392624"/>
            <a:ext cx="5143585" cy="43653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14300" indent="0" algn="l">
              <a:buNone/>
            </a:pP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Windows98Machine {</a:t>
            </a:r>
          </a:p>
          <a:p>
            <a:pPr marL="114300" indent="0" algn="l">
              <a:buNone/>
            </a:pPr>
            <a:endParaRPr lang="fr-FR" sz="12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StandardKeyboard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keyboard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Monitor </a:t>
            </a:r>
            <a:r>
              <a:rPr lang="fr-F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monitor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endParaRPr lang="fr-FR" sz="12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Windows98Machine() {</a:t>
            </a: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00C0"/>
                </a:solidFill>
                <a:latin typeface="Consolas" panose="020B0609020204030204" pitchFamily="49" charset="0"/>
              </a:rPr>
              <a:t>monitor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Monitor();</a:t>
            </a: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00C0"/>
                </a:solidFill>
                <a:latin typeface="Consolas" panose="020B0609020204030204" pitchFamily="49" charset="0"/>
              </a:rPr>
              <a:t>keyboard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StandardKeyboard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sz="12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Windows98Machine{</a:t>
            </a:r>
          </a:p>
          <a:p>
            <a:pPr marL="114300" indent="0" algn="l">
              <a:buNone/>
            </a:pPr>
            <a:endParaRPr lang="fr-FR" sz="12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Keyboard </a:t>
            </a:r>
            <a:r>
              <a:rPr lang="fr-F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keyboard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Monitor </a:t>
            </a:r>
            <a:r>
              <a:rPr lang="fr-F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monitor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endParaRPr lang="fr-FR" sz="12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Windows98Machine(Keyboard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Monitor 	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monitor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keyboard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monitor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monitor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Keyboard { }</a:t>
            </a:r>
          </a:p>
          <a:p>
            <a:pPr marL="114300" indent="0" algn="l"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StandardKeyboard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Keyboard {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366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SOLID Principles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3607694" y="487110"/>
            <a:ext cx="4916510" cy="4159535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Single Responsibility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Open/Closed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Liskov</a:t>
            </a:r>
            <a:r>
              <a:rPr lang="en-US" sz="2400" dirty="0">
                <a:solidFill>
                  <a:schemeClr val="tx1"/>
                </a:solidFill>
              </a:rPr>
              <a:t> Substitution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Interface Segregation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Dependency Inversion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 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responsability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3607694" y="487110"/>
            <a:ext cx="4916510" cy="2240679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ym typeface="Georgia"/>
              </a:rPr>
              <a:t>Si </a:t>
            </a:r>
            <a:r>
              <a:rPr lang="en-US" sz="1500" dirty="0" err="1">
                <a:sym typeface="Georgia"/>
              </a:rPr>
              <a:t>une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classe</a:t>
            </a:r>
            <a:r>
              <a:rPr lang="en-US" sz="1500" dirty="0">
                <a:sym typeface="Georgia"/>
              </a:rPr>
              <a:t> a de </a:t>
            </a:r>
            <a:r>
              <a:rPr lang="en-US" sz="1500" dirty="0" err="1">
                <a:sym typeface="Georgia"/>
              </a:rPr>
              <a:t>nombreuses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responsabilités</a:t>
            </a:r>
            <a:r>
              <a:rPr lang="en-US" sz="1500" dirty="0">
                <a:sym typeface="Georgia"/>
              </a:rPr>
              <a:t>, on </a:t>
            </a:r>
            <a:r>
              <a:rPr lang="en-US" sz="1500" dirty="0" err="1">
                <a:sym typeface="Georgia"/>
              </a:rPr>
              <a:t>augmente</a:t>
            </a:r>
            <a:r>
              <a:rPr lang="en-US" sz="1500" dirty="0">
                <a:sym typeface="Georgia"/>
              </a:rPr>
              <a:t> le </a:t>
            </a:r>
            <a:r>
              <a:rPr lang="en-US" sz="1500" dirty="0" err="1">
                <a:sym typeface="Georgia"/>
              </a:rPr>
              <a:t>risque</a:t>
            </a:r>
            <a:r>
              <a:rPr lang="en-US" sz="1500" dirty="0">
                <a:sym typeface="Georgia"/>
              </a:rPr>
              <a:t> de bug </a:t>
            </a:r>
            <a:r>
              <a:rPr lang="en-US" sz="1500" dirty="0" err="1">
                <a:sym typeface="Georgia"/>
              </a:rPr>
              <a:t>parce</a:t>
            </a:r>
            <a:r>
              <a:rPr lang="en-US" sz="1500" dirty="0">
                <a:sym typeface="Georgia"/>
              </a:rPr>
              <a:t> que faire un </a:t>
            </a:r>
            <a:r>
              <a:rPr lang="en-US" sz="1500" dirty="0" err="1">
                <a:sym typeface="Georgia"/>
              </a:rPr>
              <a:t>changement</a:t>
            </a:r>
            <a:r>
              <a:rPr lang="en-US" sz="1500" dirty="0">
                <a:sym typeface="Georgia"/>
              </a:rPr>
              <a:t> pour </a:t>
            </a:r>
            <a:r>
              <a:rPr lang="en-US" sz="1500" dirty="0" err="1">
                <a:sym typeface="Georgia"/>
              </a:rPr>
              <a:t>l’une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d’entres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elles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pourrait</a:t>
            </a:r>
            <a:r>
              <a:rPr lang="en-US" sz="1500" dirty="0">
                <a:sym typeface="Georgia"/>
              </a:rPr>
              <a:t> affecter </a:t>
            </a:r>
            <a:r>
              <a:rPr lang="en-US" sz="1500" dirty="0" err="1">
                <a:sym typeface="Georgia"/>
              </a:rPr>
              <a:t>une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autre</a:t>
            </a:r>
            <a:r>
              <a:rPr lang="en-US" sz="1500" dirty="0">
                <a:sym typeface="Georgia"/>
              </a:rPr>
              <a:t> sans que </a:t>
            </a:r>
            <a:r>
              <a:rPr lang="en-US" sz="1500" dirty="0" err="1">
                <a:sym typeface="Georgia"/>
              </a:rPr>
              <a:t>vous</a:t>
            </a:r>
            <a:r>
              <a:rPr lang="en-US" sz="1500" dirty="0">
                <a:sym typeface="Georgia"/>
              </a:rPr>
              <a:t> le </a:t>
            </a:r>
            <a:r>
              <a:rPr lang="en-US" sz="1500" dirty="0" err="1">
                <a:sym typeface="Georgia"/>
              </a:rPr>
              <a:t>sachiez</a:t>
            </a:r>
            <a:r>
              <a:rPr lang="en-US" sz="1500" dirty="0">
                <a:sym typeface="Georgia"/>
              </a:rPr>
              <a:t> </a:t>
            </a:r>
          </a:p>
          <a:p>
            <a:pPr lv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ym typeface="Georgia"/>
            </a:endParaRPr>
          </a:p>
          <a:p>
            <a:pPr lv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ym typeface="Georgia"/>
              </a:rPr>
              <a:t>Il </a:t>
            </a:r>
            <a:r>
              <a:rPr lang="en-US" sz="1500" dirty="0" err="1">
                <a:sym typeface="Georgia"/>
              </a:rPr>
              <a:t>vaut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mieux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séparer</a:t>
            </a:r>
            <a:r>
              <a:rPr lang="en-US" sz="1500" dirty="0">
                <a:sym typeface="Georgia"/>
              </a:rPr>
              <a:t> les </a:t>
            </a:r>
            <a:r>
              <a:rPr lang="en-US" sz="1500" dirty="0" err="1">
                <a:sym typeface="Georgia"/>
              </a:rPr>
              <a:t>comportements</a:t>
            </a:r>
            <a:r>
              <a:rPr lang="en-US" sz="1500" dirty="0">
                <a:sym typeface="Georgia"/>
              </a:rPr>
              <a:t>, pour </a:t>
            </a:r>
            <a:r>
              <a:rPr lang="en-US" sz="1500" dirty="0" err="1">
                <a:sym typeface="Georgia"/>
              </a:rPr>
              <a:t>qu’un</a:t>
            </a:r>
            <a:r>
              <a:rPr lang="en-US" sz="1500" dirty="0">
                <a:sym typeface="Georgia"/>
              </a:rPr>
              <a:t> bug suite à </a:t>
            </a:r>
            <a:r>
              <a:rPr lang="en-US" sz="1500" dirty="0" err="1">
                <a:sym typeface="Georgia"/>
              </a:rPr>
              <a:t>une</a:t>
            </a:r>
            <a:r>
              <a:rPr lang="en-US" sz="1500" dirty="0">
                <a:sym typeface="Georgia"/>
              </a:rPr>
              <a:t> de </a:t>
            </a:r>
            <a:r>
              <a:rPr lang="en-US" sz="1500" dirty="0" err="1">
                <a:sym typeface="Georgia"/>
              </a:rPr>
              <a:t>vos</a:t>
            </a:r>
            <a:r>
              <a:rPr lang="en-US" sz="1500" dirty="0">
                <a:sym typeface="Georgia"/>
              </a:rPr>
              <a:t> modifications </a:t>
            </a:r>
            <a:r>
              <a:rPr lang="en-US" sz="1500" dirty="0" err="1">
                <a:sym typeface="Georgia"/>
              </a:rPr>
              <a:t>n’affecte</a:t>
            </a:r>
            <a:r>
              <a:rPr lang="en-US" sz="1500" dirty="0">
                <a:sym typeface="Georgia"/>
              </a:rPr>
              <a:t> que </a:t>
            </a:r>
            <a:r>
              <a:rPr lang="en-US" sz="1500" dirty="0" err="1">
                <a:sym typeface="Georgia"/>
              </a:rPr>
              <a:t>cette</a:t>
            </a:r>
            <a:r>
              <a:rPr lang="en-US" sz="1500" dirty="0">
                <a:sym typeface="Georgia"/>
              </a:rPr>
              <a:t> </a:t>
            </a:r>
            <a:r>
              <a:rPr lang="en-US" sz="1500" dirty="0" err="1">
                <a:sym typeface="Georgia"/>
              </a:rPr>
              <a:t>partie</a:t>
            </a:r>
            <a:r>
              <a:rPr lang="en-US" sz="1500" dirty="0">
                <a:sym typeface="Georgia"/>
              </a:rPr>
              <a:t>.</a:t>
            </a:r>
          </a:p>
        </p:txBody>
      </p:sp>
      <p:pic>
        <p:nvPicPr>
          <p:cNvPr id="12" name="Google Shape;74;p16">
            <a:extLst>
              <a:ext uri="{FF2B5EF4-FFF2-40B4-BE49-F238E27FC236}">
                <a16:creationId xmlns:a16="http://schemas.microsoft.com/office/drawing/2014/main" id="{BD3FACC4-8E39-4062-BDD6-9BE664FD7537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25825" y="2727789"/>
            <a:ext cx="2907124" cy="2071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48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066696" y="721625"/>
            <a:ext cx="5143585" cy="3557380"/>
          </a:xfrm>
        </p:spPr>
        <p:txBody>
          <a:bodyPr spcFirstLastPara="1" vert="horz" lIns="91440" tIns="45720" rIns="91440" bIns="45720" rtlCol="0" anchor="t" anchorCtr="0">
            <a:normAutofit fontScale="47500" lnSpcReduction="20000"/>
          </a:bodyPr>
          <a:lstStyle/>
          <a:p>
            <a:pPr marL="114300" indent="0" algn="l">
              <a:buNone/>
            </a:pP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java.awt.print.Book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1430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quantity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taxRate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Invoice(Book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taxRate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quantity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quantity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taxRate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taxRate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.calculateTotal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calculateTotal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priceWithTaxes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(1 +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taxRate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priceWithTaxes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printInvoice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quantity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 "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.name + 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114300" indent="0" algn="l">
              <a:buNone/>
            </a:pP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.price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Tax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Rate: "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taxRate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"Total: "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saveToFile(String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Creates a file with given name and writes the invoice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3" name="Rectangle 8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066696" y="721625"/>
            <a:ext cx="5856410" cy="355738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77500" lnSpcReduction="20000"/>
          </a:bodyPr>
          <a:lstStyle/>
          <a:p>
            <a:pPr marL="114300" indent="0" algn="l">
              <a:buNone/>
            </a:pP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InvoicePrinter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InvoicePrinter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14300" indent="0" algn="l">
              <a:buNone/>
            </a:pP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quantity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 "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114300" indent="0" algn="l">
              <a:buNone/>
            </a:pP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.name + 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114300" indent="0" algn="l">
              <a:buNone/>
            </a:pP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.price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$"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14300" indent="0" algn="l">
              <a:buNone/>
            </a:pP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"Discount Rate: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114300" indent="0" algn="l">
              <a:buNone/>
            </a:pP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.discountRate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14300" indent="0" algn="l">
              <a:buNone/>
            </a:pP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Tax</a:t>
            </a:r>
            <a:r>
              <a:rPr lang="fr-F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Rate: "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114300" indent="0" algn="l">
              <a:buNone/>
            </a:pPr>
            <a:r>
              <a:rPr lang="fr-F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taxRate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114300" indent="0" algn="l">
              <a:buNone/>
            </a:pP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"Total: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$"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066696" y="721625"/>
            <a:ext cx="5368387" cy="355738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InvoicePersistence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InvoicePersistence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invoice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invoice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saveToFile(String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Creates a file with given name and writes the invoice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for Extension, Closed for Modification</a:t>
            </a: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On doit </a:t>
            </a:r>
            <a:r>
              <a:rPr lang="en-US" sz="1500" dirty="0" err="1"/>
              <a:t>être</a:t>
            </a:r>
            <a:r>
              <a:rPr lang="en-US" sz="1500" dirty="0"/>
              <a:t> capable </a:t>
            </a:r>
            <a:r>
              <a:rPr lang="en-US" sz="1500" dirty="0" err="1"/>
              <a:t>d’ajouter</a:t>
            </a:r>
            <a:r>
              <a:rPr lang="en-US" sz="1500" dirty="0"/>
              <a:t> de nouvelle </a:t>
            </a:r>
            <a:r>
              <a:rPr lang="en-US" sz="1500" dirty="0" err="1"/>
              <a:t>fonctionnalité</a:t>
            </a:r>
            <a:r>
              <a:rPr lang="en-US" sz="1500" dirty="0"/>
              <a:t> sans toucher au code </a:t>
            </a:r>
            <a:r>
              <a:rPr lang="en-US" sz="1500" dirty="0" err="1"/>
              <a:t>existant</a:t>
            </a:r>
            <a:r>
              <a:rPr lang="en-US" sz="1500" dirty="0"/>
              <a:t> </a:t>
            </a:r>
            <a:r>
              <a:rPr lang="en-US" sz="1500" dirty="0" err="1"/>
              <a:t>d’une</a:t>
            </a:r>
            <a:r>
              <a:rPr lang="en-US" sz="1500" dirty="0"/>
              <a:t> class.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Modifier du code </a:t>
            </a:r>
            <a:r>
              <a:rPr lang="en-US" sz="1500" dirty="0" err="1"/>
              <a:t>existant</a:t>
            </a:r>
            <a:r>
              <a:rPr lang="en-US" sz="1500" dirty="0"/>
              <a:t>, </a:t>
            </a:r>
            <a:r>
              <a:rPr lang="en-US" sz="1500" dirty="0" err="1"/>
              <a:t>c’est</a:t>
            </a:r>
            <a:r>
              <a:rPr lang="en-US" sz="1500" dirty="0"/>
              <a:t> prendre le </a:t>
            </a:r>
            <a:r>
              <a:rPr lang="en-US" sz="1500" dirty="0" err="1"/>
              <a:t>risque</a:t>
            </a:r>
            <a:r>
              <a:rPr lang="en-US" sz="1500" dirty="0"/>
              <a:t> de </a:t>
            </a:r>
            <a:r>
              <a:rPr lang="en-US" sz="1500" dirty="0" err="1"/>
              <a:t>casser</a:t>
            </a:r>
            <a:r>
              <a:rPr lang="en-US" sz="1500" dirty="0"/>
              <a:t> </a:t>
            </a:r>
            <a:r>
              <a:rPr lang="en-US" sz="1500" dirty="0" err="1"/>
              <a:t>quelque</a:t>
            </a:r>
            <a:r>
              <a:rPr lang="en-US" sz="1500" dirty="0"/>
              <a:t> chose qui </a:t>
            </a:r>
            <a:r>
              <a:rPr lang="en-US" sz="1500" dirty="0" err="1"/>
              <a:t>fonctionnait</a:t>
            </a:r>
            <a:r>
              <a:rPr lang="en-US" sz="1500" dirty="0"/>
              <a:t> </a:t>
            </a:r>
            <a:r>
              <a:rPr lang="en-US" sz="1500" dirty="0" err="1"/>
              <a:t>jusqu’ici</a:t>
            </a:r>
            <a:r>
              <a:rPr lang="en-US" sz="1500" dirty="0"/>
              <a:t>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Astuce</a:t>
            </a:r>
            <a:r>
              <a:rPr lang="en-US" sz="1500" dirty="0"/>
              <a:t>: </a:t>
            </a:r>
            <a:r>
              <a:rPr lang="en-US" sz="1500" dirty="0" err="1"/>
              <a:t>C’est</a:t>
            </a:r>
            <a:r>
              <a:rPr lang="en-US" sz="1500" dirty="0"/>
              <a:t> </a:t>
            </a:r>
            <a:r>
              <a:rPr lang="en-US" sz="1500" dirty="0" err="1"/>
              <a:t>souvent</a:t>
            </a:r>
            <a:r>
              <a:rPr lang="en-US" sz="1500" dirty="0"/>
              <a:t> </a:t>
            </a:r>
            <a:r>
              <a:rPr lang="en-US" sz="1500" dirty="0" err="1"/>
              <a:t>une</a:t>
            </a:r>
            <a:r>
              <a:rPr lang="en-US" sz="1500" dirty="0"/>
              <a:t> question </a:t>
            </a:r>
            <a:r>
              <a:rPr lang="en-US" sz="1500" dirty="0" err="1"/>
              <a:t>d’interfaces</a:t>
            </a:r>
            <a:endParaRPr lang="en-US" sz="1500" dirty="0"/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066696" y="721625"/>
            <a:ext cx="5143585" cy="355738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1143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InvoicePersistence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InvoicePersistence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invoice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invoice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invoice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saveToFile(String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1430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Creates a file with given name and writes the invoice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saveToDatabase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1430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Saves the invoice to database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143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45BB0B1C7DC947A10E2073AD7F9571" ma:contentTypeVersion="0" ma:contentTypeDescription="Crée un document." ma:contentTypeScope="" ma:versionID="61959fc4ccc34971f4345fa5f23e43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F6BE9D-BBB5-414E-971A-2CA9CC85CF2A}"/>
</file>

<file path=customXml/itemProps2.xml><?xml version="1.0" encoding="utf-8"?>
<ds:datastoreItem xmlns:ds="http://schemas.openxmlformats.org/officeDocument/2006/customXml" ds:itemID="{E8036067-AE32-400A-B2B7-CEA37FED476E}"/>
</file>

<file path=customXml/itemProps3.xml><?xml version="1.0" encoding="utf-8"?>
<ds:datastoreItem xmlns:ds="http://schemas.openxmlformats.org/officeDocument/2006/customXml" ds:itemID="{1CDEB275-69B5-45B1-8465-A827C15B243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1352</Words>
  <Application>Microsoft Office PowerPoint</Application>
  <PresentationFormat>Affichage à l'écran (16:9)</PresentationFormat>
  <Paragraphs>271</Paragraphs>
  <Slides>21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Thème Office</vt:lpstr>
      <vt:lpstr>Comment bien coder SOLID pattern</vt:lpstr>
      <vt:lpstr>SOLID Principles</vt:lpstr>
      <vt:lpstr>SOLID Principles</vt:lpstr>
      <vt:lpstr>Single responsability</vt:lpstr>
      <vt:lpstr>Exercice:</vt:lpstr>
      <vt:lpstr>Solution</vt:lpstr>
      <vt:lpstr>Solution</vt:lpstr>
      <vt:lpstr>Open for Extension, Closed for Modification</vt:lpstr>
      <vt:lpstr>Exercice:</vt:lpstr>
      <vt:lpstr>Solution</vt:lpstr>
      <vt:lpstr>Implémentation</vt:lpstr>
      <vt:lpstr> Liskov Substitution</vt:lpstr>
      <vt:lpstr>Exercice</vt:lpstr>
      <vt:lpstr>Problème</vt:lpstr>
      <vt:lpstr>Problème</vt:lpstr>
      <vt:lpstr>Interface Segregation</vt:lpstr>
      <vt:lpstr>Exercice</vt:lpstr>
      <vt:lpstr>Problème</vt:lpstr>
      <vt:lpstr>Solution</vt:lpstr>
      <vt:lpstr>Dependency injection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BROHON, Clément</cp:lastModifiedBy>
  <cp:revision>8</cp:revision>
  <dcterms:modified xsi:type="dcterms:W3CDTF">2022-03-22T08:48:25Z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0x010100AB45BB0B1C7DC947A10E2073AD7F9571</vt:lpwstr>
  </property>
</Properties>
</file>