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9" r:id="rId4"/>
    <p:sldId id="260" r:id="rId5"/>
    <p:sldId id="263" r:id="rId6"/>
    <p:sldId id="267" r:id="rId7"/>
    <p:sldId id="272" r:id="rId8"/>
    <p:sldId id="281" r:id="rId9"/>
    <p:sldId id="282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605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https://blog.kloud.com.au/2017/10/02/dont-be-stupid-design-principles-101/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https://williamdurand.fr/2013/07/30/from-stupid-to-solid-code/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https://openclassrooms.com/en/courses/5684096-use-mvc-solid-principles-and-design-patterns-in-java/6417836-avoid-stupid-practices-in-programming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35fa0e4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35fa0e4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e35fa0e4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e35fa0e4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75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35fa0e4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e35fa0e4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35fa0e4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e35fa0e4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e35fa0e4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e35fa0e4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e35fa0e4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e35fa0e4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551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e35fa0e4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e35fa0e4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348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e35fa0e4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e35fa0e4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48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27201-05F0-4081-B70E-42A8FF39B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1A3976-CD6B-4489-9148-48538AF28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6AE351-6C7E-45A8-BF3A-FDA48918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476CDF-A962-4E97-98BC-A70778E2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1AD20E-454E-4D61-B471-EBC3E769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263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DC622-E2D2-4417-97FB-B33BEE5A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85A307-B112-4648-AADB-0118657AB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558A4F-0A4C-42C0-B62E-E76E9136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EF3C2D-2DD9-45B2-B9A2-F69C4E2C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1BB18E-8564-4CAF-9AB9-925B9628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9550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55E866-2047-4A37-B0E7-1236FD5B9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80B4DC-6912-481A-9165-ABF2A84DE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2C21F2-E0A1-4CE8-94B0-63FDAA42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B45430-3B1D-4E6B-A971-600C0004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2099C-A520-45B3-AA88-ECD8A794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8894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0831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648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62301-9F29-4B5E-A64D-1663B139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9995E0-E25B-432A-AE45-BDD383D1C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A39C82-5CF7-42BE-AF5C-679B70F8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AF3DC-A232-43FD-9051-31872115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3A9567-386F-4556-8F70-14574DE3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4171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A9F51-F071-47F1-98D0-D69C19BE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9F6E85-4AF6-4A51-81FC-BAE7A6149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DD216-85F0-45BA-9698-5219C97E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FA7DC1-8927-40B1-8EB3-CC86D0F0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20B0C2-FD81-4EC5-8C48-EC8DB33D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3452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7811FD-6B47-4942-8623-D72C7082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80FF2-BC08-4B97-80DA-2430609EC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C638DD-8553-401B-ADB9-F51C72F72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CCABE7-2018-4C97-A20C-353DAF34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8325BB-2305-46E2-ACDB-47CBDC5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35C5DD-DFC3-49FD-9CA3-DB3C650F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1361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AEDDB-9A51-4F2E-A104-10446A51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4132B2-E313-4F27-A906-0E07808FF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755D19-6AB0-422C-BD46-5A967B830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EFDB82-6A80-4D5B-A6E9-B007D922E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69D2C3-7C00-48E7-91B2-4DA3A20CB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B35717-2C79-46CD-9799-85EE322E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FE482D-437A-42CE-AB25-9F493BBF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AE9A26-6653-48CA-8650-D2D19573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0406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18FB0-97A2-4165-B19C-2816B22C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062025-0CE8-4C5D-BE87-77236570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844E04-C944-4393-AD75-3F6C918A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326F92-DDFD-4C06-BD63-044F0313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534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0A1381-8908-4395-8FF4-1B3E0AE7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20B155-7EDA-4D54-93A9-90217453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103D01-5357-454E-AB39-382B7D79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3001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5ECFF-5CEE-4651-A5E2-251D99BA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AA440A-C583-4A24-9DA3-C00954B72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55FC5E-8416-41B4-B459-C70F349EB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6419B6-3545-4238-B691-37953011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B0AABF-A780-441B-BC6F-FD4A571D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6A9D09-5FF6-4083-81AC-BD45DE9B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5493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067F8-067F-4D38-98B0-8F55C5D3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CB5D2D-3DE0-4326-B7B7-41B28BB40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78F044-07D6-4FC2-954E-562D3CE8F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D9998F-5B53-4DCB-AE64-60AE2BD6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9F9CA8-B329-4971-A1C3-29000034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F79056-60D5-4661-977B-4C73C004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0698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38316C-5E1F-4F22-B286-0404F2F5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45A33E-1F04-4F26-AC28-95D11E96B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0C9B7D-B34F-4862-9AB6-0C2396C54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FD4B80-4FF7-46A3-A08A-10DDE6BFE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9B780F-B67E-4C7A-B73F-8583AC141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27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3543216" cy="5145993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39281" cy="51435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03504" y="841772"/>
            <a:ext cx="2481097" cy="179070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 dirty="0">
                <a:solidFill>
                  <a:srgbClr val="FFFFFF"/>
                </a:solidFill>
              </a:rPr>
              <a:t>Comment mal coder</a:t>
            </a:r>
            <a:br>
              <a:rPr lang="fr-FR" sz="2900" dirty="0">
                <a:solidFill>
                  <a:srgbClr val="FFFFFF"/>
                </a:solidFill>
              </a:rPr>
            </a:br>
            <a:r>
              <a:rPr lang="fr-FR" sz="2900" dirty="0">
                <a:solidFill>
                  <a:srgbClr val="FFFFFF"/>
                </a:solidFill>
              </a:rPr>
              <a:t>STUPID pattern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03504" y="2701528"/>
            <a:ext cx="2481098" cy="124182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1500" dirty="0">
                <a:solidFill>
                  <a:srgbClr val="FFFFFF"/>
                </a:solidFill>
              </a:rPr>
              <a:t>On va peut-être pas attendre la fin de la période d’essai…</a:t>
            </a:r>
          </a:p>
        </p:txBody>
      </p:sp>
      <p:pic>
        <p:nvPicPr>
          <p:cNvPr id="2" name="Picture 4" descr="stupid">
            <a:extLst>
              <a:ext uri="{FF2B5EF4-FFF2-40B4-BE49-F238E27FC236}">
                <a16:creationId xmlns:a16="http://schemas.microsoft.com/office/drawing/2014/main" id="{CF6BD118-F6C5-4C83-BC05-70FEB7C38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0747" y="777693"/>
            <a:ext cx="4705722" cy="358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STUPID Principles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607694" y="487110"/>
            <a:ext cx="4916510" cy="415953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/>
              <a:t>Singleton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/>
              <a:t>Tight Coupling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 err="1"/>
              <a:t>Untestability</a:t>
            </a:r>
            <a:endParaRPr lang="en-US" sz="2000" dirty="0"/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/>
              <a:t>Premature Optimization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 err="1"/>
              <a:t>Indescriptive</a:t>
            </a:r>
            <a:r>
              <a:rPr lang="en-US" sz="2000" dirty="0"/>
              <a:t> Naming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/>
              <a:t>Duplication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Singleton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3607694" y="487110"/>
            <a:ext cx="4916510" cy="2630163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ym typeface="Georgia"/>
              </a:rPr>
              <a:t>Mefiez</a:t>
            </a:r>
            <a:r>
              <a:rPr lang="en-US" sz="1500" dirty="0">
                <a:sym typeface="Georgia"/>
              </a:rPr>
              <a:t> </a:t>
            </a:r>
            <a:r>
              <a:rPr lang="en-US" sz="1500" dirty="0" err="1">
                <a:sym typeface="Georgia"/>
              </a:rPr>
              <a:t>vous</a:t>
            </a:r>
            <a:r>
              <a:rPr lang="en-US" sz="1500" dirty="0">
                <a:sym typeface="Georgia"/>
              </a:rPr>
              <a:t> des Singletons, </a:t>
            </a:r>
            <a:r>
              <a:rPr lang="en-US" sz="1500" dirty="0" err="1">
                <a:sym typeface="Georgia"/>
              </a:rPr>
              <a:t>ce</a:t>
            </a:r>
            <a:r>
              <a:rPr lang="en-US" sz="1500" dirty="0">
                <a:sym typeface="Georgia"/>
              </a:rPr>
              <a:t> </a:t>
            </a:r>
            <a:r>
              <a:rPr lang="en-US" sz="1500" dirty="0" err="1">
                <a:sym typeface="Georgia"/>
              </a:rPr>
              <a:t>sont</a:t>
            </a:r>
            <a:r>
              <a:rPr lang="en-US" sz="1500" dirty="0">
                <a:sym typeface="Georgia"/>
              </a:rPr>
              <a:t> des </a:t>
            </a:r>
            <a:r>
              <a:rPr lang="en-US" sz="1500" dirty="0" err="1">
                <a:sym typeface="Georgia"/>
              </a:rPr>
              <a:t>amis</a:t>
            </a:r>
            <a:r>
              <a:rPr lang="en-US" sz="1500" dirty="0">
                <a:sym typeface="Georgia"/>
              </a:rPr>
              <a:t> </a:t>
            </a:r>
            <a:r>
              <a:rPr lang="en-US" sz="1500" dirty="0" err="1">
                <a:sym typeface="Georgia"/>
              </a:rPr>
              <a:t>dangereux</a:t>
            </a:r>
            <a:r>
              <a:rPr lang="en-US" sz="1500" dirty="0">
                <a:sym typeface="Georgia"/>
              </a:rPr>
              <a:t>.</a:t>
            </a:r>
          </a:p>
          <a:p>
            <a:pPr lvl="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ym typeface="Georgia"/>
            </a:endParaRP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Georgia"/>
              </a:rPr>
              <a:t>Les </a:t>
            </a:r>
            <a:r>
              <a:rPr lang="en-US" sz="1200" dirty="0" err="1">
                <a:sym typeface="Georgia"/>
              </a:rPr>
              <a:t>programmes</a:t>
            </a:r>
            <a:r>
              <a:rPr lang="en-US" sz="1200" dirty="0">
                <a:sym typeface="Georgia"/>
              </a:rPr>
              <a:t> qui </a:t>
            </a:r>
            <a:r>
              <a:rPr lang="en-US" sz="1200" dirty="0" err="1">
                <a:sym typeface="Georgia"/>
              </a:rPr>
              <a:t>utilisent</a:t>
            </a:r>
            <a:r>
              <a:rPr lang="en-US" sz="1200" dirty="0">
                <a:sym typeface="Georgia"/>
              </a:rPr>
              <a:t> des variables </a:t>
            </a:r>
            <a:r>
              <a:rPr lang="en-US" sz="1200" dirty="0" err="1">
                <a:sym typeface="Georgia"/>
              </a:rPr>
              <a:t>globales</a:t>
            </a:r>
            <a:r>
              <a:rPr lang="en-US" sz="1200" dirty="0">
                <a:sym typeface="Georgia"/>
              </a:rPr>
              <a:t> </a:t>
            </a:r>
            <a:r>
              <a:rPr lang="en-US" sz="1200" dirty="0" err="1">
                <a:sym typeface="Georgia"/>
              </a:rPr>
              <a:t>sont</a:t>
            </a:r>
            <a:r>
              <a:rPr lang="en-US" sz="1200" dirty="0">
                <a:sym typeface="Georgia"/>
              </a:rPr>
              <a:t> </a:t>
            </a:r>
            <a:r>
              <a:rPr lang="en-US" sz="1200" dirty="0" err="1">
                <a:sym typeface="Georgia"/>
              </a:rPr>
              <a:t>très</a:t>
            </a:r>
            <a:r>
              <a:rPr lang="en-US" sz="1200" dirty="0">
                <a:sym typeface="Georgia"/>
              </a:rPr>
              <a:t> </a:t>
            </a:r>
            <a:r>
              <a:rPr lang="en-US" sz="1200" dirty="0" err="1">
                <a:sym typeface="Georgia"/>
              </a:rPr>
              <a:t>difficiles</a:t>
            </a:r>
            <a:r>
              <a:rPr lang="en-US" sz="1200" dirty="0">
                <a:sym typeface="Georgia"/>
              </a:rPr>
              <a:t> à tester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Georgia"/>
              </a:rPr>
              <a:t>Les programs qui se </a:t>
            </a:r>
            <a:r>
              <a:rPr lang="en-US" sz="1200" dirty="0" err="1">
                <a:sym typeface="Georgia"/>
              </a:rPr>
              <a:t>reposent</a:t>
            </a:r>
            <a:r>
              <a:rPr lang="en-US" sz="1200" dirty="0">
                <a:sym typeface="Georgia"/>
              </a:rPr>
              <a:t> sur des variables </a:t>
            </a:r>
            <a:r>
              <a:rPr lang="en-US" sz="1200" dirty="0" err="1">
                <a:sym typeface="Georgia"/>
              </a:rPr>
              <a:t>globales</a:t>
            </a:r>
            <a:r>
              <a:rPr lang="en-US" sz="1200" dirty="0">
                <a:sym typeface="Georgia"/>
              </a:rPr>
              <a:t> </a:t>
            </a:r>
            <a:r>
              <a:rPr lang="en-US" sz="1200" dirty="0" err="1">
                <a:sym typeface="Georgia"/>
              </a:rPr>
              <a:t>cachent</a:t>
            </a:r>
            <a:r>
              <a:rPr lang="en-US" sz="1200" dirty="0">
                <a:sym typeface="Georgia"/>
              </a:rPr>
              <a:t> </a:t>
            </a:r>
            <a:r>
              <a:rPr lang="en-US" sz="1200" dirty="0" err="1">
                <a:sym typeface="Georgia"/>
              </a:rPr>
              <a:t>leurs</a:t>
            </a:r>
            <a:r>
              <a:rPr lang="en-US" sz="1200" dirty="0">
                <a:sym typeface="Georgia"/>
              </a:rPr>
              <a:t> </a:t>
            </a:r>
            <a:r>
              <a:rPr lang="en-US" sz="1200" dirty="0" err="1">
                <a:sym typeface="Georgia"/>
              </a:rPr>
              <a:t>dépendances</a:t>
            </a:r>
            <a:r>
              <a:rPr lang="en-US" sz="1200" dirty="0">
                <a:sym typeface="Georgia"/>
              </a:rPr>
              <a:t>.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ym typeface="Georgia"/>
              </a:rPr>
              <a:t>Ils</a:t>
            </a:r>
            <a:r>
              <a:rPr lang="en-US" sz="1200" dirty="0">
                <a:sym typeface="Georgia"/>
              </a:rPr>
              <a:t> </a:t>
            </a:r>
            <a:r>
              <a:rPr lang="en-US" sz="1200" dirty="0" err="1">
                <a:sym typeface="Georgia"/>
              </a:rPr>
              <a:t>peuvent</a:t>
            </a:r>
            <a:r>
              <a:rPr lang="en-US" sz="1200" dirty="0">
                <a:sym typeface="Georgia"/>
              </a:rPr>
              <a:t> </a:t>
            </a:r>
            <a:r>
              <a:rPr lang="en-US" sz="1200" dirty="0" err="1">
                <a:sym typeface="Georgia"/>
              </a:rPr>
              <a:t>provoquer</a:t>
            </a:r>
            <a:r>
              <a:rPr lang="en-US" sz="1200" dirty="0">
                <a:sym typeface="Georgia"/>
              </a:rPr>
              <a:t> des </a:t>
            </a:r>
            <a:r>
              <a:rPr lang="en-US" sz="1200" dirty="0" err="1">
                <a:sym typeface="Georgia"/>
              </a:rPr>
              <a:t>coupables</a:t>
            </a:r>
            <a:r>
              <a:rPr lang="en-US" sz="1200" dirty="0">
                <a:sym typeface="Georgia"/>
              </a:rPr>
              <a:t> </a:t>
            </a:r>
            <a:r>
              <a:rPr lang="en-US" sz="1200" dirty="0" err="1">
                <a:sym typeface="Georgia"/>
              </a:rPr>
              <a:t>très</a:t>
            </a:r>
            <a:r>
              <a:rPr lang="en-US" sz="1200" dirty="0">
                <a:sym typeface="Georgia"/>
              </a:rPr>
              <a:t> forts dans </a:t>
            </a:r>
            <a:r>
              <a:rPr lang="en-US" sz="1200" dirty="0" err="1">
                <a:sym typeface="Georgia"/>
              </a:rPr>
              <a:t>vos</a:t>
            </a:r>
            <a:r>
              <a:rPr lang="en-US" sz="1200" dirty="0">
                <a:sym typeface="Georgia"/>
              </a:rPr>
              <a:t> </a:t>
            </a:r>
            <a:r>
              <a:rPr lang="en-US" sz="1200" dirty="0" err="1">
                <a:sym typeface="Georgia"/>
              </a:rPr>
              <a:t>logiques</a:t>
            </a:r>
            <a:endParaRPr lang="en-US" sz="1200" dirty="0"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7480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92617" y="721624"/>
            <a:ext cx="2327856" cy="3316407"/>
          </a:xfr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algn="r" defTabSz="914400">
              <a:spcBef>
                <a:spcPct val="0"/>
              </a:spcBef>
            </a:pP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Exemple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066696" y="721625"/>
            <a:ext cx="5735559" cy="3557380"/>
          </a:xfr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114300" indent="0" algn="l">
              <a:buNone/>
            </a:pPr>
            <a:endParaRPr lang="fr-F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sz="12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DebtCalculator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calculator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DebtCalculator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	.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fr-F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fr-FR" sz="12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getting</a:t>
            </a:r>
            <a:r>
              <a:rPr lang="fr-F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 a singleton</a:t>
            </a:r>
            <a:endParaRPr lang="fr-FR" sz="12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 algn="l">
              <a:buNone/>
            </a:pP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</a:p>
          <a:p>
            <a:pPr marL="114300" indent="0" algn="l">
              <a:buNone/>
            </a:pP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sz="12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IDebtCalculator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14300" indent="0" algn="l">
              <a:buNone/>
            </a:pP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fr-F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.calculator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c;</a:t>
            </a:r>
            <a:endParaRPr lang="fr-FR" sz="12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fr-FR" sz="12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 algn="l">
              <a:buNone/>
            </a:pP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Ou</a:t>
            </a:r>
          </a:p>
          <a:p>
            <a:pPr marL="114300" indent="0" algn="l">
              <a:buNone/>
            </a:pP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Database.GetInstance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14300" indent="0" algn="l">
              <a:buNone/>
            </a:pP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endParaRPr lang="fr-F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Rectangle 8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Tight Coupling</a:t>
            </a: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607694" y="487110"/>
            <a:ext cx="4916510" cy="415953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Le coupling </a:t>
            </a:r>
            <a:r>
              <a:rPr lang="en-US" sz="1500" dirty="0" err="1"/>
              <a:t>est</a:t>
            </a:r>
            <a:r>
              <a:rPr lang="en-US" sz="1500" dirty="0"/>
              <a:t> le </a:t>
            </a:r>
            <a:r>
              <a:rPr lang="en-US" sz="1500" dirty="0" err="1"/>
              <a:t>degré</a:t>
            </a:r>
            <a:r>
              <a:rPr lang="en-US" sz="1500" dirty="0"/>
              <a:t> de </a:t>
            </a:r>
            <a:r>
              <a:rPr lang="en-US" sz="1500" dirty="0" err="1"/>
              <a:t>dépendance</a:t>
            </a:r>
            <a:r>
              <a:rPr lang="en-US" sz="1500" dirty="0"/>
              <a:t> entre </a:t>
            </a:r>
            <a:r>
              <a:rPr lang="en-US" sz="1500" dirty="0" err="1"/>
              <a:t>chaque</a:t>
            </a:r>
            <a:r>
              <a:rPr lang="en-US" sz="1500" dirty="0"/>
              <a:t> modules de </a:t>
            </a:r>
            <a:r>
              <a:rPr lang="en-US" sz="1500" dirty="0" err="1"/>
              <a:t>votre</a:t>
            </a:r>
            <a:r>
              <a:rPr lang="en-US" sz="1500" dirty="0"/>
              <a:t> </a:t>
            </a:r>
            <a:r>
              <a:rPr lang="en-US" sz="1500" dirty="0" err="1"/>
              <a:t>programme</a:t>
            </a:r>
            <a:endParaRPr lang="en-US" sz="1500" dirty="0"/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Si </a:t>
            </a:r>
            <a:r>
              <a:rPr lang="en-US" sz="1500" dirty="0" err="1"/>
              <a:t>vous</a:t>
            </a:r>
            <a:r>
              <a:rPr lang="en-US" sz="1500" dirty="0"/>
              <a:t> </a:t>
            </a:r>
            <a:r>
              <a:rPr lang="en-US" sz="1500" dirty="0" err="1"/>
              <a:t>faites</a:t>
            </a:r>
            <a:r>
              <a:rPr lang="en-US" sz="1500" dirty="0"/>
              <a:t> un </a:t>
            </a:r>
            <a:r>
              <a:rPr lang="en-US" sz="1500" dirty="0" err="1"/>
              <a:t>changement</a:t>
            </a:r>
            <a:r>
              <a:rPr lang="en-US" sz="1500" dirty="0"/>
              <a:t> dans </a:t>
            </a:r>
            <a:r>
              <a:rPr lang="en-US" sz="1500" dirty="0" err="1"/>
              <a:t>une</a:t>
            </a:r>
            <a:r>
              <a:rPr lang="en-US" sz="1500" dirty="0"/>
              <a:t> </a:t>
            </a:r>
            <a:r>
              <a:rPr lang="en-US" sz="1500" dirty="0" err="1"/>
              <a:t>partie</a:t>
            </a:r>
            <a:r>
              <a:rPr lang="en-US" sz="1500" dirty="0"/>
              <a:t>, </a:t>
            </a:r>
            <a:r>
              <a:rPr lang="en-US" sz="1500" dirty="0" err="1"/>
              <a:t>alors</a:t>
            </a:r>
            <a:r>
              <a:rPr lang="en-US" sz="1500" dirty="0"/>
              <a:t> il y aura des impacts dans </a:t>
            </a:r>
            <a:r>
              <a:rPr lang="en-US" sz="1500" dirty="0" err="1"/>
              <a:t>d’autres</a:t>
            </a:r>
            <a:r>
              <a:rPr lang="en-US" sz="1500" dirty="0"/>
              <a:t> parties</a:t>
            </a:r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Un </a:t>
            </a:r>
            <a:r>
              <a:rPr lang="en-US" sz="1500" dirty="0" err="1"/>
              <a:t>programme</a:t>
            </a:r>
            <a:r>
              <a:rPr lang="en-US" sz="1500" dirty="0"/>
              <a:t> avec </a:t>
            </a:r>
            <a:r>
              <a:rPr lang="en-US" sz="1500" dirty="0" err="1"/>
              <a:t>beacoup</a:t>
            </a:r>
            <a:r>
              <a:rPr lang="en-US" sz="1500" dirty="0"/>
              <a:t> de </a:t>
            </a:r>
            <a:r>
              <a:rPr lang="en-US" sz="1500" dirty="0" err="1"/>
              <a:t>couplage</a:t>
            </a:r>
            <a:r>
              <a:rPr lang="en-US" sz="1500" dirty="0"/>
              <a:t> sera difficile à </a:t>
            </a:r>
            <a:r>
              <a:rPr lang="en-US" sz="1500" dirty="0" err="1"/>
              <a:t>réutiliser</a:t>
            </a:r>
            <a:r>
              <a:rPr lang="en-US" sz="1500" dirty="0"/>
              <a:t>, et </a:t>
            </a:r>
            <a:r>
              <a:rPr lang="en-US" sz="1500" dirty="0" err="1"/>
              <a:t>très</a:t>
            </a:r>
            <a:r>
              <a:rPr lang="en-US" sz="1500" dirty="0"/>
              <a:t> </a:t>
            </a:r>
            <a:r>
              <a:rPr lang="en-US" sz="1500" dirty="0" err="1"/>
              <a:t>cher</a:t>
            </a:r>
            <a:r>
              <a:rPr lang="en-US" sz="1500" dirty="0"/>
              <a:t> à modifier.</a:t>
            </a:r>
          </a:p>
          <a:p>
            <a:pPr marL="0" lvl="0" indent="0" defTabSz="914400">
              <a:spcBef>
                <a:spcPts val="1200"/>
              </a:spcBef>
              <a:spcAft>
                <a:spcPts val="1200"/>
              </a:spcAft>
              <a:buNone/>
            </a:pPr>
            <a:endParaRPr lang="en-US" sz="1500" dirty="0"/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Solution: Injection de </a:t>
            </a:r>
            <a:r>
              <a:rPr lang="en-US" sz="1500" dirty="0" err="1"/>
              <a:t>dépendances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Untestability</a:t>
            </a: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607694" y="487110"/>
            <a:ext cx="4916510" cy="415953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Si </a:t>
            </a:r>
            <a:r>
              <a:rPr lang="en-US" sz="1500" dirty="0" err="1"/>
              <a:t>votre</a:t>
            </a:r>
            <a:r>
              <a:rPr lang="en-US" sz="1500" dirty="0"/>
              <a:t> code </a:t>
            </a:r>
            <a:r>
              <a:rPr lang="en-US" sz="1500" dirty="0" err="1"/>
              <a:t>est</a:t>
            </a:r>
            <a:r>
              <a:rPr lang="en-US" sz="1500" dirty="0"/>
              <a:t> difficile à tester, </a:t>
            </a:r>
            <a:r>
              <a:rPr lang="en-US" sz="1500" dirty="0" err="1"/>
              <a:t>c’est</a:t>
            </a:r>
            <a:r>
              <a:rPr lang="en-US" sz="1500" dirty="0"/>
              <a:t> que </a:t>
            </a:r>
            <a:r>
              <a:rPr lang="en-US" sz="1500" dirty="0" err="1"/>
              <a:t>vous</a:t>
            </a:r>
            <a:r>
              <a:rPr lang="en-US" sz="1500" dirty="0"/>
              <a:t> </a:t>
            </a:r>
            <a:r>
              <a:rPr lang="en-US" sz="1500" dirty="0" err="1"/>
              <a:t>l’avez</a:t>
            </a:r>
            <a:r>
              <a:rPr lang="en-US" sz="1500" dirty="0"/>
              <a:t> mal </a:t>
            </a:r>
            <a:r>
              <a:rPr lang="en-US" sz="1500" dirty="0" err="1"/>
              <a:t>codé</a:t>
            </a:r>
            <a:r>
              <a:rPr lang="en-US" sz="1500" dirty="0"/>
              <a:t>.</a:t>
            </a:r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Les deux raisons les plus </a:t>
            </a:r>
            <a:r>
              <a:rPr lang="en-US" sz="1500" dirty="0" err="1"/>
              <a:t>courrantes</a:t>
            </a:r>
            <a:r>
              <a:rPr lang="en-US" sz="1500" dirty="0"/>
              <a:t> </a:t>
            </a:r>
            <a:r>
              <a:rPr lang="en-US" sz="1500" dirty="0" err="1"/>
              <a:t>sont</a:t>
            </a:r>
            <a:r>
              <a:rPr lang="en-US" sz="1500" dirty="0"/>
              <a:t>:</a:t>
            </a:r>
            <a:endParaRPr lang="en-US" sz="1200" dirty="0"/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457200" lvl="1" indent="-228600" defTabSz="914400">
              <a:buFont typeface="Arial" panose="020B0604020202020204" pitchFamily="34" charset="0"/>
              <a:buChar char="•"/>
            </a:pPr>
            <a:r>
              <a:rPr lang="en-US" sz="1200" dirty="0" err="1"/>
              <a:t>Votre</a:t>
            </a:r>
            <a:r>
              <a:rPr lang="en-US" sz="1200" dirty="0"/>
              <a:t> code ne </a:t>
            </a:r>
            <a:r>
              <a:rPr lang="en-US" sz="1200" dirty="0" err="1"/>
              <a:t>respecte</a:t>
            </a:r>
            <a:r>
              <a:rPr lang="en-US" sz="1200" dirty="0"/>
              <a:t> la </a:t>
            </a:r>
            <a:r>
              <a:rPr lang="en-US" sz="1200" dirty="0" err="1"/>
              <a:t>règle</a:t>
            </a:r>
            <a:r>
              <a:rPr lang="en-US" sz="1200" dirty="0"/>
              <a:t> “Single Responsibility”</a:t>
            </a:r>
          </a:p>
          <a:p>
            <a:pPr marL="457200" lvl="1" indent="-228600" defTabSz="914400">
              <a:buFont typeface="Arial" panose="020B0604020202020204" pitchFamily="34" charset="0"/>
              <a:buChar char="•"/>
            </a:pPr>
            <a:r>
              <a:rPr lang="en-US" sz="1200" dirty="0"/>
              <a:t>Il y a trop de </a:t>
            </a:r>
            <a:r>
              <a:rPr lang="en-US" sz="1200" dirty="0" err="1"/>
              <a:t>couplage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Premature Optimization</a:t>
            </a:r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607694" y="487110"/>
            <a:ext cx="4916510" cy="4306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0" defTabSz="914400">
              <a:buNone/>
            </a:pPr>
            <a:r>
              <a:rPr lang="en-US" sz="1500" b="1" u="sng" dirty="0"/>
              <a:t>Two rules: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500" dirty="0"/>
              <a:t>Don’t do it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500" dirty="0"/>
              <a:t>Don’t do it yet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Ne </a:t>
            </a:r>
            <a:r>
              <a:rPr lang="en-US" sz="1500" dirty="0" err="1"/>
              <a:t>perdez</a:t>
            </a:r>
            <a:r>
              <a:rPr lang="en-US" sz="1500" dirty="0"/>
              <a:t> pas </a:t>
            </a:r>
            <a:r>
              <a:rPr lang="en-US" sz="1500" dirty="0" err="1"/>
              <a:t>votre</a:t>
            </a:r>
            <a:r>
              <a:rPr lang="en-US" sz="1500" dirty="0"/>
              <a:t> temps et </a:t>
            </a:r>
            <a:r>
              <a:rPr lang="en-US" sz="1500" dirty="0" err="1"/>
              <a:t>votre</a:t>
            </a:r>
            <a:r>
              <a:rPr lang="en-US" sz="1500" dirty="0"/>
              <a:t> </a:t>
            </a:r>
            <a:r>
              <a:rPr lang="en-US" sz="1500" dirty="0" err="1"/>
              <a:t>énergie</a:t>
            </a:r>
            <a:r>
              <a:rPr lang="en-US" sz="1500" dirty="0"/>
              <a:t> a </a:t>
            </a:r>
            <a:r>
              <a:rPr lang="en-US" sz="1500" dirty="0" err="1"/>
              <a:t>tenter</a:t>
            </a:r>
            <a:r>
              <a:rPr lang="en-US" sz="1500" dirty="0"/>
              <a:t> </a:t>
            </a:r>
            <a:r>
              <a:rPr lang="en-US" sz="1500" dirty="0" err="1"/>
              <a:t>d’optimiser</a:t>
            </a:r>
            <a:r>
              <a:rPr lang="en-US" sz="1500" dirty="0"/>
              <a:t> </a:t>
            </a:r>
            <a:r>
              <a:rPr lang="en-US" sz="1500" dirty="0" err="1"/>
              <a:t>chaque</a:t>
            </a:r>
            <a:r>
              <a:rPr lang="en-US" sz="1500" dirty="0"/>
              <a:t> detail de </a:t>
            </a:r>
            <a:r>
              <a:rPr lang="en-US" sz="1500" dirty="0" err="1"/>
              <a:t>votre</a:t>
            </a:r>
            <a:r>
              <a:rPr lang="en-US" sz="1500" dirty="0"/>
              <a:t> code </a:t>
            </a:r>
            <a:r>
              <a:rPr lang="en-US" sz="1500" dirty="0" err="1"/>
              <a:t>avant</a:t>
            </a:r>
            <a:r>
              <a:rPr lang="en-US" sz="1500" dirty="0"/>
              <a:t> </a:t>
            </a:r>
            <a:r>
              <a:rPr lang="en-US" sz="1500" dirty="0" err="1"/>
              <a:t>qu’il</a:t>
            </a:r>
            <a:r>
              <a:rPr lang="en-US" sz="1500" dirty="0"/>
              <a:t> ne </a:t>
            </a:r>
            <a:r>
              <a:rPr lang="en-US" sz="1500" dirty="0" err="1"/>
              <a:t>fonctionne</a:t>
            </a:r>
            <a:r>
              <a:rPr lang="en-US" sz="1500" dirty="0"/>
              <a:t>.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457200" lvl="1" indent="0" defTabSz="914400">
              <a:buNone/>
            </a:pPr>
            <a:r>
              <a:rPr lang="en-US" sz="1400" dirty="0"/>
              <a:t>Make it work</a:t>
            </a:r>
          </a:p>
          <a:p>
            <a:pPr marL="457200" lvl="1" indent="0" defTabSz="914400">
              <a:buNone/>
            </a:pPr>
            <a:r>
              <a:rPr lang="en-US" sz="1400" dirty="0"/>
              <a:t>Make it right</a:t>
            </a:r>
          </a:p>
          <a:p>
            <a:pPr marL="457200" lvl="1" indent="0" defTabSz="914400">
              <a:buNone/>
            </a:pPr>
            <a:r>
              <a:rPr lang="en-US" sz="1400" dirty="0"/>
              <a:t>Make it fast</a:t>
            </a:r>
          </a:p>
          <a:p>
            <a:pPr marL="457200" lvl="1" indent="0" defTabSz="914400">
              <a:buNone/>
            </a:pPr>
            <a:endParaRPr lang="en-US" sz="1400" dirty="0"/>
          </a:p>
          <a:p>
            <a:pPr marL="0" indent="0" defTabSz="914400">
              <a:buNone/>
            </a:pPr>
            <a:r>
              <a:rPr lang="en-US" sz="1500" dirty="0" err="1"/>
              <a:t>Optimiser</a:t>
            </a:r>
            <a:r>
              <a:rPr lang="en-US" sz="1500" dirty="0"/>
              <a:t> les performances </a:t>
            </a:r>
            <a:r>
              <a:rPr lang="en-US" sz="1500" dirty="0" err="1"/>
              <a:t>n’est</a:t>
            </a:r>
            <a:r>
              <a:rPr lang="en-US" sz="1500" dirty="0"/>
              <a:t> pas </a:t>
            </a:r>
            <a:r>
              <a:rPr lang="en-US" sz="1500" dirty="0" err="1"/>
              <a:t>toujours</a:t>
            </a:r>
            <a:r>
              <a:rPr lang="en-US" sz="1500" dirty="0"/>
              <a:t> la </a:t>
            </a:r>
            <a:r>
              <a:rPr lang="en-US" sz="1500" dirty="0" err="1"/>
              <a:t>priorité</a:t>
            </a:r>
            <a:r>
              <a:rPr lang="en-US" sz="1500" dirty="0"/>
              <a:t>. Un code </a:t>
            </a:r>
            <a:r>
              <a:rPr lang="en-US" sz="1500" dirty="0" err="1"/>
              <a:t>lisible</a:t>
            </a:r>
            <a:r>
              <a:rPr lang="en-US" sz="1500" dirty="0"/>
              <a:t> et </a:t>
            </a:r>
            <a:r>
              <a:rPr lang="en-US" sz="1500" dirty="0" err="1"/>
              <a:t>maintenable</a:t>
            </a:r>
            <a:r>
              <a:rPr lang="en-US" sz="1500" dirty="0"/>
              <a:t> </a:t>
            </a:r>
            <a:r>
              <a:rPr lang="en-US" sz="1500" dirty="0" err="1"/>
              <a:t>est</a:t>
            </a:r>
            <a:r>
              <a:rPr lang="en-US" sz="1500" dirty="0"/>
              <a:t> </a:t>
            </a:r>
            <a:r>
              <a:rPr lang="en-US" sz="1500" dirty="0" err="1"/>
              <a:t>souvent</a:t>
            </a:r>
            <a:r>
              <a:rPr lang="en-US" sz="1500" dirty="0"/>
              <a:t> plus </a:t>
            </a:r>
            <a:r>
              <a:rPr lang="en-US" sz="1500" dirty="0" err="1"/>
              <a:t>intéressant</a:t>
            </a:r>
            <a:r>
              <a:rPr lang="en-US" sz="1500" dirty="0"/>
              <a:t>.</a:t>
            </a:r>
          </a:p>
        </p:txBody>
      </p:sp>
      <p:pic>
        <p:nvPicPr>
          <p:cNvPr id="2050" name="Picture 2" descr="premature-optimization-no-thumb">
            <a:extLst>
              <a:ext uri="{FF2B5EF4-FFF2-40B4-BE49-F238E27FC236}">
                <a16:creationId xmlns:a16="http://schemas.microsoft.com/office/drawing/2014/main" id="{532CC56E-330D-4EE1-9273-0C6C6ED2E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78" y="3267008"/>
            <a:ext cx="1567874" cy="11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01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Indescriptive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Naming</a:t>
            </a:r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607694" y="487111"/>
            <a:ext cx="4916510" cy="386783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Vous écrivez votre code pour les humains, pas pour un ordinateur. L’ordinateur ne comprend que des 0 et des 1, c’est pour vous que vous choisissez des noms de variables.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Respectez les standards, n’inventez pas les vôtres.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Nommez vos variables, vos classes et méthodes proprement. N’utilisez pas d’abréviations, n’ayez pas peur d’avoir des noms très longs.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Si vous écrivez suffisamment bien votre code, les commentaires doivent être superflus. Un bon code est une lecture plaisir.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8485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Duplication</a:t>
            </a:r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607694" y="487110"/>
            <a:ext cx="4916510" cy="415953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Soyez</a:t>
            </a:r>
            <a:r>
              <a:rPr lang="en-US" sz="1500" dirty="0"/>
              <a:t> fainéant dans le bon </a:t>
            </a:r>
            <a:r>
              <a:rPr lang="en-US" sz="1500" dirty="0" err="1"/>
              <a:t>sens</a:t>
            </a:r>
            <a:r>
              <a:rPr lang="en-US" sz="1500" dirty="0"/>
              <a:t> – </a:t>
            </a:r>
            <a:r>
              <a:rPr lang="en-US" sz="1500" dirty="0" err="1"/>
              <a:t>Ecrivez</a:t>
            </a:r>
            <a:r>
              <a:rPr lang="en-US" sz="1500" dirty="0"/>
              <a:t> le </a:t>
            </a:r>
            <a:r>
              <a:rPr lang="en-US" sz="1500" dirty="0" err="1"/>
              <a:t>qu’une</a:t>
            </a:r>
            <a:r>
              <a:rPr lang="en-US" sz="1500" dirty="0"/>
              <a:t> </a:t>
            </a:r>
            <a:r>
              <a:rPr lang="en-US" sz="1500" dirty="0" err="1"/>
              <a:t>seule</a:t>
            </a:r>
            <a:r>
              <a:rPr lang="en-US" sz="1500" dirty="0"/>
              <a:t> </a:t>
            </a:r>
            <a:r>
              <a:rPr lang="en-US" sz="1500" dirty="0" err="1"/>
              <a:t>fois</a:t>
            </a:r>
            <a:r>
              <a:rPr lang="en-US" sz="1500" dirty="0"/>
              <a:t>.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Si du code </a:t>
            </a:r>
            <a:r>
              <a:rPr lang="en-US" sz="1500" dirty="0" err="1"/>
              <a:t>est</a:t>
            </a:r>
            <a:r>
              <a:rPr lang="en-US" sz="1500" dirty="0"/>
              <a:t> </a:t>
            </a:r>
            <a:r>
              <a:rPr lang="en-US" sz="1500" dirty="0" err="1"/>
              <a:t>dupliqué</a:t>
            </a:r>
            <a:r>
              <a:rPr lang="en-US" sz="1500" dirty="0"/>
              <a:t>, </a:t>
            </a:r>
            <a:r>
              <a:rPr lang="en-US" sz="1500" dirty="0" err="1"/>
              <a:t>demandez</a:t>
            </a:r>
            <a:r>
              <a:rPr lang="en-US" sz="1500" dirty="0"/>
              <a:t> </a:t>
            </a:r>
            <a:r>
              <a:rPr lang="en-US" sz="1500" dirty="0" err="1"/>
              <a:t>vous</a:t>
            </a:r>
            <a:r>
              <a:rPr lang="en-US" sz="1500" dirty="0"/>
              <a:t>: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Pourquoi</a:t>
            </a:r>
            <a:r>
              <a:rPr lang="en-US" sz="1200" dirty="0"/>
              <a:t> y a t-il </a:t>
            </a:r>
            <a:r>
              <a:rPr lang="en-US" sz="1200" dirty="0" err="1"/>
              <a:t>autant</a:t>
            </a:r>
            <a:r>
              <a:rPr lang="en-US" sz="1200" dirty="0"/>
              <a:t> de </a:t>
            </a:r>
            <a:r>
              <a:rPr lang="en-US" sz="1200" dirty="0" err="1"/>
              <a:t>similiarités</a:t>
            </a:r>
            <a:r>
              <a:rPr lang="en-US" sz="1200" dirty="0"/>
              <a:t> entre </a:t>
            </a:r>
            <a:r>
              <a:rPr lang="en-US" sz="1200" dirty="0" err="1"/>
              <a:t>ces</a:t>
            </a:r>
            <a:r>
              <a:rPr lang="en-US" sz="1200" dirty="0"/>
              <a:t> deux pieces?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Es </a:t>
            </a:r>
            <a:r>
              <a:rPr lang="en-US" sz="1200" dirty="0" err="1"/>
              <a:t>ce</a:t>
            </a:r>
            <a:r>
              <a:rPr lang="en-US" sz="1200" dirty="0"/>
              <a:t> </a:t>
            </a:r>
            <a:r>
              <a:rPr lang="en-US" sz="1200" dirty="0" err="1"/>
              <a:t>qu’il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possible de </a:t>
            </a:r>
            <a:r>
              <a:rPr lang="en-US" sz="1200" dirty="0" err="1"/>
              <a:t>mutualiser</a:t>
            </a:r>
            <a:r>
              <a:rPr lang="en-US" sz="1200" dirty="0"/>
              <a:t> </a:t>
            </a:r>
            <a:r>
              <a:rPr lang="en-US" sz="1200" dirty="0" err="1"/>
              <a:t>une</a:t>
            </a:r>
            <a:r>
              <a:rPr lang="en-US" sz="1200" dirty="0"/>
              <a:t> </a:t>
            </a:r>
            <a:r>
              <a:rPr lang="en-US" sz="1200" dirty="0" err="1"/>
              <a:t>partie</a:t>
            </a:r>
            <a:r>
              <a:rPr lang="en-US" sz="1200" dirty="0"/>
              <a:t> du code dans </a:t>
            </a:r>
            <a:r>
              <a:rPr lang="en-US" sz="1200" dirty="0" err="1"/>
              <a:t>une</a:t>
            </a:r>
            <a:r>
              <a:rPr lang="en-US" sz="1200" dirty="0"/>
              <a:t> function?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Es </a:t>
            </a:r>
            <a:r>
              <a:rPr lang="en-US" sz="1200" dirty="0" err="1"/>
              <a:t>ce</a:t>
            </a:r>
            <a:r>
              <a:rPr lang="en-US" sz="1200" dirty="0"/>
              <a:t> </a:t>
            </a:r>
            <a:r>
              <a:rPr lang="en-US" sz="1200" dirty="0" err="1"/>
              <a:t>qu’il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possible de </a:t>
            </a:r>
            <a:r>
              <a:rPr lang="en-US" sz="1200" dirty="0" err="1"/>
              <a:t>mutualiser</a:t>
            </a:r>
            <a:r>
              <a:rPr lang="en-US" sz="1200" dirty="0"/>
              <a:t> </a:t>
            </a:r>
            <a:r>
              <a:rPr lang="en-US" sz="1200" dirty="0" err="1"/>
              <a:t>une</a:t>
            </a:r>
            <a:r>
              <a:rPr lang="en-US" sz="1200" dirty="0"/>
              <a:t> </a:t>
            </a:r>
            <a:r>
              <a:rPr lang="en-US" sz="1200" dirty="0" err="1"/>
              <a:t>partie</a:t>
            </a:r>
            <a:r>
              <a:rPr lang="en-US" sz="1200" dirty="0"/>
              <a:t> du code dans </a:t>
            </a:r>
            <a:r>
              <a:rPr lang="en-US" sz="1200" dirty="0" err="1"/>
              <a:t>une</a:t>
            </a:r>
            <a:r>
              <a:rPr lang="en-US" sz="1200" dirty="0"/>
              <a:t> </a:t>
            </a:r>
            <a:r>
              <a:rPr lang="en-US" sz="1200" dirty="0" err="1"/>
              <a:t>implémentation</a:t>
            </a:r>
            <a:r>
              <a:rPr lang="en-US" sz="1200" dirty="0"/>
              <a:t>?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3078" name="Picture 6" descr="DontRepeatYourself">
            <a:extLst>
              <a:ext uri="{FF2B5EF4-FFF2-40B4-BE49-F238E27FC236}">
                <a16:creationId xmlns:a16="http://schemas.microsoft.com/office/drawing/2014/main" id="{1BE25158-7860-4495-BE35-43769362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58" y="3325806"/>
            <a:ext cx="1434154" cy="143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555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45BB0B1C7DC947A10E2073AD7F9571" ma:contentTypeVersion="0" ma:contentTypeDescription="Crée un document." ma:contentTypeScope="" ma:versionID="61959fc4ccc34971f4345fa5f23e439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043723848d0f805fbc3fbd7bf262d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0133AC-0695-415A-B3E4-D20AA1B7CFEF}"/>
</file>

<file path=customXml/itemProps2.xml><?xml version="1.0" encoding="utf-8"?>
<ds:datastoreItem xmlns:ds="http://schemas.openxmlformats.org/officeDocument/2006/customXml" ds:itemID="{F1DAA2C5-9DDB-4668-A871-BF2F0179DDA9}"/>
</file>

<file path=customXml/itemProps3.xml><?xml version="1.0" encoding="utf-8"?>
<ds:datastoreItem xmlns:ds="http://schemas.openxmlformats.org/officeDocument/2006/customXml" ds:itemID="{F38CDB17-F2D9-47AA-B962-D8539A0F6E8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470</Words>
  <Application>Microsoft Office PowerPoint</Application>
  <PresentationFormat>Affichage à l'écran (16:9)</PresentationFormat>
  <Paragraphs>78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Thème Office</vt:lpstr>
      <vt:lpstr>Comment mal coder STUPID pattern</vt:lpstr>
      <vt:lpstr>STUPID Principles</vt:lpstr>
      <vt:lpstr>Singleton</vt:lpstr>
      <vt:lpstr>Exemple:</vt:lpstr>
      <vt:lpstr>Tight Coupling</vt:lpstr>
      <vt:lpstr>Untestability</vt:lpstr>
      <vt:lpstr>Premature Optimization</vt:lpstr>
      <vt:lpstr>Indescriptive Naming</vt:lpstr>
      <vt:lpstr>Duplication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BROHON, Clément</cp:lastModifiedBy>
  <cp:revision>15</cp:revision>
  <dcterms:modified xsi:type="dcterms:W3CDTF">2022-03-22T21:50:01Z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0x010100AB45BB0B1C7DC947A10E2073AD7F9571</vt:lpwstr>
  </property>
</Properties>
</file>