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81" r:id="rId4"/>
    <p:sldId id="260" r:id="rId5"/>
    <p:sldId id="259" r:id="rId6"/>
    <p:sldId id="271" r:id="rId7"/>
    <p:sldId id="282" r:id="rId8"/>
    <p:sldId id="263" r:id="rId9"/>
    <p:sldId id="264" r:id="rId10"/>
    <p:sldId id="265" r:id="rId11"/>
    <p:sldId id="288" r:id="rId12"/>
    <p:sldId id="289" r:id="rId13"/>
    <p:sldId id="266" r:id="rId14"/>
    <p:sldId id="285" r:id="rId15"/>
    <p:sldId id="280" r:id="rId16"/>
    <p:sldId id="274" r:id="rId17"/>
    <p:sldId id="273" r:id="rId18"/>
    <p:sldId id="277" r:id="rId19"/>
    <p:sldId id="278" r:id="rId20"/>
    <p:sldId id="276" r:id="rId21"/>
    <p:sldId id="279" r:id="rId22"/>
    <p:sldId id="262" r:id="rId23"/>
    <p:sldId id="284" r:id="rId24"/>
    <p:sldId id="286" r:id="rId25"/>
    <p:sldId id="270" r:id="rId26"/>
    <p:sldId id="290" r:id="rId2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20" autoAdjust="0"/>
    <p:restoredTop sz="89437" autoAdjust="0"/>
  </p:normalViewPr>
  <p:slideViewPr>
    <p:cSldViewPr snapToGrid="0" snapToObjects="1">
      <p:cViewPr varScale="1">
        <p:scale>
          <a:sx n="57" d="100"/>
          <a:sy n="57" d="100"/>
        </p:scale>
        <p:origin x="1880"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AA451E-3817-4B41-8315-2F39F52D1AC0}" type="datetimeFigureOut">
              <a:rPr lang="fr-FR" smtClean="0"/>
              <a:t>17/01/2022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74BC7-5095-E140-A270-6E0B89FF3BDE}" type="slidenum">
              <a:rPr lang="fr-FR" smtClean="0"/>
              <a:t>‹N°›</a:t>
            </a:fld>
            <a:endParaRPr lang="fr-FR"/>
          </a:p>
        </p:txBody>
      </p:sp>
    </p:spTree>
    <p:extLst>
      <p:ext uri="{BB962C8B-B14F-4D97-AF65-F5344CB8AC3E}">
        <p14:creationId xmlns:p14="http://schemas.microsoft.com/office/powerpoint/2010/main" val="14456670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Organisation </a:t>
            </a:r>
            <a:r>
              <a:rPr lang="mr-IN" dirty="0"/>
              <a:t>–</a:t>
            </a:r>
            <a:r>
              <a:rPr lang="fr-FR" dirty="0"/>
              <a:t> projet </a:t>
            </a:r>
            <a:r>
              <a:rPr lang="mr-IN" dirty="0"/>
              <a:t>–</a:t>
            </a:r>
            <a:r>
              <a:rPr lang="fr-FR" dirty="0"/>
              <a:t> produit/service </a:t>
            </a:r>
            <a:r>
              <a:rPr lang="mr-IN" dirty="0"/>
              <a:t>–</a:t>
            </a:r>
            <a:r>
              <a:rPr lang="fr-FR" dirty="0"/>
              <a:t> facturation </a:t>
            </a:r>
            <a:r>
              <a:rPr lang="mr-IN" dirty="0"/>
              <a:t>–</a:t>
            </a:r>
            <a:r>
              <a:rPr lang="fr-FR" dirty="0"/>
              <a:t> équilibre financier    </a:t>
            </a:r>
            <a:r>
              <a:rPr lang="fr-FR" baseline="0" dirty="0"/>
              <a:t>Business plan</a:t>
            </a:r>
            <a:endParaRPr lang="fr-FR" dirty="0"/>
          </a:p>
          <a:p>
            <a:endParaRPr lang="fr-FR" dirty="0"/>
          </a:p>
          <a:p>
            <a:r>
              <a:rPr lang="fr-FR" dirty="0"/>
              <a:t>Unité légale</a:t>
            </a:r>
          </a:p>
          <a:p>
            <a:r>
              <a:rPr lang="fr-FR" dirty="0"/>
              <a:t>Deux exemples qu’on va suivre tout au long du cours:</a:t>
            </a:r>
          </a:p>
          <a:p>
            <a:r>
              <a:rPr lang="fr-FR" dirty="0"/>
              <a:t>	1-</a:t>
            </a:r>
            <a:r>
              <a:rPr lang="fr-FR" baseline="0" dirty="0"/>
              <a:t> entreprise travaux publics </a:t>
            </a:r>
          </a:p>
          <a:p>
            <a:r>
              <a:rPr lang="fr-FR" baseline="0" dirty="0"/>
              <a:t>	2- entrepreneur solo développement application (le seul métier hors online? </a:t>
            </a:r>
            <a:r>
              <a:rPr lang="fr-FR" baseline="0" dirty="0" err="1"/>
              <a:t>Hair</a:t>
            </a:r>
            <a:r>
              <a:rPr lang="fr-FR" baseline="0" dirty="0"/>
              <a:t> ou véhicule autonome/</a:t>
            </a:r>
            <a:r>
              <a:rPr lang="fr-FR" baseline="0" dirty="0" err="1"/>
              <a:t>cybersécurité</a:t>
            </a:r>
            <a:r>
              <a:rPr lang="fr-FR" baseline="0" dirty="0"/>
              <a:t>/intelligence artificielle)</a:t>
            </a:r>
          </a:p>
          <a:p>
            <a:endParaRPr lang="fr-FR" baseline="0"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2</a:t>
            </a:fld>
            <a:endParaRPr lang="fr-FR"/>
          </a:p>
        </p:txBody>
      </p:sp>
    </p:spTree>
    <p:extLst>
      <p:ext uri="{BB962C8B-B14F-4D97-AF65-F5344CB8AC3E}">
        <p14:creationId xmlns:p14="http://schemas.microsoft.com/office/powerpoint/2010/main" val="56365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Eqtp</a:t>
            </a:r>
            <a:r>
              <a:rPr lang="fr-FR" dirty="0"/>
              <a:t>:  vs salariés à temps partiel</a:t>
            </a:r>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14</a:t>
            </a:fld>
            <a:endParaRPr lang="fr-FR"/>
          </a:p>
        </p:txBody>
      </p:sp>
    </p:spTree>
    <p:extLst>
      <p:ext uri="{BB962C8B-B14F-4D97-AF65-F5344CB8AC3E}">
        <p14:creationId xmlns:p14="http://schemas.microsoft.com/office/powerpoint/2010/main" val="352083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Différences micro-entrepreneur vs entreprise individuelle vs société</a:t>
            </a:r>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16</a:t>
            </a:fld>
            <a:endParaRPr lang="fr-FR"/>
          </a:p>
        </p:txBody>
      </p:sp>
    </p:spTree>
    <p:extLst>
      <p:ext uri="{BB962C8B-B14F-4D97-AF65-F5344CB8AC3E}">
        <p14:creationId xmlns:p14="http://schemas.microsoft.com/office/powerpoint/2010/main" val="120369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Créations d’entreprise en net::</a:t>
            </a:r>
          </a:p>
          <a:p>
            <a:r>
              <a:rPr lang="fr-FR" dirty="0"/>
              <a:t>Fin 2015 4365 courant</a:t>
            </a:r>
            <a:r>
              <a:rPr lang="fr-FR" baseline="0" dirty="0"/>
              <a:t> 2016: +550</a:t>
            </a:r>
          </a:p>
          <a:p>
            <a:r>
              <a:rPr lang="fr-FR" baseline="0" dirty="0"/>
              <a:t>Fin 2016 4495</a:t>
            </a:r>
          </a:p>
          <a:p>
            <a:r>
              <a:rPr lang="fr-FR" baseline="0" dirty="0"/>
              <a:t>&gt; + 130 &gt; 420 ont fermé (ou rachetées, intégrées)</a:t>
            </a:r>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20</a:t>
            </a:fld>
            <a:endParaRPr lang="fr-FR"/>
          </a:p>
        </p:txBody>
      </p:sp>
    </p:spTree>
    <p:extLst>
      <p:ext uri="{BB962C8B-B14F-4D97-AF65-F5344CB8AC3E}">
        <p14:creationId xmlns:p14="http://schemas.microsoft.com/office/powerpoint/2010/main" val="334422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pPr marL="0" marR="0" indent="0" algn="l" defTabSz="457200" rtl="0" eaLnBrk="1" fontAlgn="auto" latinLnBrk="0" hangingPunct="1">
              <a:lnSpc>
                <a:spcPct val="100000"/>
              </a:lnSpc>
              <a:spcBef>
                <a:spcPts val="0"/>
              </a:spcBef>
              <a:spcAft>
                <a:spcPts val="0"/>
              </a:spcAft>
              <a:buClrTx/>
              <a:buSzTx/>
              <a:buFontTx/>
              <a:buNone/>
              <a:tabLst/>
              <a:defRPr/>
            </a:pPr>
            <a:r>
              <a:rPr lang="fr-FR" dirty="0"/>
              <a:t>1</a:t>
            </a:r>
            <a:r>
              <a:rPr lang="fr-FR" baseline="30000" dirty="0"/>
              <a:t>ère</a:t>
            </a:r>
            <a:r>
              <a:rPr lang="fr-FR" dirty="0"/>
              <a:t> étape: petite entreprise en construction/lancement</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a:t>Entrepreneur: rapidité, spontanéité, collectif, flamme/passion, désordre, hésitation/erreurs, leadership vs autorité vs hiérarchie, charisme</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a:t>	Libre </a:t>
            </a:r>
            <a:r>
              <a:rPr lang="mr-IN" dirty="0"/>
              <a:t>–</a:t>
            </a:r>
            <a:r>
              <a:rPr lang="fr-FR" dirty="0"/>
              <a:t> dans la mesure de son financement</a:t>
            </a:r>
          </a:p>
          <a:p>
            <a:pPr marL="0" marR="0" indent="0" algn="l" defTabSz="457200" rtl="0" eaLnBrk="1" fontAlgn="auto" latinLnBrk="0" hangingPunct="1">
              <a:lnSpc>
                <a:spcPct val="100000"/>
              </a:lnSpc>
              <a:spcBef>
                <a:spcPts val="0"/>
              </a:spcBef>
              <a:spcAft>
                <a:spcPts val="0"/>
              </a:spcAft>
              <a:buClrTx/>
              <a:buSzTx/>
              <a:buFontTx/>
              <a:buNone/>
              <a:tabLst/>
              <a:defRPr/>
            </a:pPr>
            <a:endParaRPr lang="fr-FR" dirty="0"/>
          </a:p>
          <a:p>
            <a:pPr marL="0" marR="0" indent="0" algn="l" defTabSz="457200" rtl="0" eaLnBrk="1" fontAlgn="auto" latinLnBrk="0" hangingPunct="1">
              <a:lnSpc>
                <a:spcPct val="100000"/>
              </a:lnSpc>
              <a:spcBef>
                <a:spcPts val="0"/>
              </a:spcBef>
              <a:spcAft>
                <a:spcPts val="0"/>
              </a:spcAft>
              <a:buClrTx/>
              <a:buSzTx/>
              <a:buFontTx/>
              <a:buNone/>
              <a:tabLst/>
              <a:defRPr/>
            </a:pPr>
            <a:r>
              <a:rPr lang="fr-FR" dirty="0"/>
              <a:t>2</a:t>
            </a:r>
            <a:r>
              <a:rPr lang="fr-FR" baseline="30000" dirty="0"/>
              <a:t>ème</a:t>
            </a:r>
            <a:r>
              <a:rPr lang="fr-FR" dirty="0"/>
              <a:t> étape: entreprise en croissance</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a:t>Manager: organisation, rigueur, réunions, formalisme, procédures </a:t>
            </a:r>
            <a:r>
              <a:rPr lang="mr-IN" dirty="0"/>
              <a:t>–</a:t>
            </a:r>
            <a:r>
              <a:rPr lang="fr-FR" dirty="0"/>
              <a:t> pris entre actionnaires = propriétaires et salariés</a:t>
            </a:r>
          </a:p>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22</a:t>
            </a:fld>
            <a:endParaRPr lang="fr-FR"/>
          </a:p>
        </p:txBody>
      </p:sp>
    </p:spTree>
    <p:extLst>
      <p:ext uri="{BB962C8B-B14F-4D97-AF65-F5344CB8AC3E}">
        <p14:creationId xmlns:p14="http://schemas.microsoft.com/office/powerpoint/2010/main" val="396558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Start up: biotechnologie, véhicule autonome, </a:t>
            </a:r>
            <a:r>
              <a:rPr lang="fr-FR" dirty="0" err="1"/>
              <a:t>cybersécurité</a:t>
            </a:r>
            <a:r>
              <a:rPr lang="fr-FR" dirty="0"/>
              <a:t>, intelligence artificielle, </a:t>
            </a:r>
            <a:r>
              <a:rPr lang="fr-FR" dirty="0" err="1"/>
              <a:t>telecom</a:t>
            </a:r>
            <a:endParaRPr lang="fr-FR" dirty="0"/>
          </a:p>
          <a:p>
            <a:endParaRPr lang="fr-FR" dirty="0"/>
          </a:p>
          <a:p>
            <a:r>
              <a:rPr lang="fr-FR" dirty="0"/>
              <a:t>Entreprise par PROJET: souplesse, réactivité</a:t>
            </a:r>
          </a:p>
          <a:p>
            <a:r>
              <a:rPr lang="fr-FR" dirty="0"/>
              <a:t>Entreprise en RÉSEAU = matricielle: - promoteur immobilier:</a:t>
            </a:r>
            <a:r>
              <a:rPr lang="fr-FR" baseline="0" dirty="0"/>
              <a:t> fait appel à des sous-traitants/partenaire: architecte, entreprise </a:t>
            </a:r>
            <a:r>
              <a:rPr lang="fr-FR" baseline="0" dirty="0" err="1"/>
              <a:t>batiment</a:t>
            </a:r>
            <a:r>
              <a:rPr lang="fr-FR" baseline="0" dirty="0"/>
              <a:t>, </a:t>
            </a:r>
            <a:r>
              <a:rPr lang="fr-FR" baseline="0" dirty="0" err="1"/>
              <a:t>electricien</a:t>
            </a:r>
            <a:r>
              <a:rPr lang="fr-FR" baseline="0" dirty="0"/>
              <a:t>, plombier</a:t>
            </a:r>
            <a:endParaRPr lang="fr-FR" dirty="0"/>
          </a:p>
          <a:p>
            <a:r>
              <a:rPr lang="fr-FR" dirty="0"/>
              <a:t>   - constructeur automobile: sous traitants:</a:t>
            </a:r>
            <a:r>
              <a:rPr lang="fr-FR" baseline="0" dirty="0"/>
              <a:t> batterie, boite de vitesse, </a:t>
            </a:r>
            <a:r>
              <a:rPr lang="fr-FR" baseline="0" dirty="0" err="1"/>
              <a:t>electric</a:t>
            </a:r>
            <a:r>
              <a:rPr lang="fr-FR" baseline="0" dirty="0"/>
              <a:t>/</a:t>
            </a:r>
            <a:r>
              <a:rPr lang="fr-FR" baseline="0" dirty="0" err="1"/>
              <a:t>electronique</a:t>
            </a:r>
            <a:r>
              <a:rPr lang="fr-FR" baseline="0" dirty="0"/>
              <a:t>, sièges</a:t>
            </a:r>
          </a:p>
          <a:p>
            <a:r>
              <a:rPr lang="fr-FR" baseline="0" dirty="0"/>
              <a:t>Entreprise VIRTUELLE: tout se fait en ligne entre inconnus: faire appel à des compétences externes, en ligne, </a:t>
            </a:r>
          </a:p>
          <a:p>
            <a:r>
              <a:rPr lang="fr-FR" baseline="0" dirty="0"/>
              <a:t>Tous vos besoins sont disponibles ailleurs, en ligne</a:t>
            </a:r>
          </a:p>
          <a:p>
            <a:r>
              <a:rPr lang="fr-FR" baseline="0" dirty="0"/>
              <a:t>site internet conçu en Pologne, logo conçu par concours, marketing digital (</a:t>
            </a:r>
            <a:r>
              <a:rPr lang="fr-FR" baseline="0" dirty="0" err="1"/>
              <a:t>crowdfunding</a:t>
            </a:r>
            <a:r>
              <a:rPr lang="fr-FR" baseline="0" dirty="0"/>
              <a:t> </a:t>
            </a:r>
            <a:r>
              <a:rPr lang="fr-FR" baseline="0" dirty="0" err="1"/>
              <a:t>kickstarter</a:t>
            </a:r>
            <a:r>
              <a:rPr lang="fr-FR" baseline="0" dirty="0"/>
              <a:t> Lance </a:t>
            </a:r>
            <a:r>
              <a:rPr lang="fr-FR" baseline="0" dirty="0" err="1"/>
              <a:t>eyewear</a:t>
            </a:r>
            <a:r>
              <a:rPr lang="fr-FR" baseline="0" dirty="0"/>
              <a:t>), produit acheté en Asie, expert comptable en ligne</a:t>
            </a:r>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23</a:t>
            </a:fld>
            <a:endParaRPr lang="fr-FR"/>
          </a:p>
        </p:txBody>
      </p:sp>
    </p:spTree>
    <p:extLst>
      <p:ext uri="{BB962C8B-B14F-4D97-AF65-F5344CB8AC3E}">
        <p14:creationId xmlns:p14="http://schemas.microsoft.com/office/powerpoint/2010/main" val="231027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 diversification: </a:t>
            </a:r>
            <a:r>
              <a:rPr lang="fr-FR" dirty="0" err="1"/>
              <a:t>apple</a:t>
            </a:r>
            <a:r>
              <a:rPr lang="fr-FR" dirty="0"/>
              <a:t> mac&gt;</a:t>
            </a:r>
            <a:r>
              <a:rPr lang="fr-FR" dirty="0" err="1"/>
              <a:t>ipod</a:t>
            </a:r>
            <a:r>
              <a:rPr lang="fr-FR" dirty="0"/>
              <a:t>&gt;</a:t>
            </a:r>
            <a:r>
              <a:rPr lang="fr-FR" dirty="0" err="1"/>
              <a:t>iphone</a:t>
            </a:r>
            <a:r>
              <a:rPr lang="fr-FR" dirty="0"/>
              <a:t>&gt;</a:t>
            </a:r>
            <a:r>
              <a:rPr lang="fr-FR" dirty="0" err="1"/>
              <a:t>ipad</a:t>
            </a:r>
            <a:r>
              <a:rPr lang="fr-FR" dirty="0"/>
              <a:t>, Bouygues, Bolloré: </a:t>
            </a:r>
            <a:r>
              <a:rPr lang="fr-FR" dirty="0" err="1"/>
              <a:t>afric</a:t>
            </a:r>
            <a:r>
              <a:rPr lang="fr-FR" dirty="0"/>
              <a:t>/papier/media/pub/auto/tv, SFR </a:t>
            </a:r>
            <a:r>
              <a:rPr lang="fr-FR" dirty="0" err="1"/>
              <a:t>telecom</a:t>
            </a:r>
            <a:r>
              <a:rPr lang="fr-FR" dirty="0"/>
              <a:t>/tv/media, Microsoft (</a:t>
            </a:r>
            <a:r>
              <a:rPr lang="fr-FR" dirty="0" err="1"/>
              <a:t>tik</a:t>
            </a:r>
            <a:r>
              <a:rPr lang="fr-FR" dirty="0"/>
              <a:t> </a:t>
            </a:r>
            <a:r>
              <a:rPr lang="fr-FR" dirty="0" err="1"/>
              <a:t>tok</a:t>
            </a:r>
            <a:r>
              <a:rPr lang="fr-FR" dirty="0"/>
              <a:t>)</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a:t>2 </a:t>
            </a:r>
            <a:r>
              <a:rPr lang="fr-FR" sz="1200" b="0" i="0" u="none" kern="1200" baseline="0" dirty="0">
                <a:solidFill>
                  <a:schemeClr val="tx1"/>
                </a:solidFill>
                <a:latin typeface="+mn-lt"/>
                <a:ea typeface="+mn-ea"/>
                <a:cs typeface="+mn-cs"/>
              </a:rPr>
              <a:t>Focalisation: niche: luxe, B&amp;O, Aston Martin, Rolex</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i="0" u="none" kern="1200" baseline="0" dirty="0">
                <a:solidFill>
                  <a:schemeClr val="tx1"/>
                </a:solidFill>
                <a:latin typeface="+mn-lt"/>
                <a:ea typeface="+mn-ea"/>
                <a:cs typeface="+mn-cs"/>
              </a:rPr>
              <a:t>3 Prix: Dacia, Leclerc, H&amp;M/Zara</a:t>
            </a:r>
            <a:r>
              <a:rPr lang="fr-FR" sz="1200" b="1" i="0" u="none" kern="1200" baseline="0" dirty="0">
                <a:solidFill>
                  <a:schemeClr val="tx1"/>
                </a:solidFill>
                <a:latin typeface="+mn-lt"/>
                <a:ea typeface="+mn-ea"/>
                <a:cs typeface="+mn-cs"/>
              </a:rPr>
              <a:t>    </a:t>
            </a:r>
            <a:r>
              <a:rPr lang="fr-FR" sz="1200" b="0" i="0" u="none" kern="1200" baseline="0" dirty="0">
                <a:solidFill>
                  <a:schemeClr val="tx1"/>
                </a:solidFill>
                <a:latin typeface="+mn-lt"/>
                <a:ea typeface="+mn-ea"/>
                <a:cs typeface="+mn-cs"/>
              </a:rPr>
              <a:t>&gt; </a:t>
            </a:r>
            <a:r>
              <a:rPr lang="fr-FR" sz="1200" b="0" i="0" u="none" kern="1200" baseline="0" dirty="0" err="1">
                <a:solidFill>
                  <a:schemeClr val="tx1"/>
                </a:solidFill>
                <a:latin typeface="+mn-lt"/>
                <a:ea typeface="+mn-ea"/>
                <a:cs typeface="+mn-cs"/>
              </a:rPr>
              <a:t>Low</a:t>
            </a:r>
            <a:r>
              <a:rPr lang="fr-FR" sz="1200" b="0" i="0" u="none" kern="1200" baseline="0" dirty="0">
                <a:solidFill>
                  <a:schemeClr val="tx1"/>
                </a:solidFill>
                <a:latin typeface="+mn-lt"/>
                <a:ea typeface="+mn-ea"/>
                <a:cs typeface="+mn-cs"/>
              </a:rPr>
              <a:t> </a:t>
            </a:r>
            <a:r>
              <a:rPr lang="fr-FR" sz="1200" b="0" i="0" u="none" kern="1200" baseline="0" dirty="0" err="1">
                <a:solidFill>
                  <a:schemeClr val="tx1"/>
                </a:solidFill>
                <a:latin typeface="+mn-lt"/>
                <a:ea typeface="+mn-ea"/>
                <a:cs typeface="+mn-cs"/>
              </a:rPr>
              <a:t>cost</a:t>
            </a:r>
            <a:r>
              <a:rPr lang="fr-FR" sz="1200" b="0" i="0" u="none" kern="1200" baseline="0" dirty="0">
                <a:solidFill>
                  <a:schemeClr val="tx1"/>
                </a:solidFill>
                <a:latin typeface="+mn-lt"/>
                <a:ea typeface="+mn-ea"/>
                <a:cs typeface="+mn-cs"/>
              </a:rPr>
              <a:t>: Tata, </a:t>
            </a:r>
            <a:r>
              <a:rPr lang="fr-FR" sz="1200" b="0" i="0" u="none" kern="1200" baseline="0" dirty="0" err="1">
                <a:solidFill>
                  <a:schemeClr val="tx1"/>
                </a:solidFill>
                <a:latin typeface="+mn-lt"/>
                <a:ea typeface="+mn-ea"/>
                <a:cs typeface="+mn-cs"/>
              </a:rPr>
              <a:t>Lidl</a:t>
            </a:r>
            <a:r>
              <a:rPr lang="fr-FR" sz="1200" b="0" i="0" u="none" kern="1200" baseline="0" dirty="0">
                <a:solidFill>
                  <a:schemeClr val="tx1"/>
                </a:solidFill>
                <a:latin typeface="+mn-lt"/>
                <a:ea typeface="+mn-ea"/>
                <a:cs typeface="+mn-cs"/>
              </a:rPr>
              <a:t>, </a:t>
            </a:r>
            <a:r>
              <a:rPr lang="fr-FR" sz="1200" b="0" i="0" u="none" kern="1200" baseline="0" dirty="0" err="1">
                <a:solidFill>
                  <a:schemeClr val="tx1"/>
                </a:solidFill>
                <a:latin typeface="+mn-lt"/>
                <a:ea typeface="+mn-ea"/>
                <a:cs typeface="+mn-cs"/>
              </a:rPr>
              <a:t>Ryanair</a:t>
            </a:r>
            <a:r>
              <a:rPr lang="fr-FR" sz="1200" b="0" i="0" u="none" kern="1200" baseline="0" dirty="0">
                <a:solidFill>
                  <a:schemeClr val="tx1"/>
                </a:solidFill>
                <a:latin typeface="+mn-lt"/>
                <a:ea typeface="+mn-ea"/>
                <a:cs typeface="+mn-cs"/>
              </a:rPr>
              <a:t>, </a:t>
            </a:r>
            <a:r>
              <a:rPr lang="fr-FR" sz="1200" b="0" i="0" u="none" kern="1200" baseline="0" dirty="0" err="1">
                <a:solidFill>
                  <a:schemeClr val="tx1"/>
                </a:solidFill>
                <a:latin typeface="+mn-lt"/>
                <a:ea typeface="+mn-ea"/>
                <a:cs typeface="+mn-cs"/>
              </a:rPr>
              <a:t>Primark</a:t>
            </a:r>
            <a:r>
              <a:rPr lang="fr-FR" sz="1200" b="0" i="0" u="none" kern="1200" baseline="0" dirty="0">
                <a:solidFill>
                  <a:schemeClr val="tx1"/>
                </a:solidFill>
                <a:latin typeface="+mn-lt"/>
                <a:ea typeface="+mn-ea"/>
                <a:cs typeface="+mn-cs"/>
              </a:rPr>
              <a:t> (</a:t>
            </a:r>
            <a:r>
              <a:rPr lang="fr-FR" sz="1200" i="0" u="none" kern="1200" baseline="0" dirty="0">
                <a:solidFill>
                  <a:schemeClr val="tx1"/>
                </a:solidFill>
                <a:latin typeface="+mn-lt"/>
                <a:ea typeface="+mn-ea"/>
                <a:cs typeface="+mn-cs"/>
              </a:rPr>
              <a:t>Anecdote prix)</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i="0" u="none" kern="1200" baseline="0" dirty="0">
                <a:solidFill>
                  <a:schemeClr val="tx1"/>
                </a:solidFill>
                <a:latin typeface="+mn-lt"/>
                <a:ea typeface="+mn-ea"/>
                <a:cs typeface="+mn-cs"/>
              </a:rPr>
              <a:t>4 </a:t>
            </a:r>
            <a:r>
              <a:rPr lang="fr-FR" sz="1200" b="1" i="0" u="none" kern="1200" baseline="0" dirty="0">
                <a:solidFill>
                  <a:schemeClr val="tx1"/>
                </a:solidFill>
                <a:latin typeface="+mn-lt"/>
                <a:ea typeface="+mn-ea"/>
                <a:cs typeface="+mn-cs"/>
              </a:rPr>
              <a:t>Différenciation</a:t>
            </a:r>
            <a:r>
              <a:rPr lang="fr-FR" sz="1200" b="0" i="0" u="none" kern="1200" baseline="0" dirty="0">
                <a:solidFill>
                  <a:schemeClr val="tx1"/>
                </a:solidFill>
                <a:latin typeface="+mn-lt"/>
                <a:ea typeface="+mn-ea"/>
                <a:cs typeface="+mn-cs"/>
              </a:rPr>
              <a:t>: Audi, Apple, </a:t>
            </a:r>
            <a:r>
              <a:rPr lang="fr-FR" sz="1200" b="0" i="0" u="none" kern="1200" baseline="0" dirty="0" err="1">
                <a:solidFill>
                  <a:schemeClr val="tx1"/>
                </a:solidFill>
                <a:latin typeface="+mn-lt"/>
                <a:ea typeface="+mn-ea"/>
                <a:cs typeface="+mn-cs"/>
              </a:rPr>
              <a:t>Starbucks</a:t>
            </a:r>
            <a:r>
              <a:rPr lang="fr-FR" sz="1200" b="0" i="0" u="none" kern="1200" baseline="0" dirty="0">
                <a:solidFill>
                  <a:schemeClr val="tx1"/>
                </a:solidFill>
                <a:latin typeface="+mn-lt"/>
                <a:ea typeface="+mn-ea"/>
                <a:cs typeface="+mn-cs"/>
              </a:rPr>
              <a:t>, Paul</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1" i="0" u="none" kern="1200" baseline="0" dirty="0">
                <a:solidFill>
                  <a:schemeClr val="tx1"/>
                </a:solidFill>
                <a:latin typeface="+mn-lt"/>
                <a:ea typeface="+mn-ea"/>
                <a:cs typeface="+mn-cs"/>
              </a:rPr>
              <a:t>Segmentation</a:t>
            </a:r>
            <a:r>
              <a:rPr lang="fr-FR" sz="1200" b="0" i="1" u="none" kern="1200" baseline="0" dirty="0">
                <a:solidFill>
                  <a:schemeClr val="tx1"/>
                </a:solidFill>
                <a:latin typeface="+mn-lt"/>
                <a:ea typeface="+mn-ea"/>
                <a:cs typeface="+mn-cs"/>
              </a:rPr>
              <a:t>: </a:t>
            </a:r>
            <a:r>
              <a:rPr lang="fr-FR" sz="1200" b="0" i="0" u="none" kern="1200" baseline="0" dirty="0">
                <a:solidFill>
                  <a:schemeClr val="tx1"/>
                </a:solidFill>
                <a:latin typeface="+mn-lt"/>
                <a:ea typeface="+mn-ea"/>
                <a:cs typeface="+mn-cs"/>
              </a:rPr>
              <a:t>Renault vs Dacia</a:t>
            </a:r>
            <a:r>
              <a:rPr lang="fr-FR" sz="1200" b="0" i="1" u="none" kern="1200" baseline="0" dirty="0">
                <a:solidFill>
                  <a:schemeClr val="tx1"/>
                </a:solidFill>
                <a:latin typeface="+mn-lt"/>
                <a:ea typeface="+mn-ea"/>
                <a:cs typeface="+mn-cs"/>
              </a:rPr>
              <a:t>; </a:t>
            </a:r>
            <a:r>
              <a:rPr lang="fr-FR" sz="1200" b="0" i="0" u="none" kern="1200" baseline="0" dirty="0">
                <a:solidFill>
                  <a:schemeClr val="tx1"/>
                </a:solidFill>
                <a:latin typeface="+mn-lt"/>
                <a:ea typeface="+mn-ea"/>
                <a:cs typeface="+mn-cs"/>
              </a:rPr>
              <a:t>Volkswagen</a:t>
            </a:r>
            <a:r>
              <a:rPr lang="fr-FR" sz="1200" b="0" i="1" u="none" kern="1200" baseline="0" dirty="0">
                <a:solidFill>
                  <a:schemeClr val="tx1"/>
                </a:solidFill>
                <a:latin typeface="+mn-lt"/>
                <a:ea typeface="+mn-ea"/>
                <a:cs typeface="+mn-cs"/>
              </a:rPr>
              <a:t>: </a:t>
            </a:r>
            <a:r>
              <a:rPr lang="fr-FR" sz="1200" b="0" i="0" u="none" kern="1200" baseline="0" dirty="0">
                <a:solidFill>
                  <a:schemeClr val="tx1"/>
                </a:solidFill>
                <a:latin typeface="+mn-lt"/>
                <a:ea typeface="+mn-ea"/>
                <a:cs typeface="+mn-cs"/>
              </a:rPr>
              <a:t>Audi Bugatti Seat </a:t>
            </a:r>
            <a:r>
              <a:rPr lang="fr-FR" sz="1200" b="0" i="0" u="none" kern="1200" baseline="0" dirty="0" err="1">
                <a:solidFill>
                  <a:schemeClr val="tx1"/>
                </a:solidFill>
                <a:latin typeface="+mn-lt"/>
                <a:ea typeface="+mn-ea"/>
                <a:cs typeface="+mn-cs"/>
              </a:rPr>
              <a:t>Škoda</a:t>
            </a:r>
            <a:r>
              <a:rPr lang="fr-FR" sz="1200" b="0" i="0" u="none" kern="1200" baseline="0" dirty="0">
                <a:solidFill>
                  <a:schemeClr val="tx1"/>
                </a:solidFill>
                <a:latin typeface="+mn-lt"/>
                <a:ea typeface="+mn-ea"/>
                <a:cs typeface="+mn-cs"/>
              </a:rPr>
              <a:t> Porsche Lamborghini Bentley </a:t>
            </a:r>
            <a:r>
              <a:rPr lang="fr-FR" sz="1200" b="0" i="0" u="none" kern="1200" baseline="0" dirty="0" err="1">
                <a:solidFill>
                  <a:schemeClr val="tx1"/>
                </a:solidFill>
                <a:latin typeface="+mn-lt"/>
                <a:ea typeface="+mn-ea"/>
                <a:cs typeface="+mn-cs"/>
              </a:rPr>
              <a:t>Ducati</a:t>
            </a:r>
            <a:r>
              <a:rPr lang="fr-FR" sz="1200" b="0" i="0" u="none" kern="1200" baseline="0" dirty="0">
                <a:solidFill>
                  <a:schemeClr val="tx1"/>
                </a:solidFill>
                <a:latin typeface="+mn-lt"/>
                <a:ea typeface="+mn-ea"/>
                <a:cs typeface="+mn-cs"/>
              </a:rPr>
              <a:t> </a:t>
            </a:r>
            <a:r>
              <a:rPr lang="fr-FR" sz="1200" b="0" i="0" u="none" kern="1200" baseline="0" dirty="0" err="1">
                <a:solidFill>
                  <a:schemeClr val="tx1"/>
                </a:solidFill>
                <a:latin typeface="+mn-lt"/>
                <a:ea typeface="+mn-ea"/>
                <a:cs typeface="+mn-cs"/>
              </a:rPr>
              <a:t>Scania</a:t>
            </a:r>
            <a:r>
              <a:rPr lang="fr-FR" sz="1200" b="0" i="0" u="none" kern="1200" baseline="0" dirty="0">
                <a:solidFill>
                  <a:schemeClr val="tx1"/>
                </a:solidFill>
                <a:latin typeface="+mn-lt"/>
                <a:ea typeface="+mn-ea"/>
                <a:cs typeface="+mn-cs"/>
              </a:rPr>
              <a:t> Man </a:t>
            </a:r>
            <a:r>
              <a:rPr lang="fr-FR" sz="1200" b="0" i="1" u="none" kern="1200" baseline="0" dirty="0">
                <a:solidFill>
                  <a:schemeClr val="tx1"/>
                </a:solidFill>
                <a:latin typeface="+mn-lt"/>
                <a:ea typeface="+mn-ea"/>
                <a:cs typeface="+mn-cs"/>
              </a:rPr>
              <a:t>Citroën vs DS </a:t>
            </a:r>
            <a:r>
              <a:rPr lang="fr-FR" sz="1200" b="0" i="0" u="none" kern="1200" baseline="0" dirty="0">
                <a:solidFill>
                  <a:schemeClr val="tx1"/>
                </a:solidFill>
                <a:latin typeface="+mn-lt"/>
                <a:ea typeface="+mn-ea"/>
                <a:cs typeface="+mn-cs"/>
              </a:rPr>
              <a:t>Toyota Lexus, Nissan </a:t>
            </a:r>
            <a:r>
              <a:rPr lang="fr-FR" sz="1200" b="0" i="0" u="none" kern="1200" baseline="0" dirty="0" err="1">
                <a:solidFill>
                  <a:schemeClr val="tx1"/>
                </a:solidFill>
                <a:latin typeface="+mn-lt"/>
                <a:ea typeface="+mn-ea"/>
                <a:cs typeface="+mn-cs"/>
              </a:rPr>
              <a:t>Infinity</a:t>
            </a:r>
            <a:r>
              <a:rPr lang="fr-FR" sz="1200" b="0" i="0" u="none" kern="1200" baseline="0" dirty="0">
                <a:solidFill>
                  <a:schemeClr val="tx1"/>
                </a:solidFill>
                <a:latin typeface="+mn-lt"/>
                <a:ea typeface="+mn-ea"/>
                <a:cs typeface="+mn-cs"/>
              </a:rPr>
              <a:t> </a:t>
            </a:r>
            <a:r>
              <a:rPr lang="fr-FR" sz="1200" b="0" i="0" u="none" kern="1200" baseline="0" dirty="0" err="1">
                <a:solidFill>
                  <a:schemeClr val="tx1"/>
                </a:solidFill>
                <a:latin typeface="+mn-lt"/>
                <a:ea typeface="+mn-ea"/>
                <a:cs typeface="+mn-cs"/>
              </a:rPr>
              <a:t>Asics</a:t>
            </a:r>
            <a:r>
              <a:rPr lang="fr-FR" sz="1200" b="0" i="0" u="none" kern="1200" baseline="0" dirty="0">
                <a:solidFill>
                  <a:schemeClr val="tx1"/>
                </a:solidFill>
                <a:latin typeface="+mn-lt"/>
                <a:ea typeface="+mn-ea"/>
                <a:cs typeface="+mn-cs"/>
              </a:rPr>
              <a:t> vs </a:t>
            </a:r>
            <a:r>
              <a:rPr lang="fr-FR" sz="1200" b="0" i="0" u="none" kern="1200" baseline="0" dirty="0" err="1">
                <a:solidFill>
                  <a:schemeClr val="tx1"/>
                </a:solidFill>
                <a:latin typeface="+mn-lt"/>
                <a:ea typeface="+mn-ea"/>
                <a:cs typeface="+mn-cs"/>
              </a:rPr>
              <a:t>Tiger</a:t>
            </a:r>
            <a:endParaRPr lang="fr-FR" sz="1200" b="0" i="0" u="none" kern="1200" baseline="0" dirty="0">
              <a:solidFill>
                <a:schemeClr val="tx1"/>
              </a:solidFill>
              <a:latin typeface="+mn-lt"/>
              <a:ea typeface="+mn-ea"/>
              <a:cs typeface="+mn-cs"/>
            </a:endParaRPr>
          </a:p>
          <a:p>
            <a:r>
              <a:rPr lang="fr-FR" sz="1200" b="1" i="0" u="none" kern="1200" baseline="0" dirty="0">
                <a:solidFill>
                  <a:schemeClr val="tx1"/>
                </a:solidFill>
                <a:latin typeface="+mn-lt"/>
                <a:ea typeface="+mn-ea"/>
                <a:cs typeface="+mn-cs"/>
              </a:rPr>
              <a:t>Internationalisation: </a:t>
            </a:r>
            <a:r>
              <a:rPr lang="fr-FR" sz="1200" b="0" i="0" u="none" kern="1200" baseline="0" dirty="0">
                <a:solidFill>
                  <a:schemeClr val="tx1"/>
                </a:solidFill>
                <a:latin typeface="+mn-lt"/>
                <a:ea typeface="+mn-ea"/>
                <a:cs typeface="+mn-cs"/>
              </a:rPr>
              <a:t>ouverture filiales ou distributeurs/partenariat local</a:t>
            </a:r>
            <a:endParaRPr lang="fr-FR" sz="1200" b="1" i="0" u="none" kern="1200" baseline="0" dirty="0">
              <a:solidFill>
                <a:schemeClr val="tx1"/>
              </a:solidFill>
              <a:latin typeface="+mn-lt"/>
              <a:ea typeface="+mn-ea"/>
              <a:cs typeface="+mn-cs"/>
            </a:endParaRPr>
          </a:p>
          <a:p>
            <a:r>
              <a:rPr lang="fr-FR" sz="1200" u="none" kern="1200" baseline="0" dirty="0">
                <a:solidFill>
                  <a:schemeClr val="tx1"/>
                </a:solidFill>
                <a:latin typeface="+mn-lt"/>
                <a:ea typeface="+mn-ea"/>
                <a:cs typeface="+mn-cs"/>
              </a:rPr>
              <a:t>H&amp;M / Zara : H&amp;M (suédois, moderne, beaucoup de pub, parrainage avec star. 14% du CA en marketing.) / Zara (0 pub en disant que nous en des magasins à des points clés, quelques évolutions avec la présence sur internet)</a:t>
            </a:r>
          </a:p>
          <a:p>
            <a:r>
              <a:rPr lang="fr-FR" sz="1200" b="1" i="1" u="none" kern="1200" baseline="0" dirty="0">
                <a:solidFill>
                  <a:schemeClr val="tx1"/>
                </a:solidFill>
                <a:latin typeface="+mn-lt"/>
                <a:ea typeface="+mn-ea"/>
                <a:cs typeface="+mn-cs"/>
              </a:rPr>
              <a:t>Intégration horizontale</a:t>
            </a:r>
            <a:r>
              <a:rPr lang="fr-FR" sz="1200" b="0" i="1" u="none" kern="1200" baseline="0" dirty="0">
                <a:solidFill>
                  <a:schemeClr val="tx1"/>
                </a:solidFill>
                <a:latin typeface="+mn-lt"/>
                <a:ea typeface="+mn-ea"/>
                <a:cs typeface="+mn-cs"/>
              </a:rPr>
              <a:t>: hyper &gt; banque, voyages</a:t>
            </a:r>
            <a:endParaRPr lang="fr-FR" sz="1200" b="1" i="1" u="none" kern="1200" baseline="0" dirty="0">
              <a:solidFill>
                <a:schemeClr val="tx1"/>
              </a:solidFill>
              <a:latin typeface="+mn-lt"/>
              <a:ea typeface="+mn-ea"/>
              <a:cs typeface="+mn-cs"/>
            </a:endParaRPr>
          </a:p>
          <a:p>
            <a:r>
              <a:rPr lang="fr-FR" sz="1200" b="1" i="1" u="none" kern="1200" baseline="0" dirty="0">
                <a:solidFill>
                  <a:schemeClr val="tx1"/>
                </a:solidFill>
                <a:latin typeface="+mn-lt"/>
                <a:ea typeface="+mn-ea"/>
                <a:cs typeface="+mn-cs"/>
              </a:rPr>
              <a:t>Intégration verticale</a:t>
            </a:r>
            <a:r>
              <a:rPr lang="fr-FR" sz="1200" b="0" i="1" u="none" kern="1200" baseline="0" dirty="0">
                <a:solidFill>
                  <a:schemeClr val="tx1"/>
                </a:solidFill>
                <a:latin typeface="+mn-lt"/>
                <a:ea typeface="+mn-ea"/>
                <a:cs typeface="+mn-cs"/>
              </a:rPr>
              <a:t>: Hermès &gt;HCP, Rolex &gt; </a:t>
            </a:r>
            <a:r>
              <a:rPr lang="fr-FR" sz="1200" b="0" i="1" u="none" kern="1200" baseline="0" dirty="0" err="1">
                <a:solidFill>
                  <a:schemeClr val="tx1"/>
                </a:solidFill>
                <a:latin typeface="+mn-lt"/>
                <a:ea typeface="+mn-ea"/>
                <a:cs typeface="+mn-cs"/>
              </a:rPr>
              <a:t>movt</a:t>
            </a:r>
            <a:r>
              <a:rPr lang="fr-FR" sz="1200" b="0" i="1" u="none" kern="1200" baseline="0" dirty="0">
                <a:solidFill>
                  <a:schemeClr val="tx1"/>
                </a:solidFill>
                <a:latin typeface="+mn-lt"/>
                <a:ea typeface="+mn-ea"/>
                <a:cs typeface="+mn-cs"/>
              </a:rPr>
              <a:t> Apple&gt;</a:t>
            </a:r>
            <a:r>
              <a:rPr lang="fr-FR" sz="1200" b="0" i="1" u="none" kern="1200" baseline="0" dirty="0" err="1">
                <a:solidFill>
                  <a:schemeClr val="tx1"/>
                </a:solidFill>
                <a:latin typeface="+mn-lt"/>
                <a:ea typeface="+mn-ea"/>
                <a:cs typeface="+mn-cs"/>
              </a:rPr>
              <a:t>Dialog</a:t>
            </a:r>
            <a:r>
              <a:rPr lang="fr-FR" sz="1200" b="0" i="1" u="none" kern="1200" baseline="0" dirty="0">
                <a:solidFill>
                  <a:schemeClr val="tx1"/>
                </a:solidFill>
                <a:latin typeface="+mn-lt"/>
                <a:ea typeface="+mn-ea"/>
                <a:cs typeface="+mn-cs"/>
              </a:rPr>
              <a:t> </a:t>
            </a:r>
            <a:r>
              <a:rPr lang="fr-FR" sz="1200" b="0" i="1" u="none" kern="1200" baseline="0" dirty="0" err="1">
                <a:solidFill>
                  <a:schemeClr val="tx1"/>
                </a:solidFill>
                <a:latin typeface="+mn-lt"/>
                <a:ea typeface="+mn-ea"/>
                <a:cs typeface="+mn-cs"/>
              </a:rPr>
              <a:t>semiconductor</a:t>
            </a:r>
            <a:endParaRPr lang="fr-FR" sz="1200" b="1" i="1" u="none" kern="1200" baseline="0" dirty="0">
              <a:solidFill>
                <a:schemeClr val="tx1"/>
              </a:solidFill>
              <a:latin typeface="+mn-lt"/>
              <a:ea typeface="+mn-ea"/>
              <a:cs typeface="+mn-cs"/>
            </a:endParaRPr>
          </a:p>
          <a:p>
            <a:r>
              <a:rPr lang="fr-FR" sz="1200" b="1" i="1" u="none" kern="1200" baseline="0" dirty="0">
                <a:solidFill>
                  <a:schemeClr val="tx1"/>
                </a:solidFill>
                <a:latin typeface="+mn-lt"/>
                <a:ea typeface="+mn-ea"/>
                <a:cs typeface="+mn-cs"/>
              </a:rPr>
              <a:t>Externalisation</a:t>
            </a:r>
            <a:r>
              <a:rPr lang="fr-FR" sz="1200" b="0" i="1" u="none" kern="1200" baseline="0" dirty="0">
                <a:solidFill>
                  <a:schemeClr val="tx1"/>
                </a:solidFill>
                <a:latin typeface="+mn-lt"/>
                <a:ea typeface="+mn-ea"/>
                <a:cs typeface="+mn-cs"/>
              </a:rPr>
              <a:t>:  sous-traitance: services, marketing développement, département: accueil, gardiennage, call center, forces de vente</a:t>
            </a:r>
          </a:p>
          <a:p>
            <a:r>
              <a:rPr lang="fr-FR" sz="1200" b="1" i="1" u="none" kern="1200" baseline="0" dirty="0">
                <a:solidFill>
                  <a:schemeClr val="tx1"/>
                </a:solidFill>
                <a:latin typeface="+mn-lt"/>
                <a:ea typeface="+mn-ea"/>
                <a:cs typeface="+mn-cs"/>
              </a:rPr>
              <a:t>Les stratégies opérationnelles: Croissance Interne</a:t>
            </a:r>
            <a:r>
              <a:rPr lang="fr-FR" sz="1200" b="0" i="1" u="none" kern="1200" baseline="0" dirty="0">
                <a:solidFill>
                  <a:schemeClr val="tx1"/>
                </a:solidFill>
                <a:latin typeface="+mn-lt"/>
                <a:ea typeface="+mn-ea"/>
                <a:cs typeface="+mn-cs"/>
              </a:rPr>
              <a:t>: accroissement des ventes et lignes de produits </a:t>
            </a:r>
            <a:r>
              <a:rPr lang="fr-FR" sz="1200" b="1" i="1" u="none" kern="1200" baseline="0" dirty="0">
                <a:solidFill>
                  <a:schemeClr val="tx1"/>
                </a:solidFill>
                <a:latin typeface="+mn-lt"/>
                <a:ea typeface="+mn-ea"/>
                <a:cs typeface="+mn-cs"/>
              </a:rPr>
              <a:t>Croissance Externe:</a:t>
            </a:r>
            <a:r>
              <a:rPr lang="fr-FR" sz="1200" b="0" i="1" u="none" kern="1200" baseline="0" dirty="0">
                <a:solidFill>
                  <a:schemeClr val="tx1"/>
                </a:solidFill>
                <a:latin typeface="+mn-lt"/>
                <a:ea typeface="+mn-ea"/>
                <a:cs typeface="+mn-cs"/>
              </a:rPr>
              <a:t> acquisition</a:t>
            </a:r>
          </a:p>
          <a:p>
            <a:r>
              <a:rPr lang="fr-FR" sz="1200" b="1" i="1" u="none" kern="1200" baseline="0" dirty="0">
                <a:solidFill>
                  <a:schemeClr val="tx1"/>
                </a:solidFill>
                <a:latin typeface="+mn-lt"/>
                <a:ea typeface="+mn-ea"/>
                <a:cs typeface="+mn-cs"/>
              </a:rPr>
              <a:t>Alliance:</a:t>
            </a:r>
            <a:r>
              <a:rPr lang="fr-FR" sz="1200" b="0" i="1" u="none" kern="1200" baseline="0" dirty="0">
                <a:solidFill>
                  <a:schemeClr val="tx1"/>
                </a:solidFill>
                <a:latin typeface="+mn-lt"/>
                <a:ea typeface="+mn-ea"/>
                <a:cs typeface="+mn-cs"/>
              </a:rPr>
              <a:t> transport aérien, taille critique: achat groupés avion</a:t>
            </a:r>
            <a:endParaRPr lang="fr-FR" sz="1200" b="1" i="1" u="none" kern="1200" baseline="0" dirty="0">
              <a:solidFill>
                <a:schemeClr val="tx1"/>
              </a:solidFill>
              <a:latin typeface="+mn-lt"/>
              <a:ea typeface="+mn-ea"/>
              <a:cs typeface="+mn-cs"/>
            </a:endParaRPr>
          </a:p>
          <a:p>
            <a:r>
              <a:rPr lang="fr-FR" sz="1200" i="1" u="none" kern="1200" baseline="0" dirty="0">
                <a:solidFill>
                  <a:schemeClr val="tx1"/>
                </a:solidFill>
                <a:latin typeface="+mn-lt"/>
                <a:ea typeface="+mn-ea"/>
                <a:cs typeface="+mn-cs"/>
              </a:rPr>
              <a:t>“Se distinguer pour vendre plus facilement (et davantage) que les concurrents”</a:t>
            </a:r>
          </a:p>
          <a:p>
            <a:r>
              <a:rPr lang="fr-FR" sz="1200" b="1" i="1" u="none" kern="1200" baseline="0" dirty="0">
                <a:solidFill>
                  <a:schemeClr val="tx1"/>
                </a:solidFill>
                <a:latin typeface="+mn-lt"/>
                <a:ea typeface="+mn-ea"/>
                <a:cs typeface="+mn-cs"/>
              </a:rPr>
              <a:t>innovation</a:t>
            </a:r>
            <a:r>
              <a:rPr lang="fr-FR" sz="1200" b="0" i="1" u="none" kern="1200" baseline="0" dirty="0">
                <a:solidFill>
                  <a:schemeClr val="tx1"/>
                </a:solidFill>
                <a:latin typeface="+mn-lt"/>
                <a:ea typeface="+mn-ea"/>
                <a:cs typeface="+mn-cs"/>
              </a:rPr>
              <a:t>: Dyson, Tesla, Ikea, </a:t>
            </a:r>
            <a:r>
              <a:rPr lang="fr-FR" sz="1200" b="0" i="1" u="none" kern="1200" baseline="0" dirty="0" err="1">
                <a:solidFill>
                  <a:schemeClr val="tx1"/>
                </a:solidFill>
                <a:latin typeface="+mn-lt"/>
                <a:ea typeface="+mn-ea"/>
                <a:cs typeface="+mn-cs"/>
              </a:rPr>
              <a:t>Uber</a:t>
            </a:r>
            <a:r>
              <a:rPr lang="fr-FR" sz="1200" b="0" i="1" u="none" kern="1200" baseline="0" dirty="0">
                <a:solidFill>
                  <a:schemeClr val="tx1"/>
                </a:solidFill>
                <a:latin typeface="+mn-lt"/>
                <a:ea typeface="+mn-ea"/>
                <a:cs typeface="+mn-cs"/>
              </a:rPr>
              <a:t>, </a:t>
            </a:r>
            <a:r>
              <a:rPr lang="fr-FR" sz="1200" b="0" i="1" u="none" kern="1200" baseline="0" dirty="0" err="1">
                <a:solidFill>
                  <a:schemeClr val="tx1"/>
                </a:solidFill>
                <a:latin typeface="+mn-lt"/>
                <a:ea typeface="+mn-ea"/>
                <a:cs typeface="+mn-cs"/>
              </a:rPr>
              <a:t>AirB’nB</a:t>
            </a:r>
            <a:r>
              <a:rPr lang="fr-FR" sz="1200" b="0" i="1" u="none" kern="1200" baseline="0" dirty="0">
                <a:solidFill>
                  <a:schemeClr val="tx1"/>
                </a:solidFill>
                <a:latin typeface="+mn-lt"/>
                <a:ea typeface="+mn-ea"/>
                <a:cs typeface="+mn-cs"/>
              </a:rPr>
              <a:t>, drive, </a:t>
            </a:r>
            <a:r>
              <a:rPr lang="fr-FR" sz="1200" b="0" i="1" u="none" kern="1200" baseline="0" dirty="0" err="1">
                <a:solidFill>
                  <a:schemeClr val="tx1"/>
                </a:solidFill>
                <a:latin typeface="+mn-lt"/>
                <a:ea typeface="+mn-ea"/>
                <a:cs typeface="+mn-cs"/>
              </a:rPr>
              <a:t>apple</a:t>
            </a:r>
            <a:endParaRPr lang="fr-FR" sz="1200" b="1" i="1" u="none" kern="1200" baseline="0" dirty="0">
              <a:solidFill>
                <a:schemeClr val="tx1"/>
              </a:solidFill>
              <a:latin typeface="+mn-lt"/>
              <a:ea typeface="+mn-ea"/>
              <a:cs typeface="+mn-cs"/>
            </a:endParaRPr>
          </a:p>
          <a:p>
            <a:r>
              <a:rPr lang="fr-FR" sz="1200" b="1" i="1" u="none" kern="1200" baseline="0" dirty="0">
                <a:solidFill>
                  <a:schemeClr val="tx1"/>
                </a:solidFill>
                <a:latin typeface="+mn-lt"/>
                <a:ea typeface="+mn-ea"/>
                <a:cs typeface="+mn-cs"/>
              </a:rPr>
              <a:t>prix</a:t>
            </a:r>
            <a:r>
              <a:rPr lang="fr-FR" sz="1200" b="0" i="1" u="none" kern="1200" baseline="0" dirty="0">
                <a:solidFill>
                  <a:schemeClr val="tx1"/>
                </a:solidFill>
                <a:latin typeface="+mn-lt"/>
                <a:ea typeface="+mn-ea"/>
                <a:cs typeface="+mn-cs"/>
              </a:rPr>
              <a:t>: Dacia</a:t>
            </a:r>
            <a:endParaRPr lang="fr-FR" sz="1200" b="1" i="1" u="none" kern="1200" baseline="0" dirty="0">
              <a:solidFill>
                <a:schemeClr val="tx1"/>
              </a:solidFill>
              <a:latin typeface="+mn-lt"/>
              <a:ea typeface="+mn-ea"/>
              <a:cs typeface="+mn-cs"/>
            </a:endParaRPr>
          </a:p>
          <a:p>
            <a:r>
              <a:rPr lang="fr-FR" sz="1200" b="1" i="1" u="none" kern="1200" baseline="0" dirty="0">
                <a:solidFill>
                  <a:schemeClr val="tx1"/>
                </a:solidFill>
                <a:latin typeface="+mn-lt"/>
                <a:ea typeface="+mn-ea"/>
                <a:cs typeface="+mn-cs"/>
              </a:rPr>
              <a:t>marketing</a:t>
            </a:r>
            <a:r>
              <a:rPr lang="fr-FR" sz="1200" b="0" i="1" u="none" kern="1200" baseline="0" dirty="0">
                <a:solidFill>
                  <a:schemeClr val="tx1"/>
                </a:solidFill>
                <a:latin typeface="+mn-lt"/>
                <a:ea typeface="+mn-ea"/>
                <a:cs typeface="+mn-cs"/>
              </a:rPr>
              <a:t>: construction d’une image attirante/connivence:</a:t>
            </a:r>
            <a:r>
              <a:rPr lang="fr-FR" sz="1200" b="1" i="1" u="none" kern="1200" baseline="0" dirty="0">
                <a:solidFill>
                  <a:schemeClr val="tx1"/>
                </a:solidFill>
                <a:latin typeface="+mn-lt"/>
                <a:ea typeface="+mn-ea"/>
                <a:cs typeface="+mn-cs"/>
              </a:rPr>
              <a:t>  </a:t>
            </a:r>
            <a:r>
              <a:rPr lang="fr-FR" sz="1200" b="0" i="1" u="none" kern="1200" baseline="0" dirty="0">
                <a:solidFill>
                  <a:schemeClr val="tx1"/>
                </a:solidFill>
                <a:latin typeface="+mn-lt"/>
                <a:ea typeface="+mn-ea"/>
                <a:cs typeface="+mn-cs"/>
              </a:rPr>
              <a:t>humour: vodka </a:t>
            </a:r>
            <a:r>
              <a:rPr lang="fr-FR" sz="1200" b="0" i="1" u="none" kern="1200" baseline="0" dirty="0" err="1">
                <a:solidFill>
                  <a:schemeClr val="tx1"/>
                </a:solidFill>
                <a:latin typeface="+mn-lt"/>
                <a:ea typeface="+mn-ea"/>
                <a:cs typeface="+mn-cs"/>
              </a:rPr>
              <a:t>Absolut</a:t>
            </a:r>
            <a:r>
              <a:rPr lang="fr-FR" sz="1200" b="0" i="1" u="none" kern="1200" baseline="0" dirty="0">
                <a:solidFill>
                  <a:schemeClr val="tx1"/>
                </a:solidFill>
                <a:latin typeface="+mn-lt"/>
                <a:ea typeface="+mn-ea"/>
                <a:cs typeface="+mn-cs"/>
              </a:rPr>
              <a:t>; Renault  glamour:   parfum: sexy/rêve technologie: Audi    </a:t>
            </a:r>
          </a:p>
          <a:p>
            <a:r>
              <a:rPr lang="fr-FR" sz="1200" b="1" i="1" u="none" kern="1200" baseline="0" dirty="0">
                <a:solidFill>
                  <a:schemeClr val="tx1"/>
                </a:solidFill>
                <a:latin typeface="+mn-lt"/>
                <a:ea typeface="+mn-ea"/>
                <a:cs typeface="+mn-cs"/>
              </a:rPr>
              <a:t>offre</a:t>
            </a:r>
            <a:r>
              <a:rPr lang="fr-FR" sz="1200" b="0" i="1" u="none" kern="1200" baseline="0" dirty="0">
                <a:solidFill>
                  <a:schemeClr val="tx1"/>
                </a:solidFill>
                <a:latin typeface="+mn-lt"/>
                <a:ea typeface="+mn-ea"/>
                <a:cs typeface="+mn-cs"/>
              </a:rPr>
              <a:t>: </a:t>
            </a:r>
            <a:r>
              <a:rPr lang="fr-FR" sz="1200" b="0" i="1" u="none" kern="1200" baseline="0" dirty="0" err="1">
                <a:solidFill>
                  <a:schemeClr val="tx1"/>
                </a:solidFill>
                <a:latin typeface="+mn-lt"/>
                <a:ea typeface="+mn-ea"/>
                <a:cs typeface="+mn-cs"/>
              </a:rPr>
              <a:t>amazon</a:t>
            </a:r>
            <a:r>
              <a:rPr lang="fr-FR" sz="1200" b="0" i="1" u="none" kern="1200" baseline="0" dirty="0">
                <a:solidFill>
                  <a:schemeClr val="tx1"/>
                </a:solidFill>
                <a:latin typeface="+mn-lt"/>
                <a:ea typeface="+mn-ea"/>
                <a:cs typeface="+mn-cs"/>
              </a:rPr>
              <a:t>, produit propre/marque distributeur</a:t>
            </a:r>
            <a:endParaRPr lang="fr-FR" sz="1200" b="1" i="1" u="none" kern="1200" baseline="0" dirty="0">
              <a:solidFill>
                <a:schemeClr val="tx1"/>
              </a:solidFill>
              <a:latin typeface="+mn-lt"/>
              <a:ea typeface="+mn-ea"/>
              <a:cs typeface="+mn-cs"/>
            </a:endParaRPr>
          </a:p>
          <a:p>
            <a:endParaRPr lang="fr-FR" sz="1200" b="1" i="0" u="none" kern="1200" baseline="0" dirty="0">
              <a:solidFill>
                <a:schemeClr val="tx1"/>
              </a:solidFill>
              <a:latin typeface="+mn-lt"/>
              <a:ea typeface="+mn-ea"/>
              <a:cs typeface="+mn-cs"/>
            </a:endParaRPr>
          </a:p>
          <a:p>
            <a:endParaRPr lang="fr-FR" sz="1200" b="0" i="0" u="none" kern="1200" baseline="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0" i="0" u="none" kern="1200" baseline="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25</a:t>
            </a:fld>
            <a:endParaRPr lang="fr-FR"/>
          </a:p>
        </p:txBody>
      </p:sp>
    </p:spTree>
    <p:extLst>
      <p:ext uri="{BB962C8B-B14F-4D97-AF65-F5344CB8AC3E}">
        <p14:creationId xmlns:p14="http://schemas.microsoft.com/office/powerpoint/2010/main" val="348408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Nos 2 exemples: </a:t>
            </a:r>
          </a:p>
          <a:p>
            <a:pPr marL="0" marR="0" indent="0" algn="l" defTabSz="457200" rtl="0" eaLnBrk="1" fontAlgn="auto" latinLnBrk="0" hangingPunct="1">
              <a:lnSpc>
                <a:spcPct val="100000"/>
              </a:lnSpc>
              <a:spcBef>
                <a:spcPts val="0"/>
              </a:spcBef>
              <a:spcAft>
                <a:spcPts val="0"/>
              </a:spcAft>
              <a:buClrTx/>
              <a:buSzTx/>
              <a:buFontTx/>
              <a:buNone/>
              <a:tabLst/>
              <a:defRPr/>
            </a:pPr>
            <a:endParaRPr lang="fr-FR" dirty="0"/>
          </a:p>
          <a:p>
            <a:pPr marL="0" marR="0" indent="0" algn="l" defTabSz="457200" rtl="0" eaLnBrk="1" fontAlgn="auto" latinLnBrk="0" hangingPunct="1">
              <a:lnSpc>
                <a:spcPct val="100000"/>
              </a:lnSpc>
              <a:spcBef>
                <a:spcPts val="0"/>
              </a:spcBef>
              <a:spcAft>
                <a:spcPts val="0"/>
              </a:spcAft>
              <a:buClrTx/>
              <a:buSzTx/>
              <a:buFontTx/>
              <a:buNone/>
              <a:tabLst/>
              <a:defRPr/>
            </a:pPr>
            <a:r>
              <a:rPr lang="fr-FR" dirty="0"/>
              <a:t>Ressources</a:t>
            </a:r>
            <a:r>
              <a:rPr lang="fr-FR" baseline="0" dirty="0"/>
              <a:t> et</a:t>
            </a:r>
            <a:r>
              <a:rPr lang="fr-FR" dirty="0"/>
              <a:t> fonctions: contexte les besoins travaux public:</a:t>
            </a:r>
            <a:r>
              <a:rPr lang="fr-FR" baseline="0" dirty="0"/>
              <a:t> appels d’offre/juristes, ingénieurs, commerciaux , directeur financier et </a:t>
            </a:r>
            <a:r>
              <a:rPr lang="fr-FR" baseline="0" dirty="0" err="1"/>
              <a:t>rh</a:t>
            </a:r>
            <a:endParaRPr lang="fr-FR"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	contexte: concurrence: </a:t>
            </a:r>
            <a:r>
              <a:rPr lang="fr-FR" baseline="0" dirty="0" err="1"/>
              <a:t>fai</a:t>
            </a:r>
            <a:r>
              <a:rPr lang="fr-FR" baseline="0" dirty="0"/>
              <a:t>, standard technologique: automobile niveau d’équipement basique en évolution constante, cadre culturel: comportement/mots à éviter    </a:t>
            </a:r>
            <a:r>
              <a:rPr lang="fr-FR" baseline="0" dirty="0" err="1"/>
              <a:t>decathlon</a:t>
            </a:r>
            <a:r>
              <a:rPr lang="fr-FR" baseline="0" dirty="0"/>
              <a:t> en Allemagne</a:t>
            </a:r>
          </a:p>
          <a:p>
            <a:pPr marL="0" marR="0" indent="0" algn="l" defTabSz="457200" rtl="0" eaLnBrk="1" fontAlgn="auto" latinLnBrk="0" hangingPunct="1">
              <a:lnSpc>
                <a:spcPct val="100000"/>
              </a:lnSpc>
              <a:spcBef>
                <a:spcPts val="0"/>
              </a:spcBef>
              <a:spcAft>
                <a:spcPts val="0"/>
              </a:spcAft>
              <a:buClrTx/>
              <a:buSzTx/>
              <a:buFontTx/>
              <a:buNone/>
              <a:tabLst/>
              <a:defRPr/>
            </a:pPr>
            <a:endParaRPr lang="fr-FR"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les besoins ingénieur informatique: concurrentiel, prix, qualité, originalité, </a:t>
            </a:r>
            <a:r>
              <a:rPr lang="fr-FR" baseline="0" dirty="0" err="1"/>
              <a:t>réglements</a:t>
            </a:r>
            <a:r>
              <a:rPr lang="fr-FR" baseline="0" dirty="0"/>
              <a:t> &gt; objectif profit, business plan</a:t>
            </a:r>
          </a:p>
          <a:p>
            <a:pPr marL="0" marR="0" indent="0" algn="l" defTabSz="457200" rtl="0" eaLnBrk="1" fontAlgn="auto" latinLnBrk="0" hangingPunct="1">
              <a:lnSpc>
                <a:spcPct val="100000"/>
              </a:lnSpc>
              <a:spcBef>
                <a:spcPts val="0"/>
              </a:spcBef>
              <a:spcAft>
                <a:spcPts val="0"/>
              </a:spcAft>
              <a:buClrTx/>
              <a:buSzTx/>
              <a:buFontTx/>
              <a:buNone/>
              <a:tabLst/>
              <a:defRPr/>
            </a:pPr>
            <a:endParaRPr lang="fr-FR"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Qu’est-ce qui peut expliquer un déficit?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3</a:t>
            </a:fld>
            <a:endParaRPr lang="fr-FR"/>
          </a:p>
        </p:txBody>
      </p:sp>
    </p:spTree>
    <p:extLst>
      <p:ext uri="{BB962C8B-B14F-4D97-AF65-F5344CB8AC3E}">
        <p14:creationId xmlns:p14="http://schemas.microsoft.com/office/powerpoint/2010/main" val="16974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1= se</a:t>
            </a:r>
            <a:r>
              <a:rPr lang="fr-FR" baseline="0" dirty="0"/>
              <a:t> développer, gagner de l’argent </a:t>
            </a:r>
            <a:r>
              <a:rPr lang="mr-IN" baseline="0" dirty="0"/>
              <a:t>–</a:t>
            </a:r>
            <a:r>
              <a:rPr lang="fr-FR" baseline="0" dirty="0"/>
              <a:t> </a:t>
            </a:r>
            <a:r>
              <a:rPr lang="fr-FR" baseline="0" dirty="0" err="1"/>
              <a:t>greed</a:t>
            </a:r>
            <a:r>
              <a:rPr lang="fr-FR" baseline="0" dirty="0"/>
              <a:t> </a:t>
            </a:r>
            <a:r>
              <a:rPr lang="fr-FR" baseline="0" dirty="0" err="1"/>
              <a:t>tjs</a:t>
            </a:r>
            <a:r>
              <a:rPr lang="fr-FR" baseline="0" dirty="0"/>
              <a:t> présent chez l’entrepreneur sous couvert d’humain ou de social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2= bien faire, bien agir, faire </a:t>
            </a:r>
            <a:r>
              <a:rPr lang="fr-FR" baseline="0" dirty="0" err="1"/>
              <a:t>qqchose</a:t>
            </a:r>
            <a:r>
              <a:rPr lang="fr-FR" baseline="0" dirty="0"/>
              <a:t> de beau, d’utile (attention marketing: </a:t>
            </a:r>
            <a:r>
              <a:rPr lang="fr-FR" baseline="0" dirty="0" err="1"/>
              <a:t>backmarket</a:t>
            </a:r>
            <a:r>
              <a:rPr lang="fr-FR" baseline="0" dirty="0"/>
              <a:t> (</a:t>
            </a:r>
            <a:r>
              <a:rPr lang="fr-FR" baseline="0" dirty="0" err="1"/>
              <a:t>pardoxe</a:t>
            </a:r>
            <a:r>
              <a:rPr lang="fr-FR" baseline="0" dirty="0"/>
              <a:t>: favoriser les usines lointaines   /l’</a:t>
            </a:r>
            <a:r>
              <a:rPr lang="fr-FR" baseline="0" dirty="0" err="1"/>
              <a:t>oreal</a:t>
            </a:r>
            <a:r>
              <a:rPr lang="fr-FR" baseline="0" dirty="0"/>
              <a:t> stagiaires) </a:t>
            </a:r>
            <a:r>
              <a:rPr lang="fr-FR" baseline="0" dirty="0">
                <a:solidFill>
                  <a:srgbClr val="FF0000"/>
                </a:solidFill>
              </a:rPr>
              <a:t>respect de la planète/développement durable/recyclage</a:t>
            </a:r>
            <a:r>
              <a:rPr lang="fr-FR" baseline="0" dirty="0"/>
              <a:t>, respecter les règles fiscales</a:t>
            </a:r>
            <a:r>
              <a:rPr lang="fr-FR" b="1" baseline="0" dirty="0"/>
              <a:t>: attirer les bons candidats</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3=priorité aux équipes, aux gens (sincérité ou positionnement </a:t>
            </a:r>
            <a:r>
              <a:rPr lang="fr-FR" baseline="0" dirty="0" err="1"/>
              <a:t>mktg</a:t>
            </a:r>
            <a:r>
              <a:rPr lang="fr-FR" baseline="0" dirty="0"/>
              <a:t>, trouver le bon équilibre )   RSE, </a:t>
            </a:r>
            <a:r>
              <a:rPr lang="fr-FR" baseline="0" dirty="0" err="1"/>
              <a:t>role</a:t>
            </a:r>
            <a:r>
              <a:rPr lang="fr-FR" baseline="0" dirty="0"/>
              <a:t> clef de l’entreprise dans la société, dialogue, jugement des salariés sur leurs n+1 </a:t>
            </a:r>
            <a:r>
              <a:rPr lang="mr-IN" baseline="0" dirty="0"/>
              <a:t>–</a:t>
            </a:r>
            <a:r>
              <a:rPr lang="fr-FR" baseline="0" dirty="0"/>
              <a:t> éviter </a:t>
            </a:r>
            <a:r>
              <a:rPr lang="fr-FR" baseline="0" dirty="0" err="1"/>
              <a:t>mvts</a:t>
            </a:r>
            <a:r>
              <a:rPr lang="fr-FR" baseline="0" dirty="0"/>
              <a:t> sociaux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		&gt; feedback media</a:t>
            </a:r>
            <a:r>
              <a:rPr lang="mr-IN" baseline="0" dirty="0"/>
              <a:t>…</a:t>
            </a:r>
            <a:endParaRPr lang="fr-FR"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4= A- </a:t>
            </a:r>
            <a:r>
              <a:rPr lang="fr-FR" baseline="0" dirty="0">
                <a:solidFill>
                  <a:srgbClr val="FF0000"/>
                </a:solidFill>
              </a:rPr>
              <a:t>entrepreneur ambitieux</a:t>
            </a:r>
            <a:r>
              <a:rPr lang="fr-FR" baseline="0" dirty="0"/>
              <a:t>, soucieux de publicité = </a:t>
            </a:r>
            <a:r>
              <a:rPr lang="fr-FR" baseline="0" dirty="0" err="1"/>
              <a:t>start-upper</a:t>
            </a:r>
            <a:r>
              <a:rPr lang="fr-FR" baseline="0" dirty="0"/>
              <a:t> </a:t>
            </a:r>
            <a:r>
              <a:rPr lang="fr-FR" dirty="0"/>
              <a:t>Tesla et </a:t>
            </a:r>
            <a:r>
              <a:rPr lang="fr-FR" dirty="0" err="1"/>
              <a:t>Space</a:t>
            </a:r>
            <a:r>
              <a:rPr lang="fr-FR" dirty="0"/>
              <a:t> X, </a:t>
            </a:r>
            <a:r>
              <a:rPr lang="fr-FR" dirty="0" err="1"/>
              <a:t>blablacar</a:t>
            </a:r>
            <a:r>
              <a:rPr lang="fr-FR" dirty="0"/>
              <a:t>, </a:t>
            </a:r>
            <a:r>
              <a:rPr lang="fr-FR" dirty="0" err="1"/>
              <a:t>facebook</a:t>
            </a:r>
            <a:r>
              <a:rPr lang="fr-FR" dirty="0"/>
              <a:t>, </a:t>
            </a:r>
            <a:r>
              <a:rPr lang="fr-FR" dirty="0" err="1"/>
              <a:t>twitter</a:t>
            </a:r>
            <a:r>
              <a:rPr lang="fr-FR" dirty="0"/>
              <a:t>, </a:t>
            </a:r>
            <a:r>
              <a:rPr lang="fr-FR" dirty="0" err="1"/>
              <a:t>google</a:t>
            </a:r>
            <a:r>
              <a:rPr lang="fr-FR" dirty="0"/>
              <a:t> SILICON VALLEY </a:t>
            </a:r>
            <a:r>
              <a:rPr lang="mr-IN" dirty="0"/>
              <a:t>–</a:t>
            </a:r>
            <a:r>
              <a:rPr lang="fr-FR" dirty="0"/>
              <a:t>  ou PERMACULTURE  et BIO</a:t>
            </a:r>
          </a:p>
          <a:p>
            <a:pPr marL="0" marR="0" indent="0" algn="l" defTabSz="457200" rtl="0" eaLnBrk="1" fontAlgn="auto" latinLnBrk="0" hangingPunct="1">
              <a:lnSpc>
                <a:spcPct val="100000"/>
              </a:lnSpc>
              <a:spcBef>
                <a:spcPts val="0"/>
              </a:spcBef>
              <a:spcAft>
                <a:spcPts val="0"/>
              </a:spcAft>
              <a:buClrTx/>
              <a:buSzTx/>
              <a:buFontTx/>
              <a:buNone/>
              <a:tabLst/>
              <a:defRPr/>
            </a:pPr>
            <a:r>
              <a:rPr lang="fr-FR" dirty="0"/>
              <a:t>B- </a:t>
            </a:r>
            <a:r>
              <a:rPr lang="fr-FR" dirty="0" err="1"/>
              <a:t>low</a:t>
            </a:r>
            <a:r>
              <a:rPr lang="fr-FR" dirty="0"/>
              <a:t> </a:t>
            </a:r>
            <a:r>
              <a:rPr lang="fr-FR" dirty="0" err="1"/>
              <a:t>cost</a:t>
            </a:r>
            <a:r>
              <a:rPr lang="fr-FR" dirty="0"/>
              <a:t>: </a:t>
            </a:r>
            <a:r>
              <a:rPr lang="fr-FR" dirty="0" err="1"/>
              <a:t>easy</a:t>
            </a:r>
            <a:r>
              <a:rPr lang="fr-FR" dirty="0"/>
              <a:t> jet </a:t>
            </a:r>
            <a:r>
              <a:rPr lang="fr-FR" dirty="0" err="1"/>
              <a:t>ryanair</a:t>
            </a:r>
            <a:r>
              <a:rPr lang="fr-FR" dirty="0"/>
              <a:t> </a:t>
            </a:r>
            <a:r>
              <a:rPr lang="mr-IN" dirty="0"/>
              <a:t>–</a:t>
            </a:r>
            <a:r>
              <a:rPr lang="fr-FR" dirty="0"/>
              <a:t> hypermarchés, </a:t>
            </a:r>
            <a:r>
              <a:rPr lang="fr-FR" dirty="0" err="1"/>
              <a:t>lidl</a:t>
            </a:r>
            <a:r>
              <a:rPr lang="fr-FR"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fr-FR" b="0" dirty="0">
                <a:solidFill>
                  <a:srgbClr val="FF0000"/>
                </a:solidFill>
              </a:rPr>
              <a:t>C- COIFFEUR À DOMICILE</a:t>
            </a:r>
          </a:p>
          <a:p>
            <a:pPr marL="0" marR="0" indent="0" algn="l" defTabSz="457200" rtl="0" eaLnBrk="1" fontAlgn="auto" latinLnBrk="0" hangingPunct="1">
              <a:lnSpc>
                <a:spcPct val="100000"/>
              </a:lnSpc>
              <a:spcBef>
                <a:spcPts val="0"/>
              </a:spcBef>
              <a:spcAft>
                <a:spcPts val="0"/>
              </a:spcAft>
              <a:buClrTx/>
              <a:buSzTx/>
              <a:buFontTx/>
              <a:buNone/>
              <a:tabLst/>
              <a:defRPr/>
            </a:pPr>
            <a:r>
              <a:rPr lang="fr-FR" b="0" dirty="0">
                <a:solidFill>
                  <a:srgbClr val="FF0000"/>
                </a:solidFill>
              </a:rPr>
              <a:t>D- intermédiaires: 02, </a:t>
            </a:r>
            <a:r>
              <a:rPr lang="fr-FR" b="0" dirty="0" err="1">
                <a:solidFill>
                  <a:srgbClr val="FF0000"/>
                </a:solidFill>
              </a:rPr>
              <a:t>booking</a:t>
            </a:r>
            <a:r>
              <a:rPr lang="fr-FR" b="0" dirty="0">
                <a:solidFill>
                  <a:srgbClr val="FF0000"/>
                </a:solidFill>
              </a:rPr>
              <a:t>/</a:t>
            </a:r>
            <a:r>
              <a:rPr lang="fr-FR" b="0" dirty="0" err="1">
                <a:solidFill>
                  <a:srgbClr val="FF0000"/>
                </a:solidFill>
              </a:rPr>
              <a:t>hotels.com</a:t>
            </a:r>
            <a:r>
              <a:rPr lang="fr-FR" b="0" dirty="0">
                <a:solidFill>
                  <a:srgbClr val="FF0000"/>
                </a:solidFill>
              </a:rPr>
              <a:t>, </a:t>
            </a:r>
            <a:r>
              <a:rPr lang="fr-FR" b="0" dirty="0" err="1">
                <a:solidFill>
                  <a:srgbClr val="FF0000"/>
                </a:solidFill>
              </a:rPr>
              <a:t>leboncoin</a:t>
            </a:r>
            <a:r>
              <a:rPr lang="fr-FR" b="0" dirty="0">
                <a:solidFill>
                  <a:srgbClr val="FF0000"/>
                </a:solidFill>
              </a:rPr>
              <a:t>, </a:t>
            </a:r>
            <a:r>
              <a:rPr lang="fr-FR" b="0" dirty="0" err="1">
                <a:solidFill>
                  <a:srgbClr val="FF0000"/>
                </a:solidFill>
              </a:rPr>
              <a:t>vinted</a:t>
            </a:r>
            <a:r>
              <a:rPr lang="fr-FR" b="0" dirty="0">
                <a:solidFill>
                  <a:srgbClr val="FF0000"/>
                </a:solidFill>
              </a:rPr>
              <a:t>,   comparateurs de prix: assurance,  &gt; course en avant au ca vs décroissance</a:t>
            </a:r>
          </a:p>
          <a:p>
            <a:pPr marL="0" marR="0" indent="0" algn="l" defTabSz="457200" rtl="0" eaLnBrk="1" fontAlgn="auto" latinLnBrk="0" hangingPunct="1">
              <a:lnSpc>
                <a:spcPct val="100000"/>
              </a:lnSpc>
              <a:spcBef>
                <a:spcPts val="0"/>
              </a:spcBef>
              <a:spcAft>
                <a:spcPts val="0"/>
              </a:spcAft>
              <a:buClrTx/>
              <a:buSzTx/>
              <a:buFontTx/>
              <a:buNone/>
              <a:tabLst/>
              <a:defRPr/>
            </a:pPr>
            <a:endParaRPr lang="fr-FR" dirty="0"/>
          </a:p>
          <a:p>
            <a:r>
              <a:rPr lang="fr-FR" baseline="0" dirty="0"/>
              <a:t>5= qualité de vie des salariés, lien local avec les administrations et politiques, faire vivre la communauté: emploi local; S’IMPLANTER EN PROVINCE, QUALITÉ DE VIE DES SALARIÉS</a:t>
            </a:r>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4</a:t>
            </a:fld>
            <a:endParaRPr lang="fr-FR"/>
          </a:p>
        </p:txBody>
      </p:sp>
    </p:spTree>
    <p:extLst>
      <p:ext uri="{BB962C8B-B14F-4D97-AF65-F5344CB8AC3E}">
        <p14:creationId xmlns:p14="http://schemas.microsoft.com/office/powerpoint/2010/main" val="1685694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a:p>
            <a:r>
              <a:rPr lang="fr-FR" dirty="0"/>
              <a:t>Les points de vue dans l’entreprise: </a:t>
            </a:r>
          </a:p>
          <a:p>
            <a:r>
              <a:rPr lang="fr-FR" dirty="0"/>
              <a:t>l’actionnaire: la rentabilité et la valorisation de son portefeuille d’actions </a:t>
            </a:r>
          </a:p>
          <a:p>
            <a:r>
              <a:rPr lang="fr-FR" dirty="0"/>
              <a:t>l’employé: l’amélioration de son</a:t>
            </a:r>
            <a:r>
              <a:rPr lang="fr-FR" baseline="0" dirty="0"/>
              <a:t> salaire et de ses conditions de travail</a:t>
            </a:r>
          </a:p>
          <a:p>
            <a:r>
              <a:rPr lang="fr-FR" baseline="0" dirty="0"/>
              <a:t>Les chercheurs: matériel et moyens supplémentaires</a:t>
            </a:r>
          </a:p>
          <a:p>
            <a:r>
              <a:rPr lang="fr-FR" baseline="0" dirty="0"/>
              <a:t>Les </a:t>
            </a:r>
            <a:r>
              <a:rPr lang="fr-FR" baseline="0" dirty="0" err="1"/>
              <a:t>marketers</a:t>
            </a:r>
            <a:r>
              <a:rPr lang="fr-FR" baseline="0" dirty="0"/>
              <a:t>: + budget de communication</a:t>
            </a:r>
          </a:p>
          <a:p>
            <a:r>
              <a:rPr lang="fr-FR" baseline="0" dirty="0"/>
              <a:t>Le syndicat: salaire/conditions de travail/dialogue social</a:t>
            </a:r>
          </a:p>
          <a:p>
            <a:r>
              <a:rPr lang="fr-FR" baseline="0" dirty="0"/>
              <a:t>La direction: atteinte des objectifs commerciaux et financiers: bonus de fin d’année + préservation du climat social</a:t>
            </a:r>
          </a:p>
          <a:p>
            <a:endParaRPr lang="fr-FR" baseline="0" dirty="0"/>
          </a:p>
          <a:p>
            <a:pPr marL="171450" indent="-171450">
              <a:buFont typeface="Wingdings" charset="0"/>
              <a:buChar char="Ø"/>
            </a:pPr>
            <a:r>
              <a:rPr lang="fr-FR" baseline="0" dirty="0"/>
              <a:t>En quoi est-ce contradictoire?</a:t>
            </a:r>
          </a:p>
          <a:p>
            <a:pPr marL="171450" indent="-171450">
              <a:buFont typeface="Wingdings" charset="0"/>
              <a:buChar char="Ø"/>
            </a:pPr>
            <a:r>
              <a:rPr lang="fr-FR" baseline="0" dirty="0"/>
              <a:t>Services publics: sécurité sociale en déficit chaque année malgré la pression sur les </a:t>
            </a:r>
            <a:r>
              <a:rPr lang="fr-FR" baseline="0" dirty="0" err="1"/>
              <a:t>hopitaux</a:t>
            </a:r>
            <a:r>
              <a:rPr lang="fr-FR" baseline="0" dirty="0"/>
              <a:t>, la recherche, les administrations, l’état endetté</a:t>
            </a:r>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5</a:t>
            </a:fld>
            <a:endParaRPr lang="fr-FR"/>
          </a:p>
        </p:txBody>
      </p:sp>
    </p:spTree>
    <p:extLst>
      <p:ext uri="{BB962C8B-B14F-4D97-AF65-F5344CB8AC3E}">
        <p14:creationId xmlns:p14="http://schemas.microsoft.com/office/powerpoint/2010/main" val="258410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Achat/revente et sous-traitance: ex</a:t>
            </a:r>
          </a:p>
          <a:p>
            <a:r>
              <a:rPr lang="fr-FR" dirty="0"/>
              <a:t>Marge brute vs marge nette</a:t>
            </a:r>
          </a:p>
          <a:p>
            <a:endParaRPr lang="fr-FR" dirty="0"/>
          </a:p>
          <a:p>
            <a:endParaRPr lang="fr-FR" dirty="0"/>
          </a:p>
          <a:p>
            <a:r>
              <a:rPr lang="fr-FR" dirty="0"/>
              <a:t>Différence marge et rentabilité économique:</a:t>
            </a:r>
            <a:r>
              <a:rPr lang="fr-FR" baseline="0" dirty="0"/>
              <a:t> complexité: investissements antérieurs</a:t>
            </a:r>
            <a:r>
              <a:rPr lang="mr-IN" baseline="0" dirty="0"/>
              <a:t>…</a:t>
            </a:r>
            <a:endParaRPr lang="fr-FR" baseline="0" dirty="0"/>
          </a:p>
          <a:p>
            <a:endParaRPr lang="fr-FR" dirty="0"/>
          </a:p>
          <a:p>
            <a:r>
              <a:rPr lang="fr-FR" dirty="0"/>
              <a:t>Attente des actionnaires, attentes du marché: impact sur l’évolution, capacité d’emprunt</a:t>
            </a:r>
            <a:r>
              <a:rPr lang="mr-IN" dirty="0"/>
              <a:t>…</a:t>
            </a:r>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6</a:t>
            </a:fld>
            <a:endParaRPr lang="fr-FR"/>
          </a:p>
        </p:txBody>
      </p:sp>
    </p:spTree>
    <p:extLst>
      <p:ext uri="{BB962C8B-B14F-4D97-AF65-F5344CB8AC3E}">
        <p14:creationId xmlns:p14="http://schemas.microsoft.com/office/powerpoint/2010/main" val="172624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Marges &gt; augmenter les prix ou acheter moins cher &gt; prix élevé = attention à la concurrence, </a:t>
            </a:r>
          </a:p>
          <a:p>
            <a:r>
              <a:rPr lang="fr-FR" dirty="0"/>
              <a:t>Vendre plus: à quel prix, plus de commerciaux, plus de </a:t>
            </a:r>
            <a:r>
              <a:rPr lang="fr-FR" dirty="0" err="1"/>
              <a:t>com</a:t>
            </a:r>
            <a:r>
              <a:rPr lang="fr-FR" dirty="0"/>
              <a:t>’? Prix plus bas?</a:t>
            </a:r>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7</a:t>
            </a:fld>
            <a:endParaRPr lang="fr-FR"/>
          </a:p>
        </p:txBody>
      </p:sp>
    </p:spTree>
    <p:extLst>
      <p:ext uri="{BB962C8B-B14F-4D97-AF65-F5344CB8AC3E}">
        <p14:creationId xmlns:p14="http://schemas.microsoft.com/office/powerpoint/2010/main" val="369587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8</a:t>
            </a:fld>
            <a:endParaRPr lang="fr-FR"/>
          </a:p>
        </p:txBody>
      </p:sp>
    </p:spTree>
    <p:extLst>
      <p:ext uri="{BB962C8B-B14F-4D97-AF65-F5344CB8AC3E}">
        <p14:creationId xmlns:p14="http://schemas.microsoft.com/office/powerpoint/2010/main" val="378054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Secteur aéronautique  branche moteur</a:t>
            </a:r>
          </a:p>
        </p:txBody>
      </p:sp>
      <p:sp>
        <p:nvSpPr>
          <p:cNvPr id="4" name="Espace réservé du numéro de diapositive 3"/>
          <p:cNvSpPr>
            <a:spLocks noGrp="1"/>
          </p:cNvSpPr>
          <p:nvPr>
            <p:ph type="sldNum" sz="quarter" idx="5"/>
          </p:nvPr>
        </p:nvSpPr>
        <p:spPr/>
        <p:txBody>
          <a:bodyPr/>
          <a:lstStyle/>
          <a:p>
            <a:fld id="{D7A74BC7-5095-E140-A270-6E0B89FF3BDE}" type="slidenum">
              <a:rPr lang="fr-FR" smtClean="0"/>
              <a:t>10</a:t>
            </a:fld>
            <a:endParaRPr lang="fr-FR"/>
          </a:p>
        </p:txBody>
      </p:sp>
    </p:spTree>
    <p:extLst>
      <p:ext uri="{BB962C8B-B14F-4D97-AF65-F5344CB8AC3E}">
        <p14:creationId xmlns:p14="http://schemas.microsoft.com/office/powerpoint/2010/main" val="38060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7A74BC7-5095-E140-A270-6E0B89FF3BDE}" type="slidenum">
              <a:rPr lang="fr-FR" smtClean="0"/>
              <a:t>13</a:t>
            </a:fld>
            <a:endParaRPr lang="fr-FR"/>
          </a:p>
        </p:txBody>
      </p:sp>
    </p:spTree>
    <p:extLst>
      <p:ext uri="{BB962C8B-B14F-4D97-AF65-F5344CB8AC3E}">
        <p14:creationId xmlns:p14="http://schemas.microsoft.com/office/powerpoint/2010/main" val="25785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5446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13656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214178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173114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298730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3C75E1C-C004-E447-BF69-6AB14E7329D8}" type="datetimeFigureOut">
              <a:rPr lang="fr-FR" smtClean="0"/>
              <a:t>17/01/2022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381885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3C75E1C-C004-E447-BF69-6AB14E7329D8}" type="datetimeFigureOut">
              <a:rPr lang="fr-FR" smtClean="0"/>
              <a:t>17/01/2022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18929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3C75E1C-C004-E447-BF69-6AB14E7329D8}" type="datetimeFigureOut">
              <a:rPr lang="fr-FR" smtClean="0"/>
              <a:t>17/01/2022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23964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3C75E1C-C004-E447-BF69-6AB14E7329D8}" type="datetimeFigureOut">
              <a:rPr lang="fr-FR" smtClean="0"/>
              <a:t>17/01/2022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129908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3C75E1C-C004-E447-BF69-6AB14E7329D8}" type="datetimeFigureOut">
              <a:rPr lang="fr-FR" smtClean="0"/>
              <a:t>17/01/2022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163057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3C75E1C-C004-E447-BF69-6AB14E7329D8}" type="datetimeFigureOut">
              <a:rPr lang="fr-FR" smtClean="0"/>
              <a:t>17/01/2022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E2EB6B-E4D3-5D40-A07A-FFE2B3DADADF}" type="slidenum">
              <a:rPr lang="fr-FR" smtClean="0"/>
              <a:t>‹N°›</a:t>
            </a:fld>
            <a:endParaRPr lang="fr-FR"/>
          </a:p>
        </p:txBody>
      </p:sp>
    </p:spTree>
    <p:extLst>
      <p:ext uri="{BB962C8B-B14F-4D97-AF65-F5344CB8AC3E}">
        <p14:creationId xmlns:p14="http://schemas.microsoft.com/office/powerpoint/2010/main" val="39996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75E1C-C004-E447-BF69-6AB14E7329D8}" type="datetimeFigureOut">
              <a:rPr lang="fr-FR" smtClean="0"/>
              <a:t>17/01/2022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2EB6B-E4D3-5D40-A07A-FFE2B3DADADF}" type="slidenum">
              <a:rPr lang="fr-FR" smtClean="0"/>
              <a:t>‹N°›</a:t>
            </a:fld>
            <a:endParaRPr lang="fr-FR"/>
          </a:p>
        </p:txBody>
      </p:sp>
    </p:spTree>
    <p:extLst>
      <p:ext uri="{BB962C8B-B14F-4D97-AF65-F5344CB8AC3E}">
        <p14:creationId xmlns:p14="http://schemas.microsoft.com/office/powerpoint/2010/main" val="382433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Seravek ExtraLight"/>
          <a:ea typeface="+mj-ea"/>
          <a:cs typeface="Seravek Extra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ravek ExtraLight"/>
          <a:ea typeface="+mn-ea"/>
          <a:cs typeface="Seravek ExtraLight"/>
        </a:defRPr>
      </a:lvl1pPr>
      <a:lvl2pPr marL="742950" indent="-285750" algn="l" defTabSz="457200" rtl="0" eaLnBrk="1" latinLnBrk="0" hangingPunct="1">
        <a:spcBef>
          <a:spcPct val="20000"/>
        </a:spcBef>
        <a:buFont typeface="Arial"/>
        <a:buChar char="–"/>
        <a:defRPr sz="2800" kern="1200">
          <a:solidFill>
            <a:schemeClr val="tx1"/>
          </a:solidFill>
          <a:latin typeface="Seravek ExtraLight"/>
          <a:ea typeface="+mn-ea"/>
          <a:cs typeface="Seravek ExtraLight"/>
        </a:defRPr>
      </a:lvl2pPr>
      <a:lvl3pPr marL="1143000" indent="-228600" algn="l" defTabSz="457200" rtl="0" eaLnBrk="1" latinLnBrk="0" hangingPunct="1">
        <a:spcBef>
          <a:spcPct val="20000"/>
        </a:spcBef>
        <a:buFont typeface="Arial"/>
        <a:buChar char="•"/>
        <a:defRPr sz="2400" kern="1200">
          <a:solidFill>
            <a:schemeClr val="tx1"/>
          </a:solidFill>
          <a:latin typeface="Seravek ExtraLight"/>
          <a:ea typeface="+mn-ea"/>
          <a:cs typeface="Seravek ExtraLight"/>
        </a:defRPr>
      </a:lvl3pPr>
      <a:lvl4pPr marL="1600200" indent="-228600" algn="l" defTabSz="457200" rtl="0" eaLnBrk="1" latinLnBrk="0" hangingPunct="1">
        <a:spcBef>
          <a:spcPct val="20000"/>
        </a:spcBef>
        <a:buFont typeface="Arial"/>
        <a:buChar char="–"/>
        <a:defRPr sz="2000" kern="1200">
          <a:solidFill>
            <a:schemeClr val="tx1"/>
          </a:solidFill>
          <a:latin typeface="Seravek ExtraLight"/>
          <a:ea typeface="+mn-ea"/>
          <a:cs typeface="Seravek ExtraLight"/>
        </a:defRPr>
      </a:lvl4pPr>
      <a:lvl5pPr marL="2057400" indent="-228600" algn="l" defTabSz="457200" rtl="0" eaLnBrk="1" latinLnBrk="0" hangingPunct="1">
        <a:spcBef>
          <a:spcPct val="20000"/>
        </a:spcBef>
        <a:buFont typeface="Arial"/>
        <a:buChar char="»"/>
        <a:defRPr sz="2000" kern="1200">
          <a:solidFill>
            <a:schemeClr val="tx1"/>
          </a:solidFill>
          <a:latin typeface="Seravek ExtraLight"/>
          <a:ea typeface="+mn-ea"/>
          <a:cs typeface="Seravek Extra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Entreprise_%C3%A9tendue" TargetMode="External"/><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r.wikipedia.org/w/index.php?title=Entreprise&amp;action=edit&amp;section=9" TargetMode="External"/><Relationship Id="rId5" Type="http://schemas.openxmlformats.org/officeDocument/2006/relationships/hyperlink" Target="https://fr.wikipedia.org/wiki/Bien_(%C3%A9conomie)" TargetMode="External"/><Relationship Id="rId4" Type="http://schemas.openxmlformats.org/officeDocument/2006/relationships/hyperlink" Target="https://fr.wikipedia.org/w/index.php?title=Entreprise&amp;action=edit&amp;section=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r.wikipedia.org/wiki/Soci%C3%A9t%C3%A9_civile_professionnel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Client_(%C3%A9conomi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Coordination_(organisationnel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etite-entreprise.net/P-565-89-G1-comment-calculer-une-marge-commercial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41058"/>
            <a:ext cx="7772400" cy="1470025"/>
          </a:xfrm>
        </p:spPr>
        <p:txBody>
          <a:bodyPr/>
          <a:lstStyle/>
          <a:p>
            <a:r>
              <a:rPr lang="fr-FR" dirty="0">
                <a:latin typeface="Seravek ExtraLight"/>
                <a:cs typeface="Seravek ExtraLight"/>
              </a:rPr>
              <a:t>Découverte de l’entreprise</a:t>
            </a:r>
          </a:p>
        </p:txBody>
      </p:sp>
      <p:sp>
        <p:nvSpPr>
          <p:cNvPr id="3" name="Sous-titre 2"/>
          <p:cNvSpPr>
            <a:spLocks noGrp="1"/>
          </p:cNvSpPr>
          <p:nvPr>
            <p:ph type="subTitle" idx="1"/>
          </p:nvPr>
        </p:nvSpPr>
        <p:spPr/>
        <p:txBody>
          <a:bodyPr>
            <a:normAutofit fontScale="85000" lnSpcReduction="10000"/>
          </a:bodyPr>
          <a:lstStyle/>
          <a:p>
            <a:r>
              <a:rPr lang="fr-FR" dirty="0">
                <a:latin typeface="Seravek ExtraLight"/>
                <a:cs typeface="Seravek ExtraLight"/>
              </a:rPr>
              <a:t>CH 1: Définition, missions et objectifs</a:t>
            </a:r>
          </a:p>
          <a:p>
            <a:endParaRPr lang="fr-FR" dirty="0">
              <a:latin typeface="Seravek ExtraLight"/>
              <a:cs typeface="Seravek ExtraLight"/>
            </a:endParaRPr>
          </a:p>
          <a:p>
            <a:r>
              <a:rPr lang="fr-FR" dirty="0">
                <a:latin typeface="Seravek ExtraLight"/>
                <a:cs typeface="Seravek ExtraLight"/>
              </a:rPr>
              <a:t>Classification: taille, statut, secteur, objet social</a:t>
            </a:r>
          </a:p>
          <a:p>
            <a:endParaRPr lang="fr-FR" dirty="0"/>
          </a:p>
        </p:txBody>
      </p:sp>
      <p:pic>
        <p:nvPicPr>
          <p:cNvPr id="7" name="Image 6">
            <a:extLst>
              <a:ext uri="{FF2B5EF4-FFF2-40B4-BE49-F238E27FC236}">
                <a16:creationId xmlns:a16="http://schemas.microsoft.com/office/drawing/2014/main" id="{8AB1222F-165F-674D-B7EF-9ECEFE198C8A}"/>
              </a:ext>
            </a:extLst>
          </p:cNvPr>
          <p:cNvPicPr>
            <a:picLocks noChangeAspect="1"/>
          </p:cNvPicPr>
          <p:nvPr/>
        </p:nvPicPr>
        <p:blipFill>
          <a:blip r:embed="rId2"/>
          <a:stretch>
            <a:fillRect/>
          </a:stretch>
        </p:blipFill>
        <p:spPr>
          <a:xfrm>
            <a:off x="7942877" y="6286968"/>
            <a:ext cx="1106893" cy="578441"/>
          </a:xfrm>
          <a:prstGeom prst="rect">
            <a:avLst/>
          </a:prstGeom>
        </p:spPr>
      </p:pic>
      <p:pic>
        <p:nvPicPr>
          <p:cNvPr id="9" name="Image 8" descr="Une image contenant texte, extérieur&#10;&#10;Description générée automatiquement">
            <a:extLst>
              <a:ext uri="{FF2B5EF4-FFF2-40B4-BE49-F238E27FC236}">
                <a16:creationId xmlns:a16="http://schemas.microsoft.com/office/drawing/2014/main" id="{9E09D609-72D4-E541-B22D-C5C607620094}"/>
              </a:ext>
            </a:extLst>
          </p:cNvPr>
          <p:cNvPicPr>
            <a:picLocks noChangeAspect="1"/>
          </p:cNvPicPr>
          <p:nvPr/>
        </p:nvPicPr>
        <p:blipFill>
          <a:blip r:embed="rId3">
            <a:alphaModFix amt="67000"/>
          </a:blip>
          <a:stretch>
            <a:fillRect/>
          </a:stretch>
        </p:blipFill>
        <p:spPr>
          <a:xfrm>
            <a:off x="-27106" y="11177"/>
            <a:ext cx="2955822" cy="1666369"/>
          </a:xfrm>
          <a:prstGeom prst="rect">
            <a:avLst/>
          </a:prstGeom>
        </p:spPr>
      </p:pic>
      <p:pic>
        <p:nvPicPr>
          <p:cNvPr id="11" name="Image 10" descr="Une image contenant texte, ciel, extérieur, bâtiment&#10;&#10;Description générée automatiquement">
            <a:extLst>
              <a:ext uri="{FF2B5EF4-FFF2-40B4-BE49-F238E27FC236}">
                <a16:creationId xmlns:a16="http://schemas.microsoft.com/office/drawing/2014/main" id="{9DABBCBF-DD4C-2547-BEC8-5C58E77B541B}"/>
              </a:ext>
            </a:extLst>
          </p:cNvPr>
          <p:cNvPicPr>
            <a:picLocks noChangeAspect="1"/>
          </p:cNvPicPr>
          <p:nvPr/>
        </p:nvPicPr>
        <p:blipFill>
          <a:blip r:embed="rId4">
            <a:alphaModFix amt="57000"/>
          </a:blip>
          <a:stretch>
            <a:fillRect/>
          </a:stretch>
        </p:blipFill>
        <p:spPr>
          <a:xfrm>
            <a:off x="6030170" y="-657827"/>
            <a:ext cx="3113830" cy="2335373"/>
          </a:xfrm>
          <a:prstGeom prst="rect">
            <a:avLst/>
          </a:prstGeom>
        </p:spPr>
      </p:pic>
      <p:pic>
        <p:nvPicPr>
          <p:cNvPr id="13" name="Image 12" descr="Une image contenant texte, plancher, intérieur, chaise&#10;&#10;Description générée automatiquement">
            <a:extLst>
              <a:ext uri="{FF2B5EF4-FFF2-40B4-BE49-F238E27FC236}">
                <a16:creationId xmlns:a16="http://schemas.microsoft.com/office/drawing/2014/main" id="{30C59089-D9CD-D246-B8BB-97895BEF01CD}"/>
              </a:ext>
            </a:extLst>
          </p:cNvPr>
          <p:cNvPicPr>
            <a:picLocks noChangeAspect="1"/>
          </p:cNvPicPr>
          <p:nvPr/>
        </p:nvPicPr>
        <p:blipFill>
          <a:blip r:embed="rId5"/>
          <a:stretch>
            <a:fillRect/>
          </a:stretch>
        </p:blipFill>
        <p:spPr>
          <a:xfrm>
            <a:off x="2934024" y="92987"/>
            <a:ext cx="3096146" cy="1288569"/>
          </a:xfrm>
          <a:prstGeom prst="rect">
            <a:avLst/>
          </a:prstGeom>
        </p:spPr>
      </p:pic>
    </p:spTree>
    <p:extLst>
      <p:ext uri="{BB962C8B-B14F-4D97-AF65-F5344CB8AC3E}">
        <p14:creationId xmlns:p14="http://schemas.microsoft.com/office/powerpoint/2010/main" val="256500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34352"/>
          </a:xfrm>
        </p:spPr>
        <p:txBody>
          <a:bodyPr/>
          <a:lstStyle/>
          <a:p>
            <a:r>
              <a:rPr lang="fr-FR" dirty="0"/>
              <a:t>Classification détaillée</a:t>
            </a:r>
          </a:p>
        </p:txBody>
      </p:sp>
      <p:sp>
        <p:nvSpPr>
          <p:cNvPr id="3" name="Espace réservé du contenu 2"/>
          <p:cNvSpPr>
            <a:spLocks noGrp="1"/>
          </p:cNvSpPr>
          <p:nvPr>
            <p:ph idx="1"/>
          </p:nvPr>
        </p:nvSpPr>
        <p:spPr>
          <a:xfrm>
            <a:off x="102188" y="1143000"/>
            <a:ext cx="9041812" cy="5714999"/>
          </a:xfrm>
        </p:spPr>
        <p:txBody>
          <a:bodyPr>
            <a:normAutofit fontScale="62500" lnSpcReduction="20000"/>
          </a:bodyPr>
          <a:lstStyle/>
          <a:p>
            <a:pPr marL="0" indent="0">
              <a:buNone/>
            </a:pPr>
            <a:r>
              <a:rPr lang="fr-FR" b="1" dirty="0"/>
              <a:t>Classification par secteur économique: déterminée par l’activité principale</a:t>
            </a:r>
          </a:p>
          <a:p>
            <a:r>
              <a:rPr lang="fr-FR" dirty="0">
                <a:solidFill>
                  <a:srgbClr val="FF0000"/>
                </a:solidFill>
                <a:latin typeface="Seravek ExtraLight" panose="020B0503040000020004" pitchFamily="34" charset="0"/>
              </a:rPr>
              <a:t>Secteur primaire: </a:t>
            </a:r>
            <a:r>
              <a:rPr lang="fr-FR" dirty="0">
                <a:latin typeface="Seravek ExtraLight" panose="020B0503040000020004" pitchFamily="34" charset="0"/>
              </a:rPr>
              <a:t>activités liées à l’extraction des ressources naturelles: agriculture, pêche, exploitation forestière et minière</a:t>
            </a:r>
          </a:p>
          <a:p>
            <a:r>
              <a:rPr lang="fr-FR" dirty="0">
                <a:solidFill>
                  <a:srgbClr val="FF0000"/>
                </a:solidFill>
                <a:latin typeface="Seravek ExtraLight" panose="020B0503040000020004" pitchFamily="34" charset="0"/>
              </a:rPr>
              <a:t>Secteur secondaire: </a:t>
            </a:r>
            <a:r>
              <a:rPr lang="fr-FR" dirty="0">
                <a:latin typeface="Seravek ExtraLight" panose="020B0503040000020004" pitchFamily="34" charset="0"/>
              </a:rPr>
              <a:t>activités liées à la transformation des ressources naturelles du secteur primaire: industrie, </a:t>
            </a:r>
            <a:r>
              <a:rPr lang="fr-FR" dirty="0" err="1">
                <a:latin typeface="Seravek ExtraLight" panose="020B0503040000020004" pitchFamily="34" charset="0"/>
              </a:rPr>
              <a:t>btp</a:t>
            </a:r>
            <a:r>
              <a:rPr lang="fr-FR" dirty="0">
                <a:latin typeface="Seravek ExtraLight" panose="020B0503040000020004" pitchFamily="34" charset="0"/>
              </a:rPr>
              <a:t>, électroménager, aéronautique</a:t>
            </a:r>
          </a:p>
          <a:p>
            <a:r>
              <a:rPr lang="fr-FR" dirty="0">
                <a:solidFill>
                  <a:srgbClr val="FF0000"/>
                </a:solidFill>
                <a:latin typeface="Seravek ExtraLight" panose="020B0503040000020004" pitchFamily="34" charset="0"/>
              </a:rPr>
              <a:t>Secteur tertiaire</a:t>
            </a:r>
            <a:r>
              <a:rPr lang="fr-FR" dirty="0">
                <a:latin typeface="Seravek ExtraLight" panose="020B0503040000020004" pitchFamily="34" charset="0"/>
              </a:rPr>
              <a:t>: activités marchandes et de services</a:t>
            </a:r>
          </a:p>
          <a:p>
            <a:r>
              <a:rPr lang="fr-FR" dirty="0">
                <a:solidFill>
                  <a:srgbClr val="FF0000"/>
                </a:solidFill>
                <a:latin typeface="Seravek ExtraLight" panose="020B0503040000020004" pitchFamily="34" charset="0"/>
              </a:rPr>
              <a:t>Secteur quaternaire</a:t>
            </a:r>
            <a:r>
              <a:rPr lang="fr-FR" dirty="0">
                <a:latin typeface="Seravek ExtraLight" panose="020B0503040000020004" pitchFamily="34" charset="0"/>
              </a:rPr>
              <a:t>: économie sociale, échange de services</a:t>
            </a:r>
          </a:p>
          <a:p>
            <a:pPr marL="0" indent="0">
              <a:buNone/>
            </a:pPr>
            <a:r>
              <a:rPr lang="fr-FR" b="1" dirty="0"/>
              <a:t> </a:t>
            </a:r>
            <a:endParaRPr lang="fr-FR" dirty="0">
              <a:hlinkClick r:id="rId3"/>
            </a:endParaRPr>
          </a:p>
          <a:p>
            <a:pPr marL="0" indent="0">
              <a:buNone/>
            </a:pPr>
            <a:r>
              <a:rPr lang="fr-FR" b="1" dirty="0"/>
              <a:t>Classification par branche et secteur d'activité (classification Insee)</a:t>
            </a:r>
            <a:endParaRPr lang="fr-FR" b="1" dirty="0">
              <a:hlinkClick r:id="rId4"/>
            </a:endParaRPr>
          </a:p>
          <a:p>
            <a:r>
              <a:rPr lang="fr-FR" dirty="0">
                <a:solidFill>
                  <a:srgbClr val="FF0000"/>
                </a:solidFill>
              </a:rPr>
              <a:t>Le </a:t>
            </a:r>
            <a:r>
              <a:rPr lang="fr-FR" i="1" dirty="0">
                <a:solidFill>
                  <a:srgbClr val="FF0000"/>
                </a:solidFill>
              </a:rPr>
              <a:t>secteur</a:t>
            </a:r>
            <a:r>
              <a:rPr lang="fr-FR" dirty="0">
                <a:solidFill>
                  <a:srgbClr val="FF0000"/>
                </a:solidFill>
              </a:rPr>
              <a:t> </a:t>
            </a:r>
            <a:r>
              <a:rPr lang="fr-FR" dirty="0"/>
              <a:t>: ensemble des entreprises ayant la même activité principale.</a:t>
            </a:r>
          </a:p>
          <a:p>
            <a:r>
              <a:rPr lang="fr-FR" dirty="0">
                <a:solidFill>
                  <a:srgbClr val="FF0000"/>
                </a:solidFill>
              </a:rPr>
              <a:t>La </a:t>
            </a:r>
            <a:r>
              <a:rPr lang="fr-FR" i="1" dirty="0">
                <a:solidFill>
                  <a:srgbClr val="FF0000"/>
                </a:solidFill>
              </a:rPr>
              <a:t>branche</a:t>
            </a:r>
            <a:r>
              <a:rPr lang="fr-FR" dirty="0">
                <a:solidFill>
                  <a:srgbClr val="FF0000"/>
                </a:solidFill>
              </a:rPr>
              <a:t> </a:t>
            </a:r>
            <a:r>
              <a:rPr lang="fr-FR" dirty="0"/>
              <a:t>: ensemble d'unités de production fournissant un même produit ou service. </a:t>
            </a:r>
          </a:p>
          <a:p>
            <a:pPr marL="0" indent="0">
              <a:buNone/>
            </a:pPr>
            <a:endParaRPr lang="fr-FR" dirty="0"/>
          </a:p>
          <a:p>
            <a:pPr marL="0" indent="0">
              <a:buNone/>
            </a:pPr>
            <a:r>
              <a:rPr lang="fr-FR" dirty="0"/>
              <a:t>L’INSEE identifie chaque entreprise par un numéro </a:t>
            </a:r>
            <a:r>
              <a:rPr lang="fr-FR" dirty="0">
                <a:solidFill>
                  <a:srgbClr val="FF0000"/>
                </a:solidFill>
              </a:rPr>
              <a:t>SIREN</a:t>
            </a:r>
            <a:r>
              <a:rPr lang="fr-FR" dirty="0"/>
              <a:t> (9 chiffres)</a:t>
            </a:r>
          </a:p>
          <a:p>
            <a:r>
              <a:rPr lang="fr-FR" dirty="0"/>
              <a:t>Un établissement, ou une unité de production géographiquement éloignée mais juridiquement dépendante de l’entreprise, sera identifié par un numéro </a:t>
            </a:r>
            <a:r>
              <a:rPr lang="fr-FR" dirty="0">
                <a:solidFill>
                  <a:srgbClr val="FF0000"/>
                </a:solidFill>
              </a:rPr>
              <a:t>SIRET</a:t>
            </a:r>
            <a:r>
              <a:rPr lang="fr-FR" dirty="0"/>
              <a:t> (14 chiffres)</a:t>
            </a:r>
          </a:p>
          <a:p>
            <a:pPr marL="0" indent="0">
              <a:buNone/>
            </a:pPr>
            <a:endParaRPr lang="fr-FR" dirty="0">
              <a:hlinkClick r:id="rId5"/>
            </a:endParaRPr>
          </a:p>
          <a:p>
            <a:pPr marL="0" indent="0">
              <a:buNone/>
            </a:pPr>
            <a:endParaRPr lang="fr-FR" b="1" dirty="0">
              <a:hlinkClick r:id="rId6"/>
            </a:endParaRPr>
          </a:p>
          <a:p>
            <a:pPr marL="0" indent="0">
              <a:buNone/>
            </a:pPr>
            <a:endParaRPr lang="fr-FR" dirty="0"/>
          </a:p>
        </p:txBody>
      </p:sp>
      <p:pic>
        <p:nvPicPr>
          <p:cNvPr id="5" name="Image 4">
            <a:extLst>
              <a:ext uri="{FF2B5EF4-FFF2-40B4-BE49-F238E27FC236}">
                <a16:creationId xmlns:a16="http://schemas.microsoft.com/office/drawing/2014/main" id="{3DA2EBC0-4812-E94E-A930-9F8880FE8997}"/>
              </a:ext>
            </a:extLst>
          </p:cNvPr>
          <p:cNvPicPr>
            <a:picLocks noChangeAspect="1"/>
          </p:cNvPicPr>
          <p:nvPr/>
        </p:nvPicPr>
        <p:blipFill>
          <a:blip r:embed="rId7"/>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150499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953C7-3014-C446-8359-135756143D74}"/>
              </a:ext>
            </a:extLst>
          </p:cNvPr>
          <p:cNvSpPr>
            <a:spLocks noGrp="1"/>
          </p:cNvSpPr>
          <p:nvPr>
            <p:ph type="title"/>
          </p:nvPr>
        </p:nvSpPr>
        <p:spPr>
          <a:xfrm>
            <a:off x="457200" y="261386"/>
            <a:ext cx="8229600" cy="1143000"/>
          </a:xfrm>
        </p:spPr>
        <p:txBody>
          <a:bodyPr/>
          <a:lstStyle/>
          <a:p>
            <a:r>
              <a:rPr lang="fr-FR" dirty="0"/>
              <a:t>Classification détaillée/2 bis</a:t>
            </a:r>
          </a:p>
        </p:txBody>
      </p:sp>
      <p:sp>
        <p:nvSpPr>
          <p:cNvPr id="3" name="Espace réservé du contenu 2">
            <a:extLst>
              <a:ext uri="{FF2B5EF4-FFF2-40B4-BE49-F238E27FC236}">
                <a16:creationId xmlns:a16="http://schemas.microsoft.com/office/drawing/2014/main" id="{0C7D9869-B318-BE44-8F4F-EC3F3D48F211}"/>
              </a:ext>
            </a:extLst>
          </p:cNvPr>
          <p:cNvSpPr>
            <a:spLocks noGrp="1"/>
          </p:cNvSpPr>
          <p:nvPr>
            <p:ph idx="1"/>
          </p:nvPr>
        </p:nvSpPr>
        <p:spPr>
          <a:xfrm>
            <a:off x="457200" y="1379672"/>
            <a:ext cx="8229600" cy="5192228"/>
          </a:xfrm>
        </p:spPr>
        <p:txBody>
          <a:bodyPr>
            <a:normAutofit fontScale="70000" lnSpcReduction="20000"/>
          </a:bodyPr>
          <a:lstStyle/>
          <a:p>
            <a:pPr marL="0" indent="0">
              <a:buNone/>
            </a:pPr>
            <a:r>
              <a:rPr lang="fr-FR" dirty="0"/>
              <a:t>Types de sociétés:</a:t>
            </a:r>
          </a:p>
          <a:p>
            <a:r>
              <a:rPr lang="fr-FR" dirty="0">
                <a:solidFill>
                  <a:srgbClr val="FF0000"/>
                </a:solidFill>
              </a:rPr>
              <a:t>Sociétés civiles:</a:t>
            </a:r>
            <a:r>
              <a:rPr lang="fr-FR" dirty="0"/>
              <a:t> société civile professionnelle ou </a:t>
            </a:r>
            <a:r>
              <a:rPr lang="fr-FR" b="1" dirty="0"/>
              <a:t>SCI société civile immobilière</a:t>
            </a:r>
            <a:endParaRPr lang="fr-FR" dirty="0">
              <a:hlinkClick r:id="rId2"/>
            </a:endParaRPr>
          </a:p>
          <a:p>
            <a:r>
              <a:rPr lang="fr-FR" dirty="0">
                <a:solidFill>
                  <a:srgbClr val="FF0000"/>
                </a:solidFill>
              </a:rPr>
              <a:t>Sociétés commerciales </a:t>
            </a:r>
            <a:r>
              <a:rPr lang="fr-FR" dirty="0"/>
              <a:t>de personnes ou de capitaux: sa, </a:t>
            </a:r>
            <a:r>
              <a:rPr lang="fr-FR" dirty="0" err="1"/>
              <a:t>eurl</a:t>
            </a:r>
            <a:r>
              <a:rPr lang="fr-FR" dirty="0"/>
              <a:t>, sas...</a:t>
            </a:r>
            <a:r>
              <a:rPr lang="fr-FR" dirty="0">
                <a:latin typeface="Seravek ExtraLight" panose="020B0503040000020004" pitchFamily="34" charset="0"/>
              </a:rPr>
              <a:t> </a:t>
            </a:r>
          </a:p>
          <a:p>
            <a:r>
              <a:rPr lang="fr-FR" dirty="0">
                <a:solidFill>
                  <a:srgbClr val="FF0000"/>
                </a:solidFill>
                <a:latin typeface="Seravek ExtraLight" panose="020B0503040000020004" pitchFamily="34" charset="0"/>
              </a:rPr>
              <a:t>GIE ou groupement d’intérêt économique </a:t>
            </a:r>
            <a:r>
              <a:rPr lang="fr-FR" dirty="0">
                <a:latin typeface="Seravek ExtraLight" panose="020B0503040000020004" pitchFamily="34" charset="0"/>
              </a:rPr>
              <a:t>pour mettre en commun des services, des collaborateurs ou des matériels</a:t>
            </a:r>
          </a:p>
          <a:p>
            <a:r>
              <a:rPr lang="fr-FR" dirty="0">
                <a:solidFill>
                  <a:srgbClr val="FF0000"/>
                </a:solidFill>
                <a:latin typeface="Seravek ExtraLight" panose="020B0503040000020004" pitchFamily="34" charset="0"/>
              </a:rPr>
              <a:t>Associations</a:t>
            </a:r>
            <a:r>
              <a:rPr lang="fr-FR" dirty="0">
                <a:latin typeface="Seravek ExtraLight" panose="020B0503040000020004" pitchFamily="34" charset="0"/>
              </a:rPr>
              <a:t>: entreprises privées dont les bénéfices doivent être intégralement réinvestis </a:t>
            </a:r>
          </a:p>
          <a:p>
            <a:r>
              <a:rPr lang="fr-FR" dirty="0">
                <a:solidFill>
                  <a:srgbClr val="FF0000"/>
                </a:solidFill>
                <a:latin typeface="Seravek ExtraLight" panose="020B0503040000020004" pitchFamily="34" charset="0"/>
              </a:rPr>
              <a:t>Sociétés coopératives</a:t>
            </a:r>
            <a:r>
              <a:rPr lang="fr-FR" dirty="0">
                <a:latin typeface="Seravek ExtraLight" panose="020B0503040000020004" pitchFamily="34" charset="0"/>
              </a:rPr>
              <a:t> dans lesquelles les associés coopérateurs n’ont chacun qu’une voix, quel que soit le montant de leur apport (salarié, bénéficiaires, marchandise…)</a:t>
            </a:r>
          </a:p>
          <a:p>
            <a:r>
              <a:rPr lang="fr-FR" dirty="0">
                <a:solidFill>
                  <a:srgbClr val="FF0000"/>
                </a:solidFill>
                <a:latin typeface="Seravek ExtraLight" panose="020B0503040000020004" pitchFamily="34" charset="0"/>
              </a:rPr>
              <a:t>Sociétés mutuelles </a:t>
            </a:r>
            <a:r>
              <a:rPr lang="fr-FR" dirty="0">
                <a:latin typeface="Seravek ExtraLight" panose="020B0503040000020004" pitchFamily="34" charset="0"/>
              </a:rPr>
              <a:t>à but non lucratif (code de la mutualité)</a:t>
            </a:r>
            <a:endParaRPr lang="fr-FR" dirty="0"/>
          </a:p>
        </p:txBody>
      </p:sp>
      <p:pic>
        <p:nvPicPr>
          <p:cNvPr id="4" name="Image 3">
            <a:extLst>
              <a:ext uri="{FF2B5EF4-FFF2-40B4-BE49-F238E27FC236}">
                <a16:creationId xmlns:a16="http://schemas.microsoft.com/office/drawing/2014/main" id="{78E385E8-6D02-2C42-96E6-C3B68E487B61}"/>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401010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FA034-4111-BE47-B521-093FC2E86D4F}"/>
              </a:ext>
            </a:extLst>
          </p:cNvPr>
          <p:cNvSpPr>
            <a:spLocks noGrp="1"/>
          </p:cNvSpPr>
          <p:nvPr>
            <p:ph type="title"/>
          </p:nvPr>
        </p:nvSpPr>
        <p:spPr/>
        <p:txBody>
          <a:bodyPr/>
          <a:lstStyle/>
          <a:p>
            <a:r>
              <a:rPr lang="fr-FR" dirty="0"/>
              <a:t>Classement selon l’objet social</a:t>
            </a:r>
          </a:p>
        </p:txBody>
      </p:sp>
      <p:sp>
        <p:nvSpPr>
          <p:cNvPr id="3" name="Espace réservé du contenu 2">
            <a:extLst>
              <a:ext uri="{FF2B5EF4-FFF2-40B4-BE49-F238E27FC236}">
                <a16:creationId xmlns:a16="http://schemas.microsoft.com/office/drawing/2014/main" id="{96C34954-4F9A-0E49-B4F4-B154D16062D7}"/>
              </a:ext>
            </a:extLst>
          </p:cNvPr>
          <p:cNvSpPr>
            <a:spLocks noGrp="1"/>
          </p:cNvSpPr>
          <p:nvPr>
            <p:ph idx="1"/>
          </p:nvPr>
        </p:nvSpPr>
        <p:spPr/>
        <p:txBody>
          <a:bodyPr>
            <a:normAutofit fontScale="92500" lnSpcReduction="10000"/>
          </a:bodyPr>
          <a:lstStyle/>
          <a:p>
            <a:r>
              <a:rPr lang="fr-FR" dirty="0"/>
              <a:t>Entreprises </a:t>
            </a:r>
            <a:r>
              <a:rPr lang="fr-FR" dirty="0">
                <a:solidFill>
                  <a:srgbClr val="FF0000"/>
                </a:solidFill>
              </a:rPr>
              <a:t>privées à but lucratif</a:t>
            </a:r>
            <a:r>
              <a:rPr lang="fr-FR" dirty="0"/>
              <a:t>: TPE, PME, groupes…</a:t>
            </a:r>
          </a:p>
          <a:p>
            <a:r>
              <a:rPr lang="fr-FR" dirty="0"/>
              <a:t>Entreprises </a:t>
            </a:r>
            <a:r>
              <a:rPr lang="fr-FR" dirty="0">
                <a:solidFill>
                  <a:srgbClr val="FF0000"/>
                </a:solidFill>
              </a:rPr>
              <a:t>privées à but non lucratif</a:t>
            </a:r>
            <a:r>
              <a:rPr lang="fr-FR" dirty="0"/>
              <a:t>: coopératives, associations, mutuelles = économie sociale</a:t>
            </a:r>
          </a:p>
          <a:p>
            <a:r>
              <a:rPr lang="fr-FR" dirty="0"/>
              <a:t>Entreprises chargées d’une </a:t>
            </a:r>
            <a:r>
              <a:rPr lang="fr-FR" dirty="0">
                <a:solidFill>
                  <a:srgbClr val="FF0000"/>
                </a:solidFill>
              </a:rPr>
              <a:t>mission de service public</a:t>
            </a:r>
            <a:r>
              <a:rPr lang="fr-FR" dirty="0"/>
              <a:t>: régie de transports, régie des eaux, établissements publics industriels et commerciaux: RATP, BRGM, ONF, BPI, CNES, INA</a:t>
            </a:r>
          </a:p>
        </p:txBody>
      </p:sp>
    </p:spTree>
    <p:extLst>
      <p:ext uri="{BB962C8B-B14F-4D97-AF65-F5344CB8AC3E}">
        <p14:creationId xmlns:p14="http://schemas.microsoft.com/office/powerpoint/2010/main" val="255870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0D1BE43-66A9-8A46-BC84-4F6E7D888059}"/>
              </a:ext>
            </a:extLst>
          </p:cNvPr>
          <p:cNvPicPr>
            <a:picLocks noChangeAspect="1"/>
          </p:cNvPicPr>
          <p:nvPr/>
        </p:nvPicPr>
        <p:blipFill>
          <a:blip r:embed="rId3"/>
          <a:stretch>
            <a:fillRect/>
          </a:stretch>
        </p:blipFill>
        <p:spPr>
          <a:xfrm>
            <a:off x="7942877" y="6286968"/>
            <a:ext cx="1106893" cy="578441"/>
          </a:xfrm>
          <a:prstGeom prst="rect">
            <a:avLst/>
          </a:prstGeom>
        </p:spPr>
      </p:pic>
      <p:pic>
        <p:nvPicPr>
          <p:cNvPr id="5" name="Image 4"/>
          <p:cNvPicPr>
            <a:picLocks noChangeAspect="1"/>
          </p:cNvPicPr>
          <p:nvPr/>
        </p:nvPicPr>
        <p:blipFill>
          <a:blip r:embed="rId4"/>
          <a:stretch>
            <a:fillRect/>
          </a:stretch>
        </p:blipFill>
        <p:spPr>
          <a:xfrm>
            <a:off x="1365663" y="745175"/>
            <a:ext cx="5366286" cy="5994256"/>
          </a:xfrm>
          <a:prstGeom prst="rect">
            <a:avLst/>
          </a:prstGeom>
        </p:spPr>
      </p:pic>
      <p:sp>
        <p:nvSpPr>
          <p:cNvPr id="7" name="ZoneTexte 6"/>
          <p:cNvSpPr txBox="1"/>
          <p:nvPr/>
        </p:nvSpPr>
        <p:spPr>
          <a:xfrm>
            <a:off x="593766" y="344384"/>
            <a:ext cx="5856924" cy="369332"/>
          </a:xfrm>
          <a:prstGeom prst="rect">
            <a:avLst/>
          </a:prstGeom>
          <a:noFill/>
        </p:spPr>
        <p:txBody>
          <a:bodyPr wrap="none" rtlCol="0">
            <a:spAutoFit/>
          </a:bodyPr>
          <a:lstStyle/>
          <a:p>
            <a:r>
              <a:rPr lang="fr-FR" u="sng" dirty="0"/>
              <a:t>Caractéristiques des entreprises françaises en 2019 </a:t>
            </a:r>
            <a:r>
              <a:rPr lang="fr-FR" sz="1100" u="sng" dirty="0"/>
              <a:t>(source INSEE)</a:t>
            </a:r>
          </a:p>
        </p:txBody>
      </p:sp>
    </p:spTree>
    <p:extLst>
      <p:ext uri="{BB962C8B-B14F-4D97-AF65-F5344CB8AC3E}">
        <p14:creationId xmlns:p14="http://schemas.microsoft.com/office/powerpoint/2010/main" val="359203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D6BBD3-D3F4-F44E-9CB4-E035BD92A46F}"/>
              </a:ext>
            </a:extLst>
          </p:cNvPr>
          <p:cNvPicPr>
            <a:picLocks noChangeAspect="1"/>
          </p:cNvPicPr>
          <p:nvPr/>
        </p:nvPicPr>
        <p:blipFill>
          <a:blip r:embed="rId3"/>
          <a:stretch>
            <a:fillRect/>
          </a:stretch>
        </p:blipFill>
        <p:spPr>
          <a:xfrm>
            <a:off x="7942877" y="6286968"/>
            <a:ext cx="1106893" cy="578441"/>
          </a:xfrm>
          <a:prstGeom prst="rect">
            <a:avLst/>
          </a:prstGeom>
        </p:spPr>
      </p:pic>
      <p:graphicFrame>
        <p:nvGraphicFramePr>
          <p:cNvPr id="11" name="Tableau 10"/>
          <p:cNvGraphicFramePr>
            <a:graphicFrameLocks noGrp="1"/>
          </p:cNvGraphicFramePr>
          <p:nvPr>
            <p:extLst>
              <p:ext uri="{D42A27DB-BD31-4B8C-83A1-F6EECF244321}">
                <p14:modId xmlns:p14="http://schemas.microsoft.com/office/powerpoint/2010/main" val="3196283891"/>
              </p:ext>
            </p:extLst>
          </p:nvPr>
        </p:nvGraphicFramePr>
        <p:xfrm>
          <a:off x="83128" y="1520043"/>
          <a:ext cx="8966641" cy="3557578"/>
        </p:xfrm>
        <a:graphic>
          <a:graphicData uri="http://schemas.openxmlformats.org/drawingml/2006/table">
            <a:tbl>
              <a:tblPr/>
              <a:tblGrid>
                <a:gridCol w="3425378">
                  <a:extLst>
                    <a:ext uri="{9D8B030D-6E8A-4147-A177-3AD203B41FA5}">
                      <a16:colId xmlns:a16="http://schemas.microsoft.com/office/drawing/2014/main" val="390589007"/>
                    </a:ext>
                  </a:extLst>
                </a:gridCol>
                <a:gridCol w="1184610">
                  <a:extLst>
                    <a:ext uri="{9D8B030D-6E8A-4147-A177-3AD203B41FA5}">
                      <a16:colId xmlns:a16="http://schemas.microsoft.com/office/drawing/2014/main" val="2901100375"/>
                    </a:ext>
                  </a:extLst>
                </a:gridCol>
                <a:gridCol w="1184610">
                  <a:extLst>
                    <a:ext uri="{9D8B030D-6E8A-4147-A177-3AD203B41FA5}">
                      <a16:colId xmlns:a16="http://schemas.microsoft.com/office/drawing/2014/main" val="3376831099"/>
                    </a:ext>
                  </a:extLst>
                </a:gridCol>
                <a:gridCol w="1184610">
                  <a:extLst>
                    <a:ext uri="{9D8B030D-6E8A-4147-A177-3AD203B41FA5}">
                      <a16:colId xmlns:a16="http://schemas.microsoft.com/office/drawing/2014/main" val="1651292317"/>
                    </a:ext>
                  </a:extLst>
                </a:gridCol>
                <a:gridCol w="1184610">
                  <a:extLst>
                    <a:ext uri="{9D8B030D-6E8A-4147-A177-3AD203B41FA5}">
                      <a16:colId xmlns:a16="http://schemas.microsoft.com/office/drawing/2014/main" val="2642324226"/>
                    </a:ext>
                  </a:extLst>
                </a:gridCol>
                <a:gridCol w="802823">
                  <a:extLst>
                    <a:ext uri="{9D8B030D-6E8A-4147-A177-3AD203B41FA5}">
                      <a16:colId xmlns:a16="http://schemas.microsoft.com/office/drawing/2014/main" val="3356117227"/>
                    </a:ext>
                  </a:extLst>
                </a:gridCol>
              </a:tblGrid>
              <a:tr h="237172">
                <a:tc gridSpan="2">
                  <a:txBody>
                    <a:bodyPr/>
                    <a:lstStyle/>
                    <a:p>
                      <a:pPr algn="l" fontAlgn="ctr"/>
                      <a:r>
                        <a:rPr lang="fr-FR" sz="1000" b="1" i="0" u="none" strike="noStrike">
                          <a:effectLst/>
                          <a:latin typeface="Arial" panose="020B0604020202020204" pitchFamily="34" charset="0"/>
                        </a:rPr>
                        <a:t>Caractéristiques des entreprises par catégorie en 2019</a:t>
                      </a:r>
                    </a:p>
                  </a:txBody>
                  <a:tcPr marL="9525" marR="9525" marT="9525" marB="0" anchor="ctr">
                    <a:lnL>
                      <a:noFill/>
                    </a:lnL>
                    <a:lnR>
                      <a:noFill/>
                    </a:lnR>
                    <a:lnT>
                      <a:noFill/>
                    </a:lnT>
                    <a:lnB>
                      <a:noFill/>
                    </a:lnB>
                  </a:tcPr>
                </a:tc>
                <a:tc hMerge="1">
                  <a:txBody>
                    <a:bodyPr/>
                    <a:lstStyle/>
                    <a:p>
                      <a:endParaRPr lang="fr-FR"/>
                    </a:p>
                  </a:txBody>
                  <a:tcPr/>
                </a:tc>
                <a:tc>
                  <a:txBody>
                    <a:bodyPr/>
                    <a:lstStyle/>
                    <a:p>
                      <a:pPr algn="l" fontAlgn="ctr"/>
                      <a:endParaRPr lang="fr-FR" sz="1000" b="1"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1"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1"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1" i="0" u="none" strike="noStrike">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4022768370"/>
                  </a:ext>
                </a:extLst>
              </a:tr>
              <a:tr h="237172">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fr-FR" sz="1000" b="1" i="0" u="none" strike="noStrike">
                        <a:effectLst/>
                        <a:latin typeface="Arial" panose="020B060402020202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771774"/>
                  </a:ext>
                </a:extLst>
              </a:tr>
              <a:tr h="1423030">
                <a:tc>
                  <a:txBody>
                    <a:bodyPr/>
                    <a:lstStyle/>
                    <a:p>
                      <a:pPr algn="ctr" fontAlgn="ctr"/>
                      <a:r>
                        <a:rPr lang="fr-FR" sz="1000" b="1" i="0" u="none" strike="noStrike">
                          <a:effectLst/>
                          <a:latin typeface="Arial" panose="020B0604020202020204" pitchFamily="34" charset="0"/>
                        </a:rPr>
                        <a:t>Caractéristique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Grandes entreprises (GE)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Entreprises de taille intermédiaire (ETI)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Petites et moyennes entreprises (PME), hors microentreprises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Microentreprises</a:t>
                      </a:r>
                      <a:r>
                        <a:rPr lang="fr-FR" sz="1000" b="1" i="0" u="none" strike="noStrike" baseline="30000">
                          <a:effectLst/>
                          <a:latin typeface="Arial" panose="020B0604020202020204" pitchFamily="34" charset="0"/>
                        </a:rPr>
                        <a:t>1</a:t>
                      </a:r>
                      <a:r>
                        <a:rPr lang="fr-FR" sz="1000" b="1" i="0" u="none" strike="noStrike">
                          <a:effectLst/>
                          <a:latin typeface="Arial" panose="020B0604020202020204" pitchFamily="34" charset="0"/>
                        </a:rPr>
                        <a:t> (MICRO)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1" i="0" u="none" strike="noStrike">
                          <a:effectLst/>
                          <a:latin typeface="Arial" panose="020B0604020202020204" pitchFamily="34" charset="0"/>
                        </a:rPr>
                        <a:t>Ensemble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5004811"/>
                  </a:ext>
                </a:extLst>
              </a:tr>
              <a:tr h="237172">
                <a:tc>
                  <a:txBody>
                    <a:bodyPr/>
                    <a:lstStyle/>
                    <a:p>
                      <a:pPr algn="l" fontAlgn="ctr"/>
                      <a:r>
                        <a:rPr lang="fr-FR" sz="1000" b="0" i="0" u="none" strike="noStrike">
                          <a:effectLst/>
                          <a:latin typeface="Arial" panose="020B0604020202020204" pitchFamily="34" charset="0"/>
                        </a:rPr>
                        <a:t>Nombre d'entreprises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271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fr-FR" sz="1000" b="0" i="0" u="none" strike="noStrike">
                          <a:effectLst/>
                          <a:latin typeface="Arial" panose="020B0604020202020204" pitchFamily="34" charset="0"/>
                        </a:rPr>
                        <a:t>5757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150937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ctr"/>
                      <a:r>
                        <a:rPr lang="fr-FR" sz="1000" b="0" i="0" u="none" strike="noStrike">
                          <a:effectLst/>
                          <a:latin typeface="Arial" panose="020B0604020202020204" pitchFamily="34" charset="0"/>
                        </a:rPr>
                        <a:t>3829257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1" i="0" u="none" strike="noStrike">
                          <a:effectLst/>
                          <a:latin typeface="Arial" panose="020B0604020202020204" pitchFamily="34" charset="0"/>
                        </a:rPr>
                        <a:t>3986222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15477971"/>
                  </a:ext>
                </a:extLst>
              </a:tr>
              <a:tr h="237172">
                <a:tc>
                  <a:txBody>
                    <a:bodyPr/>
                    <a:lstStyle/>
                    <a:p>
                      <a:pPr algn="l" fontAlgn="ctr"/>
                      <a:r>
                        <a:rPr lang="fr-FR" sz="1000" b="0" i="0" u="none" strike="noStrike">
                          <a:effectLst/>
                          <a:latin typeface="Arial" panose="020B0604020202020204" pitchFamily="34" charset="0"/>
                        </a:rPr>
                        <a:t>Effectif salarié en EQTP</a:t>
                      </a:r>
                      <a:r>
                        <a:rPr lang="fr-FR" sz="1000" b="0" i="0" u="none" strike="noStrike" baseline="30000">
                          <a:effectLst/>
                          <a:latin typeface="Arial" panose="020B0604020202020204" pitchFamily="34" charset="0"/>
                        </a:rPr>
                        <a:t>2</a:t>
                      </a:r>
                      <a:r>
                        <a:rPr lang="fr-FR" sz="1000" b="0" i="0" u="none" strike="noStrike">
                          <a:effectLst/>
                          <a:latin typeface="Arial" panose="020B0604020202020204" pitchFamily="34" charset="0"/>
                        </a:rPr>
                        <a:t> (en milliers)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3533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3215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3888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2472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1" i="0" u="none" strike="noStrike">
                          <a:effectLst/>
                          <a:latin typeface="Arial" panose="020B0604020202020204" pitchFamily="34" charset="0"/>
                        </a:rPr>
                        <a:t>13107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39887824"/>
                  </a:ext>
                </a:extLst>
              </a:tr>
              <a:tr h="237172">
                <a:tc>
                  <a:txBody>
                    <a:bodyPr/>
                    <a:lstStyle/>
                    <a:p>
                      <a:pPr algn="l" fontAlgn="ctr"/>
                      <a:r>
                        <a:rPr lang="fr-FR" sz="1000" b="0" i="0" u="none" strike="noStrike">
                          <a:effectLst/>
                          <a:latin typeface="Arial" panose="020B0604020202020204" pitchFamily="34" charset="0"/>
                        </a:rPr>
                        <a:t>Effectif moyen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13035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fr-FR" sz="1000" b="0" i="0" u="none" strike="noStrike">
                          <a:effectLst/>
                          <a:latin typeface="Arial" panose="020B0604020202020204" pitchFamily="34" charset="0"/>
                        </a:rPr>
                        <a:t>558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ctr"/>
                      <a:r>
                        <a:rPr lang="fr-FR" sz="1000" b="0" i="0" u="none" strike="noStrike">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1" i="0" u="none" strike="noStrike">
                          <a:effectLst/>
                          <a:latin typeface="Arial" panose="020B0604020202020204" pitchFamily="34" charset="0"/>
                        </a:rPr>
                        <a:t>13620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01470159"/>
                  </a:ext>
                </a:extLst>
              </a:tr>
              <a:tr h="237172">
                <a:tc>
                  <a:txBody>
                    <a:bodyPr/>
                    <a:lstStyle/>
                    <a:p>
                      <a:pPr algn="l" fontAlgn="ctr"/>
                      <a:r>
                        <a:rPr lang="fr-FR" sz="1000" b="0" i="0" u="none" strike="noStrike">
                          <a:effectLst/>
                          <a:latin typeface="Arial" panose="020B0604020202020204" pitchFamily="34" charset="0"/>
                        </a:rPr>
                        <a:t>Chiffre d'affaires (en milliards d'euros)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1401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fr-FR" sz="1000" b="0" i="0" u="none" strike="noStrike">
                          <a:effectLst/>
                          <a:latin typeface="Arial" panose="020B0604020202020204" pitchFamily="34" charset="0"/>
                        </a:rPr>
                        <a:t>1190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909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ctr"/>
                      <a:r>
                        <a:rPr lang="fr-FR" sz="1000" b="0" i="0" u="none" strike="noStrike">
                          <a:effectLst/>
                          <a:latin typeface="Arial" panose="020B0604020202020204" pitchFamily="34" charset="0"/>
                        </a:rPr>
                        <a:t>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1" i="0" u="none" strike="noStrike">
                          <a:effectLst/>
                          <a:latin typeface="Arial" panose="020B0604020202020204" pitchFamily="34" charset="0"/>
                        </a:rPr>
                        <a:t>4086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90454803"/>
                  </a:ext>
                </a:extLst>
              </a:tr>
              <a:tr h="237172">
                <a:tc>
                  <a:txBody>
                    <a:bodyPr/>
                    <a:lstStyle/>
                    <a:p>
                      <a:pPr algn="l" fontAlgn="ctr"/>
                      <a:r>
                        <a:rPr lang="fr-FR" sz="1000" b="0" i="0" u="none" strike="noStrike">
                          <a:effectLst/>
                          <a:latin typeface="Arial" panose="020B0604020202020204" pitchFamily="34" charset="0"/>
                        </a:rPr>
                        <a:t>Chiffre d'affaires à l'exportation (en milliards d'euros)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0" i="0" u="none" strike="noStrike">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fr-FR" sz="1000" b="1" i="0" u="none" strike="noStrike">
                          <a:effectLst/>
                          <a:latin typeface="Arial" panose="020B0604020202020204" pitchFamily="34" charset="0"/>
                        </a:rPr>
                        <a:t>761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73895851"/>
                  </a:ext>
                </a:extLst>
              </a:tr>
              <a:tr h="237172">
                <a:tc>
                  <a:txBody>
                    <a:bodyPr/>
                    <a:lstStyle/>
                    <a:p>
                      <a:pPr algn="l" fontAlgn="ctr"/>
                      <a:r>
                        <a:rPr lang="fr-FR" sz="800" b="0" i="1" u="none" strike="noStrike">
                          <a:solidFill>
                            <a:srgbClr val="000000"/>
                          </a:solidFill>
                          <a:effectLst/>
                          <a:latin typeface="Arial" panose="020B0604020202020204" pitchFamily="34" charset="0"/>
                        </a:rPr>
                        <a:t>Source : Insee, Ésane (données individuelles).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112805"/>
                  </a:ext>
                </a:extLst>
              </a:tr>
              <a:tr h="237172">
                <a:tc gridSpan="2">
                  <a:txBody>
                    <a:bodyPr/>
                    <a:lstStyle/>
                    <a:p>
                      <a:pPr algn="l" fontAlgn="ctr"/>
                      <a:r>
                        <a:rPr lang="fr-FR" sz="800" b="0" i="0" u="none" strike="noStrike">
                          <a:effectLst/>
                          <a:latin typeface="Arial" panose="020B0604020202020204" pitchFamily="34" charset="0"/>
                        </a:rPr>
                        <a:t>Champ : France, entreprises des secteurs marchands non agricoles et non financiers.</a:t>
                      </a:r>
                    </a:p>
                  </a:txBody>
                  <a:tcPr marL="9525" marR="9525" marT="9525" marB="0" anchor="ctr">
                    <a:lnL>
                      <a:noFill/>
                    </a:lnL>
                    <a:lnR>
                      <a:noFill/>
                    </a:lnR>
                    <a:lnT>
                      <a:noFill/>
                    </a:lnT>
                    <a:lnB>
                      <a:noFill/>
                    </a:lnB>
                  </a:tcPr>
                </a:tc>
                <a:tc hMerge="1">
                  <a:txBody>
                    <a:bodyPr/>
                    <a:lstStyle/>
                    <a:p>
                      <a:endParaRPr lang="fr-FR"/>
                    </a:p>
                  </a:txBody>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0" i="0" u="none" strike="noStrike">
                        <a:effectLst/>
                        <a:latin typeface="Arial" panose="020B0604020202020204" pitchFamily="34" charset="0"/>
                      </a:endParaRPr>
                    </a:p>
                  </a:txBody>
                  <a:tcPr marL="9525" marR="9525" marT="9525" marB="0" anchor="ctr">
                    <a:lnL>
                      <a:noFill/>
                    </a:lnL>
                    <a:lnR>
                      <a:noFill/>
                    </a:lnR>
                    <a:lnT>
                      <a:noFill/>
                    </a:lnT>
                    <a:lnB>
                      <a:noFill/>
                    </a:lnB>
                  </a:tcPr>
                </a:tc>
                <a:tc>
                  <a:txBody>
                    <a:bodyPr/>
                    <a:lstStyle/>
                    <a:p>
                      <a:pPr algn="l" fontAlgn="ctr"/>
                      <a:endParaRPr lang="fr-FR" sz="1000" b="0" i="0" u="none" strike="noStrike" dirty="0">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415476835"/>
                  </a:ext>
                </a:extLst>
              </a:tr>
            </a:tbl>
          </a:graphicData>
        </a:graphic>
      </p:graphicFrame>
    </p:spTree>
    <p:extLst>
      <p:ext uri="{BB962C8B-B14F-4D97-AF65-F5344CB8AC3E}">
        <p14:creationId xmlns:p14="http://schemas.microsoft.com/office/powerpoint/2010/main" val="298041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unités légales par activité fin 2017.png"/>
          <p:cNvPicPr>
            <a:picLocks noGrp="1" noChangeAspect="1"/>
          </p:cNvPicPr>
          <p:nvPr>
            <p:ph idx="1"/>
          </p:nvPr>
        </p:nvPicPr>
        <p:blipFill>
          <a:blip r:embed="rId2">
            <a:extLst>
              <a:ext uri="{28A0092B-C50C-407E-A947-70E740481C1C}">
                <a14:useLocalDpi xmlns:a14="http://schemas.microsoft.com/office/drawing/2010/main" val="0"/>
              </a:ext>
            </a:extLst>
          </a:blip>
          <a:srcRect l="-39926" r="-39926"/>
          <a:stretch>
            <a:fillRect/>
          </a:stretch>
        </p:blipFill>
        <p:spPr>
          <a:xfrm>
            <a:off x="-1537431" y="479266"/>
            <a:ext cx="11554937" cy="6354770"/>
          </a:xfrm>
        </p:spPr>
      </p:pic>
      <p:sp>
        <p:nvSpPr>
          <p:cNvPr id="2" name="ZoneTexte 1"/>
          <p:cNvSpPr txBox="1"/>
          <p:nvPr/>
        </p:nvSpPr>
        <p:spPr>
          <a:xfrm>
            <a:off x="1512049" y="19226"/>
            <a:ext cx="5643342" cy="461665"/>
          </a:xfrm>
          <a:prstGeom prst="rect">
            <a:avLst/>
          </a:prstGeom>
          <a:noFill/>
        </p:spPr>
        <p:txBody>
          <a:bodyPr wrap="none" rtlCol="0">
            <a:spAutoFit/>
          </a:bodyPr>
          <a:lstStyle/>
          <a:p>
            <a:r>
              <a:rPr lang="fr-FR" sz="2400" dirty="0"/>
              <a:t>Nombre d’entreprises par secteur d’activité</a:t>
            </a:r>
          </a:p>
        </p:txBody>
      </p:sp>
      <p:pic>
        <p:nvPicPr>
          <p:cNvPr id="6" name="Image 5">
            <a:extLst>
              <a:ext uri="{FF2B5EF4-FFF2-40B4-BE49-F238E27FC236}">
                <a16:creationId xmlns:a16="http://schemas.microsoft.com/office/drawing/2014/main" id="{776FF90B-A511-A148-B9C6-FE83618CE526}"/>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154206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0A36475-858D-554D-9441-99B1D1CAE8B9}"/>
              </a:ext>
            </a:extLst>
          </p:cNvPr>
          <p:cNvPicPr>
            <a:picLocks noChangeAspect="1"/>
          </p:cNvPicPr>
          <p:nvPr/>
        </p:nvPicPr>
        <p:blipFill>
          <a:blip r:embed="rId3"/>
          <a:stretch>
            <a:fillRect/>
          </a:stretch>
        </p:blipFill>
        <p:spPr>
          <a:xfrm>
            <a:off x="7942877" y="6286968"/>
            <a:ext cx="1106893" cy="578441"/>
          </a:xfrm>
          <a:prstGeom prst="rect">
            <a:avLst/>
          </a:prstGeom>
        </p:spPr>
      </p:pic>
      <p:pic>
        <p:nvPicPr>
          <p:cNvPr id="3" name="Image 2"/>
          <p:cNvPicPr>
            <a:picLocks noChangeAspect="1"/>
          </p:cNvPicPr>
          <p:nvPr/>
        </p:nvPicPr>
        <p:blipFill>
          <a:blip r:embed="rId4"/>
          <a:stretch>
            <a:fillRect/>
          </a:stretch>
        </p:blipFill>
        <p:spPr>
          <a:xfrm>
            <a:off x="195239" y="296883"/>
            <a:ext cx="8609016" cy="5399067"/>
          </a:xfrm>
          <a:prstGeom prst="rect">
            <a:avLst/>
          </a:prstGeom>
        </p:spPr>
      </p:pic>
    </p:spTree>
    <p:extLst>
      <p:ext uri="{BB962C8B-B14F-4D97-AF65-F5344CB8AC3E}">
        <p14:creationId xmlns:p14="http://schemas.microsoft.com/office/powerpoint/2010/main" val="334228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CAE2198-864B-9140-A774-4D6BFFCB4CD8}"/>
              </a:ext>
            </a:extLst>
          </p:cNvPr>
          <p:cNvPicPr>
            <a:picLocks noChangeAspect="1"/>
          </p:cNvPicPr>
          <p:nvPr/>
        </p:nvPicPr>
        <p:blipFill>
          <a:blip r:embed="rId2"/>
          <a:stretch>
            <a:fillRect/>
          </a:stretch>
        </p:blipFill>
        <p:spPr>
          <a:xfrm>
            <a:off x="7942877" y="6286968"/>
            <a:ext cx="1106893" cy="578441"/>
          </a:xfrm>
          <a:prstGeom prst="rect">
            <a:avLst/>
          </a:prstGeom>
        </p:spPr>
      </p:pic>
      <p:pic>
        <p:nvPicPr>
          <p:cNvPr id="5" name="Image 4"/>
          <p:cNvPicPr>
            <a:picLocks noChangeAspect="1"/>
          </p:cNvPicPr>
          <p:nvPr/>
        </p:nvPicPr>
        <p:blipFill>
          <a:blip r:embed="rId3"/>
          <a:stretch>
            <a:fillRect/>
          </a:stretch>
        </p:blipFill>
        <p:spPr>
          <a:xfrm>
            <a:off x="1847058" y="97353"/>
            <a:ext cx="6095819" cy="6760647"/>
          </a:xfrm>
          <a:prstGeom prst="rect">
            <a:avLst/>
          </a:prstGeom>
        </p:spPr>
      </p:pic>
    </p:spTree>
    <p:extLst>
      <p:ext uri="{BB962C8B-B14F-4D97-AF65-F5344CB8AC3E}">
        <p14:creationId xmlns:p14="http://schemas.microsoft.com/office/powerpoint/2010/main" val="258355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2303813" y="114039"/>
            <a:ext cx="6496421" cy="6631331"/>
          </a:xfrm>
          <a:prstGeom prst="rect">
            <a:avLst/>
          </a:prstGeom>
        </p:spPr>
      </p:pic>
      <p:sp>
        <p:nvSpPr>
          <p:cNvPr id="7" name="ZoneTexte 6"/>
          <p:cNvSpPr txBox="1"/>
          <p:nvPr/>
        </p:nvSpPr>
        <p:spPr>
          <a:xfrm>
            <a:off x="154379" y="3135087"/>
            <a:ext cx="2505694" cy="830997"/>
          </a:xfrm>
          <a:prstGeom prst="rect">
            <a:avLst/>
          </a:prstGeom>
          <a:noFill/>
        </p:spPr>
        <p:txBody>
          <a:bodyPr wrap="square" rtlCol="0">
            <a:spAutoFit/>
          </a:bodyPr>
          <a:lstStyle/>
          <a:p>
            <a:pPr algn="ctr"/>
            <a:r>
              <a:rPr lang="fr-FR" dirty="0"/>
              <a:t>Création d’entreprises</a:t>
            </a:r>
          </a:p>
          <a:p>
            <a:pPr algn="ctr"/>
            <a:r>
              <a:rPr lang="fr-FR" dirty="0"/>
              <a:t> par activité en 2020</a:t>
            </a:r>
          </a:p>
          <a:p>
            <a:pPr algn="ctr"/>
            <a:r>
              <a:rPr lang="fr-FR" sz="1200" dirty="0"/>
              <a:t>(Source INSEE/ESANE)</a:t>
            </a:r>
          </a:p>
        </p:txBody>
      </p:sp>
    </p:spTree>
    <p:extLst>
      <p:ext uri="{BB962C8B-B14F-4D97-AF65-F5344CB8AC3E}">
        <p14:creationId xmlns:p14="http://schemas.microsoft.com/office/powerpoint/2010/main" val="421445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E215F1-9506-4C4F-9F49-418C2869CD57}"/>
              </a:ext>
            </a:extLst>
          </p:cNvPr>
          <p:cNvPicPr>
            <a:picLocks noChangeAspect="1"/>
          </p:cNvPicPr>
          <p:nvPr/>
        </p:nvPicPr>
        <p:blipFill>
          <a:blip r:embed="rId2"/>
          <a:stretch>
            <a:fillRect/>
          </a:stretch>
        </p:blipFill>
        <p:spPr>
          <a:xfrm>
            <a:off x="7942877" y="6286968"/>
            <a:ext cx="1106893" cy="578441"/>
          </a:xfrm>
          <a:prstGeom prst="rect">
            <a:avLst/>
          </a:prstGeom>
        </p:spPr>
      </p:pic>
      <p:pic>
        <p:nvPicPr>
          <p:cNvPr id="3" name="Image 2"/>
          <p:cNvPicPr>
            <a:picLocks noChangeAspect="1"/>
          </p:cNvPicPr>
          <p:nvPr/>
        </p:nvPicPr>
        <p:blipFill>
          <a:blip r:embed="rId3"/>
          <a:stretch>
            <a:fillRect/>
          </a:stretch>
        </p:blipFill>
        <p:spPr>
          <a:xfrm>
            <a:off x="1745673" y="90487"/>
            <a:ext cx="6236999" cy="6654697"/>
          </a:xfrm>
          <a:prstGeom prst="rect">
            <a:avLst/>
          </a:prstGeom>
        </p:spPr>
      </p:pic>
      <p:sp>
        <p:nvSpPr>
          <p:cNvPr id="6" name="ZoneTexte 5"/>
          <p:cNvSpPr txBox="1"/>
          <p:nvPr/>
        </p:nvSpPr>
        <p:spPr>
          <a:xfrm>
            <a:off x="214757" y="3144407"/>
            <a:ext cx="1845505" cy="1169551"/>
          </a:xfrm>
          <a:prstGeom prst="rect">
            <a:avLst/>
          </a:prstGeom>
          <a:noFill/>
        </p:spPr>
        <p:txBody>
          <a:bodyPr wrap="none" rtlCol="0">
            <a:spAutoFit/>
          </a:bodyPr>
          <a:lstStyle/>
          <a:p>
            <a:r>
              <a:rPr lang="fr-FR" sz="1400" dirty="0"/>
              <a:t>Taux de création : </a:t>
            </a:r>
          </a:p>
          <a:p>
            <a:r>
              <a:rPr lang="fr-FR" sz="1400" dirty="0"/>
              <a:t>nb de créations 2019/</a:t>
            </a:r>
          </a:p>
          <a:p>
            <a:r>
              <a:rPr lang="fr-FR" sz="1400" dirty="0"/>
              <a:t>nb d’entreprises</a:t>
            </a:r>
          </a:p>
          <a:p>
            <a:r>
              <a:rPr lang="fr-FR" sz="1400" dirty="0"/>
              <a:t>au 31/12/2018</a:t>
            </a:r>
          </a:p>
          <a:p>
            <a:r>
              <a:rPr lang="fr-FR" sz="1400" dirty="0"/>
              <a:t>Source INSEE</a:t>
            </a:r>
          </a:p>
        </p:txBody>
      </p:sp>
    </p:spTree>
    <p:extLst>
      <p:ext uri="{BB962C8B-B14F-4D97-AF65-F5344CB8AC3E}">
        <p14:creationId xmlns:p14="http://schemas.microsoft.com/office/powerpoint/2010/main" val="30312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ravek ExtraLight"/>
                <a:cs typeface="Seravek ExtraLight"/>
              </a:rPr>
              <a:t>Définition</a:t>
            </a:r>
          </a:p>
        </p:txBody>
      </p:sp>
      <p:sp>
        <p:nvSpPr>
          <p:cNvPr id="3" name="Espace réservé du contenu 2"/>
          <p:cNvSpPr>
            <a:spLocks noGrp="1"/>
          </p:cNvSpPr>
          <p:nvPr>
            <p:ph idx="1"/>
          </p:nvPr>
        </p:nvSpPr>
        <p:spPr>
          <a:xfrm>
            <a:off x="457200" y="1600200"/>
            <a:ext cx="8372316" cy="5025655"/>
          </a:xfrm>
        </p:spPr>
        <p:txBody>
          <a:bodyPr>
            <a:normAutofit fontScale="70000" lnSpcReduction="20000"/>
          </a:bodyPr>
          <a:lstStyle/>
          <a:p>
            <a:r>
              <a:rPr lang="fr-FR" dirty="0">
                <a:latin typeface="Seravek ExtraLight"/>
                <a:cs typeface="Seravek ExtraLight"/>
              </a:rPr>
              <a:t>Une </a:t>
            </a:r>
            <a:r>
              <a:rPr lang="fr-FR" b="1" dirty="0">
                <a:latin typeface="Seravek ExtraLight"/>
                <a:cs typeface="Seravek ExtraLight"/>
              </a:rPr>
              <a:t>entreprise</a:t>
            </a:r>
            <a:r>
              <a:rPr lang="fr-FR" dirty="0">
                <a:latin typeface="Seravek ExtraLight"/>
                <a:cs typeface="Seravek ExtraLight"/>
              </a:rPr>
              <a:t> est une </a:t>
            </a:r>
            <a:r>
              <a:rPr lang="fr-FR" dirty="0">
                <a:solidFill>
                  <a:srgbClr val="FF0000"/>
                </a:solidFill>
                <a:latin typeface="Seravek ExtraLight"/>
                <a:cs typeface="Seravek ExtraLight"/>
              </a:rPr>
              <a:t>organisation ou une unité institutionnelle</a:t>
            </a:r>
            <a:r>
              <a:rPr lang="fr-FR" dirty="0">
                <a:latin typeface="Seravek ExtraLight"/>
                <a:cs typeface="Seravek ExtraLight"/>
              </a:rPr>
              <a:t>, mue par un projet décliné en stratégie, en politiques et en plans d'action, dont le but est de produire et de fournir des biens ou des services à destination d'un ensemble de clients ou d'usagers, en réalisant un équilibre de ses comptes de charges et de produits.</a:t>
            </a:r>
            <a:endParaRPr lang="fr-FR" dirty="0">
              <a:latin typeface="Seravek ExtraLight"/>
              <a:cs typeface="Seravek ExtraLight"/>
              <a:hlinkClick r:id="rId3"/>
            </a:endParaRPr>
          </a:p>
          <a:p>
            <a:endParaRPr lang="fr-FR" dirty="0">
              <a:latin typeface="Seravek ExtraLight"/>
              <a:cs typeface="Seravek ExtraLight"/>
              <a:hlinkClick r:id="rId3"/>
            </a:endParaRPr>
          </a:p>
          <a:p>
            <a:r>
              <a:rPr lang="fr-FR" dirty="0">
                <a:latin typeface="Seravek ExtraLight"/>
                <a:cs typeface="Seravek ExtraLight"/>
              </a:rPr>
              <a:t>INSEE: L’</a:t>
            </a:r>
            <a:r>
              <a:rPr lang="fr-FR" b="1" dirty="0">
                <a:latin typeface="Seravek ExtraLight"/>
                <a:cs typeface="Seravek ExtraLight"/>
              </a:rPr>
              <a:t>entreprise</a:t>
            </a:r>
            <a:r>
              <a:rPr lang="fr-FR" dirty="0">
                <a:latin typeface="Seravek ExtraLight"/>
                <a:cs typeface="Seravek ExtraLight"/>
              </a:rPr>
              <a:t> est la plus petite combinaison d'unités légales qui constitue une unité organisationnelle de production de biens et de services jouissant d'une certaine autonomie de décision, notamment pour l'affectation de ses ressources courantes. </a:t>
            </a:r>
          </a:p>
          <a:p>
            <a:r>
              <a:rPr lang="fr-FR" dirty="0"/>
              <a:t>Juridiquement autonome, organisée pour produire des biens ou des services</a:t>
            </a:r>
            <a:endParaRPr lang="fr-FR" dirty="0">
              <a:latin typeface="Seravek ExtraLight"/>
              <a:cs typeface="Seravek ExtraLight"/>
            </a:endParaRPr>
          </a:p>
          <a:p>
            <a:endParaRPr lang="fr-FR" dirty="0">
              <a:hlinkClick r:id="rId3"/>
            </a:endParaRPr>
          </a:p>
        </p:txBody>
      </p:sp>
      <p:pic>
        <p:nvPicPr>
          <p:cNvPr id="5" name="Image 4">
            <a:extLst>
              <a:ext uri="{FF2B5EF4-FFF2-40B4-BE49-F238E27FC236}">
                <a16:creationId xmlns:a16="http://schemas.microsoft.com/office/drawing/2014/main" id="{416E8E87-A207-CC4B-BA41-9164CEAFBD5D}"/>
              </a:ext>
            </a:extLst>
          </p:cNvPr>
          <p:cNvPicPr>
            <a:picLocks noChangeAspect="1"/>
          </p:cNvPicPr>
          <p:nvPr/>
        </p:nvPicPr>
        <p:blipFill>
          <a:blip r:embed="rId4"/>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394521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entreprises par secteur d'activité.png"/>
          <p:cNvPicPr>
            <a:picLocks noGrp="1" noChangeAspect="1"/>
          </p:cNvPicPr>
          <p:nvPr>
            <p:ph idx="1"/>
          </p:nvPr>
        </p:nvPicPr>
        <p:blipFill>
          <a:blip r:embed="rId3">
            <a:extLst>
              <a:ext uri="{28A0092B-C50C-407E-A947-70E740481C1C}">
                <a14:useLocalDpi xmlns:a14="http://schemas.microsoft.com/office/drawing/2010/main" val="0"/>
              </a:ext>
            </a:extLst>
          </a:blip>
          <a:srcRect t="-6375" b="-6375"/>
          <a:stretch>
            <a:fillRect/>
          </a:stretch>
        </p:blipFill>
        <p:spPr>
          <a:xfrm>
            <a:off x="-81027" y="1348758"/>
            <a:ext cx="9225027" cy="5073409"/>
          </a:xfrm>
        </p:spPr>
      </p:pic>
      <p:pic>
        <p:nvPicPr>
          <p:cNvPr id="5" name="Image 4">
            <a:extLst>
              <a:ext uri="{FF2B5EF4-FFF2-40B4-BE49-F238E27FC236}">
                <a16:creationId xmlns:a16="http://schemas.microsoft.com/office/drawing/2014/main" id="{15086B75-3AE3-A24D-B73B-AE27B6F55A91}"/>
              </a:ext>
            </a:extLst>
          </p:cNvPr>
          <p:cNvPicPr>
            <a:picLocks noChangeAspect="1"/>
          </p:cNvPicPr>
          <p:nvPr/>
        </p:nvPicPr>
        <p:blipFill>
          <a:blip r:embed="rId4"/>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63548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ombre de salariés et secteur d'activité.png"/>
          <p:cNvPicPr>
            <a:picLocks noGrp="1" noChangeAspect="1"/>
          </p:cNvPicPr>
          <p:nvPr>
            <p:ph idx="1"/>
          </p:nvPr>
        </p:nvPicPr>
        <p:blipFill>
          <a:blip r:embed="rId2">
            <a:extLst>
              <a:ext uri="{28A0092B-C50C-407E-A947-70E740481C1C}">
                <a14:useLocalDpi xmlns:a14="http://schemas.microsoft.com/office/drawing/2010/main" val="0"/>
              </a:ext>
            </a:extLst>
          </a:blip>
          <a:srcRect t="-8074" b="-8074"/>
          <a:stretch>
            <a:fillRect/>
          </a:stretch>
        </p:blipFill>
        <p:spPr>
          <a:xfrm>
            <a:off x="6117" y="1329964"/>
            <a:ext cx="9172055" cy="5044277"/>
          </a:xfrm>
        </p:spPr>
      </p:pic>
      <p:pic>
        <p:nvPicPr>
          <p:cNvPr id="5" name="Image 4">
            <a:extLst>
              <a:ext uri="{FF2B5EF4-FFF2-40B4-BE49-F238E27FC236}">
                <a16:creationId xmlns:a16="http://schemas.microsoft.com/office/drawing/2014/main" id="{D736C4F0-75E0-9C43-8E46-FC2CB9F96F8A}"/>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63315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Culture </a:t>
            </a:r>
            <a:r>
              <a:rPr lang="fr-FR" dirty="0" err="1"/>
              <a:t>Manageriale</a:t>
            </a:r>
            <a:r>
              <a:rPr lang="fr-FR" dirty="0"/>
              <a:t> ou entrepreneuriale</a:t>
            </a:r>
          </a:p>
        </p:txBody>
      </p:sp>
      <p:sp>
        <p:nvSpPr>
          <p:cNvPr id="3" name="Espace réservé du contenu 2"/>
          <p:cNvSpPr>
            <a:spLocks noGrp="1"/>
          </p:cNvSpPr>
          <p:nvPr>
            <p:ph idx="1"/>
          </p:nvPr>
        </p:nvSpPr>
        <p:spPr>
          <a:xfrm>
            <a:off x="457200" y="1751380"/>
            <a:ext cx="8229600" cy="4525963"/>
          </a:xfrm>
        </p:spPr>
        <p:txBody>
          <a:bodyPr>
            <a:normAutofit fontScale="70000" lnSpcReduction="20000"/>
          </a:bodyPr>
          <a:lstStyle/>
          <a:p>
            <a:pPr marL="0" indent="0">
              <a:buNone/>
            </a:pPr>
            <a:r>
              <a:rPr lang="fr-FR" dirty="0">
                <a:solidFill>
                  <a:srgbClr val="FF0000"/>
                </a:solidFill>
              </a:rPr>
              <a:t>Manager</a:t>
            </a:r>
            <a:r>
              <a:rPr lang="fr-FR" dirty="0"/>
              <a:t>: contexte grosse entreprise: priorités organisation et hiérarchie + objectif</a:t>
            </a:r>
          </a:p>
          <a:p>
            <a:r>
              <a:rPr lang="fr-FR" dirty="0"/>
              <a:t>&gt; priorités: respect des objectifs financiers &amp; commerciaux</a:t>
            </a:r>
          </a:p>
          <a:p>
            <a:r>
              <a:rPr lang="fr-FR" dirty="0"/>
              <a:t>&gt; souci de carrière</a:t>
            </a:r>
          </a:p>
          <a:p>
            <a:r>
              <a:rPr lang="fr-FR" dirty="0"/>
              <a:t>&gt; respect du formalisme et de la hiérarchie: </a:t>
            </a:r>
            <a:r>
              <a:rPr lang="fr-FR" dirty="0" err="1"/>
              <a:t>process</a:t>
            </a:r>
            <a:r>
              <a:rPr lang="fr-FR" dirty="0"/>
              <a:t> strict</a:t>
            </a:r>
          </a:p>
          <a:p>
            <a:pPr marL="0" indent="0">
              <a:buNone/>
            </a:pPr>
            <a:r>
              <a:rPr lang="mr-IN" dirty="0"/>
              <a:t>        </a:t>
            </a:r>
          </a:p>
          <a:p>
            <a:pPr marL="0" indent="0">
              <a:buNone/>
            </a:pPr>
            <a:r>
              <a:rPr lang="fr-FR" dirty="0">
                <a:solidFill>
                  <a:srgbClr val="FF0000"/>
                </a:solidFill>
              </a:rPr>
              <a:t>Entrepreneur</a:t>
            </a:r>
            <a:r>
              <a:rPr lang="fr-FR" dirty="0"/>
              <a:t>: plutôt petite structure: </a:t>
            </a:r>
            <a:r>
              <a:rPr lang="fr-FR" dirty="0" err="1"/>
              <a:t>multi-tâche</a:t>
            </a:r>
            <a:r>
              <a:rPr lang="fr-FR" dirty="0"/>
              <a:t> - passion et lien personnel avec le projet</a:t>
            </a:r>
          </a:p>
          <a:p>
            <a:r>
              <a:rPr lang="fr-FR" dirty="0"/>
              <a:t>&gt; priorités: faire vivre l’idée au travers d’un engagement total</a:t>
            </a:r>
          </a:p>
          <a:p>
            <a:r>
              <a:rPr lang="fr-FR" dirty="0"/>
              <a:t>&gt; spontanéité, pragmatisme, improvisation, souplesse</a:t>
            </a:r>
          </a:p>
        </p:txBody>
      </p:sp>
      <p:pic>
        <p:nvPicPr>
          <p:cNvPr id="5" name="Image 4">
            <a:extLst>
              <a:ext uri="{FF2B5EF4-FFF2-40B4-BE49-F238E27FC236}">
                <a16:creationId xmlns:a16="http://schemas.microsoft.com/office/drawing/2014/main" id="{30106E7D-F271-F044-BF1C-6A3ABC0AB6C5}"/>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300318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501"/>
          </a:xfrm>
        </p:spPr>
        <p:txBody>
          <a:bodyPr/>
          <a:lstStyle/>
          <a:p>
            <a:r>
              <a:rPr lang="fr-FR" dirty="0"/>
              <a:t>Évolution de l’entreprise</a:t>
            </a:r>
          </a:p>
        </p:txBody>
      </p:sp>
      <p:sp>
        <p:nvSpPr>
          <p:cNvPr id="3" name="Espace réservé du contenu 2"/>
          <p:cNvSpPr>
            <a:spLocks noGrp="1"/>
          </p:cNvSpPr>
          <p:nvPr>
            <p:ph idx="1"/>
          </p:nvPr>
        </p:nvSpPr>
        <p:spPr>
          <a:xfrm>
            <a:off x="160581" y="1693240"/>
            <a:ext cx="8875757" cy="4818028"/>
          </a:xfrm>
        </p:spPr>
        <p:txBody>
          <a:bodyPr>
            <a:normAutofit lnSpcReduction="10000"/>
          </a:bodyPr>
          <a:lstStyle/>
          <a:p>
            <a:r>
              <a:rPr lang="fr-FR" b="1" dirty="0">
                <a:solidFill>
                  <a:srgbClr val="FF0000"/>
                </a:solidFill>
              </a:rPr>
              <a:t>Start-up</a:t>
            </a:r>
            <a:r>
              <a:rPr lang="fr-FR" dirty="0"/>
              <a:t>: société avec fort potentiel de croissance  à l’international, dans la technologie</a:t>
            </a:r>
          </a:p>
          <a:p>
            <a:r>
              <a:rPr lang="fr-FR" dirty="0">
                <a:solidFill>
                  <a:srgbClr val="FF0000"/>
                </a:solidFill>
              </a:rPr>
              <a:t>Entreprise par </a:t>
            </a:r>
            <a:r>
              <a:rPr lang="fr-FR" b="1" dirty="0">
                <a:solidFill>
                  <a:srgbClr val="FF0000"/>
                </a:solidFill>
              </a:rPr>
              <a:t>projet</a:t>
            </a:r>
            <a:r>
              <a:rPr lang="fr-FR" dirty="0"/>
              <a:t>: la direction constitue des équipes en fonction des projets: </a:t>
            </a:r>
            <a:r>
              <a:rPr lang="fr-FR" sz="1900" dirty="0"/>
              <a:t>par exemple pour l’installation de systèmes informatiques: recrutement d’ingénieurs free lance pour 1 an, 18 mois, promoteur immobilier</a:t>
            </a:r>
          </a:p>
          <a:p>
            <a:r>
              <a:rPr lang="fr-FR" dirty="0">
                <a:solidFill>
                  <a:srgbClr val="FF0000"/>
                </a:solidFill>
              </a:rPr>
              <a:t>Organisation </a:t>
            </a:r>
            <a:r>
              <a:rPr lang="fr-FR" b="1" dirty="0">
                <a:solidFill>
                  <a:srgbClr val="FF0000"/>
                </a:solidFill>
              </a:rPr>
              <a:t>virtuelle</a:t>
            </a:r>
            <a:r>
              <a:rPr lang="fr-FR" b="1" dirty="0"/>
              <a:t>: </a:t>
            </a:r>
            <a:r>
              <a:rPr lang="fr-FR" sz="2000" dirty="0"/>
              <a:t>entreprise étendue travaillant avec des entreprises partenaires, « éloignées »: de la toute petite entreprise qui utilise des prestataires distants ( dessiner, logo, créer site, </a:t>
            </a:r>
            <a:r>
              <a:rPr lang="fr-FR" sz="2000" dirty="0" err="1"/>
              <a:t>community</a:t>
            </a:r>
            <a:r>
              <a:rPr lang="fr-FR" sz="2000" dirty="0"/>
              <a:t> management</a:t>
            </a:r>
            <a:r>
              <a:rPr lang="mr-IN" sz="2000" dirty="0"/>
              <a:t>…</a:t>
            </a:r>
            <a:r>
              <a:rPr lang="fr-FR" sz="2000" dirty="0"/>
              <a:t>) aux entreprises géantes qui servent d’intermédiaires: </a:t>
            </a:r>
            <a:r>
              <a:rPr lang="fr-FR" sz="2000" dirty="0" err="1"/>
              <a:t>amazon</a:t>
            </a:r>
            <a:r>
              <a:rPr lang="fr-FR" sz="2000" dirty="0"/>
              <a:t>, </a:t>
            </a:r>
            <a:r>
              <a:rPr lang="fr-FR" sz="2000" dirty="0" err="1"/>
              <a:t>vinted</a:t>
            </a:r>
            <a:r>
              <a:rPr lang="fr-FR" sz="2000" dirty="0"/>
              <a:t>, </a:t>
            </a:r>
            <a:r>
              <a:rPr lang="fr-FR" sz="2000" dirty="0" err="1"/>
              <a:t>uber</a:t>
            </a:r>
            <a:r>
              <a:rPr lang="fr-FR" sz="2000" dirty="0"/>
              <a:t>, </a:t>
            </a:r>
            <a:r>
              <a:rPr lang="fr-FR" sz="2000" dirty="0" err="1"/>
              <a:t>blablacar</a:t>
            </a:r>
            <a:endParaRPr lang="fr-FR" sz="2000" i="1" dirty="0">
              <a:solidFill>
                <a:srgbClr val="FF0000"/>
              </a:solidFill>
            </a:endParaRPr>
          </a:p>
          <a:p>
            <a:pPr marL="0" indent="0">
              <a:buNone/>
            </a:pPr>
            <a:endParaRPr lang="fr-FR" dirty="0">
              <a:solidFill>
                <a:srgbClr val="FF0000"/>
              </a:solidFill>
            </a:endParaRPr>
          </a:p>
          <a:p>
            <a:endParaRPr lang="fr-FR" i="1" dirty="0"/>
          </a:p>
          <a:p>
            <a:endParaRPr lang="fr-FR" dirty="0"/>
          </a:p>
        </p:txBody>
      </p:sp>
      <p:pic>
        <p:nvPicPr>
          <p:cNvPr id="5" name="Image 4">
            <a:extLst>
              <a:ext uri="{FF2B5EF4-FFF2-40B4-BE49-F238E27FC236}">
                <a16:creationId xmlns:a16="http://schemas.microsoft.com/office/drawing/2014/main" id="{164B6F12-AE2E-8C47-B3B5-6791E8A32A50}"/>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3100957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Réfléchir pour avancer: le SWOT</a:t>
            </a:r>
          </a:p>
        </p:txBody>
      </p:sp>
      <p:pic>
        <p:nvPicPr>
          <p:cNvPr id="1026" name="Picture 2" descr="Mind Mapping Analsye SWOT">
            <a:extLst>
              <a:ext uri="{FF2B5EF4-FFF2-40B4-BE49-F238E27FC236}">
                <a16:creationId xmlns:a16="http://schemas.microsoft.com/office/drawing/2014/main" id="{4BA52EA6-D55A-6447-BA0E-FBBD852A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58" y="1713053"/>
            <a:ext cx="6750672" cy="315988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96DA4ED2-87F2-0C4D-945E-AE8F8238D076}"/>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310013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9"/>
            <a:ext cx="9144000" cy="778652"/>
          </a:xfrm>
        </p:spPr>
        <p:txBody>
          <a:bodyPr>
            <a:noAutofit/>
          </a:bodyPr>
          <a:lstStyle/>
          <a:p>
            <a:r>
              <a:rPr lang="fr-FR" sz="4000" dirty="0"/>
              <a:t>Conclusion    Stratégies de développement</a:t>
            </a:r>
          </a:p>
        </p:txBody>
      </p:sp>
      <p:sp>
        <p:nvSpPr>
          <p:cNvPr id="3" name="Espace réservé du contenu 2"/>
          <p:cNvSpPr>
            <a:spLocks noGrp="1"/>
          </p:cNvSpPr>
          <p:nvPr>
            <p:ph idx="1"/>
          </p:nvPr>
        </p:nvSpPr>
        <p:spPr>
          <a:xfrm>
            <a:off x="154885" y="1313650"/>
            <a:ext cx="8859399" cy="5421342"/>
          </a:xfrm>
        </p:spPr>
        <p:txBody>
          <a:bodyPr>
            <a:normAutofit fontScale="92500" lnSpcReduction="20000"/>
          </a:bodyPr>
          <a:lstStyle/>
          <a:p>
            <a:pPr marL="514350" indent="-514350">
              <a:buFont typeface="+mj-lt"/>
              <a:buAutoNum type="arabicPeriod"/>
            </a:pPr>
            <a:r>
              <a:rPr lang="fr-FR" dirty="0">
                <a:solidFill>
                  <a:srgbClr val="FF0000"/>
                </a:solidFill>
              </a:rPr>
              <a:t>Diversification</a:t>
            </a:r>
            <a:r>
              <a:rPr lang="fr-FR" dirty="0"/>
              <a:t> (+ licences): </a:t>
            </a:r>
            <a:r>
              <a:rPr lang="fr-FR" sz="2200" dirty="0" err="1"/>
              <a:t>apple</a:t>
            </a:r>
            <a:r>
              <a:rPr lang="fr-FR" sz="2200" dirty="0"/>
              <a:t> mac &gt; </a:t>
            </a:r>
            <a:r>
              <a:rPr lang="fr-FR" sz="2200" dirty="0" err="1"/>
              <a:t>iphone</a:t>
            </a:r>
            <a:endParaRPr lang="fr-FR" sz="2200" dirty="0"/>
          </a:p>
          <a:p>
            <a:pPr marL="514350" indent="-514350">
              <a:buFont typeface="+mj-lt"/>
              <a:buAutoNum type="arabicPeriod"/>
            </a:pPr>
            <a:r>
              <a:rPr lang="fr-FR" dirty="0">
                <a:solidFill>
                  <a:srgbClr val="FF0000"/>
                </a:solidFill>
              </a:rPr>
              <a:t>Focalisation</a:t>
            </a:r>
            <a:r>
              <a:rPr lang="fr-FR" dirty="0"/>
              <a:t>: </a:t>
            </a:r>
            <a:r>
              <a:rPr lang="fr-FR" sz="2000" dirty="0"/>
              <a:t>B&amp;O, Aston martin, Rolex</a:t>
            </a:r>
          </a:p>
          <a:p>
            <a:pPr marL="514350" indent="-514350">
              <a:buFont typeface="+mj-lt"/>
              <a:buAutoNum type="arabicPeriod"/>
            </a:pPr>
            <a:r>
              <a:rPr lang="fr-FR" dirty="0">
                <a:solidFill>
                  <a:srgbClr val="FF0000"/>
                </a:solidFill>
              </a:rPr>
              <a:t>Différentiation</a:t>
            </a:r>
            <a:r>
              <a:rPr lang="fr-FR" dirty="0"/>
              <a:t>: </a:t>
            </a:r>
            <a:r>
              <a:rPr lang="fr-FR" sz="2000" dirty="0"/>
              <a:t>Audi, </a:t>
            </a:r>
            <a:r>
              <a:rPr lang="fr-FR" sz="2000" dirty="0" err="1"/>
              <a:t>Starbucks</a:t>
            </a:r>
            <a:r>
              <a:rPr lang="fr-FR" sz="2000" dirty="0"/>
              <a:t>, Paul</a:t>
            </a:r>
          </a:p>
          <a:p>
            <a:pPr marL="514350" indent="-514350">
              <a:buFont typeface="+mj-lt"/>
              <a:buAutoNum type="arabicPeriod"/>
            </a:pPr>
            <a:r>
              <a:rPr lang="fr-FR" dirty="0">
                <a:solidFill>
                  <a:srgbClr val="FF0000"/>
                </a:solidFill>
              </a:rPr>
              <a:t>Segmentation</a:t>
            </a:r>
            <a:r>
              <a:rPr lang="fr-FR" dirty="0"/>
              <a:t>: </a:t>
            </a:r>
            <a:r>
              <a:rPr lang="fr-FR" sz="2000" dirty="0"/>
              <a:t>Renault &gt; Dacia, Volkswagen, </a:t>
            </a:r>
            <a:r>
              <a:rPr lang="fr-FR" sz="2000" dirty="0" err="1"/>
              <a:t>Asics</a:t>
            </a:r>
            <a:r>
              <a:rPr lang="fr-FR" sz="2000" dirty="0"/>
              <a:t> &gt; Tiger, Toyota/Lexus</a:t>
            </a:r>
          </a:p>
          <a:p>
            <a:pPr marL="514350" indent="-514350">
              <a:buFont typeface="+mj-lt"/>
              <a:buAutoNum type="arabicPeriod"/>
            </a:pPr>
            <a:r>
              <a:rPr lang="fr-FR" dirty="0">
                <a:solidFill>
                  <a:srgbClr val="FF0000"/>
                </a:solidFill>
              </a:rPr>
              <a:t>Pricing</a:t>
            </a:r>
            <a:r>
              <a:rPr lang="fr-FR" dirty="0"/>
              <a:t>: </a:t>
            </a:r>
            <a:r>
              <a:rPr lang="fr-FR" sz="2000" dirty="0" err="1"/>
              <a:t>low</a:t>
            </a:r>
            <a:r>
              <a:rPr lang="fr-FR" sz="2000" dirty="0"/>
              <a:t> </a:t>
            </a:r>
            <a:r>
              <a:rPr lang="fr-FR" sz="2000" dirty="0" err="1"/>
              <a:t>cost</a:t>
            </a:r>
            <a:r>
              <a:rPr lang="fr-FR" sz="2000" dirty="0"/>
              <a:t> ou haut de gamme;  H&amp;M, Zara, </a:t>
            </a:r>
            <a:r>
              <a:rPr lang="fr-FR" sz="2000" dirty="0" err="1"/>
              <a:t>Primark</a:t>
            </a:r>
            <a:r>
              <a:rPr lang="fr-FR" sz="2000" dirty="0"/>
              <a:t>, </a:t>
            </a:r>
            <a:r>
              <a:rPr lang="fr-FR" sz="2000" dirty="0" err="1"/>
              <a:t>Hermes</a:t>
            </a:r>
            <a:r>
              <a:rPr lang="fr-FR" sz="2000" dirty="0"/>
              <a:t> Dior</a:t>
            </a:r>
          </a:p>
          <a:p>
            <a:pPr marL="514350" indent="-514350">
              <a:buFont typeface="+mj-lt"/>
              <a:buAutoNum type="arabicPeriod"/>
            </a:pPr>
            <a:r>
              <a:rPr lang="fr-FR" dirty="0">
                <a:solidFill>
                  <a:srgbClr val="FF0000"/>
                </a:solidFill>
              </a:rPr>
              <a:t>Intégration horizontale</a:t>
            </a:r>
            <a:r>
              <a:rPr lang="fr-FR" dirty="0"/>
              <a:t>: </a:t>
            </a:r>
            <a:r>
              <a:rPr lang="fr-FR" sz="2200" dirty="0"/>
              <a:t>hyper &gt; voyages, assurances, </a:t>
            </a:r>
            <a:r>
              <a:rPr lang="fr-FR" sz="2200" dirty="0" err="1"/>
              <a:t>bank</a:t>
            </a:r>
            <a:endParaRPr lang="fr-FR" sz="2200" dirty="0"/>
          </a:p>
          <a:p>
            <a:pPr marL="514350" indent="-514350">
              <a:buFont typeface="+mj-lt"/>
              <a:buAutoNum type="arabicPeriod"/>
            </a:pPr>
            <a:r>
              <a:rPr lang="fr-FR" dirty="0">
                <a:solidFill>
                  <a:srgbClr val="FF0000"/>
                </a:solidFill>
              </a:rPr>
              <a:t>Intégration verticale</a:t>
            </a:r>
            <a:r>
              <a:rPr lang="fr-FR" dirty="0"/>
              <a:t>: </a:t>
            </a:r>
            <a:r>
              <a:rPr lang="fr-FR" sz="2000" dirty="0"/>
              <a:t>Hermès &gt; HCP, </a:t>
            </a:r>
            <a:r>
              <a:rPr lang="fr-FR" sz="2000" dirty="0" err="1"/>
              <a:t>apple</a:t>
            </a:r>
            <a:r>
              <a:rPr lang="fr-FR" sz="2000" dirty="0"/>
              <a:t> &gt; </a:t>
            </a:r>
            <a:r>
              <a:rPr lang="fr-FR" sz="2000" dirty="0" err="1"/>
              <a:t>dialog</a:t>
            </a:r>
            <a:r>
              <a:rPr lang="fr-FR" sz="2000" dirty="0"/>
              <a:t> semi </a:t>
            </a:r>
            <a:r>
              <a:rPr lang="fr-FR" sz="2000" dirty="0" err="1"/>
              <a:t>conductor</a:t>
            </a:r>
            <a:endParaRPr lang="fr-FR" sz="2000" dirty="0"/>
          </a:p>
          <a:p>
            <a:pPr marL="514350" indent="-514350">
              <a:buFont typeface="+mj-lt"/>
              <a:buAutoNum type="arabicPeriod"/>
            </a:pPr>
            <a:r>
              <a:rPr lang="fr-FR" dirty="0">
                <a:solidFill>
                  <a:srgbClr val="FF0000"/>
                </a:solidFill>
              </a:rPr>
              <a:t>Externalisation</a:t>
            </a:r>
            <a:r>
              <a:rPr lang="fr-FR" dirty="0"/>
              <a:t>: </a:t>
            </a:r>
            <a:r>
              <a:rPr lang="fr-FR" sz="2200" dirty="0"/>
              <a:t>sous-traitance, services, accueil, gardiennage, call center, </a:t>
            </a:r>
            <a:r>
              <a:rPr lang="fr-FR" sz="2200" dirty="0" err="1"/>
              <a:t>mktg</a:t>
            </a:r>
            <a:r>
              <a:rPr lang="fr-FR" sz="2200" dirty="0"/>
              <a:t>, force de vente</a:t>
            </a:r>
          </a:p>
          <a:p>
            <a:pPr marL="514350" indent="-514350">
              <a:buFont typeface="+mj-lt"/>
              <a:buAutoNum type="arabicPeriod"/>
            </a:pPr>
            <a:r>
              <a:rPr lang="fr-FR" dirty="0">
                <a:solidFill>
                  <a:srgbClr val="FF0000"/>
                </a:solidFill>
              </a:rPr>
              <a:t>Internationalisation</a:t>
            </a:r>
            <a:r>
              <a:rPr lang="fr-FR" sz="2200" dirty="0"/>
              <a:t>: filiales ou partenariats locaux</a:t>
            </a:r>
          </a:p>
          <a:p>
            <a:pPr marL="514350" indent="-514350">
              <a:buFont typeface="+mj-lt"/>
              <a:buAutoNum type="arabicPeriod"/>
            </a:pPr>
            <a:r>
              <a:rPr lang="fr-FR" dirty="0">
                <a:solidFill>
                  <a:srgbClr val="FF0000"/>
                </a:solidFill>
              </a:rPr>
              <a:t>Rachats et alliances</a:t>
            </a:r>
            <a:r>
              <a:rPr lang="fr-FR" sz="2200" dirty="0"/>
              <a:t>: croissance interne, croissance externe</a:t>
            </a:r>
          </a:p>
        </p:txBody>
      </p:sp>
    </p:spTree>
    <p:extLst>
      <p:ext uri="{BB962C8B-B14F-4D97-AF65-F5344CB8AC3E}">
        <p14:creationId xmlns:p14="http://schemas.microsoft.com/office/powerpoint/2010/main" val="476483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4CF58A-C00A-7B46-A09F-B528DE69F016}"/>
              </a:ext>
            </a:extLst>
          </p:cNvPr>
          <p:cNvSpPr>
            <a:spLocks noGrp="1"/>
          </p:cNvSpPr>
          <p:nvPr>
            <p:ph type="title"/>
          </p:nvPr>
        </p:nvSpPr>
        <p:spPr/>
        <p:txBody>
          <a:bodyPr/>
          <a:lstStyle/>
          <a:p>
            <a:r>
              <a:rPr lang="fr-FR" b="1" i="1" u="sng" dirty="0"/>
              <a:t>exercices</a:t>
            </a:r>
          </a:p>
        </p:txBody>
      </p:sp>
      <p:sp>
        <p:nvSpPr>
          <p:cNvPr id="3" name="Espace réservé du contenu 2">
            <a:extLst>
              <a:ext uri="{FF2B5EF4-FFF2-40B4-BE49-F238E27FC236}">
                <a16:creationId xmlns:a16="http://schemas.microsoft.com/office/drawing/2014/main" id="{3CF720A3-5E64-C248-822D-0C71B0C78AEB}"/>
              </a:ext>
            </a:extLst>
          </p:cNvPr>
          <p:cNvSpPr>
            <a:spLocks noGrp="1"/>
          </p:cNvSpPr>
          <p:nvPr>
            <p:ph idx="1"/>
          </p:nvPr>
        </p:nvSpPr>
        <p:spPr/>
        <p:txBody>
          <a:bodyPr/>
          <a:lstStyle/>
          <a:p>
            <a:r>
              <a:rPr lang="fr-FR" dirty="0"/>
              <a:t>Auchan/Renault/Tesla: mission, objectifs, classements</a:t>
            </a:r>
            <a:r>
              <a:rPr lang="fr-FR"/>
              <a:t>, développement</a:t>
            </a:r>
            <a:endParaRPr lang="fr-FR" dirty="0"/>
          </a:p>
          <a:p>
            <a:pPr marL="0" indent="0">
              <a:buNone/>
            </a:pPr>
            <a:endParaRPr lang="fr-FR" dirty="0"/>
          </a:p>
          <a:p>
            <a:r>
              <a:rPr lang="fr-FR" dirty="0"/>
              <a:t>Vous créez votre entreprise: mission, objectifs, classement, étapes…</a:t>
            </a:r>
          </a:p>
        </p:txBody>
      </p:sp>
    </p:spTree>
    <p:extLst>
      <p:ext uri="{BB962C8B-B14F-4D97-AF65-F5344CB8AC3E}">
        <p14:creationId xmlns:p14="http://schemas.microsoft.com/office/powerpoint/2010/main" val="92267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ravek ExtraLight"/>
                <a:cs typeface="Seravek ExtraLight"/>
              </a:rPr>
              <a:t>L’entreprise… </a:t>
            </a:r>
          </a:p>
        </p:txBody>
      </p:sp>
      <p:sp>
        <p:nvSpPr>
          <p:cNvPr id="3" name="Espace réservé du contenu 2"/>
          <p:cNvSpPr>
            <a:spLocks noGrp="1"/>
          </p:cNvSpPr>
          <p:nvPr>
            <p:ph idx="1"/>
          </p:nvPr>
        </p:nvSpPr>
        <p:spPr>
          <a:xfrm>
            <a:off x="94230" y="1600200"/>
            <a:ext cx="8955539" cy="4941784"/>
          </a:xfrm>
        </p:spPr>
        <p:txBody>
          <a:bodyPr>
            <a:normAutofit fontScale="70000" lnSpcReduction="20000"/>
          </a:bodyPr>
          <a:lstStyle/>
          <a:p>
            <a:r>
              <a:rPr lang="fr-FR" dirty="0"/>
              <a:t>  C</a:t>
            </a:r>
            <a:r>
              <a:rPr lang="fr-FR" dirty="0">
                <a:latin typeface="Seravek ExtraLight"/>
                <a:cs typeface="Seravek ExtraLight"/>
              </a:rPr>
              <a:t>onsomme des </a:t>
            </a:r>
            <a:r>
              <a:rPr lang="fr-FR" dirty="0">
                <a:solidFill>
                  <a:srgbClr val="FF0000"/>
                </a:solidFill>
                <a:latin typeface="Seravek ExtraLight"/>
                <a:cs typeface="Seravek ExtraLight"/>
              </a:rPr>
              <a:t>ressources</a:t>
            </a:r>
          </a:p>
          <a:p>
            <a:pPr lvl="1"/>
            <a:r>
              <a:rPr lang="fr-FR" dirty="0">
                <a:latin typeface="Seravek ExtraLight"/>
                <a:cs typeface="Seravek ExtraLight"/>
              </a:rPr>
              <a:t>   matérielles, humaines, financières, immatérielles et informationnelles</a:t>
            </a:r>
          </a:p>
          <a:p>
            <a:pPr marL="514350" indent="-457200"/>
            <a:r>
              <a:rPr lang="fr-FR" dirty="0"/>
              <a:t>C</a:t>
            </a:r>
            <a:r>
              <a:rPr lang="fr-FR" dirty="0">
                <a:latin typeface="Seravek ExtraLight"/>
                <a:cs typeface="Seravek ExtraLight"/>
              </a:rPr>
              <a:t>oordonne des </a:t>
            </a:r>
            <a:r>
              <a:rPr lang="fr-FR" dirty="0">
                <a:solidFill>
                  <a:srgbClr val="FF0000"/>
                </a:solidFill>
                <a:latin typeface="Seravek ExtraLight"/>
                <a:cs typeface="Seravek ExtraLight"/>
              </a:rPr>
              <a:t>fonctions</a:t>
            </a:r>
            <a:r>
              <a:rPr lang="fr-FR" dirty="0">
                <a:latin typeface="Seravek ExtraLight"/>
                <a:cs typeface="Seravek ExtraLight"/>
              </a:rPr>
              <a:t> </a:t>
            </a:r>
            <a:endParaRPr lang="fr-FR" dirty="0"/>
          </a:p>
          <a:p>
            <a:pPr lvl="1"/>
            <a:r>
              <a:rPr lang="fr-FR" dirty="0">
                <a:latin typeface="Seravek ExtraLight"/>
                <a:cs typeface="Seravek ExtraLight"/>
              </a:rPr>
              <a:t>   achat, commercial, informatique…</a:t>
            </a:r>
          </a:p>
          <a:p>
            <a:pPr marL="514350" indent="-457200"/>
            <a:r>
              <a:rPr lang="fr-FR" dirty="0">
                <a:latin typeface="Seravek ExtraLight"/>
                <a:cs typeface="Seravek ExtraLight"/>
              </a:rPr>
              <a:t>Exerce son activité dans </a:t>
            </a:r>
            <a:r>
              <a:rPr lang="fr-FR" dirty="0"/>
              <a:t>un </a:t>
            </a:r>
            <a:r>
              <a:rPr lang="fr-FR" dirty="0">
                <a:solidFill>
                  <a:srgbClr val="FF0000"/>
                </a:solidFill>
              </a:rPr>
              <a:t>environnement spécifique</a:t>
            </a:r>
            <a:r>
              <a:rPr lang="fr-FR" dirty="0"/>
              <a:t> </a:t>
            </a:r>
          </a:p>
          <a:p>
            <a:pPr marL="914400" lvl="1" indent="-457200"/>
            <a:r>
              <a:rPr lang="fr-FR" dirty="0"/>
              <a:t>c</a:t>
            </a:r>
            <a:r>
              <a:rPr lang="fr-FR" dirty="0">
                <a:latin typeface="Seravek ExtraLight"/>
                <a:cs typeface="Seravek ExtraLight"/>
              </a:rPr>
              <a:t>oncurrence</a:t>
            </a:r>
            <a:endParaRPr lang="fr-FR" dirty="0"/>
          </a:p>
          <a:p>
            <a:pPr marL="914400" lvl="1" indent="-457200"/>
            <a:r>
              <a:rPr lang="fr-FR" dirty="0">
                <a:latin typeface="Seravek ExtraLight"/>
                <a:cs typeface="Seravek ExtraLight"/>
              </a:rPr>
              <a:t>filière technico-économique caractérisée par un état de l’art</a:t>
            </a:r>
            <a:endParaRPr lang="fr-FR" dirty="0"/>
          </a:p>
          <a:p>
            <a:pPr marL="914400" lvl="1" indent="-457200"/>
            <a:r>
              <a:rPr lang="fr-FR" dirty="0">
                <a:latin typeface="Seravek ExtraLight"/>
                <a:cs typeface="Seravek ExtraLight"/>
              </a:rPr>
              <a:t>cadre socio-culturel et </a:t>
            </a:r>
            <a:r>
              <a:rPr lang="fr-FR" dirty="0"/>
              <a:t>législation</a:t>
            </a:r>
            <a:r>
              <a:rPr lang="fr-FR" dirty="0">
                <a:latin typeface="Seravek ExtraLight"/>
                <a:cs typeface="Seravek ExtraLight"/>
              </a:rPr>
              <a:t> spécifique</a:t>
            </a:r>
            <a:endParaRPr lang="fr-FR" dirty="0"/>
          </a:p>
          <a:p>
            <a:pPr marL="914400" lvl="1" indent="-457200"/>
            <a:r>
              <a:rPr lang="fr-FR" dirty="0">
                <a:latin typeface="Seravek ExtraLight"/>
                <a:cs typeface="Seravek ExtraLight"/>
              </a:rPr>
              <a:t>Objectifs financiers</a:t>
            </a:r>
            <a:endParaRPr lang="fr-FR" dirty="0">
              <a:latin typeface="Seravek ExtraLight"/>
              <a:cs typeface="Seravek ExtraLight"/>
              <a:hlinkClick r:id="rId3"/>
            </a:endParaRPr>
          </a:p>
          <a:p>
            <a:pPr marL="0" indent="0">
              <a:buNone/>
            </a:pPr>
            <a:endParaRPr lang="fr-FR" dirty="0">
              <a:latin typeface="Seravek ExtraLight"/>
              <a:cs typeface="Seravek ExtraLight"/>
            </a:endParaRPr>
          </a:p>
          <a:p>
            <a:r>
              <a:rPr lang="fr-FR" dirty="0">
                <a:latin typeface="Seravek ExtraLight"/>
                <a:cs typeface="Seravek ExtraLight"/>
              </a:rPr>
              <a:t>Aucune entreprise ne peut s'exempter de </a:t>
            </a:r>
            <a:r>
              <a:rPr lang="fr-FR" b="1" dirty="0">
                <a:solidFill>
                  <a:srgbClr val="FF0000"/>
                </a:solidFill>
                <a:latin typeface="Seravek ExtraLight"/>
                <a:cs typeface="Seravek ExtraLight"/>
              </a:rPr>
              <a:t>l'équilibre entre ses revenus et ses charges</a:t>
            </a:r>
            <a:r>
              <a:rPr lang="fr-FR" dirty="0">
                <a:latin typeface="Seravek ExtraLight"/>
                <a:cs typeface="Seravek ExtraLight"/>
              </a:rPr>
              <a:t>. </a:t>
            </a:r>
          </a:p>
          <a:p>
            <a:pPr lvl="1"/>
            <a:r>
              <a:rPr lang="fr-FR" dirty="0"/>
              <a:t>Un</a:t>
            </a:r>
            <a:r>
              <a:rPr lang="fr-FR" dirty="0">
                <a:latin typeface="Seravek ExtraLight"/>
                <a:cs typeface="Seravek ExtraLight"/>
              </a:rPr>
              <a:t> </a:t>
            </a:r>
            <a:r>
              <a:rPr lang="fr-FR" b="1" dirty="0">
                <a:solidFill>
                  <a:srgbClr val="FF0000"/>
                </a:solidFill>
                <a:latin typeface="Seravek ExtraLight"/>
                <a:cs typeface="Seravek ExtraLight"/>
              </a:rPr>
              <a:t>déficit doit être réduit ou comblé</a:t>
            </a:r>
            <a:r>
              <a:rPr lang="fr-FR" dirty="0">
                <a:latin typeface="Seravek ExtraLight"/>
                <a:cs typeface="Seravek ExtraLight"/>
              </a:rPr>
              <a:t> sous peine de disparition de l'entreprise</a:t>
            </a:r>
          </a:p>
          <a:p>
            <a:endParaRPr lang="fr-FR" dirty="0"/>
          </a:p>
        </p:txBody>
      </p:sp>
      <p:pic>
        <p:nvPicPr>
          <p:cNvPr id="5" name="Image 4">
            <a:extLst>
              <a:ext uri="{FF2B5EF4-FFF2-40B4-BE49-F238E27FC236}">
                <a16:creationId xmlns:a16="http://schemas.microsoft.com/office/drawing/2014/main" id="{60A4D0BA-3D92-FF45-9F6E-1B096060E7E2}"/>
              </a:ext>
            </a:extLst>
          </p:cNvPr>
          <p:cNvPicPr>
            <a:picLocks noChangeAspect="1"/>
          </p:cNvPicPr>
          <p:nvPr/>
        </p:nvPicPr>
        <p:blipFill>
          <a:blip r:embed="rId4"/>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163960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5715" y="322643"/>
            <a:ext cx="8592570" cy="791729"/>
          </a:xfrm>
        </p:spPr>
        <p:txBody>
          <a:bodyPr>
            <a:noAutofit/>
          </a:bodyPr>
          <a:lstStyle/>
          <a:p>
            <a:pPr marL="914400" lvl="1" indent="-514350"/>
            <a:r>
              <a:rPr lang="fr-FR" sz="4400" dirty="0">
                <a:latin typeface="Seravek ExtraLight" panose="020B0503040000020004" pitchFamily="34" charset="0"/>
              </a:rPr>
              <a:t>Pourquoi créer une entreprise?</a:t>
            </a:r>
          </a:p>
        </p:txBody>
      </p:sp>
      <p:sp>
        <p:nvSpPr>
          <p:cNvPr id="3" name="Espace réservé du contenu 2"/>
          <p:cNvSpPr>
            <a:spLocks noGrp="1"/>
          </p:cNvSpPr>
          <p:nvPr>
            <p:ph idx="1"/>
          </p:nvPr>
        </p:nvSpPr>
        <p:spPr>
          <a:xfrm>
            <a:off x="457199" y="1497496"/>
            <a:ext cx="8420237" cy="5212230"/>
          </a:xfrm>
        </p:spPr>
        <p:txBody>
          <a:bodyPr>
            <a:normAutofit/>
          </a:bodyPr>
          <a:lstStyle/>
          <a:p>
            <a:pPr marL="914400" lvl="1" indent="-514350">
              <a:buFont typeface="+mj-lt"/>
              <a:buAutoNum type="arabicPeriod"/>
            </a:pPr>
            <a:r>
              <a:rPr lang="fr-FR" sz="2400" dirty="0">
                <a:solidFill>
                  <a:srgbClr val="FF0000"/>
                </a:solidFill>
              </a:rPr>
              <a:t>Esprit entrepreneurial</a:t>
            </a:r>
            <a:r>
              <a:rPr lang="fr-FR" sz="2400" dirty="0"/>
              <a:t>/envie de liberté</a:t>
            </a:r>
          </a:p>
          <a:p>
            <a:pPr marL="914400" lvl="1" indent="-514350">
              <a:buFont typeface="+mj-lt"/>
              <a:buAutoNum type="arabicPeriod"/>
            </a:pPr>
            <a:r>
              <a:rPr lang="fr-FR" sz="2400" dirty="0">
                <a:solidFill>
                  <a:srgbClr val="FF0000"/>
                </a:solidFill>
              </a:rPr>
              <a:t>Economique</a:t>
            </a:r>
            <a:r>
              <a:rPr lang="fr-FR" sz="2400" dirty="0"/>
              <a:t> : réaliser du profit, gagner de l’argent</a:t>
            </a:r>
          </a:p>
          <a:p>
            <a:pPr marL="914400" lvl="1" indent="-514350">
              <a:buFont typeface="+mj-lt"/>
              <a:buAutoNum type="arabicPeriod"/>
            </a:pPr>
            <a:r>
              <a:rPr lang="fr-FR" sz="2400" dirty="0">
                <a:solidFill>
                  <a:srgbClr val="FF0000"/>
                </a:solidFill>
              </a:rPr>
              <a:t>Technologique </a:t>
            </a:r>
            <a:r>
              <a:rPr lang="fr-FR" sz="2400" dirty="0"/>
              <a:t>: développer une idée, un concept</a:t>
            </a:r>
          </a:p>
          <a:p>
            <a:pPr marL="914400" lvl="1" indent="-514350">
              <a:buFont typeface="+mj-lt"/>
              <a:buAutoNum type="arabicPeriod"/>
            </a:pPr>
            <a:r>
              <a:rPr lang="fr-FR" sz="2400" dirty="0">
                <a:solidFill>
                  <a:srgbClr val="FF0000"/>
                </a:solidFill>
              </a:rPr>
              <a:t>Opportunisme </a:t>
            </a:r>
            <a:r>
              <a:rPr lang="fr-FR" sz="2400" dirty="0"/>
              <a:t>: un manque à combler, un service à rendre</a:t>
            </a:r>
          </a:p>
          <a:p>
            <a:pPr marL="914400" lvl="1" indent="-514350">
              <a:buFont typeface="+mj-lt"/>
              <a:buAutoNum type="arabicPeriod"/>
            </a:pPr>
            <a:r>
              <a:rPr lang="fr-FR" sz="2400" dirty="0">
                <a:solidFill>
                  <a:srgbClr val="FF0000"/>
                </a:solidFill>
              </a:rPr>
              <a:t>Changer le monde </a:t>
            </a:r>
            <a:r>
              <a:rPr lang="fr-FR" sz="2400" dirty="0"/>
              <a:t>-&gt; Story </a:t>
            </a:r>
            <a:r>
              <a:rPr lang="fr-FR" sz="2400" dirty="0" err="1"/>
              <a:t>Telling</a:t>
            </a:r>
            <a:r>
              <a:rPr lang="fr-FR" sz="2400" dirty="0"/>
              <a:t> / </a:t>
            </a:r>
            <a:r>
              <a:rPr lang="fr-FR" sz="2400" dirty="0" err="1"/>
              <a:t>Silicon</a:t>
            </a:r>
            <a:r>
              <a:rPr lang="fr-FR" sz="2400" dirty="0"/>
              <a:t> </a:t>
            </a:r>
            <a:r>
              <a:rPr lang="fr-FR" sz="2400" dirty="0" err="1"/>
              <a:t>Valley</a:t>
            </a:r>
            <a:endParaRPr lang="fr-FR" sz="2400" dirty="0"/>
          </a:p>
          <a:p>
            <a:pPr marL="914400" lvl="1" indent="-514350">
              <a:buFont typeface="+mj-lt"/>
              <a:buAutoNum type="arabicPeriod"/>
            </a:pPr>
            <a:endParaRPr lang="fr-FR" sz="2400" dirty="0"/>
          </a:p>
          <a:p>
            <a:pPr marL="400050" lvl="1" indent="0">
              <a:buNone/>
            </a:pPr>
            <a:r>
              <a:rPr lang="fr-FR" sz="2400" dirty="0">
                <a:solidFill>
                  <a:srgbClr val="FF0000"/>
                </a:solidFill>
              </a:rPr>
              <a:t>L’aménagement du territoire </a:t>
            </a:r>
            <a:r>
              <a:rPr lang="fr-FR" sz="2400" dirty="0"/>
              <a:t>joue un rôle dans l’implantation et le développement des entreprises</a:t>
            </a:r>
          </a:p>
          <a:p>
            <a:pPr lvl="2" indent="-342900"/>
            <a:r>
              <a:rPr lang="fr-FR" sz="2000" dirty="0"/>
              <a:t>Les collectivités facilitent l’installation, subventionnent, procurent des facilités, des aides à la formation pour obtenir des emplois… </a:t>
            </a:r>
          </a:p>
        </p:txBody>
      </p:sp>
      <p:pic>
        <p:nvPicPr>
          <p:cNvPr id="5" name="Image 4">
            <a:extLst>
              <a:ext uri="{FF2B5EF4-FFF2-40B4-BE49-F238E27FC236}">
                <a16:creationId xmlns:a16="http://schemas.microsoft.com/office/drawing/2014/main" id="{3499A887-5C49-4349-9247-BB9220F277AF}"/>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425170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2746"/>
            <a:ext cx="8229600" cy="623986"/>
          </a:xfrm>
        </p:spPr>
        <p:txBody>
          <a:bodyPr>
            <a:normAutofit fontScale="90000"/>
          </a:bodyPr>
          <a:lstStyle/>
          <a:p>
            <a:r>
              <a:rPr lang="fr-FR" dirty="0"/>
              <a:t>Mission et Objectifs d’une entreprise </a:t>
            </a:r>
          </a:p>
        </p:txBody>
      </p:sp>
      <p:sp>
        <p:nvSpPr>
          <p:cNvPr id="3" name="Espace réservé du contenu 2"/>
          <p:cNvSpPr>
            <a:spLocks noGrp="1"/>
          </p:cNvSpPr>
          <p:nvPr>
            <p:ph idx="1"/>
          </p:nvPr>
        </p:nvSpPr>
        <p:spPr>
          <a:xfrm>
            <a:off x="83862" y="1065040"/>
            <a:ext cx="9060138" cy="5279803"/>
          </a:xfrm>
        </p:spPr>
        <p:txBody>
          <a:bodyPr>
            <a:normAutofit fontScale="55000" lnSpcReduction="20000"/>
          </a:bodyPr>
          <a:lstStyle/>
          <a:p>
            <a:pPr marL="0" indent="0">
              <a:buNone/>
            </a:pPr>
            <a:r>
              <a:rPr lang="fr-FR" dirty="0">
                <a:solidFill>
                  <a:srgbClr val="FF0000"/>
                </a:solidFill>
              </a:rPr>
              <a:t>MISSION</a:t>
            </a:r>
            <a:r>
              <a:rPr lang="fr-FR" dirty="0"/>
              <a:t>: quelques mots ou phrases qui résument la philosophie de l’entreprise, faciles à communiquer en externe comme en interne.</a:t>
            </a:r>
          </a:p>
          <a:p>
            <a:pPr marL="0" indent="0">
              <a:buNone/>
            </a:pPr>
            <a:endParaRPr lang="fr-FR" dirty="0"/>
          </a:p>
          <a:p>
            <a:pPr marL="0" indent="0">
              <a:buNone/>
            </a:pPr>
            <a:r>
              <a:rPr lang="fr-FR" dirty="0"/>
              <a:t>OBJECTIFS: objectifs concrets</a:t>
            </a:r>
          </a:p>
          <a:p>
            <a:pPr marL="514350" indent="-514350">
              <a:buFont typeface="+mj-lt"/>
              <a:buAutoNum type="arabicPeriod"/>
            </a:pPr>
            <a:r>
              <a:rPr lang="fr-FR" dirty="0">
                <a:solidFill>
                  <a:srgbClr val="FF0000"/>
                </a:solidFill>
              </a:rPr>
              <a:t>Profit</a:t>
            </a:r>
            <a:r>
              <a:rPr lang="fr-FR" dirty="0"/>
              <a:t> et réussite financière: enrichissement, développement, investissement</a:t>
            </a:r>
          </a:p>
          <a:p>
            <a:pPr marL="514350" indent="-514350">
              <a:buFont typeface="+mj-lt"/>
              <a:buAutoNum type="arabicPeriod"/>
            </a:pPr>
            <a:r>
              <a:rPr lang="fr-FR" dirty="0">
                <a:solidFill>
                  <a:srgbClr val="FF0000"/>
                </a:solidFill>
              </a:rPr>
              <a:t>Ambition</a:t>
            </a:r>
            <a:r>
              <a:rPr lang="fr-FR" dirty="0"/>
              <a:t>: devenir #1, dominer les concurrents</a:t>
            </a:r>
          </a:p>
          <a:p>
            <a:pPr marL="514350" indent="-514350">
              <a:buFont typeface="+mj-lt"/>
              <a:buAutoNum type="arabicPeriod"/>
            </a:pPr>
            <a:r>
              <a:rPr lang="fr-FR" dirty="0">
                <a:solidFill>
                  <a:srgbClr val="FF0000"/>
                </a:solidFill>
              </a:rPr>
              <a:t>Relever un défi</a:t>
            </a:r>
            <a:r>
              <a:rPr lang="fr-FR" dirty="0"/>
              <a:t> technique et faire quelque chose de bien</a:t>
            </a:r>
          </a:p>
          <a:p>
            <a:pPr marL="514350" indent="-514350">
              <a:buFont typeface="+mj-lt"/>
              <a:buAutoNum type="arabicPeriod"/>
            </a:pPr>
            <a:r>
              <a:rPr lang="fr-FR" dirty="0">
                <a:solidFill>
                  <a:srgbClr val="FF0000"/>
                </a:solidFill>
              </a:rPr>
              <a:t>Développer</a:t>
            </a:r>
            <a:r>
              <a:rPr lang="fr-FR" dirty="0"/>
              <a:t> de beaux et bons produits</a:t>
            </a:r>
          </a:p>
          <a:p>
            <a:pPr marL="514350" indent="-514350">
              <a:buFont typeface="+mj-lt"/>
              <a:buAutoNum type="arabicPeriod"/>
            </a:pPr>
            <a:r>
              <a:rPr lang="fr-FR" dirty="0">
                <a:solidFill>
                  <a:srgbClr val="FF0000"/>
                </a:solidFill>
              </a:rPr>
              <a:t>Révolutionner</a:t>
            </a:r>
            <a:r>
              <a:rPr lang="fr-FR" dirty="0"/>
              <a:t> le monde et sauver la planète</a:t>
            </a:r>
          </a:p>
          <a:p>
            <a:pPr marL="514350" indent="-514350">
              <a:buFont typeface="+mj-lt"/>
              <a:buAutoNum type="arabicPeriod"/>
            </a:pPr>
            <a:r>
              <a:rPr lang="fr-FR" dirty="0"/>
              <a:t>Coopératives pour </a:t>
            </a:r>
            <a:r>
              <a:rPr lang="fr-FR" dirty="0">
                <a:solidFill>
                  <a:srgbClr val="FF0000"/>
                </a:solidFill>
              </a:rPr>
              <a:t>partager</a:t>
            </a:r>
            <a:r>
              <a:rPr lang="fr-FR" dirty="0"/>
              <a:t> la richesse, développer un territoire</a:t>
            </a:r>
          </a:p>
          <a:p>
            <a:pPr marL="514350" indent="-514350">
              <a:buFont typeface="+mj-lt"/>
              <a:buAutoNum type="arabicPeriod"/>
            </a:pPr>
            <a:r>
              <a:rPr lang="fr-FR" dirty="0">
                <a:solidFill>
                  <a:srgbClr val="FF0000"/>
                </a:solidFill>
              </a:rPr>
              <a:t>Service public</a:t>
            </a:r>
            <a:r>
              <a:rPr lang="fr-FR" dirty="0"/>
              <a:t> et insertion: hôpital, associations</a:t>
            </a:r>
          </a:p>
          <a:p>
            <a:pPr marL="514350" indent="-514350">
              <a:buFont typeface="+mj-lt"/>
              <a:buAutoNum type="arabicPeriod"/>
            </a:pPr>
            <a:r>
              <a:rPr lang="fr-FR" dirty="0"/>
              <a:t>Se comporter en </a:t>
            </a:r>
            <a:r>
              <a:rPr lang="fr-FR" dirty="0">
                <a:solidFill>
                  <a:srgbClr val="FF0000"/>
                </a:solidFill>
              </a:rPr>
              <a:t>entreprise citoyenne </a:t>
            </a:r>
            <a:r>
              <a:rPr lang="fr-FR" dirty="0"/>
              <a:t>et soucieuse de l’environnement, </a:t>
            </a:r>
            <a:r>
              <a:rPr lang="fr-FR" dirty="0" err="1"/>
              <a:t>qvt</a:t>
            </a:r>
            <a:endParaRPr lang="fr-FR" dirty="0"/>
          </a:p>
          <a:p>
            <a:pPr marL="514350" indent="-514350">
              <a:buFont typeface="+mj-lt"/>
              <a:buAutoNum type="arabicPeriod"/>
            </a:pPr>
            <a:r>
              <a:rPr lang="fr-FR" dirty="0"/>
              <a:t>Obtenir de la </a:t>
            </a:r>
            <a:r>
              <a:rPr lang="fr-FR" dirty="0">
                <a:solidFill>
                  <a:srgbClr val="FF0000"/>
                </a:solidFill>
              </a:rPr>
              <a:t>visibilité</a:t>
            </a:r>
            <a:r>
              <a:rPr lang="fr-FR" dirty="0"/>
              <a:t>, un levier</a:t>
            </a:r>
          </a:p>
          <a:p>
            <a:pPr marL="0" indent="0">
              <a:buNone/>
            </a:pPr>
            <a:endParaRPr lang="fr-FR" dirty="0"/>
          </a:p>
          <a:p>
            <a:pPr marL="0" indent="0">
              <a:buNone/>
            </a:pPr>
            <a:r>
              <a:rPr lang="fr-FR" dirty="0"/>
              <a:t>La </a:t>
            </a:r>
            <a:r>
              <a:rPr lang="fr-FR" b="1" dirty="0"/>
              <a:t>fonction première</a:t>
            </a:r>
            <a:r>
              <a:rPr lang="fr-FR" dirty="0"/>
              <a:t> d'une entreprise varie selon l'entreprise ou même selon les points de vue</a:t>
            </a:r>
            <a:r>
              <a:rPr lang="fr-FR" dirty="0">
                <a:solidFill>
                  <a:srgbClr val="FF0000"/>
                </a:solidFill>
              </a:rPr>
              <a:t>*</a:t>
            </a:r>
            <a:r>
              <a:rPr lang="fr-FR" dirty="0"/>
              <a:t>  (</a:t>
            </a:r>
            <a:r>
              <a:rPr lang="fr-FR" dirty="0">
                <a:solidFill>
                  <a:srgbClr val="FF0000"/>
                </a:solidFill>
              </a:rPr>
              <a:t>= parties prenantes</a:t>
            </a:r>
            <a:r>
              <a:rPr lang="fr-FR" dirty="0"/>
              <a:t>) au sein d'une même entreprise: direction/actionnaires/employés/syndicat: </a:t>
            </a:r>
            <a:r>
              <a:rPr lang="fr-FR" sz="2600" dirty="0"/>
              <a:t>direction vs chercheurs vs </a:t>
            </a:r>
            <a:r>
              <a:rPr lang="fr-FR" sz="2600" dirty="0" err="1"/>
              <a:t>marketers</a:t>
            </a:r>
            <a:r>
              <a:rPr lang="fr-FR" sz="2600" dirty="0"/>
              <a:t> </a:t>
            </a:r>
          </a:p>
          <a:p>
            <a:pPr marL="0" indent="0">
              <a:buNone/>
            </a:pPr>
            <a:endParaRPr lang="fr-FR" sz="2600" dirty="0"/>
          </a:p>
          <a:p>
            <a:pPr marL="0" indent="0">
              <a:buNone/>
            </a:pPr>
            <a:endParaRPr lang="fr-FR" sz="3400" dirty="0"/>
          </a:p>
          <a:p>
            <a:pPr marL="0" indent="0">
              <a:buNone/>
            </a:pPr>
            <a:endParaRPr lang="fr-FR" dirty="0"/>
          </a:p>
        </p:txBody>
      </p:sp>
      <p:pic>
        <p:nvPicPr>
          <p:cNvPr id="5" name="Image 4">
            <a:extLst>
              <a:ext uri="{FF2B5EF4-FFF2-40B4-BE49-F238E27FC236}">
                <a16:creationId xmlns:a16="http://schemas.microsoft.com/office/drawing/2014/main" id="{6CCB2F35-A42E-7747-BD37-E084064B7D4B}"/>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189772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08204"/>
          </a:xfrm>
        </p:spPr>
        <p:txBody>
          <a:bodyPr/>
          <a:lstStyle/>
          <a:p>
            <a:r>
              <a:rPr lang="fr-FR" dirty="0">
                <a:latin typeface="Seravek ExtraLight"/>
                <a:cs typeface="Seravek ExtraLight"/>
              </a:rPr>
              <a:t>Indicateurs économiques</a:t>
            </a:r>
          </a:p>
        </p:txBody>
      </p:sp>
      <p:sp>
        <p:nvSpPr>
          <p:cNvPr id="3" name="Espace réservé du contenu 2"/>
          <p:cNvSpPr>
            <a:spLocks noGrp="1"/>
          </p:cNvSpPr>
          <p:nvPr>
            <p:ph idx="1"/>
          </p:nvPr>
        </p:nvSpPr>
        <p:spPr>
          <a:xfrm>
            <a:off x="-1" y="1189788"/>
            <a:ext cx="9037053" cy="5547895"/>
          </a:xfrm>
        </p:spPr>
        <p:txBody>
          <a:bodyPr>
            <a:normAutofit fontScale="92500" lnSpcReduction="10000"/>
          </a:bodyPr>
          <a:lstStyle/>
          <a:p>
            <a:r>
              <a:rPr lang="fr-FR" sz="2400" b="1" dirty="0">
                <a:solidFill>
                  <a:srgbClr val="FF0000"/>
                </a:solidFill>
                <a:latin typeface="Seravek ExtraLight"/>
                <a:cs typeface="Seravek ExtraLight"/>
              </a:rPr>
              <a:t>CA = chiffre d'affaires</a:t>
            </a:r>
            <a:r>
              <a:rPr lang="fr-FR" sz="2400" dirty="0">
                <a:latin typeface="Seravek ExtraLight"/>
                <a:cs typeface="Seravek ExtraLight"/>
              </a:rPr>
              <a:t>: somme des ventes de biens ou de services d’une entreprise sur un exercice comptable. Il peut inclure des achats pour la revente et des sous-traitances.</a:t>
            </a:r>
          </a:p>
          <a:p>
            <a:pPr marL="0" indent="0">
              <a:buNone/>
            </a:pPr>
            <a:endParaRPr lang="fr-FR" sz="2400" dirty="0">
              <a:latin typeface="Seravek ExtraLight"/>
              <a:cs typeface="Seravek ExtraLight"/>
            </a:endParaRPr>
          </a:p>
          <a:p>
            <a:r>
              <a:rPr lang="fr-FR" sz="2400" b="1" dirty="0">
                <a:solidFill>
                  <a:srgbClr val="FF0000"/>
                </a:solidFill>
                <a:latin typeface="Seravek ExtraLight"/>
                <a:cs typeface="Seravek ExtraLight"/>
              </a:rPr>
              <a:t>Marge brute</a:t>
            </a:r>
            <a:r>
              <a:rPr lang="fr-FR" sz="2400" dirty="0">
                <a:latin typeface="Seravek ExtraLight"/>
                <a:cs typeface="Seravek ExtraLight"/>
              </a:rPr>
              <a:t>: différence entre le prix de revient et le prix de vente</a:t>
            </a:r>
          </a:p>
          <a:p>
            <a:pPr marL="0" indent="0">
              <a:buNone/>
            </a:pPr>
            <a:r>
              <a:rPr lang="fr-FR" sz="2400" dirty="0">
                <a:latin typeface="Seravek ExtraLight"/>
                <a:cs typeface="Seravek ExtraLight"/>
              </a:rPr>
              <a:t> </a:t>
            </a:r>
          </a:p>
          <a:p>
            <a:r>
              <a:rPr lang="fr-FR" sz="2400" b="1" dirty="0">
                <a:solidFill>
                  <a:srgbClr val="FF0000"/>
                </a:solidFill>
                <a:latin typeface="Seravek ExtraLight"/>
                <a:cs typeface="Seravek ExtraLight"/>
              </a:rPr>
              <a:t>Marge nette</a:t>
            </a:r>
            <a:r>
              <a:rPr lang="fr-FR" sz="2400" dirty="0">
                <a:latin typeface="Seravek ExtraLight"/>
                <a:cs typeface="Seravek ExtraLight"/>
              </a:rPr>
              <a:t>: marge brute déduite des frais de fonctionnement: bureau, fournitures, salaires, voitures, marketing et taxes</a:t>
            </a:r>
          </a:p>
          <a:p>
            <a:pPr marL="0" indent="0">
              <a:buNone/>
            </a:pPr>
            <a:endParaRPr lang="fr-FR" sz="2400" dirty="0">
              <a:latin typeface="Seravek ExtraLight"/>
              <a:cs typeface="Seravek ExtraLight"/>
            </a:endParaRPr>
          </a:p>
          <a:p>
            <a:r>
              <a:rPr lang="fr-FR" sz="2400" b="1" i="1" dirty="0">
                <a:solidFill>
                  <a:srgbClr val="FF0000"/>
                </a:solidFill>
                <a:latin typeface="Seravek ExtraLight"/>
                <a:cs typeface="Seravek ExtraLight"/>
              </a:rPr>
              <a:t>Le taux de rentabilité économique</a:t>
            </a:r>
            <a:r>
              <a:rPr lang="fr-FR" sz="2400" i="1" dirty="0">
                <a:solidFill>
                  <a:srgbClr val="FF0000"/>
                </a:solidFill>
                <a:latin typeface="Seravek ExtraLight"/>
                <a:cs typeface="Seravek ExtraLight"/>
              </a:rPr>
              <a:t> </a:t>
            </a:r>
            <a:r>
              <a:rPr lang="fr-FR" sz="2400" i="1" dirty="0">
                <a:latin typeface="Seravek ExtraLight"/>
                <a:cs typeface="Seravek ExtraLight"/>
              </a:rPr>
              <a:t>est un indicateur de la capacité d’une entreprise à produire des résultats en utilisant l’ensemble de ses ressources</a:t>
            </a:r>
          </a:p>
          <a:p>
            <a:endParaRPr lang="fr-FR" sz="2400" i="1" dirty="0">
              <a:latin typeface="Seravek ExtraLight"/>
              <a:cs typeface="Seravek ExtraLight"/>
            </a:endParaRPr>
          </a:p>
          <a:p>
            <a:r>
              <a:rPr lang="fr-FR" sz="2400" b="1" i="1" dirty="0">
                <a:solidFill>
                  <a:srgbClr val="FF0000"/>
                </a:solidFill>
                <a:latin typeface="Seravek ExtraLight"/>
                <a:cs typeface="Seravek ExtraLight"/>
              </a:rPr>
              <a:t>Le taux de rentabilité financière</a:t>
            </a:r>
            <a:r>
              <a:rPr lang="fr-FR" sz="2400" i="1" dirty="0">
                <a:solidFill>
                  <a:srgbClr val="FF0000"/>
                </a:solidFill>
                <a:latin typeface="Seravek ExtraLight"/>
                <a:cs typeface="Seravek ExtraLight"/>
              </a:rPr>
              <a:t> </a:t>
            </a:r>
            <a:r>
              <a:rPr lang="fr-FR" sz="2400" i="1" dirty="0">
                <a:latin typeface="Seravek ExtraLight"/>
                <a:cs typeface="Seravek ExtraLight"/>
              </a:rPr>
              <a:t>est un indicateur de la capacité d’une entreprise à rémunérer les actionnaires</a:t>
            </a:r>
            <a:endParaRPr lang="fr-FR" sz="2400" dirty="0">
              <a:latin typeface="Seravek ExtraLight"/>
              <a:cs typeface="Seravek ExtraLight"/>
            </a:endParaRPr>
          </a:p>
        </p:txBody>
      </p:sp>
      <p:pic>
        <p:nvPicPr>
          <p:cNvPr id="5" name="Image 4">
            <a:extLst>
              <a:ext uri="{FF2B5EF4-FFF2-40B4-BE49-F238E27FC236}">
                <a16:creationId xmlns:a16="http://schemas.microsoft.com/office/drawing/2014/main" id="{F28C5832-94A8-3E4E-8A18-BD3CE4B4786C}"/>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41253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Améliorer la rentabilité</a:t>
            </a:r>
          </a:p>
        </p:txBody>
      </p:sp>
      <p:sp>
        <p:nvSpPr>
          <p:cNvPr id="3" name="Espace réservé du contenu 2"/>
          <p:cNvSpPr>
            <a:spLocks noGrp="1"/>
          </p:cNvSpPr>
          <p:nvPr>
            <p:ph idx="1"/>
          </p:nvPr>
        </p:nvSpPr>
        <p:spPr/>
        <p:txBody>
          <a:bodyPr>
            <a:normAutofit/>
          </a:bodyPr>
          <a:lstStyle/>
          <a:p>
            <a:endParaRPr lang="fr-FR" sz="2800" dirty="0"/>
          </a:p>
          <a:p>
            <a:pPr marL="0" indent="0">
              <a:buNone/>
            </a:pPr>
            <a:r>
              <a:rPr lang="fr-FR" sz="2800" dirty="0"/>
              <a:t>Il y a 3 manières d’augmenter la rentabilité économique d’une entreprise :</a:t>
            </a:r>
          </a:p>
          <a:p>
            <a:r>
              <a:rPr lang="fr-FR" sz="2800" dirty="0"/>
              <a:t>augmentation des </a:t>
            </a:r>
            <a:r>
              <a:rPr lang="fr-FR" sz="2800" b="1" dirty="0">
                <a:solidFill>
                  <a:srgbClr val="FF0000"/>
                </a:solidFill>
              </a:rPr>
              <a:t>marges</a:t>
            </a:r>
            <a:endParaRPr lang="fr-FR" sz="2800" b="1" dirty="0">
              <a:solidFill>
                <a:srgbClr val="FF0000"/>
              </a:solidFill>
              <a:hlinkClick r:id="rId3"/>
            </a:endParaRPr>
          </a:p>
          <a:p>
            <a:r>
              <a:rPr lang="fr-FR" sz="2800" dirty="0"/>
              <a:t>augmentation des </a:t>
            </a:r>
            <a:r>
              <a:rPr lang="fr-FR" sz="2800" b="1" dirty="0">
                <a:solidFill>
                  <a:srgbClr val="FF0000"/>
                </a:solidFill>
              </a:rPr>
              <a:t>volumes de vente</a:t>
            </a:r>
          </a:p>
          <a:p>
            <a:r>
              <a:rPr lang="fr-FR" sz="2800" dirty="0"/>
              <a:t>combiner augmentation des </a:t>
            </a:r>
            <a:r>
              <a:rPr lang="fr-FR" sz="2800" b="1" dirty="0">
                <a:solidFill>
                  <a:srgbClr val="FF0000"/>
                </a:solidFill>
              </a:rPr>
              <a:t>marges et </a:t>
            </a:r>
            <a:r>
              <a:rPr lang="fr-FR" sz="2800" dirty="0"/>
              <a:t>augmentation des </a:t>
            </a:r>
            <a:r>
              <a:rPr lang="fr-FR" sz="2800" b="1" dirty="0">
                <a:solidFill>
                  <a:srgbClr val="FF0000"/>
                </a:solidFill>
              </a:rPr>
              <a:t>volumes</a:t>
            </a:r>
            <a:r>
              <a:rPr lang="fr-FR" sz="2800" dirty="0"/>
              <a:t> de vente</a:t>
            </a:r>
          </a:p>
          <a:p>
            <a:endParaRPr lang="fr-FR" dirty="0"/>
          </a:p>
        </p:txBody>
      </p:sp>
      <p:pic>
        <p:nvPicPr>
          <p:cNvPr id="5" name="Image 4">
            <a:extLst>
              <a:ext uri="{FF2B5EF4-FFF2-40B4-BE49-F238E27FC236}">
                <a16:creationId xmlns:a16="http://schemas.microsoft.com/office/drawing/2014/main" id="{51DCEC9F-56FB-014E-95C8-EB3F6211664A}"/>
              </a:ext>
            </a:extLst>
          </p:cNvPr>
          <p:cNvPicPr>
            <a:picLocks noChangeAspect="1"/>
          </p:cNvPicPr>
          <p:nvPr/>
        </p:nvPicPr>
        <p:blipFill>
          <a:blip r:embed="rId4"/>
          <a:stretch>
            <a:fillRect/>
          </a:stretch>
        </p:blipFill>
        <p:spPr>
          <a:xfrm>
            <a:off x="7942877" y="6302466"/>
            <a:ext cx="1106893" cy="578441"/>
          </a:xfrm>
          <a:prstGeom prst="rect">
            <a:avLst/>
          </a:prstGeom>
        </p:spPr>
      </p:pic>
    </p:spTree>
    <p:extLst>
      <p:ext uri="{BB962C8B-B14F-4D97-AF65-F5344CB8AC3E}">
        <p14:creationId xmlns:p14="http://schemas.microsoft.com/office/powerpoint/2010/main" val="332425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normAutofit/>
          </a:bodyPr>
          <a:lstStyle/>
          <a:p>
            <a:pPr marL="0" indent="0">
              <a:buNone/>
            </a:pPr>
            <a:r>
              <a:rPr lang="fr-FR" sz="2800" b="1" dirty="0"/>
              <a:t>En fonction de la taille, du </a:t>
            </a:r>
            <a:r>
              <a:rPr lang="fr-FR" sz="2800" b="1" dirty="0">
                <a:solidFill>
                  <a:srgbClr val="FF0000"/>
                </a:solidFill>
              </a:rPr>
              <a:t>statut juridique </a:t>
            </a:r>
            <a:r>
              <a:rPr lang="fr-FR" sz="2800" b="1" dirty="0"/>
              <a:t>et du secteur d’activité.</a:t>
            </a:r>
          </a:p>
          <a:p>
            <a:pPr marL="0" indent="0">
              <a:buNone/>
            </a:pPr>
            <a:endParaRPr lang="fr-FR" sz="2800" b="1" i="1" dirty="0"/>
          </a:p>
          <a:p>
            <a:r>
              <a:rPr lang="fr-FR" sz="2800" b="1" i="1" dirty="0">
                <a:solidFill>
                  <a:srgbClr val="FF0000"/>
                </a:solidFill>
              </a:rPr>
              <a:t>SA</a:t>
            </a:r>
            <a:r>
              <a:rPr lang="fr-FR" sz="2800" i="1" dirty="0"/>
              <a:t> conseil d’administration vs directoire et conseil de surveillance</a:t>
            </a:r>
            <a:endParaRPr lang="fr-FR" sz="2800" b="1" i="1" dirty="0"/>
          </a:p>
          <a:p>
            <a:r>
              <a:rPr lang="fr-FR" sz="2800" b="1" i="1" dirty="0">
                <a:solidFill>
                  <a:srgbClr val="FF0000"/>
                </a:solidFill>
              </a:rPr>
              <a:t>SAS/SASU</a:t>
            </a:r>
            <a:r>
              <a:rPr lang="fr-FR" sz="2800" i="1" dirty="0">
                <a:solidFill>
                  <a:srgbClr val="FF0000"/>
                </a:solidFill>
              </a:rPr>
              <a:t> </a:t>
            </a:r>
            <a:r>
              <a:rPr lang="fr-FR" sz="2800" i="1" dirty="0"/>
              <a:t>société par action simplifiée</a:t>
            </a:r>
            <a:endParaRPr lang="fr-FR" sz="2800" b="1" i="1" dirty="0"/>
          </a:p>
          <a:p>
            <a:r>
              <a:rPr lang="fr-FR" sz="2800" b="1" i="1" dirty="0">
                <a:solidFill>
                  <a:srgbClr val="FF0000"/>
                </a:solidFill>
              </a:rPr>
              <a:t>SARL</a:t>
            </a:r>
            <a:r>
              <a:rPr lang="fr-FR" sz="2800" i="1" dirty="0"/>
              <a:t> société à responsabilité limitée</a:t>
            </a:r>
            <a:endParaRPr lang="fr-FR" sz="2800" b="1" i="1" dirty="0"/>
          </a:p>
          <a:p>
            <a:r>
              <a:rPr lang="fr-FR" sz="2800" b="1" i="1" dirty="0">
                <a:solidFill>
                  <a:srgbClr val="FF0000"/>
                </a:solidFill>
              </a:rPr>
              <a:t>EI</a:t>
            </a:r>
            <a:r>
              <a:rPr lang="fr-FR" sz="2800" i="1" dirty="0">
                <a:solidFill>
                  <a:srgbClr val="FF0000"/>
                </a:solidFill>
              </a:rPr>
              <a:t> </a:t>
            </a:r>
            <a:r>
              <a:rPr lang="fr-FR" sz="2800" i="1" dirty="0"/>
              <a:t>(+ micro-entrepreneur)</a:t>
            </a:r>
          </a:p>
          <a:p>
            <a:endParaRPr lang="fr-FR" sz="2800" i="1" dirty="0"/>
          </a:p>
          <a:p>
            <a:endParaRPr lang="fr-FR" dirty="0"/>
          </a:p>
        </p:txBody>
      </p:sp>
      <p:pic>
        <p:nvPicPr>
          <p:cNvPr id="5" name="Image 4">
            <a:extLst>
              <a:ext uri="{FF2B5EF4-FFF2-40B4-BE49-F238E27FC236}">
                <a16:creationId xmlns:a16="http://schemas.microsoft.com/office/drawing/2014/main" id="{890CEC92-3C88-D242-9958-D56D2DEF5392}"/>
              </a:ext>
            </a:extLst>
          </p:cNvPr>
          <p:cNvPicPr>
            <a:picLocks noChangeAspect="1"/>
          </p:cNvPicPr>
          <p:nvPr/>
        </p:nvPicPr>
        <p:blipFill>
          <a:blip r:embed="rId3"/>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373288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0306"/>
          </a:xfrm>
        </p:spPr>
        <p:txBody>
          <a:bodyPr/>
          <a:lstStyle/>
          <a:p>
            <a:r>
              <a:rPr lang="fr-FR" dirty="0"/>
              <a:t>Classification par taille</a:t>
            </a:r>
          </a:p>
        </p:txBody>
      </p:sp>
      <p:sp>
        <p:nvSpPr>
          <p:cNvPr id="3" name="Espace réservé du contenu 2"/>
          <p:cNvSpPr>
            <a:spLocks noGrp="1"/>
          </p:cNvSpPr>
          <p:nvPr>
            <p:ph idx="1"/>
          </p:nvPr>
        </p:nvSpPr>
        <p:spPr>
          <a:xfrm>
            <a:off x="262769" y="1880556"/>
            <a:ext cx="8729773" cy="4161430"/>
          </a:xfrm>
        </p:spPr>
        <p:txBody>
          <a:bodyPr>
            <a:normAutofit fontScale="92500"/>
          </a:bodyPr>
          <a:lstStyle/>
          <a:p>
            <a:r>
              <a:rPr lang="fr-FR" sz="2800" b="1" i="1" dirty="0">
                <a:solidFill>
                  <a:srgbClr val="FF0000"/>
                </a:solidFill>
                <a:latin typeface="Abadi MT Condensed Extra Bold"/>
                <a:cs typeface="Abadi MT Condensed Extra Bold"/>
              </a:rPr>
              <a:t>Multinationale</a:t>
            </a:r>
            <a:r>
              <a:rPr lang="fr-FR" sz="2800" i="1" dirty="0"/>
              <a:t> bureaux ou filiales dans différents pays &gt;5000 employés</a:t>
            </a:r>
          </a:p>
          <a:p>
            <a:r>
              <a:rPr lang="fr-FR" sz="2800" b="1" i="1" dirty="0">
                <a:solidFill>
                  <a:srgbClr val="FF0000"/>
                </a:solidFill>
                <a:latin typeface="Abadi MT Condensed Extra Bold"/>
                <a:cs typeface="Abadi MT Condensed Extra Bold"/>
              </a:rPr>
              <a:t>ET</a:t>
            </a:r>
            <a:r>
              <a:rPr lang="fr-FR" sz="2800" i="1" dirty="0">
                <a:solidFill>
                  <a:srgbClr val="FF0000"/>
                </a:solidFill>
                <a:latin typeface="Abadi MT Condensed Extra Bold"/>
                <a:cs typeface="Abadi MT Condensed Extra Bold"/>
              </a:rPr>
              <a:t>I</a:t>
            </a:r>
            <a:r>
              <a:rPr lang="fr-FR" sz="2800" i="1" dirty="0">
                <a:solidFill>
                  <a:srgbClr val="FF0000"/>
                </a:solidFill>
              </a:rPr>
              <a:t> </a:t>
            </a:r>
            <a:r>
              <a:rPr lang="fr-FR" sz="2800" i="1" dirty="0"/>
              <a:t>250 et 4999 employés &lt; 1,5 mds€</a:t>
            </a:r>
          </a:p>
          <a:p>
            <a:r>
              <a:rPr lang="fr-FR" sz="2800" b="1" i="1" dirty="0">
                <a:solidFill>
                  <a:srgbClr val="FF0000"/>
                </a:solidFill>
                <a:latin typeface="Abadi MT Condensed Extra Bold"/>
                <a:cs typeface="Abadi MT Condensed Extra Bold"/>
              </a:rPr>
              <a:t>PME</a:t>
            </a:r>
            <a:r>
              <a:rPr lang="fr-FR" sz="2800" i="1" dirty="0"/>
              <a:t> &lt;250 employés et &lt;50mio€ (PE: 10-49; ME: 50-250)</a:t>
            </a:r>
          </a:p>
          <a:p>
            <a:r>
              <a:rPr lang="fr-FR" sz="2800" b="1" i="1" dirty="0">
                <a:solidFill>
                  <a:srgbClr val="FF0000"/>
                </a:solidFill>
                <a:latin typeface="Abadi MT Condensed Extra Bold"/>
                <a:cs typeface="Abadi MT Condensed Extra Bold"/>
              </a:rPr>
              <a:t>TPE</a:t>
            </a:r>
            <a:r>
              <a:rPr lang="fr-FR" sz="2800" i="1" dirty="0"/>
              <a:t> &lt;10 employés et 2 </a:t>
            </a:r>
            <a:r>
              <a:rPr lang="fr-FR" sz="2800" i="1" dirty="0" err="1"/>
              <a:t>mio</a:t>
            </a:r>
            <a:r>
              <a:rPr lang="fr-FR" sz="2800" i="1" dirty="0"/>
              <a:t>€ (94% du nombre total d’entreprises en France)</a:t>
            </a:r>
          </a:p>
          <a:p>
            <a:r>
              <a:rPr lang="fr-FR" sz="2800" b="1" i="1" dirty="0">
                <a:solidFill>
                  <a:srgbClr val="FF0000"/>
                </a:solidFill>
                <a:latin typeface="Abadi MT Condensed Extra Bold"/>
                <a:cs typeface="Abadi MT Condensed Extra Bold"/>
              </a:rPr>
              <a:t>Micro-entrepreneur</a:t>
            </a:r>
            <a:r>
              <a:rPr lang="fr-FR" sz="2800" b="1" i="1" dirty="0">
                <a:latin typeface="Abadi MT Condensed Extra Bold"/>
                <a:cs typeface="Abadi MT Condensed Extra Bold"/>
              </a:rPr>
              <a:t> </a:t>
            </a:r>
            <a:r>
              <a:rPr lang="fr-FR" sz="2800" i="1" dirty="0"/>
              <a:t>&lt; 170k€ ventes et 70k€ service</a:t>
            </a:r>
          </a:p>
          <a:p>
            <a:pPr marL="0" indent="0">
              <a:buNone/>
            </a:pPr>
            <a:r>
              <a:rPr lang="fr-FR" i="1" dirty="0"/>
              <a:t>		</a:t>
            </a:r>
          </a:p>
        </p:txBody>
      </p:sp>
      <p:pic>
        <p:nvPicPr>
          <p:cNvPr id="5" name="Image 4">
            <a:extLst>
              <a:ext uri="{FF2B5EF4-FFF2-40B4-BE49-F238E27FC236}">
                <a16:creationId xmlns:a16="http://schemas.microsoft.com/office/drawing/2014/main" id="{E3C0E085-2FED-F945-B381-C01736BAC370}"/>
              </a:ext>
            </a:extLst>
          </p:cNvPr>
          <p:cNvPicPr>
            <a:picLocks noChangeAspect="1"/>
          </p:cNvPicPr>
          <p:nvPr/>
        </p:nvPicPr>
        <p:blipFill>
          <a:blip r:embed="rId2"/>
          <a:stretch>
            <a:fillRect/>
          </a:stretch>
        </p:blipFill>
        <p:spPr>
          <a:xfrm>
            <a:off x="7942877" y="6286968"/>
            <a:ext cx="1106893" cy="578441"/>
          </a:xfrm>
          <a:prstGeom prst="rect">
            <a:avLst/>
          </a:prstGeom>
        </p:spPr>
      </p:pic>
    </p:spTree>
    <p:extLst>
      <p:ext uri="{BB962C8B-B14F-4D97-AF65-F5344CB8AC3E}">
        <p14:creationId xmlns:p14="http://schemas.microsoft.com/office/powerpoint/2010/main" val="258024657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8E32A3ECDC7D4EB3889593F070F4EE" ma:contentTypeVersion="0" ma:contentTypeDescription="Crée un document." ma:contentTypeScope="" ma:versionID="e2c304ca3d1dc37fd2535054bd38f966">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CE9B9B-8598-473A-B6B3-6215E76B00A5}"/>
</file>

<file path=customXml/itemProps2.xml><?xml version="1.0" encoding="utf-8"?>
<ds:datastoreItem xmlns:ds="http://schemas.openxmlformats.org/officeDocument/2006/customXml" ds:itemID="{1BE89909-6854-479B-B91B-5CB1EE634400}"/>
</file>

<file path=customXml/itemProps3.xml><?xml version="1.0" encoding="utf-8"?>
<ds:datastoreItem xmlns:ds="http://schemas.openxmlformats.org/officeDocument/2006/customXml" ds:itemID="{4F2231F4-B629-434B-89A7-05524AA87571}"/>
</file>

<file path=docProps/app.xml><?xml version="1.0" encoding="utf-8"?>
<Properties xmlns="http://schemas.openxmlformats.org/officeDocument/2006/extended-properties" xmlns:vt="http://schemas.openxmlformats.org/officeDocument/2006/docPropsVTypes">
  <TotalTime>21621</TotalTime>
  <Words>2597</Words>
  <Application>Microsoft Office PowerPoint</Application>
  <PresentationFormat>Affichage à l'écran (4:3)</PresentationFormat>
  <Paragraphs>283</Paragraphs>
  <Slides>26</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Abadi MT Condensed Extra Bold</vt:lpstr>
      <vt:lpstr>Arial</vt:lpstr>
      <vt:lpstr>Calibri</vt:lpstr>
      <vt:lpstr>Seravek ExtraLight</vt:lpstr>
      <vt:lpstr>Wingdings</vt:lpstr>
      <vt:lpstr>Thème Office</vt:lpstr>
      <vt:lpstr>Découverte de l’entreprise</vt:lpstr>
      <vt:lpstr>Définition</vt:lpstr>
      <vt:lpstr>L’entreprise… </vt:lpstr>
      <vt:lpstr>Pourquoi créer une entreprise?</vt:lpstr>
      <vt:lpstr>Mission et Objectifs d’une entreprise </vt:lpstr>
      <vt:lpstr>Indicateurs économiques</vt:lpstr>
      <vt:lpstr>Améliorer la rentabilité</vt:lpstr>
      <vt:lpstr>Classification</vt:lpstr>
      <vt:lpstr>Classification par taille</vt:lpstr>
      <vt:lpstr>Classification détaillée</vt:lpstr>
      <vt:lpstr>Classification détaillée/2 bis</vt:lpstr>
      <vt:lpstr>Classement selon l’objet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Culture Manageriale ou entrepreneuriale</vt:lpstr>
      <vt:lpstr>Évolution de l’entreprise</vt:lpstr>
      <vt:lpstr>Réfléchir pour avancer: le SWOT</vt:lpstr>
      <vt:lpstr>Conclusion    Stratégies de développement</vt:lpstr>
      <vt:lpstr>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martin jouanneau</dc:creator>
  <cp:lastModifiedBy>Eric COMONT</cp:lastModifiedBy>
  <cp:revision>275</cp:revision>
  <dcterms:created xsi:type="dcterms:W3CDTF">2020-07-02T09:12:27Z</dcterms:created>
  <dcterms:modified xsi:type="dcterms:W3CDTF">2022-01-17T09:50:33Z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0x0101008F8E32A3ECDC7D4EB3889593F070F4EE</vt:lpwstr>
  </property>
</Properties>
</file>