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8" r:id="rId3"/>
    <p:sldId id="263" r:id="rId4"/>
    <p:sldId id="265" r:id="rId5"/>
    <p:sldId id="268" r:id="rId6"/>
    <p:sldId id="264" r:id="rId7"/>
    <p:sldId id="266" r:id="rId8"/>
    <p:sldId id="262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346E5-D9FA-476E-9E61-B6FB8DF6E757}" v="195" dt="2020-11-08T19:28:01.629"/>
    <p1510:client id="{1694E97F-87FD-4EDE-9051-A65D36B67AF6}" v="4" dt="2020-11-09T08:43:23.404"/>
    <p1510:client id="{1FD648A3-4D74-4437-A8B1-538488DDBC88}" v="25" dt="2020-11-08T19:40:07.007"/>
    <p1510:client id="{35AAEE1B-CD5C-43A0-A20C-D0F536A212B4}" v="893" dt="2020-11-07T19:23:56.495"/>
    <p1510:client id="{3B24BCD0-A248-465F-AF91-9B2FB381F60C}" v="6" dt="2020-11-01T08:29:42.913"/>
    <p1510:client id="{4055B474-FC7B-454E-94EE-117FB57276CB}" v="12" dt="2020-11-07T17:15:20.700"/>
    <p1510:client id="{4FA7FF4D-99CF-456E-B56F-1F17FB771514}" v="135" dt="2020-09-18T13:07:04.721"/>
    <p1510:client id="{6DAA924F-50D1-464F-9F7D-7EAE5DEC7426}" v="24" dt="2020-11-08T19:42:58.772"/>
    <p1510:client id="{71802FA3-FB96-4C1A-8F59-A0D702D5A1C6}" v="210" dt="2020-11-08T19:34:34.610"/>
    <p1510:client id="{724CFAB2-E550-4350-9928-30F32B32B465}" v="423" dt="2020-09-18T13:11:32.834"/>
    <p1510:client id="{784F6041-8EFE-4DA9-9424-FC73E3A65DDB}" v="92" dt="2020-10-31T15:31:02.556"/>
    <p1510:client id="{7E0012F9-03DF-44E3-A670-D8191E63D818}" v="270" dt="2020-11-04T14:03:22.363"/>
    <p1510:client id="{8A31AD7D-2FE3-4318-82BE-5593DB2538E6}" v="188" dt="2020-11-08T19:34:12.732"/>
    <p1510:client id="{8EBC87EA-DDEB-441A-8592-86CDAB77AC05}" v="51" dt="2020-09-18T13:11:54.588"/>
    <p1510:client id="{8EF30306-7A53-4E25-B015-285F6599B3E8}" v="30" dt="2020-11-08T16:54:52.366"/>
    <p1510:client id="{AC191E4D-CC12-469D-8354-92510A1F9B11}" v="18" dt="2020-10-31T15:34:17.082"/>
    <p1510:client id="{B0340AC3-8189-41F4-A13A-CDECE004C7E9}" v="65" dt="2020-09-18T12:59:16.224"/>
    <p1510:client id="{BA383496-5F3B-40E0-AE76-63CAFCA367A5}" v="39" dt="2020-11-08T19:05:43.387"/>
    <p1510:client id="{C7B36590-6B71-491A-8815-B547998D8EE4}" v="27" dt="2020-11-07T17:45:24.344"/>
    <p1510:client id="{D2A5D9D2-C43D-4056-BDF7-8F558B9B7111}" v="255" dt="2020-11-02T10:44:03.617"/>
    <p1510:client id="{E39E3816-10D6-4CD6-A8C5-DE7328FB9114}" v="8" dt="2020-11-08T19:41:23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C46C34-3496-4338-B99D-D7386C7B766A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B83F1F8-5DFD-4045-8CB8-C75C5FDFB2D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-Sujet très présent de nos jours</a:t>
          </a:r>
          <a:endParaRPr lang="en-US"/>
        </a:p>
      </dgm:t>
    </dgm:pt>
    <dgm:pt modelId="{0557130D-C071-4E61-A61A-DE6864CD25B3}" type="parTrans" cxnId="{D6AECD12-5726-4316-9E30-6D9C8E441BA6}">
      <dgm:prSet/>
      <dgm:spPr/>
      <dgm:t>
        <a:bodyPr/>
        <a:lstStyle/>
        <a:p>
          <a:endParaRPr lang="en-US"/>
        </a:p>
      </dgm:t>
    </dgm:pt>
    <dgm:pt modelId="{6D2F7303-6B8D-40D1-AEFB-FD1B83DD11A1}" type="sibTrans" cxnId="{D6AECD12-5726-4316-9E30-6D9C8E441BA6}">
      <dgm:prSet/>
      <dgm:spPr/>
      <dgm:t>
        <a:bodyPr/>
        <a:lstStyle/>
        <a:p>
          <a:endParaRPr lang="en-US"/>
        </a:p>
      </dgm:t>
    </dgm:pt>
    <dgm:pt modelId="{0015C60D-E6B1-4734-AB85-D92158DCB5F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-Jusqu’à 85% d'utilisation</a:t>
          </a:r>
          <a:endParaRPr lang="en-US"/>
        </a:p>
      </dgm:t>
    </dgm:pt>
    <dgm:pt modelId="{1220A84E-1955-41DB-94B9-E2E1CCF79BEF}" type="parTrans" cxnId="{E4F525B8-4F01-42EF-A2F9-AF8B16969067}">
      <dgm:prSet/>
      <dgm:spPr/>
      <dgm:t>
        <a:bodyPr/>
        <a:lstStyle/>
        <a:p>
          <a:endParaRPr lang="en-US"/>
        </a:p>
      </dgm:t>
    </dgm:pt>
    <dgm:pt modelId="{A2D41339-F246-4F1D-8B6B-C41E88FF3FD2}" type="sibTrans" cxnId="{E4F525B8-4F01-42EF-A2F9-AF8B16969067}">
      <dgm:prSet/>
      <dgm:spPr/>
      <dgm:t>
        <a:bodyPr/>
        <a:lstStyle/>
        <a:p>
          <a:endParaRPr lang="en-US"/>
        </a:p>
      </dgm:t>
    </dgm:pt>
    <dgm:pt modelId="{A092C667-FFD5-475B-8E84-0AD726284CA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-très réglementé</a:t>
          </a:r>
          <a:endParaRPr lang="en-US"/>
        </a:p>
      </dgm:t>
    </dgm:pt>
    <dgm:pt modelId="{22B7A251-F21A-40BC-A65D-8F98686AACE5}" type="parTrans" cxnId="{456C3121-4ABB-4870-BB04-5502299DACD5}">
      <dgm:prSet/>
      <dgm:spPr/>
      <dgm:t>
        <a:bodyPr/>
        <a:lstStyle/>
        <a:p>
          <a:endParaRPr lang="en-US"/>
        </a:p>
      </dgm:t>
    </dgm:pt>
    <dgm:pt modelId="{A3481656-152A-42D5-87BC-2C01AD7F7B6B}" type="sibTrans" cxnId="{456C3121-4ABB-4870-BB04-5502299DACD5}">
      <dgm:prSet/>
      <dgm:spPr/>
      <dgm:t>
        <a:bodyPr/>
        <a:lstStyle/>
        <a:p>
          <a:endParaRPr lang="en-US"/>
        </a:p>
      </dgm:t>
    </dgm:pt>
    <dgm:pt modelId="{7E63D156-2A7C-45DF-A70C-7582246EEF6F}" type="pres">
      <dgm:prSet presAssocID="{37C46C34-3496-4338-B99D-D7386C7B766A}" presName="root" presStyleCnt="0">
        <dgm:presLayoutVars>
          <dgm:dir/>
          <dgm:resizeHandles val="exact"/>
        </dgm:presLayoutVars>
      </dgm:prSet>
      <dgm:spPr/>
    </dgm:pt>
    <dgm:pt modelId="{E68800D8-531E-45BA-BFF0-88AFFE65D50F}" type="pres">
      <dgm:prSet presAssocID="{EB83F1F8-5DFD-4045-8CB8-C75C5FDFB2D6}" presName="compNode" presStyleCnt="0"/>
      <dgm:spPr/>
    </dgm:pt>
    <dgm:pt modelId="{A5BD8E72-B99B-4A85-94EE-053CCA850191}" type="pres">
      <dgm:prSet presAssocID="{EB83F1F8-5DFD-4045-8CB8-C75C5FDFB2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7B7A5D58-FEDC-4E9E-84F0-0A7E8A15C787}" type="pres">
      <dgm:prSet presAssocID="{EB83F1F8-5DFD-4045-8CB8-C75C5FDFB2D6}" presName="spaceRect" presStyleCnt="0"/>
      <dgm:spPr/>
    </dgm:pt>
    <dgm:pt modelId="{15F5D0B9-84B2-4E3E-A1E2-2064E769D101}" type="pres">
      <dgm:prSet presAssocID="{EB83F1F8-5DFD-4045-8CB8-C75C5FDFB2D6}" presName="textRect" presStyleLbl="revTx" presStyleIdx="0" presStyleCnt="3">
        <dgm:presLayoutVars>
          <dgm:chMax val="1"/>
          <dgm:chPref val="1"/>
        </dgm:presLayoutVars>
      </dgm:prSet>
      <dgm:spPr/>
    </dgm:pt>
    <dgm:pt modelId="{4D6003F7-5623-4402-BB51-27B0E0392424}" type="pres">
      <dgm:prSet presAssocID="{6D2F7303-6B8D-40D1-AEFB-FD1B83DD11A1}" presName="sibTrans" presStyleCnt="0"/>
      <dgm:spPr/>
    </dgm:pt>
    <dgm:pt modelId="{ECCBD862-3522-4E7E-AB9E-A75B89E645EE}" type="pres">
      <dgm:prSet presAssocID="{0015C60D-E6B1-4734-AB85-D92158DCB5F1}" presName="compNode" presStyleCnt="0"/>
      <dgm:spPr/>
    </dgm:pt>
    <dgm:pt modelId="{C73EE01D-F9DB-4F02-8FF4-FE5195125C56}" type="pres">
      <dgm:prSet presAssocID="{0015C60D-E6B1-4734-AB85-D92158DCB5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ps"/>
        </a:ext>
      </dgm:extLst>
    </dgm:pt>
    <dgm:pt modelId="{B58DEB6B-C1A6-45C4-807A-5C35F32B199B}" type="pres">
      <dgm:prSet presAssocID="{0015C60D-E6B1-4734-AB85-D92158DCB5F1}" presName="spaceRect" presStyleCnt="0"/>
      <dgm:spPr/>
    </dgm:pt>
    <dgm:pt modelId="{8AD6480A-8CAB-4AE5-AFC2-1F36A66EC7B7}" type="pres">
      <dgm:prSet presAssocID="{0015C60D-E6B1-4734-AB85-D92158DCB5F1}" presName="textRect" presStyleLbl="revTx" presStyleIdx="1" presStyleCnt="3">
        <dgm:presLayoutVars>
          <dgm:chMax val="1"/>
          <dgm:chPref val="1"/>
        </dgm:presLayoutVars>
      </dgm:prSet>
      <dgm:spPr/>
    </dgm:pt>
    <dgm:pt modelId="{F9CCA229-BB47-4F13-BEC8-30DA2FBE5ADB}" type="pres">
      <dgm:prSet presAssocID="{A2D41339-F246-4F1D-8B6B-C41E88FF3FD2}" presName="sibTrans" presStyleCnt="0"/>
      <dgm:spPr/>
    </dgm:pt>
    <dgm:pt modelId="{FAD3A2D5-B124-4785-A2C9-3EFA11F00859}" type="pres">
      <dgm:prSet presAssocID="{A092C667-FFD5-475B-8E84-0AD726284CA0}" presName="compNode" presStyleCnt="0"/>
      <dgm:spPr/>
    </dgm:pt>
    <dgm:pt modelId="{44C5D6D8-BCC3-4386-A87B-9813A7F9C5B1}" type="pres">
      <dgm:prSet presAssocID="{A092C667-FFD5-475B-8E84-0AD726284C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D682521-6F0D-44FC-A037-10C79BD84B0B}" type="pres">
      <dgm:prSet presAssocID="{A092C667-FFD5-475B-8E84-0AD726284CA0}" presName="spaceRect" presStyleCnt="0"/>
      <dgm:spPr/>
    </dgm:pt>
    <dgm:pt modelId="{E6B2C3A2-E6A5-436E-80E6-5B6D83BAA439}" type="pres">
      <dgm:prSet presAssocID="{A092C667-FFD5-475B-8E84-0AD726284CA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0EC7F02-9C5A-470B-9CEB-31077DB0CC2D}" type="presOf" srcId="{37C46C34-3496-4338-B99D-D7386C7B766A}" destId="{7E63D156-2A7C-45DF-A70C-7582246EEF6F}" srcOrd="0" destOrd="0" presId="urn:microsoft.com/office/officeart/2018/2/layout/IconLabelList"/>
    <dgm:cxn modelId="{D6AECD12-5726-4316-9E30-6D9C8E441BA6}" srcId="{37C46C34-3496-4338-B99D-D7386C7B766A}" destId="{EB83F1F8-5DFD-4045-8CB8-C75C5FDFB2D6}" srcOrd="0" destOrd="0" parTransId="{0557130D-C071-4E61-A61A-DE6864CD25B3}" sibTransId="{6D2F7303-6B8D-40D1-AEFB-FD1B83DD11A1}"/>
    <dgm:cxn modelId="{456C3121-4ABB-4870-BB04-5502299DACD5}" srcId="{37C46C34-3496-4338-B99D-D7386C7B766A}" destId="{A092C667-FFD5-475B-8E84-0AD726284CA0}" srcOrd="2" destOrd="0" parTransId="{22B7A251-F21A-40BC-A65D-8F98686AACE5}" sibTransId="{A3481656-152A-42D5-87BC-2C01AD7F7B6B}"/>
    <dgm:cxn modelId="{8E1FA834-FEA9-49C7-B8E2-5DF5CFFFB37C}" type="presOf" srcId="{EB83F1F8-5DFD-4045-8CB8-C75C5FDFB2D6}" destId="{15F5D0B9-84B2-4E3E-A1E2-2064E769D101}" srcOrd="0" destOrd="0" presId="urn:microsoft.com/office/officeart/2018/2/layout/IconLabelList"/>
    <dgm:cxn modelId="{3FEEA94A-7637-4D6E-88CD-845CD3603042}" type="presOf" srcId="{0015C60D-E6B1-4734-AB85-D92158DCB5F1}" destId="{8AD6480A-8CAB-4AE5-AFC2-1F36A66EC7B7}" srcOrd="0" destOrd="0" presId="urn:microsoft.com/office/officeart/2018/2/layout/IconLabelList"/>
    <dgm:cxn modelId="{95F16393-EB09-49A9-95B9-1B633FAF5295}" type="presOf" srcId="{A092C667-FFD5-475B-8E84-0AD726284CA0}" destId="{E6B2C3A2-E6A5-436E-80E6-5B6D83BAA439}" srcOrd="0" destOrd="0" presId="urn:microsoft.com/office/officeart/2018/2/layout/IconLabelList"/>
    <dgm:cxn modelId="{E4F525B8-4F01-42EF-A2F9-AF8B16969067}" srcId="{37C46C34-3496-4338-B99D-D7386C7B766A}" destId="{0015C60D-E6B1-4734-AB85-D92158DCB5F1}" srcOrd="1" destOrd="0" parTransId="{1220A84E-1955-41DB-94B9-E2E1CCF79BEF}" sibTransId="{A2D41339-F246-4F1D-8B6B-C41E88FF3FD2}"/>
    <dgm:cxn modelId="{511ACC53-C739-49BC-8AAE-92D18D209782}" type="presParOf" srcId="{7E63D156-2A7C-45DF-A70C-7582246EEF6F}" destId="{E68800D8-531E-45BA-BFF0-88AFFE65D50F}" srcOrd="0" destOrd="0" presId="urn:microsoft.com/office/officeart/2018/2/layout/IconLabelList"/>
    <dgm:cxn modelId="{4C986B5E-C8D1-4C08-A877-87D347BE4F2A}" type="presParOf" srcId="{E68800D8-531E-45BA-BFF0-88AFFE65D50F}" destId="{A5BD8E72-B99B-4A85-94EE-053CCA850191}" srcOrd="0" destOrd="0" presId="urn:microsoft.com/office/officeart/2018/2/layout/IconLabelList"/>
    <dgm:cxn modelId="{FB450768-9A0F-4504-8C44-46440EC33BB4}" type="presParOf" srcId="{E68800D8-531E-45BA-BFF0-88AFFE65D50F}" destId="{7B7A5D58-FEDC-4E9E-84F0-0A7E8A15C787}" srcOrd="1" destOrd="0" presId="urn:microsoft.com/office/officeart/2018/2/layout/IconLabelList"/>
    <dgm:cxn modelId="{6F3BF9D9-D068-483E-80B2-BAA49A08334C}" type="presParOf" srcId="{E68800D8-531E-45BA-BFF0-88AFFE65D50F}" destId="{15F5D0B9-84B2-4E3E-A1E2-2064E769D101}" srcOrd="2" destOrd="0" presId="urn:microsoft.com/office/officeart/2018/2/layout/IconLabelList"/>
    <dgm:cxn modelId="{4CE79D87-DEE6-4299-9A89-425DA8AD0453}" type="presParOf" srcId="{7E63D156-2A7C-45DF-A70C-7582246EEF6F}" destId="{4D6003F7-5623-4402-BB51-27B0E0392424}" srcOrd="1" destOrd="0" presId="urn:microsoft.com/office/officeart/2018/2/layout/IconLabelList"/>
    <dgm:cxn modelId="{6A472C6F-8C67-4AD4-AC1A-84F478627A4F}" type="presParOf" srcId="{7E63D156-2A7C-45DF-A70C-7582246EEF6F}" destId="{ECCBD862-3522-4E7E-AB9E-A75B89E645EE}" srcOrd="2" destOrd="0" presId="urn:microsoft.com/office/officeart/2018/2/layout/IconLabelList"/>
    <dgm:cxn modelId="{AC56C4AA-B47A-4A1A-8A55-883441153E4F}" type="presParOf" srcId="{ECCBD862-3522-4E7E-AB9E-A75B89E645EE}" destId="{C73EE01D-F9DB-4F02-8FF4-FE5195125C56}" srcOrd="0" destOrd="0" presId="urn:microsoft.com/office/officeart/2018/2/layout/IconLabelList"/>
    <dgm:cxn modelId="{75237690-413D-4902-8222-0A93C84C0204}" type="presParOf" srcId="{ECCBD862-3522-4E7E-AB9E-A75B89E645EE}" destId="{B58DEB6B-C1A6-45C4-807A-5C35F32B199B}" srcOrd="1" destOrd="0" presId="urn:microsoft.com/office/officeart/2018/2/layout/IconLabelList"/>
    <dgm:cxn modelId="{A311A2B1-32C9-434B-80F5-1AAC54DDB078}" type="presParOf" srcId="{ECCBD862-3522-4E7E-AB9E-A75B89E645EE}" destId="{8AD6480A-8CAB-4AE5-AFC2-1F36A66EC7B7}" srcOrd="2" destOrd="0" presId="urn:microsoft.com/office/officeart/2018/2/layout/IconLabelList"/>
    <dgm:cxn modelId="{EA9F7E05-490E-4149-9050-A76BEE033128}" type="presParOf" srcId="{7E63D156-2A7C-45DF-A70C-7582246EEF6F}" destId="{F9CCA229-BB47-4F13-BEC8-30DA2FBE5ADB}" srcOrd="3" destOrd="0" presId="urn:microsoft.com/office/officeart/2018/2/layout/IconLabelList"/>
    <dgm:cxn modelId="{F48AA996-259C-45CB-BA64-E2AEFD922FD3}" type="presParOf" srcId="{7E63D156-2A7C-45DF-A70C-7582246EEF6F}" destId="{FAD3A2D5-B124-4785-A2C9-3EFA11F00859}" srcOrd="4" destOrd="0" presId="urn:microsoft.com/office/officeart/2018/2/layout/IconLabelList"/>
    <dgm:cxn modelId="{76FF8B85-A1F0-4E79-8B70-473EF6CC5818}" type="presParOf" srcId="{FAD3A2D5-B124-4785-A2C9-3EFA11F00859}" destId="{44C5D6D8-BCC3-4386-A87B-9813A7F9C5B1}" srcOrd="0" destOrd="0" presId="urn:microsoft.com/office/officeart/2018/2/layout/IconLabelList"/>
    <dgm:cxn modelId="{9C66ECDF-7B0E-48D7-AD59-3D262DF32D1C}" type="presParOf" srcId="{FAD3A2D5-B124-4785-A2C9-3EFA11F00859}" destId="{BD682521-6F0D-44FC-A037-10C79BD84B0B}" srcOrd="1" destOrd="0" presId="urn:microsoft.com/office/officeart/2018/2/layout/IconLabelList"/>
    <dgm:cxn modelId="{14D43931-4F96-4F4A-BA02-DE73FDA4D20E}" type="presParOf" srcId="{FAD3A2D5-B124-4785-A2C9-3EFA11F00859}" destId="{E6B2C3A2-E6A5-436E-80E6-5B6D83BAA4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368743-B4E5-48F9-A370-413708C7B0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8396F8-C874-4AE8-B541-FEAEA1E7CE4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Les OGM ne sont pas "dangereux" pour la santé</a:t>
          </a:r>
          <a:endParaRPr lang="en-US"/>
        </a:p>
      </dgm:t>
    </dgm:pt>
    <dgm:pt modelId="{89D2D22A-2448-416B-AD35-992329271708}" type="parTrans" cxnId="{C1584CE7-D391-46C8-8069-0F0189048E24}">
      <dgm:prSet/>
      <dgm:spPr/>
      <dgm:t>
        <a:bodyPr/>
        <a:lstStyle/>
        <a:p>
          <a:endParaRPr lang="en-US"/>
        </a:p>
      </dgm:t>
    </dgm:pt>
    <dgm:pt modelId="{A30F338C-0583-4584-A3F2-9E232D7873C9}" type="sibTrans" cxnId="{C1584CE7-D391-46C8-8069-0F0189048E24}">
      <dgm:prSet/>
      <dgm:spPr/>
      <dgm:t>
        <a:bodyPr/>
        <a:lstStyle/>
        <a:p>
          <a:endParaRPr lang="en-US"/>
        </a:p>
      </dgm:t>
    </dgm:pt>
    <dgm:pt modelId="{89C22690-7EF3-4E19-AEF1-8B4A8550159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=&gt; Les produits phytosanitaires utilisés sont-ils dangereux pour notre santé?</a:t>
          </a:r>
          <a:endParaRPr lang="en-US"/>
        </a:p>
      </dgm:t>
    </dgm:pt>
    <dgm:pt modelId="{5E3960A1-7163-4A74-9258-74CE3CF9B531}" type="parTrans" cxnId="{20F5DCEA-BE46-4BE2-8B87-098586BB5D24}">
      <dgm:prSet/>
      <dgm:spPr/>
      <dgm:t>
        <a:bodyPr/>
        <a:lstStyle/>
        <a:p>
          <a:endParaRPr lang="en-US"/>
        </a:p>
      </dgm:t>
    </dgm:pt>
    <dgm:pt modelId="{36E4BE87-BCB2-4402-97EC-4ACAB8E6DFB8}" type="sibTrans" cxnId="{20F5DCEA-BE46-4BE2-8B87-098586BB5D24}">
      <dgm:prSet/>
      <dgm:spPr/>
      <dgm:t>
        <a:bodyPr/>
        <a:lstStyle/>
        <a:p>
          <a:endParaRPr lang="en-US"/>
        </a:p>
      </dgm:t>
    </dgm:pt>
    <dgm:pt modelId="{69F66145-41AD-49E1-9432-3B84C5B0AFBE}" type="pres">
      <dgm:prSet presAssocID="{2E368743-B4E5-48F9-A370-413708C7B069}" presName="root" presStyleCnt="0">
        <dgm:presLayoutVars>
          <dgm:dir/>
          <dgm:resizeHandles val="exact"/>
        </dgm:presLayoutVars>
      </dgm:prSet>
      <dgm:spPr/>
    </dgm:pt>
    <dgm:pt modelId="{757EA378-32A5-4C7D-9064-4C33EEC448A8}" type="pres">
      <dgm:prSet presAssocID="{748396F8-C874-4AE8-B541-FEAEA1E7CE4C}" presName="compNode" presStyleCnt="0"/>
      <dgm:spPr/>
    </dgm:pt>
    <dgm:pt modelId="{0CD3D159-5387-4BA7-978A-15AE9FB61228}" type="pres">
      <dgm:prSet presAssocID="{748396F8-C874-4AE8-B541-FEAEA1E7CE4C}" presName="bgRect" presStyleLbl="bgShp" presStyleIdx="0" presStyleCnt="2"/>
      <dgm:spPr/>
    </dgm:pt>
    <dgm:pt modelId="{5589A9BB-81B8-4D9E-8DBF-56EE1E570CD9}" type="pres">
      <dgm:prSet presAssocID="{748396F8-C874-4AE8-B541-FEAEA1E7CE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35298931-0356-49F7-9888-C818DCC4FA32}" type="pres">
      <dgm:prSet presAssocID="{748396F8-C874-4AE8-B541-FEAEA1E7CE4C}" presName="spaceRect" presStyleCnt="0"/>
      <dgm:spPr/>
    </dgm:pt>
    <dgm:pt modelId="{669A5133-8233-46A3-A621-2FF908E987C6}" type="pres">
      <dgm:prSet presAssocID="{748396F8-C874-4AE8-B541-FEAEA1E7CE4C}" presName="parTx" presStyleLbl="revTx" presStyleIdx="0" presStyleCnt="2">
        <dgm:presLayoutVars>
          <dgm:chMax val="0"/>
          <dgm:chPref val="0"/>
        </dgm:presLayoutVars>
      </dgm:prSet>
      <dgm:spPr/>
    </dgm:pt>
    <dgm:pt modelId="{9770BE1A-5B6B-402A-817F-4D881168FDEE}" type="pres">
      <dgm:prSet presAssocID="{A30F338C-0583-4584-A3F2-9E232D7873C9}" presName="sibTrans" presStyleCnt="0"/>
      <dgm:spPr/>
    </dgm:pt>
    <dgm:pt modelId="{D914D019-1F49-43DF-B78E-07C413225F5A}" type="pres">
      <dgm:prSet presAssocID="{89C22690-7EF3-4E19-AEF1-8B4A8550159A}" presName="compNode" presStyleCnt="0"/>
      <dgm:spPr/>
    </dgm:pt>
    <dgm:pt modelId="{E77F76A9-D0E6-4B83-9657-49A96280A168}" type="pres">
      <dgm:prSet presAssocID="{89C22690-7EF3-4E19-AEF1-8B4A8550159A}" presName="bgRect" presStyleLbl="bgShp" presStyleIdx="1" presStyleCnt="2"/>
      <dgm:spPr/>
    </dgm:pt>
    <dgm:pt modelId="{A8771F05-1FD2-4D44-86D5-189E2F80FCD6}" type="pres">
      <dgm:prSet presAssocID="{89C22690-7EF3-4E19-AEF1-8B4A8550159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MG"/>
        </a:ext>
      </dgm:extLst>
    </dgm:pt>
    <dgm:pt modelId="{7B9646B8-2DFC-47D5-9C11-46FF63242C24}" type="pres">
      <dgm:prSet presAssocID="{89C22690-7EF3-4E19-AEF1-8B4A8550159A}" presName="spaceRect" presStyleCnt="0"/>
      <dgm:spPr/>
    </dgm:pt>
    <dgm:pt modelId="{A149F855-DF28-4DE7-91E7-EAF77EA14C9A}" type="pres">
      <dgm:prSet presAssocID="{89C22690-7EF3-4E19-AEF1-8B4A8550159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F0D7807-8C57-4712-AEDD-DB9C97972C96}" type="presOf" srcId="{89C22690-7EF3-4E19-AEF1-8B4A8550159A}" destId="{A149F855-DF28-4DE7-91E7-EAF77EA14C9A}" srcOrd="0" destOrd="0" presId="urn:microsoft.com/office/officeart/2018/2/layout/IconVerticalSolidList"/>
    <dgm:cxn modelId="{290C1780-FA09-4D7B-BE8B-4A8BE2F24556}" type="presOf" srcId="{748396F8-C874-4AE8-B541-FEAEA1E7CE4C}" destId="{669A5133-8233-46A3-A621-2FF908E987C6}" srcOrd="0" destOrd="0" presId="urn:microsoft.com/office/officeart/2018/2/layout/IconVerticalSolidList"/>
    <dgm:cxn modelId="{FC358E9C-DF83-4D87-9751-E4CA45F9065A}" type="presOf" srcId="{2E368743-B4E5-48F9-A370-413708C7B069}" destId="{69F66145-41AD-49E1-9432-3B84C5B0AFBE}" srcOrd="0" destOrd="0" presId="urn:microsoft.com/office/officeart/2018/2/layout/IconVerticalSolidList"/>
    <dgm:cxn modelId="{C1584CE7-D391-46C8-8069-0F0189048E24}" srcId="{2E368743-B4E5-48F9-A370-413708C7B069}" destId="{748396F8-C874-4AE8-B541-FEAEA1E7CE4C}" srcOrd="0" destOrd="0" parTransId="{89D2D22A-2448-416B-AD35-992329271708}" sibTransId="{A30F338C-0583-4584-A3F2-9E232D7873C9}"/>
    <dgm:cxn modelId="{20F5DCEA-BE46-4BE2-8B87-098586BB5D24}" srcId="{2E368743-B4E5-48F9-A370-413708C7B069}" destId="{89C22690-7EF3-4E19-AEF1-8B4A8550159A}" srcOrd="1" destOrd="0" parTransId="{5E3960A1-7163-4A74-9258-74CE3CF9B531}" sibTransId="{36E4BE87-BCB2-4402-97EC-4ACAB8E6DFB8}"/>
    <dgm:cxn modelId="{6537101A-E4F0-4D38-B492-4BD783648A21}" type="presParOf" srcId="{69F66145-41AD-49E1-9432-3B84C5B0AFBE}" destId="{757EA378-32A5-4C7D-9064-4C33EEC448A8}" srcOrd="0" destOrd="0" presId="urn:microsoft.com/office/officeart/2018/2/layout/IconVerticalSolidList"/>
    <dgm:cxn modelId="{3F46ADAF-4B57-411A-9944-0DAEDD7AE4CE}" type="presParOf" srcId="{757EA378-32A5-4C7D-9064-4C33EEC448A8}" destId="{0CD3D159-5387-4BA7-978A-15AE9FB61228}" srcOrd="0" destOrd="0" presId="urn:microsoft.com/office/officeart/2018/2/layout/IconVerticalSolidList"/>
    <dgm:cxn modelId="{66109B59-9366-4332-8F3F-98CF1B571A2C}" type="presParOf" srcId="{757EA378-32A5-4C7D-9064-4C33EEC448A8}" destId="{5589A9BB-81B8-4D9E-8DBF-56EE1E570CD9}" srcOrd="1" destOrd="0" presId="urn:microsoft.com/office/officeart/2018/2/layout/IconVerticalSolidList"/>
    <dgm:cxn modelId="{A4F04810-E41D-460F-9C8C-00BF67C0EE5F}" type="presParOf" srcId="{757EA378-32A5-4C7D-9064-4C33EEC448A8}" destId="{35298931-0356-49F7-9888-C818DCC4FA32}" srcOrd="2" destOrd="0" presId="urn:microsoft.com/office/officeart/2018/2/layout/IconVerticalSolidList"/>
    <dgm:cxn modelId="{2E82691C-8BB1-4C6C-879C-6BAE982343EB}" type="presParOf" srcId="{757EA378-32A5-4C7D-9064-4C33EEC448A8}" destId="{669A5133-8233-46A3-A621-2FF908E987C6}" srcOrd="3" destOrd="0" presId="urn:microsoft.com/office/officeart/2018/2/layout/IconVerticalSolidList"/>
    <dgm:cxn modelId="{92F84486-516C-4F76-98C5-0022AA93E6DD}" type="presParOf" srcId="{69F66145-41AD-49E1-9432-3B84C5B0AFBE}" destId="{9770BE1A-5B6B-402A-817F-4D881168FDEE}" srcOrd="1" destOrd="0" presId="urn:microsoft.com/office/officeart/2018/2/layout/IconVerticalSolidList"/>
    <dgm:cxn modelId="{83EFFE81-0DF5-43AB-A9DB-2FFE6109F27B}" type="presParOf" srcId="{69F66145-41AD-49E1-9432-3B84C5B0AFBE}" destId="{D914D019-1F49-43DF-B78E-07C413225F5A}" srcOrd="2" destOrd="0" presId="urn:microsoft.com/office/officeart/2018/2/layout/IconVerticalSolidList"/>
    <dgm:cxn modelId="{C8FFE894-3BDF-4A3F-AC51-81000D2F9E2F}" type="presParOf" srcId="{D914D019-1F49-43DF-B78E-07C413225F5A}" destId="{E77F76A9-D0E6-4B83-9657-49A96280A168}" srcOrd="0" destOrd="0" presId="urn:microsoft.com/office/officeart/2018/2/layout/IconVerticalSolidList"/>
    <dgm:cxn modelId="{39FD93CC-AE15-4EAC-AB6D-0D89F089973B}" type="presParOf" srcId="{D914D019-1F49-43DF-B78E-07C413225F5A}" destId="{A8771F05-1FD2-4D44-86D5-189E2F80FCD6}" srcOrd="1" destOrd="0" presId="urn:microsoft.com/office/officeart/2018/2/layout/IconVerticalSolidList"/>
    <dgm:cxn modelId="{FD4251A5-EF65-4E19-B4F5-3C2E65CE0733}" type="presParOf" srcId="{D914D019-1F49-43DF-B78E-07C413225F5A}" destId="{7B9646B8-2DFC-47D5-9C11-46FF63242C24}" srcOrd="2" destOrd="0" presId="urn:microsoft.com/office/officeart/2018/2/layout/IconVerticalSolidList"/>
    <dgm:cxn modelId="{5B259138-53FB-4D7D-9BA9-AB1C7BC48107}" type="presParOf" srcId="{D914D019-1F49-43DF-B78E-07C413225F5A}" destId="{A149F855-DF28-4DE7-91E7-EAF77EA14C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D8E72-B99B-4A85-94EE-053CCA850191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5D0B9-84B2-4E3E-A1E2-2064E769D101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-Sujet très présent de nos jours</a:t>
          </a:r>
          <a:endParaRPr lang="en-US" sz="2300" kern="1200"/>
        </a:p>
      </dsp:txBody>
      <dsp:txXfrm>
        <a:off x="417971" y="2644140"/>
        <a:ext cx="2889450" cy="720000"/>
      </dsp:txXfrm>
    </dsp:sp>
    <dsp:sp modelId="{C73EE01D-F9DB-4F02-8FF4-FE5195125C56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6480A-8CAB-4AE5-AFC2-1F36A66EC7B7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-Jusqu’à 85% d'utilisation</a:t>
          </a:r>
          <a:endParaRPr lang="en-US" sz="2300" kern="1200"/>
        </a:p>
      </dsp:txBody>
      <dsp:txXfrm>
        <a:off x="3813075" y="2644140"/>
        <a:ext cx="2889450" cy="720000"/>
      </dsp:txXfrm>
    </dsp:sp>
    <dsp:sp modelId="{44C5D6D8-BCC3-4386-A87B-9813A7F9C5B1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2C3A2-E6A5-436E-80E6-5B6D83BAA439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-très réglementé</a:t>
          </a:r>
          <a:endParaRPr lang="en-US" sz="2300" kern="1200"/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3D159-5387-4BA7-978A-15AE9FB61228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9A9BB-81B8-4D9E-8DBF-56EE1E570CD9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A5133-8233-46A3-A621-2FF908E987C6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Les OGM ne sont pas "dangereux" pour la santé</a:t>
          </a:r>
          <a:endParaRPr lang="en-US" sz="2500" kern="1200"/>
        </a:p>
      </dsp:txBody>
      <dsp:txXfrm>
        <a:off x="2039300" y="956381"/>
        <a:ext cx="4474303" cy="1765627"/>
      </dsp:txXfrm>
    </dsp:sp>
    <dsp:sp modelId="{E77F76A9-D0E6-4B83-9657-49A96280A168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71F05-1FD2-4D44-86D5-189E2F80FCD6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9F855-DF28-4DE7-91E7-EAF77EA14C9A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=&gt; Les produits phytosanitaires utilisés sont-ils dangereux pour notre santé?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8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4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3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8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0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6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5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2E26E-DAA9-477B-8FDA-3B21AD769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fr-FR" sz="5400" b="1">
                <a:cs typeface="Calibri Light"/>
              </a:rPr>
              <a:t>Les OGM, un danger?</a:t>
            </a:r>
            <a:endParaRPr lang="fr-FR" sz="54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E9CE5-F184-46A7-AF0E-3FC5A9EC9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fr-FR" sz="2000">
                <a:cs typeface="Calibri"/>
              </a:rPr>
              <a:t>Elliott VANWORMHOUDT</a:t>
            </a:r>
          </a:p>
          <a:p>
            <a:pPr algn="l"/>
            <a:r>
              <a:rPr lang="fr-FR" sz="2000">
                <a:cs typeface="Calibri"/>
              </a:rPr>
              <a:t>Pierre Sénéchal</a:t>
            </a:r>
          </a:p>
        </p:txBody>
      </p:sp>
    </p:spTree>
    <p:extLst>
      <p:ext uri="{BB962C8B-B14F-4D97-AF65-F5344CB8AC3E}">
        <p14:creationId xmlns:p14="http://schemas.microsoft.com/office/powerpoint/2010/main" val="2061284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F1E11-C9B1-4FBF-AAF4-C693F64B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u="sng">
                <a:cs typeface="Calibri Light"/>
              </a:rPr>
              <a:t>INTRODUCTION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85548B4-965C-4F2E-967D-F76DE9EFE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7130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808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985C-4CC8-4BD7-B5FC-97C2476D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Un </a:t>
            </a:r>
            <a:r>
              <a:rPr lang="en-US" err="1">
                <a:cs typeface="Calibri Light"/>
              </a:rPr>
              <a:t>peu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d'histoire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D75FC-86CC-4224-A74D-A8497988F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1973 : </a:t>
            </a:r>
            <a:r>
              <a:rPr lang="en-US" sz="1800" dirty="0" err="1">
                <a:cs typeface="Calibri"/>
              </a:rPr>
              <a:t>Découverte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fr" sz="1800" dirty="0">
                <a:ea typeface="+mn-lt"/>
                <a:cs typeface="+mn-lt"/>
              </a:rPr>
              <a:t>de la technologie de l’ADN recombinant </a:t>
            </a:r>
          </a:p>
          <a:p>
            <a:endParaRPr lang="fr" sz="1800" dirty="0">
              <a:cs typeface="Calibri"/>
            </a:endParaRPr>
          </a:p>
          <a:p>
            <a:r>
              <a:rPr lang="fr" sz="1800" dirty="0">
                <a:cs typeface="Calibri"/>
              </a:rPr>
              <a:t>1990 : Commercialisation du premier aliment OGM</a:t>
            </a:r>
          </a:p>
          <a:p>
            <a:endParaRPr lang="fr" sz="1800" dirty="0">
              <a:cs typeface="Calibri"/>
            </a:endParaRPr>
          </a:p>
          <a:p>
            <a:r>
              <a:rPr lang="fr" sz="1800" dirty="0">
                <a:cs typeface="Calibri"/>
              </a:rPr>
              <a:t>2000 : Protocole de Carthagène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8F85D0BF-4E79-45CE-8DC5-BA92C29E1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1" r="1" b="18450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0216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B8C78-79AB-4A37-8DC6-C7FE2307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OGM : </a:t>
            </a:r>
            <a:r>
              <a:rPr lang="en-US" err="1">
                <a:solidFill>
                  <a:schemeClr val="bg1"/>
                </a:solidFill>
                <a:cs typeface="Calibri Light"/>
              </a:rPr>
              <a:t>définition</a:t>
            </a:r>
            <a:endParaRPr lang="en-US" err="1">
              <a:solidFill>
                <a:schemeClr val="bg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1E3654A-EAE8-4F26-AFFD-2072DE316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14" r="3" b="583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487C-9E60-48AD-9906-90A739C7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042" y="2606906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cs typeface="Calibri"/>
              </a:rPr>
              <a:t>OGM : </a:t>
            </a:r>
            <a:r>
              <a:rPr lang="en-US" sz="2200" err="1">
                <a:cs typeface="Calibri"/>
              </a:rPr>
              <a:t>Organisme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Génétiquement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Modifié</a:t>
            </a:r>
            <a:endParaRPr lang="en-US" err="1">
              <a:cs typeface="Calibri" panose="020F0502020204030204"/>
            </a:endParaRPr>
          </a:p>
          <a:p>
            <a:endParaRPr lang="en-US" sz="2200">
              <a:cs typeface="Calibri"/>
            </a:endParaRPr>
          </a:p>
          <a:p>
            <a:r>
              <a:rPr lang="en-US" sz="2200" err="1">
                <a:cs typeface="Calibri"/>
              </a:rPr>
              <a:t>Différentes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définitions</a:t>
            </a:r>
            <a:r>
              <a:rPr lang="en-US" sz="2200">
                <a:cs typeface="Calibri"/>
              </a:rPr>
              <a:t>(Europe = Modification du </a:t>
            </a:r>
            <a:r>
              <a:rPr lang="en-US" sz="2200" err="1">
                <a:cs typeface="Calibri"/>
              </a:rPr>
              <a:t>génie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génétique</a:t>
            </a:r>
            <a:r>
              <a:rPr lang="en-US" sz="2200">
                <a:cs typeface="Calibri"/>
              </a:rPr>
              <a:t>)</a:t>
            </a:r>
          </a:p>
          <a:p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Technique : </a:t>
            </a:r>
            <a:r>
              <a:rPr lang="en-US" sz="2200" err="1">
                <a:cs typeface="Calibri"/>
              </a:rPr>
              <a:t>Transgénèse</a:t>
            </a: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106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7AB0-2E7B-4B2B-B610-659192A7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59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>
                <a:cs typeface="Calibri Light"/>
              </a:rPr>
              <a:t>Les OGM, un danger?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7A10E-DE09-4E2E-BF5A-0D932CC8F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58" y="282535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800" dirty="0">
                <a:cs typeface="Calibri"/>
              </a:rPr>
              <a:t>Plants OGM se répandant dans les champs voisins et devenant incontrôlables</a:t>
            </a:r>
          </a:p>
          <a:p>
            <a:pPr marL="0" indent="0">
              <a:buNone/>
            </a:pPr>
            <a:endParaRPr lang="fr-FR" sz="1800" dirty="0">
              <a:cs typeface="Calibri"/>
            </a:endParaRPr>
          </a:p>
          <a:p>
            <a:r>
              <a:rPr lang="fr-FR" sz="1800" dirty="0">
                <a:cs typeface="Calibri"/>
              </a:rPr>
              <a:t>Recul insuffisant sur les conséquences à long terme</a:t>
            </a:r>
          </a:p>
          <a:p>
            <a:pPr marL="0" indent="0">
              <a:buNone/>
            </a:pPr>
            <a:endParaRPr lang="fr-FR" sz="1800" dirty="0">
              <a:cs typeface="Calibri"/>
            </a:endParaRPr>
          </a:p>
          <a:p>
            <a:r>
              <a:rPr lang="fr-FR" sz="1800" dirty="0">
                <a:cs typeface="Calibri"/>
              </a:rPr>
              <a:t>Transmissible à l'Homme?</a:t>
            </a:r>
          </a:p>
          <a:p>
            <a:pPr marL="0" indent="0">
              <a:buNone/>
            </a:pPr>
            <a:endParaRPr lang="fr-FR" sz="1800" dirty="0">
              <a:cs typeface="Calibri"/>
            </a:endParaRPr>
          </a:p>
          <a:p>
            <a:r>
              <a:rPr lang="fr-FR" sz="1800" dirty="0">
                <a:cs typeface="Calibri"/>
              </a:rPr>
              <a:t>Et si les bactéries mutaient?</a:t>
            </a:r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99B450F-45A9-4922-9F84-F189B8BF9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67" r="27122" b="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33774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A077E36C-0E0E-403B-99CC-B9521BF697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32" r="14016"/>
          <a:stretch/>
        </p:blipFill>
        <p:spPr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AF281-675C-45B2-98B8-FA87D04C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396289"/>
            <a:ext cx="4782458" cy="1325563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Expériences</a:t>
            </a:r>
            <a:r>
              <a:rPr lang="en-US">
                <a:cs typeface="Calibri Light"/>
              </a:rPr>
              <a:t> sur les OGM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80D1-B04B-4EF4-8491-4D48D199B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478" y="3429143"/>
            <a:ext cx="478245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cs typeface="Calibri"/>
              </a:rPr>
              <a:t>Tests </a:t>
            </a:r>
            <a:r>
              <a:rPr lang="en-US" err="1">
                <a:cs typeface="Calibri"/>
              </a:rPr>
              <a:t>réalisés</a:t>
            </a:r>
            <a:r>
              <a:rPr lang="en-US">
                <a:cs typeface="Calibri"/>
              </a:rPr>
              <a:t> sur des </a:t>
            </a:r>
            <a:r>
              <a:rPr lang="en-US" err="1">
                <a:cs typeface="Calibri"/>
              </a:rPr>
              <a:t>souris</a:t>
            </a:r>
            <a:r>
              <a:rPr lang="en-US">
                <a:cs typeface="Calibri"/>
              </a:rPr>
              <a:t>: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 algn="ctr">
              <a:buNone/>
            </a:pPr>
            <a:r>
              <a:rPr lang="en-US">
                <a:cs typeface="Calibri"/>
              </a:rPr>
              <a:t>Pas de </a:t>
            </a:r>
            <a:r>
              <a:rPr lang="en-US" err="1">
                <a:cs typeface="Calibri"/>
              </a:rPr>
              <a:t>différence</a:t>
            </a:r>
          </a:p>
          <a:p>
            <a:pPr marL="0" indent="0" algn="ctr">
              <a:buNone/>
            </a:pPr>
            <a:r>
              <a:rPr lang="en-US" sz="1600">
                <a:cs typeface="Calibri"/>
              </a:rPr>
              <a:t>(</a:t>
            </a:r>
            <a:r>
              <a:rPr lang="en-US" sz="1600" err="1">
                <a:cs typeface="Calibri"/>
              </a:rPr>
              <a:t>organes</a:t>
            </a:r>
            <a:r>
              <a:rPr lang="en-US" sz="1600">
                <a:cs typeface="Calibri"/>
              </a:rPr>
              <a:t>, tissues, reproduction,…)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10008D-8171-4B8C-BBD2-DC9B62B39B17}"/>
              </a:ext>
            </a:extLst>
          </p:cNvPr>
          <p:cNvCxnSpPr/>
          <p:nvPr/>
        </p:nvCxnSpPr>
        <p:spPr>
          <a:xfrm>
            <a:off x="2926736" y="3905863"/>
            <a:ext cx="13109" cy="521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F2E84C-10C3-4C91-A599-0EF4B9BDF87E}"/>
              </a:ext>
            </a:extLst>
          </p:cNvPr>
          <p:cNvSpPr txBox="1"/>
          <p:nvPr/>
        </p:nvSpPr>
        <p:spPr>
          <a:xfrm>
            <a:off x="192860" y="5574063"/>
            <a:ext cx="274319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600">
                <a:ea typeface="+mn-lt"/>
                <a:cs typeface="+mn-lt"/>
              </a:rPr>
              <a:t>D. G. </a:t>
            </a:r>
            <a:r>
              <a:rPr lang="fr-FR" sz="600" err="1">
                <a:ea typeface="+mn-lt"/>
                <a:cs typeface="+mn-lt"/>
              </a:rPr>
              <a:t>Brake</a:t>
            </a:r>
            <a:r>
              <a:rPr lang="fr-FR" sz="600">
                <a:ea typeface="+mn-lt"/>
                <a:cs typeface="+mn-lt"/>
              </a:rPr>
              <a:t>, R. Thaler, and D. P. </a:t>
            </a:r>
            <a:r>
              <a:rPr lang="fr-FR" sz="600" err="1">
                <a:ea typeface="+mn-lt"/>
                <a:cs typeface="+mn-lt"/>
              </a:rPr>
              <a:t>Evenson</a:t>
            </a:r>
            <a:r>
              <a:rPr lang="fr-FR" sz="600">
                <a:ea typeface="+mn-lt"/>
                <a:cs typeface="+mn-lt"/>
              </a:rPr>
              <a:t>, “Evaluation of </a:t>
            </a:r>
            <a:r>
              <a:rPr lang="fr-FR" sz="600" err="1">
                <a:ea typeface="+mn-lt"/>
                <a:cs typeface="+mn-lt"/>
              </a:rPr>
              <a:t>Bt</a:t>
            </a:r>
            <a:r>
              <a:rPr lang="fr-FR" sz="600">
                <a:ea typeface="+mn-lt"/>
                <a:cs typeface="+mn-lt"/>
              </a:rPr>
              <a:t> (Bacillus thuringiensis) Corn on Mouse </a:t>
            </a:r>
            <a:r>
              <a:rPr lang="fr-FR" sz="600" err="1">
                <a:ea typeface="+mn-lt"/>
                <a:cs typeface="+mn-lt"/>
              </a:rPr>
              <a:t>Testicular</a:t>
            </a:r>
            <a:r>
              <a:rPr lang="fr-FR" sz="600">
                <a:ea typeface="+mn-lt"/>
                <a:cs typeface="+mn-lt"/>
              </a:rPr>
              <a:t> </a:t>
            </a:r>
            <a:r>
              <a:rPr lang="fr-FR" sz="600" err="1">
                <a:ea typeface="+mn-lt"/>
                <a:cs typeface="+mn-lt"/>
              </a:rPr>
              <a:t>Development</a:t>
            </a:r>
            <a:r>
              <a:rPr lang="fr-FR" sz="600">
                <a:ea typeface="+mn-lt"/>
                <a:cs typeface="+mn-lt"/>
              </a:rPr>
              <a:t> by Dual </a:t>
            </a:r>
            <a:r>
              <a:rPr lang="fr-FR" sz="600" err="1">
                <a:ea typeface="+mn-lt"/>
                <a:cs typeface="+mn-lt"/>
              </a:rPr>
              <a:t>Parameter</a:t>
            </a:r>
            <a:r>
              <a:rPr lang="fr-FR" sz="600">
                <a:ea typeface="+mn-lt"/>
                <a:cs typeface="+mn-lt"/>
              </a:rPr>
              <a:t> Flow </a:t>
            </a:r>
            <a:r>
              <a:rPr lang="fr-FR" sz="600" err="1">
                <a:ea typeface="+mn-lt"/>
                <a:cs typeface="+mn-lt"/>
              </a:rPr>
              <a:t>Cytometry</a:t>
            </a:r>
            <a:r>
              <a:rPr lang="fr-FR" sz="600">
                <a:ea typeface="+mn-lt"/>
                <a:cs typeface="+mn-lt"/>
              </a:rPr>
              <a:t>,” J. </a:t>
            </a:r>
            <a:r>
              <a:rPr lang="fr-FR" sz="600" err="1">
                <a:ea typeface="+mn-lt"/>
                <a:cs typeface="+mn-lt"/>
              </a:rPr>
              <a:t>Agric</a:t>
            </a:r>
            <a:r>
              <a:rPr lang="fr-FR" sz="600">
                <a:ea typeface="+mn-lt"/>
                <a:cs typeface="+mn-lt"/>
              </a:rPr>
              <a:t>. Food </a:t>
            </a:r>
            <a:r>
              <a:rPr lang="fr-FR" sz="600" err="1">
                <a:ea typeface="+mn-lt"/>
                <a:cs typeface="+mn-lt"/>
              </a:rPr>
              <a:t>Chem</a:t>
            </a:r>
            <a:r>
              <a:rPr lang="fr-FR" sz="600">
                <a:ea typeface="+mn-lt"/>
                <a:cs typeface="+mn-lt"/>
              </a:rPr>
              <a:t>., vol. 52, no. 7, pp. 2097–2102, 2004.</a:t>
            </a:r>
            <a:endParaRPr lang="en-US" sz="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sz="600">
                <a:ea typeface="+mn-lt"/>
                <a:cs typeface="+mn-lt"/>
              </a:rPr>
              <a:t>Z. L. Chen, H. </a:t>
            </a:r>
            <a:r>
              <a:rPr lang="fr-FR" sz="600" err="1">
                <a:ea typeface="+mn-lt"/>
                <a:cs typeface="+mn-lt"/>
              </a:rPr>
              <a:t>Gu</a:t>
            </a:r>
            <a:r>
              <a:rPr lang="fr-FR" sz="600">
                <a:ea typeface="+mn-lt"/>
                <a:cs typeface="+mn-lt"/>
              </a:rPr>
              <a:t>, Y. Li, Y. Su, P. Wu, Z. Jiang, X. Ming, J. Tian, N. Pan, and L. J. </a:t>
            </a:r>
            <a:r>
              <a:rPr lang="fr-FR" sz="600" err="1">
                <a:ea typeface="+mn-lt"/>
                <a:cs typeface="+mn-lt"/>
              </a:rPr>
              <a:t>Qu</a:t>
            </a:r>
            <a:r>
              <a:rPr lang="fr-FR" sz="600">
                <a:ea typeface="+mn-lt"/>
                <a:cs typeface="+mn-lt"/>
              </a:rPr>
              <a:t>, “</a:t>
            </a:r>
            <a:r>
              <a:rPr lang="fr-FR" sz="600" err="1">
                <a:ea typeface="+mn-lt"/>
                <a:cs typeface="+mn-lt"/>
              </a:rPr>
              <a:t>Safety</a:t>
            </a:r>
            <a:r>
              <a:rPr lang="fr-FR" sz="600">
                <a:ea typeface="+mn-lt"/>
                <a:cs typeface="+mn-lt"/>
              </a:rPr>
              <a:t> </a:t>
            </a:r>
            <a:r>
              <a:rPr lang="fr-FR" sz="600" err="1">
                <a:ea typeface="+mn-lt"/>
                <a:cs typeface="+mn-lt"/>
              </a:rPr>
              <a:t>assessment</a:t>
            </a:r>
            <a:r>
              <a:rPr lang="fr-FR" sz="600">
                <a:ea typeface="+mn-lt"/>
                <a:cs typeface="+mn-lt"/>
              </a:rPr>
              <a:t> for </a:t>
            </a:r>
            <a:r>
              <a:rPr lang="fr-FR" sz="600" err="1">
                <a:ea typeface="+mn-lt"/>
                <a:cs typeface="+mn-lt"/>
              </a:rPr>
              <a:t>genetically</a:t>
            </a:r>
            <a:r>
              <a:rPr lang="fr-FR" sz="600">
                <a:ea typeface="+mn-lt"/>
                <a:cs typeface="+mn-lt"/>
              </a:rPr>
              <a:t> </a:t>
            </a:r>
            <a:r>
              <a:rPr lang="fr-FR" sz="600" err="1">
                <a:ea typeface="+mn-lt"/>
                <a:cs typeface="+mn-lt"/>
              </a:rPr>
              <a:t>modified</a:t>
            </a:r>
            <a:r>
              <a:rPr lang="fr-FR" sz="600">
                <a:ea typeface="+mn-lt"/>
                <a:cs typeface="+mn-lt"/>
              </a:rPr>
              <a:t> </a:t>
            </a:r>
            <a:r>
              <a:rPr lang="fr-FR" sz="600" err="1">
                <a:ea typeface="+mn-lt"/>
                <a:cs typeface="+mn-lt"/>
              </a:rPr>
              <a:t>sweet</a:t>
            </a:r>
            <a:r>
              <a:rPr lang="fr-FR" sz="600">
                <a:ea typeface="+mn-lt"/>
                <a:cs typeface="+mn-lt"/>
              </a:rPr>
              <a:t> </a:t>
            </a:r>
            <a:r>
              <a:rPr lang="fr-FR" sz="600" err="1">
                <a:ea typeface="+mn-lt"/>
                <a:cs typeface="+mn-lt"/>
              </a:rPr>
              <a:t>pepper</a:t>
            </a:r>
            <a:r>
              <a:rPr lang="fr-FR" sz="600">
                <a:ea typeface="+mn-lt"/>
                <a:cs typeface="+mn-lt"/>
              </a:rPr>
              <a:t> and </a:t>
            </a:r>
            <a:r>
              <a:rPr lang="fr-FR" sz="600" err="1">
                <a:ea typeface="+mn-lt"/>
                <a:cs typeface="+mn-lt"/>
              </a:rPr>
              <a:t>tomato</a:t>
            </a:r>
            <a:r>
              <a:rPr lang="fr-FR" sz="600">
                <a:ea typeface="+mn-lt"/>
                <a:cs typeface="+mn-lt"/>
              </a:rPr>
              <a:t>,” </a:t>
            </a:r>
            <a:r>
              <a:rPr lang="fr-FR" sz="600" err="1">
                <a:ea typeface="+mn-lt"/>
                <a:cs typeface="+mn-lt"/>
              </a:rPr>
              <a:t>Toxicology</a:t>
            </a:r>
            <a:r>
              <a:rPr lang="fr-FR" sz="600">
                <a:ea typeface="+mn-lt"/>
                <a:cs typeface="+mn-lt"/>
              </a:rPr>
              <a:t>, vol. 188, no. 2–3, pp. 297–307, 2003.</a:t>
            </a:r>
            <a:endParaRPr lang="en-US" sz="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sz="600">
                <a:ea typeface="+mn-lt"/>
                <a:cs typeface="+mn-lt"/>
              </a:rPr>
              <a:t>D. A. Jonas, I. </a:t>
            </a:r>
            <a:r>
              <a:rPr lang="fr-FR" sz="600" err="1">
                <a:ea typeface="+mn-lt"/>
                <a:cs typeface="+mn-lt"/>
              </a:rPr>
              <a:t>Elmadfa</a:t>
            </a:r>
            <a:r>
              <a:rPr lang="fr-FR" sz="600">
                <a:ea typeface="+mn-lt"/>
                <a:cs typeface="+mn-lt"/>
              </a:rPr>
              <a:t>, K. H. Engel, K. J. Heller, G. </a:t>
            </a:r>
            <a:r>
              <a:rPr lang="fr-FR" sz="600" err="1">
                <a:ea typeface="+mn-lt"/>
                <a:cs typeface="+mn-lt"/>
              </a:rPr>
              <a:t>Kozianowski</a:t>
            </a:r>
            <a:r>
              <a:rPr lang="fr-FR" sz="600">
                <a:ea typeface="+mn-lt"/>
                <a:cs typeface="+mn-lt"/>
              </a:rPr>
              <a:t>, a. König, D. Müller, J. F. Narbonne, W. Wackernagel, and J. </a:t>
            </a:r>
            <a:r>
              <a:rPr lang="fr-FR" sz="600" err="1">
                <a:ea typeface="+mn-lt"/>
                <a:cs typeface="+mn-lt"/>
              </a:rPr>
              <a:t>Kleiner</a:t>
            </a:r>
            <a:r>
              <a:rPr lang="fr-FR" sz="600">
                <a:ea typeface="+mn-lt"/>
                <a:cs typeface="+mn-lt"/>
              </a:rPr>
              <a:t>, “</a:t>
            </a:r>
            <a:r>
              <a:rPr lang="fr-FR" sz="600" err="1">
                <a:ea typeface="+mn-lt"/>
                <a:cs typeface="+mn-lt"/>
              </a:rPr>
              <a:t>Safety</a:t>
            </a:r>
            <a:r>
              <a:rPr lang="fr-FR" sz="600">
                <a:ea typeface="+mn-lt"/>
                <a:cs typeface="+mn-lt"/>
              </a:rPr>
              <a:t> </a:t>
            </a:r>
            <a:r>
              <a:rPr lang="fr-FR" sz="600" err="1">
                <a:ea typeface="+mn-lt"/>
                <a:cs typeface="+mn-lt"/>
              </a:rPr>
              <a:t>considerations</a:t>
            </a:r>
            <a:r>
              <a:rPr lang="fr-FR" sz="600">
                <a:ea typeface="+mn-lt"/>
                <a:cs typeface="+mn-lt"/>
              </a:rPr>
              <a:t> of DNA in </a:t>
            </a:r>
            <a:r>
              <a:rPr lang="fr-FR" sz="600" err="1">
                <a:ea typeface="+mn-lt"/>
                <a:cs typeface="+mn-lt"/>
              </a:rPr>
              <a:t>food</a:t>
            </a:r>
            <a:r>
              <a:rPr lang="fr-FR" sz="600">
                <a:ea typeface="+mn-lt"/>
                <a:cs typeface="+mn-lt"/>
              </a:rPr>
              <a:t>,” Ann. </a:t>
            </a:r>
            <a:r>
              <a:rPr lang="fr-FR" sz="600" err="1">
                <a:ea typeface="+mn-lt"/>
                <a:cs typeface="+mn-lt"/>
              </a:rPr>
              <a:t>Nutr</a:t>
            </a:r>
            <a:r>
              <a:rPr lang="fr-FR" sz="600">
                <a:ea typeface="+mn-lt"/>
                <a:cs typeface="+mn-lt"/>
              </a:rPr>
              <a:t>. </a:t>
            </a:r>
            <a:r>
              <a:rPr lang="fr-FR" sz="600" err="1">
                <a:ea typeface="+mn-lt"/>
                <a:cs typeface="+mn-lt"/>
              </a:rPr>
              <a:t>Metab</a:t>
            </a:r>
            <a:r>
              <a:rPr lang="fr-FR" sz="600">
                <a:ea typeface="+mn-lt"/>
                <a:cs typeface="+mn-lt"/>
              </a:rPr>
              <a:t>., vol. 45, no. 6, pp. 235–254, 2001.</a:t>
            </a:r>
            <a:endParaRPr lang="en-US" sz="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fr-FR" sz="600">
              <a:ea typeface="+mn-lt"/>
              <a:cs typeface="+mn-lt"/>
            </a:endParaRPr>
          </a:p>
          <a:p>
            <a:endParaRPr lang="en-US" sz="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363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16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FC0EA-78BD-4FE5-BDBE-1ED0943C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3649704" cy="188155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cs typeface="Calibri Light"/>
              </a:rPr>
              <a:t>Comparaison entre OGM et non OGM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6EA54-546C-4C86-90FD-D8B4A8B5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438559"/>
            <a:ext cx="6745314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>
              <a:solidFill>
                <a:schemeClr val="bg1"/>
              </a:solidFill>
              <a:cs typeface="Calibri"/>
            </a:endParaRP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74" name="Graphic 174" descr="Plant With Roots">
            <a:extLst>
              <a:ext uri="{FF2B5EF4-FFF2-40B4-BE49-F238E27FC236}">
                <a16:creationId xmlns:a16="http://schemas.microsoft.com/office/drawing/2014/main" id="{6F2B3D5E-9180-4E83-9207-FDE00F09F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3344" y="3217029"/>
            <a:ext cx="2891433" cy="2891433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9298A39F-33BF-4E65-95BD-015649B4A1F3}"/>
              </a:ext>
            </a:extLst>
          </p:cNvPr>
          <p:cNvSpPr txBox="1"/>
          <p:nvPr/>
        </p:nvSpPr>
        <p:spPr>
          <a:xfrm>
            <a:off x="5404465" y="3954206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9600">
              <a:latin typeface="MathJax_Main"/>
            </a:endParaRPr>
          </a:p>
        </p:txBody>
      </p:sp>
      <p:pic>
        <p:nvPicPr>
          <p:cNvPr id="181" name="Picture 1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25D1D4-75F2-4F20-96CC-A0059BFDA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112" y="3559483"/>
            <a:ext cx="2516033" cy="2197099"/>
          </a:xfrm>
          <a:prstGeom prst="rect">
            <a:avLst/>
          </a:prstGeom>
        </p:spPr>
      </p:pic>
      <p:pic>
        <p:nvPicPr>
          <p:cNvPr id="182" name="Graphic 174" descr="Plant With Roots">
            <a:extLst>
              <a:ext uri="{FF2B5EF4-FFF2-40B4-BE49-F238E27FC236}">
                <a16:creationId xmlns:a16="http://schemas.microsoft.com/office/drawing/2014/main" id="{6DDCF8B1-06F2-474B-AACF-3FB638326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6698" y="3217028"/>
            <a:ext cx="2891433" cy="2891433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2F16E700-0D05-42C3-AD90-3D4A20D715D9}"/>
              </a:ext>
            </a:extLst>
          </p:cNvPr>
          <p:cNvSpPr txBox="1"/>
          <p:nvPr/>
        </p:nvSpPr>
        <p:spPr>
          <a:xfrm>
            <a:off x="8231237" y="6199237"/>
            <a:ext cx="12847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cs typeface="Calibri"/>
              </a:rPr>
              <a:t>OGM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633BCC1-8B6F-468A-9B69-635E184DADB6}"/>
              </a:ext>
            </a:extLst>
          </p:cNvPr>
          <p:cNvSpPr txBox="1"/>
          <p:nvPr/>
        </p:nvSpPr>
        <p:spPr>
          <a:xfrm>
            <a:off x="1209366" y="6199237"/>
            <a:ext cx="31446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cs typeface="Calibri"/>
              </a:rPr>
              <a:t> NON OGM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A4A0D-B891-46A2-B6E7-227D97B5D312}"/>
              </a:ext>
            </a:extLst>
          </p:cNvPr>
          <p:cNvSpPr txBox="1"/>
          <p:nvPr/>
        </p:nvSpPr>
        <p:spPr>
          <a:xfrm>
            <a:off x="8399534" y="631179"/>
            <a:ext cx="3154544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>
                <a:solidFill>
                  <a:schemeClr val="bg1"/>
                </a:solidFill>
              </a:rPr>
              <a:t>Tamar </a:t>
            </a:r>
            <a:r>
              <a:rPr lang="fr-FR" sz="1100" err="1">
                <a:solidFill>
                  <a:schemeClr val="bg1"/>
                </a:solidFill>
              </a:rPr>
              <a:t>Haspel</a:t>
            </a:r>
            <a:r>
              <a:rPr lang="fr-FR" sz="1100">
                <a:solidFill>
                  <a:schemeClr val="bg1"/>
                </a:solidFill>
              </a:rPr>
              <a:t>. “</a:t>
            </a:r>
            <a:r>
              <a:rPr lang="fr-FR" sz="1100" err="1">
                <a:solidFill>
                  <a:schemeClr val="bg1"/>
                </a:solidFill>
              </a:rPr>
              <a:t>Genetically</a:t>
            </a:r>
            <a:r>
              <a:rPr lang="fr-FR" sz="1100">
                <a:solidFill>
                  <a:schemeClr val="bg1"/>
                </a:solidFill>
              </a:rPr>
              <a:t> </a:t>
            </a:r>
            <a:r>
              <a:rPr lang="fr-FR" sz="1100" err="1">
                <a:solidFill>
                  <a:schemeClr val="bg1"/>
                </a:solidFill>
              </a:rPr>
              <a:t>modified</a:t>
            </a:r>
            <a:r>
              <a:rPr lang="fr-FR" sz="1100">
                <a:solidFill>
                  <a:schemeClr val="bg1"/>
                </a:solidFill>
              </a:rPr>
              <a:t> </a:t>
            </a:r>
            <a:r>
              <a:rPr lang="fr-FR" sz="1100" err="1">
                <a:solidFill>
                  <a:schemeClr val="bg1"/>
                </a:solidFill>
              </a:rPr>
              <a:t>foods</a:t>
            </a:r>
            <a:r>
              <a:rPr lang="fr-FR" sz="1100">
                <a:solidFill>
                  <a:schemeClr val="bg1"/>
                </a:solidFill>
              </a:rPr>
              <a:t>: </a:t>
            </a:r>
            <a:r>
              <a:rPr lang="fr-FR" sz="1100" err="1">
                <a:solidFill>
                  <a:schemeClr val="bg1"/>
                </a:solidFill>
              </a:rPr>
              <a:t>What</a:t>
            </a:r>
            <a:r>
              <a:rPr lang="fr-FR" sz="1100">
                <a:solidFill>
                  <a:schemeClr val="bg1"/>
                </a:solidFill>
              </a:rPr>
              <a:t> </a:t>
            </a:r>
            <a:r>
              <a:rPr lang="fr-FR" sz="1100" err="1">
                <a:solidFill>
                  <a:schemeClr val="bg1"/>
                </a:solidFill>
              </a:rPr>
              <a:t>is</a:t>
            </a:r>
            <a:r>
              <a:rPr lang="fr-FR" sz="1100">
                <a:solidFill>
                  <a:schemeClr val="bg1"/>
                </a:solidFill>
              </a:rPr>
              <a:t> and </a:t>
            </a:r>
            <a:r>
              <a:rPr lang="fr-FR" sz="1100" err="1">
                <a:solidFill>
                  <a:schemeClr val="bg1"/>
                </a:solidFill>
              </a:rPr>
              <a:t>isn’t</a:t>
            </a:r>
            <a:r>
              <a:rPr lang="fr-FR" sz="1100">
                <a:solidFill>
                  <a:schemeClr val="bg1"/>
                </a:solidFill>
              </a:rPr>
              <a:t> </a:t>
            </a:r>
            <a:r>
              <a:rPr lang="fr-FR" sz="1100" err="1">
                <a:solidFill>
                  <a:schemeClr val="bg1"/>
                </a:solidFill>
              </a:rPr>
              <a:t>true</a:t>
            </a:r>
            <a:r>
              <a:rPr lang="fr-FR" sz="1100">
                <a:solidFill>
                  <a:schemeClr val="bg1"/>
                </a:solidFill>
              </a:rPr>
              <a:t>”. Washington Post. </a:t>
            </a:r>
            <a:r>
              <a:rPr lang="fr-FR" sz="1100" err="1">
                <a:solidFill>
                  <a:schemeClr val="bg1"/>
                </a:solidFill>
              </a:rPr>
              <a:t>October</a:t>
            </a:r>
            <a:r>
              <a:rPr lang="fr-FR" sz="1100">
                <a:solidFill>
                  <a:schemeClr val="bg1"/>
                </a:solidFill>
              </a:rPr>
              <a:t> 15, 2013.</a:t>
            </a:r>
            <a:r>
              <a:rPr lang="en-US" sz="1100">
                <a:solidFill>
                  <a:srgbClr val="222222"/>
                </a:solidFill>
                <a:cs typeface="Calibri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9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192315-1E59-41D1-B037-4CFEFBAF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 b="1" u="sng">
                <a:solidFill>
                  <a:srgbClr val="FFFFFF"/>
                </a:solidFill>
                <a:ea typeface="+mj-lt"/>
                <a:cs typeface="+mj-lt"/>
              </a:rPr>
              <a:t>CONCLUSION</a:t>
            </a:r>
            <a:endParaRPr lang="fr-FR">
              <a:solidFill>
                <a:srgbClr val="FFFFFF"/>
              </a:solidFill>
              <a:cs typeface="Calibri Light" panose="020F0302020204030204"/>
            </a:endParaRPr>
          </a:p>
        </p:txBody>
      </p:sp>
      <p:graphicFrame>
        <p:nvGraphicFramePr>
          <p:cNvPr id="26" name="Espace réservé du contenu 2">
            <a:extLst>
              <a:ext uri="{FF2B5EF4-FFF2-40B4-BE49-F238E27FC236}">
                <a16:creationId xmlns:a16="http://schemas.microsoft.com/office/drawing/2014/main" id="{57894561-B63F-4085-84E8-446D177E0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842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64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1E6B2-37F8-4496-BE9C-B0FBA309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714" y="250835"/>
            <a:ext cx="8751865" cy="678080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fr-FR" sz="1800" dirty="0">
                <a:ea typeface="+mn-lt"/>
                <a:cs typeface="+mn-lt"/>
              </a:rPr>
              <a:t>Quelle est la technique utilisée pour fabriquer un OGM ? </a:t>
            </a:r>
            <a:endParaRPr lang="fr-FR" sz="1800" dirty="0">
              <a:cs typeface="Calibri" panose="020F0502020204030204"/>
            </a:endParaRPr>
          </a:p>
          <a:p>
            <a:pPr>
              <a:buNone/>
            </a:pPr>
            <a:r>
              <a:rPr lang="fr-FR" sz="1800" dirty="0">
                <a:ea typeface="+mn-lt"/>
                <a:cs typeface="+mn-lt"/>
              </a:rPr>
              <a:t>1) Le transgenrisme </a:t>
            </a:r>
            <a:endParaRPr lang="fr-FR" sz="1800" dirty="0">
              <a:cs typeface="Calibri" panose="020F0502020204030204"/>
            </a:endParaRPr>
          </a:p>
          <a:p>
            <a:pPr>
              <a:buNone/>
            </a:pPr>
            <a:r>
              <a:rPr lang="fr-FR" sz="1800" dirty="0">
                <a:ea typeface="+mn-lt"/>
                <a:cs typeface="+mn-lt"/>
              </a:rPr>
              <a:t>2) La transgénèse </a:t>
            </a:r>
            <a:endParaRPr lang="fr-FR" sz="1800" dirty="0">
              <a:cs typeface="Calibri" panose="020F0502020204030204"/>
            </a:endParaRPr>
          </a:p>
          <a:p>
            <a:pPr>
              <a:buNone/>
            </a:pPr>
            <a:r>
              <a:rPr lang="fr-FR" sz="1800" dirty="0">
                <a:ea typeface="+mn-lt"/>
                <a:cs typeface="+mn-lt"/>
              </a:rPr>
              <a:t>3) La Transylvanie </a:t>
            </a:r>
            <a:endParaRPr lang="fr-FR" sz="1800" dirty="0">
              <a:cs typeface="Calibri" panose="020F0502020204030204"/>
            </a:endParaRPr>
          </a:p>
          <a:p>
            <a:pPr>
              <a:buNone/>
            </a:pPr>
            <a:r>
              <a:rPr lang="fr-FR" sz="1800" dirty="0">
                <a:ea typeface="+mn-lt"/>
                <a:cs typeface="+mn-lt"/>
              </a:rPr>
              <a:t>4) La combigénie </a:t>
            </a:r>
            <a:endParaRPr lang="fr-FR" sz="1800" dirty="0">
              <a:cs typeface="Calibri" panose="020F0502020204030204"/>
            </a:endParaRPr>
          </a:p>
          <a:p>
            <a:pPr>
              <a:buNone/>
            </a:pPr>
            <a:r>
              <a:rPr lang="fr-FR" sz="1800" dirty="0">
                <a:ea typeface="+mn-lt"/>
                <a:cs typeface="+mn-lt"/>
              </a:rPr>
              <a:t>  </a:t>
            </a:r>
            <a:endParaRPr lang="fr-FR" sz="1800" dirty="0">
              <a:cs typeface="Calibri" panose="020F0502020204030204"/>
            </a:endParaRPr>
          </a:p>
          <a:p>
            <a:pPr>
              <a:buNone/>
            </a:pPr>
            <a:r>
              <a:rPr lang="fr-FR" sz="1800" dirty="0">
                <a:ea typeface="+mn-lt"/>
                <a:cs typeface="+mn-lt"/>
              </a:rPr>
              <a:t>Qu’est-ce qu’on ne reproche pas aux OGM ? </a:t>
            </a:r>
            <a:endParaRPr lang="fr-FR" sz="1800" dirty="0">
              <a:cs typeface="Calibri" panose="020F0502020204030204"/>
            </a:endParaRPr>
          </a:p>
          <a:p>
            <a:pPr>
              <a:buNone/>
            </a:pPr>
            <a:r>
              <a:rPr lang="fr-FR" sz="1800" dirty="0">
                <a:ea typeface="+mn-lt"/>
                <a:cs typeface="+mn-lt"/>
              </a:rPr>
              <a:t>1) D’être dangereux pour l’Homme </a:t>
            </a:r>
            <a:endParaRPr lang="fr-FR" sz="1800" dirty="0">
              <a:cs typeface="Calibri" panose="020F0502020204030204"/>
            </a:endParaRPr>
          </a:p>
          <a:p>
            <a:pPr>
              <a:buNone/>
            </a:pPr>
            <a:r>
              <a:rPr lang="fr-FR" sz="1800" dirty="0">
                <a:ea typeface="+mn-lt"/>
                <a:cs typeface="+mn-lt"/>
              </a:rPr>
              <a:t>2) D’être mauvais pour la santé </a:t>
            </a:r>
            <a:endParaRPr lang="fr-FR" sz="1800" dirty="0">
              <a:cs typeface="Calibri" panose="020F0502020204030204"/>
            </a:endParaRPr>
          </a:p>
          <a:p>
            <a:pPr>
              <a:buNone/>
            </a:pPr>
            <a:r>
              <a:rPr lang="fr-FR" sz="1800" dirty="0">
                <a:ea typeface="+mn-lt"/>
                <a:cs typeface="+mn-lt"/>
              </a:rPr>
              <a:t>3) De répandre la Sainte Vérité </a:t>
            </a:r>
            <a:endParaRPr lang="fr-FR" sz="1800" dirty="0">
              <a:cs typeface="Calibri" panose="020F0502020204030204"/>
            </a:endParaRPr>
          </a:p>
          <a:p>
            <a:pPr>
              <a:buNone/>
            </a:pPr>
            <a:r>
              <a:rPr lang="fr-FR" sz="1800" dirty="0">
                <a:ea typeface="+mn-lt"/>
                <a:cs typeface="+mn-lt"/>
              </a:rPr>
              <a:t>4) De se mélanger aux autres plants non OGM </a:t>
            </a:r>
            <a:endParaRPr lang="fr-FR" sz="1800" dirty="0">
              <a:cs typeface="Calibri" panose="020F0502020204030204"/>
            </a:endParaRPr>
          </a:p>
          <a:p>
            <a:pPr>
              <a:buNone/>
            </a:pPr>
            <a:r>
              <a:rPr lang="fr-FR" sz="1800" dirty="0">
                <a:ea typeface="+mn-lt"/>
                <a:cs typeface="+mn-lt"/>
              </a:rPr>
              <a:t>  </a:t>
            </a:r>
            <a:endParaRPr lang="fr-FR" sz="1800" dirty="0">
              <a:cs typeface="Calibri" panose="020F0502020204030204"/>
            </a:endParaRPr>
          </a:p>
          <a:p>
            <a:pPr>
              <a:buNone/>
            </a:pPr>
            <a:r>
              <a:rPr lang="fr-FR" sz="1800" dirty="0">
                <a:ea typeface="+mn-lt"/>
                <a:cs typeface="+mn-lt"/>
              </a:rPr>
              <a:t>Comment sont les souris après les expériences réalisées par les scientifiques ? </a:t>
            </a:r>
            <a:endParaRPr lang="fr-FR" sz="1800" dirty="0">
              <a:cs typeface="Calibri" panose="020F0502020204030204"/>
            </a:endParaRPr>
          </a:p>
          <a:p>
            <a:pPr>
              <a:buNone/>
            </a:pPr>
            <a:r>
              <a:rPr lang="fr-FR" sz="1800" dirty="0">
                <a:ea typeface="+mn-lt"/>
                <a:cs typeface="+mn-lt"/>
              </a:rPr>
              <a:t>1) Mutées </a:t>
            </a:r>
            <a:endParaRPr lang="fr-FR" sz="1800" dirty="0">
              <a:cs typeface="Calibri" panose="020F0502020204030204"/>
            </a:endParaRPr>
          </a:p>
          <a:p>
            <a:pPr>
              <a:buNone/>
            </a:pPr>
            <a:r>
              <a:rPr lang="fr-FR" sz="1800" dirty="0">
                <a:ea typeface="+mn-lt"/>
                <a:cs typeface="+mn-lt"/>
              </a:rPr>
              <a:t>2) Vertes </a:t>
            </a:r>
            <a:endParaRPr lang="fr-FR" sz="1800" dirty="0">
              <a:cs typeface="Calibri" panose="020F0502020204030204"/>
            </a:endParaRPr>
          </a:p>
          <a:p>
            <a:pPr>
              <a:buNone/>
            </a:pPr>
            <a:r>
              <a:rPr lang="fr-FR" sz="1800" dirty="0">
                <a:ea typeface="+mn-lt"/>
                <a:cs typeface="+mn-lt"/>
              </a:rPr>
              <a:t>3) Mortes </a:t>
            </a:r>
            <a:endParaRPr lang="fr-FR" sz="1800" dirty="0">
              <a:cs typeface="Calibri" panose="020F0502020204030204"/>
            </a:endParaRPr>
          </a:p>
          <a:p>
            <a:pPr marL="0" indent="0">
              <a:buNone/>
            </a:pPr>
            <a:r>
              <a:rPr lang="fr-FR" sz="1800" dirty="0">
                <a:ea typeface="+mn-lt"/>
                <a:cs typeface="+mn-lt"/>
              </a:rPr>
              <a:t>4) Normales </a:t>
            </a:r>
            <a:endParaRPr lang="fr-FR" sz="1800" dirty="0">
              <a:cs typeface="Calibri" panose="020F0502020204030204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C411921-22CC-451D-8BFC-32FB9602858C}"/>
              </a:ext>
            </a:extLst>
          </p:cNvPr>
          <p:cNvSpPr txBox="1"/>
          <p:nvPr/>
        </p:nvSpPr>
        <p:spPr>
          <a:xfrm>
            <a:off x="2845496" y="100834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highlight>
                  <a:srgbClr val="808080"/>
                </a:highlight>
              </a:rPr>
              <a:t>2) La transgénèse 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F34C184-3202-4D53-A68C-7A4E00DB9D7E}"/>
              </a:ext>
            </a:extLst>
          </p:cNvPr>
          <p:cNvSpPr txBox="1"/>
          <p:nvPr/>
        </p:nvSpPr>
        <p:spPr>
          <a:xfrm>
            <a:off x="2845494" y="3607497"/>
            <a:ext cx="3265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highlight>
                  <a:srgbClr val="808080"/>
                </a:highlight>
              </a:rPr>
              <a:t>3) De répandre la Sainte Vérité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646DBC0-A0D4-4EF9-8B53-B2B153C2CFCD}"/>
              </a:ext>
            </a:extLst>
          </p:cNvPr>
          <p:cNvSpPr txBox="1"/>
          <p:nvPr/>
        </p:nvSpPr>
        <p:spPr>
          <a:xfrm>
            <a:off x="2845496" y="624840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highlight>
                  <a:srgbClr val="808080"/>
                </a:highlight>
              </a:rPr>
              <a:t>4) Normales</a:t>
            </a:r>
          </a:p>
        </p:txBody>
      </p:sp>
    </p:spTree>
    <p:extLst>
      <p:ext uri="{BB962C8B-B14F-4D97-AF65-F5344CB8AC3E}">
        <p14:creationId xmlns:p14="http://schemas.microsoft.com/office/powerpoint/2010/main" val="788091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493</Words>
  <Application>Microsoft Office PowerPoint</Application>
  <PresentationFormat>Grand écran</PresentationFormat>
  <Paragraphs>62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MathJax_Main</vt:lpstr>
      <vt:lpstr>Office Theme</vt:lpstr>
      <vt:lpstr>Les OGM, un danger?</vt:lpstr>
      <vt:lpstr>INTRODUCTION</vt:lpstr>
      <vt:lpstr>Un peu d'histoire</vt:lpstr>
      <vt:lpstr>OGM : définition</vt:lpstr>
      <vt:lpstr>Les OGM, un danger?</vt:lpstr>
      <vt:lpstr>Expériences sur les OGM</vt:lpstr>
      <vt:lpstr>Comparaison entre OGM et non OGM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Administrateur</dc:creator>
  <cp:lastModifiedBy>Pierre SENECHAL</cp:lastModifiedBy>
  <cp:revision>8</cp:revision>
  <dcterms:created xsi:type="dcterms:W3CDTF">2020-09-18T12:52:36Z</dcterms:created>
  <dcterms:modified xsi:type="dcterms:W3CDTF">2020-11-09T10:50:57Z</dcterms:modified>
</cp:coreProperties>
</file>