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319" r:id="rId4"/>
    <p:sldId id="264" r:id="rId5"/>
    <p:sldId id="262" r:id="rId6"/>
    <p:sldId id="286" r:id="rId7"/>
    <p:sldId id="299" r:id="rId8"/>
    <p:sldId id="288" r:id="rId9"/>
    <p:sldId id="263" r:id="rId10"/>
    <p:sldId id="272" r:id="rId11"/>
    <p:sldId id="290" r:id="rId12"/>
    <p:sldId id="315" r:id="rId13"/>
    <p:sldId id="344" r:id="rId14"/>
    <p:sldId id="291" r:id="rId15"/>
    <p:sldId id="306" r:id="rId16"/>
    <p:sldId id="300" r:id="rId17"/>
    <p:sldId id="293" r:id="rId18"/>
    <p:sldId id="301" r:id="rId19"/>
    <p:sldId id="294" r:id="rId20"/>
    <p:sldId id="302" r:id="rId21"/>
    <p:sldId id="292" r:id="rId22"/>
    <p:sldId id="267" r:id="rId23"/>
    <p:sldId id="261" r:id="rId24"/>
    <p:sldId id="296" r:id="rId25"/>
    <p:sldId id="274" r:id="rId26"/>
    <p:sldId id="297" r:id="rId27"/>
    <p:sldId id="268" r:id="rId28"/>
    <p:sldId id="307" r:id="rId29"/>
    <p:sldId id="308" r:id="rId30"/>
    <p:sldId id="303" r:id="rId31"/>
    <p:sldId id="311" r:id="rId32"/>
    <p:sldId id="269" r:id="rId33"/>
    <p:sldId id="318" r:id="rId34"/>
    <p:sldId id="351" r:id="rId35"/>
    <p:sldId id="352" r:id="rId36"/>
    <p:sldId id="320" r:id="rId37"/>
    <p:sldId id="321" r:id="rId38"/>
    <p:sldId id="322" r:id="rId39"/>
    <p:sldId id="325" r:id="rId40"/>
    <p:sldId id="323" r:id="rId41"/>
    <p:sldId id="324" r:id="rId42"/>
    <p:sldId id="317" r:id="rId43"/>
    <p:sldId id="316" r:id="rId44"/>
    <p:sldId id="348" r:id="rId45"/>
    <p:sldId id="327" r:id="rId46"/>
    <p:sldId id="328" r:id="rId47"/>
    <p:sldId id="326" r:id="rId48"/>
    <p:sldId id="330" r:id="rId49"/>
    <p:sldId id="331" r:id="rId50"/>
    <p:sldId id="332" r:id="rId51"/>
    <p:sldId id="333" r:id="rId52"/>
    <p:sldId id="346" r:id="rId53"/>
    <p:sldId id="343" r:id="rId54"/>
    <p:sldId id="335" r:id="rId55"/>
    <p:sldId id="336" r:id="rId56"/>
    <p:sldId id="345" r:id="rId57"/>
    <p:sldId id="339" r:id="rId58"/>
    <p:sldId id="340" r:id="rId59"/>
    <p:sldId id="341" r:id="rId60"/>
    <p:sldId id="342"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98DB-2FC8-49DD-89EE-EEA7A31E659C}" type="datetimeFigureOut">
              <a:rPr lang="fr-FR" smtClean="0"/>
              <a:pPr/>
              <a:t>15/01/2021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D72E6-FBC5-42D7-BBEB-404ED5CC4184}" type="slidenum">
              <a:rPr lang="fr-FR" smtClean="0"/>
              <a:pPr/>
              <a:t>‹N°›</a:t>
            </a:fld>
            <a:endParaRPr lang="fr-FR"/>
          </a:p>
        </p:txBody>
      </p:sp>
    </p:spTree>
    <p:extLst>
      <p:ext uri="{BB962C8B-B14F-4D97-AF65-F5344CB8AC3E}">
        <p14:creationId xmlns:p14="http://schemas.microsoft.com/office/powerpoint/2010/main" val="171691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316F09B-8254-48BA-B9EC-FA3D532E425F}" type="datetime1">
              <a:rPr lang="fr-FR" smtClean="0"/>
              <a:pPr/>
              <a:t>15/01/2021</a:t>
            </a:fld>
            <a:endParaRPr lang="fr-F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325032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AE82FC-5CBA-4063-AA40-5D3DC419D3D7}" type="datetime1">
              <a:rPr lang="fr-FR" smtClean="0"/>
              <a:pPr/>
              <a:t>15/01/2021</a:t>
            </a:fld>
            <a:endParaRPr lang="fr-F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384315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300A06-4503-4897-94F2-225B03ED5EC4}" type="datetime1">
              <a:rPr lang="fr-FR" smtClean="0"/>
              <a:pPr/>
              <a:t>15/01/2021</a:t>
            </a:fld>
            <a:endParaRPr lang="fr-F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199191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0E5FCE0-63BD-41F6-9724-03D6AF5F74F9}" type="datetime1">
              <a:rPr lang="fr-FR" smtClean="0"/>
              <a:pPr/>
              <a:t>15/01/2021</a:t>
            </a:fld>
            <a:endParaRPr lang="fr-F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129532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3BFB939-0060-43BA-A356-F0A20B479174}" type="datetime1">
              <a:rPr lang="fr-FR" smtClean="0"/>
              <a:pPr/>
              <a:t>15/01/2021</a:t>
            </a:fld>
            <a:endParaRPr lang="fr-F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28411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2261C31-3322-486A-A491-FBB13EA63FC6}" type="datetime1">
              <a:rPr lang="fr-FR" smtClean="0"/>
              <a:pPr/>
              <a:t>15/01/2021</a:t>
            </a:fld>
            <a:endParaRPr lang="fr-F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210566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DCDFF28-437B-4D6E-AE6F-2181DDEE1AEC}" type="datetime1">
              <a:rPr lang="fr-FR" smtClean="0"/>
              <a:pPr/>
              <a:t>15/01/2021</a:t>
            </a:fld>
            <a:endParaRPr lang="fr-FR"/>
          </a:p>
        </p:txBody>
      </p:sp>
      <p:sp>
        <p:nvSpPr>
          <p:cNvPr id="8" name="Espace réservé du pied de page 7"/>
          <p:cNvSpPr>
            <a:spLocks noGrp="1"/>
          </p:cNvSpPr>
          <p:nvPr>
            <p:ph type="ftr" sz="quarter" idx="11"/>
          </p:nvPr>
        </p:nvSpPr>
        <p:spPr/>
        <p:txBody>
          <a:bodyPr/>
          <a:lstStyle/>
          <a:p>
            <a:r>
              <a:rPr lang="fr-FR" smtClean="0"/>
              <a:t>Dr. Kekeli N'KONOU</a:t>
            </a:r>
            <a:endParaRPr lang="fr-FR"/>
          </a:p>
        </p:txBody>
      </p:sp>
      <p:sp>
        <p:nvSpPr>
          <p:cNvPr id="9" name="Espace réservé du numéro de diapositive 8"/>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47044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DF8BD7F-2CE7-4688-A1F9-6078BDE6BDF3}" type="datetime1">
              <a:rPr lang="fr-FR" smtClean="0"/>
              <a:pPr/>
              <a:t>15/01/2021</a:t>
            </a:fld>
            <a:endParaRPr lang="fr-FR"/>
          </a:p>
        </p:txBody>
      </p:sp>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175338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D34EE0-9C2A-4A7B-A0FF-2766673B384A}" type="datetime1">
              <a:rPr lang="fr-FR" smtClean="0"/>
              <a:pPr/>
              <a:t>15/01/2021</a:t>
            </a:fld>
            <a:endParaRPr lang="fr-F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293975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023EE92-D67F-4149-B23B-DDB9C837379F}" type="datetime1">
              <a:rPr lang="fr-FR" smtClean="0"/>
              <a:pPr/>
              <a:t>15/01/2021</a:t>
            </a:fld>
            <a:endParaRPr lang="fr-F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42874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C021906-6091-44AD-9E7E-A823C920E13A}" type="datetime1">
              <a:rPr lang="fr-FR" smtClean="0"/>
              <a:pPr/>
              <a:t>15/01/2021</a:t>
            </a:fld>
            <a:endParaRPr lang="fr-F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‹N°›</a:t>
            </a:fld>
            <a:endParaRPr lang="fr-FR"/>
          </a:p>
        </p:txBody>
      </p:sp>
    </p:spTree>
    <p:extLst>
      <p:ext uri="{BB962C8B-B14F-4D97-AF65-F5344CB8AC3E}">
        <p14:creationId xmlns:p14="http://schemas.microsoft.com/office/powerpoint/2010/main" val="319060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4586-55BA-49C4-83EE-877E6C58B77D}" type="datetime1">
              <a:rPr lang="fr-FR" smtClean="0"/>
              <a:pPr/>
              <a:t>15/01/2021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Dr. Kekeli N'KONOU</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28DBF-FDD1-4F5F-AB83-E63C46C55B9A}" type="slidenum">
              <a:rPr lang="fr-FR" smtClean="0"/>
              <a:pPr/>
              <a:t>‹N°›</a:t>
            </a:fld>
            <a:endParaRPr lang="fr-FR"/>
          </a:p>
        </p:txBody>
      </p:sp>
    </p:spTree>
    <p:extLst>
      <p:ext uri="{BB962C8B-B14F-4D97-AF65-F5344CB8AC3E}">
        <p14:creationId xmlns:p14="http://schemas.microsoft.com/office/powerpoint/2010/main" val="186372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kekeli.nkonou@junia.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9.jpeg"/><Relationship Id="rId5" Type="http://schemas.openxmlformats.org/officeDocument/2006/relationships/oleObject" Target="../embeddings/oleObject2.bin"/><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ww.google.fr/imgres?imgurl=http://www.flyrelax.com/airlines/TK/B738.jpg&amp;imgrefurl=http://www.crash-aerien.aero/www/news/article.php?id=226769&amp;h=342&amp;w=518&amp;tbnid=sFV2QH0Q7fxX-M:&amp;zoom=1&amp;docid=T7r99CaZXR7IyM&amp;ei=P2oJVO3RApPhavzSgPAM&amp;tbm=isch&amp;iact=rc&amp;uact=3&amp;dur=684&amp;page=15&amp;start=335&amp;ndsp=23&amp;ved=0CIEBEK0DMCk4rAI"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emf"/><Relationship Id="rId4" Type="http://schemas.openxmlformats.org/officeDocument/2006/relationships/image" Target="../media/image43.emf"/></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emf"/><Relationship Id="rId4" Type="http://schemas.openxmlformats.org/officeDocument/2006/relationships/image" Target="../media/image54.emf"/></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306619" y="4929058"/>
            <a:ext cx="6072908" cy="1200329"/>
          </a:xfrm>
          <a:prstGeom prst="rect">
            <a:avLst/>
          </a:prstGeom>
          <a:solidFill>
            <a:schemeClr val="bg1"/>
          </a:solidFill>
        </p:spPr>
        <p:txBody>
          <a:bodyPr wrap="square" rtlCol="0">
            <a:spAutoFit/>
          </a:bodyPr>
          <a:lstStyle/>
          <a:p>
            <a:pPr algn="ctr"/>
            <a:r>
              <a:rPr lang="fr-FR" sz="2400" b="1" dirty="0" smtClean="0">
                <a:solidFill>
                  <a:srgbClr val="FF0000"/>
                </a:solidFill>
                <a:latin typeface="Arial Narrow" panose="020B0606020202030204" pitchFamily="34" charset="0"/>
              </a:rPr>
              <a:t>N’KONOU kekeli &amp; MELLAL Lyès, PhD</a:t>
            </a:r>
          </a:p>
          <a:p>
            <a:pPr algn="ctr"/>
            <a:r>
              <a:rPr lang="fr-FR" sz="2400" b="1" dirty="0" smtClean="0">
                <a:solidFill>
                  <a:srgbClr val="0070C0"/>
                </a:solidFill>
                <a:latin typeface="Arial Narrow" panose="020B0606020202030204" pitchFamily="34" charset="0"/>
                <a:hlinkClick r:id="rId2"/>
              </a:rPr>
              <a:t>kekeli.nkonou@junia.fr</a:t>
            </a:r>
            <a:endParaRPr lang="fr-FR" sz="2400" b="1" dirty="0" smtClean="0">
              <a:solidFill>
                <a:srgbClr val="0070C0"/>
              </a:solidFill>
              <a:latin typeface="Arial Narrow" panose="020B0606020202030204" pitchFamily="34" charset="0"/>
            </a:endParaRPr>
          </a:p>
          <a:p>
            <a:pPr algn="ctr"/>
            <a:r>
              <a:rPr lang="fr-FR" sz="2400" b="1" dirty="0" smtClean="0">
                <a:solidFill>
                  <a:schemeClr val="tx1">
                    <a:lumMod val="50000"/>
                    <a:lumOff val="50000"/>
                  </a:schemeClr>
                </a:solidFill>
                <a:latin typeface="Arial Narrow" panose="020B0606020202030204" pitchFamily="34" charset="0"/>
              </a:rPr>
              <a:t>Département de Physique et Nanosciences</a:t>
            </a:r>
            <a:endParaRPr lang="fr-FR" sz="2400" b="1" dirty="0">
              <a:solidFill>
                <a:schemeClr val="tx1">
                  <a:lumMod val="50000"/>
                  <a:lumOff val="50000"/>
                </a:schemeClr>
              </a:solidFill>
              <a:latin typeface="Arial Narrow" panose="020B0606020202030204" pitchFamily="34" charset="0"/>
            </a:endParaRPr>
          </a:p>
        </p:txBody>
      </p:sp>
      <p:sp>
        <p:nvSpPr>
          <p:cNvPr id="3" name="Rectangle 2"/>
          <p:cNvSpPr/>
          <p:nvPr/>
        </p:nvSpPr>
        <p:spPr>
          <a:xfrm>
            <a:off x="1838037" y="1864328"/>
            <a:ext cx="8862531" cy="2985433"/>
          </a:xfrm>
          <a:prstGeom prst="rect">
            <a:avLst/>
          </a:prstGeom>
          <a:solidFill>
            <a:srgbClr val="7030A0"/>
          </a:solidFill>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sz="8000" dirty="0">
                <a:solidFill>
                  <a:schemeClr val="bg1"/>
                </a:solidFill>
                <a:latin typeface="Arial Narrow" panose="020B0606020202030204" pitchFamily="34" charset="0"/>
                <a:cs typeface="Times New Roman" panose="02020603050405020304" pitchFamily="18" charset="0"/>
              </a:rPr>
              <a:t>Cours </a:t>
            </a:r>
            <a:r>
              <a:rPr lang="fr-FR" sz="8000" dirty="0" smtClean="0">
                <a:solidFill>
                  <a:schemeClr val="bg1"/>
                </a:solidFill>
                <a:latin typeface="Arial Narrow" panose="020B0606020202030204" pitchFamily="34" charset="0"/>
                <a:cs typeface="Times New Roman" panose="02020603050405020304" pitchFamily="18" charset="0"/>
              </a:rPr>
              <a:t>d’asservissement</a:t>
            </a:r>
          </a:p>
          <a:p>
            <a:pPr algn="ctr"/>
            <a:r>
              <a:rPr lang="fr-FR" sz="2800" dirty="0" smtClean="0">
                <a:solidFill>
                  <a:schemeClr val="accent1">
                    <a:lumMod val="60000"/>
                    <a:lumOff val="40000"/>
                  </a:schemeClr>
                </a:solidFill>
                <a:latin typeface="Arial Narrow" panose="020B0606020202030204" pitchFamily="34" charset="0"/>
                <a:cs typeface="Times New Roman" panose="02020603050405020304" pitchFamily="18" charset="0"/>
              </a:rPr>
              <a:t>(2</a:t>
            </a:r>
            <a:r>
              <a:rPr lang="fr-FR" sz="2800" baseline="30000" dirty="0" smtClean="0">
                <a:solidFill>
                  <a:schemeClr val="accent1">
                    <a:lumMod val="60000"/>
                    <a:lumOff val="40000"/>
                  </a:schemeClr>
                </a:solidFill>
                <a:latin typeface="Arial Narrow" panose="020B0606020202030204" pitchFamily="34" charset="0"/>
                <a:cs typeface="Times New Roman" panose="02020603050405020304" pitchFamily="18" charset="0"/>
              </a:rPr>
              <a:t>ème</a:t>
            </a:r>
            <a:r>
              <a:rPr lang="fr-FR" sz="2800" dirty="0" smtClean="0">
                <a:solidFill>
                  <a:schemeClr val="accent1">
                    <a:lumMod val="60000"/>
                    <a:lumOff val="40000"/>
                  </a:schemeClr>
                </a:solidFill>
                <a:latin typeface="Arial Narrow" panose="020B0606020202030204" pitchFamily="34" charset="0"/>
                <a:cs typeface="Times New Roman" panose="02020603050405020304" pitchFamily="18" charset="0"/>
              </a:rPr>
              <a:t> année)</a:t>
            </a:r>
          </a:p>
        </p:txBody>
      </p:sp>
      <p:sp>
        <p:nvSpPr>
          <p:cNvPr id="4" name="Espace réservé du pied de page 3"/>
          <p:cNvSpPr>
            <a:spLocks noGrp="1"/>
          </p:cNvSpPr>
          <p:nvPr>
            <p:ph type="ftr" sz="quarter" idx="11"/>
          </p:nvPr>
        </p:nvSpPr>
        <p:spPr/>
        <p:txBody>
          <a:bodyPr/>
          <a:lstStyle/>
          <a:p>
            <a:r>
              <a:rPr lang="fr-FR" dirty="0" smtClean="0"/>
              <a:t>Dr. </a:t>
            </a:r>
            <a:r>
              <a:rPr lang="fr-FR" dirty="0" err="1" smtClean="0"/>
              <a:t>Kekeli</a:t>
            </a:r>
            <a:r>
              <a:rPr lang="fr-FR" dirty="0" smtClean="0"/>
              <a:t> N'KONOU</a:t>
            </a:r>
            <a:endParaRPr lang="fr-FR" dirty="0"/>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1</a:t>
            </a:fld>
            <a:endParaRPr lang="fr-FR"/>
          </a:p>
        </p:txBody>
      </p:sp>
      <p:pic>
        <p:nvPicPr>
          <p:cNvPr id="41986" name="Picture 2" descr="Junia"/>
          <p:cNvPicPr>
            <a:picLocks noChangeAspect="1" noChangeArrowheads="1"/>
          </p:cNvPicPr>
          <p:nvPr/>
        </p:nvPicPr>
        <p:blipFill>
          <a:blip r:embed="rId3"/>
          <a:srcRect/>
          <a:stretch>
            <a:fillRect/>
          </a:stretch>
        </p:blipFill>
        <p:spPr bwMode="auto">
          <a:xfrm>
            <a:off x="7374857" y="0"/>
            <a:ext cx="4817143" cy="1625600"/>
          </a:xfrm>
          <a:prstGeom prst="rect">
            <a:avLst/>
          </a:prstGeom>
          <a:noFill/>
        </p:spPr>
      </p:pic>
    </p:spTree>
    <p:extLst>
      <p:ext uri="{BB962C8B-B14F-4D97-AF65-F5344CB8AC3E}">
        <p14:creationId xmlns:p14="http://schemas.microsoft.com/office/powerpoint/2010/main" val="2717748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447637" y="283911"/>
            <a:ext cx="7152986" cy="6321243"/>
          </a:xfrm>
          <a:prstGeom prst="rect">
            <a:avLst/>
          </a:prstGeom>
        </p:spPr>
      </p:pic>
      <p:sp>
        <p:nvSpPr>
          <p:cNvPr id="3" name="Rectangle 2"/>
          <p:cNvSpPr/>
          <p:nvPr/>
        </p:nvSpPr>
        <p:spPr>
          <a:xfrm>
            <a:off x="288597" y="228821"/>
            <a:ext cx="1702710" cy="584775"/>
          </a:xfrm>
          <a:prstGeom prst="rect">
            <a:avLst/>
          </a:prstGeom>
        </p:spPr>
        <p:txBody>
          <a:bodyPr wrap="none">
            <a:spAutoFit/>
          </a:bodyPr>
          <a:lstStyle/>
          <a:p>
            <a:pPr lvl="0"/>
            <a:r>
              <a:rPr lang="fr-FR" sz="3200" dirty="0">
                <a:solidFill>
                  <a:srgbClr val="FF0000"/>
                </a:solidFill>
                <a:latin typeface="Arial Narrow" panose="020B0606020202030204" pitchFamily="34" charset="0"/>
              </a:rPr>
              <a:t>Historique</a:t>
            </a:r>
          </a:p>
        </p:txBody>
      </p:sp>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10</a:t>
            </a:fld>
            <a:endParaRPr lang="fr-FR"/>
          </a:p>
        </p:txBody>
      </p:sp>
    </p:spTree>
    <p:extLst>
      <p:ext uri="{BB962C8B-B14F-4D97-AF65-F5344CB8AC3E}">
        <p14:creationId xmlns:p14="http://schemas.microsoft.com/office/powerpoint/2010/main" val="1287166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207" y="3485632"/>
            <a:ext cx="10871201" cy="461665"/>
          </a:xfrm>
          <a:prstGeom prst="rect">
            <a:avLst/>
          </a:prstGeom>
        </p:spPr>
        <p:txBody>
          <a:bodyPr wrap="square">
            <a:spAutoFit/>
          </a:bodyPr>
          <a:lstStyle/>
          <a:p>
            <a:r>
              <a:rPr lang="fr-FR" sz="2400" dirty="0" smtClean="0">
                <a:solidFill>
                  <a:srgbClr val="FF0000"/>
                </a:solidFill>
                <a:latin typeface="Arial Narrow" panose="020B0606020202030204" pitchFamily="34" charset="0"/>
                <a:cs typeface="Arial" panose="020B0604020202020204" pitchFamily="34" charset="0"/>
              </a:rPr>
              <a:t>Variable </a:t>
            </a:r>
            <a:r>
              <a:rPr lang="fr-FR" sz="2400" dirty="0">
                <a:solidFill>
                  <a:srgbClr val="FF0000"/>
                </a:solidFill>
                <a:latin typeface="Arial Narrow" panose="020B0606020202030204" pitchFamily="34" charset="0"/>
                <a:cs typeface="Arial" panose="020B0604020202020204" pitchFamily="34" charset="0"/>
              </a:rPr>
              <a:t>de sortie &amp; rétroaction: </a:t>
            </a:r>
            <a:r>
              <a:rPr lang="fr-FR" sz="2400" dirty="0">
                <a:latin typeface="Arial Narrow" panose="020B0606020202030204" pitchFamily="34" charset="0"/>
                <a:cs typeface="Arial" panose="020B0604020202020204" pitchFamily="34" charset="0"/>
              </a:rPr>
              <a:t>La vitesse réelle du </a:t>
            </a:r>
            <a:r>
              <a:rPr lang="fr-FR" sz="2400" dirty="0" smtClean="0">
                <a:latin typeface="Arial Narrow" panose="020B0606020202030204" pitchFamily="34" charset="0"/>
                <a:cs typeface="Arial" panose="020B0604020202020204" pitchFamily="34" charset="0"/>
              </a:rPr>
              <a:t>véhicule</a:t>
            </a:r>
            <a:endParaRPr lang="fr-FR" sz="2400" dirty="0">
              <a:latin typeface="Arial Narrow" panose="020B0606020202030204" pitchFamily="34" charset="0"/>
              <a:cs typeface="Arial" panose="020B0604020202020204" pitchFamily="34" charset="0"/>
            </a:endParaRPr>
          </a:p>
        </p:txBody>
      </p:sp>
      <p:sp>
        <p:nvSpPr>
          <p:cNvPr id="4" name="Rectangle 3"/>
          <p:cNvSpPr/>
          <p:nvPr/>
        </p:nvSpPr>
        <p:spPr>
          <a:xfrm>
            <a:off x="3314610" y="140917"/>
            <a:ext cx="5522666" cy="1261884"/>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a:t>
            </a:r>
            <a:r>
              <a:rPr lang="fr-FR" sz="4400" dirty="0" smtClean="0">
                <a:solidFill>
                  <a:schemeClr val="bg1"/>
                </a:solidFill>
                <a:latin typeface="Arial Narrow" panose="020B0606020202030204" pitchFamily="34" charset="0"/>
              </a:rPr>
              <a:t>terminologie</a:t>
            </a:r>
          </a:p>
          <a:p>
            <a:r>
              <a:rPr lang="fr-FR" sz="3200" dirty="0" smtClean="0">
                <a:solidFill>
                  <a:srgbClr val="FFFF00"/>
                </a:solidFill>
                <a:latin typeface="Arial Narrow" panose="020B0606020202030204" pitchFamily="34" charset="0"/>
              </a:rPr>
              <a:t>Régulation de vitesse d’une voiture </a:t>
            </a:r>
            <a:endParaRPr lang="fr-FR" sz="3200" dirty="0">
              <a:solidFill>
                <a:srgbClr val="FFFF00"/>
              </a:solidFill>
              <a:latin typeface="Arial Narrow" panose="020B0606020202030204" pitchFamily="34" charset="0"/>
            </a:endParaRPr>
          </a:p>
        </p:txBody>
      </p:sp>
      <p:sp>
        <p:nvSpPr>
          <p:cNvPr id="2" name="Rectangle 1"/>
          <p:cNvSpPr/>
          <p:nvPr/>
        </p:nvSpPr>
        <p:spPr>
          <a:xfrm>
            <a:off x="414527" y="1501170"/>
            <a:ext cx="11241763" cy="830997"/>
          </a:xfrm>
          <a:prstGeom prst="rect">
            <a:avLst/>
          </a:prstGeom>
        </p:spPr>
        <p:txBody>
          <a:bodyPr wrap="square">
            <a:spAutoFit/>
          </a:bodyPr>
          <a:lstStyle/>
          <a:p>
            <a:pPr lvl="0"/>
            <a:r>
              <a:rPr lang="fr-FR" sz="2400" b="1" dirty="0">
                <a:solidFill>
                  <a:srgbClr val="0070C0"/>
                </a:solidFill>
                <a:latin typeface="Arial Narrow" panose="020B0606020202030204" pitchFamily="34" charset="0"/>
                <a:cs typeface="Arial" panose="020B0604020202020204" pitchFamily="34" charset="0"/>
              </a:rPr>
              <a:t>Objectif : </a:t>
            </a:r>
            <a:r>
              <a:rPr lang="fr-FR" sz="2400" dirty="0">
                <a:solidFill>
                  <a:prstClr val="black"/>
                </a:solidFill>
                <a:latin typeface="Arial Narrow" panose="020B0606020202030204" pitchFamily="34" charset="0"/>
                <a:cs typeface="Arial" panose="020B0604020202020204" pitchFamily="34" charset="0"/>
              </a:rPr>
              <a:t>Maintenir une vitesse constante malgré les perturbations </a:t>
            </a:r>
            <a:r>
              <a:rPr lang="fr-FR" sz="2400" dirty="0" smtClean="0">
                <a:solidFill>
                  <a:prstClr val="black"/>
                </a:solidFill>
                <a:latin typeface="Arial Narrow" panose="020B0606020202030204" pitchFamily="34" charset="0"/>
                <a:cs typeface="Arial" panose="020B0604020202020204" pitchFamily="34" charset="0"/>
              </a:rPr>
              <a:t>: Pentes</a:t>
            </a:r>
            <a:r>
              <a:rPr lang="fr-FR" sz="2400" dirty="0">
                <a:solidFill>
                  <a:prstClr val="black"/>
                </a:solidFill>
                <a:latin typeface="Arial Narrow" panose="020B0606020202030204" pitchFamily="34" charset="0"/>
                <a:cs typeface="Arial" panose="020B0604020202020204" pitchFamily="34" charset="0"/>
              </a:rPr>
              <a:t>, vents, masse variable du véhicule, etc…</a:t>
            </a:r>
          </a:p>
        </p:txBody>
      </p:sp>
      <p:sp>
        <p:nvSpPr>
          <p:cNvPr id="5" name="Rectangle 4"/>
          <p:cNvSpPr/>
          <p:nvPr/>
        </p:nvSpPr>
        <p:spPr>
          <a:xfrm>
            <a:off x="162651" y="2382566"/>
            <a:ext cx="9799320" cy="461665"/>
          </a:xfrm>
          <a:prstGeom prst="rect">
            <a:avLst/>
          </a:prstGeom>
        </p:spPr>
        <p:txBody>
          <a:bodyPr wrap="square">
            <a:spAutoFit/>
          </a:bodyPr>
          <a:lstStyle/>
          <a:p>
            <a:pPr lvl="0"/>
            <a:r>
              <a:rPr lang="fr-FR" sz="2400" dirty="0">
                <a:solidFill>
                  <a:srgbClr val="FF0000"/>
                </a:solidFill>
                <a:latin typeface="Arial Narrow" panose="020B0606020202030204" pitchFamily="34" charset="0"/>
                <a:cs typeface="Arial" panose="020B0604020202020204" pitchFamily="34" charset="0"/>
              </a:rPr>
              <a:t>Variable manipulée : </a:t>
            </a:r>
            <a:r>
              <a:rPr lang="fr-FR" sz="2400" dirty="0">
                <a:solidFill>
                  <a:prstClr val="black"/>
                </a:solidFill>
                <a:latin typeface="Arial Narrow" panose="020B0606020202030204" pitchFamily="34" charset="0"/>
                <a:cs typeface="Arial" panose="020B0604020202020204" pitchFamily="34" charset="0"/>
              </a:rPr>
              <a:t>La position de l’ouverture de l’arrivée du carburant (admission)</a:t>
            </a:r>
          </a:p>
        </p:txBody>
      </p:sp>
      <p:sp>
        <p:nvSpPr>
          <p:cNvPr id="6" name="Rectangle 5"/>
          <p:cNvSpPr/>
          <p:nvPr/>
        </p:nvSpPr>
        <p:spPr>
          <a:xfrm>
            <a:off x="185928" y="5700052"/>
            <a:ext cx="10603992" cy="830997"/>
          </a:xfrm>
          <a:prstGeom prst="rect">
            <a:avLst/>
          </a:prstGeom>
        </p:spPr>
        <p:txBody>
          <a:bodyPr wrap="square">
            <a:spAutoFit/>
          </a:bodyPr>
          <a:lstStyle/>
          <a:p>
            <a:pPr lvl="0"/>
            <a:r>
              <a:rPr lang="fr-FR" sz="2400" dirty="0">
                <a:solidFill>
                  <a:srgbClr val="FF0000"/>
                </a:solidFill>
                <a:latin typeface="Arial Narrow" panose="020B0606020202030204" pitchFamily="34" charset="0"/>
                <a:cs typeface="Arial" panose="020B0604020202020204" pitchFamily="34" charset="0"/>
              </a:rPr>
              <a:t>Problème de commande : </a:t>
            </a:r>
            <a:r>
              <a:rPr lang="fr-FR" sz="2400" dirty="0">
                <a:solidFill>
                  <a:prstClr val="black"/>
                </a:solidFill>
                <a:latin typeface="Arial Narrow" panose="020B0606020202030204" pitchFamily="34" charset="0"/>
                <a:cs typeface="Arial" panose="020B0604020202020204" pitchFamily="34" charset="0"/>
              </a:rPr>
              <a:t>Régler les variables manipulées de sorte que les sorties suivent les consignes.</a:t>
            </a:r>
          </a:p>
        </p:txBody>
      </p:sp>
      <p:sp>
        <p:nvSpPr>
          <p:cNvPr id="7" name="Rectangle 6"/>
          <p:cNvSpPr/>
          <p:nvPr/>
        </p:nvSpPr>
        <p:spPr>
          <a:xfrm>
            <a:off x="76200" y="4140214"/>
            <a:ext cx="11042904" cy="1200329"/>
          </a:xfrm>
          <a:prstGeom prst="rect">
            <a:avLst/>
          </a:prstGeom>
        </p:spPr>
        <p:txBody>
          <a:bodyPr wrap="square">
            <a:spAutoFit/>
          </a:bodyPr>
          <a:lstStyle/>
          <a:p>
            <a:pPr lvl="0"/>
            <a:r>
              <a:rPr lang="fr-FR" sz="2400" dirty="0">
                <a:solidFill>
                  <a:srgbClr val="FF0000"/>
                </a:solidFill>
                <a:latin typeface="Arial Narrow" panose="020B0606020202030204" pitchFamily="34" charset="0"/>
                <a:cs typeface="Arial" panose="020B0604020202020204" pitchFamily="34" charset="0"/>
              </a:rPr>
              <a:t>Le système : </a:t>
            </a:r>
            <a:r>
              <a:rPr lang="fr-FR" sz="2400" dirty="0">
                <a:solidFill>
                  <a:prstClr val="black"/>
                </a:solidFill>
                <a:latin typeface="Arial Narrow" panose="020B0606020202030204" pitchFamily="34" charset="0"/>
                <a:cs typeface="Arial" panose="020B0604020202020204" pitchFamily="34" charset="0"/>
              </a:rPr>
              <a:t>est composée de la voiture (ses performances aérodynamiques, caractéristiques du moteur, masse, frottements, type d’essence, </a:t>
            </a:r>
            <a:r>
              <a:rPr lang="fr-FR" sz="2400" dirty="0" err="1">
                <a:solidFill>
                  <a:prstClr val="black"/>
                </a:solidFill>
                <a:latin typeface="Arial Narrow" panose="020B0606020202030204" pitchFamily="34" charset="0"/>
                <a:cs typeface="Arial" panose="020B0604020202020204" pitchFamily="34" charset="0"/>
              </a:rPr>
              <a:t>etc</a:t>
            </a:r>
            <a:r>
              <a:rPr lang="fr-FR" sz="2400" dirty="0">
                <a:solidFill>
                  <a:prstClr val="black"/>
                </a:solidFill>
                <a:latin typeface="Arial Narrow" panose="020B0606020202030204" pitchFamily="34" charset="0"/>
                <a:cs typeface="Arial" panose="020B0604020202020204" pitchFamily="34" charset="0"/>
              </a:rPr>
              <a:t>) et de l’environnement (géométrie de la route, conditions atmosphériques, adhérence entre les pneus et la chaussée, </a:t>
            </a:r>
            <a:r>
              <a:rPr lang="fr-FR" sz="2400" dirty="0" err="1">
                <a:solidFill>
                  <a:prstClr val="black"/>
                </a:solidFill>
                <a:latin typeface="Arial Narrow" panose="020B0606020202030204" pitchFamily="34" charset="0"/>
                <a:cs typeface="Arial" panose="020B0604020202020204" pitchFamily="34" charset="0"/>
              </a:rPr>
              <a:t>etc</a:t>
            </a:r>
            <a:r>
              <a:rPr lang="fr-FR" sz="2400" dirty="0">
                <a:solidFill>
                  <a:prstClr val="black"/>
                </a:solidFill>
                <a:latin typeface="Arial Narrow" panose="020B0606020202030204" pitchFamily="34" charset="0"/>
                <a:cs typeface="Arial" panose="020B0604020202020204" pitchFamily="34" charset="0"/>
              </a:rPr>
              <a:t>).</a:t>
            </a:r>
          </a:p>
        </p:txBody>
      </p:sp>
      <p:sp>
        <p:nvSpPr>
          <p:cNvPr id="8" name="Rectangle 7"/>
          <p:cNvSpPr/>
          <p:nvPr/>
        </p:nvSpPr>
        <p:spPr>
          <a:xfrm>
            <a:off x="151214" y="3006329"/>
            <a:ext cx="4263475" cy="461665"/>
          </a:xfrm>
          <a:prstGeom prst="rect">
            <a:avLst/>
          </a:prstGeom>
        </p:spPr>
        <p:txBody>
          <a:bodyPr wrap="none">
            <a:spAutoFit/>
          </a:bodyPr>
          <a:lstStyle/>
          <a:p>
            <a:pPr lvl="0"/>
            <a:r>
              <a:rPr lang="fr-FR" sz="2400" dirty="0">
                <a:solidFill>
                  <a:srgbClr val="FF0000"/>
                </a:solidFill>
                <a:latin typeface="Arial Narrow" panose="020B0606020202030204" pitchFamily="34" charset="0"/>
                <a:cs typeface="Arial" panose="020B0604020202020204" pitchFamily="34" charset="0"/>
              </a:rPr>
              <a:t>Variable d’entrée: </a:t>
            </a:r>
            <a:r>
              <a:rPr lang="fr-FR" sz="2400" dirty="0">
                <a:solidFill>
                  <a:prstClr val="black"/>
                </a:solidFill>
                <a:latin typeface="Arial Narrow" panose="020B0606020202030204" pitchFamily="34" charset="0"/>
                <a:cs typeface="Arial" panose="020B0604020202020204" pitchFamily="34" charset="0"/>
              </a:rPr>
              <a:t>La vitesse désirée</a:t>
            </a:r>
          </a:p>
        </p:txBody>
      </p:sp>
      <p:sp>
        <p:nvSpPr>
          <p:cNvPr id="9" name="Espace réservé du pied de page 8"/>
          <p:cNvSpPr>
            <a:spLocks noGrp="1"/>
          </p:cNvSpPr>
          <p:nvPr>
            <p:ph type="ftr" sz="quarter" idx="11"/>
          </p:nvPr>
        </p:nvSpPr>
        <p:spPr/>
        <p:txBody>
          <a:bodyPr/>
          <a:lstStyle/>
          <a:p>
            <a:r>
              <a:rPr lang="fr-FR" smtClean="0"/>
              <a:t>Dr. Kekeli N'KONOU</a:t>
            </a:r>
            <a:endParaRPr lang="fr-FR"/>
          </a:p>
        </p:txBody>
      </p:sp>
      <p:sp>
        <p:nvSpPr>
          <p:cNvPr id="10" name="Espace réservé du numéro de diapositive 9"/>
          <p:cNvSpPr>
            <a:spLocks noGrp="1"/>
          </p:cNvSpPr>
          <p:nvPr>
            <p:ph type="sldNum" sz="quarter" idx="12"/>
          </p:nvPr>
        </p:nvSpPr>
        <p:spPr/>
        <p:txBody>
          <a:bodyPr/>
          <a:lstStyle/>
          <a:p>
            <a:fld id="{C4228DBF-FDD1-4F5F-AB83-E63C46C55B9A}" type="slidenum">
              <a:rPr lang="fr-FR" smtClean="0"/>
              <a:pPr/>
              <a:t>11</a:t>
            </a:fld>
            <a:endParaRPr lang="fr-FR"/>
          </a:p>
        </p:txBody>
      </p:sp>
    </p:spTree>
    <p:extLst>
      <p:ext uri="{BB962C8B-B14F-4D97-AF65-F5344CB8AC3E}">
        <p14:creationId xmlns:p14="http://schemas.microsoft.com/office/powerpoint/2010/main" val="123724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871517" y="489529"/>
            <a:ext cx="7758545" cy="5172363"/>
          </a:xfrm>
          <a:prstGeom prst="rect">
            <a:avLst/>
          </a:prstGeom>
        </p:spPr>
      </p:pic>
      <p:sp>
        <p:nvSpPr>
          <p:cNvPr id="3" name="Rectangle 2"/>
          <p:cNvSpPr/>
          <p:nvPr/>
        </p:nvSpPr>
        <p:spPr>
          <a:xfrm>
            <a:off x="2348397" y="5787391"/>
            <a:ext cx="786946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2E2E2D"/>
                </a:solidFill>
                <a:effectLst/>
                <a:uLnTx/>
                <a:uFillTx/>
                <a:latin typeface="Arial-BoldMT"/>
                <a:ea typeface="+mn-ea"/>
                <a:cs typeface="+mn-cs"/>
              </a:rPr>
              <a:t>Exemple </a:t>
            </a:r>
            <a:r>
              <a:rPr kumimoji="0" lang="fr-FR" sz="2400" b="1" i="0" u="none" strike="noStrike" kern="1200" cap="none" spc="0" normalizeH="0" baseline="0" noProof="0" dirty="0" smtClean="0">
                <a:ln>
                  <a:noFill/>
                </a:ln>
                <a:solidFill>
                  <a:srgbClr val="2E2E2D"/>
                </a:solidFill>
                <a:effectLst/>
                <a:uLnTx/>
                <a:uFillTx/>
                <a:latin typeface="Arial-BoldMT"/>
                <a:ea typeface="+mn-ea"/>
                <a:cs typeface="+mn-cs"/>
              </a:rPr>
              <a:t> </a:t>
            </a:r>
            <a:r>
              <a:rPr kumimoji="0" lang="fr-FR" sz="2400" b="0" i="0" u="none" strike="noStrike" kern="1200" cap="none" spc="0" normalizeH="0" baseline="0" noProof="0" dirty="0">
                <a:ln>
                  <a:noFill/>
                </a:ln>
                <a:solidFill>
                  <a:srgbClr val="2E2E2D"/>
                </a:solidFill>
                <a:effectLst/>
                <a:uLnTx/>
                <a:uFillTx/>
                <a:latin typeface="ArialMT"/>
                <a:ea typeface="+mn-ea"/>
                <a:cs typeface="+mn-cs"/>
              </a:rPr>
              <a:t>: Régulateur de vitesse à contrôle de distance</a:t>
            </a:r>
            <a:endParaRPr kumimoji="0" lang="fr-FR"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12</a:t>
            </a:fld>
            <a:endParaRPr lang="fr-FR"/>
          </a:p>
        </p:txBody>
      </p:sp>
    </p:spTree>
    <p:extLst>
      <p:ext uri="{BB962C8B-B14F-4D97-AF65-F5344CB8AC3E}">
        <p14:creationId xmlns:p14="http://schemas.microsoft.com/office/powerpoint/2010/main" val="273967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2175" y="214807"/>
            <a:ext cx="5635426"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fr-FR" sz="4400" dirty="0">
                <a:solidFill>
                  <a:schemeClr val="bg1"/>
                </a:solidFill>
                <a:latin typeface="Arial Narrow" panose="020B0606020202030204" pitchFamily="34" charset="0"/>
              </a:rPr>
              <a:t>Définitions et terminologie </a:t>
            </a:r>
          </a:p>
        </p:txBody>
      </p:sp>
      <p:sp>
        <p:nvSpPr>
          <p:cNvPr id="2" name="Rectangle 1"/>
          <p:cNvSpPr/>
          <p:nvPr/>
        </p:nvSpPr>
        <p:spPr>
          <a:xfrm>
            <a:off x="332509" y="1086109"/>
            <a:ext cx="11600871" cy="707886"/>
          </a:xfrm>
          <a:prstGeom prst="rect">
            <a:avLst/>
          </a:prstGeom>
        </p:spPr>
        <p:txBody>
          <a:bodyPr wrap="square">
            <a:spAutoFit/>
          </a:bodyPr>
          <a:lstStyle/>
          <a:p>
            <a:r>
              <a:rPr lang="fr-FR" sz="2000" dirty="0">
                <a:solidFill>
                  <a:srgbClr val="000000"/>
                </a:solidFill>
                <a:latin typeface="Arial Narrow" panose="020B0606020202030204" pitchFamily="34" charset="0"/>
              </a:rPr>
              <a:t>On utilise souvent indifféremment les termes </a:t>
            </a:r>
            <a:r>
              <a:rPr lang="fr-FR" sz="2000" b="1" dirty="0">
                <a:solidFill>
                  <a:srgbClr val="FF0000"/>
                </a:solidFill>
                <a:latin typeface="Arial Narrow" panose="020B0606020202030204" pitchFamily="34" charset="0"/>
              </a:rPr>
              <a:t>régulation</a:t>
            </a:r>
            <a:r>
              <a:rPr lang="fr-FR" sz="2000" b="1" dirty="0">
                <a:solidFill>
                  <a:srgbClr val="000000"/>
                </a:solidFill>
                <a:latin typeface="Arial Narrow" panose="020B0606020202030204" pitchFamily="34" charset="0"/>
              </a:rPr>
              <a:t> </a:t>
            </a:r>
            <a:r>
              <a:rPr lang="fr-FR" sz="2000" dirty="0">
                <a:solidFill>
                  <a:srgbClr val="000000"/>
                </a:solidFill>
                <a:latin typeface="Arial Narrow" panose="020B0606020202030204" pitchFamily="34" charset="0"/>
              </a:rPr>
              <a:t>et </a:t>
            </a:r>
            <a:r>
              <a:rPr lang="fr-FR" sz="2000" b="1" dirty="0">
                <a:solidFill>
                  <a:srgbClr val="0070C0"/>
                </a:solidFill>
                <a:latin typeface="Arial Narrow" panose="020B0606020202030204" pitchFamily="34" charset="0"/>
              </a:rPr>
              <a:t>asservissement</a:t>
            </a:r>
            <a:r>
              <a:rPr lang="fr-FR" sz="2000" b="1" dirty="0">
                <a:solidFill>
                  <a:srgbClr val="000000"/>
                </a:solidFill>
                <a:latin typeface="Arial Narrow" panose="020B0606020202030204" pitchFamily="34" charset="0"/>
              </a:rPr>
              <a:t> </a:t>
            </a:r>
            <a:r>
              <a:rPr lang="fr-FR" sz="2000" dirty="0">
                <a:solidFill>
                  <a:srgbClr val="000000"/>
                </a:solidFill>
                <a:latin typeface="Arial Narrow" panose="020B0606020202030204" pitchFamily="34" charset="0"/>
              </a:rPr>
              <a:t>alors que ces deux mots ont </a:t>
            </a:r>
            <a:r>
              <a:rPr lang="fr-FR" sz="2000" dirty="0" smtClean="0">
                <a:solidFill>
                  <a:srgbClr val="000000"/>
                </a:solidFill>
                <a:latin typeface="Arial Narrow" panose="020B0606020202030204" pitchFamily="34" charset="0"/>
              </a:rPr>
              <a:t>des significations </a:t>
            </a:r>
            <a:r>
              <a:rPr lang="fr-FR" sz="2000" dirty="0">
                <a:solidFill>
                  <a:srgbClr val="000000"/>
                </a:solidFill>
                <a:latin typeface="Arial Narrow" panose="020B0606020202030204" pitchFamily="34" charset="0"/>
              </a:rPr>
              <a:t>différentes. </a:t>
            </a:r>
            <a:endParaRPr lang="fr-FR" sz="2000" dirty="0">
              <a:latin typeface="Arial Narrow" panose="020B0606020202030204" pitchFamily="34" charset="0"/>
            </a:endParaRPr>
          </a:p>
        </p:txBody>
      </p:sp>
      <p:sp>
        <p:nvSpPr>
          <p:cNvPr id="3" name="Rectangle 2"/>
          <p:cNvSpPr/>
          <p:nvPr/>
        </p:nvSpPr>
        <p:spPr>
          <a:xfrm>
            <a:off x="452584" y="2471563"/>
            <a:ext cx="5098472" cy="1323439"/>
          </a:xfrm>
          <a:prstGeom prst="rect">
            <a:avLst/>
          </a:prstGeom>
        </p:spPr>
        <p:txBody>
          <a:bodyPr wrap="square">
            <a:spAutoFit/>
          </a:bodyPr>
          <a:lstStyle/>
          <a:p>
            <a:pPr algn="just"/>
            <a:r>
              <a:rPr lang="fr-FR" sz="2000" dirty="0" smtClean="0">
                <a:solidFill>
                  <a:srgbClr val="000000"/>
                </a:solidFill>
                <a:latin typeface="Arial Narrow" panose="020B0606020202030204" pitchFamily="34" charset="0"/>
              </a:rPr>
              <a:t>La </a:t>
            </a:r>
            <a:r>
              <a:rPr lang="fr-FR" sz="2000" b="1" dirty="0" smtClean="0">
                <a:solidFill>
                  <a:srgbClr val="000000"/>
                </a:solidFill>
                <a:latin typeface="Arial Narrow" panose="020B0606020202030204" pitchFamily="34" charset="0"/>
              </a:rPr>
              <a:t>fonction régulation </a:t>
            </a:r>
            <a:r>
              <a:rPr lang="fr-FR" sz="2000" dirty="0" smtClean="0">
                <a:solidFill>
                  <a:srgbClr val="000000"/>
                </a:solidFill>
                <a:latin typeface="Arial Narrow" panose="020B0606020202030204" pitchFamily="34" charset="0"/>
              </a:rPr>
              <a:t>caractérise l'aptitude d'un système à maintenir la sortie constante pour une grandeur d'entrée constante, ce malgré des </a:t>
            </a:r>
            <a:r>
              <a:rPr lang="fr-FR" sz="2000" b="1" dirty="0" smtClean="0">
                <a:solidFill>
                  <a:srgbClr val="000000"/>
                </a:solidFill>
                <a:latin typeface="Arial Narrow" panose="020B0606020202030204" pitchFamily="34" charset="0"/>
              </a:rPr>
              <a:t>perturbations </a:t>
            </a:r>
            <a:r>
              <a:rPr lang="fr-FR" sz="2000" dirty="0" smtClean="0">
                <a:solidFill>
                  <a:srgbClr val="000000"/>
                </a:solidFill>
                <a:latin typeface="Arial Narrow" panose="020B0606020202030204" pitchFamily="34" charset="0"/>
              </a:rPr>
              <a:t>sur la sortie. </a:t>
            </a:r>
            <a:endParaRPr lang="fr-FR" sz="2000" dirty="0">
              <a:latin typeface="Arial Narrow" panose="020B0606020202030204" pitchFamily="34" charset="0"/>
            </a:endParaRPr>
          </a:p>
        </p:txBody>
      </p:sp>
      <p:pic>
        <p:nvPicPr>
          <p:cNvPr id="6" name="Image 5"/>
          <p:cNvPicPr>
            <a:picLocks noChangeAspect="1"/>
          </p:cNvPicPr>
          <p:nvPr/>
        </p:nvPicPr>
        <p:blipFill>
          <a:blip r:embed="rId2"/>
          <a:stretch>
            <a:fillRect/>
          </a:stretch>
        </p:blipFill>
        <p:spPr>
          <a:xfrm>
            <a:off x="759835" y="3953308"/>
            <a:ext cx="3800475" cy="2276475"/>
          </a:xfrm>
          <a:prstGeom prst="rect">
            <a:avLst/>
          </a:prstGeom>
        </p:spPr>
      </p:pic>
      <p:sp>
        <p:nvSpPr>
          <p:cNvPr id="7" name="Rectangle 6"/>
          <p:cNvSpPr/>
          <p:nvPr/>
        </p:nvSpPr>
        <p:spPr>
          <a:xfrm>
            <a:off x="2238399" y="1818836"/>
            <a:ext cx="1840568" cy="461665"/>
          </a:xfrm>
          <a:prstGeom prst="rect">
            <a:avLst/>
          </a:prstGeom>
        </p:spPr>
        <p:txBody>
          <a:bodyPr wrap="none">
            <a:spAutoFit/>
          </a:bodyPr>
          <a:lstStyle/>
          <a:p>
            <a:r>
              <a:rPr lang="fr-FR" sz="2400" b="1" i="1" dirty="0">
                <a:solidFill>
                  <a:srgbClr val="FF0000"/>
                </a:solidFill>
                <a:latin typeface="Arial Narrow" panose="020B0606020202030204" pitchFamily="34" charset="0"/>
              </a:rPr>
              <a:t>La régulation </a:t>
            </a:r>
            <a:endParaRPr lang="fr-FR" sz="2400" dirty="0">
              <a:solidFill>
                <a:srgbClr val="FF0000"/>
              </a:solidFill>
              <a:latin typeface="Arial Narrow" panose="020B0606020202030204" pitchFamily="34" charset="0"/>
            </a:endParaRPr>
          </a:p>
        </p:txBody>
      </p:sp>
      <p:cxnSp>
        <p:nvCxnSpPr>
          <p:cNvPr id="9" name="Connecteur droit 8"/>
          <p:cNvCxnSpPr>
            <a:stCxn id="2" idx="2"/>
          </p:cNvCxnSpPr>
          <p:nvPr/>
        </p:nvCxnSpPr>
        <p:spPr>
          <a:xfrm>
            <a:off x="6132945" y="1793995"/>
            <a:ext cx="9237" cy="4228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45381" y="2526982"/>
            <a:ext cx="5246254" cy="1015663"/>
          </a:xfrm>
          <a:prstGeom prst="rect">
            <a:avLst/>
          </a:prstGeom>
        </p:spPr>
        <p:txBody>
          <a:bodyPr wrap="square">
            <a:spAutoFit/>
          </a:bodyPr>
          <a:lstStyle/>
          <a:p>
            <a:r>
              <a:rPr lang="fr-FR" sz="2000" dirty="0">
                <a:solidFill>
                  <a:srgbClr val="000000"/>
                </a:solidFill>
                <a:latin typeface="Arial Narrow" panose="020B0606020202030204" pitchFamily="34" charset="0"/>
              </a:rPr>
              <a:t>La</a:t>
            </a:r>
            <a:r>
              <a:rPr lang="fr-FR" sz="2000" b="1" dirty="0">
                <a:solidFill>
                  <a:srgbClr val="000000"/>
                </a:solidFill>
                <a:latin typeface="Arial Narrow" panose="020B0606020202030204" pitchFamily="34" charset="0"/>
              </a:rPr>
              <a:t> fonction asservissement </a:t>
            </a:r>
            <a:r>
              <a:rPr lang="fr-FR" sz="2000" dirty="0">
                <a:solidFill>
                  <a:srgbClr val="000000"/>
                </a:solidFill>
                <a:latin typeface="Arial Narrow" panose="020B0606020202030204" pitchFamily="34" charset="0"/>
              </a:rPr>
              <a:t>caractérise l'aptitude d'un système à obéir le plus fidèlement possible à des variations de la grandeur d'entrée : </a:t>
            </a:r>
            <a:r>
              <a:rPr lang="fr-FR" sz="2000" b="1" dirty="0" smtClean="0">
                <a:solidFill>
                  <a:srgbClr val="0070C0"/>
                </a:solidFill>
                <a:latin typeface="Arial Narrow" panose="020B0606020202030204" pitchFamily="34" charset="0"/>
              </a:rPr>
              <a:t>Consigne</a:t>
            </a:r>
            <a:endParaRPr lang="fr-FR" sz="2000" b="1" dirty="0">
              <a:solidFill>
                <a:srgbClr val="0070C0"/>
              </a:solidFill>
              <a:latin typeface="Arial Narrow" panose="020B0606020202030204" pitchFamily="34" charset="0"/>
            </a:endParaRPr>
          </a:p>
        </p:txBody>
      </p:sp>
      <p:pic>
        <p:nvPicPr>
          <p:cNvPr id="12" name="Image 11"/>
          <p:cNvPicPr>
            <a:picLocks noChangeAspect="1"/>
          </p:cNvPicPr>
          <p:nvPr/>
        </p:nvPicPr>
        <p:blipFill>
          <a:blip r:embed="rId3"/>
          <a:stretch>
            <a:fillRect/>
          </a:stretch>
        </p:blipFill>
        <p:spPr>
          <a:xfrm>
            <a:off x="6862040" y="3967018"/>
            <a:ext cx="4009159" cy="2479892"/>
          </a:xfrm>
          <a:prstGeom prst="rect">
            <a:avLst/>
          </a:prstGeom>
        </p:spPr>
      </p:pic>
      <p:sp>
        <p:nvSpPr>
          <p:cNvPr id="13" name="Rectangle 12"/>
          <p:cNvSpPr/>
          <p:nvPr/>
        </p:nvSpPr>
        <p:spPr>
          <a:xfrm>
            <a:off x="8127307" y="1846544"/>
            <a:ext cx="2196435" cy="461665"/>
          </a:xfrm>
          <a:prstGeom prst="rect">
            <a:avLst/>
          </a:prstGeom>
        </p:spPr>
        <p:txBody>
          <a:bodyPr wrap="none">
            <a:spAutoFit/>
          </a:bodyPr>
          <a:lstStyle/>
          <a:p>
            <a:r>
              <a:rPr lang="fr-FR" sz="2400" b="1" i="1" dirty="0">
                <a:solidFill>
                  <a:srgbClr val="0070C0"/>
                </a:solidFill>
                <a:latin typeface="Arial Narrow" panose="020B0606020202030204" pitchFamily="34" charset="0"/>
              </a:rPr>
              <a:t>Asservissement </a:t>
            </a:r>
            <a:endParaRPr lang="fr-FR" sz="2400" dirty="0">
              <a:solidFill>
                <a:srgbClr val="0070C0"/>
              </a:solidFill>
              <a:latin typeface="Arial Narrow" panose="020B0606020202030204" pitchFamily="34" charset="0"/>
            </a:endParaRPr>
          </a:p>
        </p:txBody>
      </p:sp>
      <p:sp>
        <p:nvSpPr>
          <p:cNvPr id="14" name="Espace réservé du pied de page 13"/>
          <p:cNvSpPr>
            <a:spLocks noGrp="1"/>
          </p:cNvSpPr>
          <p:nvPr>
            <p:ph type="ftr" sz="quarter" idx="11"/>
          </p:nvPr>
        </p:nvSpPr>
        <p:spPr/>
        <p:txBody>
          <a:bodyPr/>
          <a:lstStyle/>
          <a:p>
            <a:r>
              <a:rPr lang="fr-FR" smtClean="0"/>
              <a:t>Dr. Kekeli N'KONOU</a:t>
            </a:r>
            <a:endParaRPr lang="fr-FR"/>
          </a:p>
        </p:txBody>
      </p:sp>
      <p:sp>
        <p:nvSpPr>
          <p:cNvPr id="15" name="Espace réservé du numéro de diapositive 14"/>
          <p:cNvSpPr>
            <a:spLocks noGrp="1"/>
          </p:cNvSpPr>
          <p:nvPr>
            <p:ph type="sldNum" sz="quarter" idx="12"/>
          </p:nvPr>
        </p:nvSpPr>
        <p:spPr/>
        <p:txBody>
          <a:bodyPr/>
          <a:lstStyle/>
          <a:p>
            <a:fld id="{C4228DBF-FDD1-4F5F-AB83-E63C46C55B9A}" type="slidenum">
              <a:rPr lang="fr-FR" smtClean="0"/>
              <a:pPr/>
              <a:t>13</a:t>
            </a:fld>
            <a:endParaRPr lang="fr-FR"/>
          </a:p>
        </p:txBody>
      </p:sp>
    </p:spTree>
    <p:extLst>
      <p:ext uri="{BB962C8B-B14F-4D97-AF65-F5344CB8AC3E}">
        <p14:creationId xmlns:p14="http://schemas.microsoft.com/office/powerpoint/2010/main" val="213308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183" y="1775983"/>
            <a:ext cx="10954326" cy="3539430"/>
          </a:xfrm>
          <a:prstGeom prst="rect">
            <a:avLst/>
          </a:prstGeom>
        </p:spPr>
        <p:txBody>
          <a:bodyPr wrap="square">
            <a:spAutoFit/>
          </a:bodyPr>
          <a:lstStyle/>
          <a:p>
            <a:pPr algn="just"/>
            <a:r>
              <a:rPr lang="fr-FR" sz="3200" dirty="0">
                <a:latin typeface="Arial Narrow" panose="020B0606020202030204" pitchFamily="34" charset="0"/>
              </a:rPr>
              <a:t>*Pour contrôler un système, on a recours à la commande…</a:t>
            </a:r>
          </a:p>
          <a:p>
            <a:pPr algn="just"/>
            <a:endParaRPr lang="fr-FR" sz="3200" dirty="0">
              <a:latin typeface="Arial Narrow" panose="020B0606020202030204" pitchFamily="34" charset="0"/>
            </a:endParaRPr>
          </a:p>
          <a:p>
            <a:pPr algn="just"/>
            <a:r>
              <a:rPr lang="fr-FR" sz="3200" dirty="0">
                <a:solidFill>
                  <a:srgbClr val="FF0000"/>
                </a:solidFill>
                <a:latin typeface="Arial Narrow" panose="020B0606020202030204" pitchFamily="34" charset="0"/>
              </a:rPr>
              <a:t>Contrôleur: </a:t>
            </a:r>
            <a:r>
              <a:rPr lang="fr-FR" sz="3200" dirty="0">
                <a:latin typeface="Arial Narrow" panose="020B0606020202030204" pitchFamily="34" charset="0"/>
              </a:rPr>
              <a:t>Il s’agit de l’entité qui effectue les calculs, exécute les différents algorithmes mis en place pour commander le système d’intérêt</a:t>
            </a:r>
            <a:r>
              <a:rPr lang="fr-FR" sz="3200" dirty="0" smtClean="0">
                <a:latin typeface="Arial Narrow" panose="020B0606020202030204" pitchFamily="34" charset="0"/>
              </a:rPr>
              <a:t>.</a:t>
            </a:r>
          </a:p>
          <a:p>
            <a:pPr algn="just"/>
            <a:endParaRPr lang="fr-FR" sz="3200" dirty="0">
              <a:latin typeface="Arial Narrow" panose="020B0606020202030204" pitchFamily="34" charset="0"/>
            </a:endParaRPr>
          </a:p>
          <a:p>
            <a:pPr algn="just"/>
            <a:r>
              <a:rPr lang="fr-FR" sz="3200" dirty="0">
                <a:solidFill>
                  <a:srgbClr val="FF0000"/>
                </a:solidFill>
                <a:latin typeface="Arial Narrow" panose="020B0606020202030204" pitchFamily="34" charset="0"/>
              </a:rPr>
              <a:t>Signal de commande: </a:t>
            </a:r>
            <a:r>
              <a:rPr lang="fr-FR" sz="3200" dirty="0">
                <a:latin typeface="Arial Narrow" panose="020B0606020202030204" pitchFamily="34" charset="0"/>
              </a:rPr>
              <a:t>Il s’agit du signal émis par le contrôleur.</a:t>
            </a:r>
          </a:p>
        </p:txBody>
      </p:sp>
      <p:sp>
        <p:nvSpPr>
          <p:cNvPr id="5" name="Rectangle 4"/>
          <p:cNvSpPr/>
          <p:nvPr/>
        </p:nvSpPr>
        <p:spPr>
          <a:xfrm>
            <a:off x="3120646" y="399535"/>
            <a:ext cx="5639685"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terminologie </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14</a:t>
            </a:fld>
            <a:endParaRPr lang="fr-FR"/>
          </a:p>
        </p:txBody>
      </p:sp>
    </p:spTree>
    <p:extLst>
      <p:ext uri="{BB962C8B-B14F-4D97-AF65-F5344CB8AC3E}">
        <p14:creationId xmlns:p14="http://schemas.microsoft.com/office/powerpoint/2010/main" val="2936770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4727" y="1896101"/>
            <a:ext cx="11757891" cy="3046988"/>
          </a:xfrm>
          <a:prstGeom prst="rect">
            <a:avLst/>
          </a:prstGeom>
        </p:spPr>
        <p:txBody>
          <a:bodyPr wrap="square">
            <a:spAutoFit/>
          </a:bodyPr>
          <a:lstStyle/>
          <a:p>
            <a:r>
              <a:rPr lang="fr-FR" sz="3200" dirty="0">
                <a:solidFill>
                  <a:srgbClr val="FF0000"/>
                </a:solidFill>
                <a:latin typeface="Arial Narrow" panose="020B0606020202030204" pitchFamily="34" charset="0"/>
              </a:rPr>
              <a:t>Commande : </a:t>
            </a:r>
            <a:r>
              <a:rPr lang="fr-FR" sz="3200" dirty="0">
                <a:latin typeface="Arial Narrow" panose="020B0606020202030204" pitchFamily="34" charset="0"/>
              </a:rPr>
              <a:t>(ou conduite, contrôle</a:t>
            </a:r>
            <a:r>
              <a:rPr lang="fr-FR" sz="3200" dirty="0" smtClean="0">
                <a:latin typeface="Arial Narrow" panose="020B0606020202030204" pitchFamily="34" charset="0"/>
              </a:rPr>
              <a:t>)</a:t>
            </a:r>
          </a:p>
          <a:p>
            <a:endParaRPr lang="fr-FR" sz="3200" dirty="0">
              <a:latin typeface="Arial Narrow" panose="020B0606020202030204" pitchFamily="34" charset="0"/>
            </a:endParaRPr>
          </a:p>
          <a:p>
            <a:r>
              <a:rPr lang="fr-FR" sz="3200" dirty="0">
                <a:latin typeface="Arial Narrow" panose="020B0606020202030204" pitchFamily="34" charset="0"/>
              </a:rPr>
              <a:t>  On peut conduire un système de manière automatisée pour:</a:t>
            </a:r>
          </a:p>
          <a:p>
            <a:pPr marL="914400" lvl="1" indent="-457200">
              <a:buFont typeface="Arial" panose="020B0604020202020204" pitchFamily="34" charset="0"/>
              <a:buChar char="•"/>
            </a:pPr>
            <a:r>
              <a:rPr lang="fr-FR" sz="3200" dirty="0" smtClean="0">
                <a:latin typeface="Arial Narrow" panose="020B0606020202030204" pitchFamily="34" charset="0"/>
              </a:rPr>
              <a:t>maintenir </a:t>
            </a:r>
            <a:r>
              <a:rPr lang="fr-FR" sz="3200" dirty="0">
                <a:latin typeface="Arial Narrow" panose="020B0606020202030204" pitchFamily="34" charset="0"/>
              </a:rPr>
              <a:t>une grandeur de </a:t>
            </a:r>
            <a:r>
              <a:rPr lang="fr-FR" sz="3200" b="1" dirty="0">
                <a:latin typeface="Arial Narrow" panose="020B0606020202030204" pitchFamily="34" charset="0"/>
              </a:rPr>
              <a:t>sortie constante </a:t>
            </a:r>
            <a:r>
              <a:rPr lang="fr-FR" sz="3200" dirty="0">
                <a:latin typeface="Arial Narrow" panose="020B0606020202030204" pitchFamily="34" charset="0"/>
              </a:rPr>
              <a:t>(</a:t>
            </a:r>
            <a:r>
              <a:rPr lang="fr-FR" sz="3200" dirty="0">
                <a:solidFill>
                  <a:srgbClr val="0070C0"/>
                </a:solidFill>
                <a:latin typeface="Arial Narrow" panose="020B0606020202030204" pitchFamily="34" charset="0"/>
              </a:rPr>
              <a:t>régulation</a:t>
            </a:r>
            <a:r>
              <a:rPr lang="fr-FR" sz="3200" dirty="0">
                <a:latin typeface="Arial Narrow" panose="020B0606020202030204" pitchFamily="34" charset="0"/>
              </a:rPr>
              <a:t>) </a:t>
            </a:r>
          </a:p>
          <a:p>
            <a:pPr marL="914400" lvl="1" indent="-457200">
              <a:buFont typeface="Arial" panose="020B0604020202020204" pitchFamily="34" charset="0"/>
              <a:buChar char="•"/>
            </a:pPr>
            <a:r>
              <a:rPr lang="fr-FR" sz="3200" dirty="0">
                <a:latin typeface="Arial Narrow" panose="020B0606020202030204" pitchFamily="34" charset="0"/>
              </a:rPr>
              <a:t>faire suivre à certaines sorties </a:t>
            </a:r>
            <a:r>
              <a:rPr lang="fr-FR" sz="3200" b="1" dirty="0">
                <a:latin typeface="Arial Narrow" panose="020B0606020202030204" pitchFamily="34" charset="0"/>
              </a:rPr>
              <a:t>une séquence </a:t>
            </a:r>
            <a:r>
              <a:rPr lang="fr-FR" sz="3200" dirty="0">
                <a:latin typeface="Arial Narrow" panose="020B0606020202030204" pitchFamily="34" charset="0"/>
              </a:rPr>
              <a:t>(</a:t>
            </a:r>
            <a:r>
              <a:rPr lang="fr-FR" sz="3200" dirty="0">
                <a:solidFill>
                  <a:srgbClr val="0070C0"/>
                </a:solidFill>
                <a:latin typeface="Arial Narrow" panose="020B0606020202030204" pitchFamily="34" charset="0"/>
              </a:rPr>
              <a:t>système séquentiel</a:t>
            </a:r>
            <a:r>
              <a:rPr lang="fr-FR" sz="3200" dirty="0">
                <a:latin typeface="Arial Narrow" panose="020B0606020202030204" pitchFamily="34" charset="0"/>
              </a:rPr>
              <a:t>) </a:t>
            </a:r>
          </a:p>
          <a:p>
            <a:pPr marL="914400" lvl="1" indent="-457200">
              <a:buFont typeface="Arial" panose="020B0604020202020204" pitchFamily="34" charset="0"/>
              <a:buChar char="•"/>
            </a:pPr>
            <a:r>
              <a:rPr lang="fr-FR" sz="3200" dirty="0">
                <a:latin typeface="Arial Narrow" panose="020B0606020202030204" pitchFamily="34" charset="0"/>
              </a:rPr>
              <a:t>faire suivre à certaines sorties </a:t>
            </a:r>
            <a:r>
              <a:rPr lang="fr-FR" sz="3200" b="1" dirty="0">
                <a:latin typeface="Arial Narrow" panose="020B0606020202030204" pitchFamily="34" charset="0"/>
              </a:rPr>
              <a:t>une consigne donnée </a:t>
            </a:r>
            <a:r>
              <a:rPr lang="fr-FR" sz="3200" dirty="0">
                <a:latin typeface="Arial Narrow" panose="020B0606020202030204" pitchFamily="34" charset="0"/>
              </a:rPr>
              <a:t>(</a:t>
            </a:r>
            <a:r>
              <a:rPr lang="fr-FR" sz="3200" dirty="0">
                <a:solidFill>
                  <a:srgbClr val="0070C0"/>
                </a:solidFill>
                <a:latin typeface="Arial Narrow" panose="020B0606020202030204" pitchFamily="34" charset="0"/>
              </a:rPr>
              <a:t>asservissement</a:t>
            </a:r>
            <a:r>
              <a:rPr lang="fr-FR" sz="3200" dirty="0">
                <a:latin typeface="Arial Narrow" panose="020B0606020202030204" pitchFamily="34" charset="0"/>
              </a:rPr>
              <a:t>) </a:t>
            </a:r>
          </a:p>
        </p:txBody>
      </p:sp>
      <p:sp>
        <p:nvSpPr>
          <p:cNvPr id="4" name="Rectangle 3"/>
          <p:cNvSpPr/>
          <p:nvPr/>
        </p:nvSpPr>
        <p:spPr>
          <a:xfrm>
            <a:off x="3139119" y="334879"/>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15</a:t>
            </a:fld>
            <a:endParaRPr lang="fr-FR"/>
          </a:p>
        </p:txBody>
      </p:sp>
    </p:spTree>
    <p:extLst>
      <p:ext uri="{BB962C8B-B14F-4D97-AF65-F5344CB8AC3E}">
        <p14:creationId xmlns:p14="http://schemas.microsoft.com/office/powerpoint/2010/main" val="198883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382" y="1646535"/>
            <a:ext cx="11305308" cy="1569660"/>
          </a:xfrm>
          <a:prstGeom prst="rect">
            <a:avLst/>
          </a:prstGeom>
        </p:spPr>
        <p:txBody>
          <a:bodyPr wrap="square">
            <a:spAutoFit/>
          </a:bodyPr>
          <a:lstStyle/>
          <a:p>
            <a:pPr marL="457200" indent="-457200" algn="just">
              <a:buFont typeface="Arial" panose="020B0604020202020204" pitchFamily="34" charset="0"/>
              <a:buChar char="•"/>
            </a:pPr>
            <a:r>
              <a:rPr lang="fr-FR" sz="3200" dirty="0">
                <a:solidFill>
                  <a:srgbClr val="FF0000"/>
                </a:solidFill>
                <a:latin typeface="Arial Narrow" panose="020B0606020202030204" pitchFamily="34" charset="0"/>
              </a:rPr>
              <a:t>Commande en boucle ouverte (B.O.): </a:t>
            </a:r>
            <a:r>
              <a:rPr lang="fr-FR" sz="3200" dirty="0">
                <a:latin typeface="Arial Narrow" panose="020B0606020202030204" pitchFamily="34" charset="0"/>
              </a:rPr>
              <a:t>Dans ce type de commande, aucune mesure des sorties n’est utilisée par le contrôleur mais seulement la connaissance du procédé.</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9605" t="29156" r="13393" b="44266"/>
          <a:stretch>
            <a:fillRect/>
          </a:stretch>
        </p:blipFill>
        <p:spPr bwMode="auto">
          <a:xfrm>
            <a:off x="1509713" y="3524972"/>
            <a:ext cx="74168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a:grpSpLocks/>
          </p:cNvGrpSpPr>
          <p:nvPr/>
        </p:nvGrpSpPr>
        <p:grpSpPr bwMode="auto">
          <a:xfrm>
            <a:off x="2589213" y="4388572"/>
            <a:ext cx="4968875" cy="1665287"/>
            <a:chOff x="1979712" y="4869160"/>
            <a:chExt cx="4968552" cy="1665476"/>
          </a:xfrm>
        </p:grpSpPr>
        <p:grpSp>
          <p:nvGrpSpPr>
            <p:cNvPr id="6" name="Group 10"/>
            <p:cNvGrpSpPr>
              <a:grpSpLocks/>
            </p:cNvGrpSpPr>
            <p:nvPr/>
          </p:nvGrpSpPr>
          <p:grpSpPr bwMode="auto">
            <a:xfrm>
              <a:off x="1979712" y="4869160"/>
              <a:ext cx="2016224" cy="1487190"/>
              <a:chOff x="1979712" y="4869160"/>
              <a:chExt cx="2016224" cy="1487190"/>
            </a:xfrm>
          </p:grpSpPr>
          <p:sp>
            <p:nvSpPr>
              <p:cNvPr id="8" name="Oval 6"/>
              <p:cNvSpPr/>
              <p:nvPr/>
            </p:nvSpPr>
            <p:spPr>
              <a:xfrm>
                <a:off x="1979712" y="4869160"/>
                <a:ext cx="2016224" cy="129614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cxnSp>
            <p:nvCxnSpPr>
              <p:cNvPr id="9" name="Curved Connector 8"/>
              <p:cNvCxnSpPr/>
              <p:nvPr/>
            </p:nvCxnSpPr>
            <p:spPr>
              <a:xfrm>
                <a:off x="2987709" y="6166294"/>
                <a:ext cx="576226" cy="190522"/>
              </a:xfrm>
              <a:prstGeom prst="curvedConnector3">
                <a:avLst>
                  <a:gd name="adj1" fmla="val 5000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7" name="TextBox 9"/>
            <p:cNvSpPr txBox="1">
              <a:spLocks noChangeArrowheads="1"/>
            </p:cNvSpPr>
            <p:nvPr/>
          </p:nvSpPr>
          <p:spPr bwMode="auto">
            <a:xfrm>
              <a:off x="3563887" y="6165304"/>
              <a:ext cx="33843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fr-CA" altLang="fr-FR"/>
                <a:t>Génère le signal de commande</a:t>
              </a:r>
            </a:p>
          </p:txBody>
        </p:sp>
      </p:grpSp>
      <p:grpSp>
        <p:nvGrpSpPr>
          <p:cNvPr id="10" name="Group 18"/>
          <p:cNvGrpSpPr>
            <a:grpSpLocks/>
          </p:cNvGrpSpPr>
          <p:nvPr/>
        </p:nvGrpSpPr>
        <p:grpSpPr bwMode="auto">
          <a:xfrm>
            <a:off x="5902325" y="3682134"/>
            <a:ext cx="3851275" cy="2003425"/>
            <a:chOff x="5292080" y="4161854"/>
            <a:chExt cx="3851920" cy="2003450"/>
          </a:xfrm>
        </p:grpSpPr>
        <p:sp>
          <p:nvSpPr>
            <p:cNvPr id="11" name="Oval 15"/>
            <p:cNvSpPr/>
            <p:nvPr/>
          </p:nvSpPr>
          <p:spPr>
            <a:xfrm>
              <a:off x="5292080" y="4869160"/>
              <a:ext cx="2016224" cy="129614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cxnSp>
          <p:nvCxnSpPr>
            <p:cNvPr id="12" name="Curved Connector 16"/>
            <p:cNvCxnSpPr/>
            <p:nvPr/>
          </p:nvCxnSpPr>
          <p:spPr>
            <a:xfrm flipV="1">
              <a:off x="6300312" y="4580959"/>
              <a:ext cx="360422" cy="288929"/>
            </a:xfrm>
            <a:prstGeom prst="curvedConnector3">
              <a:avLst>
                <a:gd name="adj1" fmla="val 5000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4"/>
            <p:cNvSpPr txBox="1">
              <a:spLocks noChangeArrowheads="1"/>
            </p:cNvSpPr>
            <p:nvPr/>
          </p:nvSpPr>
          <p:spPr bwMode="auto">
            <a:xfrm>
              <a:off x="6624227" y="4161854"/>
              <a:ext cx="25197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fr-CA" altLang="fr-FR" sz="1200"/>
                <a:t>On connait généralement l’(es) équation(s) mathématique(s) propres à sa dynamique.</a:t>
              </a:r>
            </a:p>
          </p:txBody>
        </p:sp>
      </p:grpSp>
      <p:sp>
        <p:nvSpPr>
          <p:cNvPr id="14" name="Rectangle 13"/>
          <p:cNvSpPr/>
          <p:nvPr/>
        </p:nvSpPr>
        <p:spPr>
          <a:xfrm>
            <a:off x="3139119" y="334879"/>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15" name="Espace réservé du numéro de diapositive 14"/>
          <p:cNvSpPr>
            <a:spLocks noGrp="1"/>
          </p:cNvSpPr>
          <p:nvPr>
            <p:ph type="sldNum" sz="quarter" idx="12"/>
          </p:nvPr>
        </p:nvSpPr>
        <p:spPr/>
        <p:txBody>
          <a:bodyPr/>
          <a:lstStyle/>
          <a:p>
            <a:fld id="{C4228DBF-FDD1-4F5F-AB83-E63C46C55B9A}" type="slidenum">
              <a:rPr lang="fr-FR" smtClean="0"/>
              <a:pPr/>
              <a:t>16</a:t>
            </a:fld>
            <a:endParaRPr lang="fr-FR"/>
          </a:p>
        </p:txBody>
      </p:sp>
    </p:spTree>
    <p:extLst>
      <p:ext uri="{BB962C8B-B14F-4D97-AF65-F5344CB8AC3E}">
        <p14:creationId xmlns:p14="http://schemas.microsoft.com/office/powerpoint/2010/main" val="400667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7163" y="1267849"/>
            <a:ext cx="11120581" cy="1077218"/>
          </a:xfrm>
          <a:prstGeom prst="rect">
            <a:avLst/>
          </a:prstGeom>
        </p:spPr>
        <p:txBody>
          <a:bodyPr wrap="square">
            <a:spAutoFit/>
          </a:bodyPr>
          <a:lstStyle/>
          <a:p>
            <a:pPr marL="457200" indent="-457200" algn="just">
              <a:buFont typeface="Arial" panose="020B0604020202020204" pitchFamily="34" charset="0"/>
              <a:buChar char="•"/>
            </a:pPr>
            <a:r>
              <a:rPr lang="fr-FR" sz="3200" dirty="0">
                <a:solidFill>
                  <a:srgbClr val="FF0000"/>
                </a:solidFill>
                <a:latin typeface="Arial Narrow" panose="020B0606020202030204" pitchFamily="34" charset="0"/>
              </a:rPr>
              <a:t>Commande anticipative: </a:t>
            </a:r>
            <a:r>
              <a:rPr lang="fr-FR" sz="3200" dirty="0">
                <a:latin typeface="Arial Narrow" panose="020B0606020202030204" pitchFamily="34" charset="0"/>
              </a:rPr>
              <a:t>Semblable à la commande en B.O., à la différence près que les perturbations sont connues ou mesurées.</a:t>
            </a: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l="40672" t="39984" r="19479" b="33438"/>
          <a:stretch>
            <a:fillRect/>
          </a:stretch>
        </p:blipFill>
        <p:spPr bwMode="auto">
          <a:xfrm>
            <a:off x="1325852" y="2484439"/>
            <a:ext cx="9794730" cy="36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139119" y="334879"/>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17</a:t>
            </a:fld>
            <a:endParaRPr lang="fr-FR"/>
          </a:p>
        </p:txBody>
      </p:sp>
    </p:spTree>
    <p:extLst>
      <p:ext uri="{BB962C8B-B14F-4D97-AF65-F5344CB8AC3E}">
        <p14:creationId xmlns:p14="http://schemas.microsoft.com/office/powerpoint/2010/main" val="37414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gif (5182 oct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636" y="2309091"/>
            <a:ext cx="9086197" cy="3157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6"/>
          <p:cNvSpPr>
            <a:spLocks noChangeArrowheads="1"/>
          </p:cNvSpPr>
          <p:nvPr/>
        </p:nvSpPr>
        <p:spPr bwMode="auto">
          <a:xfrm>
            <a:off x="589396" y="5491018"/>
            <a:ext cx="10669732" cy="84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2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1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defRPr>
            </a:lvl9pPr>
          </a:lstStyle>
          <a:p>
            <a:pPr algn="just" fontAlgn="base">
              <a:spcAft>
                <a:spcPct val="0"/>
              </a:spcAft>
              <a:buClr>
                <a:srgbClr val="B2B2B2"/>
              </a:buClr>
              <a:buFont typeface="Wingdings" panose="05000000000000000000" pitchFamily="2" charset="2"/>
              <a:buNone/>
            </a:pPr>
            <a:r>
              <a:rPr lang="fr-FR" altLang="fr-FR" dirty="0" smtClean="0">
                <a:solidFill>
                  <a:srgbClr val="000000"/>
                </a:solidFill>
                <a:latin typeface="Arial Narrow" panose="020B0606020202030204" pitchFamily="34" charset="0"/>
              </a:rPr>
              <a:t>Ceci est une commande </a:t>
            </a:r>
            <a:r>
              <a:rPr lang="fr-FR" altLang="fr-FR" dirty="0" smtClean="0">
                <a:solidFill>
                  <a:srgbClr val="FF0000"/>
                </a:solidFill>
                <a:latin typeface="Arial Narrow" panose="020B0606020202030204" pitchFamily="34" charset="0"/>
              </a:rPr>
              <a:t>en boucle ouverte</a:t>
            </a:r>
            <a:r>
              <a:rPr lang="fr-FR" altLang="fr-FR" dirty="0" smtClean="0">
                <a:solidFill>
                  <a:srgbClr val="000000"/>
                </a:solidFill>
                <a:latin typeface="Arial Narrow" panose="020B0606020202030204" pitchFamily="34" charset="0"/>
              </a:rPr>
              <a:t> qui ne </a:t>
            </a:r>
            <a:r>
              <a:rPr lang="fr-FR" altLang="fr-FR" b="1" dirty="0" smtClean="0">
                <a:solidFill>
                  <a:srgbClr val="0070C0"/>
                </a:solidFill>
                <a:latin typeface="Arial Narrow" panose="020B0606020202030204" pitchFamily="34" charset="0"/>
              </a:rPr>
              <a:t>permet pas de régler précisément le niveau</a:t>
            </a:r>
            <a:r>
              <a:rPr lang="fr-FR" altLang="fr-FR" dirty="0" smtClean="0">
                <a:solidFill>
                  <a:srgbClr val="000000"/>
                </a:solidFill>
                <a:latin typeface="Arial Narrow" panose="020B0606020202030204" pitchFamily="34" charset="0"/>
              </a:rPr>
              <a:t> de sortie contre l'effet des </a:t>
            </a:r>
            <a:r>
              <a:rPr lang="fr-FR" altLang="fr-FR" dirty="0" smtClean="0">
                <a:solidFill>
                  <a:srgbClr val="A50021"/>
                </a:solidFill>
                <a:latin typeface="Arial Narrow" panose="020B0606020202030204" pitchFamily="34" charset="0"/>
              </a:rPr>
              <a:t>perturbations</a:t>
            </a:r>
            <a:r>
              <a:rPr lang="fr-FR" altLang="fr-FR" dirty="0" smtClean="0">
                <a:solidFill>
                  <a:srgbClr val="000000"/>
                </a:solidFill>
                <a:latin typeface="Arial Narrow" panose="020B0606020202030204" pitchFamily="34" charset="0"/>
              </a:rPr>
              <a:t> </a:t>
            </a:r>
            <a:endParaRPr lang="fr-FR" altLang="fr-FR" sz="2600" dirty="0" smtClean="0">
              <a:solidFill>
                <a:srgbClr val="FF0000"/>
              </a:solidFill>
              <a:latin typeface="Arial Narrow" panose="020B0606020202030204" pitchFamily="34" charset="0"/>
            </a:endParaRPr>
          </a:p>
          <a:p>
            <a:pPr fontAlgn="base">
              <a:lnSpc>
                <a:spcPct val="80000"/>
              </a:lnSpc>
              <a:spcAft>
                <a:spcPct val="0"/>
              </a:spcAft>
              <a:buClr>
                <a:srgbClr val="B2B2B2"/>
              </a:buClr>
              <a:buFont typeface="Wingdings" panose="05000000000000000000" pitchFamily="2" charset="2"/>
              <a:buNone/>
            </a:pPr>
            <a:r>
              <a:rPr lang="fr-FR" altLang="fr-FR" sz="800" dirty="0" smtClean="0">
                <a:solidFill>
                  <a:srgbClr val="000000"/>
                </a:solidFill>
                <a:latin typeface="Times New Roman" panose="02020603050405020304" pitchFamily="18" charset="0"/>
              </a:rPr>
              <a:t>  </a:t>
            </a:r>
          </a:p>
          <a:p>
            <a:pPr fontAlgn="base">
              <a:lnSpc>
                <a:spcPct val="80000"/>
              </a:lnSpc>
              <a:spcAft>
                <a:spcPct val="0"/>
              </a:spcAft>
              <a:buClr>
                <a:srgbClr val="B2B2B2"/>
              </a:buClr>
              <a:buFont typeface="Wingdings" panose="05000000000000000000" pitchFamily="2" charset="2"/>
              <a:buNone/>
            </a:pPr>
            <a:r>
              <a:rPr lang="fr-FR" altLang="fr-FR" sz="800" dirty="0" smtClean="0">
                <a:solidFill>
                  <a:srgbClr val="000000"/>
                </a:solidFill>
                <a:latin typeface="Times New Roman" panose="02020603050405020304" pitchFamily="18" charset="0"/>
              </a:rPr>
              <a:t>	</a:t>
            </a:r>
          </a:p>
          <a:p>
            <a:pPr fontAlgn="base">
              <a:lnSpc>
                <a:spcPct val="80000"/>
              </a:lnSpc>
              <a:spcAft>
                <a:spcPct val="0"/>
              </a:spcAft>
              <a:buClr>
                <a:srgbClr val="B2B2B2"/>
              </a:buClr>
              <a:buFont typeface="Wingdings" panose="05000000000000000000" pitchFamily="2" charset="2"/>
              <a:buNone/>
            </a:pPr>
            <a:endParaRPr lang="fr-FR" altLang="fr-FR" sz="800" dirty="0" smtClean="0">
              <a:solidFill>
                <a:srgbClr val="000000"/>
              </a:solidFill>
              <a:latin typeface="Times New Roman" panose="02020603050405020304" pitchFamily="18" charset="0"/>
            </a:endParaRPr>
          </a:p>
          <a:p>
            <a:pPr fontAlgn="base">
              <a:lnSpc>
                <a:spcPct val="80000"/>
              </a:lnSpc>
              <a:spcAft>
                <a:spcPct val="0"/>
              </a:spcAft>
              <a:buClr>
                <a:srgbClr val="B2B2B2"/>
              </a:buClr>
              <a:buFont typeface="Wingdings" panose="05000000000000000000" pitchFamily="2" charset="2"/>
              <a:buNone/>
            </a:pPr>
            <a:r>
              <a:rPr lang="fr-FR" altLang="fr-FR" sz="300" dirty="0" smtClean="0">
                <a:solidFill>
                  <a:srgbClr val="000000"/>
                </a:solidFill>
                <a:latin typeface="Times New Roman" panose="02020603050405020304" pitchFamily="18" charset="0"/>
              </a:rPr>
              <a:t>	</a:t>
            </a:r>
          </a:p>
        </p:txBody>
      </p:sp>
      <p:sp>
        <p:nvSpPr>
          <p:cNvPr id="3" name="Rectangle 2"/>
          <p:cNvSpPr/>
          <p:nvPr/>
        </p:nvSpPr>
        <p:spPr>
          <a:xfrm>
            <a:off x="397160" y="1335506"/>
            <a:ext cx="438293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altLang="fr-FR" sz="2800" b="1" i="0" u="none" strike="noStrike" kern="0" cap="none" spc="0" normalizeH="0" baseline="0" noProof="0" dirty="0" smtClean="0">
                <a:ln>
                  <a:noFill/>
                </a:ln>
                <a:solidFill>
                  <a:srgbClr val="000000"/>
                </a:solidFill>
                <a:effectLst/>
                <a:uLnTx/>
                <a:uFillTx/>
                <a:latin typeface="Arial Narrow" panose="020B0606020202030204" pitchFamily="34" charset="0"/>
              </a:rPr>
              <a:t>Commande</a:t>
            </a:r>
            <a:r>
              <a:rPr kumimoji="0" lang="fr-FR" altLang="fr-FR" sz="2800" b="1" i="0" u="none" strike="noStrike" kern="0" cap="none" spc="0" normalizeH="0" baseline="0" noProof="0" dirty="0" smtClean="0">
                <a:ln>
                  <a:noFill/>
                </a:ln>
                <a:solidFill>
                  <a:srgbClr val="FF0000"/>
                </a:solidFill>
                <a:effectLst/>
                <a:uLnTx/>
                <a:uFillTx/>
                <a:latin typeface="Arial Narrow" panose="020B0606020202030204" pitchFamily="34" charset="0"/>
              </a:rPr>
              <a:t> en boucle ouverte</a:t>
            </a:r>
            <a:endParaRPr kumimoji="0" lang="fr-FR" sz="2800" b="0" i="0" u="none" strike="noStrike" kern="0" cap="none" spc="0" normalizeH="0" baseline="0" noProof="0" dirty="0" smtClean="0">
              <a:ln>
                <a:noFill/>
              </a:ln>
              <a:solidFill>
                <a:sysClr val="windowText" lastClr="000000"/>
              </a:solidFill>
              <a:effectLst/>
              <a:uLnTx/>
              <a:uFillTx/>
              <a:latin typeface="Arial Narrow" panose="020B0606020202030204" pitchFamily="34" charset="0"/>
            </a:endParaRPr>
          </a:p>
        </p:txBody>
      </p:sp>
      <p:sp>
        <p:nvSpPr>
          <p:cNvPr id="7" name="Rectangle 6"/>
          <p:cNvSpPr/>
          <p:nvPr/>
        </p:nvSpPr>
        <p:spPr>
          <a:xfrm>
            <a:off x="3139119" y="334879"/>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18</a:t>
            </a:fld>
            <a:endParaRPr lang="fr-FR"/>
          </a:p>
        </p:txBody>
      </p:sp>
    </p:spTree>
    <p:extLst>
      <p:ext uri="{BB962C8B-B14F-4D97-AF65-F5344CB8AC3E}">
        <p14:creationId xmlns:p14="http://schemas.microsoft.com/office/powerpoint/2010/main" val="176840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37189" t="39000" r="15605" b="29500"/>
          <a:stretch>
            <a:fillRect/>
          </a:stretch>
        </p:blipFill>
        <p:spPr bwMode="auto">
          <a:xfrm>
            <a:off x="1485612" y="2391488"/>
            <a:ext cx="9080789" cy="340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8691" y="1087804"/>
            <a:ext cx="11009745" cy="1130438"/>
          </a:xfrm>
          <a:prstGeom prst="rect">
            <a:avLst/>
          </a:prstGeom>
        </p:spPr>
        <p:txBody>
          <a:bodyPr wrap="square">
            <a:spAutoFit/>
          </a:bodyPr>
          <a:lstStyle/>
          <a:p>
            <a:pPr algn="just">
              <a:lnSpc>
                <a:spcPct val="150000"/>
              </a:lnSpc>
            </a:pPr>
            <a:r>
              <a:rPr lang="fr-CA" altLang="fr-FR" sz="2400" b="1" dirty="0">
                <a:latin typeface="Arial Narrow" panose="020B0606020202030204" pitchFamily="34" charset="0"/>
              </a:rPr>
              <a:t>Commande en </a:t>
            </a:r>
            <a:r>
              <a:rPr lang="fr-CA" altLang="fr-FR" sz="2400" b="1" dirty="0">
                <a:solidFill>
                  <a:srgbClr val="FF0000"/>
                </a:solidFill>
                <a:latin typeface="Arial Narrow" panose="020B0606020202030204" pitchFamily="34" charset="0"/>
              </a:rPr>
              <a:t>boucle fermée (B.F.): </a:t>
            </a:r>
            <a:r>
              <a:rPr lang="fr-CA" altLang="fr-FR" sz="2400" dirty="0" smtClean="0">
                <a:latin typeface="Arial Narrow" panose="020B0606020202030204" pitchFamily="34" charset="0"/>
              </a:rPr>
              <a:t>Dans </a:t>
            </a:r>
            <a:r>
              <a:rPr lang="fr-CA" altLang="fr-FR" sz="2400" dirty="0">
                <a:latin typeface="Arial Narrow" panose="020B0606020202030204" pitchFamily="34" charset="0"/>
              </a:rPr>
              <a:t>ce type de commande, une mesure de la sortie est utilisée et comparée avec la consigne par le contrôleur.</a:t>
            </a:r>
          </a:p>
        </p:txBody>
      </p:sp>
      <p:sp>
        <p:nvSpPr>
          <p:cNvPr id="4" name="Rectangle 3"/>
          <p:cNvSpPr/>
          <p:nvPr/>
        </p:nvSpPr>
        <p:spPr>
          <a:xfrm>
            <a:off x="535723" y="5941352"/>
            <a:ext cx="4293163" cy="461665"/>
          </a:xfrm>
          <a:prstGeom prst="rect">
            <a:avLst/>
          </a:prstGeom>
        </p:spPr>
        <p:txBody>
          <a:bodyPr wrap="none">
            <a:spAutoFit/>
          </a:bodyPr>
          <a:lstStyle/>
          <a:p>
            <a:r>
              <a:rPr lang="fr-FR" sz="2400" dirty="0">
                <a:latin typeface="Arial Narrow" panose="020B0606020202030204" pitchFamily="34" charset="0"/>
              </a:rPr>
              <a:t>*Exemple du régulateur de vitesse…</a:t>
            </a:r>
          </a:p>
        </p:txBody>
      </p:sp>
      <p:sp>
        <p:nvSpPr>
          <p:cNvPr id="7" name="Rectangle 6"/>
          <p:cNvSpPr/>
          <p:nvPr/>
        </p:nvSpPr>
        <p:spPr>
          <a:xfrm>
            <a:off x="3139119" y="316406"/>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19</a:t>
            </a:fld>
            <a:endParaRPr lang="fr-FR"/>
          </a:p>
        </p:txBody>
      </p:sp>
    </p:spTree>
    <p:extLst>
      <p:ext uri="{BB962C8B-B14F-4D97-AF65-F5344CB8AC3E}">
        <p14:creationId xmlns:p14="http://schemas.microsoft.com/office/powerpoint/2010/main" val="252531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199" y="639727"/>
            <a:ext cx="8044873" cy="535531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fr-FR" sz="5400" dirty="0" smtClean="0">
                <a:solidFill>
                  <a:srgbClr val="002060"/>
                </a:solidFill>
              </a:rPr>
              <a:t>Sommaire</a:t>
            </a:r>
            <a:endParaRPr lang="fr-FR" sz="3200" dirty="0">
              <a:solidFill>
                <a:srgbClr val="002060"/>
              </a:solidFill>
            </a:endParaRPr>
          </a:p>
          <a:p>
            <a:pPr marL="342900" indent="-342900">
              <a:lnSpc>
                <a:spcPct val="150000"/>
              </a:lnSpc>
              <a:buAutoNum type="arabicPeriod"/>
            </a:pPr>
            <a:r>
              <a:rPr lang="fr-FR" sz="3200" b="1" dirty="0" smtClean="0"/>
              <a:t>Qu’est-ce </a:t>
            </a:r>
            <a:r>
              <a:rPr lang="fr-FR" sz="3200" b="1" dirty="0"/>
              <a:t>que l’automatique </a:t>
            </a:r>
            <a:r>
              <a:rPr lang="fr-FR" sz="3200" b="1" dirty="0" smtClean="0"/>
              <a:t>?</a:t>
            </a:r>
          </a:p>
          <a:p>
            <a:pPr marL="342900" indent="-342900">
              <a:lnSpc>
                <a:spcPct val="150000"/>
              </a:lnSpc>
              <a:buAutoNum type="arabicPeriod"/>
            </a:pPr>
            <a:r>
              <a:rPr lang="fr-FR" sz="3200" b="1" dirty="0"/>
              <a:t>Caractéristiques des systèmes asservis </a:t>
            </a:r>
            <a:endParaRPr lang="fr-FR" sz="3200" b="1" dirty="0" smtClean="0"/>
          </a:p>
          <a:p>
            <a:pPr marL="342900" indent="-342900">
              <a:lnSpc>
                <a:spcPct val="150000"/>
              </a:lnSpc>
              <a:buAutoNum type="arabicPeriod"/>
            </a:pPr>
            <a:r>
              <a:rPr lang="fr-FR" sz="3200" b="1" dirty="0"/>
              <a:t>Description d’un système </a:t>
            </a:r>
            <a:endParaRPr lang="fr-FR" sz="3200" b="1" dirty="0" smtClean="0"/>
          </a:p>
          <a:p>
            <a:pPr marL="342900" indent="-342900">
              <a:lnSpc>
                <a:spcPct val="150000"/>
              </a:lnSpc>
              <a:buAutoNum type="arabicPeriod"/>
            </a:pPr>
            <a:r>
              <a:rPr lang="fr-FR" sz="3200" b="1" dirty="0" smtClean="0"/>
              <a:t>Transformée </a:t>
            </a:r>
            <a:r>
              <a:rPr lang="fr-FR" sz="3200" b="1" dirty="0"/>
              <a:t>de Laplace </a:t>
            </a:r>
            <a:endParaRPr lang="fr-FR" sz="3200" b="1" dirty="0" smtClean="0"/>
          </a:p>
          <a:p>
            <a:pPr marL="342900" indent="-342900">
              <a:lnSpc>
                <a:spcPct val="150000"/>
              </a:lnSpc>
              <a:buAutoNum type="arabicPeriod"/>
            </a:pPr>
            <a:r>
              <a:rPr lang="fr-FR" sz="3200" b="1" dirty="0"/>
              <a:t>Modèle du premier ordre </a:t>
            </a:r>
            <a:endParaRPr lang="fr-FR" sz="3200" b="1" dirty="0" smtClean="0"/>
          </a:p>
          <a:p>
            <a:pPr marL="342900" indent="-342900">
              <a:lnSpc>
                <a:spcPct val="150000"/>
              </a:lnSpc>
              <a:buAutoNum type="arabicPeriod"/>
            </a:pPr>
            <a:r>
              <a:rPr lang="fr-FR" sz="3200" b="1" dirty="0"/>
              <a:t>Modèle du second ordre </a:t>
            </a:r>
            <a:endParaRPr lang="fr-FR" sz="3200" b="1" dirty="0" smtClean="0"/>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2</a:t>
            </a:fld>
            <a:endParaRPr lang="fr-FR"/>
          </a:p>
        </p:txBody>
      </p:sp>
      <p:pic>
        <p:nvPicPr>
          <p:cNvPr id="5" name="Image 4"/>
          <p:cNvPicPr>
            <a:picLocks noChangeAspect="1"/>
          </p:cNvPicPr>
          <p:nvPr/>
        </p:nvPicPr>
        <p:blipFill>
          <a:blip r:embed="rId2"/>
          <a:stretch>
            <a:fillRect/>
          </a:stretch>
        </p:blipFill>
        <p:spPr>
          <a:xfrm>
            <a:off x="5940714" y="3000375"/>
            <a:ext cx="5540086" cy="2415477"/>
          </a:xfrm>
          <a:prstGeom prst="rect">
            <a:avLst/>
          </a:prstGeom>
        </p:spPr>
      </p:pic>
    </p:spTree>
    <p:extLst>
      <p:ext uri="{BB962C8B-B14F-4D97-AF65-F5344CB8AC3E}">
        <p14:creationId xmlns:p14="http://schemas.microsoft.com/office/powerpoint/2010/main" val="349940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9382" y="1314074"/>
            <a:ext cx="11545455" cy="830997"/>
          </a:xfrm>
          <a:prstGeom prst="rect">
            <a:avLst/>
          </a:prstGeom>
        </p:spPr>
        <p:txBody>
          <a:bodyPr wrap="square">
            <a:spAutoFit/>
          </a:bodyPr>
          <a:lstStyle/>
          <a:p>
            <a:pPr marL="342900" lvl="0" indent="-342900" algn="just" fontAlgn="base">
              <a:spcBef>
                <a:spcPct val="20000"/>
              </a:spcBef>
              <a:spcAft>
                <a:spcPct val="0"/>
              </a:spcAft>
              <a:buClr>
                <a:srgbClr val="B2B2B2"/>
              </a:buClr>
              <a:buSzPct val="90000"/>
            </a:pPr>
            <a:r>
              <a:rPr lang="fr-FR" altLang="fr-FR" sz="2400" dirty="0">
                <a:solidFill>
                  <a:srgbClr val="000000"/>
                </a:solidFill>
                <a:latin typeface="Arial Narrow" panose="020B0606020202030204" pitchFamily="34" charset="0"/>
              </a:rPr>
              <a:t>Pour régler  le niveau on doit agir sur l'organe de réglage (la vanne) </a:t>
            </a:r>
            <a:r>
              <a:rPr lang="fr-FR" altLang="fr-FR" sz="2400" b="1" dirty="0">
                <a:solidFill>
                  <a:srgbClr val="FF0000"/>
                </a:solidFill>
                <a:latin typeface="Arial Narrow" panose="020B0606020202030204" pitchFamily="34" charset="0"/>
              </a:rPr>
              <a:t>en fonction de l’écart</a:t>
            </a:r>
            <a:r>
              <a:rPr lang="fr-FR" altLang="fr-FR" sz="2400" dirty="0">
                <a:solidFill>
                  <a:srgbClr val="000000"/>
                </a:solidFill>
                <a:latin typeface="Arial Narrow" panose="020B0606020202030204" pitchFamily="34" charset="0"/>
              </a:rPr>
              <a:t> entre la </a:t>
            </a:r>
            <a:r>
              <a:rPr lang="fr-FR" altLang="fr-FR" sz="2400" dirty="0">
                <a:solidFill>
                  <a:srgbClr val="0070C0"/>
                </a:solidFill>
                <a:latin typeface="Arial Narrow" panose="020B0606020202030204" pitchFamily="34" charset="0"/>
              </a:rPr>
              <a:t>valeur désirée </a:t>
            </a:r>
            <a:r>
              <a:rPr lang="fr-FR" altLang="fr-FR" sz="2400" dirty="0">
                <a:solidFill>
                  <a:srgbClr val="000000"/>
                </a:solidFill>
                <a:latin typeface="Arial Narrow" panose="020B0606020202030204" pitchFamily="34" charset="0"/>
              </a:rPr>
              <a:t>et la </a:t>
            </a:r>
            <a:r>
              <a:rPr lang="fr-FR" altLang="fr-FR" sz="2400" dirty="0">
                <a:solidFill>
                  <a:srgbClr val="0070C0"/>
                </a:solidFill>
                <a:latin typeface="Arial Narrow" panose="020B0606020202030204" pitchFamily="34" charset="0"/>
              </a:rPr>
              <a:t>valeur réelle</a:t>
            </a:r>
            <a:r>
              <a:rPr lang="fr-FR" altLang="fr-FR" sz="2400" dirty="0">
                <a:solidFill>
                  <a:srgbClr val="000000"/>
                </a:solidFill>
                <a:latin typeface="Arial Narrow" panose="020B0606020202030204" pitchFamily="34" charset="0"/>
              </a:rPr>
              <a:t>:</a:t>
            </a:r>
          </a:p>
        </p:txBody>
      </p:sp>
      <p:pic>
        <p:nvPicPr>
          <p:cNvPr id="7" name="Picture 4" descr="bf.gif (7870 oct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867" y="2419964"/>
            <a:ext cx="9275115" cy="3853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3139119" y="316406"/>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20</a:t>
            </a:fld>
            <a:endParaRPr lang="fr-FR"/>
          </a:p>
        </p:txBody>
      </p:sp>
    </p:spTree>
    <p:extLst>
      <p:ext uri="{BB962C8B-B14F-4D97-AF65-F5344CB8AC3E}">
        <p14:creationId xmlns:p14="http://schemas.microsoft.com/office/powerpoint/2010/main" val="1164514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86326" y="1462039"/>
            <a:ext cx="11517746"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Système de commande en chaîne directe </a:t>
            </a:r>
            <a:r>
              <a:rPr lang="fr-FR" sz="2800" dirty="0" smtClean="0">
                <a:solidFill>
                  <a:srgbClr val="FF0000"/>
                </a:solidFill>
                <a:latin typeface="Arial Narrow" panose="020B0606020202030204" pitchFamily="34" charset="0"/>
              </a:rPr>
              <a:t>:  </a:t>
            </a:r>
            <a:r>
              <a:rPr lang="fr-FR" sz="2800" dirty="0" smtClean="0">
                <a:latin typeface="Arial Narrow" panose="020B0606020202030204" pitchFamily="34" charset="0"/>
              </a:rPr>
              <a:t>Un </a:t>
            </a:r>
            <a:r>
              <a:rPr lang="fr-FR" sz="2800" dirty="0">
                <a:latin typeface="Arial Narrow" panose="020B0606020202030204" pitchFamily="34" charset="0"/>
              </a:rPr>
              <a:t>système fonctionne en chaîne directe s’il n’y a pas de contrôle sur la manière dont la consigne a été exécutée</a:t>
            </a:r>
            <a:r>
              <a:rPr lang="fr-FR" sz="2800" dirty="0">
                <a:latin typeface="Times New Roman" panose="02020603050405020304" pitchFamily="18" charset="0"/>
              </a:rPr>
              <a:t>. </a:t>
            </a:r>
            <a:endParaRPr lang="fr-FR" sz="2800" dirty="0"/>
          </a:p>
        </p:txBody>
      </p:sp>
      <p:sp>
        <p:nvSpPr>
          <p:cNvPr id="16" name="Rectangle 15"/>
          <p:cNvSpPr/>
          <p:nvPr/>
        </p:nvSpPr>
        <p:spPr>
          <a:xfrm>
            <a:off x="286327" y="2930344"/>
            <a:ext cx="11526982"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Perturbation </a:t>
            </a:r>
            <a:r>
              <a:rPr lang="fr-FR" sz="2800" dirty="0" smtClean="0">
                <a:solidFill>
                  <a:srgbClr val="FF0000"/>
                </a:solidFill>
                <a:latin typeface="Arial Narrow" panose="020B0606020202030204" pitchFamily="34" charset="0"/>
              </a:rPr>
              <a:t>: </a:t>
            </a:r>
            <a:r>
              <a:rPr lang="fr-FR" sz="2800" dirty="0" smtClean="0">
                <a:latin typeface="Arial Narrow" panose="020B0606020202030204" pitchFamily="34" charset="0"/>
              </a:rPr>
              <a:t>Une </a:t>
            </a:r>
            <a:r>
              <a:rPr lang="fr-FR" sz="2800" dirty="0">
                <a:latin typeface="Arial Narrow" panose="020B0606020202030204" pitchFamily="34" charset="0"/>
              </a:rPr>
              <a:t>perturbation est une autre cause agissant sur le système. C’est une grandeur d’entrée qui n’est pas contrôlée. </a:t>
            </a:r>
          </a:p>
        </p:txBody>
      </p:sp>
      <p:sp>
        <p:nvSpPr>
          <p:cNvPr id="17" name="Rectangle 16"/>
          <p:cNvSpPr/>
          <p:nvPr/>
        </p:nvSpPr>
        <p:spPr>
          <a:xfrm>
            <a:off x="212437" y="4472908"/>
            <a:ext cx="11859491" cy="1384995"/>
          </a:xfrm>
          <a:prstGeom prst="rect">
            <a:avLst/>
          </a:prstGeom>
        </p:spPr>
        <p:txBody>
          <a:bodyPr wrap="square">
            <a:spAutoFit/>
          </a:bodyPr>
          <a:lstStyle/>
          <a:p>
            <a:pPr algn="just"/>
            <a:r>
              <a:rPr lang="fr-FR" sz="2800" dirty="0">
                <a:solidFill>
                  <a:srgbClr val="FF0000"/>
                </a:solidFill>
                <a:latin typeface="Arial Narrow" panose="020B0606020202030204" pitchFamily="34" charset="0"/>
              </a:rPr>
              <a:t>Système de commande en chaîne fermée </a:t>
            </a:r>
            <a:r>
              <a:rPr lang="fr-FR" sz="2800" dirty="0" smtClean="0">
                <a:solidFill>
                  <a:srgbClr val="FF0000"/>
                </a:solidFill>
                <a:latin typeface="Arial Narrow" panose="020B0606020202030204" pitchFamily="34" charset="0"/>
              </a:rPr>
              <a:t>: </a:t>
            </a:r>
            <a:r>
              <a:rPr lang="fr-FR" sz="2800" dirty="0" smtClean="0">
                <a:latin typeface="Arial Narrow" panose="020B0606020202030204" pitchFamily="34" charset="0"/>
              </a:rPr>
              <a:t>Un </a:t>
            </a:r>
            <a:r>
              <a:rPr lang="fr-FR" sz="2800" dirty="0">
                <a:latin typeface="Arial Narrow" panose="020B0606020202030204" pitchFamily="34" charset="0"/>
              </a:rPr>
              <a:t>système fonctionne en boucle fermée si une mesure de la sortie est réalisée afin de la comparer à la consigne et d’agir en conséquence.</a:t>
            </a:r>
          </a:p>
        </p:txBody>
      </p:sp>
      <p:sp>
        <p:nvSpPr>
          <p:cNvPr id="6" name="Rectangle 5"/>
          <p:cNvSpPr/>
          <p:nvPr/>
        </p:nvSpPr>
        <p:spPr>
          <a:xfrm>
            <a:off x="3139119" y="316406"/>
            <a:ext cx="5333511"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Stratégies de commande</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21</a:t>
            </a:fld>
            <a:endParaRPr lang="fr-FR"/>
          </a:p>
        </p:txBody>
      </p:sp>
    </p:spTree>
    <p:extLst>
      <p:ext uri="{BB962C8B-B14F-4D97-AF65-F5344CB8AC3E}">
        <p14:creationId xmlns:p14="http://schemas.microsoft.com/office/powerpoint/2010/main" val="28279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019" y="6034269"/>
            <a:ext cx="11277599" cy="523220"/>
          </a:xfrm>
          <a:prstGeom prst="rect">
            <a:avLst/>
          </a:prstGeom>
        </p:spPr>
        <p:txBody>
          <a:bodyPr wrap="square">
            <a:spAutoFit/>
          </a:bodyPr>
          <a:lstStyle/>
          <a:p>
            <a:pPr algn="just"/>
            <a:r>
              <a:rPr lang="fr-FR" sz="2800" dirty="0" smtClean="0">
                <a:solidFill>
                  <a:srgbClr val="FF0000"/>
                </a:solidFill>
                <a:latin typeface="Arial Narrow" panose="020B0606020202030204" pitchFamily="34" charset="0"/>
              </a:rPr>
              <a:t>Autres</a:t>
            </a:r>
            <a:r>
              <a:rPr lang="fr-FR" sz="2800" dirty="0">
                <a:solidFill>
                  <a:srgbClr val="FF0000"/>
                </a:solidFill>
                <a:latin typeface="Arial Narrow" panose="020B0606020202030204" pitchFamily="34" charset="0"/>
              </a:rPr>
              <a:t>: </a:t>
            </a:r>
            <a:r>
              <a:rPr lang="fr-FR" sz="2800" dirty="0">
                <a:latin typeface="Arial Narrow" panose="020B0606020202030204" pitchFamily="34" charset="0"/>
              </a:rPr>
              <a:t>Beaucoup d’autres exemples pourraient être cités…</a:t>
            </a:r>
          </a:p>
        </p:txBody>
      </p:sp>
      <p:sp>
        <p:nvSpPr>
          <p:cNvPr id="5" name="Rectangle 4"/>
          <p:cNvSpPr/>
          <p:nvPr/>
        </p:nvSpPr>
        <p:spPr>
          <a:xfrm>
            <a:off x="3139119" y="297933"/>
            <a:ext cx="4972836"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Domaine d’applications</a:t>
            </a:r>
            <a:endParaRPr lang="fr-FR" sz="4400" dirty="0">
              <a:solidFill>
                <a:schemeClr val="bg1"/>
              </a:solidFill>
              <a:latin typeface="Arial Narrow" panose="020B0606020202030204" pitchFamily="34" charset="0"/>
            </a:endParaRPr>
          </a:p>
        </p:txBody>
      </p:sp>
      <p:sp>
        <p:nvSpPr>
          <p:cNvPr id="3" name="Rectangle 2"/>
          <p:cNvSpPr/>
          <p:nvPr/>
        </p:nvSpPr>
        <p:spPr>
          <a:xfrm>
            <a:off x="405752" y="1240043"/>
            <a:ext cx="6219972" cy="523220"/>
          </a:xfrm>
          <a:prstGeom prst="rect">
            <a:avLst/>
          </a:prstGeom>
        </p:spPr>
        <p:txBody>
          <a:bodyPr wrap="none">
            <a:spAutoFit/>
          </a:bodyPr>
          <a:lstStyle/>
          <a:p>
            <a:r>
              <a:rPr lang="fr-FR" sz="2800" dirty="0">
                <a:latin typeface="Arial Narrow" panose="020B0606020202030204" pitchFamily="34" charset="0"/>
              </a:rPr>
              <a:t>La commande s’applique littéralement partout:</a:t>
            </a:r>
          </a:p>
        </p:txBody>
      </p:sp>
      <p:sp>
        <p:nvSpPr>
          <p:cNvPr id="6" name="Rectangle 5"/>
          <p:cNvSpPr/>
          <p:nvPr/>
        </p:nvSpPr>
        <p:spPr>
          <a:xfrm>
            <a:off x="480291" y="1757326"/>
            <a:ext cx="11083636"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Transports: </a:t>
            </a:r>
            <a:r>
              <a:rPr lang="fr-FR" sz="2800" dirty="0">
                <a:latin typeface="Arial Narrow" panose="020B0606020202030204" pitchFamily="34" charset="0"/>
              </a:rPr>
              <a:t>Systèmes de guidance, pilote automatique, métro de Lille, régulateur de vitesse, ordinateur de bord, suspensions actives, etc…</a:t>
            </a:r>
          </a:p>
        </p:txBody>
      </p:sp>
      <p:sp>
        <p:nvSpPr>
          <p:cNvPr id="7" name="Rectangle 6"/>
          <p:cNvSpPr/>
          <p:nvPr/>
        </p:nvSpPr>
        <p:spPr>
          <a:xfrm>
            <a:off x="471055" y="2801035"/>
            <a:ext cx="10880436"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Technologies de fabrication: </a:t>
            </a:r>
            <a:r>
              <a:rPr lang="fr-FR" sz="2800" dirty="0">
                <a:latin typeface="Arial Narrow" panose="020B0606020202030204" pitchFamily="34" charset="0"/>
              </a:rPr>
              <a:t>Robotique, systèmes d’assemblage automatique, machines outils à commande numérique, etc…</a:t>
            </a:r>
          </a:p>
        </p:txBody>
      </p:sp>
      <p:sp>
        <p:nvSpPr>
          <p:cNvPr id="8" name="Rectangle 7"/>
          <p:cNvSpPr/>
          <p:nvPr/>
        </p:nvSpPr>
        <p:spPr>
          <a:xfrm>
            <a:off x="563418" y="3863262"/>
            <a:ext cx="11314546"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Énergie: </a:t>
            </a:r>
            <a:r>
              <a:rPr lang="fr-FR" sz="2800" dirty="0">
                <a:latin typeface="Arial Narrow" panose="020B0606020202030204" pitchFamily="34" charset="0"/>
              </a:rPr>
              <a:t>Commande de centrales (de tous genres: thermiques, hydroélectriques, nucléaires, éoliennes), contrôle des réseaux de distribution, etc…</a:t>
            </a:r>
          </a:p>
        </p:txBody>
      </p:sp>
      <p:sp>
        <p:nvSpPr>
          <p:cNvPr id="9" name="Rectangle 8"/>
          <p:cNvSpPr/>
          <p:nvPr/>
        </p:nvSpPr>
        <p:spPr>
          <a:xfrm>
            <a:off x="572653" y="4943917"/>
            <a:ext cx="11480801" cy="954107"/>
          </a:xfrm>
          <a:prstGeom prst="rect">
            <a:avLst/>
          </a:prstGeom>
        </p:spPr>
        <p:txBody>
          <a:bodyPr wrap="square">
            <a:spAutoFit/>
          </a:bodyPr>
          <a:lstStyle/>
          <a:p>
            <a:pPr algn="just"/>
            <a:r>
              <a:rPr lang="fr-FR" sz="2800" dirty="0">
                <a:solidFill>
                  <a:srgbClr val="FF0000"/>
                </a:solidFill>
                <a:latin typeface="Arial Narrow" panose="020B0606020202030204" pitchFamily="34" charset="0"/>
              </a:rPr>
              <a:t>Social: </a:t>
            </a:r>
            <a:r>
              <a:rPr lang="fr-FR" sz="2800" dirty="0">
                <a:latin typeface="Arial Narrow" panose="020B0606020202030204" pitchFamily="34" charset="0"/>
              </a:rPr>
              <a:t>Systèmes sociaux-économiques, sociaux-politiques et même sociaux-écologique peuvent être modélisés comme des systèmes commandés.</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10" name="Espace réservé du numéro de diapositive 9"/>
          <p:cNvSpPr>
            <a:spLocks noGrp="1"/>
          </p:cNvSpPr>
          <p:nvPr>
            <p:ph type="sldNum" sz="quarter" idx="12"/>
          </p:nvPr>
        </p:nvSpPr>
        <p:spPr/>
        <p:txBody>
          <a:bodyPr/>
          <a:lstStyle/>
          <a:p>
            <a:fld id="{C4228DBF-FDD1-4F5F-AB83-E63C46C55B9A}" type="slidenum">
              <a:rPr lang="fr-FR" smtClean="0"/>
              <a:pPr/>
              <a:t>22</a:t>
            </a:fld>
            <a:endParaRPr lang="fr-FR"/>
          </a:p>
        </p:txBody>
      </p:sp>
    </p:spTree>
    <p:extLst>
      <p:ext uri="{BB962C8B-B14F-4D97-AF65-F5344CB8AC3E}">
        <p14:creationId xmlns:p14="http://schemas.microsoft.com/office/powerpoint/2010/main" val="6620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9468" y="307171"/>
            <a:ext cx="8653330" cy="1384995"/>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fr-FR" sz="4400" dirty="0">
                <a:solidFill>
                  <a:schemeClr val="bg1"/>
                </a:solidFill>
                <a:latin typeface="Arial Narrow" panose="020B0606020202030204" pitchFamily="34" charset="0"/>
              </a:rPr>
              <a:t>Domaines d’application de la commande </a:t>
            </a:r>
            <a:r>
              <a:rPr lang="fr-FR" sz="4400" dirty="0">
                <a:solidFill>
                  <a:srgbClr val="002060"/>
                </a:solidFill>
                <a:latin typeface="Arial Narrow" panose="020B0606020202030204" pitchFamily="34" charset="0"/>
              </a:rPr>
              <a:t/>
            </a:r>
            <a:br>
              <a:rPr lang="fr-FR" sz="4400" dirty="0">
                <a:solidFill>
                  <a:srgbClr val="002060"/>
                </a:solidFill>
                <a:latin typeface="Arial Narrow" panose="020B0606020202030204" pitchFamily="34" charset="0"/>
              </a:rPr>
            </a:br>
            <a:r>
              <a:rPr lang="fr-FR" sz="4000" dirty="0">
                <a:solidFill>
                  <a:srgbClr val="FFFF00"/>
                </a:solidFill>
                <a:latin typeface="Arial Narrow" panose="020B0606020202030204" pitchFamily="34" charset="0"/>
              </a:rPr>
              <a:t>Exemple du système social-économique</a:t>
            </a:r>
          </a:p>
        </p:txBody>
      </p:sp>
      <p:pic>
        <p:nvPicPr>
          <p:cNvPr id="4" name="Image 3"/>
          <p:cNvPicPr>
            <a:picLocks noChangeAspect="1"/>
          </p:cNvPicPr>
          <p:nvPr/>
        </p:nvPicPr>
        <p:blipFill>
          <a:blip r:embed="rId2"/>
          <a:stretch>
            <a:fillRect/>
          </a:stretch>
        </p:blipFill>
        <p:spPr>
          <a:xfrm>
            <a:off x="1064162" y="1922488"/>
            <a:ext cx="9889075" cy="3924128"/>
          </a:xfrm>
          <a:prstGeom prst="rect">
            <a:avLst/>
          </a:prstGeom>
        </p:spPr>
      </p:pic>
      <p:sp>
        <p:nvSpPr>
          <p:cNvPr id="5" name="TextBox 70"/>
          <p:cNvSpPr txBox="1">
            <a:spLocks noChangeArrowheads="1"/>
          </p:cNvSpPr>
          <p:nvPr/>
        </p:nvSpPr>
        <p:spPr bwMode="auto">
          <a:xfrm>
            <a:off x="323850" y="6165850"/>
            <a:ext cx="666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Exemple</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traduit</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de Modern Control Systems – Richard C.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Dorf</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&amp; Robert H. Bishop</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23</a:t>
            </a:fld>
            <a:endParaRPr lang="fr-FR"/>
          </a:p>
        </p:txBody>
      </p:sp>
    </p:spTree>
    <p:extLst>
      <p:ext uri="{BB962C8B-B14F-4D97-AF65-F5344CB8AC3E}">
        <p14:creationId xmlns:p14="http://schemas.microsoft.com/office/powerpoint/2010/main" val="3416816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1539" y="334879"/>
            <a:ext cx="8653331" cy="1384995"/>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fr-FR" sz="4400" dirty="0">
                <a:solidFill>
                  <a:schemeClr val="bg1"/>
                </a:solidFill>
                <a:latin typeface="Arial Narrow" panose="020B0606020202030204" pitchFamily="34" charset="0"/>
              </a:rPr>
              <a:t>Domaines d’application de la commande </a:t>
            </a:r>
            <a:r>
              <a:rPr lang="fr-FR" sz="4400" dirty="0">
                <a:latin typeface="Arial Narrow" panose="020B0606020202030204" pitchFamily="34" charset="0"/>
              </a:rPr>
              <a:t/>
            </a:r>
            <a:br>
              <a:rPr lang="fr-FR" sz="4400" dirty="0">
                <a:latin typeface="Arial Narrow" panose="020B0606020202030204" pitchFamily="34" charset="0"/>
              </a:rPr>
            </a:br>
            <a:r>
              <a:rPr lang="fr-FR" sz="4000" dirty="0" smtClean="0">
                <a:solidFill>
                  <a:srgbClr val="FFFF00"/>
                </a:solidFill>
                <a:latin typeface="Arial Narrow" panose="020B0606020202030204" pitchFamily="34" charset="0"/>
              </a:rPr>
              <a:t>Exemple </a:t>
            </a:r>
            <a:r>
              <a:rPr lang="fr-FR" sz="4000" dirty="0">
                <a:solidFill>
                  <a:srgbClr val="FFFF00"/>
                </a:solidFill>
                <a:latin typeface="Arial Narrow" panose="020B0606020202030204" pitchFamily="34" charset="0"/>
              </a:rPr>
              <a:t>du chauffeur d’automobile</a:t>
            </a:r>
          </a:p>
        </p:txBody>
      </p:sp>
      <p:sp>
        <p:nvSpPr>
          <p:cNvPr id="5" name="TextBox 70"/>
          <p:cNvSpPr txBox="1">
            <a:spLocks noChangeArrowheads="1"/>
          </p:cNvSpPr>
          <p:nvPr/>
        </p:nvSpPr>
        <p:spPr bwMode="auto">
          <a:xfrm>
            <a:off x="323850" y="6165850"/>
            <a:ext cx="666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Exemple</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traduit</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de Modern Control Systems – Richard C.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Dorf</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&amp; Robert H. Bishop</a:t>
            </a:r>
          </a:p>
        </p:txBody>
      </p:sp>
      <p:sp>
        <p:nvSpPr>
          <p:cNvPr id="3" name="Rectangle 2"/>
          <p:cNvSpPr/>
          <p:nvPr/>
        </p:nvSpPr>
        <p:spPr>
          <a:xfrm>
            <a:off x="286328" y="1932816"/>
            <a:ext cx="11563928" cy="1077218"/>
          </a:xfrm>
          <a:prstGeom prst="rect">
            <a:avLst/>
          </a:prstGeom>
        </p:spPr>
        <p:txBody>
          <a:bodyPr wrap="square">
            <a:spAutoFit/>
          </a:bodyPr>
          <a:lstStyle/>
          <a:p>
            <a:pPr algn="just"/>
            <a:r>
              <a:rPr lang="fr-FR" sz="3200" dirty="0">
                <a:latin typeface="Arial Narrow" panose="020B0606020202030204" pitchFamily="34" charset="0"/>
              </a:rPr>
              <a:t>La modélisation d’un système peut aussi faire intervenir une entitée humaine:</a:t>
            </a:r>
          </a:p>
        </p:txBody>
      </p:sp>
      <p:grpSp>
        <p:nvGrpSpPr>
          <p:cNvPr id="6" name="Group 36"/>
          <p:cNvGrpSpPr>
            <a:grpSpLocks/>
          </p:cNvGrpSpPr>
          <p:nvPr/>
        </p:nvGrpSpPr>
        <p:grpSpPr bwMode="auto">
          <a:xfrm>
            <a:off x="1071418" y="3277899"/>
            <a:ext cx="9109076" cy="1608137"/>
            <a:chOff x="142875" y="4183063"/>
            <a:chExt cx="8965629" cy="1406515"/>
          </a:xfrm>
        </p:grpSpPr>
        <p:sp>
          <p:nvSpPr>
            <p:cNvPr id="7" name="TextBox 41"/>
            <p:cNvSpPr txBox="1">
              <a:spLocks noChangeArrowheads="1"/>
            </p:cNvSpPr>
            <p:nvPr/>
          </p:nvSpPr>
          <p:spPr bwMode="auto">
            <a:xfrm>
              <a:off x="2915816" y="4409529"/>
              <a:ext cx="1125443" cy="307777"/>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Chauffeur</a:t>
              </a:r>
            </a:p>
          </p:txBody>
        </p:sp>
        <p:sp>
          <p:nvSpPr>
            <p:cNvPr id="8" name="Oval 42"/>
            <p:cNvSpPr/>
            <p:nvPr/>
          </p:nvSpPr>
          <p:spPr bwMode="auto">
            <a:xfrm>
              <a:off x="2051238" y="4336375"/>
              <a:ext cx="432082" cy="432062"/>
            </a:xfrm>
            <a:prstGeom prst="ellipse">
              <a:avLst/>
            </a:prstGeom>
            <a:noFill/>
            <a:ln w="12700" cap="flat" cmpd="sng" algn="ctr">
              <a:solidFill>
                <a:sysClr val="windowText" lastClr="000000"/>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Calisto MT"/>
                <a:ea typeface="+mn-ea"/>
                <a:cs typeface="+mn-cs"/>
              </a:endParaRPr>
            </a:p>
          </p:txBody>
        </p:sp>
        <p:sp>
          <p:nvSpPr>
            <p:cNvPr id="9" name="TextBox 44"/>
            <p:cNvSpPr txBox="1">
              <a:spLocks noChangeArrowheads="1"/>
            </p:cNvSpPr>
            <p:nvPr/>
          </p:nvSpPr>
          <p:spPr bwMode="auto">
            <a:xfrm>
              <a:off x="142875" y="4183063"/>
              <a:ext cx="147628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Direction désirée par le chauffeur</a:t>
              </a:r>
            </a:p>
          </p:txBody>
        </p:sp>
        <p:sp>
          <p:nvSpPr>
            <p:cNvPr id="10" name="TextBox 45"/>
            <p:cNvSpPr txBox="1">
              <a:spLocks noChangeArrowheads="1"/>
            </p:cNvSpPr>
            <p:nvPr/>
          </p:nvSpPr>
          <p:spPr bwMode="auto">
            <a:xfrm>
              <a:off x="4370407" y="4307653"/>
              <a:ext cx="1406679" cy="52322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Mécanisme de la direction</a:t>
              </a:r>
            </a:p>
          </p:txBody>
        </p:sp>
        <p:sp>
          <p:nvSpPr>
            <p:cNvPr id="11" name="TextBox 46"/>
            <p:cNvSpPr txBox="1">
              <a:spLocks noChangeArrowheads="1"/>
            </p:cNvSpPr>
            <p:nvPr/>
          </p:nvSpPr>
          <p:spPr bwMode="auto">
            <a:xfrm>
              <a:off x="4130491" y="5281801"/>
              <a:ext cx="1630975" cy="307777"/>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Mesure visuelle</a:t>
              </a:r>
            </a:p>
          </p:txBody>
        </p:sp>
        <p:sp>
          <p:nvSpPr>
            <p:cNvPr id="12" name="TextBox 53"/>
            <p:cNvSpPr txBox="1">
              <a:spLocks noChangeArrowheads="1"/>
            </p:cNvSpPr>
            <p:nvPr/>
          </p:nvSpPr>
          <p:spPr bwMode="auto">
            <a:xfrm>
              <a:off x="7956376" y="4293096"/>
              <a:ext cx="1152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Direction de la voiture</a:t>
              </a:r>
            </a:p>
          </p:txBody>
        </p:sp>
        <p:cxnSp>
          <p:nvCxnSpPr>
            <p:cNvPr id="13" name="Straight Arrow Connector 55"/>
            <p:cNvCxnSpPr/>
            <p:nvPr/>
          </p:nvCxnSpPr>
          <p:spPr bwMode="auto">
            <a:xfrm>
              <a:off x="1474703" y="4562472"/>
              <a:ext cx="576225" cy="1588"/>
            </a:xfrm>
            <a:prstGeom prst="straightConnector1">
              <a:avLst/>
            </a:prstGeom>
            <a:noFill/>
            <a:ln w="31750" cap="flat" cmpd="sng" algn="ctr">
              <a:solidFill>
                <a:sysClr val="windowText" lastClr="000000"/>
              </a:solidFill>
              <a:prstDash val="solid"/>
              <a:tailEnd type="arrow"/>
            </a:ln>
            <a:effectLst/>
          </p:spPr>
        </p:cxnSp>
        <p:cxnSp>
          <p:nvCxnSpPr>
            <p:cNvPr id="14" name="Straight Arrow Connector 57"/>
            <p:cNvCxnSpPr/>
            <p:nvPr/>
          </p:nvCxnSpPr>
          <p:spPr bwMode="auto">
            <a:xfrm>
              <a:off x="2482701" y="4560885"/>
              <a:ext cx="433360" cy="1587"/>
            </a:xfrm>
            <a:prstGeom prst="straightConnector1">
              <a:avLst/>
            </a:prstGeom>
            <a:noFill/>
            <a:ln w="31750" cap="flat" cmpd="sng" algn="ctr">
              <a:solidFill>
                <a:sysClr val="windowText" lastClr="000000"/>
              </a:solidFill>
              <a:prstDash val="solid"/>
              <a:tailEnd type="arrow"/>
            </a:ln>
            <a:effectLst/>
          </p:spPr>
        </p:cxnSp>
        <p:cxnSp>
          <p:nvCxnSpPr>
            <p:cNvPr id="15" name="Straight Arrow Connector 64"/>
            <p:cNvCxnSpPr/>
            <p:nvPr/>
          </p:nvCxnSpPr>
          <p:spPr bwMode="auto">
            <a:xfrm>
              <a:off x="4051051" y="4567235"/>
              <a:ext cx="307955" cy="1587"/>
            </a:xfrm>
            <a:prstGeom prst="straightConnector1">
              <a:avLst/>
            </a:prstGeom>
            <a:noFill/>
            <a:ln w="31750" cap="flat" cmpd="sng" algn="ctr">
              <a:solidFill>
                <a:sysClr val="windowText" lastClr="000000"/>
              </a:solidFill>
              <a:prstDash val="solid"/>
              <a:tailEnd type="arrow"/>
            </a:ln>
            <a:effectLst/>
          </p:spPr>
        </p:cxnSp>
        <p:cxnSp>
          <p:nvCxnSpPr>
            <p:cNvPr id="16" name="Straight Arrow Connector 69"/>
            <p:cNvCxnSpPr/>
            <p:nvPr/>
          </p:nvCxnSpPr>
          <p:spPr bwMode="auto">
            <a:xfrm>
              <a:off x="7236961" y="4560885"/>
              <a:ext cx="792112" cy="1587"/>
            </a:xfrm>
            <a:prstGeom prst="straightConnector1">
              <a:avLst/>
            </a:prstGeom>
            <a:noFill/>
            <a:ln w="31750" cap="flat" cmpd="sng" algn="ctr">
              <a:solidFill>
                <a:sysClr val="windowText" lastClr="000000"/>
              </a:solidFill>
              <a:prstDash val="solid"/>
              <a:tailEnd type="arrow"/>
            </a:ln>
            <a:effectLst/>
          </p:spPr>
        </p:cxnSp>
        <p:cxnSp>
          <p:nvCxnSpPr>
            <p:cNvPr id="17" name="Straight Connector 72"/>
            <p:cNvCxnSpPr/>
            <p:nvPr/>
          </p:nvCxnSpPr>
          <p:spPr bwMode="auto">
            <a:xfrm rot="16200000" flipH="1">
              <a:off x="7086927" y="4998238"/>
              <a:ext cx="874706" cy="0"/>
            </a:xfrm>
            <a:prstGeom prst="line">
              <a:avLst/>
            </a:prstGeom>
            <a:noFill/>
            <a:ln w="31750" cap="flat" cmpd="sng" algn="ctr">
              <a:solidFill>
                <a:sysClr val="windowText" lastClr="000000"/>
              </a:solidFill>
              <a:prstDash val="solid"/>
            </a:ln>
            <a:effectLst/>
          </p:spPr>
        </p:cxnSp>
        <p:cxnSp>
          <p:nvCxnSpPr>
            <p:cNvPr id="18" name="Straight Arrow Connector 78"/>
            <p:cNvCxnSpPr/>
            <p:nvPr/>
          </p:nvCxnSpPr>
          <p:spPr bwMode="auto">
            <a:xfrm rot="5400000" flipH="1" flipV="1">
              <a:off x="1933442" y="5102219"/>
              <a:ext cx="668333" cy="1588"/>
            </a:xfrm>
            <a:prstGeom prst="straightConnector1">
              <a:avLst/>
            </a:prstGeom>
            <a:noFill/>
            <a:ln w="31750" cap="flat" cmpd="sng" algn="ctr">
              <a:solidFill>
                <a:sysClr val="windowText" lastClr="000000"/>
              </a:solidFill>
              <a:prstDash val="solid"/>
              <a:tailEnd type="arrow"/>
            </a:ln>
            <a:effectLst/>
          </p:spPr>
        </p:cxnSp>
        <p:sp>
          <p:nvSpPr>
            <p:cNvPr id="19" name="TextBox 81"/>
            <p:cNvSpPr txBox="1">
              <a:spLocks noChangeArrowheads="1"/>
            </p:cNvSpPr>
            <p:nvPr/>
          </p:nvSpPr>
          <p:spPr bwMode="auto">
            <a:xfrm>
              <a:off x="1763183" y="4253911"/>
              <a:ext cx="387691"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sp>
          <p:nvSpPr>
            <p:cNvPr id="20" name="TextBox 88"/>
            <p:cNvSpPr txBox="1">
              <a:spLocks noChangeArrowheads="1"/>
            </p:cNvSpPr>
            <p:nvPr/>
          </p:nvSpPr>
          <p:spPr bwMode="auto">
            <a:xfrm>
              <a:off x="1951602" y="4717316"/>
              <a:ext cx="387691"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cxnSp>
          <p:nvCxnSpPr>
            <p:cNvPr id="21" name="Straight Arrow Connector 98"/>
            <p:cNvCxnSpPr/>
            <p:nvPr/>
          </p:nvCxnSpPr>
          <p:spPr bwMode="auto">
            <a:xfrm rot="10800000">
              <a:off x="5760680" y="5435591"/>
              <a:ext cx="1763600" cy="1588"/>
            </a:xfrm>
            <a:prstGeom prst="straightConnector1">
              <a:avLst/>
            </a:prstGeom>
            <a:noFill/>
            <a:ln w="31750" cap="flat" cmpd="sng" algn="ctr">
              <a:solidFill>
                <a:sysClr val="windowText" lastClr="000000"/>
              </a:solidFill>
              <a:prstDash val="solid"/>
              <a:tailEnd type="arrow"/>
            </a:ln>
            <a:effectLst/>
          </p:spPr>
        </p:cxnSp>
        <p:cxnSp>
          <p:nvCxnSpPr>
            <p:cNvPr id="22" name="Straight Arrow Connector 99"/>
            <p:cNvCxnSpPr/>
            <p:nvPr/>
          </p:nvCxnSpPr>
          <p:spPr bwMode="auto">
            <a:xfrm rot="10800000">
              <a:off x="2266815" y="5435591"/>
              <a:ext cx="1863606" cy="1588"/>
            </a:xfrm>
            <a:prstGeom prst="straightConnector1">
              <a:avLst/>
            </a:prstGeom>
            <a:noFill/>
            <a:ln w="31750" cap="flat" cmpd="sng" algn="ctr">
              <a:solidFill>
                <a:sysClr val="windowText" lastClr="000000"/>
              </a:solidFill>
              <a:prstDash val="solid"/>
              <a:tailEnd type="none"/>
            </a:ln>
            <a:effectLst/>
          </p:spPr>
        </p:cxnSp>
        <p:sp>
          <p:nvSpPr>
            <p:cNvPr id="23" name="TextBox 107"/>
            <p:cNvSpPr txBox="1">
              <a:spLocks noChangeArrowheads="1"/>
            </p:cNvSpPr>
            <p:nvPr/>
          </p:nvSpPr>
          <p:spPr bwMode="auto">
            <a:xfrm>
              <a:off x="2411760" y="4253911"/>
              <a:ext cx="747201" cy="24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fr-CA" altLang="fr-FR" sz="1000" b="0" i="1"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Erreur</a:t>
              </a:r>
            </a:p>
          </p:txBody>
        </p:sp>
        <p:sp>
          <p:nvSpPr>
            <p:cNvPr id="24" name="TextBox 45"/>
            <p:cNvSpPr txBox="1">
              <a:spLocks noChangeArrowheads="1"/>
            </p:cNvSpPr>
            <p:nvPr/>
          </p:nvSpPr>
          <p:spPr bwMode="auto">
            <a:xfrm>
              <a:off x="6100908" y="4412058"/>
              <a:ext cx="1135388" cy="307777"/>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Automobile</a:t>
              </a:r>
            </a:p>
          </p:txBody>
        </p:sp>
        <p:cxnSp>
          <p:nvCxnSpPr>
            <p:cNvPr id="25" name="Straight Arrow Connector 33"/>
            <p:cNvCxnSpPr/>
            <p:nvPr/>
          </p:nvCxnSpPr>
          <p:spPr bwMode="auto">
            <a:xfrm>
              <a:off x="5789253" y="4568822"/>
              <a:ext cx="309542" cy="1588"/>
            </a:xfrm>
            <a:prstGeom prst="straightConnector1">
              <a:avLst/>
            </a:prstGeom>
            <a:noFill/>
            <a:ln w="31750" cap="flat" cmpd="sng" algn="ctr">
              <a:solidFill>
                <a:sysClr val="windowText" lastClr="000000"/>
              </a:solidFill>
              <a:prstDash val="solid"/>
              <a:tailEnd type="arrow"/>
            </a:ln>
            <a:effectLst/>
          </p:spPr>
        </p:cxnSp>
      </p:grpSp>
      <p:pic>
        <p:nvPicPr>
          <p:cNvPr id="26" name="Picture 3"/>
          <p:cNvPicPr>
            <a:picLocks noChangeAspect="1" noChangeArrowheads="1"/>
          </p:cNvPicPr>
          <p:nvPr/>
        </p:nvPicPr>
        <p:blipFill>
          <a:blip r:embed="rId2">
            <a:clrChange>
              <a:clrFrom>
                <a:srgbClr val="E8E8E8"/>
              </a:clrFrom>
              <a:clrTo>
                <a:srgbClr val="E8E8E8">
                  <a:alpha val="0"/>
                </a:srgbClr>
              </a:clrTo>
            </a:clrChange>
            <a:extLst>
              <a:ext uri="{28A0092B-C50C-407E-A947-70E740481C1C}">
                <a14:useLocalDpi xmlns:a14="http://schemas.microsoft.com/office/drawing/2010/main" val="0"/>
              </a:ext>
            </a:extLst>
          </a:blip>
          <a:srcRect/>
          <a:stretch>
            <a:fillRect/>
          </a:stretch>
        </p:blipFill>
        <p:spPr bwMode="auto">
          <a:xfrm>
            <a:off x="9215005" y="4077566"/>
            <a:ext cx="1584325"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27" name="Espace réservé du numéro de diapositive 26"/>
          <p:cNvSpPr>
            <a:spLocks noGrp="1"/>
          </p:cNvSpPr>
          <p:nvPr>
            <p:ph type="sldNum" sz="quarter" idx="12"/>
          </p:nvPr>
        </p:nvSpPr>
        <p:spPr/>
        <p:txBody>
          <a:bodyPr/>
          <a:lstStyle/>
          <a:p>
            <a:fld id="{C4228DBF-FDD1-4F5F-AB83-E63C46C55B9A}" type="slidenum">
              <a:rPr lang="fr-FR" smtClean="0"/>
              <a:pPr/>
              <a:t>24</a:t>
            </a:fld>
            <a:endParaRPr lang="fr-FR"/>
          </a:p>
        </p:txBody>
      </p:sp>
    </p:spTree>
    <p:extLst>
      <p:ext uri="{BB962C8B-B14F-4D97-AF65-F5344CB8AC3E}">
        <p14:creationId xmlns:p14="http://schemas.microsoft.com/office/powerpoint/2010/main" val="878777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5505148" y="1384301"/>
            <a:ext cx="6566779" cy="3104572"/>
          </a:xfrm>
          <a:prstGeom prst="rect">
            <a:avLst/>
          </a:prstGeom>
        </p:spPr>
      </p:pic>
      <p:pic>
        <p:nvPicPr>
          <p:cNvPr id="2" name="Image 1"/>
          <p:cNvPicPr>
            <a:picLocks noChangeAspect="1"/>
          </p:cNvPicPr>
          <p:nvPr/>
        </p:nvPicPr>
        <p:blipFill>
          <a:blip r:embed="rId3"/>
          <a:stretch>
            <a:fillRect/>
          </a:stretch>
        </p:blipFill>
        <p:spPr>
          <a:xfrm>
            <a:off x="181696" y="4749174"/>
            <a:ext cx="7161213" cy="1831735"/>
          </a:xfrm>
          <a:prstGeom prst="rect">
            <a:avLst/>
          </a:prstGeom>
        </p:spPr>
      </p:pic>
      <p:pic>
        <p:nvPicPr>
          <p:cNvPr id="4" name="Image 3"/>
          <p:cNvPicPr>
            <a:picLocks noChangeAspect="1"/>
          </p:cNvPicPr>
          <p:nvPr/>
        </p:nvPicPr>
        <p:blipFill>
          <a:blip r:embed="rId4"/>
          <a:stretch>
            <a:fillRect/>
          </a:stretch>
        </p:blipFill>
        <p:spPr>
          <a:xfrm>
            <a:off x="7548420" y="4110758"/>
            <a:ext cx="4114800" cy="2552700"/>
          </a:xfrm>
          <a:prstGeom prst="rect">
            <a:avLst/>
          </a:prstGeom>
        </p:spPr>
      </p:pic>
      <p:pic>
        <p:nvPicPr>
          <p:cNvPr id="5" name="Image 4"/>
          <p:cNvPicPr>
            <a:picLocks noChangeAspect="1"/>
          </p:cNvPicPr>
          <p:nvPr/>
        </p:nvPicPr>
        <p:blipFill>
          <a:blip r:embed="rId5"/>
          <a:stretch>
            <a:fillRect/>
          </a:stretch>
        </p:blipFill>
        <p:spPr>
          <a:xfrm>
            <a:off x="0" y="3312391"/>
            <a:ext cx="6059055" cy="1324263"/>
          </a:xfrm>
          <a:prstGeom prst="rect">
            <a:avLst/>
          </a:prstGeom>
        </p:spPr>
      </p:pic>
      <p:sp>
        <p:nvSpPr>
          <p:cNvPr id="6" name="Rectangle 5"/>
          <p:cNvSpPr/>
          <p:nvPr/>
        </p:nvSpPr>
        <p:spPr>
          <a:xfrm>
            <a:off x="2210561" y="83128"/>
            <a:ext cx="7606571" cy="1200329"/>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fr-FR" sz="3600" b="1" dirty="0">
                <a:solidFill>
                  <a:schemeClr val="bg1"/>
                </a:solidFill>
                <a:latin typeface="Arial Narrow" panose="020B0606020202030204" pitchFamily="34" charset="0"/>
              </a:rPr>
              <a:t>Domaines d’application de la commande </a:t>
            </a:r>
            <a:r>
              <a:rPr lang="fr-FR" sz="3600" b="1" dirty="0">
                <a:solidFill>
                  <a:srgbClr val="002060"/>
                </a:solidFill>
                <a:latin typeface="Arial Narrow" panose="020B0606020202030204" pitchFamily="34" charset="0"/>
              </a:rPr>
              <a:t/>
            </a:r>
            <a:br>
              <a:rPr lang="fr-FR" sz="3600" b="1" dirty="0">
                <a:solidFill>
                  <a:srgbClr val="002060"/>
                </a:solidFill>
                <a:latin typeface="Arial Narrow" panose="020B0606020202030204" pitchFamily="34" charset="0"/>
              </a:rPr>
            </a:br>
            <a:r>
              <a:rPr lang="fr-FR" sz="3600" b="1" dirty="0" smtClean="0">
                <a:solidFill>
                  <a:srgbClr val="FFFF00"/>
                </a:solidFill>
                <a:latin typeface="Arial Narrow" panose="020B0606020202030204" pitchFamily="34" charset="0"/>
              </a:rPr>
              <a:t>Exemple </a:t>
            </a:r>
            <a:r>
              <a:rPr lang="fr-FR" sz="3600" b="1" dirty="0">
                <a:solidFill>
                  <a:srgbClr val="FFFF00"/>
                </a:solidFill>
                <a:latin typeface="Arial Narrow" panose="020B0606020202030204" pitchFamily="34" charset="0"/>
              </a:rPr>
              <a:t>du chauffeur d’automobile</a:t>
            </a:r>
          </a:p>
        </p:txBody>
      </p:sp>
      <p:sp>
        <p:nvSpPr>
          <p:cNvPr id="7" name="Espace réservé du pied de page 6"/>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25</a:t>
            </a:fld>
            <a:endParaRPr lang="fr-FR"/>
          </a:p>
        </p:txBody>
      </p:sp>
    </p:spTree>
    <p:extLst>
      <p:ext uri="{BB962C8B-B14F-4D97-AF65-F5344CB8AC3E}">
        <p14:creationId xmlns:p14="http://schemas.microsoft.com/office/powerpoint/2010/main" val="2179273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0414" y="129309"/>
            <a:ext cx="7606571" cy="1200329"/>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fr-FR" sz="3600" b="1" dirty="0">
                <a:solidFill>
                  <a:schemeClr val="bg1"/>
                </a:solidFill>
                <a:latin typeface="Arial Narrow" panose="020B0606020202030204" pitchFamily="34" charset="0"/>
              </a:rPr>
              <a:t>Domaines d’application de la commande </a:t>
            </a:r>
            <a:br>
              <a:rPr lang="fr-FR" sz="3600" b="1" dirty="0">
                <a:solidFill>
                  <a:schemeClr val="bg1"/>
                </a:solidFill>
                <a:latin typeface="Arial Narrow" panose="020B0606020202030204" pitchFamily="34" charset="0"/>
              </a:rPr>
            </a:br>
            <a:r>
              <a:rPr lang="fr-FR" sz="3600" b="1" dirty="0">
                <a:solidFill>
                  <a:srgbClr val="FFFF00"/>
                </a:solidFill>
                <a:latin typeface="Arial Narrow" panose="020B0606020202030204" pitchFamily="34" charset="0"/>
              </a:rPr>
              <a:t>Exemple du système informatique</a:t>
            </a:r>
          </a:p>
        </p:txBody>
      </p:sp>
      <p:sp>
        <p:nvSpPr>
          <p:cNvPr id="5" name="TextBox 70"/>
          <p:cNvSpPr txBox="1">
            <a:spLocks noChangeArrowheads="1"/>
          </p:cNvSpPr>
          <p:nvPr/>
        </p:nvSpPr>
        <p:spPr bwMode="auto">
          <a:xfrm>
            <a:off x="102178" y="6581775"/>
            <a:ext cx="666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Exemple</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traduit</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de Modern Control Systems – Richard C. </a:t>
            </a:r>
            <a:r>
              <a:rPr kumimoji="0" lang="en-CA" altLang="fr-FR" sz="1200" b="0" i="1" u="none" strike="noStrike" kern="0" cap="none" spc="0" normalizeH="0" baseline="0" noProof="0" dirty="0" err="1" smtClean="0">
                <a:ln>
                  <a:noFill/>
                </a:ln>
                <a:solidFill>
                  <a:prstClr val="black"/>
                </a:solidFill>
                <a:effectLst/>
                <a:uLnTx/>
                <a:uFillTx/>
                <a:latin typeface="Arial" panose="020B0604020202020204" pitchFamily="34" charset="0"/>
                <a:ea typeface="MS PGothic" panose="020B0600070205080204" pitchFamily="34" charset="-128"/>
              </a:rPr>
              <a:t>Dorf</a:t>
            </a:r>
            <a:r>
              <a:rPr kumimoji="0" lang="en-CA" altLang="fr-FR" sz="1200" b="0" i="1"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 &amp; Robert H. Bishop</a:t>
            </a:r>
          </a:p>
        </p:txBody>
      </p:sp>
      <p:sp>
        <p:nvSpPr>
          <p:cNvPr id="4" name="Rectangle 3"/>
          <p:cNvSpPr/>
          <p:nvPr/>
        </p:nvSpPr>
        <p:spPr>
          <a:xfrm>
            <a:off x="0" y="1748089"/>
            <a:ext cx="5717309" cy="954107"/>
          </a:xfrm>
          <a:prstGeom prst="rect">
            <a:avLst/>
          </a:prstGeom>
        </p:spPr>
        <p:txBody>
          <a:bodyPr wrap="square">
            <a:spAutoFit/>
          </a:bodyPr>
          <a:lstStyle/>
          <a:p>
            <a:r>
              <a:rPr lang="fr-FR" sz="2800" dirty="0">
                <a:latin typeface="Arial Narrow" panose="020B0606020202030204" pitchFamily="34" charset="0"/>
              </a:rPr>
              <a:t>Exemple du contrôle de positionnement d’une tête de lecture d’un disque dur:</a:t>
            </a:r>
          </a:p>
        </p:txBody>
      </p:sp>
      <p:pic>
        <p:nvPicPr>
          <p:cNvPr id="27" name="Picture 2" descr="http://www.datahero.com.au/website/images/stories/Disc_parts-names.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291" b="6345"/>
          <a:stretch>
            <a:fillRect/>
          </a:stretch>
        </p:blipFill>
        <p:spPr bwMode="auto">
          <a:xfrm>
            <a:off x="7005076" y="1251237"/>
            <a:ext cx="5361983" cy="299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109"/>
          <p:cNvGrpSpPr>
            <a:grpSpLocks/>
          </p:cNvGrpSpPr>
          <p:nvPr/>
        </p:nvGrpSpPr>
        <p:grpSpPr bwMode="auto">
          <a:xfrm>
            <a:off x="147781" y="4294908"/>
            <a:ext cx="10095346" cy="1893455"/>
            <a:chOff x="143508" y="4182760"/>
            <a:chExt cx="8795642" cy="1406480"/>
          </a:xfrm>
        </p:grpSpPr>
        <p:grpSp>
          <p:nvGrpSpPr>
            <p:cNvPr id="29" name="Group 106"/>
            <p:cNvGrpSpPr>
              <a:grpSpLocks/>
            </p:cNvGrpSpPr>
            <p:nvPr/>
          </p:nvGrpSpPr>
          <p:grpSpPr bwMode="auto">
            <a:xfrm>
              <a:off x="143508" y="4182760"/>
              <a:ext cx="8795642" cy="1406480"/>
              <a:chOff x="143508" y="3194392"/>
              <a:chExt cx="8795642" cy="1406480"/>
            </a:xfrm>
          </p:grpSpPr>
          <p:sp>
            <p:nvSpPr>
              <p:cNvPr id="31" name="TextBox 41"/>
              <p:cNvSpPr txBox="1">
                <a:spLocks noChangeArrowheads="1"/>
              </p:cNvSpPr>
              <p:nvPr/>
            </p:nvSpPr>
            <p:spPr bwMode="auto">
              <a:xfrm>
                <a:off x="3374926" y="3420851"/>
                <a:ext cx="1413098" cy="307777"/>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Contrôleur</a:t>
                </a:r>
              </a:p>
            </p:txBody>
          </p:sp>
          <p:sp>
            <p:nvSpPr>
              <p:cNvPr id="32" name="Oval 42"/>
              <p:cNvSpPr/>
              <p:nvPr/>
            </p:nvSpPr>
            <p:spPr>
              <a:xfrm>
                <a:off x="2051720" y="3347699"/>
                <a:ext cx="432048" cy="432048"/>
              </a:xfrm>
              <a:prstGeom prst="ellipse">
                <a:avLst/>
              </a:prstGeom>
              <a:noFill/>
              <a:ln w="12700" cap="flat" cmpd="sng" algn="ctr">
                <a:solidFill>
                  <a:sysClr val="windowText" lastClr="000000"/>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Calisto MT"/>
                  <a:ea typeface="+mn-ea"/>
                  <a:cs typeface="+mn-cs"/>
                </a:endParaRPr>
              </a:p>
            </p:txBody>
          </p:sp>
          <p:sp>
            <p:nvSpPr>
              <p:cNvPr id="33" name="TextBox 44"/>
              <p:cNvSpPr txBox="1">
                <a:spLocks noChangeArrowheads="1"/>
              </p:cNvSpPr>
              <p:nvPr/>
            </p:nvSpPr>
            <p:spPr bwMode="auto">
              <a:xfrm>
                <a:off x="143508" y="3194392"/>
                <a:ext cx="147616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Position désirée de la tête de lecture</a:t>
                </a:r>
              </a:p>
            </p:txBody>
          </p:sp>
          <p:sp>
            <p:nvSpPr>
              <p:cNvPr id="34" name="TextBox 45"/>
              <p:cNvSpPr txBox="1">
                <a:spLocks noChangeArrowheads="1"/>
              </p:cNvSpPr>
              <p:nvPr/>
            </p:nvSpPr>
            <p:spPr bwMode="auto">
              <a:xfrm>
                <a:off x="5580112" y="3315803"/>
                <a:ext cx="1728192" cy="523220"/>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Actuateur (Moteur) &amp; bras de lecture</a:t>
                </a:r>
              </a:p>
            </p:txBody>
          </p:sp>
          <p:sp>
            <p:nvSpPr>
              <p:cNvPr id="35" name="TextBox 46"/>
              <p:cNvSpPr txBox="1">
                <a:spLocks noChangeArrowheads="1"/>
              </p:cNvSpPr>
              <p:nvPr/>
            </p:nvSpPr>
            <p:spPr bwMode="auto">
              <a:xfrm>
                <a:off x="4130808" y="4293095"/>
                <a:ext cx="1630846" cy="307777"/>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Capteur</a:t>
                </a:r>
              </a:p>
            </p:txBody>
          </p:sp>
          <p:sp>
            <p:nvSpPr>
              <p:cNvPr id="36" name="TextBox 53"/>
              <p:cNvSpPr txBox="1">
                <a:spLocks noChangeArrowheads="1"/>
              </p:cNvSpPr>
              <p:nvPr/>
            </p:nvSpPr>
            <p:spPr bwMode="auto">
              <a:xfrm>
                <a:off x="7905700" y="3212976"/>
                <a:ext cx="10334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Position de la tête de lecture</a:t>
                </a:r>
              </a:p>
            </p:txBody>
          </p:sp>
          <p:cxnSp>
            <p:nvCxnSpPr>
              <p:cNvPr id="37" name="Straight Arrow Connector 55"/>
              <p:cNvCxnSpPr/>
              <p:nvPr/>
            </p:nvCxnSpPr>
            <p:spPr>
              <a:xfrm>
                <a:off x="1475316" y="3573792"/>
                <a:ext cx="576216" cy="1588"/>
              </a:xfrm>
              <a:prstGeom prst="straightConnector1">
                <a:avLst/>
              </a:prstGeom>
              <a:noFill/>
              <a:ln w="31750" cap="flat" cmpd="sng" algn="ctr">
                <a:solidFill>
                  <a:sysClr val="windowText" lastClr="000000"/>
                </a:solidFill>
                <a:prstDash val="solid"/>
                <a:tailEnd type="arrow"/>
              </a:ln>
              <a:effectLst/>
            </p:spPr>
          </p:cxnSp>
          <p:cxnSp>
            <p:nvCxnSpPr>
              <p:cNvPr id="38" name="Straight Arrow Connector 57"/>
              <p:cNvCxnSpPr/>
              <p:nvPr/>
            </p:nvCxnSpPr>
            <p:spPr>
              <a:xfrm>
                <a:off x="2483298" y="3572205"/>
                <a:ext cx="892104" cy="1587"/>
              </a:xfrm>
              <a:prstGeom prst="straightConnector1">
                <a:avLst/>
              </a:prstGeom>
              <a:noFill/>
              <a:ln w="31750" cap="flat" cmpd="sng" algn="ctr">
                <a:solidFill>
                  <a:sysClr val="windowText" lastClr="000000"/>
                </a:solidFill>
                <a:prstDash val="solid"/>
                <a:tailEnd type="arrow"/>
              </a:ln>
              <a:effectLst/>
            </p:spPr>
          </p:cxnSp>
          <p:cxnSp>
            <p:nvCxnSpPr>
              <p:cNvPr id="39" name="Straight Arrow Connector 64"/>
              <p:cNvCxnSpPr/>
              <p:nvPr/>
            </p:nvCxnSpPr>
            <p:spPr>
              <a:xfrm>
                <a:off x="4788165" y="3580142"/>
                <a:ext cx="780988" cy="1588"/>
              </a:xfrm>
              <a:prstGeom prst="straightConnector1">
                <a:avLst/>
              </a:prstGeom>
              <a:noFill/>
              <a:ln w="31750" cap="flat" cmpd="sng" algn="ctr">
                <a:solidFill>
                  <a:sysClr val="windowText" lastClr="000000"/>
                </a:solidFill>
                <a:prstDash val="solid"/>
                <a:tailEnd type="arrow"/>
              </a:ln>
              <a:effectLst/>
            </p:spPr>
          </p:cxnSp>
          <p:cxnSp>
            <p:nvCxnSpPr>
              <p:cNvPr id="40" name="Straight Arrow Connector 69"/>
              <p:cNvCxnSpPr/>
              <p:nvPr/>
            </p:nvCxnSpPr>
            <p:spPr>
              <a:xfrm>
                <a:off x="7308916" y="3570617"/>
                <a:ext cx="596853" cy="1588"/>
              </a:xfrm>
              <a:prstGeom prst="straightConnector1">
                <a:avLst/>
              </a:prstGeom>
              <a:noFill/>
              <a:ln w="31750" cap="flat" cmpd="sng" algn="ctr">
                <a:solidFill>
                  <a:sysClr val="windowText" lastClr="000000"/>
                </a:solidFill>
                <a:prstDash val="solid"/>
                <a:tailEnd type="arrow"/>
              </a:ln>
              <a:effectLst/>
            </p:spPr>
          </p:cxnSp>
          <p:cxnSp>
            <p:nvCxnSpPr>
              <p:cNvPr id="41" name="Straight Connector 72"/>
              <p:cNvCxnSpPr/>
              <p:nvPr/>
            </p:nvCxnSpPr>
            <p:spPr>
              <a:xfrm rot="16200000" flipH="1">
                <a:off x="7087457" y="4009547"/>
                <a:ext cx="874684" cy="0"/>
              </a:xfrm>
              <a:prstGeom prst="line">
                <a:avLst/>
              </a:prstGeom>
              <a:noFill/>
              <a:ln w="31750" cap="flat" cmpd="sng" algn="ctr">
                <a:solidFill>
                  <a:sysClr val="windowText" lastClr="000000"/>
                </a:solidFill>
                <a:prstDash val="solid"/>
              </a:ln>
              <a:effectLst/>
            </p:spPr>
          </p:cxnSp>
          <p:cxnSp>
            <p:nvCxnSpPr>
              <p:cNvPr id="42" name="Straight Arrow Connector 78"/>
              <p:cNvCxnSpPr/>
              <p:nvPr/>
            </p:nvCxnSpPr>
            <p:spPr>
              <a:xfrm rot="5400000" flipH="1" flipV="1">
                <a:off x="1934051" y="4113525"/>
                <a:ext cx="668317" cy="1588"/>
              </a:xfrm>
              <a:prstGeom prst="straightConnector1">
                <a:avLst/>
              </a:prstGeom>
              <a:noFill/>
              <a:ln w="31750" cap="flat" cmpd="sng" algn="ctr">
                <a:solidFill>
                  <a:sysClr val="windowText" lastClr="000000"/>
                </a:solidFill>
                <a:prstDash val="solid"/>
                <a:tailEnd type="arrow"/>
              </a:ln>
              <a:effectLst/>
            </p:spPr>
          </p:cxnSp>
          <p:sp>
            <p:nvSpPr>
              <p:cNvPr id="43" name="TextBox 81"/>
              <p:cNvSpPr txBox="1">
                <a:spLocks noChangeArrowheads="1"/>
              </p:cNvSpPr>
              <p:nvPr/>
            </p:nvSpPr>
            <p:spPr bwMode="auto">
              <a:xfrm>
                <a:off x="1763688" y="3265238"/>
                <a:ext cx="3876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sp>
            <p:nvSpPr>
              <p:cNvPr id="44" name="TextBox 88"/>
              <p:cNvSpPr txBox="1">
                <a:spLocks noChangeArrowheads="1"/>
              </p:cNvSpPr>
              <p:nvPr/>
            </p:nvSpPr>
            <p:spPr bwMode="auto">
              <a:xfrm>
                <a:off x="1952092" y="3728628"/>
                <a:ext cx="3876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fr-CA" altLang="fr-FR" sz="1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cxnSp>
            <p:nvCxnSpPr>
              <p:cNvPr id="45" name="Straight Arrow Connector 98"/>
              <p:cNvCxnSpPr/>
              <p:nvPr/>
            </p:nvCxnSpPr>
            <p:spPr>
              <a:xfrm rot="10800000">
                <a:off x="5761226" y="4446889"/>
                <a:ext cx="1763572" cy="1588"/>
              </a:xfrm>
              <a:prstGeom prst="straightConnector1">
                <a:avLst/>
              </a:prstGeom>
              <a:noFill/>
              <a:ln w="31750" cap="flat" cmpd="sng" algn="ctr">
                <a:solidFill>
                  <a:sysClr val="windowText" lastClr="000000"/>
                </a:solidFill>
                <a:prstDash val="solid"/>
                <a:tailEnd type="arrow"/>
              </a:ln>
              <a:effectLst/>
            </p:spPr>
          </p:cxnSp>
          <p:cxnSp>
            <p:nvCxnSpPr>
              <p:cNvPr id="46" name="Straight Arrow Connector 99"/>
              <p:cNvCxnSpPr/>
              <p:nvPr/>
            </p:nvCxnSpPr>
            <p:spPr>
              <a:xfrm rot="10800000">
                <a:off x="2267415" y="4446889"/>
                <a:ext cx="1863578" cy="1588"/>
              </a:xfrm>
              <a:prstGeom prst="straightConnector1">
                <a:avLst/>
              </a:prstGeom>
              <a:noFill/>
              <a:ln w="31750" cap="flat" cmpd="sng" algn="ctr">
                <a:solidFill>
                  <a:sysClr val="windowText" lastClr="000000"/>
                </a:solidFill>
                <a:prstDash val="solid"/>
                <a:tailEnd type="none"/>
              </a:ln>
              <a:effectLst/>
            </p:spPr>
          </p:cxnSp>
        </p:grpSp>
        <p:sp>
          <p:nvSpPr>
            <p:cNvPr id="30" name="TextBox 107"/>
            <p:cNvSpPr txBox="1">
              <a:spLocks noChangeArrowheads="1"/>
            </p:cNvSpPr>
            <p:nvPr/>
          </p:nvSpPr>
          <p:spPr bwMode="auto">
            <a:xfrm>
              <a:off x="2627784" y="4304171"/>
              <a:ext cx="7471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fr-CA" altLang="fr-FR" sz="1000" b="0" i="1"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Erreur</a:t>
              </a:r>
            </a:p>
          </p:txBody>
        </p:sp>
      </p:gr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26</a:t>
            </a:fld>
            <a:endParaRPr lang="fr-FR"/>
          </a:p>
        </p:txBody>
      </p:sp>
    </p:spTree>
    <p:extLst>
      <p:ext uri="{BB962C8B-B14F-4D97-AF65-F5344CB8AC3E}">
        <p14:creationId xmlns:p14="http://schemas.microsoft.com/office/powerpoint/2010/main" val="3967672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27</a:t>
            </a:fld>
            <a:endParaRPr lang="fr-FR"/>
          </a:p>
        </p:txBody>
      </p:sp>
      <p:sp>
        <p:nvSpPr>
          <p:cNvPr id="6" name="ZoneTexte 5"/>
          <p:cNvSpPr txBox="1"/>
          <p:nvPr/>
        </p:nvSpPr>
        <p:spPr>
          <a:xfrm>
            <a:off x="1736411" y="2064336"/>
            <a:ext cx="8696037" cy="2554545"/>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1371600" indent="-1371600" algn="ctr">
              <a:buFont typeface="+mj-lt"/>
              <a:buAutoNum type="arabicPeriod" startAt="2"/>
            </a:pPr>
            <a:r>
              <a:rPr lang="fr-FR" sz="80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Notions sur les systèmes Asservis</a:t>
            </a:r>
            <a:endParaRPr lang="fr-FR" sz="80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endParaRPr>
          </a:p>
        </p:txBody>
      </p:sp>
    </p:spTree>
    <p:extLst>
      <p:ext uri="{BB962C8B-B14F-4D97-AF65-F5344CB8AC3E}">
        <p14:creationId xmlns:p14="http://schemas.microsoft.com/office/powerpoint/2010/main" val="2396769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186" y="927206"/>
            <a:ext cx="11637818" cy="1200329"/>
          </a:xfrm>
          <a:prstGeom prst="rect">
            <a:avLst/>
          </a:prstGeom>
        </p:spPr>
        <p:txBody>
          <a:bodyPr wrap="square">
            <a:spAutoFit/>
          </a:bodyPr>
          <a:lstStyle/>
          <a:p>
            <a:pPr algn="just"/>
            <a:r>
              <a:rPr lang="fr-FR" sz="2400" dirty="0" smtClean="0">
                <a:solidFill>
                  <a:srgbClr val="FF0000"/>
                </a:solidFill>
                <a:latin typeface="Arial Narrow" panose="020B0606020202030204" pitchFamily="34" charset="0"/>
              </a:rPr>
              <a:t>Un </a:t>
            </a:r>
            <a:r>
              <a:rPr lang="fr-FR" sz="2400" dirty="0">
                <a:solidFill>
                  <a:srgbClr val="FF0000"/>
                </a:solidFill>
                <a:latin typeface="Arial Narrow" panose="020B0606020202030204" pitchFamily="34" charset="0"/>
              </a:rPr>
              <a:t>système asservi </a:t>
            </a:r>
            <a:r>
              <a:rPr lang="fr-FR" sz="2400" dirty="0">
                <a:latin typeface="Arial Narrow" panose="020B0606020202030204" pitchFamily="34" charset="0"/>
              </a:rPr>
              <a:t>est un système bouclé dans lequel la grandeur de retour est comparée à la grandeur d’entrée par élaboration d’un signal, appelé </a:t>
            </a:r>
            <a:r>
              <a:rPr lang="fr-FR" sz="2400" b="1" dirty="0">
                <a:latin typeface="Arial Narrow" panose="020B0606020202030204" pitchFamily="34" charset="0"/>
              </a:rPr>
              <a:t>écart</a:t>
            </a:r>
            <a:r>
              <a:rPr lang="fr-FR" sz="2400" dirty="0">
                <a:latin typeface="Arial Narrow" panose="020B0606020202030204" pitchFamily="34" charset="0"/>
              </a:rPr>
              <a:t>. </a:t>
            </a:r>
            <a:endParaRPr lang="fr-FR" sz="2400" dirty="0" smtClean="0">
              <a:latin typeface="Arial Narrow" panose="020B0606020202030204" pitchFamily="34" charset="0"/>
            </a:endParaRPr>
          </a:p>
          <a:p>
            <a:pPr algn="just"/>
            <a:r>
              <a:rPr lang="fr-FR" sz="2400" dirty="0" smtClean="0">
                <a:latin typeface="Arial Narrow" panose="020B0606020202030204" pitchFamily="34" charset="0"/>
              </a:rPr>
              <a:t>Ce </a:t>
            </a:r>
            <a:r>
              <a:rPr lang="fr-FR" sz="2400" dirty="0">
                <a:latin typeface="Arial Narrow" panose="020B0606020202030204" pitchFamily="34" charset="0"/>
              </a:rPr>
              <a:t>signal écart est adapté et amplifié afin de commander la partie opérative. </a:t>
            </a:r>
          </a:p>
        </p:txBody>
      </p:sp>
      <p:sp>
        <p:nvSpPr>
          <p:cNvPr id="2" name="Rectangle 1"/>
          <p:cNvSpPr/>
          <p:nvPr/>
        </p:nvSpPr>
        <p:spPr>
          <a:xfrm>
            <a:off x="166532" y="2193049"/>
            <a:ext cx="11591636" cy="830997"/>
          </a:xfrm>
          <a:prstGeom prst="rect">
            <a:avLst/>
          </a:prstGeom>
        </p:spPr>
        <p:txBody>
          <a:bodyPr wrap="square">
            <a:spAutoFit/>
          </a:bodyPr>
          <a:lstStyle/>
          <a:p>
            <a:r>
              <a:rPr lang="fr-FR" sz="2400" b="1" dirty="0">
                <a:latin typeface="Arial Narrow" panose="020B0606020202030204" pitchFamily="34" charset="0"/>
              </a:rPr>
              <a:t>un système </a:t>
            </a:r>
            <a:r>
              <a:rPr lang="fr-FR" sz="2400" dirty="0">
                <a:latin typeface="Arial Narrow" panose="020B0606020202030204" pitchFamily="34" charset="0"/>
              </a:rPr>
              <a:t>est </a:t>
            </a:r>
            <a:r>
              <a:rPr lang="fr-FR" sz="2400" b="1" dirty="0">
                <a:solidFill>
                  <a:srgbClr val="FF0000"/>
                </a:solidFill>
                <a:latin typeface="Arial Narrow" panose="020B0606020202030204" pitchFamily="34" charset="0"/>
              </a:rPr>
              <a:t>asservi</a:t>
            </a:r>
            <a:r>
              <a:rPr lang="fr-FR" sz="2400" dirty="0">
                <a:latin typeface="Arial Narrow" panose="020B0606020202030204" pitchFamily="34" charset="0"/>
              </a:rPr>
              <a:t> si et seulement si il comprend un dispositif qui va forcer les signaux de sortie à suivre au mieux les consignes</a:t>
            </a:r>
            <a:r>
              <a:rPr lang="fr-FR" sz="2400" dirty="0" smtClean="0">
                <a:latin typeface="Arial Narrow" panose="020B0606020202030204" pitchFamily="34" charset="0"/>
              </a:rPr>
              <a:t>.</a:t>
            </a:r>
            <a:endParaRPr lang="fr-FR" sz="2400" dirty="0">
              <a:latin typeface="Arial Narrow" panose="020B0606020202030204" pitchFamily="34" charset="0"/>
            </a:endParaRPr>
          </a:p>
        </p:txBody>
      </p:sp>
      <p:sp>
        <p:nvSpPr>
          <p:cNvPr id="4" name="Rectangle 3"/>
          <p:cNvSpPr/>
          <p:nvPr/>
        </p:nvSpPr>
        <p:spPr>
          <a:xfrm>
            <a:off x="212806" y="2997953"/>
            <a:ext cx="11730182" cy="2677656"/>
          </a:xfrm>
          <a:prstGeom prst="rect">
            <a:avLst/>
          </a:prstGeom>
        </p:spPr>
        <p:txBody>
          <a:bodyPr wrap="square">
            <a:spAutoFit/>
          </a:bodyPr>
          <a:lstStyle/>
          <a:p>
            <a:r>
              <a:rPr lang="fr-FR" sz="2400" b="1" dirty="0">
                <a:latin typeface="Arial Narrow" panose="020B0606020202030204" pitchFamily="34" charset="0"/>
              </a:rPr>
              <a:t>Exemple : </a:t>
            </a:r>
          </a:p>
          <a:p>
            <a:pPr algn="just"/>
            <a:r>
              <a:rPr lang="fr-FR" sz="2400" dirty="0">
                <a:solidFill>
                  <a:srgbClr val="0070C0"/>
                </a:solidFill>
                <a:latin typeface="Arial Narrow" panose="020B0606020202030204" pitchFamily="34" charset="0"/>
              </a:rPr>
              <a:t>Un cycliste sur son vélo dans une descente rectiligne corrige en permanence la trajectoire et l'assiette de son engin pour parvenir à destination. Pour cela, il observe l'inclinaison du vélo et son écart par rapport au bord de la route, il agit sur le guidon et sur la position de son corps sur la selle. </a:t>
            </a:r>
            <a:endParaRPr lang="fr-FR" sz="2400" dirty="0" smtClean="0">
              <a:solidFill>
                <a:srgbClr val="0070C0"/>
              </a:solidFill>
              <a:latin typeface="Arial Narrow" panose="020B0606020202030204" pitchFamily="34" charset="0"/>
            </a:endParaRPr>
          </a:p>
          <a:p>
            <a:pPr algn="just"/>
            <a:endParaRPr lang="fr-FR" sz="2400" dirty="0" smtClean="0">
              <a:solidFill>
                <a:srgbClr val="0070C0"/>
              </a:solidFill>
              <a:latin typeface="Arial Narrow" panose="020B0606020202030204" pitchFamily="34" charset="0"/>
            </a:endParaRPr>
          </a:p>
          <a:p>
            <a:pPr algn="just"/>
            <a:r>
              <a:rPr lang="fr-FR" sz="2400" dirty="0" smtClean="0">
                <a:solidFill>
                  <a:srgbClr val="0070C0"/>
                </a:solidFill>
                <a:latin typeface="Arial Narrow" panose="020B0606020202030204" pitchFamily="34" charset="0"/>
              </a:rPr>
              <a:t>Le </a:t>
            </a:r>
            <a:r>
              <a:rPr lang="fr-FR" sz="2400" dirty="0">
                <a:solidFill>
                  <a:srgbClr val="0070C0"/>
                </a:solidFill>
                <a:latin typeface="Arial Narrow" panose="020B0606020202030204" pitchFamily="34" charset="0"/>
              </a:rPr>
              <a:t>même vélo chargé d'un sac de sable, lancé avec une vitesse initiale soigneusement choisie, a peu de chance d'atteindre le bas de la pente: il tombera avant</a:t>
            </a:r>
            <a:r>
              <a:rPr lang="fr-FR" sz="2400" dirty="0" smtClean="0">
                <a:solidFill>
                  <a:srgbClr val="0070C0"/>
                </a:solidFill>
                <a:latin typeface="Arial Narrow" panose="020B0606020202030204" pitchFamily="34" charset="0"/>
              </a:rPr>
              <a:t>.</a:t>
            </a:r>
          </a:p>
        </p:txBody>
      </p:sp>
      <p:sp>
        <p:nvSpPr>
          <p:cNvPr id="5" name="Rectangle 4"/>
          <p:cNvSpPr/>
          <p:nvPr/>
        </p:nvSpPr>
        <p:spPr>
          <a:xfrm>
            <a:off x="195071" y="5635801"/>
            <a:ext cx="10797309" cy="830997"/>
          </a:xfrm>
          <a:prstGeom prst="rect">
            <a:avLst/>
          </a:prstGeom>
        </p:spPr>
        <p:txBody>
          <a:bodyPr wrap="square">
            <a:spAutoFit/>
          </a:bodyPr>
          <a:lstStyle/>
          <a:p>
            <a:pPr marL="342900" lvl="0" indent="-342900">
              <a:buFont typeface="Arial" panose="020B0604020202020204" pitchFamily="34" charset="0"/>
              <a:buChar char="•"/>
            </a:pPr>
            <a:r>
              <a:rPr lang="fr-FR" sz="2400" dirty="0" smtClean="0">
                <a:solidFill>
                  <a:prstClr val="black"/>
                </a:solidFill>
                <a:latin typeface="Arial Narrow" panose="020B0606020202030204" pitchFamily="34" charset="0"/>
              </a:rPr>
              <a:t>Le </a:t>
            </a:r>
            <a:r>
              <a:rPr lang="fr-FR" sz="2400" dirty="0">
                <a:solidFill>
                  <a:prstClr val="black"/>
                </a:solidFill>
                <a:latin typeface="Arial Narrow" panose="020B0606020202030204" pitchFamily="34" charset="0"/>
              </a:rPr>
              <a:t>système </a:t>
            </a:r>
            <a:r>
              <a:rPr lang="fr-FR" sz="2400" dirty="0">
                <a:solidFill>
                  <a:srgbClr val="FF0000"/>
                </a:solidFill>
                <a:latin typeface="Arial Narrow" panose="020B0606020202030204" pitchFamily="34" charset="0"/>
              </a:rPr>
              <a:t>« bicyclette – cycliste » </a:t>
            </a:r>
            <a:r>
              <a:rPr lang="fr-FR" sz="2400" dirty="0">
                <a:solidFill>
                  <a:prstClr val="black"/>
                </a:solidFill>
                <a:latin typeface="Arial Narrow" panose="020B0606020202030204" pitchFamily="34" charset="0"/>
              </a:rPr>
              <a:t>est un </a:t>
            </a:r>
            <a:r>
              <a:rPr lang="fr-FR" sz="2400" b="1" dirty="0">
                <a:solidFill>
                  <a:prstClr val="black"/>
                </a:solidFill>
                <a:latin typeface="Arial Narrow" panose="020B0606020202030204" pitchFamily="34" charset="0"/>
              </a:rPr>
              <a:t>système asservi</a:t>
            </a:r>
            <a:r>
              <a:rPr lang="fr-FR" sz="2400" dirty="0">
                <a:solidFill>
                  <a:prstClr val="black"/>
                </a:solidFill>
                <a:latin typeface="Arial Narrow" panose="020B0606020202030204" pitchFamily="34" charset="0"/>
              </a:rPr>
              <a:t>.</a:t>
            </a:r>
          </a:p>
          <a:p>
            <a:pPr marL="342900" lvl="0" indent="-342900">
              <a:buFont typeface="Arial" panose="020B0604020202020204" pitchFamily="34" charset="0"/>
              <a:buChar char="•"/>
            </a:pPr>
            <a:r>
              <a:rPr lang="fr-FR" sz="2400" dirty="0">
                <a:solidFill>
                  <a:prstClr val="black"/>
                </a:solidFill>
                <a:latin typeface="Arial Narrow" panose="020B0606020202030204" pitchFamily="34" charset="0"/>
              </a:rPr>
              <a:t>Le système </a:t>
            </a:r>
            <a:r>
              <a:rPr lang="fr-FR" sz="2400" dirty="0">
                <a:solidFill>
                  <a:srgbClr val="FF0000"/>
                </a:solidFill>
                <a:latin typeface="Arial Narrow" panose="020B0606020202030204" pitchFamily="34" charset="0"/>
              </a:rPr>
              <a:t>« bicyclette – sac de sable »</a:t>
            </a:r>
            <a:r>
              <a:rPr lang="fr-FR" sz="2400" dirty="0">
                <a:solidFill>
                  <a:prstClr val="black"/>
                </a:solidFill>
                <a:latin typeface="Arial Narrow" panose="020B0606020202030204" pitchFamily="34" charset="0"/>
              </a:rPr>
              <a:t> est un </a:t>
            </a:r>
            <a:r>
              <a:rPr lang="fr-FR" sz="2400" b="1" dirty="0">
                <a:solidFill>
                  <a:prstClr val="black"/>
                </a:solidFill>
                <a:latin typeface="Arial Narrow" panose="020B0606020202030204" pitchFamily="34" charset="0"/>
              </a:rPr>
              <a:t>système à commande à priori</a:t>
            </a:r>
          </a:p>
        </p:txBody>
      </p:sp>
      <p:sp>
        <p:nvSpPr>
          <p:cNvPr id="7" name="Espace réservé du pied de page 6"/>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28</a:t>
            </a:fld>
            <a:endParaRPr lang="fr-FR"/>
          </a:p>
        </p:txBody>
      </p:sp>
      <p:sp>
        <p:nvSpPr>
          <p:cNvPr id="9" name="Rectangle 8"/>
          <p:cNvSpPr/>
          <p:nvPr/>
        </p:nvSpPr>
        <p:spPr>
          <a:xfrm>
            <a:off x="2468604" y="175491"/>
            <a:ext cx="7699544"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marL="742950" indent="-742950">
              <a:buFont typeface="+mj-lt"/>
              <a:buAutoNum type="arabicPeriod" startAt="2"/>
            </a:pPr>
            <a:r>
              <a:rPr lang="fr-FR" sz="4400" dirty="0" smtClean="0">
                <a:solidFill>
                  <a:schemeClr val="bg1"/>
                </a:solidFill>
                <a:latin typeface="Arial Narrow" panose="020B0606020202030204" pitchFamily="34" charset="0"/>
              </a:rPr>
              <a:t>1 Définition d’un système asservi</a:t>
            </a:r>
            <a:endParaRPr lang="fr-FR" sz="4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847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403" y="4751753"/>
            <a:ext cx="11813309" cy="1292662"/>
          </a:xfrm>
          <a:prstGeom prst="rect">
            <a:avLst/>
          </a:prstGeom>
        </p:spPr>
        <p:txBody>
          <a:bodyPr wrap="square">
            <a:spAutoFit/>
          </a:bodyPr>
          <a:lstStyle/>
          <a:p>
            <a:pPr algn="just"/>
            <a:r>
              <a:rPr lang="fr-FR" sz="2600" dirty="0" smtClean="0">
                <a:latin typeface="Arial Narrow" panose="020B0606020202030204" pitchFamily="34" charset="0"/>
              </a:rPr>
              <a:t>• </a:t>
            </a:r>
            <a:r>
              <a:rPr lang="fr-FR" sz="2600" dirty="0">
                <a:latin typeface="Arial Narrow" panose="020B0606020202030204" pitchFamily="34" charset="0"/>
              </a:rPr>
              <a:t>C’est un </a:t>
            </a:r>
            <a:r>
              <a:rPr lang="fr-FR" sz="2600" dirty="0">
                <a:solidFill>
                  <a:srgbClr val="FF0000"/>
                </a:solidFill>
                <a:latin typeface="Arial Narrow" panose="020B0606020202030204" pitchFamily="34" charset="0"/>
              </a:rPr>
              <a:t>système amplificateur : </a:t>
            </a:r>
            <a:r>
              <a:rPr lang="fr-FR" sz="2600" dirty="0">
                <a:latin typeface="Arial Narrow" panose="020B0606020202030204" pitchFamily="34" charset="0"/>
              </a:rPr>
              <a:t>L’écart est une grandeur d’autant plus faible que la sortie est proche de l’entrée et devient alors insuffisant pour maintenir un signal de commande en sortie. L’écart est donc, dans la plupart des cas, amplifié et adapté. </a:t>
            </a:r>
          </a:p>
        </p:txBody>
      </p:sp>
      <p:sp>
        <p:nvSpPr>
          <p:cNvPr id="3" name="Rectangle 2"/>
          <p:cNvSpPr/>
          <p:nvPr/>
        </p:nvSpPr>
        <p:spPr>
          <a:xfrm>
            <a:off x="332232" y="961900"/>
            <a:ext cx="7092696" cy="492443"/>
          </a:xfrm>
          <a:prstGeom prst="rect">
            <a:avLst/>
          </a:prstGeom>
        </p:spPr>
        <p:txBody>
          <a:bodyPr wrap="square">
            <a:spAutoFit/>
          </a:bodyPr>
          <a:lstStyle/>
          <a:p>
            <a:pPr lvl="0" algn="just"/>
            <a:r>
              <a:rPr lang="fr-FR" sz="2600" dirty="0">
                <a:solidFill>
                  <a:prstClr val="black"/>
                </a:solidFill>
                <a:latin typeface="Arial Narrow" panose="020B0606020202030204" pitchFamily="34" charset="0"/>
              </a:rPr>
              <a:t>Un système asservi peut être défini en </a:t>
            </a:r>
            <a:r>
              <a:rPr lang="fr-FR" sz="2600" b="1" dirty="0">
                <a:solidFill>
                  <a:prstClr val="black"/>
                </a:solidFill>
                <a:latin typeface="Arial Narrow" panose="020B0606020202030204" pitchFamily="34" charset="0"/>
              </a:rPr>
              <a:t>trois points </a:t>
            </a:r>
            <a:r>
              <a:rPr lang="fr-FR" sz="2600" dirty="0">
                <a:solidFill>
                  <a:prstClr val="black"/>
                </a:solidFill>
                <a:latin typeface="Arial Narrow" panose="020B0606020202030204" pitchFamily="34" charset="0"/>
              </a:rPr>
              <a:t>: </a:t>
            </a:r>
          </a:p>
        </p:txBody>
      </p:sp>
      <p:sp>
        <p:nvSpPr>
          <p:cNvPr id="5" name="Rectangle 4"/>
          <p:cNvSpPr/>
          <p:nvPr/>
        </p:nvSpPr>
        <p:spPr>
          <a:xfrm>
            <a:off x="185928" y="1751624"/>
            <a:ext cx="11618976" cy="1292662"/>
          </a:xfrm>
          <a:prstGeom prst="rect">
            <a:avLst/>
          </a:prstGeom>
        </p:spPr>
        <p:txBody>
          <a:bodyPr wrap="square">
            <a:spAutoFit/>
          </a:bodyPr>
          <a:lstStyle/>
          <a:p>
            <a:pPr lvl="0" algn="just"/>
            <a:r>
              <a:rPr lang="fr-FR" sz="2600" dirty="0">
                <a:solidFill>
                  <a:prstClr val="black"/>
                </a:solidFill>
                <a:latin typeface="Arial Narrow" panose="020B0606020202030204" pitchFamily="34" charset="0"/>
              </a:rPr>
              <a:t>• C’est  </a:t>
            </a:r>
            <a:r>
              <a:rPr lang="fr-FR" sz="2600" dirty="0">
                <a:solidFill>
                  <a:srgbClr val="FF0000"/>
                </a:solidFill>
                <a:latin typeface="Arial Narrow" panose="020B0606020202030204" pitchFamily="34" charset="0"/>
              </a:rPr>
              <a:t>un  système  à  retour :  </a:t>
            </a:r>
            <a:r>
              <a:rPr lang="fr-FR" sz="2600" dirty="0">
                <a:solidFill>
                  <a:prstClr val="black"/>
                </a:solidFill>
                <a:latin typeface="Arial Narrow" panose="020B0606020202030204" pitchFamily="34" charset="0"/>
              </a:rPr>
              <a:t>L’évolution  de  la  grandeur de sortie est surveillée au moyen d’un capteur qui la transforme en une grandeur image appelée retour. Cette grandeur image doit être de la même nature que la grandeur d’entrée. </a:t>
            </a:r>
          </a:p>
        </p:txBody>
      </p:sp>
      <p:sp>
        <p:nvSpPr>
          <p:cNvPr id="6" name="Rectangle 5"/>
          <p:cNvSpPr/>
          <p:nvPr/>
        </p:nvSpPr>
        <p:spPr>
          <a:xfrm>
            <a:off x="286512" y="3378143"/>
            <a:ext cx="11207496" cy="892552"/>
          </a:xfrm>
          <a:prstGeom prst="rect">
            <a:avLst/>
          </a:prstGeom>
        </p:spPr>
        <p:txBody>
          <a:bodyPr wrap="square">
            <a:spAutoFit/>
          </a:bodyPr>
          <a:lstStyle/>
          <a:p>
            <a:pPr lvl="0" algn="just"/>
            <a:r>
              <a:rPr lang="fr-FR" sz="2600" dirty="0">
                <a:solidFill>
                  <a:prstClr val="black"/>
                </a:solidFill>
                <a:latin typeface="Arial Narrow" panose="020B0606020202030204" pitchFamily="34" charset="0"/>
              </a:rPr>
              <a:t>• C’est  un  </a:t>
            </a:r>
            <a:r>
              <a:rPr lang="fr-FR" sz="2600" dirty="0">
                <a:solidFill>
                  <a:srgbClr val="FF0000"/>
                </a:solidFill>
                <a:latin typeface="Arial Narrow" panose="020B0606020202030204" pitchFamily="34" charset="0"/>
              </a:rPr>
              <a:t>système  générateur  d’écart :  </a:t>
            </a:r>
            <a:r>
              <a:rPr lang="fr-FR" sz="2600" dirty="0">
                <a:solidFill>
                  <a:prstClr val="black"/>
                </a:solidFill>
                <a:latin typeface="Arial Narrow" panose="020B0606020202030204" pitchFamily="34" charset="0"/>
              </a:rPr>
              <a:t>La  grandeur  de  retour,  image  de  la  sortie,  est comparée à la grandeur d’entrée par élaboration de la différence ou écart. </a:t>
            </a:r>
          </a:p>
        </p:txBody>
      </p:sp>
      <p:sp>
        <p:nvSpPr>
          <p:cNvPr id="7" name="Espace réservé du pied de page 6"/>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29</a:t>
            </a:fld>
            <a:endParaRPr lang="fr-FR"/>
          </a:p>
        </p:txBody>
      </p:sp>
      <p:sp>
        <p:nvSpPr>
          <p:cNvPr id="9" name="Rectangle 8"/>
          <p:cNvSpPr/>
          <p:nvPr/>
        </p:nvSpPr>
        <p:spPr>
          <a:xfrm>
            <a:off x="2468604" y="175491"/>
            <a:ext cx="7699544"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marL="742950" indent="-742950">
              <a:buFont typeface="+mj-lt"/>
              <a:buAutoNum type="arabicPeriod" startAt="2"/>
            </a:pPr>
            <a:r>
              <a:rPr lang="fr-FR" sz="4400" dirty="0" smtClean="0">
                <a:solidFill>
                  <a:schemeClr val="bg1"/>
                </a:solidFill>
                <a:latin typeface="Arial Narrow" panose="020B0606020202030204" pitchFamily="34" charset="0"/>
              </a:rPr>
              <a:t>1 Définition d’un système asservi</a:t>
            </a:r>
            <a:endParaRPr lang="fr-FR" sz="4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72044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426" y="2914309"/>
            <a:ext cx="2391574" cy="2766055"/>
          </a:xfrm>
          <a:prstGeom prst="rect">
            <a:avLst/>
          </a:prstGeom>
        </p:spPr>
      </p:pic>
      <p:sp>
        <p:nvSpPr>
          <p:cNvPr id="2" name="ZoneTexte 1"/>
          <p:cNvSpPr txBox="1"/>
          <p:nvPr/>
        </p:nvSpPr>
        <p:spPr>
          <a:xfrm>
            <a:off x="2456872" y="1773381"/>
            <a:ext cx="7379854" cy="2554545"/>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1371600" indent="-1371600" algn="ctr">
              <a:buFont typeface="+mj-lt"/>
              <a:buAutoNum type="arabicPeriod"/>
            </a:pPr>
            <a:r>
              <a:rPr lang="fr-FR" sz="80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Généralités sur l’automatique</a:t>
            </a:r>
            <a:endParaRPr lang="fr-FR" sz="80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endParaRPr>
          </a:p>
        </p:txBody>
      </p:sp>
      <p:pic>
        <p:nvPicPr>
          <p:cNvPr id="4" name="Image 3"/>
          <p:cNvPicPr>
            <a:picLocks noChangeAspect="1"/>
          </p:cNvPicPr>
          <p:nvPr/>
        </p:nvPicPr>
        <p:blipFill>
          <a:blip r:embed="rId3"/>
          <a:stretch>
            <a:fillRect/>
          </a:stretch>
        </p:blipFill>
        <p:spPr>
          <a:xfrm>
            <a:off x="612488" y="4378036"/>
            <a:ext cx="2247900" cy="2247900"/>
          </a:xfrm>
          <a:prstGeom prst="rect">
            <a:avLst/>
          </a:prstGeom>
        </p:spPr>
      </p:pic>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3</a:t>
            </a:fld>
            <a:endParaRPr lang="fr-FR"/>
          </a:p>
        </p:txBody>
      </p:sp>
    </p:spTree>
    <p:extLst>
      <p:ext uri="{BB962C8B-B14F-4D97-AF65-F5344CB8AC3E}">
        <p14:creationId xmlns:p14="http://schemas.microsoft.com/office/powerpoint/2010/main" val="1030909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syst141.gif (9522 oct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130" y="1488361"/>
            <a:ext cx="7054705" cy="49768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157018" y="875801"/>
            <a:ext cx="11425382" cy="830997"/>
          </a:xfrm>
          <a:prstGeom prst="rect">
            <a:avLst/>
          </a:prstGeom>
        </p:spPr>
        <p:txBody>
          <a:bodyPr wrap="square">
            <a:spAutoFit/>
          </a:bodyPr>
          <a:lstStyle/>
          <a:p>
            <a:pPr marL="342900" lvl="0" indent="-342900" algn="just" fontAlgn="base">
              <a:spcBef>
                <a:spcPct val="20000"/>
              </a:spcBef>
              <a:spcAft>
                <a:spcPct val="0"/>
              </a:spcAft>
              <a:buClr>
                <a:srgbClr val="B2B2B2"/>
              </a:buClr>
              <a:buSzPct val="90000"/>
            </a:pPr>
            <a:r>
              <a:rPr lang="fr-FR" altLang="fr-FR" sz="2400" dirty="0">
                <a:solidFill>
                  <a:srgbClr val="000000"/>
                </a:solidFill>
                <a:latin typeface="Arial Narrow" panose="020B0606020202030204" pitchFamily="34" charset="0"/>
              </a:rPr>
              <a:t>Un système asservi est un système </a:t>
            </a:r>
            <a:r>
              <a:rPr lang="fr-FR" altLang="fr-FR" sz="2400" dirty="0">
                <a:solidFill>
                  <a:srgbClr val="FF0000"/>
                </a:solidFill>
                <a:latin typeface="Arial Narrow" panose="020B0606020202030204" pitchFamily="34" charset="0"/>
              </a:rPr>
              <a:t>en </a:t>
            </a:r>
            <a:r>
              <a:rPr lang="fr-FR" altLang="fr-FR" sz="2400" b="1" dirty="0">
                <a:solidFill>
                  <a:srgbClr val="FF0000"/>
                </a:solidFill>
                <a:latin typeface="Arial Narrow" panose="020B0606020202030204" pitchFamily="34" charset="0"/>
              </a:rPr>
              <a:t>boucle fermée</a:t>
            </a:r>
            <a:r>
              <a:rPr lang="fr-FR" altLang="fr-FR" sz="2400" dirty="0">
                <a:solidFill>
                  <a:srgbClr val="000000"/>
                </a:solidFill>
                <a:latin typeface="Arial Narrow" panose="020B0606020202030204" pitchFamily="34" charset="0"/>
              </a:rPr>
              <a:t> que l'on peut décrire par le </a:t>
            </a:r>
            <a:r>
              <a:rPr lang="fr-FR" altLang="fr-FR" sz="2400" b="1" dirty="0">
                <a:solidFill>
                  <a:srgbClr val="0000FF"/>
                </a:solidFill>
                <a:latin typeface="Arial Narrow" panose="020B0606020202030204" pitchFamily="34" charset="0"/>
              </a:rPr>
              <a:t>schéma fonctionnel</a:t>
            </a:r>
            <a:r>
              <a:rPr lang="fr-FR" altLang="fr-FR" sz="2400" dirty="0">
                <a:solidFill>
                  <a:srgbClr val="000000"/>
                </a:solidFill>
                <a:latin typeface="Arial Narrow" panose="020B0606020202030204" pitchFamily="34" charset="0"/>
              </a:rPr>
              <a:t> suivant:</a:t>
            </a:r>
          </a:p>
        </p:txBody>
      </p:sp>
      <p:sp>
        <p:nvSpPr>
          <p:cNvPr id="8" name="Rectangle 7"/>
          <p:cNvSpPr/>
          <p:nvPr/>
        </p:nvSpPr>
        <p:spPr>
          <a:xfrm>
            <a:off x="883033" y="187098"/>
            <a:ext cx="10237098"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a:solidFill>
                  <a:schemeClr val="bg1"/>
                </a:solidFill>
                <a:latin typeface="Arial Narrow" panose="020B0606020202030204" pitchFamily="34" charset="0"/>
              </a:rPr>
              <a:t>Schéma fonctionnel d’un système asservi élémentaire</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30</a:t>
            </a:fld>
            <a:endParaRPr lang="fr-FR"/>
          </a:p>
        </p:txBody>
      </p:sp>
    </p:spTree>
    <p:extLst>
      <p:ext uri="{BB962C8B-B14F-4D97-AF65-F5344CB8AC3E}">
        <p14:creationId xmlns:p14="http://schemas.microsoft.com/office/powerpoint/2010/main" val="3962690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970393" y="1056554"/>
            <a:ext cx="9514979" cy="3413847"/>
          </a:xfrm>
          <a:prstGeom prst="rect">
            <a:avLst/>
          </a:prstGeom>
        </p:spPr>
      </p:pic>
      <p:pic>
        <p:nvPicPr>
          <p:cNvPr id="3" name="Image 2"/>
          <p:cNvPicPr>
            <a:picLocks noChangeAspect="1"/>
          </p:cNvPicPr>
          <p:nvPr/>
        </p:nvPicPr>
        <p:blipFill>
          <a:blip r:embed="rId3"/>
          <a:stretch>
            <a:fillRect/>
          </a:stretch>
        </p:blipFill>
        <p:spPr>
          <a:xfrm>
            <a:off x="1063769" y="4637521"/>
            <a:ext cx="5740132" cy="1486188"/>
          </a:xfrm>
          <a:prstGeom prst="rect">
            <a:avLst/>
          </a:prstGeom>
        </p:spPr>
      </p:pic>
      <p:sp>
        <p:nvSpPr>
          <p:cNvPr id="4" name="Rectangle 3"/>
          <p:cNvSpPr/>
          <p:nvPr/>
        </p:nvSpPr>
        <p:spPr>
          <a:xfrm>
            <a:off x="6150806" y="5137788"/>
            <a:ext cx="5321713" cy="461665"/>
          </a:xfrm>
          <a:prstGeom prst="rect">
            <a:avLst/>
          </a:prstGeom>
        </p:spPr>
        <p:txBody>
          <a:bodyPr wrap="none">
            <a:spAutoFit/>
          </a:bodyPr>
          <a:lstStyle/>
          <a:p>
            <a:r>
              <a:rPr lang="fr-FR" sz="2400" dirty="0">
                <a:solidFill>
                  <a:srgbClr val="FF0000"/>
                </a:solidFill>
              </a:rPr>
              <a:t>Le système fonctionne en boucle fermée.</a:t>
            </a:r>
          </a:p>
        </p:txBody>
      </p:sp>
      <p:sp>
        <p:nvSpPr>
          <p:cNvPr id="5" name="Rectangle 4"/>
          <p:cNvSpPr/>
          <p:nvPr/>
        </p:nvSpPr>
        <p:spPr>
          <a:xfrm>
            <a:off x="883033" y="168625"/>
            <a:ext cx="10237098"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a:solidFill>
                  <a:schemeClr val="bg1"/>
                </a:solidFill>
                <a:latin typeface="Arial Narrow" panose="020B0606020202030204" pitchFamily="34" charset="0"/>
              </a:rPr>
              <a:t>Schéma fonctionnel d’un système asservi élémentaire</a:t>
            </a: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31</a:t>
            </a:fld>
            <a:endParaRPr lang="fr-FR"/>
          </a:p>
        </p:txBody>
      </p:sp>
    </p:spTree>
    <p:extLst>
      <p:ext uri="{BB962C8B-B14F-4D97-AF65-F5344CB8AC3E}">
        <p14:creationId xmlns:p14="http://schemas.microsoft.com/office/powerpoint/2010/main" val="3148326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665884" y="1249362"/>
            <a:ext cx="10915650" cy="3343275"/>
          </a:xfrm>
          <a:prstGeom prst="rect">
            <a:avLst/>
          </a:prstGeom>
        </p:spPr>
      </p:pic>
      <p:sp>
        <p:nvSpPr>
          <p:cNvPr id="7" name="ZoneTexte 6"/>
          <p:cNvSpPr txBox="1"/>
          <p:nvPr/>
        </p:nvSpPr>
        <p:spPr>
          <a:xfrm>
            <a:off x="430587" y="5024582"/>
            <a:ext cx="11595157" cy="1384995"/>
          </a:xfrm>
          <a:prstGeom prst="rect">
            <a:avLst/>
          </a:prstGeom>
          <a:noFill/>
        </p:spPr>
        <p:txBody>
          <a:bodyPr wrap="square" rtlCol="0">
            <a:spAutoFit/>
          </a:bodyPr>
          <a:lstStyle/>
          <a:p>
            <a:pPr algn="just"/>
            <a:r>
              <a:rPr lang="fr-FR" sz="2800" dirty="0" smtClean="0">
                <a:latin typeface="Arial Narrow" panose="020B0606020202030204" pitchFamily="34" charset="0"/>
              </a:rPr>
              <a:t>La &lt;&lt;chaîne&gt;&gt; faisant passer de la consigne à la sortie s’appelle </a:t>
            </a:r>
            <a:r>
              <a:rPr lang="fr-FR" sz="2800" b="1" dirty="0" smtClean="0">
                <a:solidFill>
                  <a:srgbClr val="FF0000"/>
                </a:solidFill>
                <a:latin typeface="Arial Narrow" panose="020B0606020202030204" pitchFamily="34" charset="0"/>
              </a:rPr>
              <a:t>chaîne d’action</a:t>
            </a:r>
          </a:p>
          <a:p>
            <a:pPr algn="just"/>
            <a:r>
              <a:rPr lang="fr-FR" sz="2800" dirty="0" smtClean="0">
                <a:latin typeface="Arial Narrow" panose="020B0606020202030204" pitchFamily="34" charset="0"/>
              </a:rPr>
              <a:t>La chaîne permettant d’aller de la sortie au comparateur s’appelle </a:t>
            </a:r>
            <a:r>
              <a:rPr lang="fr-FR" sz="2800" b="1" dirty="0" smtClean="0">
                <a:solidFill>
                  <a:srgbClr val="FF0000"/>
                </a:solidFill>
                <a:latin typeface="Arial Narrow" panose="020B0606020202030204" pitchFamily="34" charset="0"/>
              </a:rPr>
              <a:t>chaîne de retour </a:t>
            </a:r>
          </a:p>
          <a:p>
            <a:pPr algn="just"/>
            <a:r>
              <a:rPr lang="fr-FR" sz="2800" dirty="0" smtClean="0">
                <a:latin typeface="Arial Narrow" panose="020B0606020202030204" pitchFamily="34" charset="0"/>
              </a:rPr>
              <a:t>ou</a:t>
            </a:r>
            <a:r>
              <a:rPr lang="fr-FR" sz="2800" dirty="0" smtClean="0">
                <a:solidFill>
                  <a:srgbClr val="FF0000"/>
                </a:solidFill>
                <a:latin typeface="Arial Narrow" panose="020B0606020202030204" pitchFamily="34" charset="0"/>
              </a:rPr>
              <a:t> boucle de retour</a:t>
            </a:r>
            <a:endParaRPr lang="fr-FR" sz="2800" dirty="0">
              <a:solidFill>
                <a:srgbClr val="FF0000"/>
              </a:solidFill>
              <a:latin typeface="Arial Narrow" panose="020B0606020202030204" pitchFamily="34" charset="0"/>
            </a:endParaRPr>
          </a:p>
        </p:txBody>
      </p:sp>
      <p:sp>
        <p:nvSpPr>
          <p:cNvPr id="5" name="Rectangle 4"/>
          <p:cNvSpPr/>
          <p:nvPr/>
        </p:nvSpPr>
        <p:spPr>
          <a:xfrm>
            <a:off x="883033" y="187098"/>
            <a:ext cx="10237098"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a:solidFill>
                  <a:schemeClr val="bg1"/>
                </a:solidFill>
                <a:latin typeface="Arial Narrow" panose="020B0606020202030204" pitchFamily="34" charset="0"/>
              </a:rPr>
              <a:t>Schéma fonctionnel d’un système asservi élémentaire</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32</a:t>
            </a:fld>
            <a:endParaRPr lang="fr-FR"/>
          </a:p>
        </p:txBody>
      </p:sp>
    </p:spTree>
    <p:extLst>
      <p:ext uri="{BB962C8B-B14F-4D97-AF65-F5344CB8AC3E}">
        <p14:creationId xmlns:p14="http://schemas.microsoft.com/office/powerpoint/2010/main" val="3793422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2"/>
          <p:cNvSpPr txBox="1">
            <a:spLocks noChangeArrowheads="1"/>
          </p:cNvSpPr>
          <p:nvPr/>
        </p:nvSpPr>
        <p:spPr bwMode="auto">
          <a:xfrm>
            <a:off x="1293088" y="940373"/>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dirty="0" smtClean="0">
                <a:ln>
                  <a:noFill/>
                </a:ln>
                <a:solidFill>
                  <a:srgbClr val="000000"/>
                </a:solidFill>
                <a:effectLst/>
                <a:uLnTx/>
                <a:uFillTx/>
                <a:latin typeface="Arial Narrow" panose="020B0606020202030204" pitchFamily="34" charset="0"/>
              </a:rPr>
              <a:t>Un système asservi </a:t>
            </a:r>
            <a:r>
              <a:rPr kumimoji="0" lang="fr-FR" altLang="fr-FR" sz="2000" b="1" i="1" u="sng" strike="noStrike" kern="0" cap="none" spc="0" normalizeH="0" baseline="0" noProof="0" dirty="0" smtClean="0">
                <a:ln>
                  <a:noFill/>
                </a:ln>
                <a:solidFill>
                  <a:srgbClr val="000000"/>
                </a:solidFill>
                <a:effectLst/>
                <a:uLnTx/>
                <a:uFillTx/>
                <a:latin typeface="Arial Narrow" panose="020B0606020202030204" pitchFamily="34" charset="0"/>
              </a:rPr>
              <a:t>comporte une boucle retour (capteur)</a:t>
            </a:r>
            <a:r>
              <a:rPr kumimoji="0" lang="fr-FR" altLang="fr-FR" sz="2000" b="1" i="1" u="none" strike="noStrike" kern="0" cap="none" spc="0" normalizeH="0" baseline="0" noProof="0" dirty="0" smtClean="0">
                <a:ln>
                  <a:noFill/>
                </a:ln>
                <a:solidFill>
                  <a:srgbClr val="000000"/>
                </a:solidFill>
                <a:effectLst/>
                <a:uLnTx/>
                <a:uFillTx/>
                <a:latin typeface="Arial Narrow" panose="020B0606020202030204" pitchFamily="34" charset="0"/>
              </a:rPr>
              <a:t> associée à un </a:t>
            </a:r>
            <a:r>
              <a:rPr kumimoji="0" lang="fr-FR" altLang="fr-FR" sz="2000" b="1" i="1" u="sng" strike="noStrike" kern="0" cap="none" spc="0" normalizeH="0" baseline="0" noProof="0" dirty="0" smtClean="0">
                <a:ln>
                  <a:noFill/>
                </a:ln>
                <a:solidFill>
                  <a:srgbClr val="000000"/>
                </a:solidFill>
                <a:effectLst/>
                <a:uLnTx/>
                <a:uFillTx/>
                <a:latin typeface="Arial Narrow" panose="020B0606020202030204" pitchFamily="34" charset="0"/>
              </a:rPr>
              <a:t>comparateur</a:t>
            </a:r>
          </a:p>
        </p:txBody>
      </p:sp>
      <p:grpSp>
        <p:nvGrpSpPr>
          <p:cNvPr id="3" name="Groupe 36"/>
          <p:cNvGrpSpPr>
            <a:grpSpLocks/>
          </p:cNvGrpSpPr>
          <p:nvPr/>
        </p:nvGrpSpPr>
        <p:grpSpPr bwMode="auto">
          <a:xfrm>
            <a:off x="2426563" y="2424686"/>
            <a:ext cx="6664325" cy="2303462"/>
            <a:chOff x="1187527" y="1733487"/>
            <a:chExt cx="6663526" cy="2304123"/>
          </a:xfrm>
        </p:grpSpPr>
        <p:sp>
          <p:nvSpPr>
            <p:cNvPr id="4" name="Rectangle 4"/>
            <p:cNvSpPr>
              <a:spLocks noChangeArrowheads="1"/>
            </p:cNvSpPr>
            <p:nvPr/>
          </p:nvSpPr>
          <p:spPr bwMode="auto">
            <a:xfrm>
              <a:off x="1187527" y="1733487"/>
              <a:ext cx="6628605" cy="2304123"/>
            </a:xfrm>
            <a:prstGeom prst="rect">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5" name="AutoShape 9"/>
            <p:cNvCxnSpPr>
              <a:cxnSpLocks noChangeShapeType="1"/>
            </p:cNvCxnSpPr>
            <p:nvPr/>
          </p:nvCxnSpPr>
          <p:spPr bwMode="auto">
            <a:xfrm flipV="1">
              <a:off x="3620743" y="2647517"/>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 name="Rectangle 14"/>
            <p:cNvSpPr>
              <a:spLocks noChangeArrowheads="1"/>
            </p:cNvSpPr>
            <p:nvPr/>
          </p:nvSpPr>
          <p:spPr bwMode="auto">
            <a:xfrm>
              <a:off x="3014521" y="2335322"/>
              <a:ext cx="1026989" cy="633595"/>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ea typeface="Calibri" pitchFamily="34" charset="0"/>
                  <a:cs typeface="Times New Roman" pitchFamily="18" charset="0"/>
                </a:rPr>
                <a:t>Correcteur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Calibri" pitchFamily="34" charset="0"/>
                  <a:cs typeface="Times New Roman" pitchFamily="18" charset="0"/>
                </a:rPr>
                <a: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cs typeface="Times New Roman" pitchFamily="18" charset="0"/>
                </a:rPr>
                <a:t>Amplificateur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7" name="AutoShape 11"/>
            <p:cNvCxnSpPr>
              <a:cxnSpLocks noChangeShapeType="1"/>
            </p:cNvCxnSpPr>
            <p:nvPr/>
          </p:nvCxnSpPr>
          <p:spPr bwMode="auto">
            <a:xfrm>
              <a:off x="2629553" y="2647517"/>
              <a:ext cx="380594"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5705734" y="2657284"/>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Text Box 8"/>
            <p:cNvSpPr txBox="1">
              <a:spLocks noChangeArrowheads="1"/>
            </p:cNvSpPr>
            <p:nvPr/>
          </p:nvSpPr>
          <p:spPr bwMode="auto">
            <a:xfrm>
              <a:off x="1270652" y="2415002"/>
              <a:ext cx="823645" cy="48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Consigne (entrée)</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 name="Text Box 7"/>
            <p:cNvSpPr txBox="1">
              <a:spLocks noChangeArrowheads="1"/>
            </p:cNvSpPr>
            <p:nvPr/>
          </p:nvSpPr>
          <p:spPr bwMode="auto">
            <a:xfrm>
              <a:off x="6362831" y="2410942"/>
              <a:ext cx="1488222" cy="47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Grandeur asservie (sortie)</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 Box 6"/>
            <p:cNvSpPr txBox="1">
              <a:spLocks noChangeArrowheads="1"/>
            </p:cNvSpPr>
            <p:nvPr/>
          </p:nvSpPr>
          <p:spPr bwMode="auto">
            <a:xfrm>
              <a:off x="2157083" y="2360665"/>
              <a:ext cx="298620" cy="2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400" b="1"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1400" b="1" i="0"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 Box 5"/>
            <p:cNvSpPr txBox="1">
              <a:spLocks noChangeArrowheads="1"/>
            </p:cNvSpPr>
            <p:nvPr/>
          </p:nvSpPr>
          <p:spPr bwMode="auto">
            <a:xfrm>
              <a:off x="2296141" y="2711467"/>
              <a:ext cx="296668" cy="27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4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1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 name="AutoShape 3"/>
            <p:cNvCxnSpPr>
              <a:cxnSpLocks noChangeShapeType="1"/>
            </p:cNvCxnSpPr>
            <p:nvPr/>
          </p:nvCxnSpPr>
          <p:spPr bwMode="auto">
            <a:xfrm flipH="1">
              <a:off x="4892633" y="2658261"/>
              <a:ext cx="551539" cy="880586"/>
            </a:xfrm>
            <a:prstGeom prst="bentConnector3">
              <a:avLst>
                <a:gd name="adj1" fmla="val -12825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4" name="AutoShape 2"/>
            <p:cNvCxnSpPr>
              <a:cxnSpLocks noChangeShapeType="1"/>
            </p:cNvCxnSpPr>
            <p:nvPr/>
          </p:nvCxnSpPr>
          <p:spPr bwMode="auto">
            <a:xfrm rot="10800000">
              <a:off x="2534090" y="2831142"/>
              <a:ext cx="1432267" cy="70770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5" name="Rectangle 14"/>
            <p:cNvSpPr>
              <a:spLocks noChangeArrowheads="1"/>
            </p:cNvSpPr>
            <p:nvPr/>
          </p:nvSpPr>
          <p:spPr bwMode="auto">
            <a:xfrm>
              <a:off x="5003419" y="2511585"/>
              <a:ext cx="898417" cy="279480"/>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ea typeface="Calibri" pitchFamily="34" charset="0"/>
                  <a:cs typeface="Times New Roman" pitchFamily="18" charset="0"/>
                </a:rPr>
                <a:t>Processus</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16" name="Connecteur droit avec flèche 17"/>
            <p:cNvCxnSpPr>
              <a:cxnSpLocks noChangeShapeType="1"/>
            </p:cNvCxnSpPr>
            <p:nvPr/>
          </p:nvCxnSpPr>
          <p:spPr bwMode="auto">
            <a:xfrm>
              <a:off x="2042394" y="2647517"/>
              <a:ext cx="31407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7" name="Groupe 28"/>
            <p:cNvGrpSpPr>
              <a:grpSpLocks/>
            </p:cNvGrpSpPr>
            <p:nvPr/>
          </p:nvGrpSpPr>
          <p:grpSpPr bwMode="auto">
            <a:xfrm>
              <a:off x="2347554" y="2463891"/>
              <a:ext cx="357173" cy="367253"/>
              <a:chOff x="2355505" y="2463891"/>
              <a:chExt cx="357173" cy="367253"/>
            </a:xfrm>
          </p:grpSpPr>
          <p:sp>
            <p:nvSpPr>
              <p:cNvPr id="26" name="Oval 17"/>
              <p:cNvSpPr>
                <a:spLocks noChangeArrowheads="1"/>
              </p:cNvSpPr>
              <p:nvPr/>
            </p:nvSpPr>
            <p:spPr bwMode="auto">
              <a:xfrm>
                <a:off x="2355802" y="2463947"/>
                <a:ext cx="357144" cy="366817"/>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7" name="AutoShape 16"/>
              <p:cNvCxnSpPr>
                <a:cxnSpLocks noChangeShapeType="1"/>
              </p:cNvCxnSpPr>
              <p:nvPr/>
            </p:nvCxnSpPr>
            <p:spPr bwMode="auto">
              <a:xfrm>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5"/>
              <p:cNvCxnSpPr>
                <a:cxnSpLocks noChangeShapeType="1"/>
              </p:cNvCxnSpPr>
              <p:nvPr/>
            </p:nvCxnSpPr>
            <p:spPr bwMode="auto">
              <a:xfrm flipH="1">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8" name="AutoShape 9"/>
            <p:cNvCxnSpPr>
              <a:cxnSpLocks noChangeShapeType="1"/>
            </p:cNvCxnSpPr>
            <p:nvPr/>
          </p:nvCxnSpPr>
          <p:spPr bwMode="auto">
            <a:xfrm flipV="1">
              <a:off x="4226364" y="2647517"/>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9" name="Groupe 29"/>
            <p:cNvGrpSpPr>
              <a:grpSpLocks/>
            </p:cNvGrpSpPr>
            <p:nvPr/>
          </p:nvGrpSpPr>
          <p:grpSpPr bwMode="auto">
            <a:xfrm>
              <a:off x="4392364" y="2463891"/>
              <a:ext cx="357173" cy="367253"/>
              <a:chOff x="2355505" y="2463891"/>
              <a:chExt cx="357173" cy="367253"/>
            </a:xfrm>
          </p:grpSpPr>
          <p:sp>
            <p:nvSpPr>
              <p:cNvPr id="23" name="Oval 17"/>
              <p:cNvSpPr>
                <a:spLocks noChangeArrowheads="1"/>
              </p:cNvSpPr>
              <p:nvPr/>
            </p:nvSpPr>
            <p:spPr bwMode="auto">
              <a:xfrm>
                <a:off x="2355447" y="2463947"/>
                <a:ext cx="357144" cy="366817"/>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4" name="AutoShape 16"/>
              <p:cNvCxnSpPr>
                <a:cxnSpLocks noChangeShapeType="1"/>
              </p:cNvCxnSpPr>
              <p:nvPr/>
            </p:nvCxnSpPr>
            <p:spPr bwMode="auto">
              <a:xfrm>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5"/>
              <p:cNvCxnSpPr>
                <a:cxnSpLocks noChangeShapeType="1"/>
              </p:cNvCxnSpPr>
              <p:nvPr/>
            </p:nvCxnSpPr>
            <p:spPr bwMode="auto">
              <a:xfrm flipH="1">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0" name="Connecteur droit avec flèche 21"/>
            <p:cNvCxnSpPr>
              <a:cxnSpLocks noChangeShapeType="1"/>
            </p:cNvCxnSpPr>
            <p:nvPr/>
          </p:nvCxnSpPr>
          <p:spPr bwMode="auto">
            <a:xfrm rot="5400000">
              <a:off x="4413207" y="2306948"/>
              <a:ext cx="31407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Text Box 7"/>
            <p:cNvSpPr txBox="1">
              <a:spLocks noChangeArrowheads="1"/>
            </p:cNvSpPr>
            <p:nvPr/>
          </p:nvSpPr>
          <p:spPr bwMode="auto">
            <a:xfrm>
              <a:off x="4023374" y="1911331"/>
              <a:ext cx="1105851" cy="27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Perturbation</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4"/>
            <p:cNvSpPr>
              <a:spLocks noChangeArrowheads="1"/>
            </p:cNvSpPr>
            <p:nvPr/>
          </p:nvSpPr>
          <p:spPr bwMode="auto">
            <a:xfrm>
              <a:off x="3951034" y="3399252"/>
              <a:ext cx="944449" cy="269952"/>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Calibri" pitchFamily="34" charset="0"/>
                  <a:cs typeface="Times New Roman" pitchFamily="18" charset="0"/>
                </a:rPr>
                <a:t>Capteur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grpSp>
      <p:sp>
        <p:nvSpPr>
          <p:cNvPr id="29" name="Rectangle à coins arrondis 37"/>
          <p:cNvSpPr>
            <a:spLocks noChangeArrowheads="1"/>
          </p:cNvSpPr>
          <p:nvPr/>
        </p:nvSpPr>
        <p:spPr bwMode="auto">
          <a:xfrm>
            <a:off x="3614013" y="3908998"/>
            <a:ext cx="3954463" cy="617538"/>
          </a:xfrm>
          <a:prstGeom prst="roundRect">
            <a:avLst>
              <a:gd name="adj" fmla="val 16667"/>
            </a:avLst>
          </a:prstGeom>
          <a:noFill/>
          <a:ln w="19050" algn="ctr">
            <a:solidFill>
              <a:srgbClr val="3333CC"/>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Rectangle à coins arrondis 39"/>
          <p:cNvSpPr>
            <a:spLocks noChangeArrowheads="1"/>
          </p:cNvSpPr>
          <p:nvPr/>
        </p:nvSpPr>
        <p:spPr bwMode="auto">
          <a:xfrm>
            <a:off x="3245713" y="2923161"/>
            <a:ext cx="4475163" cy="831850"/>
          </a:xfrm>
          <a:prstGeom prst="roundRect">
            <a:avLst>
              <a:gd name="adj" fmla="val 16667"/>
            </a:avLst>
          </a:prstGeom>
          <a:noFill/>
          <a:ln w="19050" algn="ctr">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 name="ZoneTexte 45"/>
          <p:cNvSpPr txBox="1">
            <a:spLocks noChangeArrowheads="1"/>
          </p:cNvSpPr>
          <p:nvPr/>
        </p:nvSpPr>
        <p:spPr bwMode="auto">
          <a:xfrm>
            <a:off x="1828076" y="5479036"/>
            <a:ext cx="1508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dirty="0" smtClean="0">
                <a:ln>
                  <a:noFill/>
                </a:ln>
                <a:solidFill>
                  <a:srgbClr val="000000"/>
                </a:solidFill>
                <a:effectLst/>
                <a:uLnTx/>
                <a:uFillTx/>
                <a:latin typeface="Times New Roman" panose="02020603050405020304" pitchFamily="18" charset="0"/>
              </a:rPr>
              <a:t>Régulation :</a:t>
            </a:r>
            <a:endPar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32" name="ZoneTexte 46"/>
          <p:cNvSpPr txBox="1">
            <a:spLocks noChangeArrowheads="1"/>
          </p:cNvSpPr>
          <p:nvPr/>
        </p:nvSpPr>
        <p:spPr bwMode="auto">
          <a:xfrm>
            <a:off x="1828076" y="5926711"/>
            <a:ext cx="1922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smtClean="0">
                <a:ln>
                  <a:noFill/>
                </a:ln>
                <a:solidFill>
                  <a:srgbClr val="000000"/>
                </a:solidFill>
                <a:effectLst/>
                <a:uLnTx/>
                <a:uFillTx/>
                <a:latin typeface="Times New Roman" panose="02020603050405020304" pitchFamily="18" charset="0"/>
              </a:rPr>
              <a:t>Asservissement :</a:t>
            </a:r>
            <a:endPar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33" name="Object 19"/>
          <p:cNvGraphicFramePr>
            <a:graphicFrameLocks noChangeAspect="1"/>
          </p:cNvGraphicFramePr>
          <p:nvPr>
            <p:extLst>
              <p:ext uri="{D42A27DB-BD31-4B8C-83A1-F6EECF244321}">
                <p14:modId xmlns:p14="http://schemas.microsoft.com/office/powerpoint/2010/main" val="96471161"/>
              </p:ext>
            </p:extLst>
          </p:nvPr>
        </p:nvGraphicFramePr>
        <p:xfrm>
          <a:off x="1362938" y="5463161"/>
          <a:ext cx="496888" cy="619125"/>
        </p:xfrm>
        <a:graphic>
          <a:graphicData uri="http://schemas.openxmlformats.org/presentationml/2006/ole">
            <mc:AlternateContent xmlns:mc="http://schemas.openxmlformats.org/markup-compatibility/2006">
              <mc:Choice xmlns:v="urn:schemas-microsoft-com:vml" Requires="v">
                <p:oleObj spid="_x0000_s2190" name="Document" r:id="rId3" imgW="5974080" imgH="281940" progId="Word.Document.8">
                  <p:embed/>
                </p:oleObj>
              </mc:Choice>
              <mc:Fallback>
                <p:oleObj name="Document" r:id="rId3" imgW="5974080" imgH="281940" progId="Word.Document.8">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938" y="5463161"/>
                        <a:ext cx="4968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
          <p:cNvGraphicFramePr>
            <a:graphicFrameLocks noChangeAspect="1"/>
          </p:cNvGraphicFramePr>
          <p:nvPr>
            <p:extLst>
              <p:ext uri="{D42A27DB-BD31-4B8C-83A1-F6EECF244321}">
                <p14:modId xmlns:p14="http://schemas.microsoft.com/office/powerpoint/2010/main" val="3076994814"/>
              </p:ext>
            </p:extLst>
          </p:nvPr>
        </p:nvGraphicFramePr>
        <p:xfrm>
          <a:off x="1362938" y="5923536"/>
          <a:ext cx="496888" cy="619125"/>
        </p:xfrm>
        <a:graphic>
          <a:graphicData uri="http://schemas.openxmlformats.org/presentationml/2006/ole">
            <mc:AlternateContent xmlns:mc="http://schemas.openxmlformats.org/markup-compatibility/2006">
              <mc:Choice xmlns:v="urn:schemas-microsoft-com:vml" Requires="v">
                <p:oleObj spid="_x0000_s2191" name="Document" r:id="rId5" imgW="5974080" imgH="281940" progId="Word.Document.8">
                  <p:embed/>
                </p:oleObj>
              </mc:Choice>
              <mc:Fallback>
                <p:oleObj name="Document" r:id="rId5" imgW="5974080" imgH="281940" progId="Word.Document.8">
                  <p:embed/>
                  <p:pic>
                    <p:nvPicPr>
                      <p:cNvPr id="0"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938" y="5923536"/>
                        <a:ext cx="4968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ZoneTexte 57"/>
          <p:cNvSpPr txBox="1">
            <a:spLocks noChangeArrowheads="1"/>
          </p:cNvSpPr>
          <p:nvPr/>
        </p:nvSpPr>
        <p:spPr bwMode="auto">
          <a:xfrm>
            <a:off x="3339376" y="1278511"/>
            <a:ext cx="500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dirty="0" smtClean="0">
                <a:ln>
                  <a:noFill/>
                </a:ln>
                <a:solidFill>
                  <a:srgbClr val="000000"/>
                </a:solidFill>
                <a:effectLst/>
                <a:uLnTx/>
                <a:uFillTx/>
                <a:latin typeface="Arial Narrow" panose="020B0606020202030204" pitchFamily="34" charset="0"/>
              </a:rPr>
              <a:t>rétroaction de la sortie sur l’entrée (bouclage</a:t>
            </a:r>
            <a:r>
              <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rPr>
              <a:t>)</a:t>
            </a:r>
          </a:p>
        </p:txBody>
      </p:sp>
      <p:sp>
        <p:nvSpPr>
          <p:cNvPr id="36" name="Flèche droite 58"/>
          <p:cNvSpPr>
            <a:spLocks noChangeArrowheads="1"/>
          </p:cNvSpPr>
          <p:nvPr/>
        </p:nvSpPr>
        <p:spPr bwMode="auto">
          <a:xfrm>
            <a:off x="2847251" y="1402336"/>
            <a:ext cx="441325" cy="192087"/>
          </a:xfrm>
          <a:prstGeom prst="rightArrow">
            <a:avLst>
              <a:gd name="adj1" fmla="val 50000"/>
              <a:gd name="adj2" fmla="val 49971"/>
            </a:avLst>
          </a:prstGeom>
          <a:solidFill>
            <a:srgbClr val="FFC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pic>
        <p:nvPicPr>
          <p:cNvPr id="39" name="Picture 58" descr="C:\Documents and Settings\utilisation\Bureau\CAZ2Z4YPCAJY1494CAO0WFAPCA9R7KKGCA0HK47UCAU726N6CAZGX0INCAY0P821CAMGP1NDCANVHXNYCA18CEAACAR70GY5CA995OHGCAYFJU4OCAS4GT6NCAFENHELCAQPLSEDCASSXIM1CA6V8E7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463" y="2558036"/>
            <a:ext cx="6064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Groupe 60"/>
          <p:cNvGrpSpPr>
            <a:grpSpLocks/>
          </p:cNvGrpSpPr>
          <p:nvPr/>
        </p:nvGrpSpPr>
        <p:grpSpPr bwMode="auto">
          <a:xfrm>
            <a:off x="4752251" y="1888111"/>
            <a:ext cx="3849687" cy="998537"/>
            <a:chOff x="3513138" y="1398588"/>
            <a:chExt cx="3849687" cy="998537"/>
          </a:xfrm>
        </p:grpSpPr>
        <p:sp>
          <p:nvSpPr>
            <p:cNvPr id="41" name="ZoneTexte 40"/>
            <p:cNvSpPr txBox="1">
              <a:spLocks noChangeArrowheads="1"/>
            </p:cNvSpPr>
            <p:nvPr/>
          </p:nvSpPr>
          <p:spPr bwMode="auto">
            <a:xfrm>
              <a:off x="3513138" y="1398588"/>
              <a:ext cx="3849687" cy="400050"/>
            </a:xfrm>
            <a:prstGeom prst="rect">
              <a:avLst/>
            </a:prstGeom>
            <a:solidFill>
              <a:srgbClr val="FFFF00"/>
            </a:solidFill>
            <a:ln w="9525">
              <a:solidFill>
                <a:srgbClr val="000000"/>
              </a:solid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sz="2000" b="1" i="1" u="none" strike="noStrike" kern="0" cap="none" spc="0" normalizeH="0" baseline="0" noProof="0" dirty="0">
                  <a:ln>
                    <a:noFill/>
                  </a:ln>
                  <a:solidFill>
                    <a:srgbClr val="2D2DB9"/>
                  </a:solidFill>
                  <a:effectLst/>
                  <a:uLnTx/>
                  <a:uFillTx/>
                  <a:latin typeface="Times New Roman" panose="02020603050405020304" pitchFamily="18" charset="0"/>
                </a:rPr>
                <a:t>Chaîne aller ou directe ou d’action</a:t>
              </a:r>
            </a:p>
          </p:txBody>
        </p:sp>
        <p:sp>
          <p:nvSpPr>
            <p:cNvPr id="42" name="Pentagone 42"/>
            <p:cNvSpPr>
              <a:spLocks noChangeArrowheads="1"/>
            </p:cNvSpPr>
            <p:nvPr/>
          </p:nvSpPr>
          <p:spPr bwMode="auto">
            <a:xfrm rot="17590732" flipH="1">
              <a:off x="5034757" y="2055019"/>
              <a:ext cx="576262" cy="107950"/>
            </a:xfrm>
            <a:prstGeom prst="homePlate">
              <a:avLst>
                <a:gd name="adj" fmla="val 86104"/>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43" name="Groupe 61"/>
          <p:cNvGrpSpPr>
            <a:grpSpLocks/>
          </p:cNvGrpSpPr>
          <p:nvPr/>
        </p:nvGrpSpPr>
        <p:grpSpPr bwMode="auto">
          <a:xfrm>
            <a:off x="5269776" y="4572573"/>
            <a:ext cx="3586162" cy="817563"/>
            <a:chOff x="3513138" y="4083050"/>
            <a:chExt cx="3586162" cy="817625"/>
          </a:xfrm>
        </p:grpSpPr>
        <p:sp>
          <p:nvSpPr>
            <p:cNvPr id="44" name="ZoneTexte 38"/>
            <p:cNvSpPr txBox="1">
              <a:spLocks noChangeArrowheads="1"/>
            </p:cNvSpPr>
            <p:nvPr/>
          </p:nvSpPr>
          <p:spPr bwMode="auto">
            <a:xfrm>
              <a:off x="3513138" y="4500625"/>
              <a:ext cx="3586162" cy="400050"/>
            </a:xfrm>
            <a:prstGeom prst="rect">
              <a:avLst/>
            </a:prstGeom>
            <a:solidFill>
              <a:srgbClr val="FFFF00"/>
            </a:solidFill>
            <a:ln w="9525">
              <a:solidFill>
                <a:srgbClr val="000000"/>
              </a:solidFill>
              <a:miter lim="800000"/>
              <a:headEnd/>
              <a:tailEnd/>
            </a:ln>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smtClean="0">
                  <a:ln>
                    <a:noFill/>
                  </a:ln>
                  <a:solidFill>
                    <a:srgbClr val="3333CC"/>
                  </a:solidFill>
                  <a:effectLst/>
                  <a:uLnTx/>
                  <a:uFillTx/>
                  <a:latin typeface="Times New Roman" panose="02020603050405020304" pitchFamily="18" charset="0"/>
                </a:rPr>
                <a:t>Chaîne de retour ou de réaction</a:t>
              </a:r>
            </a:p>
          </p:txBody>
        </p:sp>
        <p:sp>
          <p:nvSpPr>
            <p:cNvPr id="45" name="Pentagone 43"/>
            <p:cNvSpPr>
              <a:spLocks noChangeArrowheads="1"/>
            </p:cNvSpPr>
            <p:nvPr/>
          </p:nvSpPr>
          <p:spPr bwMode="auto">
            <a:xfrm rot="4009268" flipH="1" flipV="1">
              <a:off x="5096669" y="4215606"/>
              <a:ext cx="369888" cy="104775"/>
            </a:xfrm>
            <a:prstGeom prst="homePlate">
              <a:avLst>
                <a:gd name="adj" fmla="val 86558"/>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46" name="Rectangle 45"/>
          <p:cNvSpPr>
            <a:spLocks noChangeArrowheads="1"/>
          </p:cNvSpPr>
          <p:nvPr/>
        </p:nvSpPr>
        <p:spPr bwMode="auto">
          <a:xfrm>
            <a:off x="3264763" y="5479036"/>
            <a:ext cx="735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rPr>
              <a:t>sortie reste à une valeur fixée (température four, vitesse moteur…).  </a:t>
            </a:r>
          </a:p>
        </p:txBody>
      </p:sp>
      <p:sp>
        <p:nvSpPr>
          <p:cNvPr id="47" name="Rectangle 46"/>
          <p:cNvSpPr>
            <a:spLocks noChangeArrowheads="1"/>
          </p:cNvSpPr>
          <p:nvPr/>
        </p:nvSpPr>
        <p:spPr bwMode="auto">
          <a:xfrm>
            <a:off x="3685451" y="5926711"/>
            <a:ext cx="4756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rPr>
              <a:t>la sortie suit une loi fixée (bras de robot…).  </a:t>
            </a:r>
          </a:p>
        </p:txBody>
      </p:sp>
      <p:grpSp>
        <p:nvGrpSpPr>
          <p:cNvPr id="48" name="Groupe 57"/>
          <p:cNvGrpSpPr>
            <a:grpSpLocks/>
          </p:cNvGrpSpPr>
          <p:nvPr/>
        </p:nvGrpSpPr>
        <p:grpSpPr bwMode="auto">
          <a:xfrm>
            <a:off x="1440726" y="1873823"/>
            <a:ext cx="1909762" cy="1422400"/>
            <a:chOff x="201613" y="1384300"/>
            <a:chExt cx="1909762" cy="1422400"/>
          </a:xfrm>
        </p:grpSpPr>
        <p:sp>
          <p:nvSpPr>
            <p:cNvPr id="49" name="ZoneTexte 41"/>
            <p:cNvSpPr txBox="1">
              <a:spLocks noChangeArrowheads="1"/>
            </p:cNvSpPr>
            <p:nvPr/>
          </p:nvSpPr>
          <p:spPr bwMode="auto">
            <a:xfrm>
              <a:off x="201613" y="1384300"/>
              <a:ext cx="1627187" cy="400050"/>
            </a:xfrm>
            <a:prstGeom prst="rect">
              <a:avLst/>
            </a:prstGeom>
            <a:solidFill>
              <a:srgbClr val="FFFF00"/>
            </a:solidFill>
            <a:ln w="9525">
              <a:solidFill>
                <a:srgbClr val="000000"/>
              </a:solidFill>
              <a:miter lim="800000"/>
              <a:headEnd/>
              <a:tailEnd/>
            </a:ln>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smtClean="0">
                  <a:ln>
                    <a:noFill/>
                  </a:ln>
                  <a:solidFill>
                    <a:srgbClr val="0000CC"/>
                  </a:solidFill>
                  <a:effectLst/>
                  <a:uLnTx/>
                  <a:uFillTx/>
                  <a:latin typeface="Times New Roman" panose="02020603050405020304" pitchFamily="18" charset="0"/>
                </a:rPr>
                <a:t>Comparateur</a:t>
              </a:r>
            </a:p>
          </p:txBody>
        </p:sp>
        <p:sp>
          <p:nvSpPr>
            <p:cNvPr id="50" name="Pentagone 44"/>
            <p:cNvSpPr>
              <a:spLocks noChangeArrowheads="1"/>
            </p:cNvSpPr>
            <p:nvPr/>
          </p:nvSpPr>
          <p:spPr bwMode="auto">
            <a:xfrm rot="3079132">
              <a:off x="1524000" y="2219326"/>
              <a:ext cx="1068387" cy="106362"/>
            </a:xfrm>
            <a:prstGeom prst="homePlate">
              <a:avLst>
                <a:gd name="adj" fmla="val 84730"/>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51" name="Groupe 59"/>
          <p:cNvGrpSpPr>
            <a:grpSpLocks/>
          </p:cNvGrpSpPr>
          <p:nvPr/>
        </p:nvGrpSpPr>
        <p:grpSpPr bwMode="auto">
          <a:xfrm>
            <a:off x="3493363" y="1873823"/>
            <a:ext cx="833438" cy="1412875"/>
            <a:chOff x="2254250" y="1384300"/>
            <a:chExt cx="833438" cy="1412875"/>
          </a:xfrm>
        </p:grpSpPr>
        <p:sp>
          <p:nvSpPr>
            <p:cNvPr id="52" name="Pentagone 54"/>
            <p:cNvSpPr>
              <a:spLocks noChangeArrowheads="1"/>
            </p:cNvSpPr>
            <p:nvPr/>
          </p:nvSpPr>
          <p:spPr bwMode="auto">
            <a:xfrm rot="4278831">
              <a:off x="2212976" y="2255837"/>
              <a:ext cx="982662" cy="100013"/>
            </a:xfrm>
            <a:prstGeom prst="homePlate">
              <a:avLst>
                <a:gd name="adj" fmla="val 85562"/>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3" name="ZoneTexte 55"/>
            <p:cNvSpPr txBox="1">
              <a:spLocks noChangeArrowheads="1"/>
            </p:cNvSpPr>
            <p:nvPr/>
          </p:nvSpPr>
          <p:spPr bwMode="auto">
            <a:xfrm>
              <a:off x="2254250" y="1384300"/>
              <a:ext cx="833438" cy="400050"/>
            </a:xfrm>
            <a:prstGeom prst="rect">
              <a:avLst/>
            </a:prstGeom>
            <a:solidFill>
              <a:srgbClr val="FFFF00"/>
            </a:solidFill>
            <a:ln w="9525">
              <a:solidFill>
                <a:srgbClr val="000000"/>
              </a:solid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sz="2000" b="1" i="1" u="none" strike="noStrike" kern="0" cap="none" spc="0" normalizeH="0" baseline="0" noProof="0" dirty="0">
                  <a:ln>
                    <a:noFill/>
                  </a:ln>
                  <a:solidFill>
                    <a:srgbClr val="2D2DB9"/>
                  </a:solidFill>
                  <a:effectLst/>
                  <a:uLnTx/>
                  <a:uFillTx/>
                  <a:latin typeface="Times New Roman" panose="02020603050405020304" pitchFamily="18" charset="0"/>
                </a:rPr>
                <a:t>Ecart</a:t>
              </a:r>
            </a:p>
          </p:txBody>
        </p:sp>
      </p:grpSp>
      <p:grpSp>
        <p:nvGrpSpPr>
          <p:cNvPr id="58" name="Groupe 73"/>
          <p:cNvGrpSpPr>
            <a:grpSpLocks/>
          </p:cNvGrpSpPr>
          <p:nvPr/>
        </p:nvGrpSpPr>
        <p:grpSpPr bwMode="auto">
          <a:xfrm>
            <a:off x="1362938" y="3491486"/>
            <a:ext cx="2209800" cy="1952625"/>
            <a:chOff x="125097" y="3002507"/>
            <a:chExt cx="2208670" cy="1951634"/>
          </a:xfrm>
        </p:grpSpPr>
        <p:cxnSp>
          <p:nvCxnSpPr>
            <p:cNvPr id="59" name="Connecteur droit avec flèche 70"/>
            <p:cNvCxnSpPr>
              <a:cxnSpLocks noChangeShapeType="1"/>
            </p:cNvCxnSpPr>
            <p:nvPr/>
          </p:nvCxnSpPr>
          <p:spPr bwMode="auto">
            <a:xfrm flipV="1">
              <a:off x="1296537" y="3002507"/>
              <a:ext cx="1037230" cy="114641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60" name="Groupe 72"/>
            <p:cNvGrpSpPr>
              <a:grpSpLocks/>
            </p:cNvGrpSpPr>
            <p:nvPr/>
          </p:nvGrpSpPr>
          <p:grpSpPr bwMode="auto">
            <a:xfrm>
              <a:off x="125097" y="3707486"/>
              <a:ext cx="2003953" cy="1246655"/>
              <a:chOff x="6881519" y="5325663"/>
              <a:chExt cx="2001618" cy="1320419"/>
            </a:xfrm>
          </p:grpSpPr>
          <p:sp>
            <p:nvSpPr>
              <p:cNvPr id="61" name="Rectangle à coins arrondis 27"/>
              <p:cNvSpPr>
                <a:spLocks noChangeArrowheads="1"/>
              </p:cNvSpPr>
              <p:nvPr/>
            </p:nvSpPr>
            <p:spPr bwMode="auto">
              <a:xfrm>
                <a:off x="6881519" y="5325663"/>
                <a:ext cx="2001618" cy="1320419"/>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2" name="Rectangle 25"/>
              <p:cNvSpPr>
                <a:spLocks noChangeArrowheads="1"/>
              </p:cNvSpPr>
              <p:nvPr/>
            </p:nvSpPr>
            <p:spPr bwMode="auto">
              <a:xfrm>
                <a:off x="6899578" y="5333600"/>
                <a:ext cx="1983558" cy="127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Compare l’entrée (consigne) à la valeur obtenue (sortie).</a:t>
                </a:r>
              </a:p>
            </p:txBody>
          </p:sp>
        </p:grpSp>
      </p:grpSp>
      <p:grpSp>
        <p:nvGrpSpPr>
          <p:cNvPr id="63" name="Groupe 74"/>
          <p:cNvGrpSpPr>
            <a:grpSpLocks/>
          </p:cNvGrpSpPr>
          <p:nvPr/>
        </p:nvGrpSpPr>
        <p:grpSpPr bwMode="auto">
          <a:xfrm>
            <a:off x="5811113" y="6275961"/>
            <a:ext cx="1609725" cy="492125"/>
            <a:chOff x="-152424" y="3614368"/>
            <a:chExt cx="1610459" cy="491335"/>
          </a:xfrm>
        </p:grpSpPr>
        <p:cxnSp>
          <p:nvCxnSpPr>
            <p:cNvPr id="64" name="Connecteur droit avec flèche 75"/>
            <p:cNvCxnSpPr>
              <a:cxnSpLocks noChangeShapeType="1"/>
            </p:cNvCxnSpPr>
            <p:nvPr/>
          </p:nvCxnSpPr>
          <p:spPr bwMode="auto">
            <a:xfrm flipH="1" flipV="1">
              <a:off x="-152424" y="3614368"/>
              <a:ext cx="409433" cy="354843"/>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65" name="Groupe 72"/>
            <p:cNvGrpSpPr>
              <a:grpSpLocks/>
            </p:cNvGrpSpPr>
            <p:nvPr/>
          </p:nvGrpSpPr>
          <p:grpSpPr bwMode="auto">
            <a:xfrm>
              <a:off x="138744" y="3707487"/>
              <a:ext cx="1319291" cy="398216"/>
              <a:chOff x="6895152" y="5325661"/>
              <a:chExt cx="1317754" cy="421778"/>
            </a:xfrm>
          </p:grpSpPr>
          <p:sp>
            <p:nvSpPr>
              <p:cNvPr id="66" name="Rectangle à coins arrondis 27"/>
              <p:cNvSpPr>
                <a:spLocks noChangeArrowheads="1"/>
              </p:cNvSpPr>
              <p:nvPr/>
            </p:nvSpPr>
            <p:spPr bwMode="auto">
              <a:xfrm>
                <a:off x="6895152" y="5325661"/>
                <a:ext cx="1317754" cy="421778"/>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7" name="Rectangle 25"/>
              <p:cNvSpPr>
                <a:spLocks noChangeArrowheads="1"/>
              </p:cNvSpPr>
              <p:nvPr/>
            </p:nvSpPr>
            <p:spPr bwMode="auto">
              <a:xfrm>
                <a:off x="6899578" y="5333600"/>
                <a:ext cx="1313327" cy="3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Trajectoire</a:t>
                </a:r>
              </a:p>
            </p:txBody>
          </p:sp>
        </p:grpSp>
      </p:grpSp>
      <p:grpSp>
        <p:nvGrpSpPr>
          <p:cNvPr id="68" name="Groupe 82"/>
          <p:cNvGrpSpPr>
            <a:grpSpLocks/>
          </p:cNvGrpSpPr>
          <p:nvPr/>
        </p:nvGrpSpPr>
        <p:grpSpPr bwMode="auto">
          <a:xfrm>
            <a:off x="6601688" y="1661098"/>
            <a:ext cx="3849688" cy="1246188"/>
            <a:chOff x="-2322395" y="3707486"/>
            <a:chExt cx="3848673" cy="1246655"/>
          </a:xfrm>
        </p:grpSpPr>
        <p:cxnSp>
          <p:nvCxnSpPr>
            <p:cNvPr id="69" name="Connecteur droit avec flèche 83"/>
            <p:cNvCxnSpPr>
              <a:cxnSpLocks noChangeShapeType="1"/>
            </p:cNvCxnSpPr>
            <p:nvPr/>
          </p:nvCxnSpPr>
          <p:spPr bwMode="auto">
            <a:xfrm flipH="1">
              <a:off x="-2322395" y="4173961"/>
              <a:ext cx="3111690" cy="69603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70" name="Groupe 72"/>
            <p:cNvGrpSpPr>
              <a:grpSpLocks/>
            </p:cNvGrpSpPr>
            <p:nvPr/>
          </p:nvGrpSpPr>
          <p:grpSpPr bwMode="auto">
            <a:xfrm>
              <a:off x="143181" y="3707486"/>
              <a:ext cx="1383097" cy="1246655"/>
              <a:chOff x="6899578" y="5325663"/>
              <a:chExt cx="1381485" cy="1320419"/>
            </a:xfrm>
          </p:grpSpPr>
          <p:sp>
            <p:nvSpPr>
              <p:cNvPr id="71" name="Rectangle à coins arrondis 27"/>
              <p:cNvSpPr>
                <a:spLocks noChangeArrowheads="1"/>
              </p:cNvSpPr>
              <p:nvPr/>
            </p:nvSpPr>
            <p:spPr bwMode="auto">
              <a:xfrm>
                <a:off x="6945134" y="5325663"/>
                <a:ext cx="1254129" cy="1320419"/>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2" name="Rectangle 25"/>
              <p:cNvSpPr>
                <a:spLocks noChangeArrowheads="1"/>
              </p:cNvSpPr>
              <p:nvPr/>
            </p:nvSpPr>
            <p:spPr bwMode="auto">
              <a:xfrm>
                <a:off x="6899578" y="5333600"/>
                <a:ext cx="1381485" cy="127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 lit de la gauche vers la droite.</a:t>
                </a:r>
              </a:p>
            </p:txBody>
          </p:sp>
        </p:grpSp>
      </p:grpSp>
      <p:grpSp>
        <p:nvGrpSpPr>
          <p:cNvPr id="73" name="Groupe 90"/>
          <p:cNvGrpSpPr>
            <a:grpSpLocks/>
          </p:cNvGrpSpPr>
          <p:nvPr/>
        </p:nvGrpSpPr>
        <p:grpSpPr bwMode="auto">
          <a:xfrm>
            <a:off x="7106513" y="4447161"/>
            <a:ext cx="3346450" cy="941387"/>
            <a:chOff x="-1819700" y="3707486"/>
            <a:chExt cx="3345978" cy="941832"/>
          </a:xfrm>
        </p:grpSpPr>
        <p:cxnSp>
          <p:nvCxnSpPr>
            <p:cNvPr id="74" name="Connecteur droit avec flèche 91"/>
            <p:cNvCxnSpPr>
              <a:cxnSpLocks noChangeShapeType="1"/>
            </p:cNvCxnSpPr>
            <p:nvPr/>
          </p:nvCxnSpPr>
          <p:spPr bwMode="auto">
            <a:xfrm flipH="1" flipV="1">
              <a:off x="-1819700" y="3857743"/>
              <a:ext cx="2415655" cy="40943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75" name="Groupe 72"/>
            <p:cNvGrpSpPr>
              <a:grpSpLocks/>
            </p:cNvGrpSpPr>
            <p:nvPr/>
          </p:nvGrpSpPr>
          <p:grpSpPr bwMode="auto">
            <a:xfrm>
              <a:off x="143181" y="3707486"/>
              <a:ext cx="1383097" cy="941832"/>
              <a:chOff x="6899578" y="5325664"/>
              <a:chExt cx="1381485" cy="997560"/>
            </a:xfrm>
          </p:grpSpPr>
          <p:sp>
            <p:nvSpPr>
              <p:cNvPr id="76" name="Rectangle à coins arrondis 27"/>
              <p:cNvSpPr>
                <a:spLocks noChangeArrowheads="1"/>
              </p:cNvSpPr>
              <p:nvPr/>
            </p:nvSpPr>
            <p:spPr bwMode="auto">
              <a:xfrm>
                <a:off x="6945134" y="5325664"/>
                <a:ext cx="1254129" cy="997560"/>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7" name="Rectangle 25"/>
              <p:cNvSpPr>
                <a:spLocks noChangeArrowheads="1"/>
              </p:cNvSpPr>
              <p:nvPr/>
            </p:nvSpPr>
            <p:spPr bwMode="auto">
              <a:xfrm>
                <a:off x="6899578" y="5333600"/>
                <a:ext cx="1381485" cy="9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 lit de la droite vers la gauche.</a:t>
                </a:r>
              </a:p>
            </p:txBody>
          </p:sp>
        </p:grpSp>
      </p:grpSp>
      <p:grpSp>
        <p:nvGrpSpPr>
          <p:cNvPr id="78" name="Groupe 98"/>
          <p:cNvGrpSpPr>
            <a:grpSpLocks/>
          </p:cNvGrpSpPr>
          <p:nvPr/>
        </p:nvGrpSpPr>
        <p:grpSpPr bwMode="auto">
          <a:xfrm>
            <a:off x="3548926" y="3396236"/>
            <a:ext cx="1538287" cy="2047875"/>
            <a:chOff x="138744" y="2604445"/>
            <a:chExt cx="1537628" cy="2047168"/>
          </a:xfrm>
        </p:grpSpPr>
        <p:cxnSp>
          <p:nvCxnSpPr>
            <p:cNvPr id="79" name="Connecteur droit avec flèche 99"/>
            <p:cNvCxnSpPr>
              <a:cxnSpLocks noChangeShapeType="1"/>
            </p:cNvCxnSpPr>
            <p:nvPr/>
          </p:nvCxnSpPr>
          <p:spPr bwMode="auto">
            <a:xfrm flipH="1" flipV="1">
              <a:off x="693727" y="2604445"/>
              <a:ext cx="300251" cy="148760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80" name="Groupe 72"/>
            <p:cNvGrpSpPr>
              <a:grpSpLocks/>
            </p:cNvGrpSpPr>
            <p:nvPr/>
          </p:nvGrpSpPr>
          <p:grpSpPr bwMode="auto">
            <a:xfrm>
              <a:off x="138744" y="3707487"/>
              <a:ext cx="1537628" cy="944126"/>
              <a:chOff x="6895149" y="5325662"/>
              <a:chExt cx="1535836" cy="999989"/>
            </a:xfrm>
          </p:grpSpPr>
          <p:sp>
            <p:nvSpPr>
              <p:cNvPr id="81" name="Rectangle à coins arrondis 27"/>
              <p:cNvSpPr>
                <a:spLocks noChangeArrowheads="1"/>
              </p:cNvSpPr>
              <p:nvPr/>
            </p:nvSpPr>
            <p:spPr bwMode="auto">
              <a:xfrm>
                <a:off x="6895149" y="5325662"/>
                <a:ext cx="1535833" cy="999989"/>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2" name="Rectangle 25"/>
              <p:cNvSpPr>
                <a:spLocks noChangeArrowheads="1"/>
              </p:cNvSpPr>
              <p:nvPr/>
            </p:nvSpPr>
            <p:spPr bwMode="auto">
              <a:xfrm>
                <a:off x="6899579" y="5333600"/>
                <a:ext cx="1531406" cy="9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Différence entre l’entrée et la sortie.</a:t>
                </a:r>
              </a:p>
            </p:txBody>
          </p:sp>
        </p:grpSp>
      </p:grpSp>
      <p:grpSp>
        <p:nvGrpSpPr>
          <p:cNvPr id="83" name="Groupe 72"/>
          <p:cNvGrpSpPr>
            <a:grpSpLocks/>
          </p:cNvGrpSpPr>
          <p:nvPr/>
        </p:nvGrpSpPr>
        <p:grpSpPr bwMode="auto">
          <a:xfrm>
            <a:off x="7435126" y="3637536"/>
            <a:ext cx="2960687" cy="687387"/>
            <a:chOff x="7970530" y="5325657"/>
            <a:chExt cx="2958135" cy="728743"/>
          </a:xfrm>
        </p:grpSpPr>
        <p:sp>
          <p:nvSpPr>
            <p:cNvPr id="84" name="Rectangle à coins arrondis 27"/>
            <p:cNvSpPr>
              <a:spLocks noChangeArrowheads="1"/>
            </p:cNvSpPr>
            <p:nvPr/>
          </p:nvSpPr>
          <p:spPr bwMode="auto">
            <a:xfrm>
              <a:off x="8011429" y="5325657"/>
              <a:ext cx="2862711" cy="728743"/>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5" name="Rectangle 25"/>
            <p:cNvSpPr>
              <a:spLocks noChangeArrowheads="1"/>
            </p:cNvSpPr>
            <p:nvPr/>
          </p:nvSpPr>
          <p:spPr bwMode="auto">
            <a:xfrm>
              <a:off x="7970530" y="5333593"/>
              <a:ext cx="2958135" cy="68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Représentation graphique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schéma blocs</a:t>
              </a:r>
            </a:p>
          </p:txBody>
        </p:sp>
      </p:grpSp>
      <p:sp>
        <p:nvSpPr>
          <p:cNvPr id="86" name="Rectangle 85"/>
          <p:cNvSpPr/>
          <p:nvPr/>
        </p:nvSpPr>
        <p:spPr>
          <a:xfrm>
            <a:off x="744487" y="140916"/>
            <a:ext cx="10094430"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smtClean="0">
                <a:solidFill>
                  <a:schemeClr val="bg1"/>
                </a:solidFill>
                <a:latin typeface="Arial Narrow" panose="020B0606020202030204" pitchFamily="34" charset="0"/>
              </a:rPr>
              <a:t>Structure générale </a:t>
            </a:r>
            <a:r>
              <a:rPr lang="fr-FR" sz="4000" dirty="0">
                <a:solidFill>
                  <a:schemeClr val="bg1"/>
                </a:solidFill>
                <a:latin typeface="Arial Narrow" panose="020B0606020202030204" pitchFamily="34" charset="0"/>
              </a:rPr>
              <a:t>d’un système asservi élémentaire</a:t>
            </a:r>
          </a:p>
        </p:txBody>
      </p:sp>
      <p:sp>
        <p:nvSpPr>
          <p:cNvPr id="37" name="Espace réservé du pied de page 36"/>
          <p:cNvSpPr>
            <a:spLocks noGrp="1"/>
          </p:cNvSpPr>
          <p:nvPr>
            <p:ph type="ftr" sz="quarter" idx="11"/>
          </p:nvPr>
        </p:nvSpPr>
        <p:spPr/>
        <p:txBody>
          <a:bodyPr/>
          <a:lstStyle/>
          <a:p>
            <a:r>
              <a:rPr lang="fr-FR" smtClean="0"/>
              <a:t>Dr. Kekeli N'KONOU</a:t>
            </a:r>
            <a:endParaRPr lang="fr-FR"/>
          </a:p>
        </p:txBody>
      </p:sp>
      <p:sp>
        <p:nvSpPr>
          <p:cNvPr id="38" name="Espace réservé du numéro de diapositive 37"/>
          <p:cNvSpPr>
            <a:spLocks noGrp="1"/>
          </p:cNvSpPr>
          <p:nvPr>
            <p:ph type="sldNum" sz="quarter" idx="12"/>
          </p:nvPr>
        </p:nvSpPr>
        <p:spPr/>
        <p:txBody>
          <a:bodyPr/>
          <a:lstStyle/>
          <a:p>
            <a:fld id="{C4228DBF-FDD1-4F5F-AB83-E63C46C55B9A}" type="slidenum">
              <a:rPr lang="fr-FR" smtClean="0"/>
              <a:pPr/>
              <a:t>33</a:t>
            </a:fld>
            <a:endParaRPr lang="fr-FR"/>
          </a:p>
        </p:txBody>
      </p:sp>
    </p:spTree>
    <p:extLst>
      <p:ext uri="{BB962C8B-B14F-4D97-AF65-F5344CB8AC3E}">
        <p14:creationId xmlns:p14="http://schemas.microsoft.com/office/powerpoint/2010/main" val="226021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34"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from="(-#ppt_w/2)" to="(#ppt_x)" calcmode="lin" valueType="num">
                                      <p:cBhvr>
                                        <p:cTn id="11" dur="600" fill="hold">
                                          <p:stCondLst>
                                            <p:cond delay="0"/>
                                          </p:stCondLst>
                                        </p:cTn>
                                        <p:tgtEl>
                                          <p:spTgt spid="36"/>
                                        </p:tgtEl>
                                        <p:attrNameLst>
                                          <p:attrName>ppt_x</p:attrName>
                                        </p:attrNameLst>
                                      </p:cBhvr>
                                    </p:anim>
                                    <p:anim from="0" to="-1.0" calcmode="lin" valueType="num">
                                      <p:cBhvr>
                                        <p:cTn id="12" dur="200" decel="50000" autoRev="1" fill="hold">
                                          <p:stCondLst>
                                            <p:cond delay="600"/>
                                          </p:stCondLst>
                                        </p:cTn>
                                        <p:tgtEl>
                                          <p:spTgt spid="36"/>
                                        </p:tgtEl>
                                        <p:attrNameLst>
                                          <p:attrName>xshear</p:attrName>
                                        </p:attrNameLst>
                                      </p:cBhvr>
                                    </p:anim>
                                    <p:animScale>
                                      <p:cBhvr>
                                        <p:cTn id="13" dur="200" decel="100000" autoRev="1" fill="hold">
                                          <p:stCondLst>
                                            <p:cond delay="600"/>
                                          </p:stCondLst>
                                        </p:cTn>
                                        <p:tgtEl>
                                          <p:spTgt spid="36"/>
                                        </p:tgtEl>
                                      </p:cBhvr>
                                      <p:from x="100000" y="100000"/>
                                      <p:to x="80000" y="100000"/>
                                    </p:animScale>
                                    <p:anim by="(#ppt_h/3+#ppt_w*0.1)" calcmode="lin" valueType="num">
                                      <p:cBhvr additive="sum">
                                        <p:cTn id="14" dur="200" decel="100000" autoRev="1" fill="hold">
                                          <p:stCondLst>
                                            <p:cond delay="600"/>
                                          </p:stCondLst>
                                        </p:cTn>
                                        <p:tgtEl>
                                          <p:spTgt spid="36"/>
                                        </p:tgtEl>
                                        <p:attrNameLst>
                                          <p:attrName>ppt_x</p:attrName>
                                        </p:attrNameLst>
                                      </p:cBhvr>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2000"/>
                                        <p:tgtEl>
                                          <p:spTgt spid="35"/>
                                        </p:tgtEl>
                                      </p:cBhvr>
                                    </p:animEffect>
                                  </p:childTnLst>
                                </p:cTn>
                              </p:par>
                            </p:childTnLst>
                          </p:cTn>
                        </p:par>
                        <p:par>
                          <p:cTn id="20" fill="hold">
                            <p:stCondLst>
                              <p:cond delay="2000"/>
                            </p:stCondLst>
                            <p:childTnLst>
                              <p:par>
                                <p:cTn id="21" presetID="2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2000" fill="hold"/>
                                        <p:tgtEl>
                                          <p:spTgt spid="3"/>
                                        </p:tgtEl>
                                        <p:attrNameLst>
                                          <p:attrName>ppt_w</p:attrName>
                                        </p:attrNameLst>
                                      </p:cBhvr>
                                      <p:tavLst>
                                        <p:tav tm="0">
                                          <p:val>
                                            <p:fltVal val="0"/>
                                          </p:val>
                                        </p:tav>
                                        <p:tav tm="100000">
                                          <p:val>
                                            <p:strVal val="#ppt_w"/>
                                          </p:val>
                                        </p:tav>
                                      </p:tavLst>
                                    </p:anim>
                                    <p:anim calcmode="lin" valueType="num">
                                      <p:cBhvr>
                                        <p:cTn id="24" dur="2000" fill="hold"/>
                                        <p:tgtEl>
                                          <p:spTgt spid="3"/>
                                        </p:tgtEl>
                                        <p:attrNameLst>
                                          <p:attrName>ppt_h</p:attrName>
                                        </p:attrNameLst>
                                      </p:cBhvr>
                                      <p:tavLst>
                                        <p:tav tm="0">
                                          <p:val>
                                            <p:fltVal val="0"/>
                                          </p:val>
                                        </p:tav>
                                        <p:tav tm="100000">
                                          <p:val>
                                            <p:strVal val="#ppt_h"/>
                                          </p:val>
                                        </p:tav>
                                      </p:tavLst>
                                    </p:anim>
                                  </p:childTnLst>
                                </p:cTn>
                              </p:par>
                            </p:childTnLst>
                          </p:cTn>
                        </p:par>
                        <p:par>
                          <p:cTn id="25" fill="hold">
                            <p:stCondLst>
                              <p:cond delay="4000"/>
                            </p:stCondLst>
                            <p:childTnLst>
                              <p:par>
                                <p:cTn id="26" presetID="35" presetClass="entr" presetSubtype="0"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2000"/>
                                        <p:tgtEl>
                                          <p:spTgt spid="39"/>
                                        </p:tgtEl>
                                      </p:cBhvr>
                                    </p:animEffect>
                                    <p:anim calcmode="lin" valueType="num">
                                      <p:cBhvr>
                                        <p:cTn id="29" dur="2000" fill="hold"/>
                                        <p:tgtEl>
                                          <p:spTgt spid="39"/>
                                        </p:tgtEl>
                                        <p:attrNameLst>
                                          <p:attrName>style.rotation</p:attrName>
                                        </p:attrNameLst>
                                      </p:cBhvr>
                                      <p:tavLst>
                                        <p:tav tm="0">
                                          <p:val>
                                            <p:fltVal val="720"/>
                                          </p:val>
                                        </p:tav>
                                        <p:tav tm="100000">
                                          <p:val>
                                            <p:fltVal val="0"/>
                                          </p:val>
                                        </p:tav>
                                      </p:tavLst>
                                    </p:anim>
                                    <p:anim calcmode="lin" valueType="num">
                                      <p:cBhvr>
                                        <p:cTn id="30" dur="2000" fill="hold"/>
                                        <p:tgtEl>
                                          <p:spTgt spid="39"/>
                                        </p:tgtEl>
                                        <p:attrNameLst>
                                          <p:attrName>ppt_h</p:attrName>
                                        </p:attrNameLst>
                                      </p:cBhvr>
                                      <p:tavLst>
                                        <p:tav tm="0">
                                          <p:val>
                                            <p:fltVal val="0"/>
                                          </p:val>
                                        </p:tav>
                                        <p:tav tm="100000">
                                          <p:val>
                                            <p:strVal val="#ppt_h"/>
                                          </p:val>
                                        </p:tav>
                                      </p:tavLst>
                                    </p:anim>
                                    <p:anim calcmode="lin" valueType="num">
                                      <p:cBhvr>
                                        <p:cTn id="31" dur="2000" fill="hold"/>
                                        <p:tgtEl>
                                          <p:spTgt spid="39"/>
                                        </p:tgtEl>
                                        <p:attrNameLst>
                                          <p:attrName>ppt_w</p:attrName>
                                        </p:attrNameLst>
                                      </p:cBhvr>
                                      <p:tavLst>
                                        <p:tav tm="0">
                                          <p:val>
                                            <p:fltVal val="0"/>
                                          </p:val>
                                        </p:tav>
                                        <p:tav tm="100000">
                                          <p:val>
                                            <p:strVal val="#ppt_w"/>
                                          </p:val>
                                        </p:tav>
                                      </p:tavLst>
                                    </p:anim>
                                  </p:childTnLst>
                                </p:cTn>
                              </p:par>
                              <p:par>
                                <p:cTn id="32" presetID="7" presetClass="entr" presetSubtype="4"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 calcmode="lin" valueType="num">
                                      <p:cBhvr additive="base">
                                        <p:cTn id="34" dur="2000" fill="hold"/>
                                        <p:tgtEl>
                                          <p:spTgt spid="83"/>
                                        </p:tgtEl>
                                        <p:attrNameLst>
                                          <p:attrName>ppt_x</p:attrName>
                                        </p:attrNameLst>
                                      </p:cBhvr>
                                      <p:tavLst>
                                        <p:tav tm="0">
                                          <p:val>
                                            <p:strVal val="#ppt_x"/>
                                          </p:val>
                                        </p:tav>
                                        <p:tav tm="100000">
                                          <p:val>
                                            <p:strVal val="#ppt_x"/>
                                          </p:val>
                                        </p:tav>
                                      </p:tavLst>
                                    </p:anim>
                                    <p:anim calcmode="lin" valueType="num">
                                      <p:cBhvr additive="base">
                                        <p:cTn id="35" dur="20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2000" fill="hold"/>
                                        <p:tgtEl>
                                          <p:spTgt spid="30"/>
                                        </p:tgtEl>
                                        <p:attrNameLst>
                                          <p:attrName>ppt_w</p:attrName>
                                        </p:attrNameLst>
                                      </p:cBhvr>
                                      <p:tavLst>
                                        <p:tav tm="0">
                                          <p:val>
                                            <p:fltVal val="0"/>
                                          </p:val>
                                        </p:tav>
                                        <p:tav tm="100000">
                                          <p:val>
                                            <p:strVal val="#ppt_w"/>
                                          </p:val>
                                        </p:tav>
                                      </p:tavLst>
                                    </p:anim>
                                    <p:anim calcmode="lin" valueType="num">
                                      <p:cBhvr>
                                        <p:cTn id="41" dur="2000" fill="hold"/>
                                        <p:tgtEl>
                                          <p:spTgt spid="30"/>
                                        </p:tgtEl>
                                        <p:attrNameLst>
                                          <p:attrName>ppt_h</p:attrName>
                                        </p:attrNameLst>
                                      </p:cBhvr>
                                      <p:tavLst>
                                        <p:tav tm="0">
                                          <p:val>
                                            <p:strVal val="#ppt_h"/>
                                          </p:val>
                                        </p:tav>
                                        <p:tav tm="100000">
                                          <p:val>
                                            <p:strVal val="#ppt_h"/>
                                          </p:val>
                                        </p:tav>
                                      </p:tavLst>
                                    </p:anim>
                                  </p:childTnLst>
                                </p:cTn>
                              </p:par>
                              <p:par>
                                <p:cTn id="42" presetID="7" presetClass="entr" presetSubtype="1"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2000" fill="hold"/>
                                        <p:tgtEl>
                                          <p:spTgt spid="40"/>
                                        </p:tgtEl>
                                        <p:attrNameLst>
                                          <p:attrName>ppt_x</p:attrName>
                                        </p:attrNameLst>
                                      </p:cBhvr>
                                      <p:tavLst>
                                        <p:tav tm="0">
                                          <p:val>
                                            <p:strVal val="#ppt_x"/>
                                          </p:val>
                                        </p:tav>
                                        <p:tav tm="100000">
                                          <p:val>
                                            <p:strVal val="#ppt_x"/>
                                          </p:val>
                                        </p:tav>
                                      </p:tavLst>
                                    </p:anim>
                                    <p:anim calcmode="lin" valueType="num">
                                      <p:cBhvr additive="base">
                                        <p:cTn id="45" dur="2000" fill="hold"/>
                                        <p:tgtEl>
                                          <p:spTgt spid="40"/>
                                        </p:tgtEl>
                                        <p:attrNameLst>
                                          <p:attrName>ppt_y</p:attrName>
                                        </p:attrNameLst>
                                      </p:cBhvr>
                                      <p:tavLst>
                                        <p:tav tm="0">
                                          <p:val>
                                            <p:strVal val="0-#ppt_h/2"/>
                                          </p:val>
                                        </p:tav>
                                        <p:tav tm="100000">
                                          <p:val>
                                            <p:strVal val="#ppt_y"/>
                                          </p:val>
                                        </p:tav>
                                      </p:tavLst>
                                    </p:anim>
                                  </p:childTnLst>
                                </p:cTn>
                              </p:par>
                            </p:childTnLst>
                          </p:cTn>
                        </p:par>
                        <p:par>
                          <p:cTn id="46" fill="hold">
                            <p:stCondLst>
                              <p:cond delay="2000"/>
                            </p:stCondLst>
                            <p:childTnLst>
                              <p:par>
                                <p:cTn id="47" presetID="7" presetClass="entr" presetSubtype="2" fill="hold" nodeType="after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additive="base">
                                        <p:cTn id="49" dur="2000" fill="hold"/>
                                        <p:tgtEl>
                                          <p:spTgt spid="68"/>
                                        </p:tgtEl>
                                        <p:attrNameLst>
                                          <p:attrName>ppt_x</p:attrName>
                                        </p:attrNameLst>
                                      </p:cBhvr>
                                      <p:tavLst>
                                        <p:tav tm="0">
                                          <p:val>
                                            <p:strVal val="1+#ppt_w/2"/>
                                          </p:val>
                                        </p:tav>
                                        <p:tav tm="100000">
                                          <p:val>
                                            <p:strVal val="#ppt_x"/>
                                          </p:val>
                                        </p:tav>
                                      </p:tavLst>
                                    </p:anim>
                                    <p:anim calcmode="lin" valueType="num">
                                      <p:cBhvr additive="base">
                                        <p:cTn id="50" dur="2000" fill="hold"/>
                                        <p:tgtEl>
                                          <p:spTgt spid="68"/>
                                        </p:tgtEl>
                                        <p:attrNameLst>
                                          <p:attrName>ppt_y</p:attrName>
                                        </p:attrNameLst>
                                      </p:cBhvr>
                                      <p:tavLst>
                                        <p:tav tm="0">
                                          <p:val>
                                            <p:strVal val="#ppt_y"/>
                                          </p:val>
                                        </p:tav>
                                        <p:tav tm="100000">
                                          <p:val>
                                            <p:strVal val="#ppt_y"/>
                                          </p:val>
                                        </p:tav>
                                      </p:tavLst>
                                    </p:anim>
                                  </p:childTnLst>
                                </p:cTn>
                              </p:par>
                            </p:childTnLst>
                          </p:cTn>
                        </p:par>
                        <p:par>
                          <p:cTn id="51" fill="hold">
                            <p:stCondLst>
                              <p:cond delay="4000"/>
                            </p:stCondLst>
                            <p:childTnLst>
                              <p:par>
                                <p:cTn id="52" presetID="17" presetClass="entr" presetSubtype="1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2000" fill="hold"/>
                                        <p:tgtEl>
                                          <p:spTgt spid="29"/>
                                        </p:tgtEl>
                                        <p:attrNameLst>
                                          <p:attrName>ppt_w</p:attrName>
                                        </p:attrNameLst>
                                      </p:cBhvr>
                                      <p:tavLst>
                                        <p:tav tm="0">
                                          <p:val>
                                            <p:fltVal val="0"/>
                                          </p:val>
                                        </p:tav>
                                        <p:tav tm="100000">
                                          <p:val>
                                            <p:strVal val="#ppt_w"/>
                                          </p:val>
                                        </p:tav>
                                      </p:tavLst>
                                    </p:anim>
                                    <p:anim calcmode="lin" valueType="num">
                                      <p:cBhvr>
                                        <p:cTn id="55" dur="20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cBhvr additive="base">
                                        <p:cTn id="60" dur="2000" fill="hold"/>
                                        <p:tgtEl>
                                          <p:spTgt spid="43"/>
                                        </p:tgtEl>
                                        <p:attrNameLst>
                                          <p:attrName>ppt_x</p:attrName>
                                        </p:attrNameLst>
                                      </p:cBhvr>
                                      <p:tavLst>
                                        <p:tav tm="0">
                                          <p:val>
                                            <p:strVal val="#ppt_x"/>
                                          </p:val>
                                        </p:tav>
                                        <p:tav tm="100000">
                                          <p:val>
                                            <p:strVal val="#ppt_x"/>
                                          </p:val>
                                        </p:tav>
                                      </p:tavLst>
                                    </p:anim>
                                    <p:anim calcmode="lin" valueType="num">
                                      <p:cBhvr additive="base">
                                        <p:cTn id="61" dur="2000" fill="hold"/>
                                        <p:tgtEl>
                                          <p:spTgt spid="43"/>
                                        </p:tgtEl>
                                        <p:attrNameLst>
                                          <p:attrName>ppt_y</p:attrName>
                                        </p:attrNameLst>
                                      </p:cBhvr>
                                      <p:tavLst>
                                        <p:tav tm="0">
                                          <p:val>
                                            <p:strVal val="1+#ppt_h/2"/>
                                          </p:val>
                                        </p:tav>
                                        <p:tav tm="100000">
                                          <p:val>
                                            <p:strVal val="#ppt_y"/>
                                          </p:val>
                                        </p:tav>
                                      </p:tavLst>
                                    </p:anim>
                                  </p:childTnLst>
                                </p:cTn>
                              </p:par>
                            </p:childTnLst>
                          </p:cTn>
                        </p:par>
                        <p:par>
                          <p:cTn id="62" fill="hold">
                            <p:stCondLst>
                              <p:cond delay="2000"/>
                            </p:stCondLst>
                            <p:childTnLst>
                              <p:par>
                                <p:cTn id="63" presetID="7" presetClass="entr" presetSubtype="2"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additive="base">
                                        <p:cTn id="65" dur="2000" fill="hold"/>
                                        <p:tgtEl>
                                          <p:spTgt spid="73"/>
                                        </p:tgtEl>
                                        <p:attrNameLst>
                                          <p:attrName>ppt_x</p:attrName>
                                        </p:attrNameLst>
                                      </p:cBhvr>
                                      <p:tavLst>
                                        <p:tav tm="0">
                                          <p:val>
                                            <p:strVal val="1+#ppt_w/2"/>
                                          </p:val>
                                        </p:tav>
                                        <p:tav tm="100000">
                                          <p:val>
                                            <p:strVal val="#ppt_x"/>
                                          </p:val>
                                        </p:tav>
                                      </p:tavLst>
                                    </p:anim>
                                    <p:anim calcmode="lin" valueType="num">
                                      <p:cBhvr additive="base">
                                        <p:cTn id="66" dur="2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8"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2000" fill="hold"/>
                                        <p:tgtEl>
                                          <p:spTgt spid="48"/>
                                        </p:tgtEl>
                                        <p:attrNameLst>
                                          <p:attrName>ppt_x</p:attrName>
                                        </p:attrNameLst>
                                      </p:cBhvr>
                                      <p:tavLst>
                                        <p:tav tm="0">
                                          <p:val>
                                            <p:strVal val="0-#ppt_w/2"/>
                                          </p:val>
                                        </p:tav>
                                        <p:tav tm="100000">
                                          <p:val>
                                            <p:strVal val="#ppt_x"/>
                                          </p:val>
                                        </p:tav>
                                      </p:tavLst>
                                    </p:anim>
                                    <p:anim calcmode="lin" valueType="num">
                                      <p:cBhvr additive="base">
                                        <p:cTn id="72" dur="2000" fill="hold"/>
                                        <p:tgtEl>
                                          <p:spTgt spid="48"/>
                                        </p:tgtEl>
                                        <p:attrNameLst>
                                          <p:attrName>ppt_y</p:attrName>
                                        </p:attrNameLst>
                                      </p:cBhvr>
                                      <p:tavLst>
                                        <p:tav tm="0">
                                          <p:val>
                                            <p:strVal val="#ppt_y"/>
                                          </p:val>
                                        </p:tav>
                                        <p:tav tm="100000">
                                          <p:val>
                                            <p:strVal val="#ppt_y"/>
                                          </p:val>
                                        </p:tav>
                                      </p:tavLst>
                                    </p:anim>
                                  </p:childTnLst>
                                </p:cTn>
                              </p:par>
                            </p:childTnLst>
                          </p:cTn>
                        </p:par>
                        <p:par>
                          <p:cTn id="73" fill="hold">
                            <p:stCondLst>
                              <p:cond delay="2000"/>
                            </p:stCondLst>
                            <p:childTnLst>
                              <p:par>
                                <p:cTn id="74" presetID="7" presetClass="entr" presetSubtype="4" fill="hold" nodeType="after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2000" fill="hold"/>
                                        <p:tgtEl>
                                          <p:spTgt spid="58"/>
                                        </p:tgtEl>
                                        <p:attrNameLst>
                                          <p:attrName>ppt_x</p:attrName>
                                        </p:attrNameLst>
                                      </p:cBhvr>
                                      <p:tavLst>
                                        <p:tav tm="0">
                                          <p:val>
                                            <p:strVal val="#ppt_x"/>
                                          </p:val>
                                        </p:tav>
                                        <p:tav tm="100000">
                                          <p:val>
                                            <p:strVal val="#ppt_x"/>
                                          </p:val>
                                        </p:tav>
                                      </p:tavLst>
                                    </p:anim>
                                    <p:anim calcmode="lin" valueType="num">
                                      <p:cBhvr additive="base">
                                        <p:cTn id="77" dur="20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7" presetClass="entr" presetSubtype="1"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additive="base">
                                        <p:cTn id="82" dur="2000" fill="hold"/>
                                        <p:tgtEl>
                                          <p:spTgt spid="51"/>
                                        </p:tgtEl>
                                        <p:attrNameLst>
                                          <p:attrName>ppt_x</p:attrName>
                                        </p:attrNameLst>
                                      </p:cBhvr>
                                      <p:tavLst>
                                        <p:tav tm="0">
                                          <p:val>
                                            <p:strVal val="#ppt_x"/>
                                          </p:val>
                                        </p:tav>
                                        <p:tav tm="100000">
                                          <p:val>
                                            <p:strVal val="#ppt_x"/>
                                          </p:val>
                                        </p:tav>
                                      </p:tavLst>
                                    </p:anim>
                                    <p:anim calcmode="lin" valueType="num">
                                      <p:cBhvr additive="base">
                                        <p:cTn id="83" dur="2000" fill="hold"/>
                                        <p:tgtEl>
                                          <p:spTgt spid="51"/>
                                        </p:tgtEl>
                                        <p:attrNameLst>
                                          <p:attrName>ppt_y</p:attrName>
                                        </p:attrNameLst>
                                      </p:cBhvr>
                                      <p:tavLst>
                                        <p:tav tm="0">
                                          <p:val>
                                            <p:strVal val="0-#ppt_h/2"/>
                                          </p:val>
                                        </p:tav>
                                        <p:tav tm="100000">
                                          <p:val>
                                            <p:strVal val="#ppt_y"/>
                                          </p:val>
                                        </p:tav>
                                      </p:tavLst>
                                    </p:anim>
                                  </p:childTnLst>
                                </p:cTn>
                              </p:par>
                            </p:childTnLst>
                          </p:cTn>
                        </p:par>
                        <p:par>
                          <p:cTn id="84" fill="hold">
                            <p:stCondLst>
                              <p:cond delay="2000"/>
                            </p:stCondLst>
                            <p:childTnLst>
                              <p:par>
                                <p:cTn id="85" presetID="7" presetClass="entr" presetSubtype="4" fill="hold" nodeType="afterEffect">
                                  <p:stCondLst>
                                    <p:cond delay="0"/>
                                  </p:stCondLst>
                                  <p:childTnLst>
                                    <p:set>
                                      <p:cBhvr>
                                        <p:cTn id="86" dur="1" fill="hold">
                                          <p:stCondLst>
                                            <p:cond delay="0"/>
                                          </p:stCondLst>
                                        </p:cTn>
                                        <p:tgtEl>
                                          <p:spTgt spid="78"/>
                                        </p:tgtEl>
                                        <p:attrNameLst>
                                          <p:attrName>style.visibility</p:attrName>
                                        </p:attrNameLst>
                                      </p:cBhvr>
                                      <p:to>
                                        <p:strVal val="visible"/>
                                      </p:to>
                                    </p:set>
                                    <p:anim calcmode="lin" valueType="num">
                                      <p:cBhvr additive="base">
                                        <p:cTn id="87" dur="2000" fill="hold"/>
                                        <p:tgtEl>
                                          <p:spTgt spid="78"/>
                                        </p:tgtEl>
                                        <p:attrNameLst>
                                          <p:attrName>ppt_x</p:attrName>
                                        </p:attrNameLst>
                                      </p:cBhvr>
                                      <p:tavLst>
                                        <p:tav tm="0">
                                          <p:val>
                                            <p:strVal val="#ppt_x"/>
                                          </p:val>
                                        </p:tav>
                                        <p:tav tm="100000">
                                          <p:val>
                                            <p:strVal val="#ppt_x"/>
                                          </p:val>
                                        </p:tav>
                                      </p:tavLst>
                                    </p:anim>
                                    <p:anim calcmode="lin" valueType="num">
                                      <p:cBhvr additive="base">
                                        <p:cTn id="88" dur="2000" fill="hold"/>
                                        <p:tgtEl>
                                          <p:spTgt spid="78"/>
                                        </p:tgtEl>
                                        <p:attrNameLst>
                                          <p:attrName>ppt_y</p:attrName>
                                        </p:attrNameLst>
                                      </p:cBhvr>
                                      <p:tavLst>
                                        <p:tav tm="0">
                                          <p:val>
                                            <p:strVal val="1+#ppt_h/2"/>
                                          </p:val>
                                        </p:tav>
                                        <p:tav tm="100000">
                                          <p:val>
                                            <p:strVal val="#ppt_y"/>
                                          </p:val>
                                        </p:tav>
                                      </p:tavLst>
                                    </p:anim>
                                  </p:childTnLst>
                                </p:cTn>
                              </p:par>
                            </p:childTnLst>
                          </p:cTn>
                        </p:par>
                        <p:par>
                          <p:cTn id="89" fill="hold">
                            <p:stCondLst>
                              <p:cond delay="4000"/>
                            </p:stCondLst>
                            <p:childTnLst>
                              <p:par>
                                <p:cTn id="90" presetID="34" presetClass="entr" presetSubtype="0" fill="hold" nodeType="afterEffect">
                                  <p:stCondLst>
                                    <p:cond delay="0"/>
                                  </p:stCondLst>
                                  <p:childTnLst>
                                    <p:set>
                                      <p:cBhvr>
                                        <p:cTn id="91" dur="1" fill="hold">
                                          <p:stCondLst>
                                            <p:cond delay="0"/>
                                          </p:stCondLst>
                                        </p:cTn>
                                        <p:tgtEl>
                                          <p:spTgt spid="33"/>
                                        </p:tgtEl>
                                        <p:attrNameLst>
                                          <p:attrName>style.visibility</p:attrName>
                                        </p:attrNameLst>
                                      </p:cBhvr>
                                      <p:to>
                                        <p:strVal val="visible"/>
                                      </p:to>
                                    </p:set>
                                    <p:anim from="(-#ppt_w/2)" to="(#ppt_x)" calcmode="lin" valueType="num">
                                      <p:cBhvr>
                                        <p:cTn id="92" dur="600" fill="hold">
                                          <p:stCondLst>
                                            <p:cond delay="0"/>
                                          </p:stCondLst>
                                        </p:cTn>
                                        <p:tgtEl>
                                          <p:spTgt spid="33"/>
                                        </p:tgtEl>
                                        <p:attrNameLst>
                                          <p:attrName>ppt_x</p:attrName>
                                        </p:attrNameLst>
                                      </p:cBhvr>
                                    </p:anim>
                                    <p:anim from="0" to="-1.0" calcmode="lin" valueType="num">
                                      <p:cBhvr>
                                        <p:cTn id="93" dur="200" decel="50000" autoRev="1" fill="hold">
                                          <p:stCondLst>
                                            <p:cond delay="600"/>
                                          </p:stCondLst>
                                        </p:cTn>
                                        <p:tgtEl>
                                          <p:spTgt spid="33"/>
                                        </p:tgtEl>
                                        <p:attrNameLst>
                                          <p:attrName>xshear</p:attrName>
                                        </p:attrNameLst>
                                      </p:cBhvr>
                                    </p:anim>
                                    <p:animScale>
                                      <p:cBhvr>
                                        <p:cTn id="94" dur="200" decel="100000" autoRev="1" fill="hold">
                                          <p:stCondLst>
                                            <p:cond delay="600"/>
                                          </p:stCondLst>
                                        </p:cTn>
                                        <p:tgtEl>
                                          <p:spTgt spid="33"/>
                                        </p:tgtEl>
                                      </p:cBhvr>
                                      <p:from x="100000" y="100000"/>
                                      <p:to x="80000" y="100000"/>
                                    </p:animScale>
                                    <p:anim by="(#ppt_h/3+#ppt_w*0.1)" calcmode="lin" valueType="num">
                                      <p:cBhvr additive="sum">
                                        <p:cTn id="95" dur="200" decel="100000" autoRev="1" fill="hold">
                                          <p:stCondLst>
                                            <p:cond delay="600"/>
                                          </p:stCondLst>
                                        </p:cTn>
                                        <p:tgtEl>
                                          <p:spTgt spid="33"/>
                                        </p:tgtEl>
                                        <p:attrNameLst>
                                          <p:attrName>ppt_x</p:attrName>
                                        </p:attrNameLst>
                                      </p:cBhvr>
                                    </p:anim>
                                  </p:childTnLst>
                                </p:cTn>
                              </p:par>
                            </p:childTnLst>
                          </p:cTn>
                        </p:par>
                        <p:par>
                          <p:cTn id="96" fill="hold">
                            <p:stCondLst>
                              <p:cond delay="5000"/>
                            </p:stCondLst>
                            <p:childTnLst>
                              <p:par>
                                <p:cTn id="97" presetID="34"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 from="(-#ppt_w/2)" to="(#ppt_x)" calcmode="lin" valueType="num">
                                      <p:cBhvr>
                                        <p:cTn id="99" dur="600" fill="hold">
                                          <p:stCondLst>
                                            <p:cond delay="0"/>
                                          </p:stCondLst>
                                        </p:cTn>
                                        <p:tgtEl>
                                          <p:spTgt spid="34"/>
                                        </p:tgtEl>
                                        <p:attrNameLst>
                                          <p:attrName>ppt_x</p:attrName>
                                        </p:attrNameLst>
                                      </p:cBhvr>
                                    </p:anim>
                                    <p:anim from="0" to="-1.0" calcmode="lin" valueType="num">
                                      <p:cBhvr>
                                        <p:cTn id="100" dur="200" decel="50000" autoRev="1" fill="hold">
                                          <p:stCondLst>
                                            <p:cond delay="600"/>
                                          </p:stCondLst>
                                        </p:cTn>
                                        <p:tgtEl>
                                          <p:spTgt spid="34"/>
                                        </p:tgtEl>
                                        <p:attrNameLst>
                                          <p:attrName>xshear</p:attrName>
                                        </p:attrNameLst>
                                      </p:cBhvr>
                                    </p:anim>
                                    <p:animScale>
                                      <p:cBhvr>
                                        <p:cTn id="101" dur="200" decel="100000" autoRev="1" fill="hold">
                                          <p:stCondLst>
                                            <p:cond delay="600"/>
                                          </p:stCondLst>
                                        </p:cTn>
                                        <p:tgtEl>
                                          <p:spTgt spid="34"/>
                                        </p:tgtEl>
                                      </p:cBhvr>
                                      <p:from x="100000" y="100000"/>
                                      <p:to x="80000" y="100000"/>
                                    </p:animScale>
                                    <p:anim by="(#ppt_h/3+#ppt_w*0.1)" calcmode="lin" valueType="num">
                                      <p:cBhvr additive="sum">
                                        <p:cTn id="102" dur="200" decel="100000" autoRev="1" fill="hold">
                                          <p:stCondLst>
                                            <p:cond delay="600"/>
                                          </p:stCondLst>
                                        </p:cTn>
                                        <p:tgtEl>
                                          <p:spTgt spid="34"/>
                                        </p:tgtEl>
                                        <p:attrNameLst>
                                          <p:attrName>ppt_x</p:attrName>
                                        </p:attrNameLst>
                                      </p:cBhvr>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left)">
                                      <p:cBhvr>
                                        <p:cTn id="107" dur="2000"/>
                                        <p:tgtEl>
                                          <p:spTgt spid="31"/>
                                        </p:tgtEl>
                                      </p:cBhvr>
                                    </p:animEffect>
                                  </p:childTnLst>
                                </p:cTn>
                              </p:par>
                            </p:childTnLst>
                          </p:cTn>
                        </p:par>
                        <p:par>
                          <p:cTn id="108" fill="hold">
                            <p:stCondLst>
                              <p:cond delay="2000"/>
                            </p:stCondLst>
                            <p:childTnLst>
                              <p:par>
                                <p:cTn id="109" presetID="22" presetClass="entr" presetSubtype="8"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wipe(left)">
                                      <p:cBhvr>
                                        <p:cTn id="111" dur="20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wipe(left)">
                                      <p:cBhvr>
                                        <p:cTn id="116" dur="2000"/>
                                        <p:tgtEl>
                                          <p:spTgt spid="4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wipe(left)">
                                      <p:cBhvr>
                                        <p:cTn id="121" dur="2000"/>
                                        <p:tgtEl>
                                          <p:spTgt spid="47"/>
                                        </p:tgtEl>
                                      </p:cBhvr>
                                    </p:animEffect>
                                  </p:childTnLst>
                                </p:cTn>
                              </p:par>
                            </p:childTnLst>
                          </p:cTn>
                        </p:par>
                        <p:par>
                          <p:cTn id="122" fill="hold">
                            <p:stCondLst>
                              <p:cond delay="2000"/>
                            </p:stCondLst>
                            <p:childTnLst>
                              <p:par>
                                <p:cTn id="123" presetID="7" presetClass="entr" presetSubtype="4" fill="hold" nodeType="afterEffect">
                                  <p:stCondLst>
                                    <p:cond delay="0"/>
                                  </p:stCondLst>
                                  <p:childTnLst>
                                    <p:set>
                                      <p:cBhvr>
                                        <p:cTn id="124" dur="1" fill="hold">
                                          <p:stCondLst>
                                            <p:cond delay="0"/>
                                          </p:stCondLst>
                                        </p:cTn>
                                        <p:tgtEl>
                                          <p:spTgt spid="63"/>
                                        </p:tgtEl>
                                        <p:attrNameLst>
                                          <p:attrName>style.visibility</p:attrName>
                                        </p:attrNameLst>
                                      </p:cBhvr>
                                      <p:to>
                                        <p:strVal val="visible"/>
                                      </p:to>
                                    </p:set>
                                    <p:anim calcmode="lin" valueType="num">
                                      <p:cBhvr additive="base">
                                        <p:cTn id="125" dur="2000" fill="hold"/>
                                        <p:tgtEl>
                                          <p:spTgt spid="63"/>
                                        </p:tgtEl>
                                        <p:attrNameLst>
                                          <p:attrName>ppt_x</p:attrName>
                                        </p:attrNameLst>
                                      </p:cBhvr>
                                      <p:tavLst>
                                        <p:tav tm="0">
                                          <p:val>
                                            <p:strVal val="#ppt_x"/>
                                          </p:val>
                                        </p:tav>
                                        <p:tav tm="100000">
                                          <p:val>
                                            <p:strVal val="#ppt_x"/>
                                          </p:val>
                                        </p:tav>
                                      </p:tavLst>
                                    </p:anim>
                                    <p:anim calcmode="lin" valueType="num">
                                      <p:cBhvr additive="base">
                                        <p:cTn id="126" dur="2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animBg="1"/>
      <p:bldP spid="30" grpId="0" animBg="1"/>
      <p:bldP spid="31" grpId="0"/>
      <p:bldP spid="32" grpId="0"/>
      <p:bldP spid="35" grpId="0"/>
      <p:bldP spid="36" grpId="0" animBg="1"/>
      <p:bldP spid="46" grpId="0"/>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3033" y="187098"/>
            <a:ext cx="10237098"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a:solidFill>
                  <a:schemeClr val="bg1"/>
                </a:solidFill>
                <a:latin typeface="Arial Narrow" panose="020B0606020202030204" pitchFamily="34" charset="0"/>
              </a:rPr>
              <a:t>Principaux éléments d’une chaîne d’asservissement</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34</a:t>
            </a:fld>
            <a:endParaRPr lang="fr-FR"/>
          </a:p>
        </p:txBody>
      </p:sp>
      <p:sp>
        <p:nvSpPr>
          <p:cNvPr id="2" name="Rectangle 1"/>
          <p:cNvSpPr/>
          <p:nvPr/>
        </p:nvSpPr>
        <p:spPr>
          <a:xfrm>
            <a:off x="157017" y="1277586"/>
            <a:ext cx="11563928" cy="1815882"/>
          </a:xfrm>
          <a:prstGeom prst="rect">
            <a:avLst/>
          </a:prstGeom>
        </p:spPr>
        <p:txBody>
          <a:bodyPr wrap="square">
            <a:spAutoFit/>
          </a:bodyPr>
          <a:lstStyle/>
          <a:p>
            <a:pPr algn="just"/>
            <a:r>
              <a:rPr lang="fr-FR" sz="2400" dirty="0" smtClean="0">
                <a:latin typeface="SymbolMT"/>
              </a:rPr>
              <a:t>• </a:t>
            </a:r>
            <a:r>
              <a:rPr lang="fr-FR" sz="2800" dirty="0">
                <a:solidFill>
                  <a:srgbClr val="FF0000"/>
                </a:solidFill>
                <a:latin typeface="Arial Narrow" panose="020B0606020202030204" pitchFamily="34" charset="0"/>
              </a:rPr>
              <a:t>Partie commande ou régulateur :</a:t>
            </a:r>
            <a:r>
              <a:rPr lang="fr-FR" sz="2800" dirty="0">
                <a:latin typeface="Arial Narrow" panose="020B0606020202030204" pitchFamily="34" charset="0"/>
              </a:rPr>
              <a:t> le régulateur </a:t>
            </a:r>
            <a:r>
              <a:rPr lang="fr-FR" sz="2800" dirty="0" smtClean="0">
                <a:latin typeface="Arial Narrow" panose="020B0606020202030204" pitchFamily="34" charset="0"/>
              </a:rPr>
              <a:t>se </a:t>
            </a:r>
            <a:r>
              <a:rPr lang="fr-FR" sz="2800" dirty="0">
                <a:latin typeface="Arial Narrow" panose="020B0606020202030204" pitchFamily="34" charset="0"/>
              </a:rPr>
              <a:t>compose d’un comparateur qui </a:t>
            </a:r>
            <a:r>
              <a:rPr lang="fr-FR" sz="2800" dirty="0" smtClean="0">
                <a:latin typeface="Arial Narrow" panose="020B0606020202030204" pitchFamily="34" charset="0"/>
              </a:rPr>
              <a:t>détermine l’écart </a:t>
            </a:r>
            <a:r>
              <a:rPr lang="fr-FR" sz="2800" dirty="0">
                <a:latin typeface="Arial Narrow" panose="020B0606020202030204" pitchFamily="34" charset="0"/>
              </a:rPr>
              <a:t>entre la consigne et la sortie mesurée et d’un correcteur élabore à partir d’un </a:t>
            </a:r>
            <a:r>
              <a:rPr lang="fr-FR" sz="2800" dirty="0" smtClean="0">
                <a:latin typeface="Arial Narrow" panose="020B0606020202030204" pitchFamily="34" charset="0"/>
              </a:rPr>
              <a:t>signal d’erreur </a:t>
            </a:r>
            <a:r>
              <a:rPr lang="fr-FR" sz="2800" dirty="0">
                <a:latin typeface="Arial Narrow" panose="020B0606020202030204" pitchFamily="34" charset="0"/>
              </a:rPr>
              <a:t>ε(t) l’ordre de commande de u(t) : C’est l’organe intelligent du système</a:t>
            </a:r>
            <a:r>
              <a:rPr lang="fr-FR" sz="2800" dirty="0" smtClean="0">
                <a:latin typeface="Arial Narrow" panose="020B0606020202030204" pitchFamily="34" charset="0"/>
              </a:rPr>
              <a:t>.</a:t>
            </a:r>
          </a:p>
        </p:txBody>
      </p:sp>
      <p:sp>
        <p:nvSpPr>
          <p:cNvPr id="6" name="Rectangle 5"/>
          <p:cNvSpPr/>
          <p:nvPr/>
        </p:nvSpPr>
        <p:spPr>
          <a:xfrm>
            <a:off x="120073" y="4996404"/>
            <a:ext cx="11998037" cy="954107"/>
          </a:xfrm>
          <a:prstGeom prst="rect">
            <a:avLst/>
          </a:prstGeom>
        </p:spPr>
        <p:txBody>
          <a:bodyPr wrap="square">
            <a:spAutoFit/>
          </a:bodyPr>
          <a:lstStyle/>
          <a:p>
            <a:pPr lvl="0" algn="just"/>
            <a:r>
              <a:rPr lang="fr-FR" sz="2800" dirty="0">
                <a:solidFill>
                  <a:prstClr val="black"/>
                </a:solidFill>
                <a:latin typeface="Arial Narrow" panose="020B0606020202030204" pitchFamily="34" charset="0"/>
              </a:rPr>
              <a:t>• </a:t>
            </a:r>
            <a:r>
              <a:rPr lang="fr-FR" sz="2800" dirty="0">
                <a:solidFill>
                  <a:srgbClr val="FF0000"/>
                </a:solidFill>
                <a:latin typeface="Arial Narrow" panose="020B0606020202030204" pitchFamily="34" charset="0"/>
              </a:rPr>
              <a:t>Capteur :</a:t>
            </a:r>
            <a:r>
              <a:rPr lang="fr-FR" sz="2800" dirty="0">
                <a:solidFill>
                  <a:prstClr val="black"/>
                </a:solidFill>
                <a:latin typeface="Arial Narrow" panose="020B0606020202030204" pitchFamily="34" charset="0"/>
              </a:rPr>
              <a:t> c’est l’organe qui prélève sur le système la grandeur asservie et la transforme en un signal compréhensible par le régulateur.</a:t>
            </a:r>
          </a:p>
        </p:txBody>
      </p:sp>
      <p:sp>
        <p:nvSpPr>
          <p:cNvPr id="8" name="Rectangle 7"/>
          <p:cNvSpPr/>
          <p:nvPr/>
        </p:nvSpPr>
        <p:spPr>
          <a:xfrm>
            <a:off x="110835" y="3453932"/>
            <a:ext cx="11711709" cy="954107"/>
          </a:xfrm>
          <a:prstGeom prst="rect">
            <a:avLst/>
          </a:prstGeom>
        </p:spPr>
        <p:txBody>
          <a:bodyPr wrap="square">
            <a:spAutoFit/>
          </a:bodyPr>
          <a:lstStyle/>
          <a:p>
            <a:pPr lvl="0" algn="just"/>
            <a:r>
              <a:rPr lang="fr-FR" sz="2800" dirty="0" smtClean="0">
                <a:solidFill>
                  <a:prstClr val="black"/>
                </a:solidFill>
                <a:latin typeface="Arial Narrow" panose="020B0606020202030204" pitchFamily="34" charset="0"/>
              </a:rPr>
              <a:t>• </a:t>
            </a:r>
            <a:r>
              <a:rPr lang="fr-FR" sz="2800" dirty="0">
                <a:solidFill>
                  <a:srgbClr val="FF0000"/>
                </a:solidFill>
                <a:latin typeface="Arial Narrow" panose="020B0606020202030204" pitchFamily="34" charset="0"/>
              </a:rPr>
              <a:t>Actionneur :</a:t>
            </a:r>
            <a:r>
              <a:rPr lang="fr-FR" sz="2800" dirty="0">
                <a:solidFill>
                  <a:prstClr val="black"/>
                </a:solidFill>
                <a:latin typeface="Arial Narrow" panose="020B0606020202030204" pitchFamily="34" charset="0"/>
              </a:rPr>
              <a:t> c’est l’organe d’action qui apporte l’énergie au système pour produire l’effet souhaité</a:t>
            </a:r>
          </a:p>
        </p:txBody>
      </p:sp>
    </p:spTree>
    <p:extLst>
      <p:ext uri="{BB962C8B-B14F-4D97-AF65-F5344CB8AC3E}">
        <p14:creationId xmlns:p14="http://schemas.microsoft.com/office/powerpoint/2010/main" val="418931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3033" y="187098"/>
            <a:ext cx="2499402"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smtClean="0">
                <a:solidFill>
                  <a:schemeClr val="bg1"/>
                </a:solidFill>
                <a:latin typeface="Arial Narrow" panose="020B0606020202030204" pitchFamily="34" charset="0"/>
              </a:rPr>
              <a:t>Informations</a:t>
            </a:r>
            <a:endParaRPr lang="fr-FR" sz="4000" dirty="0">
              <a:solidFill>
                <a:schemeClr val="bg1"/>
              </a:solidFill>
              <a:latin typeface="Arial Narrow" panose="020B0606020202030204" pitchFamily="34" charset="0"/>
            </a:endParaRPr>
          </a:p>
        </p:txBody>
      </p:sp>
      <p:sp>
        <p:nvSpPr>
          <p:cNvPr id="3" name="Espace réservé du pied de page 2"/>
          <p:cNvSpPr>
            <a:spLocks noGrp="1"/>
          </p:cNvSpPr>
          <p:nvPr>
            <p:ph type="ftr" sz="quarter" idx="11"/>
          </p:nvPr>
        </p:nvSpPr>
        <p:spPr/>
        <p:txBody>
          <a:bodyPr/>
          <a:lstStyle/>
          <a:p>
            <a:r>
              <a:rPr lang="fr-FR" dirty="0" smtClean="0"/>
              <a:t>Dr. Kekeli N'KONOU</a:t>
            </a:r>
            <a:endParaRPr lang="fr-FR" dirty="0"/>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35</a:t>
            </a:fld>
            <a:endParaRPr lang="fr-FR"/>
          </a:p>
        </p:txBody>
      </p:sp>
      <p:sp>
        <p:nvSpPr>
          <p:cNvPr id="7" name="Rectangle 6"/>
          <p:cNvSpPr/>
          <p:nvPr/>
        </p:nvSpPr>
        <p:spPr>
          <a:xfrm>
            <a:off x="0" y="1259161"/>
            <a:ext cx="11610110" cy="461665"/>
          </a:xfrm>
          <a:prstGeom prst="rect">
            <a:avLst/>
          </a:prstGeom>
        </p:spPr>
        <p:txBody>
          <a:bodyPr wrap="square">
            <a:spAutoFit/>
          </a:bodyPr>
          <a:lstStyle/>
          <a:p>
            <a:r>
              <a:rPr lang="fr-FR" sz="2400" dirty="0">
                <a:latin typeface="Arial Narrow" panose="020B0606020202030204" pitchFamily="34" charset="0"/>
              </a:rPr>
              <a:t>• </a:t>
            </a:r>
            <a:r>
              <a:rPr lang="fr-FR" sz="2400" b="1" dirty="0">
                <a:solidFill>
                  <a:srgbClr val="FF0000"/>
                </a:solidFill>
                <a:latin typeface="Arial Narrow" panose="020B0606020202030204" pitchFamily="34" charset="0"/>
              </a:rPr>
              <a:t>Entrée consigne </a:t>
            </a:r>
            <a:r>
              <a:rPr lang="fr-FR" sz="2400" dirty="0">
                <a:latin typeface="Arial Narrow" panose="020B0606020202030204" pitchFamily="34" charset="0"/>
              </a:rPr>
              <a:t>: La consigne </a:t>
            </a:r>
            <a:r>
              <a:rPr lang="fr-FR" sz="2400" dirty="0" smtClean="0">
                <a:latin typeface="Arial Narrow" panose="020B0606020202030204" pitchFamily="34" charset="0"/>
              </a:rPr>
              <a:t>est </a:t>
            </a:r>
            <a:r>
              <a:rPr lang="fr-FR" sz="2400" dirty="0">
                <a:latin typeface="Arial Narrow" panose="020B0606020202030204" pitchFamily="34" charset="0"/>
              </a:rPr>
              <a:t>l’entrée de référence, c’est la grandeur </a:t>
            </a:r>
            <a:r>
              <a:rPr lang="fr-FR" sz="2400" dirty="0" err="1">
                <a:latin typeface="Arial Narrow" panose="020B0606020202030204" pitchFamily="34" charset="0"/>
              </a:rPr>
              <a:t>régulante</a:t>
            </a:r>
            <a:r>
              <a:rPr lang="fr-FR" sz="2400" dirty="0">
                <a:latin typeface="Arial Narrow" panose="020B0606020202030204" pitchFamily="34" charset="0"/>
              </a:rPr>
              <a:t> du système</a:t>
            </a:r>
            <a:r>
              <a:rPr lang="fr-FR" sz="2400" dirty="0" smtClean="0">
                <a:latin typeface="Arial Narrow" panose="020B0606020202030204" pitchFamily="34" charset="0"/>
              </a:rPr>
              <a:t>.</a:t>
            </a:r>
            <a:endParaRPr lang="fr-FR" sz="2400" dirty="0">
              <a:latin typeface="Arial Narrow" panose="020B0606020202030204" pitchFamily="34" charset="0"/>
            </a:endParaRPr>
          </a:p>
        </p:txBody>
      </p:sp>
      <p:sp>
        <p:nvSpPr>
          <p:cNvPr id="9" name="Rectangle 8"/>
          <p:cNvSpPr/>
          <p:nvPr/>
        </p:nvSpPr>
        <p:spPr>
          <a:xfrm>
            <a:off x="101600" y="5138112"/>
            <a:ext cx="12090400" cy="830997"/>
          </a:xfrm>
          <a:prstGeom prst="rect">
            <a:avLst/>
          </a:prstGeom>
        </p:spPr>
        <p:txBody>
          <a:bodyPr wrap="square">
            <a:spAutoFit/>
          </a:bodyPr>
          <a:lstStyle/>
          <a:p>
            <a:pPr lvl="0" algn="just"/>
            <a:r>
              <a:rPr lang="fr-FR" sz="2400" dirty="0" smtClean="0">
                <a:solidFill>
                  <a:prstClr val="black"/>
                </a:solidFill>
                <a:latin typeface="Arial Narrow" panose="020B0606020202030204" pitchFamily="34" charset="0"/>
              </a:rPr>
              <a:t>• </a:t>
            </a:r>
            <a:r>
              <a:rPr lang="fr-FR" sz="2400" b="1" dirty="0">
                <a:solidFill>
                  <a:srgbClr val="FF0000"/>
                </a:solidFill>
                <a:latin typeface="Arial Narrow" panose="020B0606020202030204" pitchFamily="34" charset="0"/>
              </a:rPr>
              <a:t>Ecart (erreur) </a:t>
            </a:r>
            <a:r>
              <a:rPr lang="fr-FR" sz="2400" dirty="0">
                <a:solidFill>
                  <a:prstClr val="black"/>
                </a:solidFill>
                <a:latin typeface="Arial Narrow" panose="020B0606020202030204" pitchFamily="34" charset="0"/>
              </a:rPr>
              <a:t>: c’est la différence entre la consigne et la sortie. Cette mesure ne peut </a:t>
            </a:r>
            <a:r>
              <a:rPr lang="fr-FR" sz="2400" dirty="0" smtClean="0">
                <a:solidFill>
                  <a:prstClr val="black"/>
                </a:solidFill>
                <a:latin typeface="Arial Narrow" panose="020B0606020202030204" pitchFamily="34" charset="0"/>
              </a:rPr>
              <a:t>être réalisée </a:t>
            </a:r>
            <a:r>
              <a:rPr lang="fr-FR" sz="2400" dirty="0">
                <a:solidFill>
                  <a:prstClr val="black"/>
                </a:solidFill>
                <a:latin typeface="Arial Narrow" panose="020B0606020202030204" pitchFamily="34" charset="0"/>
              </a:rPr>
              <a:t>que sur les grandeurs comparables. On la réalisera donc en général entre la consigne et </a:t>
            </a:r>
            <a:r>
              <a:rPr lang="fr-FR" sz="2400" dirty="0" smtClean="0">
                <a:solidFill>
                  <a:prstClr val="black"/>
                </a:solidFill>
                <a:latin typeface="Arial Narrow" panose="020B0606020202030204" pitchFamily="34" charset="0"/>
              </a:rPr>
              <a:t>la mesure </a:t>
            </a:r>
            <a:r>
              <a:rPr lang="fr-FR" sz="2400" dirty="0">
                <a:solidFill>
                  <a:prstClr val="black"/>
                </a:solidFill>
                <a:latin typeface="Arial Narrow" panose="020B0606020202030204" pitchFamily="34" charset="0"/>
              </a:rPr>
              <a:t>de sortie</a:t>
            </a:r>
          </a:p>
        </p:txBody>
      </p:sp>
      <p:sp>
        <p:nvSpPr>
          <p:cNvPr id="10" name="Rectangle 9"/>
          <p:cNvSpPr/>
          <p:nvPr/>
        </p:nvSpPr>
        <p:spPr>
          <a:xfrm>
            <a:off x="0" y="3521687"/>
            <a:ext cx="11988800" cy="1200329"/>
          </a:xfrm>
          <a:prstGeom prst="rect">
            <a:avLst/>
          </a:prstGeom>
        </p:spPr>
        <p:txBody>
          <a:bodyPr wrap="square">
            <a:spAutoFit/>
          </a:bodyPr>
          <a:lstStyle/>
          <a:p>
            <a:pPr lvl="0"/>
            <a:r>
              <a:rPr lang="fr-FR" sz="2400" dirty="0">
                <a:solidFill>
                  <a:prstClr val="black"/>
                </a:solidFill>
                <a:latin typeface="Arial Narrow" panose="020B0606020202030204" pitchFamily="34" charset="0"/>
              </a:rPr>
              <a:t>• </a:t>
            </a:r>
            <a:r>
              <a:rPr lang="fr-FR" sz="2400" b="1" dirty="0">
                <a:solidFill>
                  <a:srgbClr val="FF0000"/>
                </a:solidFill>
                <a:latin typeface="Arial Narrow" panose="020B0606020202030204" pitchFamily="34" charset="0"/>
              </a:rPr>
              <a:t>Perturbation</a:t>
            </a:r>
            <a:r>
              <a:rPr lang="fr-FR" sz="2400" b="1" dirty="0">
                <a:solidFill>
                  <a:prstClr val="black"/>
                </a:solidFill>
                <a:latin typeface="Arial Narrow" panose="020B0606020202030204" pitchFamily="34" charset="0"/>
              </a:rPr>
              <a:t> </a:t>
            </a:r>
            <a:r>
              <a:rPr lang="fr-FR" sz="2400" dirty="0">
                <a:solidFill>
                  <a:prstClr val="black"/>
                </a:solidFill>
                <a:latin typeface="Arial Narrow" panose="020B0606020202030204" pitchFamily="34" charset="0"/>
              </a:rPr>
              <a:t>: on appelle perturbation tout phénomène physique intervenant sur le système </a:t>
            </a:r>
            <a:r>
              <a:rPr lang="fr-FR" sz="2400" dirty="0" smtClean="0">
                <a:solidFill>
                  <a:prstClr val="black"/>
                </a:solidFill>
                <a:latin typeface="Arial Narrow" panose="020B0606020202030204" pitchFamily="34" charset="0"/>
              </a:rPr>
              <a:t>qui modifie </a:t>
            </a:r>
            <a:r>
              <a:rPr lang="fr-FR" sz="2400" dirty="0">
                <a:solidFill>
                  <a:prstClr val="black"/>
                </a:solidFill>
                <a:latin typeface="Arial Narrow" panose="020B0606020202030204" pitchFamily="34" charset="0"/>
              </a:rPr>
              <a:t>l’état de la sortie un système régulé doit pouvoir maintenir la sortie à son </a:t>
            </a:r>
            <a:r>
              <a:rPr lang="fr-FR" sz="2400" dirty="0" smtClean="0">
                <a:solidFill>
                  <a:prstClr val="black"/>
                </a:solidFill>
                <a:latin typeface="Arial Narrow" panose="020B0606020202030204" pitchFamily="34" charset="0"/>
              </a:rPr>
              <a:t>niveau indépendamment </a:t>
            </a:r>
            <a:r>
              <a:rPr lang="fr-FR" sz="2400" dirty="0">
                <a:solidFill>
                  <a:prstClr val="black"/>
                </a:solidFill>
                <a:latin typeface="Arial Narrow" panose="020B0606020202030204" pitchFamily="34" charset="0"/>
              </a:rPr>
              <a:t>de la perturbation.</a:t>
            </a:r>
          </a:p>
        </p:txBody>
      </p:sp>
      <p:sp>
        <p:nvSpPr>
          <p:cNvPr id="11" name="Rectangle 10"/>
          <p:cNvSpPr/>
          <p:nvPr/>
        </p:nvSpPr>
        <p:spPr>
          <a:xfrm>
            <a:off x="9237" y="2145407"/>
            <a:ext cx="12182763" cy="830997"/>
          </a:xfrm>
          <a:prstGeom prst="rect">
            <a:avLst/>
          </a:prstGeom>
        </p:spPr>
        <p:txBody>
          <a:bodyPr wrap="square">
            <a:spAutoFit/>
          </a:bodyPr>
          <a:lstStyle/>
          <a:p>
            <a:pPr lvl="0"/>
            <a:r>
              <a:rPr lang="fr-FR" sz="2400" dirty="0">
                <a:solidFill>
                  <a:prstClr val="black"/>
                </a:solidFill>
                <a:latin typeface="Arial Narrow" panose="020B0606020202030204" pitchFamily="34" charset="0"/>
              </a:rPr>
              <a:t>• </a:t>
            </a:r>
            <a:r>
              <a:rPr lang="fr-FR" sz="2400" b="1" dirty="0">
                <a:solidFill>
                  <a:srgbClr val="FF0000"/>
                </a:solidFill>
                <a:latin typeface="Arial Narrow" panose="020B0606020202030204" pitchFamily="34" charset="0"/>
              </a:rPr>
              <a:t>Sortie régulée (asservie) </a:t>
            </a:r>
            <a:r>
              <a:rPr lang="fr-FR" sz="2400" dirty="0">
                <a:solidFill>
                  <a:prstClr val="black"/>
                </a:solidFill>
                <a:latin typeface="Arial Narrow" panose="020B0606020202030204" pitchFamily="34" charset="0"/>
              </a:rPr>
              <a:t>: la sortie régulée représente le phénomène que doit réguler. C’est </a:t>
            </a:r>
            <a:r>
              <a:rPr lang="fr-FR" sz="2400" dirty="0" smtClean="0">
                <a:solidFill>
                  <a:prstClr val="black"/>
                </a:solidFill>
                <a:latin typeface="Arial Narrow" panose="020B0606020202030204" pitchFamily="34" charset="0"/>
              </a:rPr>
              <a:t>la grandeur </a:t>
            </a:r>
            <a:r>
              <a:rPr lang="fr-FR" sz="2400" dirty="0">
                <a:solidFill>
                  <a:prstClr val="black"/>
                </a:solidFill>
                <a:latin typeface="Arial Narrow" panose="020B0606020202030204" pitchFamily="34" charset="0"/>
              </a:rPr>
              <a:t>physique pour laquelle la sortie a été conçue.</a:t>
            </a:r>
          </a:p>
        </p:txBody>
      </p:sp>
    </p:spTree>
    <p:extLst>
      <p:ext uri="{BB962C8B-B14F-4D97-AF65-F5344CB8AC3E}">
        <p14:creationId xmlns:p14="http://schemas.microsoft.com/office/powerpoint/2010/main" val="326076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562" y="1083209"/>
            <a:ext cx="11231419" cy="830997"/>
          </a:xfrm>
          <a:prstGeom prst="rect">
            <a:avLst/>
          </a:prstGeom>
        </p:spPr>
        <p:txBody>
          <a:bodyPr wrap="square">
            <a:spAutoFit/>
          </a:bodyPr>
          <a:lstStyle/>
          <a:p>
            <a:r>
              <a:rPr lang="fr-FR" sz="2400" b="1" dirty="0" smtClean="0">
                <a:latin typeface="Arial Narrow" panose="020B0606020202030204" pitchFamily="34" charset="0"/>
              </a:rPr>
              <a:t>Décrire </a:t>
            </a:r>
            <a:r>
              <a:rPr lang="fr-FR" sz="2400" b="1" dirty="0">
                <a:latin typeface="Arial Narrow" panose="020B0606020202030204" pitchFamily="34" charset="0"/>
              </a:rPr>
              <a:t>la structure fonctionnelle d’un asservissement </a:t>
            </a:r>
            <a:r>
              <a:rPr lang="fr-FR" sz="2400" dirty="0">
                <a:latin typeface="Arial Narrow" panose="020B0606020202030204" pitchFamily="34" charset="0"/>
              </a:rPr>
              <a:t>permet de définir les composants et </a:t>
            </a:r>
            <a:r>
              <a:rPr lang="fr-FR" sz="2400" dirty="0" smtClean="0">
                <a:latin typeface="Arial Narrow" panose="020B0606020202030204" pitchFamily="34" charset="0"/>
              </a:rPr>
              <a:t>fonctions intervenant </a:t>
            </a:r>
            <a:r>
              <a:rPr lang="fr-FR" sz="2400" dirty="0">
                <a:latin typeface="Arial Narrow" panose="020B0606020202030204" pitchFamily="34" charset="0"/>
              </a:rPr>
              <a:t>dans l’asservissement en précisant celles réalisées par l’unité de commande.</a:t>
            </a:r>
          </a:p>
        </p:txBody>
      </p:sp>
      <p:sp>
        <p:nvSpPr>
          <p:cNvPr id="3" name="Rectangle 2"/>
          <p:cNvSpPr/>
          <p:nvPr/>
        </p:nvSpPr>
        <p:spPr>
          <a:xfrm>
            <a:off x="744487" y="103970"/>
            <a:ext cx="11263020"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2 Décrire </a:t>
            </a:r>
            <a:r>
              <a:rPr lang="fr-FR" sz="4000" dirty="0">
                <a:solidFill>
                  <a:schemeClr val="bg1"/>
                </a:solidFill>
                <a:latin typeface="Arial Narrow" panose="020B0606020202030204" pitchFamily="34" charset="0"/>
              </a:rPr>
              <a:t>la structure fonctionnelle d’un asservissement</a:t>
            </a:r>
          </a:p>
        </p:txBody>
      </p:sp>
      <p:sp>
        <p:nvSpPr>
          <p:cNvPr id="4" name="Rectangle 3"/>
          <p:cNvSpPr/>
          <p:nvPr/>
        </p:nvSpPr>
        <p:spPr>
          <a:xfrm>
            <a:off x="616086" y="2071316"/>
            <a:ext cx="5846472" cy="523220"/>
          </a:xfrm>
          <a:prstGeom prst="rect">
            <a:avLst/>
          </a:prstGeom>
        </p:spPr>
        <p:txBody>
          <a:bodyPr wrap="none">
            <a:spAutoFit/>
          </a:bodyPr>
          <a:lstStyle/>
          <a:p>
            <a:r>
              <a:rPr lang="fr-FR" sz="2800" dirty="0" smtClean="0">
                <a:solidFill>
                  <a:srgbClr val="FF0000"/>
                </a:solidFill>
                <a:latin typeface="Arial Narrow" panose="020B0606020202030204" pitchFamily="34" charset="0"/>
              </a:rPr>
              <a:t> Définition </a:t>
            </a:r>
            <a:r>
              <a:rPr lang="fr-FR" sz="2800" dirty="0">
                <a:solidFill>
                  <a:srgbClr val="FF0000"/>
                </a:solidFill>
                <a:latin typeface="Arial Narrow" panose="020B0606020202030204" pitchFamily="34" charset="0"/>
              </a:rPr>
              <a:t>d’un système continu et asservi</a:t>
            </a:r>
          </a:p>
        </p:txBody>
      </p:sp>
      <p:sp>
        <p:nvSpPr>
          <p:cNvPr id="5" name="Rectangle 4"/>
          <p:cNvSpPr/>
          <p:nvPr/>
        </p:nvSpPr>
        <p:spPr>
          <a:xfrm>
            <a:off x="397163" y="3118186"/>
            <a:ext cx="11259128" cy="830997"/>
          </a:xfrm>
          <a:prstGeom prst="rect">
            <a:avLst/>
          </a:prstGeom>
        </p:spPr>
        <p:txBody>
          <a:bodyPr wrap="square">
            <a:spAutoFit/>
          </a:bodyPr>
          <a:lstStyle/>
          <a:p>
            <a:pPr algn="just"/>
            <a:r>
              <a:rPr lang="fr-FR" sz="2400" dirty="0">
                <a:latin typeface="Arial Narrow" panose="020B0606020202030204" pitchFamily="34" charset="0"/>
              </a:rPr>
              <a:t>Un </a:t>
            </a:r>
            <a:r>
              <a:rPr lang="fr-FR" sz="2400" b="1" dirty="0">
                <a:latin typeface="Arial Narrow" panose="020B0606020202030204" pitchFamily="34" charset="0"/>
              </a:rPr>
              <a:t>système asservi </a:t>
            </a:r>
            <a:r>
              <a:rPr lang="fr-FR" sz="2400" dirty="0">
                <a:latin typeface="Arial Narrow" panose="020B0606020202030204" pitchFamily="34" charset="0"/>
              </a:rPr>
              <a:t>assure le </a:t>
            </a:r>
            <a:r>
              <a:rPr lang="fr-FR" sz="2400" b="1" dirty="0">
                <a:latin typeface="Arial Narrow" panose="020B0606020202030204" pitchFamily="34" charset="0"/>
              </a:rPr>
              <a:t>suivi d’une consigne par la matière </a:t>
            </a:r>
            <a:r>
              <a:rPr lang="fr-FR" sz="2400" b="1" dirty="0" smtClean="0">
                <a:latin typeface="Arial Narrow" panose="020B0606020202030204" pitchFamily="34" charset="0"/>
              </a:rPr>
              <a:t>d’</a:t>
            </a:r>
            <a:r>
              <a:rPr lang="fr-FR" sz="2400" b="1" dirty="0" err="1" smtClean="0">
                <a:latin typeface="Arial Narrow" panose="020B0606020202030204" pitchFamily="34" charset="0"/>
              </a:rPr>
              <a:t>oeuvre</a:t>
            </a:r>
            <a:r>
              <a:rPr lang="fr-FR" sz="2400" dirty="0" smtClean="0">
                <a:latin typeface="Arial Narrow" panose="020B0606020202030204" pitchFamily="34" charset="0"/>
              </a:rPr>
              <a:t>, indépendamment </a:t>
            </a:r>
            <a:r>
              <a:rPr lang="fr-FR" sz="2400" dirty="0">
                <a:latin typeface="Arial Narrow" panose="020B0606020202030204" pitchFamily="34" charset="0"/>
              </a:rPr>
              <a:t>des </a:t>
            </a:r>
            <a:r>
              <a:rPr lang="fr-FR" sz="2400" b="1" dirty="0">
                <a:latin typeface="Arial Narrow" panose="020B0606020202030204" pitchFamily="34" charset="0"/>
              </a:rPr>
              <a:t>perturbations </a:t>
            </a:r>
            <a:r>
              <a:rPr lang="fr-FR" sz="2400" dirty="0">
                <a:latin typeface="Arial Narrow" panose="020B0606020202030204" pitchFamily="34" charset="0"/>
              </a:rPr>
              <a:t>qui viennent modifier le comportement </a:t>
            </a:r>
            <a:r>
              <a:rPr lang="fr-FR" sz="2400" dirty="0" smtClean="0">
                <a:latin typeface="Arial Narrow" panose="020B0606020202030204" pitchFamily="34" charset="0"/>
              </a:rPr>
              <a:t>du système.</a:t>
            </a:r>
          </a:p>
        </p:txBody>
      </p:sp>
      <p:sp>
        <p:nvSpPr>
          <p:cNvPr id="7" name="Rectangle 6"/>
          <p:cNvSpPr/>
          <p:nvPr/>
        </p:nvSpPr>
        <p:spPr>
          <a:xfrm>
            <a:off x="341747" y="4842316"/>
            <a:ext cx="11194472" cy="830997"/>
          </a:xfrm>
          <a:prstGeom prst="rect">
            <a:avLst/>
          </a:prstGeom>
        </p:spPr>
        <p:txBody>
          <a:bodyPr wrap="square">
            <a:spAutoFit/>
          </a:bodyPr>
          <a:lstStyle/>
          <a:p>
            <a:pPr algn="just"/>
            <a:r>
              <a:rPr lang="fr-FR" sz="2400" dirty="0">
                <a:latin typeface="Arial Narrow" panose="020B0606020202030204" pitchFamily="34" charset="0"/>
              </a:rPr>
              <a:t>Un </a:t>
            </a:r>
            <a:r>
              <a:rPr lang="fr-FR" sz="2400" b="1" dirty="0">
                <a:latin typeface="Arial Narrow" panose="020B0606020202030204" pitchFamily="34" charset="0"/>
              </a:rPr>
              <a:t>système </a:t>
            </a:r>
            <a:r>
              <a:rPr lang="fr-FR" sz="2400" dirty="0">
                <a:latin typeface="Arial Narrow" panose="020B0606020202030204" pitchFamily="34" charset="0"/>
              </a:rPr>
              <a:t>est dit </a:t>
            </a:r>
            <a:r>
              <a:rPr lang="fr-FR" sz="2400" b="1" dirty="0">
                <a:latin typeface="Arial Narrow" panose="020B0606020202030204" pitchFamily="34" charset="0"/>
              </a:rPr>
              <a:t>continu </a:t>
            </a:r>
            <a:r>
              <a:rPr lang="fr-FR" sz="2400" dirty="0">
                <a:latin typeface="Arial Narrow" panose="020B0606020202030204" pitchFamily="34" charset="0"/>
              </a:rPr>
              <a:t>si toutes les grandeurs de la chaîne fonctionnelle </a:t>
            </a:r>
            <a:r>
              <a:rPr lang="fr-FR" sz="2400" dirty="0" smtClean="0">
                <a:latin typeface="Arial Narrow" panose="020B0606020202030204" pitchFamily="34" charset="0"/>
              </a:rPr>
              <a:t>peuvent être </a:t>
            </a:r>
            <a:r>
              <a:rPr lang="fr-FR" sz="2400" dirty="0">
                <a:latin typeface="Arial Narrow" panose="020B0606020202030204" pitchFamily="34" charset="0"/>
              </a:rPr>
              <a:t>représentées par des </a:t>
            </a:r>
            <a:r>
              <a:rPr lang="fr-FR" sz="2400" b="1" dirty="0">
                <a:latin typeface="Arial Narrow" panose="020B0606020202030204" pitchFamily="34" charset="0"/>
              </a:rPr>
              <a:t>fonctions continues du temps</a:t>
            </a:r>
            <a:r>
              <a:rPr lang="fr-FR" sz="2400" dirty="0">
                <a:latin typeface="Arial Narrow" panose="020B0606020202030204" pitchFamily="34" charset="0"/>
              </a:rPr>
              <a:t>.</a:t>
            </a: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36</a:t>
            </a:fld>
            <a:endParaRPr lang="fr-FR"/>
          </a:p>
        </p:txBody>
      </p:sp>
    </p:spTree>
    <p:extLst>
      <p:ext uri="{BB962C8B-B14F-4D97-AF65-F5344CB8AC3E}">
        <p14:creationId xmlns:p14="http://schemas.microsoft.com/office/powerpoint/2010/main" val="8035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6" y="1249463"/>
            <a:ext cx="11231419" cy="1200329"/>
          </a:xfrm>
          <a:prstGeom prst="rect">
            <a:avLst/>
          </a:prstGeom>
        </p:spPr>
        <p:txBody>
          <a:bodyPr wrap="square">
            <a:spAutoFit/>
          </a:bodyPr>
          <a:lstStyle/>
          <a:p>
            <a:r>
              <a:rPr lang="fr-FR" sz="2400" dirty="0">
                <a:latin typeface="Arial Narrow" panose="020B0606020202030204" pitchFamily="34" charset="0"/>
              </a:rPr>
              <a:t>Fonctionnellement (et historiquement) on peut distinguer 2 types de système </a:t>
            </a:r>
            <a:r>
              <a:rPr lang="fr-FR" sz="2400" dirty="0" smtClean="0">
                <a:latin typeface="Arial Narrow" panose="020B0606020202030204" pitchFamily="34" charset="0"/>
              </a:rPr>
              <a:t>:</a:t>
            </a:r>
          </a:p>
          <a:p>
            <a:pPr marL="342900" indent="-342900">
              <a:buFont typeface="Arial" panose="020B0604020202020204" pitchFamily="34" charset="0"/>
              <a:buChar char="•"/>
            </a:pPr>
            <a:r>
              <a:rPr lang="fr-FR" sz="2400" dirty="0" smtClean="0">
                <a:latin typeface="Arial Narrow" panose="020B0606020202030204" pitchFamily="34" charset="0"/>
              </a:rPr>
              <a:t> </a:t>
            </a:r>
            <a:r>
              <a:rPr lang="fr-FR" sz="2400" b="1" dirty="0">
                <a:latin typeface="Arial Narrow" panose="020B0606020202030204" pitchFamily="34" charset="0"/>
              </a:rPr>
              <a:t>régulateur</a:t>
            </a:r>
            <a:r>
              <a:rPr lang="fr-FR" sz="2400" dirty="0">
                <a:latin typeface="Arial Narrow" panose="020B0606020202030204" pitchFamily="34" charset="0"/>
              </a:rPr>
              <a:t> et </a:t>
            </a:r>
            <a:endParaRPr lang="fr-FR" sz="2400" dirty="0" smtClean="0">
              <a:latin typeface="Arial Narrow" panose="020B0606020202030204" pitchFamily="34" charset="0"/>
            </a:endParaRPr>
          </a:p>
          <a:p>
            <a:pPr marL="342900" indent="-342900">
              <a:buFont typeface="Arial" panose="020B0604020202020204" pitchFamily="34" charset="0"/>
              <a:buChar char="•"/>
            </a:pPr>
            <a:r>
              <a:rPr lang="fr-FR" sz="2400" b="1" dirty="0" smtClean="0">
                <a:latin typeface="Arial Narrow" panose="020B0606020202030204" pitchFamily="34" charset="0"/>
              </a:rPr>
              <a:t>suiveur</a:t>
            </a:r>
            <a:r>
              <a:rPr lang="fr-FR" sz="2400" dirty="0">
                <a:latin typeface="Arial Narrow" panose="020B0606020202030204" pitchFamily="34" charset="0"/>
              </a:rPr>
              <a:t>.</a:t>
            </a:r>
          </a:p>
        </p:txBody>
      </p:sp>
      <p:sp>
        <p:nvSpPr>
          <p:cNvPr id="4" name="Rectangle 3"/>
          <p:cNvSpPr/>
          <p:nvPr/>
        </p:nvSpPr>
        <p:spPr>
          <a:xfrm>
            <a:off x="332508" y="4805557"/>
            <a:ext cx="11490038" cy="830997"/>
          </a:xfrm>
          <a:prstGeom prst="rect">
            <a:avLst/>
          </a:prstGeom>
        </p:spPr>
        <p:txBody>
          <a:bodyPr wrap="square">
            <a:spAutoFit/>
          </a:bodyPr>
          <a:lstStyle/>
          <a:p>
            <a:r>
              <a:rPr lang="fr-FR" sz="2400" dirty="0" smtClean="0">
                <a:latin typeface="Arial Narrow" panose="020B0606020202030204" pitchFamily="34" charset="0"/>
              </a:rPr>
              <a:t>Un </a:t>
            </a:r>
            <a:r>
              <a:rPr lang="fr-FR" sz="2400" b="1" dirty="0">
                <a:latin typeface="Arial Narrow" panose="020B0606020202030204" pitchFamily="34" charset="0"/>
              </a:rPr>
              <a:t>système </a:t>
            </a:r>
            <a:r>
              <a:rPr lang="fr-FR" sz="2400" dirty="0">
                <a:latin typeface="Arial Narrow" panose="020B0606020202030204" pitchFamily="34" charset="0"/>
              </a:rPr>
              <a:t>est </a:t>
            </a:r>
            <a:r>
              <a:rPr lang="fr-FR" sz="2400" b="1" dirty="0">
                <a:latin typeface="Arial Narrow" panose="020B0606020202030204" pitchFamily="34" charset="0"/>
              </a:rPr>
              <a:t>suiveur </a:t>
            </a:r>
            <a:r>
              <a:rPr lang="fr-FR" sz="2400" dirty="0">
                <a:latin typeface="Arial Narrow" panose="020B0606020202030204" pitchFamily="34" charset="0"/>
              </a:rPr>
              <a:t>si la sortie doit suivre une </a:t>
            </a:r>
            <a:r>
              <a:rPr lang="fr-FR" sz="2400" b="1" dirty="0">
                <a:latin typeface="Arial Narrow" panose="020B0606020202030204" pitchFamily="34" charset="0"/>
              </a:rPr>
              <a:t>consigne d’entrée variant au </a:t>
            </a:r>
            <a:r>
              <a:rPr lang="fr-FR" sz="2400" b="1" dirty="0" smtClean="0">
                <a:latin typeface="Arial Narrow" panose="020B0606020202030204" pitchFamily="34" charset="0"/>
              </a:rPr>
              <a:t>cours du </a:t>
            </a:r>
            <a:r>
              <a:rPr lang="fr-FR" sz="2400" b="1" dirty="0">
                <a:latin typeface="Arial Narrow" panose="020B0606020202030204" pitchFamily="34" charset="0"/>
              </a:rPr>
              <a:t>temps </a:t>
            </a:r>
            <a:r>
              <a:rPr lang="fr-FR" sz="2400" dirty="0">
                <a:latin typeface="Arial Narrow" panose="020B0606020202030204" pitchFamily="34" charset="0"/>
              </a:rPr>
              <a:t>et dont l’évolution n’est pas toujours prédéterminée.</a:t>
            </a:r>
          </a:p>
        </p:txBody>
      </p:sp>
      <p:sp>
        <p:nvSpPr>
          <p:cNvPr id="6" name="Rectangle 5"/>
          <p:cNvSpPr/>
          <p:nvPr/>
        </p:nvSpPr>
        <p:spPr>
          <a:xfrm>
            <a:off x="498763" y="3198244"/>
            <a:ext cx="10963564" cy="830997"/>
          </a:xfrm>
          <a:prstGeom prst="rect">
            <a:avLst/>
          </a:prstGeom>
        </p:spPr>
        <p:txBody>
          <a:bodyPr wrap="square">
            <a:spAutoFit/>
          </a:bodyPr>
          <a:lstStyle/>
          <a:p>
            <a:r>
              <a:rPr lang="fr-FR" sz="2400" dirty="0">
                <a:latin typeface="Arial Narrow" panose="020B0606020202030204" pitchFamily="34" charset="0"/>
              </a:rPr>
              <a:t>Un </a:t>
            </a:r>
            <a:r>
              <a:rPr lang="fr-FR" sz="2400" b="1" dirty="0">
                <a:latin typeface="Arial Narrow" panose="020B0606020202030204" pitchFamily="34" charset="0"/>
              </a:rPr>
              <a:t>système </a:t>
            </a:r>
            <a:r>
              <a:rPr lang="fr-FR" sz="2400" dirty="0">
                <a:latin typeface="Arial Narrow" panose="020B0606020202030204" pitchFamily="34" charset="0"/>
              </a:rPr>
              <a:t>est </a:t>
            </a:r>
            <a:r>
              <a:rPr lang="fr-FR" sz="2400" b="1" dirty="0">
                <a:latin typeface="Arial Narrow" panose="020B0606020202030204" pitchFamily="34" charset="0"/>
              </a:rPr>
              <a:t>régulateur</a:t>
            </a:r>
            <a:r>
              <a:rPr lang="fr-FR" sz="2400" dirty="0">
                <a:latin typeface="Arial Narrow" panose="020B0606020202030204" pitchFamily="34" charset="0"/>
              </a:rPr>
              <a:t> lorsque la sortie doit prendre une valeur définie par </a:t>
            </a:r>
            <a:r>
              <a:rPr lang="fr-FR" sz="2400" dirty="0" smtClean="0">
                <a:latin typeface="Arial Narrow" panose="020B0606020202030204" pitchFamily="34" charset="0"/>
              </a:rPr>
              <a:t>une </a:t>
            </a:r>
            <a:r>
              <a:rPr lang="fr-FR" sz="2400" b="1" dirty="0" smtClean="0">
                <a:latin typeface="Arial Narrow" panose="020B0606020202030204" pitchFamily="34" charset="0"/>
              </a:rPr>
              <a:t>consigne </a:t>
            </a:r>
            <a:r>
              <a:rPr lang="fr-FR" sz="2400" b="1" dirty="0">
                <a:latin typeface="Arial Narrow" panose="020B0606020202030204" pitchFamily="34" charset="0"/>
              </a:rPr>
              <a:t>fixe</a:t>
            </a:r>
            <a:r>
              <a:rPr lang="fr-FR" sz="2400" dirty="0">
                <a:latin typeface="Arial Narrow" panose="020B0606020202030204" pitchFamily="34" charset="0"/>
              </a:rPr>
              <a:t>, ou variant ponctuellement.</a:t>
            </a: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37</a:t>
            </a:fld>
            <a:endParaRPr lang="fr-FR"/>
          </a:p>
        </p:txBody>
      </p:sp>
      <p:sp>
        <p:nvSpPr>
          <p:cNvPr id="8" name="Rectangle 7"/>
          <p:cNvSpPr/>
          <p:nvPr/>
        </p:nvSpPr>
        <p:spPr>
          <a:xfrm>
            <a:off x="744487" y="103970"/>
            <a:ext cx="11263020"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2 Décrire </a:t>
            </a:r>
            <a:r>
              <a:rPr lang="fr-FR" sz="4000" dirty="0">
                <a:solidFill>
                  <a:schemeClr val="bg1"/>
                </a:solidFill>
                <a:latin typeface="Arial Narrow" panose="020B0606020202030204" pitchFamily="34" charset="0"/>
              </a:rPr>
              <a:t>la structure fonctionnelle d’un asservissement</a:t>
            </a:r>
          </a:p>
        </p:txBody>
      </p:sp>
    </p:spTree>
    <p:extLst>
      <p:ext uri="{BB962C8B-B14F-4D97-AF65-F5344CB8AC3E}">
        <p14:creationId xmlns:p14="http://schemas.microsoft.com/office/powerpoint/2010/main" val="6623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t="958"/>
          <a:stretch/>
        </p:blipFill>
        <p:spPr>
          <a:xfrm>
            <a:off x="0" y="1607127"/>
            <a:ext cx="12047258" cy="4775199"/>
          </a:xfrm>
          <a:prstGeom prst="rect">
            <a:avLst/>
          </a:prstGeom>
        </p:spPr>
      </p:pic>
      <p:sp>
        <p:nvSpPr>
          <p:cNvPr id="6" name="Rectangle 5"/>
          <p:cNvSpPr/>
          <p:nvPr/>
        </p:nvSpPr>
        <p:spPr>
          <a:xfrm>
            <a:off x="132851" y="953715"/>
            <a:ext cx="4618572" cy="523220"/>
          </a:xfrm>
          <a:prstGeom prst="rect">
            <a:avLst/>
          </a:prstGeom>
        </p:spPr>
        <p:txBody>
          <a:bodyPr wrap="none">
            <a:spAutoFit/>
          </a:bodyPr>
          <a:lstStyle/>
          <a:p>
            <a:r>
              <a:rPr lang="fr-FR" sz="2800" b="1" dirty="0">
                <a:latin typeface="Arial Narrow" panose="020B0606020202030204" pitchFamily="34" charset="0"/>
              </a:rPr>
              <a:t>Exemples </a:t>
            </a:r>
            <a:r>
              <a:rPr lang="fr-FR" sz="2800" dirty="0">
                <a:latin typeface="Arial Narrow" panose="020B0606020202030204" pitchFamily="34" charset="0"/>
              </a:rPr>
              <a:t>de systèmes asservis :</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38</a:t>
            </a:fld>
            <a:endParaRPr lang="fr-FR"/>
          </a:p>
        </p:txBody>
      </p:sp>
      <p:sp>
        <p:nvSpPr>
          <p:cNvPr id="7" name="Rectangle 6"/>
          <p:cNvSpPr/>
          <p:nvPr/>
        </p:nvSpPr>
        <p:spPr>
          <a:xfrm>
            <a:off x="744487" y="103970"/>
            <a:ext cx="11263020"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2 Décrire </a:t>
            </a:r>
            <a:r>
              <a:rPr lang="fr-FR" sz="4000" dirty="0">
                <a:solidFill>
                  <a:schemeClr val="bg1"/>
                </a:solidFill>
                <a:latin typeface="Arial Narrow" panose="020B0606020202030204" pitchFamily="34" charset="0"/>
              </a:rPr>
              <a:t>la structure fonctionnelle d’un asservissement</a:t>
            </a:r>
          </a:p>
        </p:txBody>
      </p:sp>
    </p:spTree>
    <p:extLst>
      <p:ext uri="{BB962C8B-B14F-4D97-AF65-F5344CB8AC3E}">
        <p14:creationId xmlns:p14="http://schemas.microsoft.com/office/powerpoint/2010/main" val="3365772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53002" y="1362947"/>
            <a:ext cx="11449050" cy="4686300"/>
          </a:xfrm>
          <a:prstGeom prst="rect">
            <a:avLst/>
          </a:prstGeom>
        </p:spPr>
      </p:pic>
      <p:sp>
        <p:nvSpPr>
          <p:cNvPr id="5" name="Rectangle 4"/>
          <p:cNvSpPr/>
          <p:nvPr/>
        </p:nvSpPr>
        <p:spPr>
          <a:xfrm>
            <a:off x="785089" y="6045419"/>
            <a:ext cx="11157527" cy="369332"/>
          </a:xfrm>
          <a:prstGeom prst="rect">
            <a:avLst/>
          </a:prstGeom>
        </p:spPr>
        <p:txBody>
          <a:bodyPr wrap="square">
            <a:spAutoFit/>
          </a:bodyPr>
          <a:lstStyle/>
          <a:p>
            <a:pPr algn="ctr"/>
            <a:r>
              <a:rPr lang="fr-FR" dirty="0">
                <a:latin typeface="Arial Narrow" panose="020B0606020202030204" pitchFamily="34" charset="0"/>
              </a:rPr>
              <a:t>Si le capteur mesure directement la réponse, la fonction </a:t>
            </a:r>
            <a:r>
              <a:rPr lang="fr-FR" dirty="0">
                <a:solidFill>
                  <a:srgbClr val="FF0000"/>
                </a:solidFill>
                <a:latin typeface="Arial Narrow" panose="020B0606020202030204" pitchFamily="34" charset="0"/>
              </a:rPr>
              <a:t>ADAPTER de l’unité de commande n’est </a:t>
            </a:r>
            <a:r>
              <a:rPr lang="fr-FR" dirty="0" smtClean="0">
                <a:solidFill>
                  <a:srgbClr val="FF0000"/>
                </a:solidFill>
                <a:latin typeface="Arial Narrow" panose="020B0606020202030204" pitchFamily="34" charset="0"/>
              </a:rPr>
              <a:t>pas nécessaire</a:t>
            </a:r>
            <a:r>
              <a:rPr lang="fr-FR" dirty="0">
                <a:solidFill>
                  <a:srgbClr val="FF0000"/>
                </a:solidFill>
                <a:latin typeface="Arial Narrow" panose="020B0606020202030204" pitchFamily="34" charset="0"/>
              </a:rPr>
              <a:t>.</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39</a:t>
            </a:fld>
            <a:endParaRPr lang="fr-FR"/>
          </a:p>
        </p:txBody>
      </p:sp>
      <p:sp>
        <p:nvSpPr>
          <p:cNvPr id="7" name="Rectangle 6"/>
          <p:cNvSpPr/>
          <p:nvPr/>
        </p:nvSpPr>
        <p:spPr>
          <a:xfrm>
            <a:off x="513578" y="94733"/>
            <a:ext cx="11447513" cy="1200329"/>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3. Structure </a:t>
            </a:r>
            <a:r>
              <a:rPr lang="fr-FR" sz="4000" dirty="0">
                <a:solidFill>
                  <a:schemeClr val="bg1"/>
                </a:solidFill>
                <a:latin typeface="Arial Narrow" panose="020B0606020202030204" pitchFamily="34" charset="0"/>
              </a:rPr>
              <a:t>fonctionnelle d’un système asservi </a:t>
            </a:r>
            <a:r>
              <a:rPr lang="fr-FR" sz="4000" dirty="0" smtClean="0">
                <a:solidFill>
                  <a:schemeClr val="bg1"/>
                </a:solidFill>
                <a:latin typeface="Arial Narrow" panose="020B0606020202030204" pitchFamily="34" charset="0"/>
              </a:rPr>
              <a:t>:</a:t>
            </a:r>
          </a:p>
          <a:p>
            <a:pPr algn="ctr"/>
            <a:r>
              <a:rPr lang="fr-FR" sz="3200" dirty="0" smtClean="0">
                <a:solidFill>
                  <a:srgbClr val="FFFF00"/>
                </a:solidFill>
                <a:latin typeface="Arial Narrow" panose="020B0606020202030204" pitchFamily="34" charset="0"/>
              </a:rPr>
              <a:t>Interface Homme/Machine, </a:t>
            </a:r>
            <a:r>
              <a:rPr lang="fr-FR" sz="3200" dirty="0">
                <a:solidFill>
                  <a:srgbClr val="FFFF00"/>
                </a:solidFill>
                <a:latin typeface="Arial Narrow" panose="020B0606020202030204" pitchFamily="34" charset="0"/>
              </a:rPr>
              <a:t>comparateur, </a:t>
            </a:r>
            <a:r>
              <a:rPr lang="fr-FR" sz="3200" dirty="0" smtClean="0">
                <a:solidFill>
                  <a:srgbClr val="FFFF00"/>
                </a:solidFill>
                <a:latin typeface="Arial Narrow" panose="020B0606020202030204" pitchFamily="34" charset="0"/>
              </a:rPr>
              <a:t>correcteur, capteur</a:t>
            </a:r>
            <a:endParaRPr lang="fr-FR" sz="3200"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1491102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546" y="1120020"/>
            <a:ext cx="11037454" cy="584775"/>
          </a:xfrm>
          <a:prstGeom prst="rect">
            <a:avLst/>
          </a:prstGeom>
        </p:spPr>
        <p:txBody>
          <a:bodyPr wrap="square">
            <a:spAutoFit/>
          </a:bodyPr>
          <a:lstStyle/>
          <a:p>
            <a:r>
              <a:rPr lang="fr-FR" sz="3200" b="1" dirty="0">
                <a:latin typeface="Arial Narrow" panose="020B0606020202030204" pitchFamily="34" charset="0"/>
              </a:rPr>
              <a:t>L’automatique</a:t>
            </a:r>
            <a:r>
              <a:rPr lang="fr-FR" sz="3200" dirty="0">
                <a:latin typeface="Arial Narrow" panose="020B0606020202030204" pitchFamily="34" charset="0"/>
              </a:rPr>
              <a:t> fait partie des sciences de l’ingénieur. </a:t>
            </a:r>
            <a:endParaRPr lang="fr-FR" sz="3200" dirty="0" smtClean="0">
              <a:latin typeface="Arial Narrow" panose="020B0606020202030204" pitchFamily="34" charset="0"/>
            </a:endParaRPr>
          </a:p>
        </p:txBody>
      </p:sp>
      <p:sp>
        <p:nvSpPr>
          <p:cNvPr id="8" name="Rectangle 7"/>
          <p:cNvSpPr/>
          <p:nvPr/>
        </p:nvSpPr>
        <p:spPr>
          <a:xfrm>
            <a:off x="798292" y="2262912"/>
            <a:ext cx="2369778" cy="605617"/>
          </a:xfrm>
          <a:prstGeom prst="rect">
            <a:avLst/>
          </a:prstGeom>
          <a:ln>
            <a:solidFill>
              <a:srgbClr val="FF0000"/>
            </a:solidFill>
            <a:prstDash val="dash"/>
          </a:ln>
        </p:spPr>
        <p:txBody>
          <a:bodyPr wrap="square">
            <a:spAutoFit/>
          </a:bodyPr>
          <a:lstStyle/>
          <a:p>
            <a:r>
              <a:rPr lang="fr-FR" sz="3200" dirty="0" smtClean="0">
                <a:latin typeface="Arial Narrow" panose="020B0606020202030204" pitchFamily="34" charset="0"/>
              </a:rPr>
              <a:t>Modélisation</a:t>
            </a:r>
            <a:endParaRPr lang="fr-FR" sz="3200" dirty="0">
              <a:latin typeface="Arial Narrow" panose="020B0606020202030204" pitchFamily="34" charset="0"/>
            </a:endParaRPr>
          </a:p>
        </p:txBody>
      </p:sp>
      <p:sp>
        <p:nvSpPr>
          <p:cNvPr id="9" name="Rectangle 8"/>
          <p:cNvSpPr/>
          <p:nvPr/>
        </p:nvSpPr>
        <p:spPr>
          <a:xfrm>
            <a:off x="3387166" y="2274520"/>
            <a:ext cx="1476110" cy="584775"/>
          </a:xfrm>
          <a:prstGeom prst="rect">
            <a:avLst/>
          </a:prstGeom>
          <a:ln>
            <a:solidFill>
              <a:srgbClr val="FF0000"/>
            </a:solidFill>
            <a:prstDash val="dash"/>
          </a:ln>
        </p:spPr>
        <p:txBody>
          <a:bodyPr wrap="square">
            <a:spAutoFit/>
          </a:bodyPr>
          <a:lstStyle/>
          <a:p>
            <a:r>
              <a:rPr lang="fr-FR" sz="3200" dirty="0">
                <a:latin typeface="Arial Narrow" panose="020B0606020202030204" pitchFamily="34" charset="0"/>
              </a:rPr>
              <a:t>Analyse</a:t>
            </a:r>
          </a:p>
        </p:txBody>
      </p:sp>
      <p:sp>
        <p:nvSpPr>
          <p:cNvPr id="10" name="Rectangle 9"/>
          <p:cNvSpPr/>
          <p:nvPr/>
        </p:nvSpPr>
        <p:spPr>
          <a:xfrm>
            <a:off x="5193993" y="2246810"/>
            <a:ext cx="1927131" cy="584775"/>
          </a:xfrm>
          <a:prstGeom prst="rect">
            <a:avLst/>
          </a:prstGeom>
          <a:ln>
            <a:solidFill>
              <a:srgbClr val="FF0000"/>
            </a:solidFill>
            <a:prstDash val="dash"/>
          </a:ln>
        </p:spPr>
        <p:txBody>
          <a:bodyPr wrap="none">
            <a:spAutoFit/>
          </a:bodyPr>
          <a:lstStyle/>
          <a:p>
            <a:r>
              <a:rPr lang="fr-FR" sz="3200" dirty="0">
                <a:latin typeface="Arial Narrow" panose="020B0606020202030204" pitchFamily="34" charset="0"/>
              </a:rPr>
              <a:t>Commande</a:t>
            </a:r>
          </a:p>
        </p:txBody>
      </p:sp>
      <p:sp>
        <p:nvSpPr>
          <p:cNvPr id="11" name="Rectangle 10"/>
          <p:cNvSpPr/>
          <p:nvPr/>
        </p:nvSpPr>
        <p:spPr>
          <a:xfrm>
            <a:off x="7516124" y="2265282"/>
            <a:ext cx="1967398" cy="584775"/>
          </a:xfrm>
          <a:prstGeom prst="rect">
            <a:avLst/>
          </a:prstGeom>
          <a:ln>
            <a:solidFill>
              <a:srgbClr val="FF0000"/>
            </a:solidFill>
            <a:prstDash val="dash"/>
          </a:ln>
        </p:spPr>
        <p:txBody>
          <a:bodyPr wrap="square">
            <a:spAutoFit/>
          </a:bodyPr>
          <a:lstStyle/>
          <a:p>
            <a:r>
              <a:rPr lang="fr-FR" sz="3200" dirty="0">
                <a:latin typeface="Arial Narrow" panose="020B0606020202030204" pitchFamily="34" charset="0"/>
              </a:rPr>
              <a:t>Régulation</a:t>
            </a:r>
          </a:p>
        </p:txBody>
      </p:sp>
      <p:sp>
        <p:nvSpPr>
          <p:cNvPr id="12" name="Rectangle 11"/>
          <p:cNvSpPr/>
          <p:nvPr/>
        </p:nvSpPr>
        <p:spPr>
          <a:xfrm>
            <a:off x="2709672" y="3604554"/>
            <a:ext cx="4641014" cy="646331"/>
          </a:xfrm>
          <a:prstGeom prst="rect">
            <a:avLst/>
          </a:prstGeom>
          <a:ln w="12700">
            <a:solidFill>
              <a:schemeClr val="tx1"/>
            </a:solidFill>
          </a:ln>
        </p:spPr>
        <p:txBody>
          <a:bodyPr wrap="none">
            <a:spAutoFit/>
          </a:bodyPr>
          <a:lstStyle/>
          <a:p>
            <a:r>
              <a:rPr lang="fr-FR" sz="3600" dirty="0">
                <a:solidFill>
                  <a:srgbClr val="FF0000"/>
                </a:solidFill>
                <a:latin typeface="Arial Narrow" panose="020B0606020202030204" pitchFamily="34" charset="0"/>
              </a:rPr>
              <a:t>des systèmes dynamiques</a:t>
            </a:r>
          </a:p>
        </p:txBody>
      </p:sp>
      <p:sp>
        <p:nvSpPr>
          <p:cNvPr id="13" name="Accolade fermante 12"/>
          <p:cNvSpPr/>
          <p:nvPr/>
        </p:nvSpPr>
        <p:spPr>
          <a:xfrm rot="5400000">
            <a:off x="4943760" y="-551867"/>
            <a:ext cx="526471" cy="7523017"/>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Rectangle 13"/>
          <p:cNvSpPr/>
          <p:nvPr/>
        </p:nvSpPr>
        <p:spPr>
          <a:xfrm>
            <a:off x="9598619" y="2279138"/>
            <a:ext cx="1476110" cy="584775"/>
          </a:xfrm>
          <a:prstGeom prst="rect">
            <a:avLst/>
          </a:prstGeom>
          <a:ln>
            <a:solidFill>
              <a:srgbClr val="FF0000"/>
            </a:solidFill>
            <a:prstDash val="dash"/>
          </a:ln>
        </p:spPr>
        <p:txBody>
          <a:bodyPr wrap="square">
            <a:spAutoFit/>
          </a:bodyPr>
          <a:lstStyle/>
          <a:p>
            <a:pPr algn="ctr"/>
            <a:r>
              <a:rPr lang="fr-FR" sz="3200" dirty="0" smtClean="0"/>
              <a:t>…</a:t>
            </a:r>
            <a:endParaRPr lang="fr-FR" sz="3200" dirty="0"/>
          </a:p>
        </p:txBody>
      </p:sp>
      <p:sp>
        <p:nvSpPr>
          <p:cNvPr id="15" name="Rectangle 14"/>
          <p:cNvSpPr/>
          <p:nvPr/>
        </p:nvSpPr>
        <p:spPr>
          <a:xfrm>
            <a:off x="311420" y="4269570"/>
            <a:ext cx="5501827" cy="584775"/>
          </a:xfrm>
          <a:prstGeom prst="rect">
            <a:avLst/>
          </a:prstGeom>
        </p:spPr>
        <p:txBody>
          <a:bodyPr wrap="none">
            <a:spAutoFit/>
          </a:bodyPr>
          <a:lstStyle/>
          <a:p>
            <a:r>
              <a:rPr lang="fr-FR" sz="3200" dirty="0">
                <a:latin typeface="Arial Narrow" panose="020B0606020202030204" pitchFamily="34" charset="0"/>
              </a:rPr>
              <a:t>Elle a pour fondements théoriques :</a:t>
            </a:r>
          </a:p>
        </p:txBody>
      </p:sp>
      <p:sp>
        <p:nvSpPr>
          <p:cNvPr id="16" name="Rectangle 15"/>
          <p:cNvSpPr/>
          <p:nvPr/>
        </p:nvSpPr>
        <p:spPr>
          <a:xfrm>
            <a:off x="1403928" y="4749999"/>
            <a:ext cx="4257963" cy="1815882"/>
          </a:xfrm>
          <a:prstGeom prst="rect">
            <a:avLst/>
          </a:prstGeom>
        </p:spPr>
        <p:txBody>
          <a:bodyPr wrap="square">
            <a:spAutoFit/>
          </a:bodyPr>
          <a:lstStyle/>
          <a:p>
            <a:pPr marL="457200" indent="-457200">
              <a:buFont typeface="Arial" panose="020B0604020202020204" pitchFamily="34" charset="0"/>
              <a:buChar char="•"/>
            </a:pPr>
            <a:r>
              <a:rPr lang="fr-FR" sz="2800" dirty="0">
                <a:solidFill>
                  <a:srgbClr val="FF0000"/>
                </a:solidFill>
                <a:latin typeface="Arial Narrow" panose="020B0606020202030204" pitchFamily="34" charset="0"/>
              </a:rPr>
              <a:t>les mathématiques</a:t>
            </a:r>
          </a:p>
          <a:p>
            <a:pPr marL="457200" indent="-457200">
              <a:buFont typeface="Arial" panose="020B0604020202020204" pitchFamily="34" charset="0"/>
              <a:buChar char="•"/>
            </a:pPr>
            <a:r>
              <a:rPr lang="fr-FR" sz="2800" dirty="0">
                <a:solidFill>
                  <a:srgbClr val="FF0000"/>
                </a:solidFill>
                <a:latin typeface="Arial Narrow" panose="020B0606020202030204" pitchFamily="34" charset="0"/>
              </a:rPr>
              <a:t>la théorie du signal</a:t>
            </a:r>
          </a:p>
          <a:p>
            <a:pPr marL="457200" indent="-457200">
              <a:buFont typeface="Arial" panose="020B0604020202020204" pitchFamily="34" charset="0"/>
              <a:buChar char="•"/>
            </a:pPr>
            <a:r>
              <a:rPr lang="fr-FR" sz="2800" dirty="0">
                <a:solidFill>
                  <a:srgbClr val="FF0000"/>
                </a:solidFill>
                <a:latin typeface="Arial Narrow" panose="020B0606020202030204" pitchFamily="34" charset="0"/>
              </a:rPr>
              <a:t>l’informatique</a:t>
            </a:r>
          </a:p>
          <a:p>
            <a:pPr marL="457200" indent="-457200">
              <a:buFont typeface="Arial" panose="020B0604020202020204" pitchFamily="34" charset="0"/>
              <a:buChar char="•"/>
            </a:pPr>
            <a:r>
              <a:rPr lang="fr-FR" sz="2800" dirty="0">
                <a:solidFill>
                  <a:srgbClr val="FF0000"/>
                </a:solidFill>
                <a:latin typeface="Arial Narrow" panose="020B0606020202030204" pitchFamily="34" charset="0"/>
              </a:rPr>
              <a:t>l’électronique</a:t>
            </a:r>
          </a:p>
        </p:txBody>
      </p:sp>
      <p:sp>
        <p:nvSpPr>
          <p:cNvPr id="17" name="Rectangle 16"/>
          <p:cNvSpPr/>
          <p:nvPr/>
        </p:nvSpPr>
        <p:spPr>
          <a:xfrm>
            <a:off x="3120646" y="399535"/>
            <a:ext cx="5771132"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Définition de l’automatique </a:t>
            </a:r>
            <a:endParaRPr lang="fr-FR" sz="4400" dirty="0">
              <a:solidFill>
                <a:schemeClr val="bg1"/>
              </a:solidFill>
              <a:latin typeface="Arial Narrow" panose="020B0606020202030204" pitchFamily="34" charset="0"/>
            </a:endParaRPr>
          </a:p>
        </p:txBody>
      </p:sp>
      <p:sp>
        <p:nvSpPr>
          <p:cNvPr id="4" name="Rectangle 3"/>
          <p:cNvSpPr/>
          <p:nvPr/>
        </p:nvSpPr>
        <p:spPr>
          <a:xfrm>
            <a:off x="590366" y="1600421"/>
            <a:ext cx="2598788" cy="584775"/>
          </a:xfrm>
          <a:prstGeom prst="rect">
            <a:avLst/>
          </a:prstGeom>
        </p:spPr>
        <p:txBody>
          <a:bodyPr wrap="none">
            <a:spAutoFit/>
          </a:bodyPr>
          <a:lstStyle/>
          <a:p>
            <a:pPr lvl="0"/>
            <a:r>
              <a:rPr lang="fr-FR" sz="3200" dirty="0">
                <a:solidFill>
                  <a:prstClr val="black"/>
                </a:solidFill>
                <a:latin typeface="Arial Narrow" panose="020B0606020202030204" pitchFamily="34" charset="0"/>
              </a:rPr>
              <a:t>Elle traite de la :</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4</a:t>
            </a:fld>
            <a:endParaRPr lang="fr-FR"/>
          </a:p>
        </p:txBody>
      </p:sp>
    </p:spTree>
    <p:extLst>
      <p:ext uri="{BB962C8B-B14F-4D97-AF65-F5344CB8AC3E}">
        <p14:creationId xmlns:p14="http://schemas.microsoft.com/office/powerpoint/2010/main" val="412390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3578" y="94733"/>
            <a:ext cx="11447513" cy="1200329"/>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3. Structure </a:t>
            </a:r>
            <a:r>
              <a:rPr lang="fr-FR" sz="4000" dirty="0">
                <a:solidFill>
                  <a:schemeClr val="bg1"/>
                </a:solidFill>
                <a:latin typeface="Arial Narrow" panose="020B0606020202030204" pitchFamily="34" charset="0"/>
              </a:rPr>
              <a:t>fonctionnelle d’un système asservi </a:t>
            </a:r>
            <a:r>
              <a:rPr lang="fr-FR" sz="4000" dirty="0" smtClean="0">
                <a:solidFill>
                  <a:schemeClr val="bg1"/>
                </a:solidFill>
                <a:latin typeface="Arial Narrow" panose="020B0606020202030204" pitchFamily="34" charset="0"/>
              </a:rPr>
              <a:t>:</a:t>
            </a:r>
          </a:p>
          <a:p>
            <a:pPr algn="ctr"/>
            <a:r>
              <a:rPr lang="fr-FR" sz="3200" dirty="0" smtClean="0">
                <a:solidFill>
                  <a:srgbClr val="FFFF00"/>
                </a:solidFill>
                <a:latin typeface="Arial Narrow" panose="020B0606020202030204" pitchFamily="34" charset="0"/>
              </a:rPr>
              <a:t>Interface Homme/Machine, </a:t>
            </a:r>
            <a:r>
              <a:rPr lang="fr-FR" sz="3200" dirty="0">
                <a:solidFill>
                  <a:srgbClr val="FFFF00"/>
                </a:solidFill>
                <a:latin typeface="Arial Narrow" panose="020B0606020202030204" pitchFamily="34" charset="0"/>
              </a:rPr>
              <a:t>comparateur, </a:t>
            </a:r>
            <a:r>
              <a:rPr lang="fr-FR" sz="3200" dirty="0" smtClean="0">
                <a:solidFill>
                  <a:srgbClr val="FFFF00"/>
                </a:solidFill>
                <a:latin typeface="Arial Narrow" panose="020B0606020202030204" pitchFamily="34" charset="0"/>
              </a:rPr>
              <a:t>correcteur, capteur</a:t>
            </a:r>
            <a:endParaRPr lang="fr-FR" sz="3200" dirty="0">
              <a:solidFill>
                <a:srgbClr val="FFFF00"/>
              </a:solidFill>
              <a:latin typeface="Arial Narrow" panose="020B0606020202030204" pitchFamily="34" charset="0"/>
            </a:endParaRPr>
          </a:p>
        </p:txBody>
      </p:sp>
      <p:pic>
        <p:nvPicPr>
          <p:cNvPr id="6" name="Image 5"/>
          <p:cNvPicPr>
            <a:picLocks noChangeAspect="1"/>
          </p:cNvPicPr>
          <p:nvPr/>
        </p:nvPicPr>
        <p:blipFill>
          <a:blip r:embed="rId2"/>
          <a:stretch>
            <a:fillRect/>
          </a:stretch>
        </p:blipFill>
        <p:spPr>
          <a:xfrm>
            <a:off x="1471575" y="2568660"/>
            <a:ext cx="8983987" cy="4307812"/>
          </a:xfrm>
          <a:prstGeom prst="rect">
            <a:avLst/>
          </a:prstGeom>
        </p:spPr>
      </p:pic>
      <p:sp>
        <p:nvSpPr>
          <p:cNvPr id="2" name="Rectangle 1"/>
          <p:cNvSpPr/>
          <p:nvPr/>
        </p:nvSpPr>
        <p:spPr>
          <a:xfrm>
            <a:off x="193963" y="1341828"/>
            <a:ext cx="11619346" cy="1200329"/>
          </a:xfrm>
          <a:prstGeom prst="rect">
            <a:avLst/>
          </a:prstGeom>
        </p:spPr>
        <p:txBody>
          <a:bodyPr wrap="square">
            <a:spAutoFit/>
          </a:bodyPr>
          <a:lstStyle/>
          <a:p>
            <a:r>
              <a:rPr lang="fr-FR" sz="2400" dirty="0">
                <a:latin typeface="Arial Narrow" panose="020B0606020202030204" pitchFamily="34" charset="0"/>
              </a:rPr>
              <a:t>Un </a:t>
            </a:r>
            <a:r>
              <a:rPr lang="fr-FR" sz="2400" b="1" dirty="0">
                <a:latin typeface="Arial Narrow" panose="020B0606020202030204" pitchFamily="34" charset="0"/>
              </a:rPr>
              <a:t>système asservi </a:t>
            </a:r>
            <a:r>
              <a:rPr lang="fr-FR" sz="2400" dirty="0">
                <a:latin typeface="Arial Narrow" panose="020B0606020202030204" pitchFamily="34" charset="0"/>
              </a:rPr>
              <a:t>comprend un </a:t>
            </a:r>
            <a:r>
              <a:rPr lang="fr-FR" sz="2400" b="1" dirty="0">
                <a:latin typeface="Arial Narrow" panose="020B0606020202030204" pitchFamily="34" charset="0"/>
              </a:rPr>
              <a:t>capteur </a:t>
            </a:r>
            <a:r>
              <a:rPr lang="fr-FR" sz="2400" dirty="0">
                <a:latin typeface="Arial Narrow" panose="020B0606020202030204" pitchFamily="34" charset="0"/>
              </a:rPr>
              <a:t>pour </a:t>
            </a:r>
            <a:r>
              <a:rPr lang="fr-FR" sz="2400" b="1" dirty="0">
                <a:latin typeface="Arial Narrow" panose="020B0606020202030204" pitchFamily="34" charset="0"/>
              </a:rPr>
              <a:t>observer </a:t>
            </a:r>
            <a:r>
              <a:rPr lang="fr-FR" sz="2400" dirty="0">
                <a:latin typeface="Arial Narrow" panose="020B0606020202030204" pitchFamily="34" charset="0"/>
              </a:rPr>
              <a:t>la grandeur de sortie et </a:t>
            </a:r>
            <a:r>
              <a:rPr lang="fr-FR" sz="2400" b="1" dirty="0" smtClean="0">
                <a:latin typeface="Arial Narrow" panose="020B0606020202030204" pitchFamily="34" charset="0"/>
              </a:rPr>
              <a:t>réagir </a:t>
            </a:r>
            <a:r>
              <a:rPr lang="fr-FR" sz="2400" dirty="0" smtClean="0">
                <a:latin typeface="Arial Narrow" panose="020B0606020202030204" pitchFamily="34" charset="0"/>
              </a:rPr>
              <a:t>en </a:t>
            </a:r>
            <a:r>
              <a:rPr lang="fr-FR" sz="2400" dirty="0">
                <a:latin typeface="Arial Narrow" panose="020B0606020202030204" pitchFamily="34" charset="0"/>
              </a:rPr>
              <a:t>fonction de </a:t>
            </a:r>
            <a:r>
              <a:rPr lang="fr-FR" sz="2400" b="1" dirty="0">
                <a:latin typeface="Arial Narrow" panose="020B0606020202030204" pitchFamily="34" charset="0"/>
              </a:rPr>
              <a:t>l’erreur mesurée</a:t>
            </a:r>
            <a:r>
              <a:rPr lang="fr-FR" sz="2400" dirty="0">
                <a:latin typeface="Arial Narrow" panose="020B0606020202030204" pitchFamily="34" charset="0"/>
              </a:rPr>
              <a:t>, différence entre la </a:t>
            </a:r>
            <a:r>
              <a:rPr lang="fr-FR" sz="2400" b="1" dirty="0">
                <a:latin typeface="Arial Narrow" panose="020B0606020202030204" pitchFamily="34" charset="0"/>
              </a:rPr>
              <a:t>réponse </a:t>
            </a:r>
            <a:r>
              <a:rPr lang="fr-FR" sz="2400" i="1" dirty="0">
                <a:latin typeface="Arial Narrow" panose="020B0606020202030204" pitchFamily="34" charset="0"/>
              </a:rPr>
              <a:t>s</a:t>
            </a:r>
            <a:r>
              <a:rPr lang="fr-FR" sz="2400" dirty="0">
                <a:latin typeface="Arial Narrow" panose="020B0606020202030204" pitchFamily="34" charset="0"/>
              </a:rPr>
              <a:t>(</a:t>
            </a:r>
            <a:r>
              <a:rPr lang="fr-FR" sz="2400" i="1" dirty="0">
                <a:latin typeface="Arial Narrow" panose="020B0606020202030204" pitchFamily="34" charset="0"/>
              </a:rPr>
              <a:t>t</a:t>
            </a:r>
            <a:r>
              <a:rPr lang="fr-FR" sz="2400" dirty="0">
                <a:latin typeface="Arial Narrow" panose="020B0606020202030204" pitchFamily="34" charset="0"/>
              </a:rPr>
              <a:t>) </a:t>
            </a:r>
            <a:r>
              <a:rPr lang="fr-FR" sz="2400" b="1" dirty="0">
                <a:latin typeface="Arial Narrow" panose="020B0606020202030204" pitchFamily="34" charset="0"/>
              </a:rPr>
              <a:t>et la consigne </a:t>
            </a:r>
            <a:r>
              <a:rPr lang="fr-FR" sz="2400" i="1" dirty="0">
                <a:latin typeface="Arial Narrow" panose="020B0606020202030204" pitchFamily="34" charset="0"/>
              </a:rPr>
              <a:t>e</a:t>
            </a:r>
            <a:r>
              <a:rPr lang="fr-FR" sz="2400" dirty="0">
                <a:latin typeface="Arial Narrow" panose="020B0606020202030204" pitchFamily="34" charset="0"/>
              </a:rPr>
              <a:t>(</a:t>
            </a:r>
            <a:r>
              <a:rPr lang="fr-FR" sz="2400" i="1" dirty="0">
                <a:latin typeface="Arial Narrow" panose="020B0606020202030204" pitchFamily="34" charset="0"/>
              </a:rPr>
              <a:t>t</a:t>
            </a:r>
            <a:r>
              <a:rPr lang="fr-FR" sz="2400" dirty="0">
                <a:latin typeface="Arial Narrow" panose="020B0606020202030204" pitchFamily="34" charset="0"/>
              </a:rPr>
              <a:t>) </a:t>
            </a:r>
            <a:r>
              <a:rPr lang="fr-FR" sz="2400" dirty="0" smtClean="0">
                <a:latin typeface="Arial Narrow" panose="020B0606020202030204" pitchFamily="34" charset="0"/>
              </a:rPr>
              <a:t>, afin </a:t>
            </a:r>
            <a:r>
              <a:rPr lang="fr-FR" sz="2400" b="1" dirty="0">
                <a:latin typeface="Arial Narrow" panose="020B0606020202030204" pitchFamily="34" charset="0"/>
              </a:rPr>
              <a:t>d’annuler cette erreur </a:t>
            </a:r>
            <a:r>
              <a:rPr lang="fr-FR" sz="2400" i="1" dirty="0">
                <a:latin typeface="Arial Narrow" panose="020B0606020202030204" pitchFamily="34" charset="0"/>
              </a:rPr>
              <a:t>e</a:t>
            </a:r>
            <a:r>
              <a:rPr lang="fr-FR" sz="2000" i="1" dirty="0">
                <a:latin typeface="Arial Narrow" panose="020B0606020202030204" pitchFamily="34" charset="0"/>
              </a:rPr>
              <a:t>r</a:t>
            </a:r>
            <a:r>
              <a:rPr lang="fr-FR" sz="2400" i="1" dirty="0">
                <a:latin typeface="Arial Narrow" panose="020B0606020202030204" pitchFamily="34" charset="0"/>
              </a:rPr>
              <a:t> </a:t>
            </a:r>
            <a:r>
              <a:rPr lang="fr-FR" sz="2400" dirty="0">
                <a:latin typeface="Arial Narrow" panose="020B0606020202030204" pitchFamily="34" charset="0"/>
              </a:rPr>
              <a:t>(</a:t>
            </a:r>
            <a:r>
              <a:rPr lang="fr-FR" sz="2400" i="1" dirty="0">
                <a:latin typeface="Arial Narrow" panose="020B0606020202030204" pitchFamily="34" charset="0"/>
              </a:rPr>
              <a:t>t</a:t>
            </a:r>
            <a:r>
              <a:rPr lang="fr-FR" sz="2400" dirty="0">
                <a:latin typeface="Arial Narrow" panose="020B0606020202030204" pitchFamily="34" charset="0"/>
              </a:rPr>
              <a:t>) = </a:t>
            </a:r>
            <a:r>
              <a:rPr lang="fr-FR" sz="2400" i="1" dirty="0">
                <a:latin typeface="Arial Narrow" panose="020B0606020202030204" pitchFamily="34" charset="0"/>
              </a:rPr>
              <a:t>e</a:t>
            </a:r>
            <a:r>
              <a:rPr lang="fr-FR" sz="2400" dirty="0">
                <a:latin typeface="Arial Narrow" panose="020B0606020202030204" pitchFamily="34" charset="0"/>
              </a:rPr>
              <a:t>(</a:t>
            </a:r>
            <a:r>
              <a:rPr lang="fr-FR" sz="2400" i="1" dirty="0">
                <a:latin typeface="Arial Narrow" panose="020B0606020202030204" pitchFamily="34" charset="0"/>
              </a:rPr>
              <a:t>t</a:t>
            </a:r>
            <a:r>
              <a:rPr lang="fr-FR" sz="2400" dirty="0">
                <a:latin typeface="Arial Narrow" panose="020B0606020202030204" pitchFamily="34" charset="0"/>
              </a:rPr>
              <a:t>)− </a:t>
            </a:r>
            <a:r>
              <a:rPr lang="fr-FR" sz="2400" i="1" dirty="0">
                <a:latin typeface="Arial Narrow" panose="020B0606020202030204" pitchFamily="34" charset="0"/>
              </a:rPr>
              <a:t>s</a:t>
            </a:r>
            <a:r>
              <a:rPr lang="fr-FR" sz="2400" dirty="0">
                <a:latin typeface="Arial Narrow" panose="020B0606020202030204" pitchFamily="34" charset="0"/>
              </a:rPr>
              <a:t>(</a:t>
            </a:r>
            <a:r>
              <a:rPr lang="fr-FR" sz="2400" i="1" dirty="0">
                <a:latin typeface="Arial Narrow" panose="020B0606020202030204" pitchFamily="34" charset="0"/>
              </a:rPr>
              <a:t>t</a:t>
            </a:r>
            <a:r>
              <a:rPr lang="fr-FR" sz="2400" dirty="0">
                <a:latin typeface="Arial Narrow" panose="020B0606020202030204" pitchFamily="34" charset="0"/>
              </a:rPr>
              <a:t>) .</a:t>
            </a:r>
          </a:p>
        </p:txBody>
      </p:sp>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40</a:t>
            </a:fld>
            <a:endParaRPr lang="fr-FR"/>
          </a:p>
        </p:txBody>
      </p:sp>
    </p:spTree>
    <p:extLst>
      <p:ext uri="{BB962C8B-B14F-4D97-AF65-F5344CB8AC3E}">
        <p14:creationId xmlns:p14="http://schemas.microsoft.com/office/powerpoint/2010/main" val="402213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444426" y="1791276"/>
            <a:ext cx="11128738" cy="3534559"/>
          </a:xfrm>
          <a:prstGeom prst="rect">
            <a:avLst/>
          </a:prstGeom>
        </p:spPr>
      </p:pic>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41</a:t>
            </a:fld>
            <a:endParaRPr lang="fr-FR"/>
          </a:p>
        </p:txBody>
      </p:sp>
      <p:sp>
        <p:nvSpPr>
          <p:cNvPr id="7" name="Rectangle 6"/>
          <p:cNvSpPr/>
          <p:nvPr/>
        </p:nvSpPr>
        <p:spPr>
          <a:xfrm>
            <a:off x="513578" y="94733"/>
            <a:ext cx="11447513" cy="1200329"/>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742950" indent="-742950">
              <a:buFont typeface="+mj-lt"/>
              <a:buAutoNum type="arabicPeriod" startAt="2"/>
            </a:pPr>
            <a:r>
              <a:rPr lang="fr-FR" sz="4000" dirty="0" smtClean="0">
                <a:solidFill>
                  <a:schemeClr val="bg1"/>
                </a:solidFill>
                <a:latin typeface="Arial Narrow" panose="020B0606020202030204" pitchFamily="34" charset="0"/>
              </a:rPr>
              <a:t>3. Structure </a:t>
            </a:r>
            <a:r>
              <a:rPr lang="fr-FR" sz="4000" dirty="0">
                <a:solidFill>
                  <a:schemeClr val="bg1"/>
                </a:solidFill>
                <a:latin typeface="Arial Narrow" panose="020B0606020202030204" pitchFamily="34" charset="0"/>
              </a:rPr>
              <a:t>fonctionnelle d’un système asservi </a:t>
            </a:r>
            <a:r>
              <a:rPr lang="fr-FR" sz="4000" dirty="0" smtClean="0">
                <a:solidFill>
                  <a:srgbClr val="002060"/>
                </a:solidFill>
                <a:latin typeface="Arial Narrow" panose="020B0606020202030204" pitchFamily="34" charset="0"/>
              </a:rPr>
              <a:t>:</a:t>
            </a:r>
          </a:p>
          <a:p>
            <a:pPr algn="ctr"/>
            <a:r>
              <a:rPr lang="fr-FR" sz="3200" dirty="0" smtClean="0">
                <a:solidFill>
                  <a:srgbClr val="FFFF00"/>
                </a:solidFill>
                <a:latin typeface="Arial Narrow" panose="020B0606020202030204" pitchFamily="34" charset="0"/>
              </a:rPr>
              <a:t>Interface Homme/Machine, </a:t>
            </a:r>
            <a:r>
              <a:rPr lang="fr-FR" sz="3200" dirty="0">
                <a:solidFill>
                  <a:srgbClr val="FFFF00"/>
                </a:solidFill>
                <a:latin typeface="Arial Narrow" panose="020B0606020202030204" pitchFamily="34" charset="0"/>
              </a:rPr>
              <a:t>comparateur, </a:t>
            </a:r>
            <a:r>
              <a:rPr lang="fr-FR" sz="3200" dirty="0" smtClean="0">
                <a:solidFill>
                  <a:srgbClr val="FFFF00"/>
                </a:solidFill>
                <a:latin typeface="Arial Narrow" panose="020B0606020202030204" pitchFamily="34" charset="0"/>
              </a:rPr>
              <a:t>correcteur, capteur</a:t>
            </a:r>
            <a:endParaRPr lang="fr-FR" sz="3200"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812605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00"/>
          <p:cNvGrpSpPr>
            <a:grpSpLocks/>
          </p:cNvGrpSpPr>
          <p:nvPr/>
        </p:nvGrpSpPr>
        <p:grpSpPr bwMode="auto">
          <a:xfrm>
            <a:off x="3090141" y="1031875"/>
            <a:ext cx="6629400" cy="1865313"/>
            <a:chOff x="1187450" y="1031875"/>
            <a:chExt cx="6629400" cy="1865313"/>
          </a:xfrm>
        </p:grpSpPr>
        <p:grpSp>
          <p:nvGrpSpPr>
            <p:cNvPr id="3" name="Groupe 70"/>
            <p:cNvGrpSpPr>
              <a:grpSpLocks/>
            </p:cNvGrpSpPr>
            <p:nvPr/>
          </p:nvGrpSpPr>
          <p:grpSpPr bwMode="auto">
            <a:xfrm>
              <a:off x="1187450" y="1031875"/>
              <a:ext cx="6629400" cy="1865313"/>
              <a:chOff x="1187527" y="1757238"/>
              <a:chExt cx="6628605" cy="1864734"/>
            </a:xfrm>
          </p:grpSpPr>
          <p:sp>
            <p:nvSpPr>
              <p:cNvPr id="5" name="Rectangle 26"/>
              <p:cNvSpPr>
                <a:spLocks noChangeArrowheads="1"/>
              </p:cNvSpPr>
              <p:nvPr/>
            </p:nvSpPr>
            <p:spPr bwMode="auto">
              <a:xfrm>
                <a:off x="1187527" y="1757238"/>
                <a:ext cx="6628605" cy="1864734"/>
              </a:xfrm>
              <a:prstGeom prst="rect">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6" name="AutoShape 9"/>
              <p:cNvCxnSpPr>
                <a:cxnSpLocks noChangeShapeType="1"/>
              </p:cNvCxnSpPr>
              <p:nvPr/>
            </p:nvCxnSpPr>
            <p:spPr bwMode="auto">
              <a:xfrm flipV="1">
                <a:off x="3620743" y="2647517"/>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 name="Rectangle 14"/>
              <p:cNvSpPr>
                <a:spLocks noChangeArrowheads="1"/>
              </p:cNvSpPr>
              <p:nvPr/>
            </p:nvSpPr>
            <p:spPr bwMode="auto">
              <a:xfrm>
                <a:off x="3014521" y="2336496"/>
                <a:ext cx="1026989" cy="631629"/>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ea typeface="Calibri" pitchFamily="34" charset="0"/>
                    <a:cs typeface="Times New Roman" pitchFamily="18" charset="0"/>
                  </a:rPr>
                  <a:t>Correcteur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Calibri" pitchFamily="34" charset="0"/>
                    <a:cs typeface="Times New Roman" pitchFamily="18" charset="0"/>
                  </a:rPr>
                  <a: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cs typeface="Times New Roman" pitchFamily="18" charset="0"/>
                  </a:rPr>
                  <a:t>Amplificateur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8" name="AutoShape 11"/>
              <p:cNvCxnSpPr>
                <a:cxnSpLocks noChangeShapeType="1"/>
              </p:cNvCxnSpPr>
              <p:nvPr/>
            </p:nvCxnSpPr>
            <p:spPr bwMode="auto">
              <a:xfrm>
                <a:off x="2629553" y="2647517"/>
                <a:ext cx="380594"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9"/>
              <p:cNvCxnSpPr>
                <a:cxnSpLocks noChangeShapeType="1"/>
              </p:cNvCxnSpPr>
              <p:nvPr/>
            </p:nvCxnSpPr>
            <p:spPr bwMode="auto">
              <a:xfrm flipV="1">
                <a:off x="5705734" y="2657284"/>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1282527" y="2415002"/>
                <a:ext cx="823645" cy="48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Consigne (entrée)</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1" name="Text Box 7"/>
              <p:cNvSpPr txBox="1">
                <a:spLocks noChangeArrowheads="1"/>
              </p:cNvSpPr>
              <p:nvPr/>
            </p:nvSpPr>
            <p:spPr bwMode="auto">
              <a:xfrm>
                <a:off x="6327206" y="2410942"/>
                <a:ext cx="1488222" cy="47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Grandeur asservie (sortie)</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 Box 6"/>
              <p:cNvSpPr txBox="1">
                <a:spLocks noChangeArrowheads="1"/>
              </p:cNvSpPr>
              <p:nvPr/>
            </p:nvSpPr>
            <p:spPr bwMode="auto">
              <a:xfrm>
                <a:off x="2157083" y="2360665"/>
                <a:ext cx="298620" cy="2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400" b="1"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1400" b="1" i="0"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 Box 5"/>
              <p:cNvSpPr txBox="1">
                <a:spLocks noChangeArrowheads="1"/>
              </p:cNvSpPr>
              <p:nvPr/>
            </p:nvSpPr>
            <p:spPr bwMode="auto">
              <a:xfrm>
                <a:off x="2296141" y="2711467"/>
                <a:ext cx="296668" cy="27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4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1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4"/>
              <p:cNvSpPr>
                <a:spLocks noChangeArrowheads="1"/>
              </p:cNvSpPr>
              <p:nvPr/>
            </p:nvSpPr>
            <p:spPr bwMode="auto">
              <a:xfrm>
                <a:off x="3939922" y="3103020"/>
                <a:ext cx="944450" cy="269791"/>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rgbClr val="000000"/>
                    </a:solidFill>
                    <a:effectLst/>
                    <a:uLnTx/>
                    <a:uFillTx/>
                    <a:ea typeface="Calibri" pitchFamily="34" charset="0"/>
                    <a:cs typeface="Times New Roman" pitchFamily="18" charset="0"/>
                  </a:rPr>
                  <a:t>Capteur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15" name="AutoShape 3"/>
              <p:cNvCxnSpPr>
                <a:cxnSpLocks noChangeShapeType="1"/>
              </p:cNvCxnSpPr>
              <p:nvPr/>
            </p:nvCxnSpPr>
            <p:spPr bwMode="auto">
              <a:xfrm flipH="1">
                <a:off x="4880751" y="2658261"/>
                <a:ext cx="563422" cy="583700"/>
              </a:xfrm>
              <a:prstGeom prst="bentConnector3">
                <a:avLst>
                  <a:gd name="adj1" fmla="val -12825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2"/>
              <p:cNvCxnSpPr>
                <a:cxnSpLocks noChangeShapeType="1"/>
              </p:cNvCxnSpPr>
              <p:nvPr/>
            </p:nvCxnSpPr>
            <p:spPr bwMode="auto">
              <a:xfrm rot="10800000">
                <a:off x="2534091" y="2831143"/>
                <a:ext cx="1396634" cy="4108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4"/>
              <p:cNvSpPr>
                <a:spLocks noChangeArrowheads="1"/>
              </p:cNvSpPr>
              <p:nvPr/>
            </p:nvSpPr>
            <p:spPr bwMode="auto">
              <a:xfrm>
                <a:off x="5003419" y="2512653"/>
                <a:ext cx="898417" cy="277727"/>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ea typeface="Calibri" pitchFamily="34" charset="0"/>
                    <a:cs typeface="Times New Roman" pitchFamily="18" charset="0"/>
                  </a:rPr>
                  <a:t>Processus</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18" name="Connecteur droit avec flèche 25"/>
              <p:cNvCxnSpPr>
                <a:cxnSpLocks noChangeShapeType="1"/>
              </p:cNvCxnSpPr>
              <p:nvPr/>
            </p:nvCxnSpPr>
            <p:spPr bwMode="auto">
              <a:xfrm>
                <a:off x="2042394" y="2647517"/>
                <a:ext cx="31407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9" name="Groupe 28"/>
              <p:cNvGrpSpPr>
                <a:grpSpLocks/>
              </p:cNvGrpSpPr>
              <p:nvPr/>
            </p:nvGrpSpPr>
            <p:grpSpPr bwMode="auto">
              <a:xfrm>
                <a:off x="2347554" y="2463891"/>
                <a:ext cx="357173" cy="367253"/>
                <a:chOff x="2355505" y="2463891"/>
                <a:chExt cx="357173" cy="367253"/>
              </a:xfrm>
            </p:grpSpPr>
            <p:sp>
              <p:nvSpPr>
                <p:cNvPr id="27" name="Oval 17"/>
                <p:cNvSpPr>
                  <a:spLocks noChangeArrowheads="1"/>
                </p:cNvSpPr>
                <p:nvPr/>
              </p:nvSpPr>
              <p:spPr bwMode="auto">
                <a:xfrm>
                  <a:off x="2355802" y="2463457"/>
                  <a:ext cx="357144" cy="368186"/>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8" name="AutoShape 16"/>
                <p:cNvCxnSpPr>
                  <a:cxnSpLocks noChangeShapeType="1"/>
                </p:cNvCxnSpPr>
                <p:nvPr/>
              </p:nvCxnSpPr>
              <p:spPr bwMode="auto">
                <a:xfrm>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5"/>
                <p:cNvCxnSpPr>
                  <a:cxnSpLocks noChangeShapeType="1"/>
                </p:cNvCxnSpPr>
                <p:nvPr/>
              </p:nvCxnSpPr>
              <p:spPr bwMode="auto">
                <a:xfrm flipH="1">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0" name="AutoShape 9"/>
              <p:cNvCxnSpPr>
                <a:cxnSpLocks noChangeShapeType="1"/>
              </p:cNvCxnSpPr>
              <p:nvPr/>
            </p:nvCxnSpPr>
            <p:spPr bwMode="auto">
              <a:xfrm flipV="1">
                <a:off x="4226364" y="2647517"/>
                <a:ext cx="771923" cy="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1" name="Groupe 29"/>
              <p:cNvGrpSpPr>
                <a:grpSpLocks/>
              </p:cNvGrpSpPr>
              <p:nvPr/>
            </p:nvGrpSpPr>
            <p:grpSpPr bwMode="auto">
              <a:xfrm>
                <a:off x="4392364" y="2463891"/>
                <a:ext cx="357173" cy="367253"/>
                <a:chOff x="2355505" y="2463891"/>
                <a:chExt cx="357173" cy="367253"/>
              </a:xfrm>
            </p:grpSpPr>
            <p:sp>
              <p:nvSpPr>
                <p:cNvPr id="24" name="Oval 17"/>
                <p:cNvSpPr>
                  <a:spLocks noChangeArrowheads="1"/>
                </p:cNvSpPr>
                <p:nvPr/>
              </p:nvSpPr>
              <p:spPr bwMode="auto">
                <a:xfrm>
                  <a:off x="2355447" y="2463457"/>
                  <a:ext cx="357144" cy="368186"/>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5" name="AutoShape 16"/>
                <p:cNvCxnSpPr>
                  <a:cxnSpLocks noChangeShapeType="1"/>
                </p:cNvCxnSpPr>
                <p:nvPr/>
              </p:nvCxnSpPr>
              <p:spPr bwMode="auto">
                <a:xfrm>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5"/>
                <p:cNvCxnSpPr>
                  <a:cxnSpLocks noChangeShapeType="1"/>
                </p:cNvCxnSpPr>
                <p:nvPr/>
              </p:nvCxnSpPr>
              <p:spPr bwMode="auto">
                <a:xfrm flipH="1">
                  <a:off x="2408203" y="2517611"/>
                  <a:ext cx="251778" cy="2598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2" name="Connecteur droit avec flèche 35"/>
              <p:cNvCxnSpPr>
                <a:cxnSpLocks noChangeShapeType="1"/>
              </p:cNvCxnSpPr>
              <p:nvPr/>
            </p:nvCxnSpPr>
            <p:spPr bwMode="auto">
              <a:xfrm rot="5400000">
                <a:off x="4413207" y="2306948"/>
                <a:ext cx="31407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Text Box 7"/>
              <p:cNvSpPr txBox="1">
                <a:spLocks noChangeArrowheads="1"/>
              </p:cNvSpPr>
              <p:nvPr/>
            </p:nvSpPr>
            <p:spPr bwMode="auto">
              <a:xfrm>
                <a:off x="4023374" y="1911331"/>
                <a:ext cx="1105851" cy="27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Perturbation</a:t>
                </a:r>
                <a:endParaRPr kumimoji="0" lang="en-US" altLang="fr-FR" sz="12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4" name="Rectangle 25"/>
            <p:cNvSpPr>
              <a:spLocks noChangeArrowheads="1"/>
            </p:cNvSpPr>
            <p:nvPr/>
          </p:nvSpPr>
          <p:spPr bwMode="auto">
            <a:xfrm>
              <a:off x="1198071" y="1043954"/>
              <a:ext cx="1572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1600" b="1" i="0" u="sng"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Schéma blocs</a:t>
              </a:r>
            </a:p>
          </p:txBody>
        </p:sp>
      </p:grpSp>
      <p:sp>
        <p:nvSpPr>
          <p:cNvPr id="31" name="Rectangle 19"/>
          <p:cNvSpPr>
            <a:spLocks noChangeArrowheads="1"/>
          </p:cNvSpPr>
          <p:nvPr/>
        </p:nvSpPr>
        <p:spPr bwMode="auto">
          <a:xfrm>
            <a:off x="1902691"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32" name="Object 19"/>
          <p:cNvGraphicFramePr>
            <a:graphicFrameLocks noChangeAspect="1"/>
          </p:cNvGraphicFramePr>
          <p:nvPr>
            <p:extLst>
              <p:ext uri="{D42A27DB-BD31-4B8C-83A1-F6EECF244321}">
                <p14:modId xmlns:p14="http://schemas.microsoft.com/office/powerpoint/2010/main" val="1682908802"/>
              </p:ext>
            </p:extLst>
          </p:nvPr>
        </p:nvGraphicFramePr>
        <p:xfrm>
          <a:off x="2423391" y="4243388"/>
          <a:ext cx="496888" cy="620712"/>
        </p:xfrm>
        <a:graphic>
          <a:graphicData uri="http://schemas.openxmlformats.org/presentationml/2006/ole">
            <mc:AlternateContent xmlns:mc="http://schemas.openxmlformats.org/markup-compatibility/2006">
              <mc:Choice xmlns:v="urn:schemas-microsoft-com:vml" Requires="v">
                <p:oleObj spid="_x0000_s1168" name="Document" r:id="rId3" imgW="5974080" imgH="281940" progId="Word.Document.8">
                  <p:embed/>
                </p:oleObj>
              </mc:Choice>
              <mc:Fallback>
                <p:oleObj name="Document" r:id="rId3" imgW="5974080" imgH="281940" progId="Word.Document.8">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391" y="4243388"/>
                        <a:ext cx="49688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e 56"/>
          <p:cNvGrpSpPr>
            <a:grpSpLocks/>
          </p:cNvGrpSpPr>
          <p:nvPr/>
        </p:nvGrpSpPr>
        <p:grpSpPr bwMode="auto">
          <a:xfrm>
            <a:off x="2994890" y="4233863"/>
            <a:ext cx="1540165" cy="461962"/>
            <a:chOff x="1031173" y="3883234"/>
            <a:chExt cx="1282535" cy="461155"/>
          </a:xfrm>
        </p:grpSpPr>
        <p:sp>
          <p:nvSpPr>
            <p:cNvPr id="34" name="Rectangle à coins arrondis 54"/>
            <p:cNvSpPr>
              <a:spLocks noChangeArrowheads="1"/>
            </p:cNvSpPr>
            <p:nvPr/>
          </p:nvSpPr>
          <p:spPr bwMode="auto">
            <a:xfrm>
              <a:off x="1031173" y="3893127"/>
              <a:ext cx="1282535" cy="451262"/>
            </a:xfrm>
            <a:prstGeom prst="roundRect">
              <a:avLst>
                <a:gd name="adj" fmla="val 16667"/>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 name="ZoneTexte 41"/>
            <p:cNvSpPr txBox="1">
              <a:spLocks noChangeArrowheads="1"/>
            </p:cNvSpPr>
            <p:nvPr/>
          </p:nvSpPr>
          <p:spPr bwMode="auto">
            <a:xfrm>
              <a:off x="1138052" y="3883234"/>
              <a:ext cx="1068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smtClean="0">
                  <a:ln>
                    <a:noFill/>
                  </a:ln>
                  <a:solidFill>
                    <a:srgbClr val="000000"/>
                  </a:solidFill>
                  <a:effectLst/>
                  <a:uLnTx/>
                  <a:uFillTx/>
                  <a:latin typeface="Times New Roman" panose="02020603050405020304" pitchFamily="18" charset="0"/>
                </a:rPr>
                <a:t>Variable</a:t>
              </a:r>
            </a:p>
          </p:txBody>
        </p:sp>
      </p:grpSp>
      <p:graphicFrame>
        <p:nvGraphicFramePr>
          <p:cNvPr id="36" name="Object 3"/>
          <p:cNvGraphicFramePr>
            <a:graphicFrameLocks noChangeAspect="1"/>
          </p:cNvGraphicFramePr>
          <p:nvPr>
            <p:extLst>
              <p:ext uri="{D42A27DB-BD31-4B8C-83A1-F6EECF244321}">
                <p14:modId xmlns:p14="http://schemas.microsoft.com/office/powerpoint/2010/main" val="2901476724"/>
              </p:ext>
            </p:extLst>
          </p:nvPr>
        </p:nvGraphicFramePr>
        <p:xfrm>
          <a:off x="2423391" y="5561013"/>
          <a:ext cx="496888" cy="619125"/>
        </p:xfrm>
        <a:graphic>
          <a:graphicData uri="http://schemas.openxmlformats.org/presentationml/2006/ole">
            <mc:AlternateContent xmlns:mc="http://schemas.openxmlformats.org/markup-compatibility/2006">
              <mc:Choice xmlns:v="urn:schemas-microsoft-com:vml" Requires="v">
                <p:oleObj spid="_x0000_s1169" name="Document" r:id="rId5" imgW="5974080" imgH="281940" progId="Word.Document.8">
                  <p:embed/>
                </p:oleObj>
              </mc:Choice>
              <mc:Fallback>
                <p:oleObj name="Document" r:id="rId5" imgW="5974080" imgH="281940" progId="Word.Document.8">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391" y="5561013"/>
                        <a:ext cx="4968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 name="Groupe 55"/>
          <p:cNvGrpSpPr>
            <a:grpSpLocks/>
          </p:cNvGrpSpPr>
          <p:nvPr/>
        </p:nvGrpSpPr>
        <p:grpSpPr bwMode="auto">
          <a:xfrm>
            <a:off x="2993304" y="5551488"/>
            <a:ext cx="1284287" cy="465137"/>
            <a:chOff x="1090555" y="5757559"/>
            <a:chExt cx="1284510" cy="465111"/>
          </a:xfrm>
        </p:grpSpPr>
        <p:sp>
          <p:nvSpPr>
            <p:cNvPr id="38" name="Rectangle à coins arrondis 53"/>
            <p:cNvSpPr>
              <a:spLocks noChangeArrowheads="1"/>
            </p:cNvSpPr>
            <p:nvPr/>
          </p:nvSpPr>
          <p:spPr bwMode="auto">
            <a:xfrm>
              <a:off x="1091543" y="5771408"/>
              <a:ext cx="1282535" cy="451262"/>
            </a:xfrm>
            <a:prstGeom prst="roundRect">
              <a:avLst>
                <a:gd name="adj" fmla="val 16667"/>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9" name="ZoneTexte 43"/>
            <p:cNvSpPr txBox="1">
              <a:spLocks noChangeArrowheads="1"/>
            </p:cNvSpPr>
            <p:nvPr/>
          </p:nvSpPr>
          <p:spPr bwMode="auto">
            <a:xfrm>
              <a:off x="1090555" y="5757559"/>
              <a:ext cx="128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smtClean="0">
                  <a:ln>
                    <a:noFill/>
                  </a:ln>
                  <a:solidFill>
                    <a:srgbClr val="000000"/>
                  </a:solidFill>
                  <a:effectLst/>
                  <a:uLnTx/>
                  <a:uFillTx/>
                  <a:latin typeface="Times New Roman" panose="02020603050405020304" pitchFamily="18" charset="0"/>
                </a:rPr>
                <a:t>Paramètre</a:t>
              </a:r>
            </a:p>
          </p:txBody>
        </p:sp>
      </p:grpSp>
      <p:sp>
        <p:nvSpPr>
          <p:cNvPr id="40" name="ZoneTexte 45"/>
          <p:cNvSpPr txBox="1">
            <a:spLocks noChangeArrowheads="1"/>
          </p:cNvSpPr>
          <p:nvPr/>
        </p:nvSpPr>
        <p:spPr bwMode="auto">
          <a:xfrm>
            <a:off x="5120554" y="3663950"/>
            <a:ext cx="486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dirty="0" smtClean="0">
                <a:ln>
                  <a:noFill/>
                </a:ln>
                <a:solidFill>
                  <a:srgbClr val="000000"/>
                </a:solidFill>
                <a:effectLst/>
                <a:uLnTx/>
                <a:uFillTx/>
                <a:latin typeface="Times New Roman" panose="02020603050405020304" pitchFamily="18" charset="0"/>
              </a:rPr>
              <a:t>Entrée :</a:t>
            </a:r>
            <a:r>
              <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rPr>
              <a:t>  réglable, indépendante du système.</a:t>
            </a:r>
          </a:p>
        </p:txBody>
      </p:sp>
      <p:sp>
        <p:nvSpPr>
          <p:cNvPr id="41" name="ZoneTexte 47"/>
          <p:cNvSpPr txBox="1">
            <a:spLocks noChangeArrowheads="1"/>
          </p:cNvSpPr>
          <p:nvPr/>
        </p:nvSpPr>
        <p:spPr bwMode="auto">
          <a:xfrm>
            <a:off x="5118966" y="4065588"/>
            <a:ext cx="5487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smtClean="0">
                <a:ln>
                  <a:noFill/>
                </a:ln>
                <a:solidFill>
                  <a:srgbClr val="000000"/>
                </a:solidFill>
                <a:effectLst/>
                <a:uLnTx/>
                <a:uFillTx/>
                <a:latin typeface="Times New Roman" panose="02020603050405020304" pitchFamily="18" charset="0"/>
              </a:rPr>
              <a:t>Perturbation :</a:t>
            </a:r>
            <a:r>
              <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rPr>
              <a:t>  entrée sur laquelle on ne peut agir.</a:t>
            </a:r>
          </a:p>
        </p:txBody>
      </p:sp>
      <p:sp>
        <p:nvSpPr>
          <p:cNvPr id="42" name="ZoneTexte 49"/>
          <p:cNvSpPr txBox="1">
            <a:spLocks noChangeArrowheads="1"/>
          </p:cNvSpPr>
          <p:nvPr/>
        </p:nvSpPr>
        <p:spPr bwMode="auto">
          <a:xfrm>
            <a:off x="5128491" y="4467225"/>
            <a:ext cx="3554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dirty="0" smtClean="0">
                <a:ln>
                  <a:noFill/>
                </a:ln>
                <a:solidFill>
                  <a:srgbClr val="000000"/>
                </a:solidFill>
                <a:effectLst/>
                <a:uLnTx/>
                <a:uFillTx/>
                <a:latin typeface="Times New Roman" panose="02020603050405020304" pitchFamily="18" charset="0"/>
              </a:rPr>
              <a:t>Sortie :</a:t>
            </a:r>
            <a:r>
              <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rPr>
              <a:t>  dépendante du système.</a:t>
            </a:r>
          </a:p>
        </p:txBody>
      </p:sp>
      <p:grpSp>
        <p:nvGrpSpPr>
          <p:cNvPr id="43" name="Groupe 86"/>
          <p:cNvGrpSpPr>
            <a:grpSpLocks/>
          </p:cNvGrpSpPr>
          <p:nvPr/>
        </p:nvGrpSpPr>
        <p:grpSpPr bwMode="auto">
          <a:xfrm>
            <a:off x="4861791" y="3789363"/>
            <a:ext cx="193675" cy="1376362"/>
            <a:chOff x="2959100" y="3462338"/>
            <a:chExt cx="193675" cy="1376362"/>
          </a:xfrm>
        </p:grpSpPr>
        <p:sp>
          <p:nvSpPr>
            <p:cNvPr id="44" name="Triangle isocèle 44"/>
            <p:cNvSpPr>
              <a:spLocks noChangeArrowheads="1"/>
            </p:cNvSpPr>
            <p:nvPr/>
          </p:nvSpPr>
          <p:spPr bwMode="auto">
            <a:xfrm rot="5400000">
              <a:off x="2962276" y="3460750"/>
              <a:ext cx="171450" cy="174625"/>
            </a:xfrm>
            <a:prstGeom prst="triangle">
              <a:avLst>
                <a:gd name="adj" fmla="val 50000"/>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5" name="Triangle isocèle 46"/>
            <p:cNvSpPr>
              <a:spLocks noChangeArrowheads="1"/>
            </p:cNvSpPr>
            <p:nvPr/>
          </p:nvSpPr>
          <p:spPr bwMode="auto">
            <a:xfrm rot="5400000">
              <a:off x="2960688" y="3862387"/>
              <a:ext cx="171450" cy="174625"/>
            </a:xfrm>
            <a:prstGeom prst="triangle">
              <a:avLst>
                <a:gd name="adj" fmla="val 50000"/>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6" name="Triangle isocèle 48"/>
            <p:cNvSpPr>
              <a:spLocks noChangeArrowheads="1"/>
            </p:cNvSpPr>
            <p:nvPr/>
          </p:nvSpPr>
          <p:spPr bwMode="auto">
            <a:xfrm rot="5400000">
              <a:off x="2970213" y="4264025"/>
              <a:ext cx="171450" cy="174625"/>
            </a:xfrm>
            <a:prstGeom prst="triangle">
              <a:avLst>
                <a:gd name="adj" fmla="val 50000"/>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7" name="Triangle isocèle 50"/>
            <p:cNvSpPr>
              <a:spLocks noChangeArrowheads="1"/>
            </p:cNvSpPr>
            <p:nvPr/>
          </p:nvSpPr>
          <p:spPr bwMode="auto">
            <a:xfrm rot="5400000">
              <a:off x="2979738" y="4665662"/>
              <a:ext cx="171450" cy="174625"/>
            </a:xfrm>
            <a:prstGeom prst="triangle">
              <a:avLst>
                <a:gd name="adj" fmla="val 50000"/>
              </a:avLst>
            </a:prstGeom>
            <a:solidFill>
              <a:srgbClr val="FF0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48" name="ZoneTexte 51"/>
          <p:cNvSpPr txBox="1">
            <a:spLocks noChangeArrowheads="1"/>
          </p:cNvSpPr>
          <p:nvPr/>
        </p:nvSpPr>
        <p:spPr bwMode="auto">
          <a:xfrm>
            <a:off x="5138016" y="4868863"/>
            <a:ext cx="3724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sng" strike="noStrike" kern="0" cap="none" spc="0" normalizeH="0" baseline="0" noProof="0" smtClean="0">
                <a:ln>
                  <a:noFill/>
                </a:ln>
                <a:solidFill>
                  <a:srgbClr val="000000"/>
                </a:solidFill>
                <a:effectLst/>
                <a:uLnTx/>
                <a:uFillTx/>
                <a:latin typeface="Times New Roman" panose="02020603050405020304" pitchFamily="18" charset="0"/>
              </a:rPr>
              <a:t>Interne :</a:t>
            </a:r>
            <a:r>
              <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rPr>
              <a:t>  dépendante du système.</a:t>
            </a:r>
          </a:p>
        </p:txBody>
      </p:sp>
      <p:sp>
        <p:nvSpPr>
          <p:cNvPr id="49" name="ZoneTexte 52"/>
          <p:cNvSpPr txBox="1">
            <a:spLocks noChangeArrowheads="1"/>
          </p:cNvSpPr>
          <p:nvPr/>
        </p:nvSpPr>
        <p:spPr bwMode="auto">
          <a:xfrm>
            <a:off x="4876079" y="5568950"/>
            <a:ext cx="4805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dirty="0" smtClean="0">
                <a:ln>
                  <a:noFill/>
                </a:ln>
                <a:solidFill>
                  <a:srgbClr val="000000"/>
                </a:solidFill>
                <a:effectLst/>
                <a:uLnTx/>
                <a:uFillTx/>
                <a:latin typeface="Times New Roman" panose="02020603050405020304" pitchFamily="18" charset="0"/>
              </a:rPr>
              <a:t>Grandeur physique </a:t>
            </a:r>
            <a:r>
              <a:rPr kumimoji="0" lang="fr-FR" altLang="fr-FR" sz="2000" b="1" i="1" u="sng" strike="noStrike" kern="0" cap="none" spc="0" normalizeH="0" baseline="0" noProof="0" dirty="0" smtClean="0">
                <a:ln>
                  <a:noFill/>
                </a:ln>
                <a:solidFill>
                  <a:srgbClr val="000000"/>
                </a:solidFill>
                <a:effectLst/>
                <a:uLnTx/>
                <a:uFillTx/>
                <a:latin typeface="Times New Roman" panose="02020603050405020304" pitchFamily="18" charset="0"/>
              </a:rPr>
              <a:t>indépendante du temps.</a:t>
            </a:r>
          </a:p>
        </p:txBody>
      </p:sp>
      <p:sp>
        <p:nvSpPr>
          <p:cNvPr id="50" name="Accolade ouvrante 57"/>
          <p:cNvSpPr>
            <a:spLocks/>
          </p:cNvSpPr>
          <p:nvPr/>
        </p:nvSpPr>
        <p:spPr bwMode="auto">
          <a:xfrm>
            <a:off x="4549054" y="3700463"/>
            <a:ext cx="227012" cy="1543050"/>
          </a:xfrm>
          <a:prstGeom prst="leftBrace">
            <a:avLst>
              <a:gd name="adj1" fmla="val 68224"/>
              <a:gd name="adj2" fmla="val 50000"/>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1" name="Flèche droite 58"/>
          <p:cNvSpPr>
            <a:spLocks noChangeArrowheads="1"/>
          </p:cNvSpPr>
          <p:nvPr/>
        </p:nvSpPr>
        <p:spPr bwMode="auto">
          <a:xfrm>
            <a:off x="4477616" y="5705475"/>
            <a:ext cx="358775" cy="168275"/>
          </a:xfrm>
          <a:prstGeom prst="rightArrow">
            <a:avLst>
              <a:gd name="adj1" fmla="val 50000"/>
              <a:gd name="adj2" fmla="val 50064"/>
            </a:avLst>
          </a:prstGeom>
          <a:solidFill>
            <a:srgbClr val="FFC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1" name="Rectangle à coins arrondis 8"/>
          <p:cNvSpPr>
            <a:spLocks noChangeArrowheads="1"/>
          </p:cNvSpPr>
          <p:nvPr/>
        </p:nvSpPr>
        <p:spPr bwMode="auto">
          <a:xfrm>
            <a:off x="4123604" y="1531938"/>
            <a:ext cx="1876425" cy="795337"/>
          </a:xfrm>
          <a:prstGeom prst="roundRect">
            <a:avLst>
              <a:gd name="adj" fmla="val 16667"/>
            </a:avLst>
          </a:prstGeom>
          <a:noFill/>
          <a:ln w="12700" algn="ctr">
            <a:solidFill>
              <a:srgbClr val="3333CC"/>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2" name="Text Box 7"/>
          <p:cNvSpPr txBox="1">
            <a:spLocks noChangeArrowheads="1"/>
          </p:cNvSpPr>
          <p:nvPr/>
        </p:nvSpPr>
        <p:spPr bwMode="auto">
          <a:xfrm>
            <a:off x="4510954" y="1279525"/>
            <a:ext cx="11064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fr-FR" sz="1200" smtClean="0">
                <a:solidFill>
                  <a:srgbClr val="3333CC"/>
                </a:solidFill>
                <a:latin typeface="Calibri" panose="020F0502020204030204" pitchFamily="34" charset="0"/>
                <a:ea typeface="Calibri" panose="020F0502020204030204" pitchFamily="34" charset="0"/>
                <a:cs typeface="Times New Roman" panose="02020603050405020304" pitchFamily="18" charset="0"/>
              </a:rPr>
              <a:t>Régulateur</a:t>
            </a:r>
            <a:endParaRPr lang="en-US" altLang="fr-FR" sz="1200" smtClean="0">
              <a:solidFill>
                <a:srgbClr val="3333CC"/>
              </a:solidFill>
              <a:ea typeface="Calibri" panose="020F0502020204030204" pitchFamily="34" charset="0"/>
              <a:cs typeface="Times New Roman" panose="02020603050405020304" pitchFamily="18" charset="0"/>
            </a:endParaRPr>
          </a:p>
        </p:txBody>
      </p:sp>
      <p:sp>
        <p:nvSpPr>
          <p:cNvPr id="73" name="Pentagone 60"/>
          <p:cNvSpPr>
            <a:spLocks noChangeArrowheads="1"/>
          </p:cNvSpPr>
          <p:nvPr/>
        </p:nvSpPr>
        <p:spPr bwMode="auto">
          <a:xfrm rot="3765811">
            <a:off x="3818011" y="1681956"/>
            <a:ext cx="309562" cy="117475"/>
          </a:xfrm>
          <a:prstGeom prst="homePlate">
            <a:avLst>
              <a:gd name="adj" fmla="val 86130"/>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4" name="Pentagone 61"/>
          <p:cNvSpPr>
            <a:spLocks noChangeArrowheads="1"/>
          </p:cNvSpPr>
          <p:nvPr/>
        </p:nvSpPr>
        <p:spPr bwMode="auto">
          <a:xfrm rot="3765811">
            <a:off x="7972498" y="1681956"/>
            <a:ext cx="309562" cy="117475"/>
          </a:xfrm>
          <a:prstGeom prst="homePlate">
            <a:avLst>
              <a:gd name="adj" fmla="val 86130"/>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5" name="Pentagone 62"/>
          <p:cNvSpPr>
            <a:spLocks noChangeArrowheads="1"/>
          </p:cNvSpPr>
          <p:nvPr/>
        </p:nvSpPr>
        <p:spPr bwMode="auto">
          <a:xfrm>
            <a:off x="6107979" y="1465263"/>
            <a:ext cx="309562" cy="119062"/>
          </a:xfrm>
          <a:prstGeom prst="homePlate">
            <a:avLst>
              <a:gd name="adj" fmla="val 84982"/>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6" name="Pentagone 65"/>
          <p:cNvSpPr>
            <a:spLocks noChangeArrowheads="1"/>
          </p:cNvSpPr>
          <p:nvPr/>
        </p:nvSpPr>
        <p:spPr bwMode="auto">
          <a:xfrm rot="18035856">
            <a:off x="6568354" y="2039938"/>
            <a:ext cx="307975" cy="117475"/>
          </a:xfrm>
          <a:prstGeom prst="homePlate">
            <a:avLst>
              <a:gd name="adj" fmla="val 85688"/>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7" name="Pentagone 66"/>
          <p:cNvSpPr>
            <a:spLocks noChangeArrowheads="1"/>
          </p:cNvSpPr>
          <p:nvPr/>
        </p:nvSpPr>
        <p:spPr bwMode="auto">
          <a:xfrm rot="18035856">
            <a:off x="4795910" y="2636044"/>
            <a:ext cx="309563" cy="117475"/>
          </a:xfrm>
          <a:prstGeom prst="homePlate">
            <a:avLst>
              <a:gd name="adj" fmla="val 86130"/>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8" name="Pentagone 67"/>
          <p:cNvSpPr>
            <a:spLocks noChangeArrowheads="1"/>
          </p:cNvSpPr>
          <p:nvPr/>
        </p:nvSpPr>
        <p:spPr bwMode="auto">
          <a:xfrm rot="18035856">
            <a:off x="4533179" y="2039938"/>
            <a:ext cx="307975" cy="117475"/>
          </a:xfrm>
          <a:prstGeom prst="homePlate">
            <a:avLst>
              <a:gd name="adj" fmla="val 85688"/>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9" name="Pentagone 68"/>
          <p:cNvSpPr>
            <a:spLocks noChangeArrowheads="1"/>
          </p:cNvSpPr>
          <p:nvPr/>
        </p:nvSpPr>
        <p:spPr bwMode="auto">
          <a:xfrm rot="16200000">
            <a:off x="5981772" y="2086770"/>
            <a:ext cx="307975" cy="119062"/>
          </a:xfrm>
          <a:prstGeom prst="homePlate">
            <a:avLst>
              <a:gd name="adj" fmla="val 84546"/>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81" name="Groupe 93"/>
          <p:cNvGrpSpPr>
            <a:grpSpLocks/>
          </p:cNvGrpSpPr>
          <p:nvPr/>
        </p:nvGrpSpPr>
        <p:grpSpPr bwMode="auto">
          <a:xfrm>
            <a:off x="2150341" y="2997200"/>
            <a:ext cx="2195513" cy="1219200"/>
            <a:chOff x="247975" y="2997787"/>
            <a:chExt cx="2194974" cy="1219372"/>
          </a:xfrm>
        </p:grpSpPr>
        <p:cxnSp>
          <p:nvCxnSpPr>
            <p:cNvPr id="82" name="Connecteur droit avec flèche 91"/>
            <p:cNvCxnSpPr>
              <a:cxnSpLocks noChangeShapeType="1"/>
            </p:cNvCxnSpPr>
            <p:nvPr/>
          </p:nvCxnSpPr>
          <p:spPr bwMode="auto">
            <a:xfrm>
              <a:off x="1119117" y="3684896"/>
              <a:ext cx="423081" cy="532263"/>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83" name="Groupe 72"/>
            <p:cNvGrpSpPr>
              <a:grpSpLocks/>
            </p:cNvGrpSpPr>
            <p:nvPr/>
          </p:nvGrpSpPr>
          <p:grpSpPr bwMode="auto">
            <a:xfrm>
              <a:off x="247975" y="2997787"/>
              <a:ext cx="2194974" cy="960060"/>
              <a:chOff x="6867889" y="5325654"/>
              <a:chExt cx="2192416" cy="1016865"/>
            </a:xfrm>
          </p:grpSpPr>
          <p:sp>
            <p:nvSpPr>
              <p:cNvPr id="84" name="Rectangle à coins arrondis 27"/>
              <p:cNvSpPr>
                <a:spLocks noChangeArrowheads="1"/>
              </p:cNvSpPr>
              <p:nvPr/>
            </p:nvSpPr>
            <p:spPr bwMode="auto">
              <a:xfrm>
                <a:off x="6867889" y="5325654"/>
                <a:ext cx="2192416" cy="1016865"/>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5" name="Rectangle 25"/>
              <p:cNvSpPr>
                <a:spLocks noChangeArrowheads="1"/>
              </p:cNvSpPr>
              <p:nvPr/>
            </p:nvSpPr>
            <p:spPr bwMode="auto">
              <a:xfrm>
                <a:off x="6899579" y="5333591"/>
                <a:ext cx="2133464" cy="9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Grandeur physique pouvant évoluer avec le temps.</a:t>
                </a:r>
              </a:p>
            </p:txBody>
          </p:sp>
        </p:grpSp>
      </p:grpSp>
      <p:grpSp>
        <p:nvGrpSpPr>
          <p:cNvPr id="86" name="Groupe 94"/>
          <p:cNvGrpSpPr>
            <a:grpSpLocks/>
          </p:cNvGrpSpPr>
          <p:nvPr/>
        </p:nvGrpSpPr>
        <p:grpSpPr bwMode="auto">
          <a:xfrm>
            <a:off x="4222029" y="3013075"/>
            <a:ext cx="5788025" cy="439738"/>
            <a:chOff x="-84200" y="2970490"/>
            <a:chExt cx="5786655" cy="439177"/>
          </a:xfrm>
        </p:grpSpPr>
        <p:cxnSp>
          <p:nvCxnSpPr>
            <p:cNvPr id="87" name="Connecteur droit avec flèche 95"/>
            <p:cNvCxnSpPr>
              <a:cxnSpLocks noChangeShapeType="1"/>
            </p:cNvCxnSpPr>
            <p:nvPr/>
          </p:nvCxnSpPr>
          <p:spPr bwMode="auto">
            <a:xfrm flipH="1">
              <a:off x="-84200" y="3164008"/>
              <a:ext cx="941692" cy="1"/>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grpSp>
          <p:nvGrpSpPr>
            <p:cNvPr id="88" name="Groupe 72"/>
            <p:cNvGrpSpPr>
              <a:grpSpLocks/>
            </p:cNvGrpSpPr>
            <p:nvPr/>
          </p:nvGrpSpPr>
          <p:grpSpPr bwMode="auto">
            <a:xfrm>
              <a:off x="579957" y="2970490"/>
              <a:ext cx="5122498" cy="439177"/>
              <a:chOff x="7199484" y="5296750"/>
              <a:chExt cx="5116529" cy="465163"/>
            </a:xfrm>
          </p:grpSpPr>
          <p:sp>
            <p:nvSpPr>
              <p:cNvPr id="89" name="Rectangle à coins arrondis 27"/>
              <p:cNvSpPr>
                <a:spLocks noChangeArrowheads="1"/>
              </p:cNvSpPr>
              <p:nvPr/>
            </p:nvSpPr>
            <p:spPr bwMode="auto">
              <a:xfrm>
                <a:off x="7222323" y="5296750"/>
                <a:ext cx="5093690" cy="465163"/>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0" name="Rectangle 25"/>
              <p:cNvSpPr>
                <a:spLocks noChangeArrowheads="1"/>
              </p:cNvSpPr>
              <p:nvPr/>
            </p:nvSpPr>
            <p:spPr bwMode="auto">
              <a:xfrm>
                <a:off x="7199484" y="5333590"/>
                <a:ext cx="5116529" cy="3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Tension électrique, vitesse, température, angle...</a:t>
                </a:r>
              </a:p>
            </p:txBody>
          </p:sp>
        </p:grpSp>
      </p:grpSp>
      <p:sp>
        <p:nvSpPr>
          <p:cNvPr id="91" name="Rectangle 90"/>
          <p:cNvSpPr/>
          <p:nvPr/>
        </p:nvSpPr>
        <p:spPr>
          <a:xfrm>
            <a:off x="1677360" y="103972"/>
            <a:ext cx="9324989"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000" dirty="0" smtClean="0">
                <a:solidFill>
                  <a:schemeClr val="bg1"/>
                </a:solidFill>
                <a:latin typeface="Arial Narrow" panose="020B0606020202030204" pitchFamily="34" charset="0"/>
              </a:rPr>
              <a:t>Exemple d’un schéma bloc </a:t>
            </a:r>
            <a:r>
              <a:rPr lang="fr-FR" sz="4000" dirty="0">
                <a:solidFill>
                  <a:schemeClr val="bg1"/>
                </a:solidFill>
                <a:latin typeface="Arial Narrow" panose="020B0606020202030204" pitchFamily="34" charset="0"/>
              </a:rPr>
              <a:t>d’un système </a:t>
            </a:r>
            <a:r>
              <a:rPr lang="fr-FR" sz="4000" dirty="0" smtClean="0">
                <a:solidFill>
                  <a:schemeClr val="bg1"/>
                </a:solidFill>
                <a:latin typeface="Arial Narrow" panose="020B0606020202030204" pitchFamily="34" charset="0"/>
              </a:rPr>
              <a:t>asservi</a:t>
            </a:r>
            <a:endParaRPr lang="fr-FR" sz="4000" dirty="0">
              <a:solidFill>
                <a:schemeClr val="bg1"/>
              </a:solidFill>
              <a:latin typeface="Arial Narrow" panose="020B0606020202030204" pitchFamily="34" charset="0"/>
            </a:endParaRPr>
          </a:p>
        </p:txBody>
      </p:sp>
      <p:sp>
        <p:nvSpPr>
          <p:cNvPr id="30" name="Espace réservé du pied de page 29"/>
          <p:cNvSpPr>
            <a:spLocks noGrp="1"/>
          </p:cNvSpPr>
          <p:nvPr>
            <p:ph type="ftr" sz="quarter" idx="11"/>
          </p:nvPr>
        </p:nvSpPr>
        <p:spPr/>
        <p:txBody>
          <a:bodyPr/>
          <a:lstStyle/>
          <a:p>
            <a:r>
              <a:rPr lang="fr-FR" smtClean="0"/>
              <a:t>Dr. Kekeli N'KONOU</a:t>
            </a:r>
            <a:endParaRPr lang="fr-FR"/>
          </a:p>
        </p:txBody>
      </p:sp>
      <p:sp>
        <p:nvSpPr>
          <p:cNvPr id="52" name="Espace réservé du numéro de diapositive 51"/>
          <p:cNvSpPr>
            <a:spLocks noGrp="1"/>
          </p:cNvSpPr>
          <p:nvPr>
            <p:ph type="sldNum" sz="quarter" idx="12"/>
          </p:nvPr>
        </p:nvSpPr>
        <p:spPr/>
        <p:txBody>
          <a:bodyPr/>
          <a:lstStyle/>
          <a:p>
            <a:fld id="{C4228DBF-FDD1-4F5F-AB83-E63C46C55B9A}" type="slidenum">
              <a:rPr lang="fr-FR" smtClean="0"/>
              <a:pPr/>
              <a:t>42</a:t>
            </a:fld>
            <a:endParaRPr lang="fr-FR"/>
          </a:p>
        </p:txBody>
      </p:sp>
    </p:spTree>
    <p:extLst>
      <p:ext uri="{BB962C8B-B14F-4D97-AF65-F5344CB8AC3E}">
        <p14:creationId xmlns:p14="http://schemas.microsoft.com/office/powerpoint/2010/main" val="336586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1000" fill="hold"/>
                                        <p:tgtEl>
                                          <p:spTgt spid="71"/>
                                        </p:tgtEl>
                                        <p:attrNameLst>
                                          <p:attrName>ppt_w</p:attrName>
                                        </p:attrNameLst>
                                      </p:cBhvr>
                                      <p:tavLst>
                                        <p:tav tm="0">
                                          <p:val>
                                            <p:fltVal val="0"/>
                                          </p:val>
                                        </p:tav>
                                        <p:tav tm="100000">
                                          <p:val>
                                            <p:strVal val="#ppt_w"/>
                                          </p:val>
                                        </p:tav>
                                      </p:tavLst>
                                    </p:anim>
                                    <p:anim calcmode="lin" valueType="num">
                                      <p:cBhvr>
                                        <p:cTn id="14" dur="1000" fill="hold"/>
                                        <p:tgtEl>
                                          <p:spTgt spid="71"/>
                                        </p:tgtEl>
                                        <p:attrNameLst>
                                          <p:attrName>ppt_h</p:attrName>
                                        </p:attrNameLst>
                                      </p:cBhvr>
                                      <p:tavLst>
                                        <p:tav tm="0">
                                          <p:val>
                                            <p:strVal val="#ppt_h"/>
                                          </p:val>
                                        </p:tav>
                                        <p:tav tm="100000">
                                          <p:val>
                                            <p:strVal val="#ppt_h"/>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2000"/>
                                        <p:tgtEl>
                                          <p:spTgt spid="72"/>
                                        </p:tgtEl>
                                      </p:cBhvr>
                                    </p:animEffect>
                                  </p:childTnLst>
                                </p:cTn>
                              </p:par>
                              <p:par>
                                <p:cTn id="18" presetID="34"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from="(-#ppt_w/2)" to="(#ppt_x)" calcmode="lin" valueType="num">
                                      <p:cBhvr>
                                        <p:cTn id="20" dur="600" fill="hold">
                                          <p:stCondLst>
                                            <p:cond delay="0"/>
                                          </p:stCondLst>
                                        </p:cTn>
                                        <p:tgtEl>
                                          <p:spTgt spid="32"/>
                                        </p:tgtEl>
                                        <p:attrNameLst>
                                          <p:attrName>ppt_x</p:attrName>
                                        </p:attrNameLst>
                                      </p:cBhvr>
                                    </p:anim>
                                    <p:anim from="0" to="-1.0" calcmode="lin" valueType="num">
                                      <p:cBhvr>
                                        <p:cTn id="21" dur="200" decel="50000" autoRev="1" fill="hold">
                                          <p:stCondLst>
                                            <p:cond delay="600"/>
                                          </p:stCondLst>
                                        </p:cTn>
                                        <p:tgtEl>
                                          <p:spTgt spid="32"/>
                                        </p:tgtEl>
                                        <p:attrNameLst>
                                          <p:attrName>xshear</p:attrName>
                                        </p:attrNameLst>
                                      </p:cBhvr>
                                    </p:anim>
                                    <p:animScale>
                                      <p:cBhvr>
                                        <p:cTn id="22" dur="200" decel="100000" autoRev="1" fill="hold">
                                          <p:stCondLst>
                                            <p:cond delay="600"/>
                                          </p:stCondLst>
                                        </p:cTn>
                                        <p:tgtEl>
                                          <p:spTgt spid="32"/>
                                        </p:tgtEl>
                                      </p:cBhvr>
                                      <p:from x="100000" y="100000"/>
                                      <p:to x="80000" y="100000"/>
                                    </p:animScale>
                                    <p:anim by="(#ppt_h/3+#ppt_w*0.1)" calcmode="lin" valueType="num">
                                      <p:cBhvr additive="sum">
                                        <p:cTn id="23" dur="200" decel="100000" autoRev="1" fill="hold">
                                          <p:stCondLst>
                                            <p:cond delay="600"/>
                                          </p:stCondLst>
                                        </p:cTn>
                                        <p:tgtEl>
                                          <p:spTgt spid="32"/>
                                        </p:tgtEl>
                                        <p:attrNameLst>
                                          <p:attrName>ppt_x</p:attrName>
                                        </p:attrNameLst>
                                      </p:cBhvr>
                                    </p:anim>
                                  </p:childTnLst>
                                </p:cTn>
                              </p:par>
                              <p:par>
                                <p:cTn id="24" presetID="34"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from="(-#ppt_w/2)" to="(#ppt_x)" calcmode="lin" valueType="num">
                                      <p:cBhvr>
                                        <p:cTn id="26" dur="600" fill="hold">
                                          <p:stCondLst>
                                            <p:cond delay="0"/>
                                          </p:stCondLst>
                                        </p:cTn>
                                        <p:tgtEl>
                                          <p:spTgt spid="36"/>
                                        </p:tgtEl>
                                        <p:attrNameLst>
                                          <p:attrName>ppt_x</p:attrName>
                                        </p:attrNameLst>
                                      </p:cBhvr>
                                    </p:anim>
                                    <p:anim from="0" to="-1.0" calcmode="lin" valueType="num">
                                      <p:cBhvr>
                                        <p:cTn id="27" dur="200" decel="50000" autoRev="1" fill="hold">
                                          <p:stCondLst>
                                            <p:cond delay="600"/>
                                          </p:stCondLst>
                                        </p:cTn>
                                        <p:tgtEl>
                                          <p:spTgt spid="36"/>
                                        </p:tgtEl>
                                        <p:attrNameLst>
                                          <p:attrName>xshear</p:attrName>
                                        </p:attrNameLst>
                                      </p:cBhvr>
                                    </p:anim>
                                    <p:animScale>
                                      <p:cBhvr>
                                        <p:cTn id="28" dur="200" decel="100000" autoRev="1" fill="hold">
                                          <p:stCondLst>
                                            <p:cond delay="600"/>
                                          </p:stCondLst>
                                        </p:cTn>
                                        <p:tgtEl>
                                          <p:spTgt spid="36"/>
                                        </p:tgtEl>
                                      </p:cBhvr>
                                      <p:from x="100000" y="100000"/>
                                      <p:to x="80000" y="100000"/>
                                    </p:animScale>
                                    <p:anim by="(#ppt_h/3+#ppt_w*0.1)" calcmode="lin" valueType="num">
                                      <p:cBhvr additive="sum">
                                        <p:cTn id="29" dur="200" decel="100000" autoRev="1" fill="hold">
                                          <p:stCondLst>
                                            <p:cond delay="600"/>
                                          </p:stCondLst>
                                        </p:cTn>
                                        <p:tgtEl>
                                          <p:spTgt spid="36"/>
                                        </p:tgtEl>
                                        <p:attrNameLst>
                                          <p:attrName>ppt_x</p:attrName>
                                        </p:attrNameLst>
                                      </p:cBhvr>
                                    </p:anim>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1000" fill="hold"/>
                                        <p:tgtEl>
                                          <p:spTgt spid="33"/>
                                        </p:tgtEl>
                                        <p:attrNameLst>
                                          <p:attrName>ppt_w</p:attrName>
                                        </p:attrNameLst>
                                      </p:cBhvr>
                                      <p:tavLst>
                                        <p:tav tm="0">
                                          <p:val>
                                            <p:fltVal val="0"/>
                                          </p:val>
                                        </p:tav>
                                        <p:tav tm="100000">
                                          <p:val>
                                            <p:strVal val="#ppt_w"/>
                                          </p:val>
                                        </p:tav>
                                      </p:tavLst>
                                    </p:anim>
                                    <p:anim calcmode="lin" valueType="num">
                                      <p:cBhvr>
                                        <p:cTn id="35" dur="1000" fill="hold"/>
                                        <p:tgtEl>
                                          <p:spTgt spid="33"/>
                                        </p:tgtEl>
                                        <p:attrNameLst>
                                          <p:attrName>ppt_h</p:attrName>
                                        </p:attrNameLst>
                                      </p:cBhvr>
                                      <p:tavLst>
                                        <p:tav tm="0">
                                          <p:val>
                                            <p:fltVal val="0"/>
                                          </p:val>
                                        </p:tav>
                                        <p:tav tm="100000">
                                          <p:val>
                                            <p:strVal val="#ppt_h"/>
                                          </p:val>
                                        </p:tav>
                                      </p:tavLst>
                                    </p:anim>
                                    <p:anim calcmode="lin" valueType="num">
                                      <p:cBhvr>
                                        <p:cTn id="36" dur="1000" fill="hold"/>
                                        <p:tgtEl>
                                          <p:spTgt spid="33"/>
                                        </p:tgtEl>
                                        <p:attrNameLst>
                                          <p:attrName>style.rotation</p:attrName>
                                        </p:attrNameLst>
                                      </p:cBhvr>
                                      <p:tavLst>
                                        <p:tav tm="0">
                                          <p:val>
                                            <p:fltVal val="360"/>
                                          </p:val>
                                        </p:tav>
                                        <p:tav tm="100000">
                                          <p:val>
                                            <p:fltVal val="0"/>
                                          </p:val>
                                        </p:tav>
                                      </p:tavLst>
                                    </p:anim>
                                    <p:animEffect transition="in" filter="fade">
                                      <p:cBhvr>
                                        <p:cTn id="37" dur="1000"/>
                                        <p:tgtEl>
                                          <p:spTgt spid="33"/>
                                        </p:tgtEl>
                                      </p:cBhvr>
                                    </p:animEffect>
                                  </p:childTnLst>
                                </p:cTn>
                              </p:par>
                            </p:childTnLst>
                          </p:cTn>
                        </p:par>
                        <p:par>
                          <p:cTn id="38" fill="hold">
                            <p:stCondLst>
                              <p:cond delay="1000"/>
                            </p:stCondLst>
                            <p:childTnLst>
                              <p:par>
                                <p:cTn id="39" presetID="49" presetClass="entr" presetSubtype="0" decel="100000"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1000" fill="hold"/>
                                        <p:tgtEl>
                                          <p:spTgt spid="37"/>
                                        </p:tgtEl>
                                        <p:attrNameLst>
                                          <p:attrName>ppt_w</p:attrName>
                                        </p:attrNameLst>
                                      </p:cBhvr>
                                      <p:tavLst>
                                        <p:tav tm="0">
                                          <p:val>
                                            <p:fltVal val="0"/>
                                          </p:val>
                                        </p:tav>
                                        <p:tav tm="100000">
                                          <p:val>
                                            <p:strVal val="#ppt_w"/>
                                          </p:val>
                                        </p:tav>
                                      </p:tavLst>
                                    </p:anim>
                                    <p:anim calcmode="lin" valueType="num">
                                      <p:cBhvr>
                                        <p:cTn id="42" dur="1000" fill="hold"/>
                                        <p:tgtEl>
                                          <p:spTgt spid="37"/>
                                        </p:tgtEl>
                                        <p:attrNameLst>
                                          <p:attrName>ppt_h</p:attrName>
                                        </p:attrNameLst>
                                      </p:cBhvr>
                                      <p:tavLst>
                                        <p:tav tm="0">
                                          <p:val>
                                            <p:fltVal val="0"/>
                                          </p:val>
                                        </p:tav>
                                        <p:tav tm="100000">
                                          <p:val>
                                            <p:strVal val="#ppt_h"/>
                                          </p:val>
                                        </p:tav>
                                      </p:tavLst>
                                    </p:anim>
                                    <p:anim calcmode="lin" valueType="num">
                                      <p:cBhvr>
                                        <p:cTn id="43" dur="1000" fill="hold"/>
                                        <p:tgtEl>
                                          <p:spTgt spid="37"/>
                                        </p:tgtEl>
                                        <p:attrNameLst>
                                          <p:attrName>style.rotation</p:attrName>
                                        </p:attrNameLst>
                                      </p:cBhvr>
                                      <p:tavLst>
                                        <p:tav tm="0">
                                          <p:val>
                                            <p:fltVal val="360"/>
                                          </p:val>
                                        </p:tav>
                                        <p:tav tm="100000">
                                          <p:val>
                                            <p:fltVal val="0"/>
                                          </p:val>
                                        </p:tav>
                                      </p:tavLst>
                                    </p:anim>
                                    <p:animEffect transition="in" filter="fade">
                                      <p:cBhvr>
                                        <p:cTn id="44" dur="10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ntr" presetSubtype="8"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2000" fill="hold"/>
                                        <p:tgtEl>
                                          <p:spTgt spid="81"/>
                                        </p:tgtEl>
                                        <p:attrNameLst>
                                          <p:attrName>ppt_x</p:attrName>
                                        </p:attrNameLst>
                                      </p:cBhvr>
                                      <p:tavLst>
                                        <p:tav tm="0">
                                          <p:val>
                                            <p:strVal val="0-#ppt_w/2"/>
                                          </p:val>
                                        </p:tav>
                                        <p:tav tm="100000">
                                          <p:val>
                                            <p:strVal val="#ppt_x"/>
                                          </p:val>
                                        </p:tav>
                                      </p:tavLst>
                                    </p:anim>
                                    <p:anim calcmode="lin" valueType="num">
                                      <p:cBhvr additive="base">
                                        <p:cTn id="50" dur="2000" fill="hold"/>
                                        <p:tgtEl>
                                          <p:spTgt spid="81"/>
                                        </p:tgtEl>
                                        <p:attrNameLst>
                                          <p:attrName>ppt_y</p:attrName>
                                        </p:attrNameLst>
                                      </p:cBhvr>
                                      <p:tavLst>
                                        <p:tav tm="0">
                                          <p:val>
                                            <p:strVal val="#ppt_y"/>
                                          </p:val>
                                        </p:tav>
                                        <p:tav tm="100000">
                                          <p:val>
                                            <p:strVal val="#ppt_y"/>
                                          </p:val>
                                        </p:tav>
                                      </p:tavLst>
                                    </p:anim>
                                  </p:childTnLst>
                                </p:cTn>
                              </p:par>
                            </p:childTnLst>
                          </p:cTn>
                        </p:par>
                        <p:par>
                          <p:cTn id="51" fill="hold">
                            <p:stCondLst>
                              <p:cond delay="2000"/>
                            </p:stCondLst>
                            <p:childTnLst>
                              <p:par>
                                <p:cTn id="52" presetID="7" presetClass="entr" presetSubtype="2" fill="hold" nodeType="afterEffect">
                                  <p:stCondLst>
                                    <p:cond delay="0"/>
                                  </p:stCondLst>
                                  <p:childTnLst>
                                    <p:set>
                                      <p:cBhvr>
                                        <p:cTn id="53" dur="1" fill="hold">
                                          <p:stCondLst>
                                            <p:cond delay="0"/>
                                          </p:stCondLst>
                                        </p:cTn>
                                        <p:tgtEl>
                                          <p:spTgt spid="86"/>
                                        </p:tgtEl>
                                        <p:attrNameLst>
                                          <p:attrName>style.visibility</p:attrName>
                                        </p:attrNameLst>
                                      </p:cBhvr>
                                      <p:to>
                                        <p:strVal val="visible"/>
                                      </p:to>
                                    </p:set>
                                    <p:anim calcmode="lin" valueType="num">
                                      <p:cBhvr additive="base">
                                        <p:cTn id="54" dur="2000" fill="hold"/>
                                        <p:tgtEl>
                                          <p:spTgt spid="86"/>
                                        </p:tgtEl>
                                        <p:attrNameLst>
                                          <p:attrName>ppt_x</p:attrName>
                                        </p:attrNameLst>
                                      </p:cBhvr>
                                      <p:tavLst>
                                        <p:tav tm="0">
                                          <p:val>
                                            <p:strVal val="1+#ppt_w/2"/>
                                          </p:val>
                                        </p:tav>
                                        <p:tav tm="100000">
                                          <p:val>
                                            <p:strVal val="#ppt_x"/>
                                          </p:val>
                                        </p:tav>
                                      </p:tavLst>
                                    </p:anim>
                                    <p:anim calcmode="lin" valueType="num">
                                      <p:cBhvr additive="base">
                                        <p:cTn id="55" dur="2000" fill="hold"/>
                                        <p:tgtEl>
                                          <p:spTgt spid="86"/>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17" presetClass="entr" presetSubtype="1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p:cTn id="59" dur="500" fill="hold"/>
                                        <p:tgtEl>
                                          <p:spTgt spid="50"/>
                                        </p:tgtEl>
                                        <p:attrNameLst>
                                          <p:attrName>ppt_w</p:attrName>
                                        </p:attrNameLst>
                                      </p:cBhvr>
                                      <p:tavLst>
                                        <p:tav tm="0">
                                          <p:val>
                                            <p:fltVal val="0"/>
                                          </p:val>
                                        </p:tav>
                                        <p:tav tm="100000">
                                          <p:val>
                                            <p:strVal val="#ppt_w"/>
                                          </p:val>
                                        </p:tav>
                                      </p:tavLst>
                                    </p:anim>
                                    <p:anim calcmode="lin" valueType="num">
                                      <p:cBhvr>
                                        <p:cTn id="60" dur="500" fill="hold"/>
                                        <p:tgtEl>
                                          <p:spTgt spid="50"/>
                                        </p:tgtEl>
                                        <p:attrNameLst>
                                          <p:attrName>ppt_h</p:attrName>
                                        </p:attrNameLst>
                                      </p:cBhvr>
                                      <p:tavLst>
                                        <p:tav tm="0">
                                          <p:val>
                                            <p:strVal val="#ppt_h"/>
                                          </p:val>
                                        </p:tav>
                                        <p:tav tm="100000">
                                          <p:val>
                                            <p:strVal val="#ppt_h"/>
                                          </p:val>
                                        </p:tav>
                                      </p:tavLst>
                                    </p:anim>
                                  </p:childTnLst>
                                </p:cTn>
                              </p:par>
                            </p:childTnLst>
                          </p:cTn>
                        </p:par>
                        <p:par>
                          <p:cTn id="61" fill="hold">
                            <p:stCondLst>
                              <p:cond delay="4500"/>
                            </p:stCondLst>
                            <p:childTnLst>
                              <p:par>
                                <p:cTn id="62" presetID="17" presetClass="entr" presetSubtype="1" fill="hold"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p:cTn id="64" dur="1000" fill="hold"/>
                                        <p:tgtEl>
                                          <p:spTgt spid="43"/>
                                        </p:tgtEl>
                                        <p:attrNameLst>
                                          <p:attrName>ppt_x</p:attrName>
                                        </p:attrNameLst>
                                      </p:cBhvr>
                                      <p:tavLst>
                                        <p:tav tm="0">
                                          <p:val>
                                            <p:strVal val="#ppt_x"/>
                                          </p:val>
                                        </p:tav>
                                        <p:tav tm="100000">
                                          <p:val>
                                            <p:strVal val="#ppt_x"/>
                                          </p:val>
                                        </p:tav>
                                      </p:tavLst>
                                    </p:anim>
                                    <p:anim calcmode="lin" valueType="num">
                                      <p:cBhvr>
                                        <p:cTn id="65" dur="1000" fill="hold"/>
                                        <p:tgtEl>
                                          <p:spTgt spid="43"/>
                                        </p:tgtEl>
                                        <p:attrNameLst>
                                          <p:attrName>ppt_y</p:attrName>
                                        </p:attrNameLst>
                                      </p:cBhvr>
                                      <p:tavLst>
                                        <p:tav tm="0">
                                          <p:val>
                                            <p:strVal val="#ppt_y-#ppt_h/2"/>
                                          </p:val>
                                        </p:tav>
                                        <p:tav tm="100000">
                                          <p:val>
                                            <p:strVal val="#ppt_y"/>
                                          </p:val>
                                        </p:tav>
                                      </p:tavLst>
                                    </p:anim>
                                    <p:anim calcmode="lin" valueType="num">
                                      <p:cBhvr>
                                        <p:cTn id="66" dur="1000" fill="hold"/>
                                        <p:tgtEl>
                                          <p:spTgt spid="43"/>
                                        </p:tgtEl>
                                        <p:attrNameLst>
                                          <p:attrName>ppt_w</p:attrName>
                                        </p:attrNameLst>
                                      </p:cBhvr>
                                      <p:tavLst>
                                        <p:tav tm="0">
                                          <p:val>
                                            <p:strVal val="#ppt_w"/>
                                          </p:val>
                                        </p:tav>
                                        <p:tav tm="100000">
                                          <p:val>
                                            <p:strVal val="#ppt_w"/>
                                          </p:val>
                                        </p:tav>
                                      </p:tavLst>
                                    </p:anim>
                                    <p:anim calcmode="lin" valueType="num">
                                      <p:cBhvr>
                                        <p:cTn id="67" dur="10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2000"/>
                                        <p:tgtEl>
                                          <p:spTgt spid="40"/>
                                        </p:tgtEl>
                                      </p:cBhvr>
                                    </p:animEffect>
                                  </p:childTnLst>
                                </p:cTn>
                              </p:par>
                            </p:childTnLst>
                          </p:cTn>
                        </p:par>
                        <p:par>
                          <p:cTn id="73" fill="hold">
                            <p:stCondLst>
                              <p:cond delay="2000"/>
                            </p:stCondLst>
                            <p:childTnLst>
                              <p:par>
                                <p:cTn id="74" presetID="23" presetClass="entr" presetSubtype="32"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 calcmode="lin" valueType="num">
                                      <p:cBhvr>
                                        <p:cTn id="76" dur="2000" fill="hold"/>
                                        <p:tgtEl>
                                          <p:spTgt spid="73"/>
                                        </p:tgtEl>
                                        <p:attrNameLst>
                                          <p:attrName>ppt_w</p:attrName>
                                        </p:attrNameLst>
                                      </p:cBhvr>
                                      <p:tavLst>
                                        <p:tav tm="0">
                                          <p:val>
                                            <p:strVal val="4*#ppt_w"/>
                                          </p:val>
                                        </p:tav>
                                        <p:tav tm="100000">
                                          <p:val>
                                            <p:strVal val="#ppt_w"/>
                                          </p:val>
                                        </p:tav>
                                      </p:tavLst>
                                    </p:anim>
                                    <p:anim calcmode="lin" valueType="num">
                                      <p:cBhvr>
                                        <p:cTn id="77" dur="2000" fill="hold"/>
                                        <p:tgtEl>
                                          <p:spTgt spid="73"/>
                                        </p:tgtEl>
                                        <p:attrNameLst>
                                          <p:attrName>ppt_h</p:attrName>
                                        </p:attrNameLst>
                                      </p:cBhvr>
                                      <p:tavLst>
                                        <p:tav tm="0">
                                          <p:val>
                                            <p:strVal val="4*#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2000"/>
                                        <p:tgtEl>
                                          <p:spTgt spid="41"/>
                                        </p:tgtEl>
                                      </p:cBhvr>
                                    </p:animEffect>
                                  </p:childTnLst>
                                </p:cTn>
                              </p:par>
                            </p:childTnLst>
                          </p:cTn>
                        </p:par>
                        <p:par>
                          <p:cTn id="83" fill="hold">
                            <p:stCondLst>
                              <p:cond delay="2000"/>
                            </p:stCondLst>
                            <p:childTnLst>
                              <p:par>
                                <p:cTn id="84" presetID="23" presetClass="entr" presetSubtype="3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 calcmode="lin" valueType="num">
                                      <p:cBhvr>
                                        <p:cTn id="86" dur="2000" fill="hold"/>
                                        <p:tgtEl>
                                          <p:spTgt spid="75"/>
                                        </p:tgtEl>
                                        <p:attrNameLst>
                                          <p:attrName>ppt_w</p:attrName>
                                        </p:attrNameLst>
                                      </p:cBhvr>
                                      <p:tavLst>
                                        <p:tav tm="0">
                                          <p:val>
                                            <p:strVal val="4*#ppt_w"/>
                                          </p:val>
                                        </p:tav>
                                        <p:tav tm="100000">
                                          <p:val>
                                            <p:strVal val="#ppt_w"/>
                                          </p:val>
                                        </p:tav>
                                      </p:tavLst>
                                    </p:anim>
                                    <p:anim calcmode="lin" valueType="num">
                                      <p:cBhvr>
                                        <p:cTn id="87" dur="2000" fill="hold"/>
                                        <p:tgtEl>
                                          <p:spTgt spid="75"/>
                                        </p:tgtEl>
                                        <p:attrNameLst>
                                          <p:attrName>ppt_h</p:attrName>
                                        </p:attrNameLst>
                                      </p:cBhvr>
                                      <p:tavLst>
                                        <p:tav tm="0">
                                          <p:val>
                                            <p:strVal val="4*#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left)">
                                      <p:cBhvr>
                                        <p:cTn id="92" dur="2000"/>
                                        <p:tgtEl>
                                          <p:spTgt spid="42"/>
                                        </p:tgtEl>
                                      </p:cBhvr>
                                    </p:animEffect>
                                  </p:childTnLst>
                                </p:cTn>
                              </p:par>
                            </p:childTnLst>
                          </p:cTn>
                        </p:par>
                        <p:par>
                          <p:cTn id="93" fill="hold">
                            <p:stCondLst>
                              <p:cond delay="2000"/>
                            </p:stCondLst>
                            <p:childTnLst>
                              <p:par>
                                <p:cTn id="94" presetID="23" presetClass="entr" presetSubtype="32" fill="hold" grpId="0" nodeType="afterEffect">
                                  <p:stCondLst>
                                    <p:cond delay="0"/>
                                  </p:stCondLst>
                                  <p:childTnLst>
                                    <p:set>
                                      <p:cBhvr>
                                        <p:cTn id="95" dur="1" fill="hold">
                                          <p:stCondLst>
                                            <p:cond delay="0"/>
                                          </p:stCondLst>
                                        </p:cTn>
                                        <p:tgtEl>
                                          <p:spTgt spid="74"/>
                                        </p:tgtEl>
                                        <p:attrNameLst>
                                          <p:attrName>style.visibility</p:attrName>
                                        </p:attrNameLst>
                                      </p:cBhvr>
                                      <p:to>
                                        <p:strVal val="visible"/>
                                      </p:to>
                                    </p:set>
                                    <p:anim calcmode="lin" valueType="num">
                                      <p:cBhvr>
                                        <p:cTn id="96" dur="2000" fill="hold"/>
                                        <p:tgtEl>
                                          <p:spTgt spid="74"/>
                                        </p:tgtEl>
                                        <p:attrNameLst>
                                          <p:attrName>ppt_w</p:attrName>
                                        </p:attrNameLst>
                                      </p:cBhvr>
                                      <p:tavLst>
                                        <p:tav tm="0">
                                          <p:val>
                                            <p:strVal val="4*#ppt_w"/>
                                          </p:val>
                                        </p:tav>
                                        <p:tav tm="100000">
                                          <p:val>
                                            <p:strVal val="#ppt_w"/>
                                          </p:val>
                                        </p:tav>
                                      </p:tavLst>
                                    </p:anim>
                                    <p:anim calcmode="lin" valueType="num">
                                      <p:cBhvr>
                                        <p:cTn id="97" dur="2000" fill="hold"/>
                                        <p:tgtEl>
                                          <p:spTgt spid="74"/>
                                        </p:tgtEl>
                                        <p:attrNameLst>
                                          <p:attrName>ppt_h</p:attrName>
                                        </p:attrNameLst>
                                      </p:cBhvr>
                                      <p:tavLst>
                                        <p:tav tm="0">
                                          <p:val>
                                            <p:strVal val="4*#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left)">
                                      <p:cBhvr>
                                        <p:cTn id="102" dur="2000"/>
                                        <p:tgtEl>
                                          <p:spTgt spid="48"/>
                                        </p:tgtEl>
                                      </p:cBhvr>
                                    </p:animEffect>
                                  </p:childTnLst>
                                </p:cTn>
                              </p:par>
                            </p:childTnLst>
                          </p:cTn>
                        </p:par>
                        <p:par>
                          <p:cTn id="103" fill="hold">
                            <p:stCondLst>
                              <p:cond delay="2000"/>
                            </p:stCondLst>
                            <p:childTnLst>
                              <p:par>
                                <p:cTn id="104" presetID="23" presetClass="entr" presetSubtype="32" fill="hold" grpId="0" nodeType="afterEffect">
                                  <p:stCondLst>
                                    <p:cond delay="0"/>
                                  </p:stCondLst>
                                  <p:childTnLst>
                                    <p:set>
                                      <p:cBhvr>
                                        <p:cTn id="105" dur="1" fill="hold">
                                          <p:stCondLst>
                                            <p:cond delay="0"/>
                                          </p:stCondLst>
                                        </p:cTn>
                                        <p:tgtEl>
                                          <p:spTgt spid="78"/>
                                        </p:tgtEl>
                                        <p:attrNameLst>
                                          <p:attrName>style.visibility</p:attrName>
                                        </p:attrNameLst>
                                      </p:cBhvr>
                                      <p:to>
                                        <p:strVal val="visible"/>
                                      </p:to>
                                    </p:set>
                                    <p:anim calcmode="lin" valueType="num">
                                      <p:cBhvr>
                                        <p:cTn id="106" dur="2000" fill="hold"/>
                                        <p:tgtEl>
                                          <p:spTgt spid="78"/>
                                        </p:tgtEl>
                                        <p:attrNameLst>
                                          <p:attrName>ppt_w</p:attrName>
                                        </p:attrNameLst>
                                      </p:cBhvr>
                                      <p:tavLst>
                                        <p:tav tm="0">
                                          <p:val>
                                            <p:strVal val="4*#ppt_w"/>
                                          </p:val>
                                        </p:tav>
                                        <p:tav tm="100000">
                                          <p:val>
                                            <p:strVal val="#ppt_w"/>
                                          </p:val>
                                        </p:tav>
                                      </p:tavLst>
                                    </p:anim>
                                    <p:anim calcmode="lin" valueType="num">
                                      <p:cBhvr>
                                        <p:cTn id="107" dur="2000" fill="hold"/>
                                        <p:tgtEl>
                                          <p:spTgt spid="78"/>
                                        </p:tgtEl>
                                        <p:attrNameLst>
                                          <p:attrName>ppt_h</p:attrName>
                                        </p:attrNameLst>
                                      </p:cBhvr>
                                      <p:tavLst>
                                        <p:tav tm="0">
                                          <p:val>
                                            <p:strVal val="4*#ppt_h"/>
                                          </p:val>
                                        </p:tav>
                                        <p:tav tm="100000">
                                          <p:val>
                                            <p:strVal val="#ppt_h"/>
                                          </p:val>
                                        </p:tav>
                                      </p:tavLst>
                                    </p:anim>
                                  </p:childTnLst>
                                </p:cTn>
                              </p:par>
                              <p:par>
                                <p:cTn id="108" presetID="23" presetClass="entr" presetSubtype="32" fill="hold" grpId="0" nodeType="withEffect">
                                  <p:stCondLst>
                                    <p:cond delay="0"/>
                                  </p:stCondLst>
                                  <p:childTnLst>
                                    <p:set>
                                      <p:cBhvr>
                                        <p:cTn id="109" dur="1" fill="hold">
                                          <p:stCondLst>
                                            <p:cond delay="0"/>
                                          </p:stCondLst>
                                        </p:cTn>
                                        <p:tgtEl>
                                          <p:spTgt spid="77"/>
                                        </p:tgtEl>
                                        <p:attrNameLst>
                                          <p:attrName>style.visibility</p:attrName>
                                        </p:attrNameLst>
                                      </p:cBhvr>
                                      <p:to>
                                        <p:strVal val="visible"/>
                                      </p:to>
                                    </p:set>
                                    <p:anim calcmode="lin" valueType="num">
                                      <p:cBhvr>
                                        <p:cTn id="110" dur="2000" fill="hold"/>
                                        <p:tgtEl>
                                          <p:spTgt spid="77"/>
                                        </p:tgtEl>
                                        <p:attrNameLst>
                                          <p:attrName>ppt_w</p:attrName>
                                        </p:attrNameLst>
                                      </p:cBhvr>
                                      <p:tavLst>
                                        <p:tav tm="0">
                                          <p:val>
                                            <p:strVal val="4*#ppt_w"/>
                                          </p:val>
                                        </p:tav>
                                        <p:tav tm="100000">
                                          <p:val>
                                            <p:strVal val="#ppt_w"/>
                                          </p:val>
                                        </p:tav>
                                      </p:tavLst>
                                    </p:anim>
                                    <p:anim calcmode="lin" valueType="num">
                                      <p:cBhvr>
                                        <p:cTn id="111" dur="2000" fill="hold"/>
                                        <p:tgtEl>
                                          <p:spTgt spid="77"/>
                                        </p:tgtEl>
                                        <p:attrNameLst>
                                          <p:attrName>ppt_h</p:attrName>
                                        </p:attrNameLst>
                                      </p:cBhvr>
                                      <p:tavLst>
                                        <p:tav tm="0">
                                          <p:val>
                                            <p:strVal val="4*#ppt_h"/>
                                          </p:val>
                                        </p:tav>
                                        <p:tav tm="100000">
                                          <p:val>
                                            <p:strVal val="#ppt_h"/>
                                          </p:val>
                                        </p:tav>
                                      </p:tavLst>
                                    </p:anim>
                                  </p:childTnLst>
                                </p:cTn>
                              </p:par>
                              <p:par>
                                <p:cTn id="112" presetID="23" presetClass="entr" presetSubtype="32" fill="hold" grpId="0" nodeType="withEffect">
                                  <p:stCondLst>
                                    <p:cond delay="0"/>
                                  </p:stCondLst>
                                  <p:childTnLst>
                                    <p:set>
                                      <p:cBhvr>
                                        <p:cTn id="113" dur="1" fill="hold">
                                          <p:stCondLst>
                                            <p:cond delay="0"/>
                                          </p:stCondLst>
                                        </p:cTn>
                                        <p:tgtEl>
                                          <p:spTgt spid="79"/>
                                        </p:tgtEl>
                                        <p:attrNameLst>
                                          <p:attrName>style.visibility</p:attrName>
                                        </p:attrNameLst>
                                      </p:cBhvr>
                                      <p:to>
                                        <p:strVal val="visible"/>
                                      </p:to>
                                    </p:set>
                                    <p:anim calcmode="lin" valueType="num">
                                      <p:cBhvr>
                                        <p:cTn id="114" dur="2000" fill="hold"/>
                                        <p:tgtEl>
                                          <p:spTgt spid="79"/>
                                        </p:tgtEl>
                                        <p:attrNameLst>
                                          <p:attrName>ppt_w</p:attrName>
                                        </p:attrNameLst>
                                      </p:cBhvr>
                                      <p:tavLst>
                                        <p:tav tm="0">
                                          <p:val>
                                            <p:strVal val="4*#ppt_w"/>
                                          </p:val>
                                        </p:tav>
                                        <p:tav tm="100000">
                                          <p:val>
                                            <p:strVal val="#ppt_w"/>
                                          </p:val>
                                        </p:tav>
                                      </p:tavLst>
                                    </p:anim>
                                    <p:anim calcmode="lin" valueType="num">
                                      <p:cBhvr>
                                        <p:cTn id="115" dur="2000" fill="hold"/>
                                        <p:tgtEl>
                                          <p:spTgt spid="79"/>
                                        </p:tgtEl>
                                        <p:attrNameLst>
                                          <p:attrName>ppt_h</p:attrName>
                                        </p:attrNameLst>
                                      </p:cBhvr>
                                      <p:tavLst>
                                        <p:tav tm="0">
                                          <p:val>
                                            <p:strVal val="4*#ppt_h"/>
                                          </p:val>
                                        </p:tav>
                                        <p:tav tm="100000">
                                          <p:val>
                                            <p:strVal val="#ppt_h"/>
                                          </p:val>
                                        </p:tav>
                                      </p:tavLst>
                                    </p:anim>
                                  </p:childTnLst>
                                </p:cTn>
                              </p:par>
                              <p:par>
                                <p:cTn id="116" presetID="23" presetClass="entr" presetSubtype="32" fill="hold" grpId="0" nodeType="withEffect">
                                  <p:stCondLst>
                                    <p:cond delay="0"/>
                                  </p:stCondLst>
                                  <p:childTnLst>
                                    <p:set>
                                      <p:cBhvr>
                                        <p:cTn id="117" dur="1" fill="hold">
                                          <p:stCondLst>
                                            <p:cond delay="0"/>
                                          </p:stCondLst>
                                        </p:cTn>
                                        <p:tgtEl>
                                          <p:spTgt spid="76"/>
                                        </p:tgtEl>
                                        <p:attrNameLst>
                                          <p:attrName>style.visibility</p:attrName>
                                        </p:attrNameLst>
                                      </p:cBhvr>
                                      <p:to>
                                        <p:strVal val="visible"/>
                                      </p:to>
                                    </p:set>
                                    <p:anim calcmode="lin" valueType="num">
                                      <p:cBhvr>
                                        <p:cTn id="118" dur="2000" fill="hold"/>
                                        <p:tgtEl>
                                          <p:spTgt spid="76"/>
                                        </p:tgtEl>
                                        <p:attrNameLst>
                                          <p:attrName>ppt_w</p:attrName>
                                        </p:attrNameLst>
                                      </p:cBhvr>
                                      <p:tavLst>
                                        <p:tav tm="0">
                                          <p:val>
                                            <p:strVal val="4*#ppt_w"/>
                                          </p:val>
                                        </p:tav>
                                        <p:tav tm="100000">
                                          <p:val>
                                            <p:strVal val="#ppt_w"/>
                                          </p:val>
                                        </p:tav>
                                      </p:tavLst>
                                    </p:anim>
                                    <p:anim calcmode="lin" valueType="num">
                                      <p:cBhvr>
                                        <p:cTn id="119" dur="2000" fill="hold"/>
                                        <p:tgtEl>
                                          <p:spTgt spid="76"/>
                                        </p:tgtEl>
                                        <p:attrNameLst>
                                          <p:attrName>ppt_h</p:attrName>
                                        </p:attrNameLst>
                                      </p:cBhvr>
                                      <p:tavLst>
                                        <p:tav tm="0">
                                          <p:val>
                                            <p:strVal val="4*#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p:cTn id="124" dur="500" fill="hold"/>
                                        <p:tgtEl>
                                          <p:spTgt spid="51"/>
                                        </p:tgtEl>
                                        <p:attrNameLst>
                                          <p:attrName>ppt_x</p:attrName>
                                        </p:attrNameLst>
                                      </p:cBhvr>
                                      <p:tavLst>
                                        <p:tav tm="0">
                                          <p:val>
                                            <p:strVal val="#ppt_x-#ppt_w/2"/>
                                          </p:val>
                                        </p:tav>
                                        <p:tav tm="100000">
                                          <p:val>
                                            <p:strVal val="#ppt_x"/>
                                          </p:val>
                                        </p:tav>
                                      </p:tavLst>
                                    </p:anim>
                                    <p:anim calcmode="lin" valueType="num">
                                      <p:cBhvr>
                                        <p:cTn id="125" dur="500" fill="hold"/>
                                        <p:tgtEl>
                                          <p:spTgt spid="51"/>
                                        </p:tgtEl>
                                        <p:attrNameLst>
                                          <p:attrName>ppt_y</p:attrName>
                                        </p:attrNameLst>
                                      </p:cBhvr>
                                      <p:tavLst>
                                        <p:tav tm="0">
                                          <p:val>
                                            <p:strVal val="#ppt_y"/>
                                          </p:val>
                                        </p:tav>
                                        <p:tav tm="100000">
                                          <p:val>
                                            <p:strVal val="#ppt_y"/>
                                          </p:val>
                                        </p:tav>
                                      </p:tavLst>
                                    </p:anim>
                                    <p:anim calcmode="lin" valueType="num">
                                      <p:cBhvr>
                                        <p:cTn id="126" dur="500" fill="hold"/>
                                        <p:tgtEl>
                                          <p:spTgt spid="51"/>
                                        </p:tgtEl>
                                        <p:attrNameLst>
                                          <p:attrName>ppt_w</p:attrName>
                                        </p:attrNameLst>
                                      </p:cBhvr>
                                      <p:tavLst>
                                        <p:tav tm="0">
                                          <p:val>
                                            <p:fltVal val="0"/>
                                          </p:val>
                                        </p:tav>
                                        <p:tav tm="100000">
                                          <p:val>
                                            <p:strVal val="#ppt_w"/>
                                          </p:val>
                                        </p:tav>
                                      </p:tavLst>
                                    </p:anim>
                                    <p:anim calcmode="lin" valueType="num">
                                      <p:cBhvr>
                                        <p:cTn id="127" dur="500" fill="hold"/>
                                        <p:tgtEl>
                                          <p:spTgt spid="51"/>
                                        </p:tgtEl>
                                        <p:attrNameLst>
                                          <p:attrName>ppt_h</p:attrName>
                                        </p:attrNameLst>
                                      </p:cBhvr>
                                      <p:tavLst>
                                        <p:tav tm="0">
                                          <p:val>
                                            <p:strVal val="#ppt_h"/>
                                          </p:val>
                                        </p:tav>
                                        <p:tav tm="100000">
                                          <p:val>
                                            <p:strVal val="#ppt_h"/>
                                          </p:val>
                                        </p:tav>
                                      </p:tavLst>
                                    </p:anim>
                                  </p:childTnLst>
                                </p:cTn>
                              </p:par>
                            </p:childTnLst>
                          </p:cTn>
                        </p:par>
                        <p:par>
                          <p:cTn id="128" fill="hold">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wipe(left)">
                                      <p:cBhvr>
                                        <p:cTn id="131"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8" grpId="0"/>
      <p:bldP spid="49" grpId="0"/>
      <p:bldP spid="50" grpId="0" animBg="1"/>
      <p:bldP spid="51" grpId="0" animBg="1"/>
      <p:bldP spid="71" grpId="0" animBg="1"/>
      <p:bldP spid="72" grpId="0"/>
      <p:bldP spid="73" grpId="0" animBg="1"/>
      <p:bldP spid="74" grpId="0" animBg="1"/>
      <p:bldP spid="75" grpId="0" animBg="1"/>
      <p:bldP spid="76" grpId="0" animBg="1"/>
      <p:bldP spid="77" grpId="0" animBg="1"/>
      <p:bldP spid="78" grpId="0" animBg="1"/>
      <p:bldP spid="7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18"/>
          <p:cNvGrpSpPr>
            <a:grpSpLocks/>
          </p:cNvGrpSpPr>
          <p:nvPr/>
        </p:nvGrpSpPr>
        <p:grpSpPr bwMode="auto">
          <a:xfrm>
            <a:off x="1999500" y="2584449"/>
            <a:ext cx="7488263" cy="2088257"/>
            <a:chOff x="788639" y="2584450"/>
            <a:chExt cx="7406036" cy="2082800"/>
          </a:xfrm>
        </p:grpSpPr>
        <p:grpSp>
          <p:nvGrpSpPr>
            <p:cNvPr id="3" name="Groupe 102"/>
            <p:cNvGrpSpPr>
              <a:grpSpLocks/>
            </p:cNvGrpSpPr>
            <p:nvPr/>
          </p:nvGrpSpPr>
          <p:grpSpPr bwMode="auto">
            <a:xfrm>
              <a:off x="795338" y="2584450"/>
              <a:ext cx="7399337" cy="2082800"/>
              <a:chOff x="688769" y="3059972"/>
              <a:chExt cx="7398314" cy="2082051"/>
            </a:xfrm>
          </p:grpSpPr>
          <p:sp>
            <p:nvSpPr>
              <p:cNvPr id="5" name="Rectangle 91"/>
              <p:cNvSpPr>
                <a:spLocks noChangeArrowheads="1"/>
              </p:cNvSpPr>
              <p:nvPr/>
            </p:nvSpPr>
            <p:spPr bwMode="auto">
              <a:xfrm>
                <a:off x="688769" y="3067946"/>
                <a:ext cx="7398314" cy="2074077"/>
              </a:xfrm>
              <a:prstGeom prst="rect">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 name="Rectangle 43"/>
              <p:cNvSpPr>
                <a:spLocks noChangeArrowheads="1"/>
              </p:cNvSpPr>
              <p:nvPr/>
            </p:nvSpPr>
            <p:spPr bwMode="auto">
              <a:xfrm>
                <a:off x="4969517" y="3961348"/>
                <a:ext cx="658753" cy="274539"/>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dirty="0">
                    <a:ln>
                      <a:noFill/>
                    </a:ln>
                    <a:solidFill>
                      <a:srgbClr val="000000"/>
                    </a:solidFill>
                    <a:effectLst/>
                    <a:uLnTx/>
                    <a:uFillTx/>
                    <a:ea typeface="Calibri" pitchFamily="34" charset="0"/>
                    <a:cs typeface="Times New Roman" pitchFamily="18" charset="0"/>
                  </a:rPr>
                  <a:t>Aileron</a:t>
                </a:r>
                <a:endParaRPr kumimoji="0" lang="en-US" sz="2400" b="1" i="1"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7" name="AutoShape 40"/>
              <p:cNvCxnSpPr>
                <a:cxnSpLocks noChangeShapeType="1"/>
              </p:cNvCxnSpPr>
              <p:nvPr/>
            </p:nvCxnSpPr>
            <p:spPr bwMode="auto">
              <a:xfrm>
                <a:off x="4844300" y="4096807"/>
                <a:ext cx="124831" cy="16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AutoShape 39"/>
              <p:cNvCxnSpPr>
                <a:cxnSpLocks noChangeShapeType="1"/>
              </p:cNvCxnSpPr>
              <p:nvPr/>
            </p:nvCxnSpPr>
            <p:spPr bwMode="auto">
              <a:xfrm flipV="1">
                <a:off x="5628492" y="4092005"/>
                <a:ext cx="256863" cy="640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Text Box 38"/>
              <p:cNvSpPr txBox="1">
                <a:spLocks noChangeArrowheads="1"/>
              </p:cNvSpPr>
              <p:nvPr/>
            </p:nvSpPr>
            <p:spPr bwMode="auto">
              <a:xfrm>
                <a:off x="819382" y="3760982"/>
                <a:ext cx="1411892" cy="63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c(t)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altitude souhaitée</a:t>
                </a:r>
                <a:endPar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endParaRPr>
              </a:p>
            </p:txBody>
          </p:sp>
          <p:sp>
            <p:nvSpPr>
              <p:cNvPr id="10" name="Text Box 36"/>
              <p:cNvSpPr txBox="1">
                <a:spLocks noChangeArrowheads="1"/>
              </p:cNvSpPr>
              <p:nvPr/>
            </p:nvSpPr>
            <p:spPr bwMode="auto">
              <a:xfrm>
                <a:off x="2057790" y="3858856"/>
                <a:ext cx="244860" cy="23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1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 Box 35"/>
              <p:cNvSpPr txBox="1">
                <a:spLocks noChangeArrowheads="1"/>
              </p:cNvSpPr>
              <p:nvPr/>
            </p:nvSpPr>
            <p:spPr bwMode="auto">
              <a:xfrm>
                <a:off x="2165400" y="4136563"/>
                <a:ext cx="243260" cy="22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1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Oval 33"/>
              <p:cNvSpPr>
                <a:spLocks noChangeArrowheads="1"/>
              </p:cNvSpPr>
              <p:nvPr/>
            </p:nvSpPr>
            <p:spPr bwMode="auto">
              <a:xfrm>
                <a:off x="4550455" y="3947066"/>
                <a:ext cx="293661" cy="299929"/>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13" name="AutoShape 32"/>
              <p:cNvCxnSpPr>
                <a:cxnSpLocks noChangeShapeType="1"/>
              </p:cNvCxnSpPr>
              <p:nvPr/>
            </p:nvCxnSpPr>
            <p:spPr bwMode="auto">
              <a:xfrm>
                <a:off x="4593838" y="3989566"/>
                <a:ext cx="206451" cy="2144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31"/>
              <p:cNvCxnSpPr>
                <a:cxnSpLocks noChangeShapeType="1"/>
              </p:cNvCxnSpPr>
              <p:nvPr/>
            </p:nvCxnSpPr>
            <p:spPr bwMode="auto">
              <a:xfrm flipH="1">
                <a:off x="4593838" y="3994368"/>
                <a:ext cx="206451" cy="2144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Text Box 29"/>
              <p:cNvSpPr txBox="1">
                <a:spLocks noChangeArrowheads="1"/>
              </p:cNvSpPr>
              <p:nvPr/>
            </p:nvSpPr>
            <p:spPr bwMode="auto">
              <a:xfrm>
                <a:off x="4387259" y="3849511"/>
                <a:ext cx="243260" cy="23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1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 Box 28"/>
              <p:cNvSpPr txBox="1">
                <a:spLocks noChangeArrowheads="1"/>
              </p:cNvSpPr>
              <p:nvPr/>
            </p:nvSpPr>
            <p:spPr bwMode="auto">
              <a:xfrm>
                <a:off x="4704265" y="3764679"/>
                <a:ext cx="245660" cy="22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fr-FR" sz="11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altLang="fr-FR" sz="2400" b="1" i="1" u="none" strike="noStrike" kern="0" cap="none" spc="0" normalizeH="0" baseline="0" noProof="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 name="AutoShape 27"/>
              <p:cNvCxnSpPr>
                <a:cxnSpLocks noChangeShapeType="1"/>
              </p:cNvCxnSpPr>
              <p:nvPr/>
            </p:nvCxnSpPr>
            <p:spPr bwMode="auto">
              <a:xfrm flipH="1">
                <a:off x="4726365" y="4092005"/>
                <a:ext cx="1673517" cy="670008"/>
              </a:xfrm>
              <a:prstGeom prst="bentConnector3">
                <a:avLst>
                  <a:gd name="adj1" fmla="val -1383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6"/>
              <p:cNvCxnSpPr>
                <a:cxnSpLocks noChangeShapeType="1"/>
              </p:cNvCxnSpPr>
              <p:nvPr/>
            </p:nvCxnSpPr>
            <p:spPr bwMode="auto">
              <a:xfrm rot="10800000">
                <a:off x="2376535" y="4241549"/>
                <a:ext cx="1471055" cy="52046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5"/>
              <p:cNvCxnSpPr>
                <a:cxnSpLocks noChangeShapeType="1"/>
              </p:cNvCxnSpPr>
              <p:nvPr/>
            </p:nvCxnSpPr>
            <p:spPr bwMode="auto">
              <a:xfrm flipH="1">
                <a:off x="4697864" y="3690250"/>
                <a:ext cx="800" cy="2560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Rectangle 24"/>
              <p:cNvSpPr>
                <a:spLocks noChangeArrowheads="1"/>
              </p:cNvSpPr>
              <p:nvPr/>
            </p:nvSpPr>
            <p:spPr bwMode="auto">
              <a:xfrm>
                <a:off x="3791699" y="3969283"/>
                <a:ext cx="620656" cy="258669"/>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a:ln>
                      <a:noFill/>
                    </a:ln>
                    <a:solidFill>
                      <a:srgbClr val="000000"/>
                    </a:solidFill>
                    <a:effectLst/>
                    <a:uLnTx/>
                    <a:uFillTx/>
                    <a:ea typeface="Calibri" pitchFamily="34" charset="0"/>
                    <a:cs typeface="Times New Roman" pitchFamily="18" charset="0"/>
                  </a:rPr>
                  <a:t>Moteur</a:t>
                </a:r>
                <a:endParaRPr kumimoji="0" lang="en-US"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1" name="AutoShape 23"/>
              <p:cNvCxnSpPr>
                <a:cxnSpLocks noChangeShapeType="1"/>
              </p:cNvCxnSpPr>
              <p:nvPr/>
            </p:nvCxnSpPr>
            <p:spPr bwMode="auto">
              <a:xfrm flipV="1">
                <a:off x="4412193" y="4096807"/>
                <a:ext cx="138434" cy="16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Text Box 22"/>
              <p:cNvSpPr txBox="1">
                <a:spLocks noChangeArrowheads="1"/>
              </p:cNvSpPr>
              <p:nvPr/>
            </p:nvSpPr>
            <p:spPr bwMode="auto">
              <a:xfrm>
                <a:off x="3833779" y="3059972"/>
                <a:ext cx="1765234" cy="59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p</a:t>
                </a: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(t)</a:t>
                </a:r>
                <a:endPar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perturbations aérodynamiques</a:t>
                </a:r>
                <a:endPar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endParaRPr>
              </a:p>
            </p:txBody>
          </p:sp>
          <p:sp>
            <p:nvSpPr>
              <p:cNvPr id="23" name="Rectangle 21"/>
              <p:cNvSpPr>
                <a:spLocks noChangeArrowheads="1"/>
              </p:cNvSpPr>
              <p:nvPr/>
            </p:nvSpPr>
            <p:spPr bwMode="auto">
              <a:xfrm>
                <a:off x="5885422" y="3964522"/>
                <a:ext cx="514303" cy="269778"/>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dirty="0">
                    <a:ln>
                      <a:noFill/>
                    </a:ln>
                    <a:solidFill>
                      <a:srgbClr val="000000"/>
                    </a:solidFill>
                    <a:effectLst/>
                    <a:uLnTx/>
                    <a:uFillTx/>
                    <a:ea typeface="Calibri" pitchFamily="34" charset="0"/>
                    <a:cs typeface="Times New Roman" pitchFamily="18" charset="0"/>
                  </a:rPr>
                  <a:t>Avion</a:t>
                </a:r>
                <a:endParaRPr kumimoji="0" lang="en-US" sz="2400" b="1" i="1" u="none" strike="noStrike" kern="0" cap="none" spc="0" normalizeH="0" baseline="0" noProof="0" dirty="0">
                  <a:ln>
                    <a:noFill/>
                  </a:ln>
                  <a:solidFill>
                    <a:srgbClr val="000000"/>
                  </a:solidFill>
                  <a:effectLst/>
                  <a:uLnTx/>
                  <a:uFillTx/>
                  <a:latin typeface="Times New Roman" panose="02020603050405020304" pitchFamily="18" charset="0"/>
                </a:endParaRPr>
              </a:p>
            </p:txBody>
          </p:sp>
          <p:cxnSp>
            <p:nvCxnSpPr>
              <p:cNvPr id="24" name="Connecteur droit avec flèche 88"/>
              <p:cNvCxnSpPr>
                <a:cxnSpLocks noChangeShapeType="1"/>
              </p:cNvCxnSpPr>
              <p:nvPr/>
            </p:nvCxnSpPr>
            <p:spPr bwMode="auto">
              <a:xfrm>
                <a:off x="878764" y="4092005"/>
                <a:ext cx="135378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Text Box 38"/>
              <p:cNvSpPr txBox="1">
                <a:spLocks noChangeArrowheads="1"/>
              </p:cNvSpPr>
              <p:nvPr/>
            </p:nvSpPr>
            <p:spPr bwMode="auto">
              <a:xfrm>
                <a:off x="6600683" y="3760982"/>
                <a:ext cx="1411892" cy="63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h(t)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fr-FR" sz="1200" b="1" i="1" u="none" strike="noStrike" kern="0" cap="none" spc="0" normalizeH="0" baseline="0" noProof="0" smtClean="0">
                  <a:ln>
                    <a:noFill/>
                  </a:ln>
                  <a:solidFill>
                    <a:srgbClr val="000000"/>
                  </a:solidFill>
                  <a:effectLst/>
                  <a:uLnTx/>
                  <a:uFillTx/>
                  <a:latin typeface="Calibri" panose="020F0502020204030204" pitchFamily="34"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cs typeface="Calibri" panose="020F0502020204030204" pitchFamily="34" charset="0"/>
                  </a:rPr>
                  <a:t>altitude de l’avion</a:t>
                </a:r>
                <a:endParaRPr kumimoji="0" lang="en-US" altLang="fr-FR" sz="1200" b="0" i="1" u="none" strike="noStrike" kern="0" cap="none" spc="0" normalizeH="0" baseline="0" noProof="0" smtClean="0">
                  <a:ln>
                    <a:noFill/>
                  </a:ln>
                  <a:solidFill>
                    <a:srgbClr val="000000"/>
                  </a:solidFill>
                  <a:effectLst/>
                  <a:uLnTx/>
                  <a:uFillTx/>
                  <a:latin typeface="Calibri" panose="020F0502020204030204" pitchFamily="34" charset="0"/>
                </a:endParaRPr>
              </a:p>
            </p:txBody>
          </p:sp>
          <p:cxnSp>
            <p:nvCxnSpPr>
              <p:cNvPr id="26" name="Connecteur droit avec flèche 90"/>
              <p:cNvCxnSpPr>
                <a:cxnSpLocks noChangeShapeType="1"/>
              </p:cNvCxnSpPr>
              <p:nvPr/>
            </p:nvCxnSpPr>
            <p:spPr bwMode="auto">
              <a:xfrm>
                <a:off x="6458181" y="4092005"/>
                <a:ext cx="1353787" cy="0"/>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Rectangle 34"/>
              <p:cNvSpPr>
                <a:spLocks noChangeArrowheads="1"/>
              </p:cNvSpPr>
              <p:nvPr/>
            </p:nvSpPr>
            <p:spPr bwMode="auto">
              <a:xfrm>
                <a:off x="3805986" y="4632619"/>
                <a:ext cx="917491" cy="255495"/>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a:ln>
                      <a:noFill/>
                    </a:ln>
                    <a:solidFill>
                      <a:srgbClr val="000000"/>
                    </a:solidFill>
                    <a:effectLst/>
                    <a:uLnTx/>
                    <a:uFillTx/>
                    <a:ea typeface="Calibri" pitchFamily="34" charset="0"/>
                    <a:cs typeface="Times New Roman" pitchFamily="18" charset="0"/>
                  </a:rPr>
                  <a:t>Altimètre</a:t>
                </a:r>
                <a:endParaRPr kumimoji="0" lang="en-US"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28" name="Connecteur droit avec flèche 94"/>
              <p:cNvCxnSpPr>
                <a:cxnSpLocks noChangeShapeType="1"/>
              </p:cNvCxnSpPr>
              <p:nvPr/>
            </p:nvCxnSpPr>
            <p:spPr bwMode="auto">
              <a:xfrm flipV="1">
                <a:off x="2458016" y="4092005"/>
                <a:ext cx="240397" cy="846"/>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Connecteur droit avec flèche 99"/>
              <p:cNvCxnSpPr>
                <a:cxnSpLocks noChangeShapeType="1"/>
              </p:cNvCxnSpPr>
              <p:nvPr/>
            </p:nvCxnSpPr>
            <p:spPr bwMode="auto">
              <a:xfrm flipV="1">
                <a:off x="3551976" y="4092005"/>
                <a:ext cx="240397" cy="846"/>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Rectangle 44"/>
              <p:cNvSpPr>
                <a:spLocks noChangeArrowheads="1"/>
              </p:cNvSpPr>
              <p:nvPr/>
            </p:nvSpPr>
            <p:spPr bwMode="auto">
              <a:xfrm>
                <a:off x="2698012" y="3831220"/>
                <a:ext cx="911142" cy="550665"/>
              </a:xfrm>
              <a:prstGeom prst="rect">
                <a:avLst/>
              </a:prstGeom>
              <a:solidFill>
                <a:srgbClr val="FFFFFF">
                  <a:lumMod val="85000"/>
                </a:srgbClr>
              </a:solidFill>
              <a:ln w="9525">
                <a:solidFill>
                  <a:srgbClr val="000000"/>
                </a:solidFill>
                <a:miter lim="800000"/>
                <a:headEnd/>
                <a:tailEnd/>
              </a:ln>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dirty="0">
                    <a:ln>
                      <a:noFill/>
                    </a:ln>
                    <a:solidFill>
                      <a:srgbClr val="000000"/>
                    </a:solidFill>
                    <a:effectLst/>
                    <a:uLnTx/>
                    <a:uFillTx/>
                    <a:ea typeface="Calibri" pitchFamily="34" charset="0"/>
                    <a:cs typeface="Times New Roman" pitchFamily="18" charset="0"/>
                  </a:rPr>
                  <a:t>Correcteur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dirty="0">
                    <a:ln>
                      <a:noFill/>
                    </a:ln>
                    <a:solidFill>
                      <a:srgbClr val="000000"/>
                    </a:solidFill>
                    <a:effectLst/>
                    <a:uLnTx/>
                    <a:uFillTx/>
                    <a:ea typeface="Calibri" pitchFamily="34" charset="0"/>
                    <a:cs typeface="Times New Roman" pitchFamily="18" charset="0"/>
                  </a:rPr>
                  <a: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1" u="none" strike="noStrike" kern="0" cap="none" spc="0" normalizeH="0" baseline="0" noProof="0" dirty="0">
                    <a:ln>
                      <a:noFill/>
                    </a:ln>
                    <a:solidFill>
                      <a:srgbClr val="000000"/>
                    </a:solidFill>
                    <a:effectLst/>
                    <a:uLnTx/>
                    <a:uFillTx/>
                    <a:ea typeface="Calibri" pitchFamily="34" charset="0"/>
                    <a:cs typeface="Times New Roman" pitchFamily="18" charset="0"/>
                  </a:rPr>
                  <a:t>Amplificateur.</a:t>
                </a:r>
                <a:endParaRPr kumimoji="0" lang="en-US" sz="2400" b="1" i="1" u="none" strike="noStrike" kern="0" cap="none" spc="0" normalizeH="0" baseline="0" noProof="0" dirty="0">
                  <a:ln>
                    <a:noFill/>
                  </a:ln>
                  <a:solidFill>
                    <a:srgbClr val="000000"/>
                  </a:solidFill>
                  <a:effectLst/>
                  <a:uLnTx/>
                  <a:uFillTx/>
                  <a:latin typeface="Times New Roman" panose="02020603050405020304" pitchFamily="18" charset="0"/>
                </a:endParaRPr>
              </a:p>
            </p:txBody>
          </p:sp>
          <p:grpSp>
            <p:nvGrpSpPr>
              <p:cNvPr id="31" name="Groupe 100"/>
              <p:cNvGrpSpPr>
                <a:grpSpLocks/>
              </p:cNvGrpSpPr>
              <p:nvPr/>
            </p:nvGrpSpPr>
            <p:grpSpPr bwMode="auto">
              <a:xfrm>
                <a:off x="2235689" y="3939146"/>
                <a:ext cx="292872" cy="300917"/>
                <a:chOff x="2235689" y="3939146"/>
                <a:chExt cx="292872" cy="300917"/>
              </a:xfrm>
            </p:grpSpPr>
            <p:sp>
              <p:nvSpPr>
                <p:cNvPr id="32" name="Oval 47"/>
                <p:cNvSpPr>
                  <a:spLocks noChangeArrowheads="1"/>
                </p:cNvSpPr>
                <p:nvPr/>
              </p:nvSpPr>
              <p:spPr bwMode="auto">
                <a:xfrm>
                  <a:off x="2236091" y="3939131"/>
                  <a:ext cx="292073" cy="301517"/>
                </a:xfrm>
                <a:prstGeom prst="ellipse">
                  <a:avLst/>
                </a:prstGeom>
                <a:solidFill>
                  <a:srgbClr val="FFFFFF">
                    <a:lumMod val="85000"/>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a:ln>
                      <a:noFill/>
                    </a:ln>
                    <a:solidFill>
                      <a:srgbClr val="000000"/>
                    </a:solidFill>
                    <a:effectLst/>
                    <a:uLnTx/>
                    <a:uFillTx/>
                    <a:latin typeface="Times New Roman" panose="02020603050405020304" pitchFamily="18" charset="0"/>
                  </a:endParaRPr>
                </a:p>
              </p:txBody>
            </p:sp>
            <p:cxnSp>
              <p:nvCxnSpPr>
                <p:cNvPr id="33" name="AutoShape 46"/>
                <p:cNvCxnSpPr>
                  <a:cxnSpLocks noChangeShapeType="1"/>
                </p:cNvCxnSpPr>
                <p:nvPr/>
              </p:nvCxnSpPr>
              <p:spPr bwMode="auto">
                <a:xfrm>
                  <a:off x="2278900" y="3983163"/>
                  <a:ext cx="206451" cy="21288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5"/>
                <p:cNvCxnSpPr>
                  <a:cxnSpLocks noChangeShapeType="1"/>
                </p:cNvCxnSpPr>
                <p:nvPr/>
              </p:nvCxnSpPr>
              <p:spPr bwMode="auto">
                <a:xfrm flipH="1">
                  <a:off x="2278900" y="3983163"/>
                  <a:ext cx="206451" cy="21288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4" name="Rectangle 25"/>
            <p:cNvSpPr>
              <a:spLocks noChangeArrowheads="1"/>
            </p:cNvSpPr>
            <p:nvPr/>
          </p:nvSpPr>
          <p:spPr bwMode="auto">
            <a:xfrm>
              <a:off x="788639" y="2599798"/>
              <a:ext cx="1572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fr-FR" sz="1600" b="1" i="0" u="sng"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Schéma blocs</a:t>
              </a:r>
            </a:p>
          </p:txBody>
        </p:sp>
      </p:grpSp>
      <p:sp>
        <p:nvSpPr>
          <p:cNvPr id="35" name="ZoneTexte 34"/>
          <p:cNvSpPr txBox="1"/>
          <p:nvPr/>
        </p:nvSpPr>
        <p:spPr>
          <a:xfrm>
            <a:off x="2508926" y="92075"/>
            <a:ext cx="6639112" cy="525248"/>
          </a:xfrm>
          <a:prstGeom prst="rect">
            <a:avLst/>
          </a:prstGeom>
          <a:solidFill>
            <a:srgbClr val="7030A0"/>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sz="2800" b="1"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Arial Narrow" panose="020B0606020202030204" pitchFamily="34" charset="0"/>
              </a:rPr>
              <a:t>Exemple d’un pilote automatique d’avion</a:t>
            </a:r>
          </a:p>
        </p:txBody>
      </p:sp>
      <p:grpSp>
        <p:nvGrpSpPr>
          <p:cNvPr id="36" name="Groupe 64"/>
          <p:cNvGrpSpPr>
            <a:grpSpLocks/>
          </p:cNvGrpSpPr>
          <p:nvPr/>
        </p:nvGrpSpPr>
        <p:grpSpPr bwMode="auto">
          <a:xfrm>
            <a:off x="1320801" y="882650"/>
            <a:ext cx="7708176" cy="1435677"/>
            <a:chOff x="808038" y="882650"/>
            <a:chExt cx="7623175" cy="1431925"/>
          </a:xfrm>
        </p:grpSpPr>
        <p:pic>
          <p:nvPicPr>
            <p:cNvPr id="37" name="Image 27" descr="https://encrypted-tbn2.gstatic.com/images?q=tbn:ANd9GcQEMU7-rxtbOTukhcRXId5O-A-mf_r_P5dwtGkP02ZQu1q-Gx2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882650"/>
              <a:ext cx="2171700" cy="1431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38" name="Connecteur droit avec flèche 175"/>
            <p:cNvCxnSpPr>
              <a:cxnSpLocks noChangeShapeType="1"/>
            </p:cNvCxnSpPr>
            <p:nvPr/>
          </p:nvCxnSpPr>
          <p:spPr bwMode="auto">
            <a:xfrm flipV="1">
              <a:off x="3000375" y="1662113"/>
              <a:ext cx="4397375" cy="14287"/>
            </a:xfrm>
            <a:prstGeom prst="straightConnector1">
              <a:avLst/>
            </a:prstGeom>
            <a:noFill/>
            <a:ln w="19050">
              <a:solidFill>
                <a:srgbClr val="3333CC"/>
              </a:solidFill>
              <a:round/>
              <a:headEnd/>
              <a:tailEnd type="arrow" w="med" len="med"/>
            </a:ln>
            <a:extLst>
              <a:ext uri="{909E8E84-426E-40DD-AFC4-6F175D3DCCD1}">
                <a14:hiddenFill xmlns:a14="http://schemas.microsoft.com/office/drawing/2010/main">
                  <a:noFill/>
                </a14:hiddenFill>
              </a:ext>
            </a:extLst>
          </p:spPr>
        </p:cxnSp>
        <p:sp>
          <p:nvSpPr>
            <p:cNvPr id="39" name="Connecteur droit 176"/>
            <p:cNvSpPr>
              <a:spLocks noChangeShapeType="1"/>
            </p:cNvSpPr>
            <p:nvPr/>
          </p:nvSpPr>
          <p:spPr bwMode="auto">
            <a:xfrm>
              <a:off x="3012250" y="1617663"/>
              <a:ext cx="10906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0" name="Connecteur droit 178"/>
            <p:cNvSpPr>
              <a:spLocks noChangeShapeType="1"/>
            </p:cNvSpPr>
            <p:nvPr/>
          </p:nvSpPr>
          <p:spPr bwMode="auto">
            <a:xfrm>
              <a:off x="4998275" y="1612900"/>
              <a:ext cx="174307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41" name="Groupe 46"/>
            <p:cNvGrpSpPr>
              <a:grpSpLocks/>
            </p:cNvGrpSpPr>
            <p:nvPr/>
          </p:nvGrpSpPr>
          <p:grpSpPr bwMode="auto">
            <a:xfrm>
              <a:off x="4690300" y="1612900"/>
              <a:ext cx="474658" cy="333375"/>
              <a:chOff x="4310479" y="1898225"/>
              <a:chExt cx="475036" cy="334482"/>
            </a:xfrm>
          </p:grpSpPr>
          <p:sp>
            <p:nvSpPr>
              <p:cNvPr id="52" name="Arc 184"/>
              <p:cNvSpPr>
                <a:spLocks/>
              </p:cNvSpPr>
              <p:nvPr/>
            </p:nvSpPr>
            <p:spPr bwMode="auto">
              <a:xfrm flipH="1">
                <a:off x="4461712" y="1898225"/>
                <a:ext cx="323803" cy="323821"/>
              </a:xfrm>
              <a:custGeom>
                <a:avLst/>
                <a:gdLst>
                  <a:gd name="T0" fmla="*/ 161419 w 323850"/>
                  <a:gd name="T1" fmla="*/ 0 h 323850"/>
                  <a:gd name="T2" fmla="*/ 310671 w 323850"/>
                  <a:gd name="T3" fmla="*/ 100074 h 323850"/>
                  <a:gd name="T4" fmla="*/ 0 60000 65536"/>
                  <a:gd name="T5" fmla="*/ 0 60000 65536"/>
                  <a:gd name="T6" fmla="*/ 0 w 323850"/>
                  <a:gd name="T7" fmla="*/ 0 h 323850"/>
                  <a:gd name="T8" fmla="*/ 323850 w 323850"/>
                  <a:gd name="T9" fmla="*/ 323850 h 323850"/>
                </a:gdLst>
                <a:ahLst/>
                <a:cxnLst>
                  <a:cxn ang="T4">
                    <a:pos x="T0" y="T1"/>
                  </a:cxn>
                  <a:cxn ang="T5">
                    <a:pos x="T2" y="T3"/>
                  </a:cxn>
                </a:cxnLst>
                <a:rect l="T6" t="T7" r="T8" b="T9"/>
                <a:pathLst>
                  <a:path w="323850" h="323850" stroke="0">
                    <a:moveTo>
                      <a:pt x="161925" y="0"/>
                    </a:moveTo>
                    <a:cubicBezTo>
                      <a:pt x="227541" y="0"/>
                      <a:pt x="286670" y="39599"/>
                      <a:pt x="311654" y="100272"/>
                    </a:cubicBezTo>
                    <a:lnTo>
                      <a:pt x="161925" y="161925"/>
                    </a:lnTo>
                    <a:lnTo>
                      <a:pt x="161925" y="0"/>
                    </a:lnTo>
                    <a:close/>
                  </a:path>
                  <a:path w="323850" h="323850" fill="none">
                    <a:moveTo>
                      <a:pt x="161925" y="0"/>
                    </a:moveTo>
                    <a:cubicBezTo>
                      <a:pt x="227541" y="0"/>
                      <a:pt x="286670" y="39599"/>
                      <a:pt x="311654" y="10027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3" name="Connecteur droit 187"/>
              <p:cNvSpPr>
                <a:spLocks noChangeShapeType="1"/>
              </p:cNvSpPr>
              <p:nvPr/>
            </p:nvSpPr>
            <p:spPr bwMode="auto">
              <a:xfrm flipH="1">
                <a:off x="4310479" y="1993431"/>
                <a:ext cx="166132" cy="2392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42" name="Arc 188"/>
            <p:cNvSpPr>
              <a:spLocks/>
            </p:cNvSpPr>
            <p:nvPr/>
          </p:nvSpPr>
          <p:spPr bwMode="auto">
            <a:xfrm>
              <a:off x="4326763" y="1622425"/>
              <a:ext cx="423862" cy="381000"/>
            </a:xfrm>
            <a:custGeom>
              <a:avLst/>
              <a:gdLst>
                <a:gd name="T0" fmla="*/ 371921 w 423545"/>
                <a:gd name="T1" fmla="*/ 321001 h 381000"/>
                <a:gd name="T2" fmla="*/ 203594 w 423545"/>
                <a:gd name="T3" fmla="*/ 380748 h 381000"/>
                <a:gd name="T4" fmla="*/ 41565 w 423545"/>
                <a:gd name="T5" fmla="*/ 303063 h 381000"/>
                <a:gd name="T6" fmla="*/ 0 60000 65536"/>
                <a:gd name="T7" fmla="*/ 0 60000 65536"/>
                <a:gd name="T8" fmla="*/ 0 60000 65536"/>
                <a:gd name="T9" fmla="*/ 0 w 423545"/>
                <a:gd name="T10" fmla="*/ 0 h 381000"/>
                <a:gd name="T11" fmla="*/ 423545 w 423545"/>
                <a:gd name="T12" fmla="*/ 381000 h 381000"/>
              </a:gdLst>
              <a:ahLst/>
              <a:cxnLst>
                <a:cxn ang="T6">
                  <a:pos x="T0" y="T1"/>
                </a:cxn>
                <a:cxn ang="T7">
                  <a:pos x="T2" y="T3"/>
                </a:cxn>
                <a:cxn ang="T8">
                  <a:pos x="T4" y="T5"/>
                </a:cxn>
              </a:cxnLst>
              <a:rect l="T9" t="T10" r="T11" b="T12"/>
              <a:pathLst>
                <a:path w="423545" h="381000" stroke="0">
                  <a:moveTo>
                    <a:pt x="366070" y="320981"/>
                  </a:moveTo>
                  <a:cubicBezTo>
                    <a:pt x="323327" y="361881"/>
                    <a:pt x="262706" y="383741"/>
                    <a:pt x="200392" y="380724"/>
                  </a:cubicBezTo>
                  <a:cubicBezTo>
                    <a:pt x="136971" y="377654"/>
                    <a:pt x="78430" y="349140"/>
                    <a:pt x="40908" y="303044"/>
                  </a:cubicBezTo>
                  <a:lnTo>
                    <a:pt x="211773" y="190500"/>
                  </a:lnTo>
                  <a:lnTo>
                    <a:pt x="366070" y="320981"/>
                  </a:lnTo>
                  <a:close/>
                </a:path>
                <a:path w="423545" h="381000" fill="none">
                  <a:moveTo>
                    <a:pt x="366070" y="320981"/>
                  </a:moveTo>
                  <a:cubicBezTo>
                    <a:pt x="323327" y="361881"/>
                    <a:pt x="262706" y="383741"/>
                    <a:pt x="200392" y="380724"/>
                  </a:cubicBezTo>
                  <a:cubicBezTo>
                    <a:pt x="136971" y="377654"/>
                    <a:pt x="78430" y="349140"/>
                    <a:pt x="40908" y="303044"/>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3" name="Zone de texte 232"/>
            <p:cNvSpPr txBox="1">
              <a:spLocks noChangeArrowheads="1"/>
            </p:cNvSpPr>
            <p:nvPr/>
          </p:nvSpPr>
          <p:spPr bwMode="auto">
            <a:xfrm>
              <a:off x="5264150" y="1360488"/>
              <a:ext cx="159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ts val="1000"/>
                </a:spcAft>
                <a:buClrTx/>
                <a:buSzTx/>
                <a:buFontTx/>
                <a:buNone/>
                <a:tabLst/>
                <a:defRPr/>
              </a:pPr>
              <a:r>
                <a:rPr kumimoji="0" lang="fr-FR" altLang="fr-FR" sz="1200" b="1" i="0" u="none" strike="noStrike" kern="0" cap="none" spc="0" normalizeH="0" baseline="0" noProof="0" smtClean="0">
                  <a:ln>
                    <a:noFill/>
                  </a:ln>
                  <a:solidFill>
                    <a:srgbClr val="FF0000"/>
                  </a:solidFill>
                  <a:effectLst/>
                  <a:uLnTx/>
                  <a:uFillTx/>
                  <a:latin typeface="Calibri" panose="020F0502020204030204" pitchFamily="34" charset="0"/>
                </a:rPr>
                <a:t>Altitude de l’avion s(t)</a:t>
              </a:r>
              <a:endParaRPr kumimoji="0" lang="fr-FR" altLang="fr-FR" sz="1200" b="1" i="1" u="none" strike="noStrike" kern="0" cap="none" spc="0" normalizeH="0" baseline="0" noProof="0" smtClean="0">
                <a:ln>
                  <a:noFill/>
                </a:ln>
                <a:solidFill>
                  <a:srgbClr val="FF0000"/>
                </a:solidFill>
                <a:effectLst/>
                <a:uLnTx/>
                <a:uFillTx/>
                <a:latin typeface="Times New Roman" panose="02020603050405020304" pitchFamily="18" charset="0"/>
              </a:endParaRPr>
            </a:p>
          </p:txBody>
        </p:sp>
        <p:grpSp>
          <p:nvGrpSpPr>
            <p:cNvPr id="44" name="Groupe 47"/>
            <p:cNvGrpSpPr>
              <a:grpSpLocks/>
            </p:cNvGrpSpPr>
            <p:nvPr/>
          </p:nvGrpSpPr>
          <p:grpSpPr bwMode="auto">
            <a:xfrm flipH="1">
              <a:off x="3915596" y="1617663"/>
              <a:ext cx="474671" cy="333375"/>
              <a:chOff x="4334244" y="1898225"/>
              <a:chExt cx="475049" cy="334482"/>
            </a:xfrm>
          </p:grpSpPr>
          <p:sp>
            <p:nvSpPr>
              <p:cNvPr id="50" name="Arc 184"/>
              <p:cNvSpPr>
                <a:spLocks/>
              </p:cNvSpPr>
              <p:nvPr/>
            </p:nvSpPr>
            <p:spPr bwMode="auto">
              <a:xfrm flipH="1">
                <a:off x="4485489" y="1898225"/>
                <a:ext cx="323804" cy="323821"/>
              </a:xfrm>
              <a:custGeom>
                <a:avLst/>
                <a:gdLst>
                  <a:gd name="T0" fmla="*/ 161419 w 323850"/>
                  <a:gd name="T1" fmla="*/ 0 h 323850"/>
                  <a:gd name="T2" fmla="*/ 310686 w 323850"/>
                  <a:gd name="T3" fmla="*/ 100074 h 323850"/>
                  <a:gd name="T4" fmla="*/ 0 60000 65536"/>
                  <a:gd name="T5" fmla="*/ 0 60000 65536"/>
                  <a:gd name="T6" fmla="*/ 0 w 323850"/>
                  <a:gd name="T7" fmla="*/ 0 h 323850"/>
                  <a:gd name="T8" fmla="*/ 323850 w 323850"/>
                  <a:gd name="T9" fmla="*/ 323850 h 323850"/>
                </a:gdLst>
                <a:ahLst/>
                <a:cxnLst>
                  <a:cxn ang="T4">
                    <a:pos x="T0" y="T1"/>
                  </a:cxn>
                  <a:cxn ang="T5">
                    <a:pos x="T2" y="T3"/>
                  </a:cxn>
                </a:cxnLst>
                <a:rect l="T6" t="T7" r="T8" b="T9"/>
                <a:pathLst>
                  <a:path w="323850" h="323850" stroke="0">
                    <a:moveTo>
                      <a:pt x="161925" y="0"/>
                    </a:moveTo>
                    <a:cubicBezTo>
                      <a:pt x="227541" y="0"/>
                      <a:pt x="286670" y="39599"/>
                      <a:pt x="311654" y="100272"/>
                    </a:cubicBezTo>
                    <a:lnTo>
                      <a:pt x="161925" y="161925"/>
                    </a:lnTo>
                    <a:lnTo>
                      <a:pt x="161925" y="0"/>
                    </a:lnTo>
                    <a:close/>
                  </a:path>
                  <a:path w="323850" h="323850" fill="none">
                    <a:moveTo>
                      <a:pt x="161925" y="0"/>
                    </a:moveTo>
                    <a:cubicBezTo>
                      <a:pt x="227541" y="0"/>
                      <a:pt x="286670" y="39599"/>
                      <a:pt x="311654" y="10027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1" name="Connecteur droit 187"/>
              <p:cNvSpPr>
                <a:spLocks noChangeShapeType="1"/>
              </p:cNvSpPr>
              <p:nvPr/>
            </p:nvSpPr>
            <p:spPr bwMode="auto">
              <a:xfrm flipH="1">
                <a:off x="4334244" y="1993431"/>
                <a:ext cx="166132" cy="2392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45" name="Zone de texte 232"/>
            <p:cNvSpPr txBox="1">
              <a:spLocks noChangeArrowheads="1"/>
            </p:cNvSpPr>
            <p:nvPr/>
          </p:nvSpPr>
          <p:spPr bwMode="auto">
            <a:xfrm>
              <a:off x="7375525" y="1512888"/>
              <a:ext cx="10556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ts val="1000"/>
                </a:spcAft>
                <a:buClrTx/>
                <a:buSzTx/>
                <a:buFontTx/>
                <a:buNone/>
                <a:tabLst/>
                <a:defRPr/>
              </a:pPr>
              <a:r>
                <a:rPr kumimoji="0" lang="fr-FR" altLang="fr-FR" sz="1200" b="1" i="0" u="none" strike="noStrike" kern="0" cap="none" spc="0" normalizeH="0" baseline="0" noProof="0" smtClean="0">
                  <a:ln>
                    <a:noFill/>
                  </a:ln>
                  <a:solidFill>
                    <a:srgbClr val="3333CC"/>
                  </a:solidFill>
                  <a:effectLst/>
                  <a:uLnTx/>
                  <a:uFillTx/>
                  <a:latin typeface="Calibri" panose="020F0502020204030204" pitchFamily="34" charset="0"/>
                </a:rPr>
                <a:t>Consigne e(t)</a:t>
              </a:r>
              <a:endParaRPr kumimoji="0" lang="fr-FR" altLang="fr-FR" sz="1200" b="1" i="1" u="none" strike="noStrike" kern="0" cap="none" spc="0" normalizeH="0" baseline="0" noProof="0" smtClean="0">
                <a:ln>
                  <a:noFill/>
                </a:ln>
                <a:solidFill>
                  <a:srgbClr val="3333CC"/>
                </a:solidFill>
                <a:effectLst/>
                <a:uLnTx/>
                <a:uFillTx/>
                <a:latin typeface="Times New Roman" panose="02020603050405020304" pitchFamily="18" charset="0"/>
              </a:endParaRPr>
            </a:p>
          </p:txBody>
        </p:sp>
        <p:sp>
          <p:nvSpPr>
            <p:cNvPr id="46" name="Zone de texte 232"/>
            <p:cNvSpPr txBox="1">
              <a:spLocks noChangeArrowheads="1"/>
            </p:cNvSpPr>
            <p:nvPr/>
          </p:nvSpPr>
          <p:spPr bwMode="auto">
            <a:xfrm>
              <a:off x="5035550" y="1987550"/>
              <a:ext cx="19939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ts val="1000"/>
                </a:spcAft>
                <a:buClrTx/>
                <a:buSzTx/>
                <a:buFontTx/>
                <a:buNone/>
                <a:tabLst/>
                <a:defRPr/>
              </a:pPr>
              <a:r>
                <a:rPr kumimoji="0" lang="fr-FR" altLang="fr-FR" sz="1200" b="1" i="0" u="none" strike="noStrike" kern="0" cap="none" spc="0" normalizeH="0" baseline="0" noProof="0" smtClean="0">
                  <a:ln>
                    <a:noFill/>
                  </a:ln>
                  <a:solidFill>
                    <a:srgbClr val="000000"/>
                  </a:solidFill>
                  <a:effectLst/>
                  <a:uLnTx/>
                  <a:uFillTx/>
                  <a:latin typeface="Calibri" panose="020F0502020204030204" pitchFamily="34" charset="0"/>
                </a:rPr>
                <a:t>Réaction du système asservi</a:t>
              </a:r>
              <a:endParaRPr kumimoji="0" lang="fr-FR" altLang="fr-FR" sz="12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7" name="Pentagone 53"/>
            <p:cNvSpPr>
              <a:spLocks noChangeArrowheads="1"/>
            </p:cNvSpPr>
            <p:nvPr/>
          </p:nvSpPr>
          <p:spPr bwMode="auto">
            <a:xfrm rot="5400000" flipV="1">
              <a:off x="4055270" y="1339056"/>
              <a:ext cx="309562" cy="117475"/>
            </a:xfrm>
            <a:prstGeom prst="homePlate">
              <a:avLst>
                <a:gd name="adj" fmla="val 86130"/>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8" name="Zone de texte 232"/>
            <p:cNvSpPr txBox="1">
              <a:spLocks noChangeArrowheads="1"/>
            </p:cNvSpPr>
            <p:nvPr/>
          </p:nvSpPr>
          <p:spPr bwMode="auto">
            <a:xfrm>
              <a:off x="3371850" y="987425"/>
              <a:ext cx="16986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ts val="1000"/>
                </a:spcAft>
                <a:buClrTx/>
                <a:buSzTx/>
                <a:buFontTx/>
                <a:buNone/>
                <a:tabLst/>
                <a:defRPr/>
              </a:pPr>
              <a:r>
                <a:rPr kumimoji="0" lang="fr-FR" altLang="fr-FR" sz="1200" b="1" i="0" u="none" strike="noStrike" kern="0" cap="none" spc="0" normalizeH="0" baseline="0" noProof="0" smtClean="0">
                  <a:ln>
                    <a:noFill/>
                  </a:ln>
                  <a:solidFill>
                    <a:srgbClr val="000000"/>
                  </a:solidFill>
                  <a:effectLst/>
                  <a:uLnTx/>
                  <a:uFillTx/>
                  <a:latin typeface="Calibri" panose="020F0502020204030204" pitchFamily="34" charset="0"/>
                </a:rPr>
                <a:t>Présence d’un trou d’air</a:t>
              </a:r>
              <a:endParaRPr kumimoji="0" lang="fr-FR" altLang="fr-FR" sz="12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9" name="Pentagone 55"/>
            <p:cNvSpPr>
              <a:spLocks noChangeArrowheads="1"/>
            </p:cNvSpPr>
            <p:nvPr/>
          </p:nvSpPr>
          <p:spPr bwMode="auto">
            <a:xfrm rot="13148934" flipV="1">
              <a:off x="4778375" y="1943100"/>
              <a:ext cx="307975" cy="117475"/>
            </a:xfrm>
            <a:prstGeom prst="homePlate">
              <a:avLst>
                <a:gd name="adj" fmla="val 85688"/>
              </a:avLst>
            </a:prstGeom>
            <a:solidFill>
              <a:srgbClr val="FFFF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54"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5" name="ZoneTexte 101"/>
          <p:cNvSpPr txBox="1">
            <a:spLocks noChangeArrowheads="1"/>
          </p:cNvSpPr>
          <p:nvPr/>
        </p:nvSpPr>
        <p:spPr bwMode="auto">
          <a:xfrm>
            <a:off x="1936754" y="4821238"/>
            <a:ext cx="6268310" cy="709880"/>
          </a:xfrm>
          <a:prstGeom prst="rect">
            <a:avLst/>
          </a:prstGeom>
          <a:solidFill>
            <a:srgbClr val="FFC000"/>
          </a:solidFill>
          <a:ln w="9525">
            <a:solidFill>
              <a:srgbClr val="000000"/>
            </a:solidFill>
            <a:miter lim="800000"/>
            <a:headEnd/>
            <a:tailEnd/>
          </a:ln>
        </p:spPr>
        <p:txBody>
          <a:bodyPr wrap="square">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rPr>
              <a:t>Entrée, sortie, perturbation, variable interne, paramètre, comparateur, écart, capteur, chaîne aller, chaîne retour.</a:t>
            </a:r>
          </a:p>
        </p:txBody>
      </p:sp>
      <p:sp>
        <p:nvSpPr>
          <p:cNvPr id="56" name="ZoneTexte 103"/>
          <p:cNvSpPr txBox="1">
            <a:spLocks noChangeArrowheads="1"/>
          </p:cNvSpPr>
          <p:nvPr/>
        </p:nvSpPr>
        <p:spPr bwMode="auto">
          <a:xfrm>
            <a:off x="1936754" y="5673725"/>
            <a:ext cx="6268310" cy="401098"/>
          </a:xfrm>
          <a:prstGeom prst="rect">
            <a:avLst/>
          </a:prstGeom>
          <a:solidFill>
            <a:srgbClr val="FFC000"/>
          </a:solidFill>
          <a:ln w="9525">
            <a:solidFill>
              <a:srgbClr val="000000"/>
            </a:solidFill>
            <a:miter lim="800000"/>
            <a:headEnd/>
            <a:tailEnd/>
          </a:ln>
        </p:spPr>
        <p:txBody>
          <a:bodyPr wrap="square">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2000" b="1" i="1" u="none" strike="noStrike" kern="0" cap="none" spc="0" normalizeH="0" baseline="0" noProof="0" smtClean="0">
                <a:ln>
                  <a:noFill/>
                </a:ln>
                <a:solidFill>
                  <a:srgbClr val="000000"/>
                </a:solidFill>
                <a:effectLst/>
                <a:uLnTx/>
                <a:uFillTx/>
                <a:latin typeface="Times New Roman" panose="02020603050405020304" pitchFamily="18" charset="0"/>
              </a:rPr>
              <a:t>Notion de stabilité, précision, rapidité, amortissement.</a:t>
            </a:r>
          </a:p>
        </p:txBody>
      </p:sp>
      <p:cxnSp>
        <p:nvCxnSpPr>
          <p:cNvPr id="57" name="Connecteur droit 3"/>
          <p:cNvCxnSpPr>
            <a:cxnSpLocks noChangeShapeType="1"/>
          </p:cNvCxnSpPr>
          <p:nvPr/>
        </p:nvCxnSpPr>
        <p:spPr bwMode="auto">
          <a:xfrm>
            <a:off x="1191129" y="6353175"/>
            <a:ext cx="9245959" cy="0"/>
          </a:xfrm>
          <a:prstGeom prst="line">
            <a:avLst/>
          </a:prstGeom>
          <a:noFill/>
          <a:ln w="28575" algn="ctr">
            <a:solidFill>
              <a:srgbClr val="663300"/>
            </a:solidFill>
            <a:round/>
            <a:headEnd/>
            <a:tailEnd/>
          </a:ln>
          <a:extLst>
            <a:ext uri="{909E8E84-426E-40DD-AFC4-6F175D3DCCD1}">
              <a14:hiddenFill xmlns:a14="http://schemas.microsoft.com/office/drawing/2010/main">
                <a:noFill/>
              </a14:hiddenFill>
            </a:ext>
          </a:extLst>
        </p:spPr>
      </p:cxnSp>
      <p:sp>
        <p:nvSpPr>
          <p:cNvPr id="58" name="Accolade ouvrante 57"/>
          <p:cNvSpPr>
            <a:spLocks/>
          </p:cNvSpPr>
          <p:nvPr/>
        </p:nvSpPr>
        <p:spPr bwMode="auto">
          <a:xfrm>
            <a:off x="1354978" y="4821237"/>
            <a:ext cx="146074" cy="1286061"/>
          </a:xfrm>
          <a:prstGeom prst="leftBrace">
            <a:avLst>
              <a:gd name="adj1" fmla="val 68155"/>
              <a:gd name="adj2" fmla="val 50000"/>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9" name="Flèche droite 58"/>
          <p:cNvSpPr>
            <a:spLocks noChangeArrowheads="1"/>
          </p:cNvSpPr>
          <p:nvPr/>
        </p:nvSpPr>
        <p:spPr bwMode="auto">
          <a:xfrm>
            <a:off x="1533563" y="5103813"/>
            <a:ext cx="362775" cy="168716"/>
          </a:xfrm>
          <a:prstGeom prst="rightArrow">
            <a:avLst>
              <a:gd name="adj1" fmla="val 50000"/>
              <a:gd name="adj2" fmla="val 50064"/>
            </a:avLst>
          </a:prstGeom>
          <a:solidFill>
            <a:srgbClr val="FFC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0" name="Flèche droite 58"/>
          <p:cNvSpPr>
            <a:spLocks noChangeArrowheads="1"/>
          </p:cNvSpPr>
          <p:nvPr/>
        </p:nvSpPr>
        <p:spPr bwMode="auto">
          <a:xfrm>
            <a:off x="1533563" y="5765800"/>
            <a:ext cx="362775" cy="168716"/>
          </a:xfrm>
          <a:prstGeom prst="rightArrow">
            <a:avLst>
              <a:gd name="adj1" fmla="val 50000"/>
              <a:gd name="adj2" fmla="val 50064"/>
            </a:avLst>
          </a:prstGeom>
          <a:solidFill>
            <a:srgbClr val="FFC000"/>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2" name="Groupe 72"/>
          <p:cNvGrpSpPr>
            <a:grpSpLocks/>
          </p:cNvGrpSpPr>
          <p:nvPr/>
        </p:nvGrpSpPr>
        <p:grpSpPr bwMode="auto">
          <a:xfrm>
            <a:off x="5920813" y="679450"/>
            <a:ext cx="4448013" cy="660539"/>
            <a:chOff x="7199484" y="5325663"/>
            <a:chExt cx="4394036" cy="696448"/>
          </a:xfrm>
        </p:grpSpPr>
        <p:sp>
          <p:nvSpPr>
            <p:cNvPr id="63" name="Rectangle à coins arrondis 27"/>
            <p:cNvSpPr>
              <a:spLocks noChangeArrowheads="1"/>
            </p:cNvSpPr>
            <p:nvPr/>
          </p:nvSpPr>
          <p:spPr bwMode="auto">
            <a:xfrm>
              <a:off x="7222323" y="5325663"/>
              <a:ext cx="4343932" cy="696448"/>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4" name="Rectangle 25"/>
            <p:cNvSpPr>
              <a:spLocks noChangeArrowheads="1"/>
            </p:cNvSpPr>
            <p:nvPr/>
          </p:nvSpPr>
          <p:spPr bwMode="auto">
            <a:xfrm>
              <a:off x="7199484" y="5333588"/>
              <a:ext cx="4394036" cy="68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Asservissement en altitude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(l’avion doit rester à une altitude choisie).</a:t>
              </a:r>
            </a:p>
          </p:txBody>
        </p:sp>
      </p:grpSp>
      <p:grpSp>
        <p:nvGrpSpPr>
          <p:cNvPr id="65" name="Groupe 75"/>
          <p:cNvGrpSpPr>
            <a:grpSpLocks/>
          </p:cNvGrpSpPr>
          <p:nvPr/>
        </p:nvGrpSpPr>
        <p:grpSpPr bwMode="auto">
          <a:xfrm>
            <a:off x="2171345" y="655638"/>
            <a:ext cx="1837956" cy="956587"/>
            <a:chOff x="4119245" y="463851"/>
            <a:chExt cx="1818240" cy="955517"/>
          </a:xfrm>
        </p:grpSpPr>
        <p:cxnSp>
          <p:nvCxnSpPr>
            <p:cNvPr id="66" name="Connecteur droit avec flèche 76"/>
            <p:cNvCxnSpPr>
              <a:cxnSpLocks noChangeShapeType="1"/>
            </p:cNvCxnSpPr>
            <p:nvPr/>
          </p:nvCxnSpPr>
          <p:spPr bwMode="auto">
            <a:xfrm>
              <a:off x="5581928" y="805218"/>
              <a:ext cx="232012" cy="614150"/>
            </a:xfrm>
            <a:prstGeom prst="straightConnector1">
              <a:avLst/>
            </a:prstGeom>
            <a:noFill/>
            <a:ln w="9525" algn="ctr">
              <a:solidFill>
                <a:srgbClr val="000000"/>
              </a:solidFill>
              <a:round/>
              <a:headEnd/>
              <a:tailEnd type="oval" w="med" len="med"/>
            </a:ln>
            <a:extLst>
              <a:ext uri="{909E8E84-426E-40DD-AFC4-6F175D3DCCD1}">
                <a14:hiddenFill xmlns:a14="http://schemas.microsoft.com/office/drawing/2010/main">
                  <a:noFill/>
                </a14:hiddenFill>
              </a:ext>
            </a:extLst>
          </p:spPr>
        </p:cxnSp>
        <p:grpSp>
          <p:nvGrpSpPr>
            <p:cNvPr id="67" name="Groupe 72"/>
            <p:cNvGrpSpPr>
              <a:grpSpLocks/>
            </p:cNvGrpSpPr>
            <p:nvPr/>
          </p:nvGrpSpPr>
          <p:grpSpPr bwMode="auto">
            <a:xfrm>
              <a:off x="4119245" y="463851"/>
              <a:ext cx="1818240" cy="668914"/>
              <a:chOff x="7390291" y="5325656"/>
              <a:chExt cx="1816122" cy="708493"/>
            </a:xfrm>
          </p:grpSpPr>
          <p:sp>
            <p:nvSpPr>
              <p:cNvPr id="68" name="Rectangle à coins arrondis 27"/>
              <p:cNvSpPr>
                <a:spLocks noChangeArrowheads="1"/>
              </p:cNvSpPr>
              <p:nvPr/>
            </p:nvSpPr>
            <p:spPr bwMode="auto">
              <a:xfrm>
                <a:off x="7440436" y="5325656"/>
                <a:ext cx="1710741" cy="708493"/>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9" name="Rectangle 25"/>
              <p:cNvSpPr>
                <a:spLocks noChangeArrowheads="1"/>
              </p:cNvSpPr>
              <p:nvPr/>
            </p:nvSpPr>
            <p:spPr bwMode="auto">
              <a:xfrm>
                <a:off x="7390291" y="5333596"/>
                <a:ext cx="1816122" cy="68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Sortie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(altitude réelle)</a:t>
                </a:r>
              </a:p>
            </p:txBody>
          </p:sp>
        </p:grpSp>
      </p:grpSp>
      <p:grpSp>
        <p:nvGrpSpPr>
          <p:cNvPr id="70" name="Groupe 82"/>
          <p:cNvGrpSpPr>
            <a:grpSpLocks/>
          </p:cNvGrpSpPr>
          <p:nvPr/>
        </p:nvGrpSpPr>
        <p:grpSpPr bwMode="auto">
          <a:xfrm>
            <a:off x="7680491" y="1665288"/>
            <a:ext cx="2510535" cy="779913"/>
            <a:chOff x="3398308" y="188792"/>
            <a:chExt cx="2483891" cy="777919"/>
          </a:xfrm>
        </p:grpSpPr>
        <p:cxnSp>
          <p:nvCxnSpPr>
            <p:cNvPr id="71" name="Connecteur droit avec flèche 83"/>
            <p:cNvCxnSpPr>
              <a:cxnSpLocks noChangeShapeType="1"/>
            </p:cNvCxnSpPr>
            <p:nvPr/>
          </p:nvCxnSpPr>
          <p:spPr bwMode="auto">
            <a:xfrm flipH="1" flipV="1">
              <a:off x="3398308" y="188792"/>
              <a:ext cx="518614" cy="436728"/>
            </a:xfrm>
            <a:prstGeom prst="straightConnector1">
              <a:avLst/>
            </a:prstGeom>
            <a:noFill/>
            <a:ln w="9525" algn="ctr">
              <a:solidFill>
                <a:srgbClr val="000000"/>
              </a:solidFill>
              <a:round/>
              <a:headEnd/>
              <a:tailEnd type="oval" w="med" len="med"/>
            </a:ln>
            <a:extLst>
              <a:ext uri="{909E8E84-426E-40DD-AFC4-6F175D3DCCD1}">
                <a14:hiddenFill xmlns:a14="http://schemas.microsoft.com/office/drawing/2010/main">
                  <a:noFill/>
                </a14:hiddenFill>
              </a:ext>
            </a:extLst>
          </p:spPr>
        </p:cxnSp>
        <p:grpSp>
          <p:nvGrpSpPr>
            <p:cNvPr id="72" name="Groupe 72"/>
            <p:cNvGrpSpPr>
              <a:grpSpLocks/>
            </p:cNvGrpSpPr>
            <p:nvPr/>
          </p:nvGrpSpPr>
          <p:grpSpPr bwMode="auto">
            <a:xfrm>
              <a:off x="3725853" y="307576"/>
              <a:ext cx="2156346" cy="659135"/>
              <a:chOff x="6997361" y="5160136"/>
              <a:chExt cx="2153834" cy="698136"/>
            </a:xfrm>
          </p:grpSpPr>
          <p:sp>
            <p:nvSpPr>
              <p:cNvPr id="73" name="Rectangle à coins arrondis 27"/>
              <p:cNvSpPr>
                <a:spLocks noChangeArrowheads="1"/>
              </p:cNvSpPr>
              <p:nvPr/>
            </p:nvSpPr>
            <p:spPr bwMode="auto">
              <a:xfrm>
                <a:off x="7024624" y="5166646"/>
                <a:ext cx="2112939" cy="691626"/>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4" name="Rectangle 25"/>
              <p:cNvSpPr>
                <a:spLocks noChangeArrowheads="1"/>
              </p:cNvSpPr>
              <p:nvPr/>
            </p:nvSpPr>
            <p:spPr bwMode="auto">
              <a:xfrm>
                <a:off x="6997361" y="5160136"/>
                <a:ext cx="2153834" cy="68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Entrée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(altitude souhaitée)</a:t>
                </a:r>
              </a:p>
            </p:txBody>
          </p:sp>
        </p:grpSp>
      </p:grpSp>
      <p:grpSp>
        <p:nvGrpSpPr>
          <p:cNvPr id="75" name="Groupe 91"/>
          <p:cNvGrpSpPr>
            <a:grpSpLocks/>
          </p:cNvGrpSpPr>
          <p:nvPr/>
        </p:nvGrpSpPr>
        <p:grpSpPr bwMode="auto">
          <a:xfrm>
            <a:off x="7995193" y="4965700"/>
            <a:ext cx="2332358" cy="1233537"/>
            <a:chOff x="2333784" y="307575"/>
            <a:chExt cx="2306472" cy="1230071"/>
          </a:xfrm>
        </p:grpSpPr>
        <p:cxnSp>
          <p:nvCxnSpPr>
            <p:cNvPr id="76" name="Connecteur droit avec flèche 92"/>
            <p:cNvCxnSpPr>
              <a:cxnSpLocks noChangeShapeType="1"/>
            </p:cNvCxnSpPr>
            <p:nvPr/>
          </p:nvCxnSpPr>
          <p:spPr bwMode="auto">
            <a:xfrm flipH="1">
              <a:off x="2333784" y="773376"/>
              <a:ext cx="1446663" cy="450377"/>
            </a:xfrm>
            <a:prstGeom prst="straightConnector1">
              <a:avLst/>
            </a:prstGeom>
            <a:noFill/>
            <a:ln w="9525" algn="ctr">
              <a:solidFill>
                <a:srgbClr val="000000"/>
              </a:solidFill>
              <a:round/>
              <a:headEnd/>
              <a:tailEnd type="oval" w="med" len="med"/>
            </a:ln>
            <a:extLst>
              <a:ext uri="{909E8E84-426E-40DD-AFC4-6F175D3DCCD1}">
                <a14:hiddenFill xmlns:a14="http://schemas.microsoft.com/office/drawing/2010/main">
                  <a:noFill/>
                </a14:hiddenFill>
              </a:ext>
            </a:extLst>
          </p:spPr>
        </p:cxnSp>
        <p:grpSp>
          <p:nvGrpSpPr>
            <p:cNvPr id="77" name="Groupe 72"/>
            <p:cNvGrpSpPr>
              <a:grpSpLocks/>
            </p:cNvGrpSpPr>
            <p:nvPr/>
          </p:nvGrpSpPr>
          <p:grpSpPr bwMode="auto">
            <a:xfrm>
              <a:off x="2647682" y="307575"/>
              <a:ext cx="1992574" cy="1230071"/>
              <a:chOff x="5920453" y="5160135"/>
              <a:chExt cx="1990249" cy="1302854"/>
            </a:xfrm>
          </p:grpSpPr>
          <p:sp>
            <p:nvSpPr>
              <p:cNvPr id="78" name="Rectangle à coins arrondis 27"/>
              <p:cNvSpPr>
                <a:spLocks noChangeArrowheads="1"/>
              </p:cNvSpPr>
              <p:nvPr/>
            </p:nvSpPr>
            <p:spPr bwMode="auto">
              <a:xfrm>
                <a:off x="5920453" y="5166646"/>
                <a:ext cx="1990249" cy="1296343"/>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9" name="Rectangle 25"/>
              <p:cNvSpPr>
                <a:spLocks noChangeArrowheads="1"/>
              </p:cNvSpPr>
              <p:nvPr/>
            </p:nvSpPr>
            <p:spPr bwMode="auto">
              <a:xfrm>
                <a:off x="5934084" y="5160135"/>
                <a:ext cx="1976616" cy="127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Critères de qualité de l’asservissement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(caractéristiques)</a:t>
                </a:r>
              </a:p>
            </p:txBody>
          </p:sp>
        </p:grpSp>
      </p:grpSp>
      <p:cxnSp>
        <p:nvCxnSpPr>
          <p:cNvPr id="80" name="Connecteur droit avec flèche 79"/>
          <p:cNvCxnSpPr>
            <a:cxnSpLocks noChangeShapeType="1"/>
          </p:cNvCxnSpPr>
          <p:nvPr/>
        </p:nvCxnSpPr>
        <p:spPr bwMode="auto">
          <a:xfrm flipV="1">
            <a:off x="2617063" y="3862389"/>
            <a:ext cx="341313" cy="1050925"/>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1" name="Connecteur droit avec flèche 80"/>
          <p:cNvCxnSpPr>
            <a:cxnSpLocks noChangeShapeType="1"/>
          </p:cNvCxnSpPr>
          <p:nvPr/>
        </p:nvCxnSpPr>
        <p:spPr bwMode="auto">
          <a:xfrm flipV="1">
            <a:off x="4612551" y="3206750"/>
            <a:ext cx="1403350" cy="1708150"/>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grpSp>
        <p:nvGrpSpPr>
          <p:cNvPr id="82" name="Groupe 126"/>
          <p:cNvGrpSpPr>
            <a:grpSpLocks/>
          </p:cNvGrpSpPr>
          <p:nvPr/>
        </p:nvGrpSpPr>
        <p:grpSpPr bwMode="auto">
          <a:xfrm>
            <a:off x="3933556" y="3646488"/>
            <a:ext cx="3269795" cy="1311528"/>
            <a:chOff x="2677236" y="3646227"/>
            <a:chExt cx="3232245" cy="1307911"/>
          </a:xfrm>
        </p:grpSpPr>
        <p:cxnSp>
          <p:nvCxnSpPr>
            <p:cNvPr id="83" name="Connecteur droit avec flèche 108"/>
            <p:cNvCxnSpPr>
              <a:cxnSpLocks noChangeShapeType="1"/>
            </p:cNvCxnSpPr>
            <p:nvPr/>
          </p:nvCxnSpPr>
          <p:spPr bwMode="auto">
            <a:xfrm flipH="1" flipV="1">
              <a:off x="3780430" y="3680345"/>
              <a:ext cx="755178" cy="1273792"/>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4" name="Connecteur droit avec flèche 110"/>
            <p:cNvCxnSpPr>
              <a:cxnSpLocks noChangeShapeType="1"/>
            </p:cNvCxnSpPr>
            <p:nvPr/>
          </p:nvCxnSpPr>
          <p:spPr bwMode="auto">
            <a:xfrm flipH="1" flipV="1">
              <a:off x="2677236" y="3646227"/>
              <a:ext cx="1853821" cy="1307910"/>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5" name="Connecteur droit avec flèche 112"/>
            <p:cNvCxnSpPr>
              <a:cxnSpLocks noChangeShapeType="1"/>
            </p:cNvCxnSpPr>
            <p:nvPr/>
          </p:nvCxnSpPr>
          <p:spPr bwMode="auto">
            <a:xfrm flipV="1">
              <a:off x="4544704" y="3712191"/>
              <a:ext cx="68239" cy="1241947"/>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6" name="Connecteur droit avec flèche 115"/>
            <p:cNvCxnSpPr>
              <a:cxnSpLocks noChangeShapeType="1"/>
            </p:cNvCxnSpPr>
            <p:nvPr/>
          </p:nvCxnSpPr>
          <p:spPr bwMode="auto">
            <a:xfrm flipV="1">
              <a:off x="4558352" y="3698543"/>
              <a:ext cx="464024" cy="1255594"/>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7" name="Connecteur droit avec flèche 118"/>
            <p:cNvCxnSpPr>
              <a:cxnSpLocks noChangeShapeType="1"/>
            </p:cNvCxnSpPr>
            <p:nvPr/>
          </p:nvCxnSpPr>
          <p:spPr bwMode="auto">
            <a:xfrm flipV="1">
              <a:off x="4544704" y="3725839"/>
              <a:ext cx="1364777" cy="1228298"/>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88" name="Connecteur droit avec flèche 121"/>
            <p:cNvCxnSpPr>
              <a:cxnSpLocks noChangeShapeType="1"/>
            </p:cNvCxnSpPr>
            <p:nvPr/>
          </p:nvCxnSpPr>
          <p:spPr bwMode="auto">
            <a:xfrm flipH="1" flipV="1">
              <a:off x="3357343" y="4326340"/>
              <a:ext cx="1160061" cy="627797"/>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grpSp>
      <p:grpSp>
        <p:nvGrpSpPr>
          <p:cNvPr id="89" name="Groupe 130"/>
          <p:cNvGrpSpPr>
            <a:grpSpLocks/>
          </p:cNvGrpSpPr>
          <p:nvPr/>
        </p:nvGrpSpPr>
        <p:grpSpPr bwMode="auto">
          <a:xfrm>
            <a:off x="3421959" y="3862388"/>
            <a:ext cx="5035517" cy="1080736"/>
            <a:chOff x="2183642" y="3862316"/>
            <a:chExt cx="4981433" cy="1078174"/>
          </a:xfrm>
        </p:grpSpPr>
        <p:cxnSp>
          <p:nvCxnSpPr>
            <p:cNvPr id="90" name="Connecteur droit avec flèche 102"/>
            <p:cNvCxnSpPr>
              <a:cxnSpLocks noChangeShapeType="1"/>
            </p:cNvCxnSpPr>
            <p:nvPr/>
          </p:nvCxnSpPr>
          <p:spPr bwMode="auto">
            <a:xfrm flipV="1">
              <a:off x="2183642" y="3862316"/>
              <a:ext cx="4981433" cy="1064526"/>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91" name="Connecteur droit avec flèche 127"/>
            <p:cNvCxnSpPr>
              <a:cxnSpLocks noChangeShapeType="1"/>
            </p:cNvCxnSpPr>
            <p:nvPr/>
          </p:nvCxnSpPr>
          <p:spPr bwMode="auto">
            <a:xfrm flipV="1">
              <a:off x="2183642" y="4326341"/>
              <a:ext cx="3698543" cy="614149"/>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grpSp>
      <p:cxnSp>
        <p:nvCxnSpPr>
          <p:cNvPr id="92" name="Connecteur droit avec flèche 91"/>
          <p:cNvCxnSpPr>
            <a:cxnSpLocks noChangeShapeType="1"/>
          </p:cNvCxnSpPr>
          <p:nvPr/>
        </p:nvCxnSpPr>
        <p:spPr bwMode="auto">
          <a:xfrm flipH="1" flipV="1">
            <a:off x="6673127" y="3810000"/>
            <a:ext cx="706437" cy="1144588"/>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grpSp>
        <p:nvGrpSpPr>
          <p:cNvPr id="93" name="Groupe 72"/>
          <p:cNvGrpSpPr>
            <a:grpSpLocks/>
          </p:cNvGrpSpPr>
          <p:nvPr/>
        </p:nvGrpSpPr>
        <p:grpSpPr bwMode="auto">
          <a:xfrm>
            <a:off x="7412610" y="4067175"/>
            <a:ext cx="2041816" cy="740122"/>
            <a:chOff x="6881524" y="5325655"/>
            <a:chExt cx="2017515" cy="692509"/>
          </a:xfrm>
        </p:grpSpPr>
        <p:sp>
          <p:nvSpPr>
            <p:cNvPr id="94" name="Rectangle à coins arrondis 27"/>
            <p:cNvSpPr>
              <a:spLocks noChangeArrowheads="1"/>
            </p:cNvSpPr>
            <p:nvPr/>
          </p:nvSpPr>
          <p:spPr bwMode="auto">
            <a:xfrm>
              <a:off x="6895155" y="5325655"/>
              <a:ext cx="2003883" cy="627591"/>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5" name="Rectangle 25"/>
            <p:cNvSpPr>
              <a:spLocks noChangeArrowheads="1"/>
            </p:cNvSpPr>
            <p:nvPr/>
          </p:nvSpPr>
          <p:spPr bwMode="auto">
            <a:xfrm>
              <a:off x="6881524" y="5333591"/>
              <a:ext cx="2017515" cy="68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Position angulaire de l’aileron.</a:t>
              </a:r>
            </a:p>
          </p:txBody>
        </p:sp>
      </p:grpSp>
      <p:cxnSp>
        <p:nvCxnSpPr>
          <p:cNvPr id="96" name="Connecteur droit avec flèche 95"/>
          <p:cNvCxnSpPr>
            <a:cxnSpLocks noChangeShapeType="1"/>
            <a:endCxn id="32" idx="3"/>
          </p:cNvCxnSpPr>
          <p:nvPr/>
        </p:nvCxnSpPr>
        <p:spPr bwMode="auto">
          <a:xfrm flipV="1">
            <a:off x="2959963" y="3724357"/>
            <a:ext cx="654282" cy="1504869"/>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97" name="Connecteur droit avec flèche 96"/>
          <p:cNvCxnSpPr>
            <a:cxnSpLocks noChangeShapeType="1"/>
          </p:cNvCxnSpPr>
          <p:nvPr/>
        </p:nvCxnSpPr>
        <p:spPr bwMode="auto">
          <a:xfrm flipV="1">
            <a:off x="3953738" y="3714750"/>
            <a:ext cx="44450" cy="1498600"/>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cxnSp>
        <p:nvCxnSpPr>
          <p:cNvPr id="98" name="Connecteur droit avec flèche 97"/>
          <p:cNvCxnSpPr>
            <a:cxnSpLocks noChangeShapeType="1"/>
          </p:cNvCxnSpPr>
          <p:nvPr/>
        </p:nvCxnSpPr>
        <p:spPr bwMode="auto">
          <a:xfrm flipV="1">
            <a:off x="4834801" y="4435475"/>
            <a:ext cx="539750" cy="793750"/>
          </a:xfrm>
          <a:prstGeom prst="straightConnector1">
            <a:avLst/>
          </a:prstGeom>
          <a:noFill/>
          <a:ln w="38100" algn="ctr">
            <a:solidFill>
              <a:srgbClr val="3333CC"/>
            </a:solidFill>
            <a:round/>
            <a:headEnd/>
            <a:tailEnd type="arrow" w="med" len="med"/>
          </a:ln>
          <a:extLst>
            <a:ext uri="{909E8E84-426E-40DD-AFC4-6F175D3DCCD1}">
              <a14:hiddenFill xmlns:a14="http://schemas.microsoft.com/office/drawing/2010/main">
                <a:noFill/>
              </a14:hiddenFill>
            </a:ext>
          </a:extLst>
        </p:spPr>
      </p:cxnSp>
      <p:grpSp>
        <p:nvGrpSpPr>
          <p:cNvPr id="99" name="Groupe 146"/>
          <p:cNvGrpSpPr>
            <a:grpSpLocks/>
          </p:cNvGrpSpPr>
          <p:nvPr/>
        </p:nvGrpSpPr>
        <p:grpSpPr bwMode="auto">
          <a:xfrm>
            <a:off x="3923277" y="3275013"/>
            <a:ext cx="4057949" cy="1997532"/>
            <a:chOff x="2674961" y="3275463"/>
            <a:chExt cx="4012442" cy="1992573"/>
          </a:xfrm>
        </p:grpSpPr>
        <p:sp>
          <p:nvSpPr>
            <p:cNvPr id="100" name="Rectangle à coins arrondis 142"/>
            <p:cNvSpPr>
              <a:spLocks noChangeArrowheads="1"/>
            </p:cNvSpPr>
            <p:nvPr/>
          </p:nvSpPr>
          <p:spPr bwMode="auto">
            <a:xfrm>
              <a:off x="2674961" y="3275463"/>
              <a:ext cx="4012442" cy="723331"/>
            </a:xfrm>
            <a:prstGeom prst="roundRect">
              <a:avLst>
                <a:gd name="adj" fmla="val 16667"/>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101" name="Connecteur droit avec flèche 143"/>
            <p:cNvCxnSpPr>
              <a:cxnSpLocks noChangeShapeType="1"/>
            </p:cNvCxnSpPr>
            <p:nvPr/>
          </p:nvCxnSpPr>
          <p:spPr bwMode="auto">
            <a:xfrm flipH="1" flipV="1">
              <a:off x="4367284" y="3875964"/>
              <a:ext cx="313898" cy="1392072"/>
            </a:xfrm>
            <a:prstGeom prst="straightConnector1">
              <a:avLst/>
            </a:prstGeom>
            <a:noFill/>
            <a:ln w="38100" algn="ctr">
              <a:solidFill>
                <a:srgbClr val="FF0000"/>
              </a:solidFill>
              <a:round/>
              <a:headEnd/>
              <a:tailEnd type="oval" w="med" len="med"/>
            </a:ln>
            <a:extLst>
              <a:ext uri="{909E8E84-426E-40DD-AFC4-6F175D3DCCD1}">
                <a14:hiddenFill xmlns:a14="http://schemas.microsoft.com/office/drawing/2010/main">
                  <a:noFill/>
                </a14:hiddenFill>
              </a:ext>
            </a:extLst>
          </p:spPr>
        </p:cxnSp>
      </p:grpSp>
      <p:grpSp>
        <p:nvGrpSpPr>
          <p:cNvPr id="102" name="Groupe 147"/>
          <p:cNvGrpSpPr>
            <a:grpSpLocks/>
          </p:cNvGrpSpPr>
          <p:nvPr/>
        </p:nvGrpSpPr>
        <p:grpSpPr bwMode="auto">
          <a:xfrm>
            <a:off x="4077612" y="4067175"/>
            <a:ext cx="3738514" cy="1176237"/>
            <a:chOff x="2672687" y="3559785"/>
            <a:chExt cx="3698543" cy="1173707"/>
          </a:xfrm>
        </p:grpSpPr>
        <p:sp>
          <p:nvSpPr>
            <p:cNvPr id="103" name="Rectangle à coins arrondis 148"/>
            <p:cNvSpPr>
              <a:spLocks noChangeArrowheads="1"/>
            </p:cNvSpPr>
            <p:nvPr/>
          </p:nvSpPr>
          <p:spPr bwMode="auto">
            <a:xfrm>
              <a:off x="2672687" y="3559785"/>
              <a:ext cx="3698543" cy="439009"/>
            </a:xfrm>
            <a:prstGeom prst="roundRect">
              <a:avLst>
                <a:gd name="adj" fmla="val 16667"/>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104" name="Connecteur droit avec flèche 149"/>
            <p:cNvCxnSpPr>
              <a:cxnSpLocks noChangeShapeType="1"/>
            </p:cNvCxnSpPr>
            <p:nvPr/>
          </p:nvCxnSpPr>
          <p:spPr bwMode="auto">
            <a:xfrm flipH="1" flipV="1">
              <a:off x="5374943" y="3887332"/>
              <a:ext cx="409433" cy="846160"/>
            </a:xfrm>
            <a:prstGeom prst="straightConnector1">
              <a:avLst/>
            </a:prstGeom>
            <a:noFill/>
            <a:ln w="38100" algn="ctr">
              <a:solidFill>
                <a:srgbClr val="FF0000"/>
              </a:solidFill>
              <a:round/>
              <a:headEnd/>
              <a:tailEnd type="oval" w="med" len="med"/>
            </a:ln>
            <a:extLst>
              <a:ext uri="{909E8E84-426E-40DD-AFC4-6F175D3DCCD1}">
                <a14:hiddenFill xmlns:a14="http://schemas.microsoft.com/office/drawing/2010/main">
                  <a:noFill/>
                </a14:hiddenFill>
              </a:ext>
            </a:extLst>
          </p:spPr>
        </p:cxnSp>
      </p:grpSp>
      <p:grpSp>
        <p:nvGrpSpPr>
          <p:cNvPr id="105" name="Groupe 121"/>
          <p:cNvGrpSpPr>
            <a:grpSpLocks/>
          </p:cNvGrpSpPr>
          <p:nvPr/>
        </p:nvGrpSpPr>
        <p:grpSpPr bwMode="auto">
          <a:xfrm>
            <a:off x="2051017" y="1843088"/>
            <a:ext cx="3104459" cy="713064"/>
            <a:chOff x="791568" y="1842449"/>
            <a:chExt cx="3070748" cy="711675"/>
          </a:xfrm>
        </p:grpSpPr>
        <p:cxnSp>
          <p:nvCxnSpPr>
            <p:cNvPr id="106" name="Connecteur droit avec flèche 76"/>
            <p:cNvCxnSpPr>
              <a:cxnSpLocks noChangeShapeType="1"/>
            </p:cNvCxnSpPr>
            <p:nvPr/>
          </p:nvCxnSpPr>
          <p:spPr bwMode="auto">
            <a:xfrm flipV="1">
              <a:off x="2920621" y="1842449"/>
              <a:ext cx="941695" cy="545909"/>
            </a:xfrm>
            <a:prstGeom prst="straightConnector1">
              <a:avLst/>
            </a:prstGeom>
            <a:noFill/>
            <a:ln w="9525" algn="ctr">
              <a:solidFill>
                <a:srgbClr val="000000"/>
              </a:solidFill>
              <a:round/>
              <a:headEnd/>
              <a:tailEnd type="oval" w="med" len="med"/>
            </a:ln>
            <a:extLst>
              <a:ext uri="{909E8E84-426E-40DD-AFC4-6F175D3DCCD1}">
                <a14:hiddenFill xmlns:a14="http://schemas.microsoft.com/office/drawing/2010/main">
                  <a:noFill/>
                </a14:hiddenFill>
              </a:ext>
            </a:extLst>
          </p:spPr>
        </p:cxnSp>
        <p:grpSp>
          <p:nvGrpSpPr>
            <p:cNvPr id="107" name="Groupe 72"/>
            <p:cNvGrpSpPr>
              <a:grpSpLocks/>
            </p:cNvGrpSpPr>
            <p:nvPr/>
          </p:nvGrpSpPr>
          <p:grpSpPr bwMode="auto">
            <a:xfrm>
              <a:off x="791568" y="1886211"/>
              <a:ext cx="2458871" cy="667913"/>
              <a:chOff x="6748380" y="5325656"/>
              <a:chExt cx="2458032" cy="708493"/>
            </a:xfrm>
          </p:grpSpPr>
          <p:sp>
            <p:nvSpPr>
              <p:cNvPr id="108" name="Rectangle à coins arrondis 27"/>
              <p:cNvSpPr>
                <a:spLocks noChangeArrowheads="1"/>
              </p:cNvSpPr>
              <p:nvPr/>
            </p:nvSpPr>
            <p:spPr bwMode="auto">
              <a:xfrm>
                <a:off x="6775670" y="5325656"/>
                <a:ext cx="2375509" cy="708493"/>
              </a:xfrm>
              <a:prstGeom prst="roundRect">
                <a:avLst>
                  <a:gd name="adj" fmla="val 9870"/>
                </a:avLst>
              </a:prstGeom>
              <a:solidFill>
                <a:srgbClr val="FFFFFF"/>
              </a:solidFill>
              <a:ln w="9525" algn="ctr">
                <a:solidFill>
                  <a:srgbClr val="000000"/>
                </a:solidFill>
                <a:round/>
                <a:headEnd/>
                <a:tailEnd type="triangle" w="med" len="med"/>
              </a:ln>
            </p:spPr>
            <p:txBody>
              <a:bodyPr wrap="none" anchor="ct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altLang="fr-FR" sz="2400" b="1" i="1"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9" name="Rectangle 25"/>
              <p:cNvSpPr>
                <a:spLocks noChangeArrowheads="1"/>
              </p:cNvSpPr>
              <p:nvPr/>
            </p:nvSpPr>
            <p:spPr bwMode="auto">
              <a:xfrm>
                <a:off x="6748380" y="5333596"/>
                <a:ext cx="2458032" cy="68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Times New Roman" panose="02020603050405020304" pitchFamily="18" charset="0"/>
                  </a:defRPr>
                </a:lvl1pPr>
                <a:lvl2pPr marL="742950" indent="-285750">
                  <a:defRPr sz="2400" b="1" i="1">
                    <a:solidFill>
                      <a:schemeClr val="tx1"/>
                    </a:solidFill>
                    <a:latin typeface="Times New Roman" panose="02020603050405020304" pitchFamily="18" charset="0"/>
                  </a:defRPr>
                </a:lvl2pPr>
                <a:lvl3pPr marL="1143000" indent="-228600">
                  <a:defRPr sz="2400" b="1" i="1">
                    <a:solidFill>
                      <a:schemeClr val="tx1"/>
                    </a:solidFill>
                    <a:latin typeface="Times New Roman" panose="02020603050405020304" pitchFamily="18" charset="0"/>
                  </a:defRPr>
                </a:lvl3pPr>
                <a:lvl4pPr marL="1600200" indent="-228600">
                  <a:defRPr sz="2400" b="1" i="1">
                    <a:solidFill>
                      <a:schemeClr val="tx1"/>
                    </a:solidFill>
                    <a:latin typeface="Times New Roman" panose="02020603050405020304" pitchFamily="18" charset="0"/>
                  </a:defRPr>
                </a:lvl4pPr>
                <a:lvl5pPr marL="2057400" indent="-228600">
                  <a:defRPr sz="2400"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i="1">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fr-FR"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Le système intervient automatiquement</a:t>
                </a:r>
              </a:p>
            </p:txBody>
          </p:sp>
        </p:grpSp>
      </p:grpSp>
      <p:sp>
        <p:nvSpPr>
          <p:cNvPr id="61" name="Espace réservé du pied de page 60"/>
          <p:cNvSpPr>
            <a:spLocks noGrp="1"/>
          </p:cNvSpPr>
          <p:nvPr>
            <p:ph type="ftr" sz="quarter" idx="11"/>
          </p:nvPr>
        </p:nvSpPr>
        <p:spPr/>
        <p:txBody>
          <a:bodyPr/>
          <a:lstStyle/>
          <a:p>
            <a:r>
              <a:rPr lang="fr-FR" smtClean="0"/>
              <a:t>Dr. Kekeli N'KONOU</a:t>
            </a:r>
            <a:endParaRPr lang="fr-FR"/>
          </a:p>
        </p:txBody>
      </p:sp>
      <p:sp>
        <p:nvSpPr>
          <p:cNvPr id="110" name="Espace réservé du numéro de diapositive 109"/>
          <p:cNvSpPr>
            <a:spLocks noGrp="1"/>
          </p:cNvSpPr>
          <p:nvPr>
            <p:ph type="sldNum" sz="quarter" idx="12"/>
          </p:nvPr>
        </p:nvSpPr>
        <p:spPr/>
        <p:txBody>
          <a:bodyPr/>
          <a:lstStyle/>
          <a:p>
            <a:fld id="{C4228DBF-FDD1-4F5F-AB83-E63C46C55B9A}" type="slidenum">
              <a:rPr lang="fr-FR" smtClean="0"/>
              <a:pPr/>
              <a:t>43</a:t>
            </a:fld>
            <a:endParaRPr lang="fr-FR"/>
          </a:p>
        </p:txBody>
      </p:sp>
    </p:spTree>
    <p:extLst>
      <p:ext uri="{BB962C8B-B14F-4D97-AF65-F5344CB8AC3E}">
        <p14:creationId xmlns:p14="http://schemas.microsoft.com/office/powerpoint/2010/main" val="35049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2000" fill="hold"/>
                                        <p:tgtEl>
                                          <p:spTgt spid="35"/>
                                        </p:tgtEl>
                                        <p:attrNameLst>
                                          <p:attrName>ppt_w</p:attrName>
                                        </p:attrNameLst>
                                      </p:cBhvr>
                                      <p:tavLst>
                                        <p:tav tm="0">
                                          <p:val>
                                            <p:fltVal val="0"/>
                                          </p:val>
                                        </p:tav>
                                        <p:tav tm="100000">
                                          <p:val>
                                            <p:strVal val="#ppt_w"/>
                                          </p:val>
                                        </p:tav>
                                      </p:tavLst>
                                    </p:anim>
                                    <p:anim calcmode="lin" valueType="num">
                                      <p:cBhvr>
                                        <p:cTn id="8" dur="2000" fill="hold"/>
                                        <p:tgtEl>
                                          <p:spTgt spid="35"/>
                                        </p:tgtEl>
                                        <p:attrNameLst>
                                          <p:attrName>ppt_h</p:attrName>
                                        </p:attrNameLst>
                                      </p:cBhvr>
                                      <p:tavLst>
                                        <p:tav tm="0">
                                          <p:val>
                                            <p:strVal val="#ppt_h"/>
                                          </p:val>
                                        </p:tav>
                                        <p:tav tm="100000">
                                          <p:val>
                                            <p:strVal val="#ppt_h"/>
                                          </p:val>
                                        </p:tav>
                                      </p:tavLst>
                                    </p:anim>
                                  </p:childTnLst>
                                </p:cTn>
                              </p:par>
                            </p:childTnLst>
                          </p:cTn>
                        </p:par>
                        <p:par>
                          <p:cTn id="9" fill="hold">
                            <p:stCondLst>
                              <p:cond delay="2000"/>
                            </p:stCondLst>
                            <p:childTnLst>
                              <p:par>
                                <p:cTn id="10" presetID="7" presetClass="entr" presetSubtype="2"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2000" fill="hold"/>
                                        <p:tgtEl>
                                          <p:spTgt spid="62"/>
                                        </p:tgtEl>
                                        <p:attrNameLst>
                                          <p:attrName>ppt_x</p:attrName>
                                        </p:attrNameLst>
                                      </p:cBhvr>
                                      <p:tavLst>
                                        <p:tav tm="0">
                                          <p:val>
                                            <p:strVal val="1+#ppt_w/2"/>
                                          </p:val>
                                        </p:tav>
                                        <p:tav tm="100000">
                                          <p:val>
                                            <p:strVal val="#ppt_x"/>
                                          </p:val>
                                        </p:tav>
                                      </p:tavLst>
                                    </p:anim>
                                    <p:anim calcmode="lin" valueType="num">
                                      <p:cBhvr additive="base">
                                        <p:cTn id="13" dur="20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2000" fill="hold"/>
                                        <p:tgtEl>
                                          <p:spTgt spid="36"/>
                                        </p:tgtEl>
                                        <p:attrNameLst>
                                          <p:attrName>ppt_x</p:attrName>
                                        </p:attrNameLst>
                                      </p:cBhvr>
                                      <p:tavLst>
                                        <p:tav tm="0">
                                          <p:val>
                                            <p:strVal val="#ppt_x-#ppt_w/2"/>
                                          </p:val>
                                        </p:tav>
                                        <p:tav tm="100000">
                                          <p:val>
                                            <p:strVal val="#ppt_x"/>
                                          </p:val>
                                        </p:tav>
                                      </p:tavLst>
                                    </p:anim>
                                    <p:anim calcmode="lin" valueType="num">
                                      <p:cBhvr>
                                        <p:cTn id="19" dur="2000" fill="hold"/>
                                        <p:tgtEl>
                                          <p:spTgt spid="36"/>
                                        </p:tgtEl>
                                        <p:attrNameLst>
                                          <p:attrName>ppt_y</p:attrName>
                                        </p:attrNameLst>
                                      </p:cBhvr>
                                      <p:tavLst>
                                        <p:tav tm="0">
                                          <p:val>
                                            <p:strVal val="#ppt_y"/>
                                          </p:val>
                                        </p:tav>
                                        <p:tav tm="100000">
                                          <p:val>
                                            <p:strVal val="#ppt_y"/>
                                          </p:val>
                                        </p:tav>
                                      </p:tavLst>
                                    </p:anim>
                                    <p:anim calcmode="lin" valueType="num">
                                      <p:cBhvr>
                                        <p:cTn id="20" dur="2000" fill="hold"/>
                                        <p:tgtEl>
                                          <p:spTgt spid="36"/>
                                        </p:tgtEl>
                                        <p:attrNameLst>
                                          <p:attrName>ppt_w</p:attrName>
                                        </p:attrNameLst>
                                      </p:cBhvr>
                                      <p:tavLst>
                                        <p:tav tm="0">
                                          <p:val>
                                            <p:fltVal val="0"/>
                                          </p:val>
                                        </p:tav>
                                        <p:tav tm="100000">
                                          <p:val>
                                            <p:strVal val="#ppt_w"/>
                                          </p:val>
                                        </p:tav>
                                      </p:tavLst>
                                    </p:anim>
                                    <p:anim calcmode="lin" valueType="num">
                                      <p:cBhvr>
                                        <p:cTn id="21" dur="2000" fill="hold"/>
                                        <p:tgtEl>
                                          <p:spTgt spid="36"/>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7" presetClass="entr" presetSubtype="2"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2000" fill="hold"/>
                                        <p:tgtEl>
                                          <p:spTgt spid="70"/>
                                        </p:tgtEl>
                                        <p:attrNameLst>
                                          <p:attrName>ppt_x</p:attrName>
                                        </p:attrNameLst>
                                      </p:cBhvr>
                                      <p:tavLst>
                                        <p:tav tm="0">
                                          <p:val>
                                            <p:strVal val="1+#ppt_w/2"/>
                                          </p:val>
                                        </p:tav>
                                        <p:tav tm="100000">
                                          <p:val>
                                            <p:strVal val="#ppt_x"/>
                                          </p:val>
                                        </p:tav>
                                      </p:tavLst>
                                    </p:anim>
                                    <p:anim calcmode="lin" valueType="num">
                                      <p:cBhvr additive="base">
                                        <p:cTn id="26" dur="2000" fill="hold"/>
                                        <p:tgtEl>
                                          <p:spTgt spid="70"/>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7"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2000" fill="hold"/>
                                        <p:tgtEl>
                                          <p:spTgt spid="65"/>
                                        </p:tgtEl>
                                        <p:attrNameLst>
                                          <p:attrName>ppt_x</p:attrName>
                                        </p:attrNameLst>
                                      </p:cBhvr>
                                      <p:tavLst>
                                        <p:tav tm="0">
                                          <p:val>
                                            <p:strVal val="0-#ppt_w/2"/>
                                          </p:val>
                                        </p:tav>
                                        <p:tav tm="100000">
                                          <p:val>
                                            <p:strVal val="#ppt_x"/>
                                          </p:val>
                                        </p:tav>
                                      </p:tavLst>
                                    </p:anim>
                                    <p:anim calcmode="lin" valueType="num">
                                      <p:cBhvr additive="base">
                                        <p:cTn id="31" dur="2000" fill="hold"/>
                                        <p:tgtEl>
                                          <p:spTgt spid="65"/>
                                        </p:tgtEl>
                                        <p:attrNameLst>
                                          <p:attrName>ppt_y</p:attrName>
                                        </p:attrNameLst>
                                      </p:cBhvr>
                                      <p:tavLst>
                                        <p:tav tm="0">
                                          <p:val>
                                            <p:strVal val="#ppt_y"/>
                                          </p:val>
                                        </p:tav>
                                        <p:tav tm="100000">
                                          <p:val>
                                            <p:strVal val="#ppt_y"/>
                                          </p:val>
                                        </p:tav>
                                      </p:tavLst>
                                    </p:anim>
                                  </p:childTnLst>
                                </p:cTn>
                              </p:par>
                            </p:childTnLst>
                          </p:cTn>
                        </p:par>
                        <p:par>
                          <p:cTn id="32" fill="hold">
                            <p:stCondLst>
                              <p:cond delay="6000"/>
                            </p:stCondLst>
                            <p:childTnLst>
                              <p:par>
                                <p:cTn id="33" presetID="7" presetClass="entr" presetSubtype="8" fill="hold" nodeType="afterEffect">
                                  <p:stCondLst>
                                    <p:cond delay="0"/>
                                  </p:stCondLst>
                                  <p:childTnLst>
                                    <p:set>
                                      <p:cBhvr>
                                        <p:cTn id="34" dur="1" fill="hold">
                                          <p:stCondLst>
                                            <p:cond delay="0"/>
                                          </p:stCondLst>
                                        </p:cTn>
                                        <p:tgtEl>
                                          <p:spTgt spid="105"/>
                                        </p:tgtEl>
                                        <p:attrNameLst>
                                          <p:attrName>style.visibility</p:attrName>
                                        </p:attrNameLst>
                                      </p:cBhvr>
                                      <p:to>
                                        <p:strVal val="visible"/>
                                      </p:to>
                                    </p:set>
                                    <p:anim calcmode="lin" valueType="num">
                                      <p:cBhvr additive="base">
                                        <p:cTn id="35" dur="2000" fill="hold"/>
                                        <p:tgtEl>
                                          <p:spTgt spid="105"/>
                                        </p:tgtEl>
                                        <p:attrNameLst>
                                          <p:attrName>ppt_x</p:attrName>
                                        </p:attrNameLst>
                                      </p:cBhvr>
                                      <p:tavLst>
                                        <p:tav tm="0">
                                          <p:val>
                                            <p:strVal val="0-#ppt_w/2"/>
                                          </p:val>
                                        </p:tav>
                                        <p:tav tm="100000">
                                          <p:val>
                                            <p:strVal val="#ppt_x"/>
                                          </p:val>
                                        </p:tav>
                                      </p:tavLst>
                                    </p:anim>
                                    <p:anim calcmode="lin" valueType="num">
                                      <p:cBhvr additive="base">
                                        <p:cTn id="36" dur="20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2000" fill="hold"/>
                                        <p:tgtEl>
                                          <p:spTgt spid="2"/>
                                        </p:tgtEl>
                                        <p:attrNameLst>
                                          <p:attrName>ppt_w</p:attrName>
                                        </p:attrNameLst>
                                      </p:cBhvr>
                                      <p:tavLst>
                                        <p:tav tm="0">
                                          <p:val>
                                            <p:fltVal val="0"/>
                                          </p:val>
                                        </p:tav>
                                        <p:tav tm="100000">
                                          <p:val>
                                            <p:strVal val="#ppt_w"/>
                                          </p:val>
                                        </p:tav>
                                      </p:tavLst>
                                    </p:anim>
                                    <p:anim calcmode="lin" valueType="num">
                                      <p:cBhvr>
                                        <p:cTn id="42" dur="2000" fill="hold"/>
                                        <p:tgtEl>
                                          <p:spTgt spid="2"/>
                                        </p:tgtEl>
                                        <p:attrNameLst>
                                          <p:attrName>ppt_h</p:attrName>
                                        </p:attrNameLst>
                                      </p:cBhvr>
                                      <p:tavLst>
                                        <p:tav tm="0">
                                          <p:val>
                                            <p:fltVal val="0"/>
                                          </p:val>
                                        </p:tav>
                                        <p:tav tm="100000">
                                          <p:val>
                                            <p:strVal val="#ppt_h"/>
                                          </p:val>
                                        </p:tav>
                                      </p:tavLst>
                                    </p:anim>
                                  </p:childTnLst>
                                </p:cTn>
                              </p:par>
                            </p:childTnLst>
                          </p:cTn>
                        </p:par>
                        <p:par>
                          <p:cTn id="43" fill="hold">
                            <p:stCondLst>
                              <p:cond delay="2000"/>
                            </p:stCondLst>
                            <p:childTnLst>
                              <p:par>
                                <p:cTn id="44" presetID="17" presetClass="entr" presetSubtype="1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p:cTn id="46" dur="500" fill="hold"/>
                                        <p:tgtEl>
                                          <p:spTgt spid="58"/>
                                        </p:tgtEl>
                                        <p:attrNameLst>
                                          <p:attrName>ppt_w</p:attrName>
                                        </p:attrNameLst>
                                      </p:cBhvr>
                                      <p:tavLst>
                                        <p:tav tm="0">
                                          <p:val>
                                            <p:fltVal val="0"/>
                                          </p:val>
                                        </p:tav>
                                        <p:tav tm="100000">
                                          <p:val>
                                            <p:strVal val="#ppt_w"/>
                                          </p:val>
                                        </p:tav>
                                      </p:tavLst>
                                    </p:anim>
                                    <p:anim calcmode="lin" valueType="num">
                                      <p:cBhvr>
                                        <p:cTn id="47" dur="500" fill="hold"/>
                                        <p:tgtEl>
                                          <p:spTgt spid="58"/>
                                        </p:tgtEl>
                                        <p:attrNameLst>
                                          <p:attrName>ppt_h</p:attrName>
                                        </p:attrNameLst>
                                      </p:cBhvr>
                                      <p:tavLst>
                                        <p:tav tm="0">
                                          <p:val>
                                            <p:strVal val="#ppt_h"/>
                                          </p:val>
                                        </p:tav>
                                        <p:tav tm="100000">
                                          <p:val>
                                            <p:strVal val="#ppt_h"/>
                                          </p:val>
                                        </p:tav>
                                      </p:tavLst>
                                    </p:anim>
                                  </p:childTnLst>
                                </p:cTn>
                              </p:par>
                            </p:childTnLst>
                          </p:cTn>
                        </p:par>
                        <p:par>
                          <p:cTn id="48" fill="hold">
                            <p:stCondLst>
                              <p:cond delay="2500"/>
                            </p:stCondLst>
                            <p:childTnLst>
                              <p:par>
                                <p:cTn id="49" presetID="26"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290">
                                          <p:stCondLst>
                                            <p:cond delay="0"/>
                                          </p:stCondLst>
                                        </p:cTn>
                                        <p:tgtEl>
                                          <p:spTgt spid="59"/>
                                        </p:tgtEl>
                                      </p:cBhvr>
                                    </p:animEffect>
                                    <p:anim calcmode="lin" valueType="num">
                                      <p:cBhvr>
                                        <p:cTn id="52" dur="911"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59"/>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59"/>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59"/>
                                        </p:tgtEl>
                                        <p:attrNameLst>
                                          <p:attrName>ppt_y</p:attrName>
                                        </p:attrNameLst>
                                      </p:cBhvr>
                                      <p:tavLst>
                                        <p:tav tm="0" fmla="#ppt_y-sin(pi*$)/81">
                                          <p:val>
                                            <p:fltVal val="0"/>
                                          </p:val>
                                        </p:tav>
                                        <p:tav tm="100000">
                                          <p:val>
                                            <p:fltVal val="1"/>
                                          </p:val>
                                        </p:tav>
                                      </p:tavLst>
                                    </p:anim>
                                    <p:animScale>
                                      <p:cBhvr>
                                        <p:cTn id="57" dur="13">
                                          <p:stCondLst>
                                            <p:cond delay="325"/>
                                          </p:stCondLst>
                                        </p:cTn>
                                        <p:tgtEl>
                                          <p:spTgt spid="59"/>
                                        </p:tgtEl>
                                      </p:cBhvr>
                                      <p:to x="100000" y="60000"/>
                                    </p:animScale>
                                    <p:animScale>
                                      <p:cBhvr>
                                        <p:cTn id="58" dur="83" decel="50000">
                                          <p:stCondLst>
                                            <p:cond delay="338"/>
                                          </p:stCondLst>
                                        </p:cTn>
                                        <p:tgtEl>
                                          <p:spTgt spid="59"/>
                                        </p:tgtEl>
                                      </p:cBhvr>
                                      <p:to x="100000" y="100000"/>
                                    </p:animScale>
                                    <p:animScale>
                                      <p:cBhvr>
                                        <p:cTn id="59" dur="13">
                                          <p:stCondLst>
                                            <p:cond delay="656"/>
                                          </p:stCondLst>
                                        </p:cTn>
                                        <p:tgtEl>
                                          <p:spTgt spid="59"/>
                                        </p:tgtEl>
                                      </p:cBhvr>
                                      <p:to x="100000" y="80000"/>
                                    </p:animScale>
                                    <p:animScale>
                                      <p:cBhvr>
                                        <p:cTn id="60" dur="83" decel="50000">
                                          <p:stCondLst>
                                            <p:cond delay="669"/>
                                          </p:stCondLst>
                                        </p:cTn>
                                        <p:tgtEl>
                                          <p:spTgt spid="59"/>
                                        </p:tgtEl>
                                      </p:cBhvr>
                                      <p:to x="100000" y="100000"/>
                                    </p:animScale>
                                    <p:animScale>
                                      <p:cBhvr>
                                        <p:cTn id="61" dur="13">
                                          <p:stCondLst>
                                            <p:cond delay="821"/>
                                          </p:stCondLst>
                                        </p:cTn>
                                        <p:tgtEl>
                                          <p:spTgt spid="59"/>
                                        </p:tgtEl>
                                      </p:cBhvr>
                                      <p:to x="100000" y="90000"/>
                                    </p:animScale>
                                    <p:animScale>
                                      <p:cBhvr>
                                        <p:cTn id="62" dur="83" decel="50000">
                                          <p:stCondLst>
                                            <p:cond delay="834"/>
                                          </p:stCondLst>
                                        </p:cTn>
                                        <p:tgtEl>
                                          <p:spTgt spid="59"/>
                                        </p:tgtEl>
                                      </p:cBhvr>
                                      <p:to x="100000" y="100000"/>
                                    </p:animScale>
                                    <p:animScale>
                                      <p:cBhvr>
                                        <p:cTn id="63" dur="13">
                                          <p:stCondLst>
                                            <p:cond delay="904"/>
                                          </p:stCondLst>
                                        </p:cTn>
                                        <p:tgtEl>
                                          <p:spTgt spid="59"/>
                                        </p:tgtEl>
                                      </p:cBhvr>
                                      <p:to x="100000" y="95000"/>
                                    </p:animScale>
                                    <p:animScale>
                                      <p:cBhvr>
                                        <p:cTn id="64" dur="83" decel="50000">
                                          <p:stCondLst>
                                            <p:cond delay="917"/>
                                          </p:stCondLst>
                                        </p:cTn>
                                        <p:tgtEl>
                                          <p:spTgt spid="59"/>
                                        </p:tgtEl>
                                      </p:cBhvr>
                                      <p:to x="100000" y="100000"/>
                                    </p:animScale>
                                  </p:childTnLst>
                                </p:cTn>
                              </p:par>
                            </p:childTnLst>
                          </p:cTn>
                        </p:par>
                        <p:par>
                          <p:cTn id="65" fill="hold">
                            <p:stCondLst>
                              <p:cond delay="3500"/>
                            </p:stCondLst>
                            <p:childTnLst>
                              <p:par>
                                <p:cTn id="66" presetID="26" presetClass="entr" presetSubtype="0"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down)">
                                      <p:cBhvr>
                                        <p:cTn id="68" dur="290">
                                          <p:stCondLst>
                                            <p:cond delay="0"/>
                                          </p:stCondLst>
                                        </p:cTn>
                                        <p:tgtEl>
                                          <p:spTgt spid="60"/>
                                        </p:tgtEl>
                                      </p:cBhvr>
                                    </p:animEffect>
                                    <p:anim calcmode="lin" valueType="num">
                                      <p:cBhvr>
                                        <p:cTn id="69" dur="911"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0"/>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0"/>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0"/>
                                        </p:tgtEl>
                                        <p:attrNameLst>
                                          <p:attrName>ppt_y</p:attrName>
                                        </p:attrNameLst>
                                      </p:cBhvr>
                                      <p:tavLst>
                                        <p:tav tm="0" fmla="#ppt_y-sin(pi*$)/81">
                                          <p:val>
                                            <p:fltVal val="0"/>
                                          </p:val>
                                        </p:tav>
                                        <p:tav tm="100000">
                                          <p:val>
                                            <p:fltVal val="1"/>
                                          </p:val>
                                        </p:tav>
                                      </p:tavLst>
                                    </p:anim>
                                    <p:animScale>
                                      <p:cBhvr>
                                        <p:cTn id="74" dur="13">
                                          <p:stCondLst>
                                            <p:cond delay="325"/>
                                          </p:stCondLst>
                                        </p:cTn>
                                        <p:tgtEl>
                                          <p:spTgt spid="60"/>
                                        </p:tgtEl>
                                      </p:cBhvr>
                                      <p:to x="100000" y="60000"/>
                                    </p:animScale>
                                    <p:animScale>
                                      <p:cBhvr>
                                        <p:cTn id="75" dur="83" decel="50000">
                                          <p:stCondLst>
                                            <p:cond delay="338"/>
                                          </p:stCondLst>
                                        </p:cTn>
                                        <p:tgtEl>
                                          <p:spTgt spid="60"/>
                                        </p:tgtEl>
                                      </p:cBhvr>
                                      <p:to x="100000" y="100000"/>
                                    </p:animScale>
                                    <p:animScale>
                                      <p:cBhvr>
                                        <p:cTn id="76" dur="13">
                                          <p:stCondLst>
                                            <p:cond delay="656"/>
                                          </p:stCondLst>
                                        </p:cTn>
                                        <p:tgtEl>
                                          <p:spTgt spid="60"/>
                                        </p:tgtEl>
                                      </p:cBhvr>
                                      <p:to x="100000" y="80000"/>
                                    </p:animScale>
                                    <p:animScale>
                                      <p:cBhvr>
                                        <p:cTn id="77" dur="83" decel="50000">
                                          <p:stCondLst>
                                            <p:cond delay="669"/>
                                          </p:stCondLst>
                                        </p:cTn>
                                        <p:tgtEl>
                                          <p:spTgt spid="60"/>
                                        </p:tgtEl>
                                      </p:cBhvr>
                                      <p:to x="100000" y="100000"/>
                                    </p:animScale>
                                    <p:animScale>
                                      <p:cBhvr>
                                        <p:cTn id="78" dur="13">
                                          <p:stCondLst>
                                            <p:cond delay="821"/>
                                          </p:stCondLst>
                                        </p:cTn>
                                        <p:tgtEl>
                                          <p:spTgt spid="60"/>
                                        </p:tgtEl>
                                      </p:cBhvr>
                                      <p:to x="100000" y="90000"/>
                                    </p:animScale>
                                    <p:animScale>
                                      <p:cBhvr>
                                        <p:cTn id="79" dur="83" decel="50000">
                                          <p:stCondLst>
                                            <p:cond delay="834"/>
                                          </p:stCondLst>
                                        </p:cTn>
                                        <p:tgtEl>
                                          <p:spTgt spid="60"/>
                                        </p:tgtEl>
                                      </p:cBhvr>
                                      <p:to x="100000" y="100000"/>
                                    </p:animScale>
                                    <p:animScale>
                                      <p:cBhvr>
                                        <p:cTn id="80" dur="13">
                                          <p:stCondLst>
                                            <p:cond delay="904"/>
                                          </p:stCondLst>
                                        </p:cTn>
                                        <p:tgtEl>
                                          <p:spTgt spid="60"/>
                                        </p:tgtEl>
                                      </p:cBhvr>
                                      <p:to x="100000" y="95000"/>
                                    </p:animScale>
                                    <p:animScale>
                                      <p:cBhvr>
                                        <p:cTn id="81" dur="83" decel="50000">
                                          <p:stCondLst>
                                            <p:cond delay="917"/>
                                          </p:stCondLst>
                                        </p:cTn>
                                        <p:tgtEl>
                                          <p:spTgt spid="60"/>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17" presetClass="entr" presetSubtype="10"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 calcmode="lin" valueType="num">
                                      <p:cBhvr>
                                        <p:cTn id="86" dur="2000" fill="hold"/>
                                        <p:tgtEl>
                                          <p:spTgt spid="55"/>
                                        </p:tgtEl>
                                        <p:attrNameLst>
                                          <p:attrName>ppt_w</p:attrName>
                                        </p:attrNameLst>
                                      </p:cBhvr>
                                      <p:tavLst>
                                        <p:tav tm="0">
                                          <p:val>
                                            <p:fltVal val="0"/>
                                          </p:val>
                                        </p:tav>
                                        <p:tav tm="100000">
                                          <p:val>
                                            <p:strVal val="#ppt_w"/>
                                          </p:val>
                                        </p:tav>
                                      </p:tavLst>
                                    </p:anim>
                                    <p:anim calcmode="lin" valueType="num">
                                      <p:cBhvr>
                                        <p:cTn id="87" dur="20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2000"/>
                                        <p:tgtEl>
                                          <p:spTgt spid="80"/>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xit" presetSubtype="32" fill="hold" nodeType="clickEffect">
                                  <p:stCondLst>
                                    <p:cond delay="0"/>
                                  </p:stCondLst>
                                  <p:childTnLst>
                                    <p:anim calcmode="lin" valueType="num">
                                      <p:cBhvr>
                                        <p:cTn id="96" dur="2000"/>
                                        <p:tgtEl>
                                          <p:spTgt spid="80"/>
                                        </p:tgtEl>
                                        <p:attrNameLst>
                                          <p:attrName>ppt_w</p:attrName>
                                        </p:attrNameLst>
                                      </p:cBhvr>
                                      <p:tavLst>
                                        <p:tav tm="0">
                                          <p:val>
                                            <p:strVal val="ppt_w"/>
                                          </p:val>
                                        </p:tav>
                                        <p:tav tm="100000">
                                          <p:val>
                                            <p:fltVal val="0"/>
                                          </p:val>
                                        </p:tav>
                                      </p:tavLst>
                                    </p:anim>
                                    <p:anim calcmode="lin" valueType="num">
                                      <p:cBhvr>
                                        <p:cTn id="97" dur="2000"/>
                                        <p:tgtEl>
                                          <p:spTgt spid="80"/>
                                        </p:tgtEl>
                                        <p:attrNameLst>
                                          <p:attrName>ppt_h</p:attrName>
                                        </p:attrNameLst>
                                      </p:cBhvr>
                                      <p:tavLst>
                                        <p:tav tm="0">
                                          <p:val>
                                            <p:strVal val="ppt_h"/>
                                          </p:val>
                                        </p:tav>
                                        <p:tav tm="100000">
                                          <p:val>
                                            <p:fltVal val="0"/>
                                          </p:val>
                                        </p:tav>
                                      </p:tavLst>
                                    </p:anim>
                                    <p:set>
                                      <p:cBhvr>
                                        <p:cTn id="98" dur="1" fill="hold">
                                          <p:stCondLst>
                                            <p:cond delay="1999"/>
                                          </p:stCondLst>
                                        </p:cTn>
                                        <p:tgtEl>
                                          <p:spTgt spid="80"/>
                                        </p:tgtEl>
                                        <p:attrNameLst>
                                          <p:attrName>style.visibility</p:attrName>
                                        </p:attrNameLst>
                                      </p:cBhvr>
                                      <p:to>
                                        <p:strVal val="hidden"/>
                                      </p:to>
                                    </p:set>
                                  </p:childTnLst>
                                </p:cTn>
                              </p:par>
                              <p:par>
                                <p:cTn id="99" presetID="22" presetClass="entr" presetSubtype="8" fill="hold" nodeType="withEffect">
                                  <p:stCondLst>
                                    <p:cond delay="0"/>
                                  </p:stCondLst>
                                  <p:childTnLst>
                                    <p:set>
                                      <p:cBhvr>
                                        <p:cTn id="100" dur="1" fill="hold">
                                          <p:stCondLst>
                                            <p:cond delay="0"/>
                                          </p:stCondLst>
                                        </p:cTn>
                                        <p:tgtEl>
                                          <p:spTgt spid="89"/>
                                        </p:tgtEl>
                                        <p:attrNameLst>
                                          <p:attrName>style.visibility</p:attrName>
                                        </p:attrNameLst>
                                      </p:cBhvr>
                                      <p:to>
                                        <p:strVal val="visible"/>
                                      </p:to>
                                    </p:set>
                                    <p:animEffect transition="in" filter="wipe(left)">
                                      <p:cBhvr>
                                        <p:cTn id="101" dur="2000"/>
                                        <p:tgtEl>
                                          <p:spTgt spid="89"/>
                                        </p:tgtEl>
                                      </p:cBhvr>
                                    </p:animEffect>
                                  </p:childTnLst>
                                </p:cTn>
                              </p:par>
                            </p:childTnLst>
                          </p:cTn>
                        </p:par>
                      </p:childTnLst>
                    </p:cTn>
                  </p:par>
                  <p:par>
                    <p:cTn id="102" fill="hold">
                      <p:stCondLst>
                        <p:cond delay="indefinite"/>
                      </p:stCondLst>
                      <p:childTnLst>
                        <p:par>
                          <p:cTn id="103" fill="hold">
                            <p:stCondLst>
                              <p:cond delay="0"/>
                            </p:stCondLst>
                            <p:childTnLst>
                              <p:par>
                                <p:cTn id="104" presetID="23" presetClass="exit" presetSubtype="32" fill="hold" nodeType="clickEffect">
                                  <p:stCondLst>
                                    <p:cond delay="0"/>
                                  </p:stCondLst>
                                  <p:childTnLst>
                                    <p:anim calcmode="lin" valueType="num">
                                      <p:cBhvr>
                                        <p:cTn id="105" dur="2000"/>
                                        <p:tgtEl>
                                          <p:spTgt spid="89"/>
                                        </p:tgtEl>
                                        <p:attrNameLst>
                                          <p:attrName>ppt_w</p:attrName>
                                        </p:attrNameLst>
                                      </p:cBhvr>
                                      <p:tavLst>
                                        <p:tav tm="0">
                                          <p:val>
                                            <p:strVal val="ppt_w"/>
                                          </p:val>
                                        </p:tav>
                                        <p:tav tm="100000">
                                          <p:val>
                                            <p:fltVal val="0"/>
                                          </p:val>
                                        </p:tav>
                                      </p:tavLst>
                                    </p:anim>
                                    <p:anim calcmode="lin" valueType="num">
                                      <p:cBhvr>
                                        <p:cTn id="106" dur="2000"/>
                                        <p:tgtEl>
                                          <p:spTgt spid="89"/>
                                        </p:tgtEl>
                                        <p:attrNameLst>
                                          <p:attrName>ppt_h</p:attrName>
                                        </p:attrNameLst>
                                      </p:cBhvr>
                                      <p:tavLst>
                                        <p:tav tm="0">
                                          <p:val>
                                            <p:strVal val="ppt_h"/>
                                          </p:val>
                                        </p:tav>
                                        <p:tav tm="100000">
                                          <p:val>
                                            <p:fltVal val="0"/>
                                          </p:val>
                                        </p:tav>
                                      </p:tavLst>
                                    </p:anim>
                                    <p:set>
                                      <p:cBhvr>
                                        <p:cTn id="107" dur="1" fill="hold">
                                          <p:stCondLst>
                                            <p:cond delay="1999"/>
                                          </p:stCondLst>
                                        </p:cTn>
                                        <p:tgtEl>
                                          <p:spTgt spid="89"/>
                                        </p:tgtEl>
                                        <p:attrNameLst>
                                          <p:attrName>style.visibility</p:attrName>
                                        </p:attrNameLst>
                                      </p:cBhvr>
                                      <p:to>
                                        <p:strVal val="hidden"/>
                                      </p:to>
                                    </p:set>
                                  </p:childTnLst>
                                </p:cTn>
                              </p:par>
                              <p:par>
                                <p:cTn id="108" presetID="22" presetClass="entr" presetSubtype="8" fill="hold"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wipe(left)">
                                      <p:cBhvr>
                                        <p:cTn id="110" dur="2000"/>
                                        <p:tgtEl>
                                          <p:spTgt spid="81"/>
                                        </p:tgtEl>
                                      </p:cBhvr>
                                    </p:animEffect>
                                  </p:childTnLst>
                                </p:cTn>
                              </p:par>
                            </p:childTnLst>
                          </p:cTn>
                        </p:par>
                      </p:childTnLst>
                    </p:cTn>
                  </p:par>
                  <p:par>
                    <p:cTn id="111" fill="hold">
                      <p:stCondLst>
                        <p:cond delay="indefinite"/>
                      </p:stCondLst>
                      <p:childTnLst>
                        <p:par>
                          <p:cTn id="112" fill="hold">
                            <p:stCondLst>
                              <p:cond delay="0"/>
                            </p:stCondLst>
                            <p:childTnLst>
                              <p:par>
                                <p:cTn id="113" presetID="23" presetClass="exit" presetSubtype="32" fill="hold" nodeType="clickEffect">
                                  <p:stCondLst>
                                    <p:cond delay="0"/>
                                  </p:stCondLst>
                                  <p:childTnLst>
                                    <p:anim calcmode="lin" valueType="num">
                                      <p:cBhvr>
                                        <p:cTn id="114" dur="2000"/>
                                        <p:tgtEl>
                                          <p:spTgt spid="81"/>
                                        </p:tgtEl>
                                        <p:attrNameLst>
                                          <p:attrName>ppt_w</p:attrName>
                                        </p:attrNameLst>
                                      </p:cBhvr>
                                      <p:tavLst>
                                        <p:tav tm="0">
                                          <p:val>
                                            <p:strVal val="ppt_w"/>
                                          </p:val>
                                        </p:tav>
                                        <p:tav tm="100000">
                                          <p:val>
                                            <p:fltVal val="0"/>
                                          </p:val>
                                        </p:tav>
                                      </p:tavLst>
                                    </p:anim>
                                    <p:anim calcmode="lin" valueType="num">
                                      <p:cBhvr>
                                        <p:cTn id="115" dur="2000"/>
                                        <p:tgtEl>
                                          <p:spTgt spid="81"/>
                                        </p:tgtEl>
                                        <p:attrNameLst>
                                          <p:attrName>ppt_h</p:attrName>
                                        </p:attrNameLst>
                                      </p:cBhvr>
                                      <p:tavLst>
                                        <p:tav tm="0">
                                          <p:val>
                                            <p:strVal val="ppt_h"/>
                                          </p:val>
                                        </p:tav>
                                        <p:tav tm="100000">
                                          <p:val>
                                            <p:fltVal val="0"/>
                                          </p:val>
                                        </p:tav>
                                      </p:tavLst>
                                    </p:anim>
                                    <p:set>
                                      <p:cBhvr>
                                        <p:cTn id="116" dur="1" fill="hold">
                                          <p:stCondLst>
                                            <p:cond delay="1999"/>
                                          </p:stCondLst>
                                        </p:cTn>
                                        <p:tgtEl>
                                          <p:spTgt spid="81"/>
                                        </p:tgtEl>
                                        <p:attrNameLst>
                                          <p:attrName>style.visibility</p:attrName>
                                        </p:attrNameLst>
                                      </p:cBhvr>
                                      <p:to>
                                        <p:strVal val="hidden"/>
                                      </p:to>
                                    </p:set>
                                  </p:childTnLst>
                                </p:cTn>
                              </p:par>
                              <p:par>
                                <p:cTn id="117" presetID="22" presetClass="entr" presetSubtype="4"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wipe(down)">
                                      <p:cBhvr>
                                        <p:cTn id="119" dur="2000"/>
                                        <p:tgtEl>
                                          <p:spTgt spid="82"/>
                                        </p:tgtEl>
                                      </p:cBhvr>
                                    </p:animEffect>
                                  </p:childTnLst>
                                </p:cTn>
                              </p:par>
                            </p:childTnLst>
                          </p:cTn>
                        </p:par>
                      </p:childTnLst>
                    </p:cTn>
                  </p:par>
                  <p:par>
                    <p:cTn id="120" fill="hold">
                      <p:stCondLst>
                        <p:cond delay="indefinite"/>
                      </p:stCondLst>
                      <p:childTnLst>
                        <p:par>
                          <p:cTn id="121" fill="hold">
                            <p:stCondLst>
                              <p:cond delay="0"/>
                            </p:stCondLst>
                            <p:childTnLst>
                              <p:par>
                                <p:cTn id="122" presetID="23" presetClass="exit" presetSubtype="32" fill="hold" nodeType="clickEffect">
                                  <p:stCondLst>
                                    <p:cond delay="0"/>
                                  </p:stCondLst>
                                  <p:childTnLst>
                                    <p:anim calcmode="lin" valueType="num">
                                      <p:cBhvr>
                                        <p:cTn id="123" dur="2000"/>
                                        <p:tgtEl>
                                          <p:spTgt spid="82"/>
                                        </p:tgtEl>
                                        <p:attrNameLst>
                                          <p:attrName>ppt_w</p:attrName>
                                        </p:attrNameLst>
                                      </p:cBhvr>
                                      <p:tavLst>
                                        <p:tav tm="0">
                                          <p:val>
                                            <p:strVal val="ppt_w"/>
                                          </p:val>
                                        </p:tav>
                                        <p:tav tm="100000">
                                          <p:val>
                                            <p:fltVal val="0"/>
                                          </p:val>
                                        </p:tav>
                                      </p:tavLst>
                                    </p:anim>
                                    <p:anim calcmode="lin" valueType="num">
                                      <p:cBhvr>
                                        <p:cTn id="124" dur="2000"/>
                                        <p:tgtEl>
                                          <p:spTgt spid="82"/>
                                        </p:tgtEl>
                                        <p:attrNameLst>
                                          <p:attrName>ppt_h</p:attrName>
                                        </p:attrNameLst>
                                      </p:cBhvr>
                                      <p:tavLst>
                                        <p:tav tm="0">
                                          <p:val>
                                            <p:strVal val="ppt_h"/>
                                          </p:val>
                                        </p:tav>
                                        <p:tav tm="100000">
                                          <p:val>
                                            <p:fltVal val="0"/>
                                          </p:val>
                                        </p:tav>
                                      </p:tavLst>
                                    </p:anim>
                                    <p:set>
                                      <p:cBhvr>
                                        <p:cTn id="125" dur="1" fill="hold">
                                          <p:stCondLst>
                                            <p:cond delay="1999"/>
                                          </p:stCondLst>
                                        </p:cTn>
                                        <p:tgtEl>
                                          <p:spTgt spid="82"/>
                                        </p:tgtEl>
                                        <p:attrNameLst>
                                          <p:attrName>style.visibility</p:attrName>
                                        </p:attrNameLst>
                                      </p:cBhvr>
                                      <p:to>
                                        <p:strVal val="hidden"/>
                                      </p:to>
                                    </p:set>
                                  </p:childTnLst>
                                </p:cTn>
                              </p:par>
                              <p:par>
                                <p:cTn id="126" presetID="22" presetClass="entr" presetSubtype="4" fill="hold" nodeType="withEffect">
                                  <p:stCondLst>
                                    <p:cond delay="0"/>
                                  </p:stCondLst>
                                  <p:childTnLst>
                                    <p:set>
                                      <p:cBhvr>
                                        <p:cTn id="127" dur="1" fill="hold">
                                          <p:stCondLst>
                                            <p:cond delay="0"/>
                                          </p:stCondLst>
                                        </p:cTn>
                                        <p:tgtEl>
                                          <p:spTgt spid="92"/>
                                        </p:tgtEl>
                                        <p:attrNameLst>
                                          <p:attrName>style.visibility</p:attrName>
                                        </p:attrNameLst>
                                      </p:cBhvr>
                                      <p:to>
                                        <p:strVal val="visible"/>
                                      </p:to>
                                    </p:set>
                                    <p:animEffect transition="in" filter="wipe(down)">
                                      <p:cBhvr>
                                        <p:cTn id="128" dur="2000"/>
                                        <p:tgtEl>
                                          <p:spTgt spid="92"/>
                                        </p:tgtEl>
                                      </p:cBhvr>
                                    </p:animEffect>
                                  </p:childTnLst>
                                </p:cTn>
                              </p:par>
                              <p:par>
                                <p:cTn id="129" presetID="17" presetClass="entr" presetSubtype="1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p:cTn id="131" dur="2000" fill="hold"/>
                                        <p:tgtEl>
                                          <p:spTgt spid="93"/>
                                        </p:tgtEl>
                                        <p:attrNameLst>
                                          <p:attrName>ppt_w</p:attrName>
                                        </p:attrNameLst>
                                      </p:cBhvr>
                                      <p:tavLst>
                                        <p:tav tm="0">
                                          <p:val>
                                            <p:fltVal val="0"/>
                                          </p:val>
                                        </p:tav>
                                        <p:tav tm="100000">
                                          <p:val>
                                            <p:strVal val="#ppt_w"/>
                                          </p:val>
                                        </p:tav>
                                      </p:tavLst>
                                    </p:anim>
                                    <p:anim calcmode="lin" valueType="num">
                                      <p:cBhvr>
                                        <p:cTn id="132" dur="20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xit" presetSubtype="32" fill="hold" nodeType="clickEffect">
                                  <p:stCondLst>
                                    <p:cond delay="0"/>
                                  </p:stCondLst>
                                  <p:childTnLst>
                                    <p:anim calcmode="lin" valueType="num">
                                      <p:cBhvr>
                                        <p:cTn id="136" dur="2000"/>
                                        <p:tgtEl>
                                          <p:spTgt spid="92"/>
                                        </p:tgtEl>
                                        <p:attrNameLst>
                                          <p:attrName>ppt_w</p:attrName>
                                        </p:attrNameLst>
                                      </p:cBhvr>
                                      <p:tavLst>
                                        <p:tav tm="0">
                                          <p:val>
                                            <p:strVal val="ppt_w"/>
                                          </p:val>
                                        </p:tav>
                                        <p:tav tm="100000">
                                          <p:val>
                                            <p:fltVal val="0"/>
                                          </p:val>
                                        </p:tav>
                                      </p:tavLst>
                                    </p:anim>
                                    <p:anim calcmode="lin" valueType="num">
                                      <p:cBhvr>
                                        <p:cTn id="137" dur="2000"/>
                                        <p:tgtEl>
                                          <p:spTgt spid="92"/>
                                        </p:tgtEl>
                                        <p:attrNameLst>
                                          <p:attrName>ppt_h</p:attrName>
                                        </p:attrNameLst>
                                      </p:cBhvr>
                                      <p:tavLst>
                                        <p:tav tm="0">
                                          <p:val>
                                            <p:strVal val="ppt_h"/>
                                          </p:val>
                                        </p:tav>
                                        <p:tav tm="100000">
                                          <p:val>
                                            <p:fltVal val="0"/>
                                          </p:val>
                                        </p:tav>
                                      </p:tavLst>
                                    </p:anim>
                                    <p:set>
                                      <p:cBhvr>
                                        <p:cTn id="138" dur="1" fill="hold">
                                          <p:stCondLst>
                                            <p:cond delay="1999"/>
                                          </p:stCondLst>
                                        </p:cTn>
                                        <p:tgtEl>
                                          <p:spTgt spid="92"/>
                                        </p:tgtEl>
                                        <p:attrNameLst>
                                          <p:attrName>style.visibility</p:attrName>
                                        </p:attrNameLst>
                                      </p:cBhvr>
                                      <p:to>
                                        <p:strVal val="hidden"/>
                                      </p:to>
                                    </p:set>
                                  </p:childTnLst>
                                </p:cTn>
                              </p:par>
                              <p:par>
                                <p:cTn id="139" presetID="23" presetClass="exit" presetSubtype="32" fill="hold" nodeType="withEffect">
                                  <p:stCondLst>
                                    <p:cond delay="0"/>
                                  </p:stCondLst>
                                  <p:childTnLst>
                                    <p:anim calcmode="lin" valueType="num">
                                      <p:cBhvr>
                                        <p:cTn id="140" dur="2000"/>
                                        <p:tgtEl>
                                          <p:spTgt spid="93"/>
                                        </p:tgtEl>
                                        <p:attrNameLst>
                                          <p:attrName>ppt_w</p:attrName>
                                        </p:attrNameLst>
                                      </p:cBhvr>
                                      <p:tavLst>
                                        <p:tav tm="0">
                                          <p:val>
                                            <p:strVal val="ppt_w"/>
                                          </p:val>
                                        </p:tav>
                                        <p:tav tm="100000">
                                          <p:val>
                                            <p:fltVal val="0"/>
                                          </p:val>
                                        </p:tav>
                                      </p:tavLst>
                                    </p:anim>
                                    <p:anim calcmode="lin" valueType="num">
                                      <p:cBhvr>
                                        <p:cTn id="141" dur="2000"/>
                                        <p:tgtEl>
                                          <p:spTgt spid="93"/>
                                        </p:tgtEl>
                                        <p:attrNameLst>
                                          <p:attrName>ppt_h</p:attrName>
                                        </p:attrNameLst>
                                      </p:cBhvr>
                                      <p:tavLst>
                                        <p:tav tm="0">
                                          <p:val>
                                            <p:strVal val="ppt_h"/>
                                          </p:val>
                                        </p:tav>
                                        <p:tav tm="100000">
                                          <p:val>
                                            <p:fltVal val="0"/>
                                          </p:val>
                                        </p:tav>
                                      </p:tavLst>
                                    </p:anim>
                                    <p:set>
                                      <p:cBhvr>
                                        <p:cTn id="142" dur="1" fill="hold">
                                          <p:stCondLst>
                                            <p:cond delay="1999"/>
                                          </p:stCondLst>
                                        </p:cTn>
                                        <p:tgtEl>
                                          <p:spTgt spid="93"/>
                                        </p:tgtEl>
                                        <p:attrNameLst>
                                          <p:attrName>style.visibility</p:attrName>
                                        </p:attrNameLst>
                                      </p:cBhvr>
                                      <p:to>
                                        <p:strVal val="hidden"/>
                                      </p:to>
                                    </p:set>
                                  </p:childTnLst>
                                </p:cTn>
                              </p:par>
                              <p:par>
                                <p:cTn id="143" presetID="22" presetClass="entr" presetSubtype="4" fill="hold" nodeType="withEffect">
                                  <p:stCondLst>
                                    <p:cond delay="0"/>
                                  </p:stCondLst>
                                  <p:childTnLst>
                                    <p:set>
                                      <p:cBhvr>
                                        <p:cTn id="144" dur="1" fill="hold">
                                          <p:stCondLst>
                                            <p:cond delay="0"/>
                                          </p:stCondLst>
                                        </p:cTn>
                                        <p:tgtEl>
                                          <p:spTgt spid="96"/>
                                        </p:tgtEl>
                                        <p:attrNameLst>
                                          <p:attrName>style.visibility</p:attrName>
                                        </p:attrNameLst>
                                      </p:cBhvr>
                                      <p:to>
                                        <p:strVal val="visible"/>
                                      </p:to>
                                    </p:set>
                                    <p:animEffect transition="in" filter="wipe(down)">
                                      <p:cBhvr>
                                        <p:cTn id="145" dur="2000"/>
                                        <p:tgtEl>
                                          <p:spTgt spid="96"/>
                                        </p:tgtEl>
                                      </p:cBhvr>
                                    </p:animEffect>
                                  </p:childTnLst>
                                </p:cTn>
                              </p:par>
                            </p:childTnLst>
                          </p:cTn>
                        </p:par>
                      </p:childTnLst>
                    </p:cTn>
                  </p:par>
                  <p:par>
                    <p:cTn id="146" fill="hold">
                      <p:stCondLst>
                        <p:cond delay="indefinite"/>
                      </p:stCondLst>
                      <p:childTnLst>
                        <p:par>
                          <p:cTn id="147" fill="hold">
                            <p:stCondLst>
                              <p:cond delay="0"/>
                            </p:stCondLst>
                            <p:childTnLst>
                              <p:par>
                                <p:cTn id="148" presetID="23" presetClass="exit" presetSubtype="32" fill="hold" nodeType="clickEffect">
                                  <p:stCondLst>
                                    <p:cond delay="0"/>
                                  </p:stCondLst>
                                  <p:childTnLst>
                                    <p:anim calcmode="lin" valueType="num">
                                      <p:cBhvr>
                                        <p:cTn id="149" dur="2000"/>
                                        <p:tgtEl>
                                          <p:spTgt spid="96"/>
                                        </p:tgtEl>
                                        <p:attrNameLst>
                                          <p:attrName>ppt_w</p:attrName>
                                        </p:attrNameLst>
                                      </p:cBhvr>
                                      <p:tavLst>
                                        <p:tav tm="0">
                                          <p:val>
                                            <p:strVal val="ppt_w"/>
                                          </p:val>
                                        </p:tav>
                                        <p:tav tm="100000">
                                          <p:val>
                                            <p:fltVal val="0"/>
                                          </p:val>
                                        </p:tav>
                                      </p:tavLst>
                                    </p:anim>
                                    <p:anim calcmode="lin" valueType="num">
                                      <p:cBhvr>
                                        <p:cTn id="150" dur="2000"/>
                                        <p:tgtEl>
                                          <p:spTgt spid="96"/>
                                        </p:tgtEl>
                                        <p:attrNameLst>
                                          <p:attrName>ppt_h</p:attrName>
                                        </p:attrNameLst>
                                      </p:cBhvr>
                                      <p:tavLst>
                                        <p:tav tm="0">
                                          <p:val>
                                            <p:strVal val="ppt_h"/>
                                          </p:val>
                                        </p:tav>
                                        <p:tav tm="100000">
                                          <p:val>
                                            <p:fltVal val="0"/>
                                          </p:val>
                                        </p:tav>
                                      </p:tavLst>
                                    </p:anim>
                                    <p:set>
                                      <p:cBhvr>
                                        <p:cTn id="151" dur="1" fill="hold">
                                          <p:stCondLst>
                                            <p:cond delay="1999"/>
                                          </p:stCondLst>
                                        </p:cTn>
                                        <p:tgtEl>
                                          <p:spTgt spid="96"/>
                                        </p:tgtEl>
                                        <p:attrNameLst>
                                          <p:attrName>style.visibility</p:attrName>
                                        </p:attrNameLst>
                                      </p:cBhvr>
                                      <p:to>
                                        <p:strVal val="hidden"/>
                                      </p:to>
                                    </p:set>
                                  </p:childTnLst>
                                </p:cTn>
                              </p:par>
                              <p:par>
                                <p:cTn id="152" presetID="22" presetClass="entr" presetSubtype="4" fill="hold" nodeType="with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wipe(down)">
                                      <p:cBhvr>
                                        <p:cTn id="154" dur="2000"/>
                                        <p:tgtEl>
                                          <p:spTgt spid="97"/>
                                        </p:tgtEl>
                                      </p:cBhvr>
                                    </p:animEffect>
                                  </p:childTnLst>
                                </p:cTn>
                              </p:par>
                            </p:childTnLst>
                          </p:cTn>
                        </p:par>
                      </p:childTnLst>
                    </p:cTn>
                  </p:par>
                  <p:par>
                    <p:cTn id="155" fill="hold">
                      <p:stCondLst>
                        <p:cond delay="indefinite"/>
                      </p:stCondLst>
                      <p:childTnLst>
                        <p:par>
                          <p:cTn id="156" fill="hold">
                            <p:stCondLst>
                              <p:cond delay="0"/>
                            </p:stCondLst>
                            <p:childTnLst>
                              <p:par>
                                <p:cTn id="157" presetID="23" presetClass="exit" presetSubtype="32" fill="hold" nodeType="clickEffect">
                                  <p:stCondLst>
                                    <p:cond delay="0"/>
                                  </p:stCondLst>
                                  <p:childTnLst>
                                    <p:anim calcmode="lin" valueType="num">
                                      <p:cBhvr>
                                        <p:cTn id="158" dur="2000"/>
                                        <p:tgtEl>
                                          <p:spTgt spid="97"/>
                                        </p:tgtEl>
                                        <p:attrNameLst>
                                          <p:attrName>ppt_w</p:attrName>
                                        </p:attrNameLst>
                                      </p:cBhvr>
                                      <p:tavLst>
                                        <p:tav tm="0">
                                          <p:val>
                                            <p:strVal val="ppt_w"/>
                                          </p:val>
                                        </p:tav>
                                        <p:tav tm="100000">
                                          <p:val>
                                            <p:fltVal val="0"/>
                                          </p:val>
                                        </p:tav>
                                      </p:tavLst>
                                    </p:anim>
                                    <p:anim calcmode="lin" valueType="num">
                                      <p:cBhvr>
                                        <p:cTn id="159" dur="2000"/>
                                        <p:tgtEl>
                                          <p:spTgt spid="97"/>
                                        </p:tgtEl>
                                        <p:attrNameLst>
                                          <p:attrName>ppt_h</p:attrName>
                                        </p:attrNameLst>
                                      </p:cBhvr>
                                      <p:tavLst>
                                        <p:tav tm="0">
                                          <p:val>
                                            <p:strVal val="ppt_h"/>
                                          </p:val>
                                        </p:tav>
                                        <p:tav tm="100000">
                                          <p:val>
                                            <p:fltVal val="0"/>
                                          </p:val>
                                        </p:tav>
                                      </p:tavLst>
                                    </p:anim>
                                    <p:set>
                                      <p:cBhvr>
                                        <p:cTn id="160" dur="1" fill="hold">
                                          <p:stCondLst>
                                            <p:cond delay="1999"/>
                                          </p:stCondLst>
                                        </p:cTn>
                                        <p:tgtEl>
                                          <p:spTgt spid="97"/>
                                        </p:tgtEl>
                                        <p:attrNameLst>
                                          <p:attrName>style.visibility</p:attrName>
                                        </p:attrNameLst>
                                      </p:cBhvr>
                                      <p:to>
                                        <p:strVal val="hidden"/>
                                      </p:to>
                                    </p:set>
                                  </p:childTnLst>
                                </p:cTn>
                              </p:par>
                              <p:par>
                                <p:cTn id="161" presetID="22" presetClass="entr" presetSubtype="4" fill="hold" nodeType="withEffect">
                                  <p:stCondLst>
                                    <p:cond delay="0"/>
                                  </p:stCondLst>
                                  <p:childTnLst>
                                    <p:set>
                                      <p:cBhvr>
                                        <p:cTn id="162" dur="1" fill="hold">
                                          <p:stCondLst>
                                            <p:cond delay="0"/>
                                          </p:stCondLst>
                                        </p:cTn>
                                        <p:tgtEl>
                                          <p:spTgt spid="98"/>
                                        </p:tgtEl>
                                        <p:attrNameLst>
                                          <p:attrName>style.visibility</p:attrName>
                                        </p:attrNameLst>
                                      </p:cBhvr>
                                      <p:to>
                                        <p:strVal val="visible"/>
                                      </p:to>
                                    </p:set>
                                    <p:animEffect transition="in" filter="wipe(down)">
                                      <p:cBhvr>
                                        <p:cTn id="163" dur="2000"/>
                                        <p:tgtEl>
                                          <p:spTgt spid="98"/>
                                        </p:tgtEl>
                                      </p:cBhvr>
                                    </p:animEffect>
                                  </p:childTnLst>
                                </p:cTn>
                              </p:par>
                            </p:childTnLst>
                          </p:cTn>
                        </p:par>
                      </p:childTnLst>
                    </p:cTn>
                  </p:par>
                  <p:par>
                    <p:cTn id="164" fill="hold">
                      <p:stCondLst>
                        <p:cond delay="indefinite"/>
                      </p:stCondLst>
                      <p:childTnLst>
                        <p:par>
                          <p:cTn id="165" fill="hold">
                            <p:stCondLst>
                              <p:cond delay="0"/>
                            </p:stCondLst>
                            <p:childTnLst>
                              <p:par>
                                <p:cTn id="166" presetID="23" presetClass="exit" presetSubtype="32" fill="hold" nodeType="clickEffect">
                                  <p:stCondLst>
                                    <p:cond delay="0"/>
                                  </p:stCondLst>
                                  <p:childTnLst>
                                    <p:anim calcmode="lin" valueType="num">
                                      <p:cBhvr>
                                        <p:cTn id="167" dur="2000"/>
                                        <p:tgtEl>
                                          <p:spTgt spid="98"/>
                                        </p:tgtEl>
                                        <p:attrNameLst>
                                          <p:attrName>ppt_w</p:attrName>
                                        </p:attrNameLst>
                                      </p:cBhvr>
                                      <p:tavLst>
                                        <p:tav tm="0">
                                          <p:val>
                                            <p:strVal val="ppt_w"/>
                                          </p:val>
                                        </p:tav>
                                        <p:tav tm="100000">
                                          <p:val>
                                            <p:fltVal val="0"/>
                                          </p:val>
                                        </p:tav>
                                      </p:tavLst>
                                    </p:anim>
                                    <p:anim calcmode="lin" valueType="num">
                                      <p:cBhvr>
                                        <p:cTn id="168" dur="2000"/>
                                        <p:tgtEl>
                                          <p:spTgt spid="98"/>
                                        </p:tgtEl>
                                        <p:attrNameLst>
                                          <p:attrName>ppt_h</p:attrName>
                                        </p:attrNameLst>
                                      </p:cBhvr>
                                      <p:tavLst>
                                        <p:tav tm="0">
                                          <p:val>
                                            <p:strVal val="ppt_h"/>
                                          </p:val>
                                        </p:tav>
                                        <p:tav tm="100000">
                                          <p:val>
                                            <p:fltVal val="0"/>
                                          </p:val>
                                        </p:tav>
                                      </p:tavLst>
                                    </p:anim>
                                    <p:set>
                                      <p:cBhvr>
                                        <p:cTn id="169" dur="1" fill="hold">
                                          <p:stCondLst>
                                            <p:cond delay="1999"/>
                                          </p:stCondLst>
                                        </p:cTn>
                                        <p:tgtEl>
                                          <p:spTgt spid="98"/>
                                        </p:tgtEl>
                                        <p:attrNameLst>
                                          <p:attrName>style.visibility</p:attrName>
                                        </p:attrNameLst>
                                      </p:cBhvr>
                                      <p:to>
                                        <p:strVal val="hidden"/>
                                      </p:to>
                                    </p:set>
                                  </p:childTnLst>
                                </p:cTn>
                              </p:par>
                              <p:par>
                                <p:cTn id="170" presetID="17" presetClass="entr" presetSubtype="10" fill="hold" nodeType="withEffect">
                                  <p:stCondLst>
                                    <p:cond delay="0"/>
                                  </p:stCondLst>
                                  <p:childTnLst>
                                    <p:set>
                                      <p:cBhvr>
                                        <p:cTn id="171" dur="1" fill="hold">
                                          <p:stCondLst>
                                            <p:cond delay="0"/>
                                          </p:stCondLst>
                                        </p:cTn>
                                        <p:tgtEl>
                                          <p:spTgt spid="99"/>
                                        </p:tgtEl>
                                        <p:attrNameLst>
                                          <p:attrName>style.visibility</p:attrName>
                                        </p:attrNameLst>
                                      </p:cBhvr>
                                      <p:to>
                                        <p:strVal val="visible"/>
                                      </p:to>
                                    </p:set>
                                    <p:anim calcmode="lin" valueType="num">
                                      <p:cBhvr>
                                        <p:cTn id="172" dur="2000" fill="hold"/>
                                        <p:tgtEl>
                                          <p:spTgt spid="99"/>
                                        </p:tgtEl>
                                        <p:attrNameLst>
                                          <p:attrName>ppt_w</p:attrName>
                                        </p:attrNameLst>
                                      </p:cBhvr>
                                      <p:tavLst>
                                        <p:tav tm="0">
                                          <p:val>
                                            <p:fltVal val="0"/>
                                          </p:val>
                                        </p:tav>
                                        <p:tav tm="100000">
                                          <p:val>
                                            <p:strVal val="#ppt_w"/>
                                          </p:val>
                                        </p:tav>
                                      </p:tavLst>
                                    </p:anim>
                                    <p:anim calcmode="lin" valueType="num">
                                      <p:cBhvr>
                                        <p:cTn id="173" dur="2000" fill="hold"/>
                                        <p:tgtEl>
                                          <p:spTgt spid="99"/>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23" presetClass="exit" presetSubtype="32" fill="hold" nodeType="clickEffect">
                                  <p:stCondLst>
                                    <p:cond delay="0"/>
                                  </p:stCondLst>
                                  <p:childTnLst>
                                    <p:anim calcmode="lin" valueType="num">
                                      <p:cBhvr>
                                        <p:cTn id="177" dur="2000"/>
                                        <p:tgtEl>
                                          <p:spTgt spid="99"/>
                                        </p:tgtEl>
                                        <p:attrNameLst>
                                          <p:attrName>ppt_w</p:attrName>
                                        </p:attrNameLst>
                                      </p:cBhvr>
                                      <p:tavLst>
                                        <p:tav tm="0">
                                          <p:val>
                                            <p:strVal val="ppt_w"/>
                                          </p:val>
                                        </p:tav>
                                        <p:tav tm="100000">
                                          <p:val>
                                            <p:fltVal val="0"/>
                                          </p:val>
                                        </p:tav>
                                      </p:tavLst>
                                    </p:anim>
                                    <p:anim calcmode="lin" valueType="num">
                                      <p:cBhvr>
                                        <p:cTn id="178" dur="2000"/>
                                        <p:tgtEl>
                                          <p:spTgt spid="99"/>
                                        </p:tgtEl>
                                        <p:attrNameLst>
                                          <p:attrName>ppt_h</p:attrName>
                                        </p:attrNameLst>
                                      </p:cBhvr>
                                      <p:tavLst>
                                        <p:tav tm="0">
                                          <p:val>
                                            <p:strVal val="ppt_h"/>
                                          </p:val>
                                        </p:tav>
                                        <p:tav tm="100000">
                                          <p:val>
                                            <p:fltVal val="0"/>
                                          </p:val>
                                        </p:tav>
                                      </p:tavLst>
                                    </p:anim>
                                    <p:set>
                                      <p:cBhvr>
                                        <p:cTn id="179" dur="1" fill="hold">
                                          <p:stCondLst>
                                            <p:cond delay="1999"/>
                                          </p:stCondLst>
                                        </p:cTn>
                                        <p:tgtEl>
                                          <p:spTgt spid="99"/>
                                        </p:tgtEl>
                                        <p:attrNameLst>
                                          <p:attrName>style.visibility</p:attrName>
                                        </p:attrNameLst>
                                      </p:cBhvr>
                                      <p:to>
                                        <p:strVal val="hidden"/>
                                      </p:to>
                                    </p:set>
                                  </p:childTnLst>
                                </p:cTn>
                              </p:par>
                              <p:par>
                                <p:cTn id="180" presetID="17" presetClass="entr" presetSubtype="10" fill="hold" nodeType="withEffect">
                                  <p:stCondLst>
                                    <p:cond delay="0"/>
                                  </p:stCondLst>
                                  <p:childTnLst>
                                    <p:set>
                                      <p:cBhvr>
                                        <p:cTn id="181" dur="1" fill="hold">
                                          <p:stCondLst>
                                            <p:cond delay="0"/>
                                          </p:stCondLst>
                                        </p:cTn>
                                        <p:tgtEl>
                                          <p:spTgt spid="102"/>
                                        </p:tgtEl>
                                        <p:attrNameLst>
                                          <p:attrName>style.visibility</p:attrName>
                                        </p:attrNameLst>
                                      </p:cBhvr>
                                      <p:to>
                                        <p:strVal val="visible"/>
                                      </p:to>
                                    </p:set>
                                    <p:anim calcmode="lin" valueType="num">
                                      <p:cBhvr>
                                        <p:cTn id="182" dur="2000" fill="hold"/>
                                        <p:tgtEl>
                                          <p:spTgt spid="102"/>
                                        </p:tgtEl>
                                        <p:attrNameLst>
                                          <p:attrName>ppt_w</p:attrName>
                                        </p:attrNameLst>
                                      </p:cBhvr>
                                      <p:tavLst>
                                        <p:tav tm="0">
                                          <p:val>
                                            <p:fltVal val="0"/>
                                          </p:val>
                                        </p:tav>
                                        <p:tav tm="100000">
                                          <p:val>
                                            <p:strVal val="#ppt_w"/>
                                          </p:val>
                                        </p:tav>
                                      </p:tavLst>
                                    </p:anim>
                                    <p:anim calcmode="lin" valueType="num">
                                      <p:cBhvr>
                                        <p:cTn id="183" dur="2000" fill="hold"/>
                                        <p:tgtEl>
                                          <p:spTgt spid="102"/>
                                        </p:tgtEl>
                                        <p:attrNameLst>
                                          <p:attrName>ppt_h</p:attrName>
                                        </p:attrNameLst>
                                      </p:cBhvr>
                                      <p:tavLst>
                                        <p:tav tm="0">
                                          <p:val>
                                            <p:strVal val="#ppt_h"/>
                                          </p:val>
                                        </p:tav>
                                        <p:tav tm="100000">
                                          <p:val>
                                            <p:strVal val="#ppt_h"/>
                                          </p:val>
                                        </p:tav>
                                      </p:tavLst>
                                    </p:anim>
                                  </p:childTnLst>
                                </p:cTn>
                              </p:par>
                            </p:childTnLst>
                          </p:cTn>
                        </p:par>
                      </p:childTnLst>
                    </p:cTn>
                  </p:par>
                  <p:par>
                    <p:cTn id="184" fill="hold">
                      <p:stCondLst>
                        <p:cond delay="indefinite"/>
                      </p:stCondLst>
                      <p:childTnLst>
                        <p:par>
                          <p:cTn id="185" fill="hold">
                            <p:stCondLst>
                              <p:cond delay="0"/>
                            </p:stCondLst>
                            <p:childTnLst>
                              <p:par>
                                <p:cTn id="186" presetID="23" presetClass="exit" presetSubtype="32" fill="hold" nodeType="clickEffect">
                                  <p:stCondLst>
                                    <p:cond delay="0"/>
                                  </p:stCondLst>
                                  <p:childTnLst>
                                    <p:anim calcmode="lin" valueType="num">
                                      <p:cBhvr>
                                        <p:cTn id="187" dur="2000"/>
                                        <p:tgtEl>
                                          <p:spTgt spid="102"/>
                                        </p:tgtEl>
                                        <p:attrNameLst>
                                          <p:attrName>ppt_w</p:attrName>
                                        </p:attrNameLst>
                                      </p:cBhvr>
                                      <p:tavLst>
                                        <p:tav tm="0">
                                          <p:val>
                                            <p:strVal val="ppt_w"/>
                                          </p:val>
                                        </p:tav>
                                        <p:tav tm="100000">
                                          <p:val>
                                            <p:fltVal val="0"/>
                                          </p:val>
                                        </p:tav>
                                      </p:tavLst>
                                    </p:anim>
                                    <p:anim calcmode="lin" valueType="num">
                                      <p:cBhvr>
                                        <p:cTn id="188" dur="2000"/>
                                        <p:tgtEl>
                                          <p:spTgt spid="102"/>
                                        </p:tgtEl>
                                        <p:attrNameLst>
                                          <p:attrName>ppt_h</p:attrName>
                                        </p:attrNameLst>
                                      </p:cBhvr>
                                      <p:tavLst>
                                        <p:tav tm="0">
                                          <p:val>
                                            <p:strVal val="ppt_h"/>
                                          </p:val>
                                        </p:tav>
                                        <p:tav tm="100000">
                                          <p:val>
                                            <p:fltVal val="0"/>
                                          </p:val>
                                        </p:tav>
                                      </p:tavLst>
                                    </p:anim>
                                    <p:set>
                                      <p:cBhvr>
                                        <p:cTn id="189" dur="1" fill="hold">
                                          <p:stCondLst>
                                            <p:cond delay="1999"/>
                                          </p:stCondLst>
                                        </p:cTn>
                                        <p:tgtEl>
                                          <p:spTgt spid="102"/>
                                        </p:tgtEl>
                                        <p:attrNameLst>
                                          <p:attrName>style.visibility</p:attrName>
                                        </p:attrNameLst>
                                      </p:cBhvr>
                                      <p:to>
                                        <p:strVal val="hidden"/>
                                      </p:to>
                                    </p:set>
                                  </p:childTnLst>
                                </p:cTn>
                              </p:par>
                            </p:childTnLst>
                          </p:cTn>
                        </p:par>
                        <p:par>
                          <p:cTn id="190" fill="hold">
                            <p:stCondLst>
                              <p:cond delay="2000"/>
                            </p:stCondLst>
                            <p:childTnLst>
                              <p:par>
                                <p:cTn id="191" presetID="17" presetClass="entr" presetSubtype="10" fill="hold" grpId="0" nodeType="afterEffect">
                                  <p:stCondLst>
                                    <p:cond delay="0"/>
                                  </p:stCondLst>
                                  <p:childTnLst>
                                    <p:set>
                                      <p:cBhvr>
                                        <p:cTn id="192" dur="1" fill="hold">
                                          <p:stCondLst>
                                            <p:cond delay="0"/>
                                          </p:stCondLst>
                                        </p:cTn>
                                        <p:tgtEl>
                                          <p:spTgt spid="56"/>
                                        </p:tgtEl>
                                        <p:attrNameLst>
                                          <p:attrName>style.visibility</p:attrName>
                                        </p:attrNameLst>
                                      </p:cBhvr>
                                      <p:to>
                                        <p:strVal val="visible"/>
                                      </p:to>
                                    </p:set>
                                    <p:anim calcmode="lin" valueType="num">
                                      <p:cBhvr>
                                        <p:cTn id="193" dur="2000" fill="hold"/>
                                        <p:tgtEl>
                                          <p:spTgt spid="56"/>
                                        </p:tgtEl>
                                        <p:attrNameLst>
                                          <p:attrName>ppt_w</p:attrName>
                                        </p:attrNameLst>
                                      </p:cBhvr>
                                      <p:tavLst>
                                        <p:tav tm="0">
                                          <p:val>
                                            <p:fltVal val="0"/>
                                          </p:val>
                                        </p:tav>
                                        <p:tav tm="100000">
                                          <p:val>
                                            <p:strVal val="#ppt_w"/>
                                          </p:val>
                                        </p:tav>
                                      </p:tavLst>
                                    </p:anim>
                                    <p:anim calcmode="lin" valueType="num">
                                      <p:cBhvr>
                                        <p:cTn id="194" dur="2000" fill="hold"/>
                                        <p:tgtEl>
                                          <p:spTgt spid="56"/>
                                        </p:tgtEl>
                                        <p:attrNameLst>
                                          <p:attrName>ppt_h</p:attrName>
                                        </p:attrNameLst>
                                      </p:cBhvr>
                                      <p:tavLst>
                                        <p:tav tm="0">
                                          <p:val>
                                            <p:strVal val="#ppt_h"/>
                                          </p:val>
                                        </p:tav>
                                        <p:tav tm="100000">
                                          <p:val>
                                            <p:strVal val="#ppt_h"/>
                                          </p:val>
                                        </p:tav>
                                      </p:tavLst>
                                    </p:anim>
                                  </p:childTnLst>
                                </p:cTn>
                              </p:par>
                            </p:childTnLst>
                          </p:cTn>
                        </p:par>
                        <p:par>
                          <p:cTn id="195" fill="hold">
                            <p:stCondLst>
                              <p:cond delay="4000"/>
                            </p:stCondLst>
                            <p:childTnLst>
                              <p:par>
                                <p:cTn id="196" presetID="7" presetClass="entr" presetSubtype="2" fill="hold" nodeType="afterEffect">
                                  <p:stCondLst>
                                    <p:cond delay="0"/>
                                  </p:stCondLst>
                                  <p:childTnLst>
                                    <p:set>
                                      <p:cBhvr>
                                        <p:cTn id="197" dur="1" fill="hold">
                                          <p:stCondLst>
                                            <p:cond delay="0"/>
                                          </p:stCondLst>
                                        </p:cTn>
                                        <p:tgtEl>
                                          <p:spTgt spid="75"/>
                                        </p:tgtEl>
                                        <p:attrNameLst>
                                          <p:attrName>style.visibility</p:attrName>
                                        </p:attrNameLst>
                                      </p:cBhvr>
                                      <p:to>
                                        <p:strVal val="visible"/>
                                      </p:to>
                                    </p:set>
                                    <p:anim calcmode="lin" valueType="num">
                                      <p:cBhvr additive="base">
                                        <p:cTn id="198" dur="2000" fill="hold"/>
                                        <p:tgtEl>
                                          <p:spTgt spid="75"/>
                                        </p:tgtEl>
                                        <p:attrNameLst>
                                          <p:attrName>ppt_x</p:attrName>
                                        </p:attrNameLst>
                                      </p:cBhvr>
                                      <p:tavLst>
                                        <p:tav tm="0">
                                          <p:val>
                                            <p:strVal val="1+#ppt_w/2"/>
                                          </p:val>
                                        </p:tav>
                                        <p:tav tm="100000">
                                          <p:val>
                                            <p:strVal val="#ppt_x"/>
                                          </p:val>
                                        </p:tav>
                                      </p:tavLst>
                                    </p:anim>
                                    <p:anim calcmode="lin" valueType="num">
                                      <p:cBhvr additive="base">
                                        <p:cTn id="199" dur="20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5" grpId="0" animBg="1"/>
      <p:bldP spid="56" grpId="0" animBg="1"/>
      <p:bldP spid="58" grpId="0" animBg="1"/>
      <p:bldP spid="59" grpId="0" animBg="1"/>
      <p:bldP spid="6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44</a:t>
            </a:fld>
            <a:endParaRPr lang="fr-FR"/>
          </a:p>
        </p:txBody>
      </p:sp>
      <p:sp>
        <p:nvSpPr>
          <p:cNvPr id="4" name="Rectangle 3"/>
          <p:cNvSpPr/>
          <p:nvPr/>
        </p:nvSpPr>
        <p:spPr>
          <a:xfrm>
            <a:off x="341746" y="1692719"/>
            <a:ext cx="11554692" cy="313932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1143000" indent="-1143000" algn="ctr">
              <a:buFont typeface="+mj-lt"/>
              <a:buAutoNum type="arabicPeriod" startAt="3"/>
            </a:pPr>
            <a:r>
              <a:rPr lang="fr-FR" sz="6600" dirty="0" smtClean="0">
                <a:solidFill>
                  <a:schemeClr val="bg1"/>
                </a:solidFill>
                <a:latin typeface="Arial Narrow" panose="020B0606020202030204" pitchFamily="34" charset="0"/>
              </a:rPr>
              <a:t> </a:t>
            </a:r>
            <a:r>
              <a:rPr lang="fr-FR" sz="6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Performances </a:t>
            </a:r>
            <a:r>
              <a:rPr lang="fr-FR" sz="66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en régulation </a:t>
            </a:r>
            <a:endParaRPr lang="fr-FR" sz="6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endParaRPr>
          </a:p>
          <a:p>
            <a:pPr algn="ctr"/>
            <a:r>
              <a:rPr lang="fr-FR" sz="6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et </a:t>
            </a:r>
            <a:r>
              <a:rPr lang="fr-FR" sz="66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en poursuite d’un système continu </a:t>
            </a:r>
            <a:r>
              <a:rPr lang="fr-FR" sz="6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rPr>
              <a:t>et asservi</a:t>
            </a:r>
            <a:endParaRPr lang="fr-FR" sz="66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Narrow" panose="020B0606020202030204" pitchFamily="34" charset="0"/>
            </a:endParaRPr>
          </a:p>
        </p:txBody>
      </p:sp>
    </p:spTree>
    <p:extLst>
      <p:ext uri="{BB962C8B-B14F-4D97-AF65-F5344CB8AC3E}">
        <p14:creationId xmlns:p14="http://schemas.microsoft.com/office/powerpoint/2010/main" val="2721855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7" y="316499"/>
            <a:ext cx="11554692"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1 Signaux </a:t>
            </a:r>
            <a:r>
              <a:rPr lang="fr-FR" sz="2800" dirty="0">
                <a:solidFill>
                  <a:schemeClr val="bg1"/>
                </a:solidFill>
                <a:latin typeface="Arial Narrow" panose="020B0606020202030204" pitchFamily="34" charset="0"/>
              </a:rPr>
              <a:t>tests pour évaluer les performances, caractéristiques de la réponse</a:t>
            </a:r>
          </a:p>
        </p:txBody>
      </p:sp>
      <p:sp>
        <p:nvSpPr>
          <p:cNvPr id="6" name="Rectangle 5"/>
          <p:cNvSpPr/>
          <p:nvPr/>
        </p:nvSpPr>
        <p:spPr>
          <a:xfrm>
            <a:off x="212437" y="1076873"/>
            <a:ext cx="11536217" cy="830997"/>
          </a:xfrm>
          <a:prstGeom prst="rect">
            <a:avLst/>
          </a:prstGeom>
        </p:spPr>
        <p:txBody>
          <a:bodyPr wrap="square">
            <a:spAutoFit/>
          </a:bodyPr>
          <a:lstStyle/>
          <a:p>
            <a:r>
              <a:rPr lang="fr-FR" sz="2400" dirty="0">
                <a:latin typeface="Arial Narrow" panose="020B0606020202030204" pitchFamily="34" charset="0"/>
              </a:rPr>
              <a:t>Les </a:t>
            </a:r>
            <a:r>
              <a:rPr lang="fr-FR" sz="2400" b="1" dirty="0">
                <a:latin typeface="Arial Narrow" panose="020B0606020202030204" pitchFamily="34" charset="0"/>
              </a:rPr>
              <a:t>performances </a:t>
            </a:r>
            <a:r>
              <a:rPr lang="fr-FR" sz="2400" dirty="0">
                <a:latin typeface="Arial Narrow" panose="020B0606020202030204" pitchFamily="34" charset="0"/>
              </a:rPr>
              <a:t>sont des propriétés intrinsèques du système. Elles sont </a:t>
            </a:r>
            <a:r>
              <a:rPr lang="fr-FR" sz="2400" b="1" dirty="0">
                <a:latin typeface="Arial Narrow" panose="020B0606020202030204" pitchFamily="34" charset="0"/>
              </a:rPr>
              <a:t>évaluées</a:t>
            </a:r>
            <a:r>
              <a:rPr lang="fr-FR" sz="2400" dirty="0">
                <a:latin typeface="Arial Narrow" panose="020B0606020202030204" pitchFamily="34" charset="0"/>
              </a:rPr>
              <a:t>, par simulation </a:t>
            </a:r>
            <a:r>
              <a:rPr lang="fr-FR" sz="2400" dirty="0" smtClean="0">
                <a:latin typeface="Arial Narrow" panose="020B0606020202030204" pitchFamily="34" charset="0"/>
              </a:rPr>
              <a:t>ou expérimentalement</a:t>
            </a:r>
            <a:r>
              <a:rPr lang="fr-FR" sz="2400" dirty="0">
                <a:latin typeface="Arial Narrow" panose="020B0606020202030204" pitchFamily="34" charset="0"/>
              </a:rPr>
              <a:t>, à partir des caractéristiques de la </a:t>
            </a:r>
            <a:r>
              <a:rPr lang="fr-FR" sz="2400" b="1" dirty="0">
                <a:latin typeface="Arial Narrow" panose="020B0606020202030204" pitchFamily="34" charset="0"/>
              </a:rPr>
              <a:t>réponse du système à des signaux tests</a:t>
            </a:r>
            <a:r>
              <a:rPr lang="fr-FR" sz="2400" dirty="0">
                <a:latin typeface="Arial Narrow" panose="020B0606020202030204" pitchFamily="34" charset="0"/>
              </a:rPr>
              <a:t>.</a:t>
            </a:r>
          </a:p>
        </p:txBody>
      </p:sp>
      <p:sp>
        <p:nvSpPr>
          <p:cNvPr id="7" name="Rectangle 6"/>
          <p:cNvSpPr/>
          <p:nvPr/>
        </p:nvSpPr>
        <p:spPr>
          <a:xfrm>
            <a:off x="508001" y="2782546"/>
            <a:ext cx="5938982" cy="830997"/>
          </a:xfrm>
          <a:prstGeom prst="rect">
            <a:avLst/>
          </a:prstGeom>
        </p:spPr>
        <p:txBody>
          <a:bodyPr wrap="square">
            <a:spAutoFit/>
          </a:bodyPr>
          <a:lstStyle/>
          <a:p>
            <a:pPr algn="just"/>
            <a:r>
              <a:rPr lang="fr-FR" sz="2400" dirty="0" smtClean="0">
                <a:latin typeface="Arial Narrow" panose="020B0606020202030204" pitchFamily="34" charset="0"/>
              </a:rPr>
              <a:t>− </a:t>
            </a:r>
            <a:r>
              <a:rPr lang="fr-FR" sz="2400" b="1" dirty="0">
                <a:latin typeface="Arial Narrow" panose="020B0606020202030204" pitchFamily="34" charset="0"/>
              </a:rPr>
              <a:t>l’échelon </a:t>
            </a:r>
            <a:r>
              <a:rPr lang="fr-FR" sz="2400" dirty="0">
                <a:latin typeface="Arial Narrow" panose="020B0606020202030204" pitchFamily="34" charset="0"/>
              </a:rPr>
              <a:t>qui permet de caractériser le système à </a:t>
            </a:r>
            <a:r>
              <a:rPr lang="fr-FR" sz="2400" dirty="0" smtClean="0">
                <a:latin typeface="Arial Narrow" panose="020B0606020202030204" pitchFamily="34" charset="0"/>
              </a:rPr>
              <a:t>partir de </a:t>
            </a:r>
            <a:r>
              <a:rPr lang="fr-FR" sz="2400" dirty="0">
                <a:latin typeface="Arial Narrow" panose="020B0606020202030204" pitchFamily="34" charset="0"/>
              </a:rPr>
              <a:t>son comportement transitoire </a:t>
            </a:r>
          </a:p>
        </p:txBody>
      </p:sp>
      <p:sp>
        <p:nvSpPr>
          <p:cNvPr id="8" name="Rectangle 7"/>
          <p:cNvSpPr/>
          <p:nvPr/>
        </p:nvSpPr>
        <p:spPr>
          <a:xfrm>
            <a:off x="461818" y="1877429"/>
            <a:ext cx="7112000" cy="461665"/>
          </a:xfrm>
          <a:prstGeom prst="rect">
            <a:avLst/>
          </a:prstGeom>
        </p:spPr>
        <p:txBody>
          <a:bodyPr wrap="square">
            <a:spAutoFit/>
          </a:bodyPr>
          <a:lstStyle/>
          <a:p>
            <a:pPr lvl="0"/>
            <a:r>
              <a:rPr lang="fr-FR" sz="2400" dirty="0">
                <a:solidFill>
                  <a:prstClr val="black"/>
                </a:solidFill>
                <a:latin typeface="Arial Narrow" panose="020B0606020202030204" pitchFamily="34" charset="0"/>
              </a:rPr>
              <a:t>Les principaux signaux tests que nous utiliserons sont :</a:t>
            </a:r>
          </a:p>
        </p:txBody>
      </p:sp>
      <p:pic>
        <p:nvPicPr>
          <p:cNvPr id="9" name="Image 8"/>
          <p:cNvPicPr>
            <a:picLocks noChangeAspect="1"/>
          </p:cNvPicPr>
          <p:nvPr/>
        </p:nvPicPr>
        <p:blipFill>
          <a:blip r:embed="rId2"/>
          <a:stretch>
            <a:fillRect/>
          </a:stretch>
        </p:blipFill>
        <p:spPr>
          <a:xfrm>
            <a:off x="7112289" y="2447636"/>
            <a:ext cx="3844480" cy="1632091"/>
          </a:xfrm>
          <a:prstGeom prst="rect">
            <a:avLst/>
          </a:prstGeom>
        </p:spPr>
      </p:pic>
      <p:sp>
        <p:nvSpPr>
          <p:cNvPr id="10" name="Rectangle 9"/>
          <p:cNvSpPr/>
          <p:nvPr/>
        </p:nvSpPr>
        <p:spPr>
          <a:xfrm>
            <a:off x="350982" y="4648292"/>
            <a:ext cx="6132946" cy="1200329"/>
          </a:xfrm>
          <a:prstGeom prst="rect">
            <a:avLst/>
          </a:prstGeom>
        </p:spPr>
        <p:txBody>
          <a:bodyPr wrap="square">
            <a:spAutoFit/>
          </a:bodyPr>
          <a:lstStyle/>
          <a:p>
            <a:pPr algn="just"/>
            <a:r>
              <a:rPr lang="fr-FR" sz="2400" dirty="0">
                <a:latin typeface="Arial Narrow" panose="020B0606020202030204" pitchFamily="34" charset="0"/>
              </a:rPr>
              <a:t>− la </a:t>
            </a:r>
            <a:r>
              <a:rPr lang="fr-FR" sz="2400" b="1" dirty="0">
                <a:latin typeface="Arial Narrow" panose="020B0606020202030204" pitchFamily="34" charset="0"/>
              </a:rPr>
              <a:t>sinusoïde </a:t>
            </a:r>
            <a:r>
              <a:rPr lang="fr-FR" sz="2400" dirty="0">
                <a:latin typeface="Arial Narrow" panose="020B0606020202030204" pitchFamily="34" charset="0"/>
              </a:rPr>
              <a:t>qui permet de caractériser le système </a:t>
            </a:r>
            <a:r>
              <a:rPr lang="fr-FR" sz="2400" dirty="0" smtClean="0">
                <a:latin typeface="Arial Narrow" panose="020B0606020202030204" pitchFamily="34" charset="0"/>
              </a:rPr>
              <a:t>à partir </a:t>
            </a:r>
            <a:r>
              <a:rPr lang="fr-FR" sz="2400" dirty="0">
                <a:latin typeface="Arial Narrow" panose="020B0606020202030204" pitchFamily="34" charset="0"/>
              </a:rPr>
              <a:t>de son comportement fréquentiel en régime</a:t>
            </a:r>
          </a:p>
          <a:p>
            <a:pPr algn="just"/>
            <a:r>
              <a:rPr lang="fr-FR" sz="2400" dirty="0" smtClean="0">
                <a:latin typeface="Arial Narrow" panose="020B0606020202030204" pitchFamily="34" charset="0"/>
              </a:rPr>
              <a:t>permanent.</a:t>
            </a:r>
            <a:endParaRPr lang="fr-FR" sz="2400" dirty="0">
              <a:latin typeface="Arial Narrow" panose="020B0606020202030204" pitchFamily="34" charset="0"/>
            </a:endParaRPr>
          </a:p>
        </p:txBody>
      </p:sp>
      <p:pic>
        <p:nvPicPr>
          <p:cNvPr id="11" name="Image 10"/>
          <p:cNvPicPr>
            <a:picLocks noChangeAspect="1"/>
          </p:cNvPicPr>
          <p:nvPr/>
        </p:nvPicPr>
        <p:blipFill>
          <a:blip r:embed="rId3"/>
          <a:stretch>
            <a:fillRect/>
          </a:stretch>
        </p:blipFill>
        <p:spPr>
          <a:xfrm>
            <a:off x="6992087" y="4134780"/>
            <a:ext cx="4329566" cy="2330674"/>
          </a:xfrm>
          <a:prstGeom prst="rect">
            <a:avLst/>
          </a:prstGeom>
        </p:spPr>
      </p:pic>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45</a:t>
            </a:fld>
            <a:endParaRPr lang="fr-FR"/>
          </a:p>
        </p:txBody>
      </p:sp>
    </p:spTree>
    <p:extLst>
      <p:ext uri="{BB962C8B-B14F-4D97-AF65-F5344CB8AC3E}">
        <p14:creationId xmlns:p14="http://schemas.microsoft.com/office/powerpoint/2010/main" val="245911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304" y="1321169"/>
            <a:ext cx="8488218" cy="1200329"/>
          </a:xfrm>
          <a:prstGeom prst="rect">
            <a:avLst/>
          </a:prstGeom>
        </p:spPr>
        <p:txBody>
          <a:bodyPr wrap="square">
            <a:spAutoFit/>
          </a:bodyPr>
          <a:lstStyle/>
          <a:p>
            <a:r>
              <a:rPr lang="fr-FR" sz="2400" dirty="0">
                <a:latin typeface="Arial Narrow" panose="020B0606020202030204" pitchFamily="34" charset="0"/>
              </a:rPr>
              <a:t>La </a:t>
            </a:r>
            <a:r>
              <a:rPr lang="fr-FR" sz="2400" b="1" dirty="0">
                <a:latin typeface="Arial Narrow" panose="020B0606020202030204" pitchFamily="34" charset="0"/>
              </a:rPr>
              <a:t>rampe</a:t>
            </a:r>
            <a:r>
              <a:rPr lang="fr-FR" sz="2400" dirty="0">
                <a:latin typeface="Arial Narrow" panose="020B0606020202030204" pitchFamily="34" charset="0"/>
              </a:rPr>
              <a:t>, signal linéairement variable, est aussi utilisée </a:t>
            </a:r>
            <a:r>
              <a:rPr lang="fr-FR" sz="2400" dirty="0" smtClean="0">
                <a:latin typeface="Arial Narrow" panose="020B0606020202030204" pitchFamily="34" charset="0"/>
              </a:rPr>
              <a:t>pour caractériser </a:t>
            </a:r>
            <a:r>
              <a:rPr lang="fr-FR" sz="2400" dirty="0">
                <a:latin typeface="Arial Narrow" panose="020B0606020202030204" pitchFamily="34" charset="0"/>
              </a:rPr>
              <a:t>le comportement à une consigne ou une perturbation variable</a:t>
            </a:r>
            <a:r>
              <a:rPr lang="fr-FR" sz="2400" dirty="0" smtClean="0">
                <a:latin typeface="Arial Narrow" panose="020B0606020202030204" pitchFamily="34" charset="0"/>
              </a:rPr>
              <a:t>.</a:t>
            </a:r>
          </a:p>
          <a:p>
            <a:endParaRPr lang="fr-FR" sz="2400" dirty="0">
              <a:latin typeface="Arial Narrow" panose="020B0606020202030204" pitchFamily="34" charset="0"/>
            </a:endParaRPr>
          </a:p>
        </p:txBody>
      </p:sp>
      <p:sp>
        <p:nvSpPr>
          <p:cNvPr id="5" name="Rectangle 4"/>
          <p:cNvSpPr/>
          <p:nvPr/>
        </p:nvSpPr>
        <p:spPr>
          <a:xfrm>
            <a:off x="212437" y="2902665"/>
            <a:ext cx="7573818" cy="461665"/>
          </a:xfrm>
          <a:prstGeom prst="rect">
            <a:avLst/>
          </a:prstGeom>
        </p:spPr>
        <p:txBody>
          <a:bodyPr wrap="square">
            <a:spAutoFit/>
          </a:bodyPr>
          <a:lstStyle/>
          <a:p>
            <a:pPr lvl="0"/>
            <a:r>
              <a:rPr lang="fr-FR" sz="2400" dirty="0">
                <a:solidFill>
                  <a:prstClr val="black"/>
                </a:solidFill>
                <a:latin typeface="Arial Narrow" panose="020B0606020202030204" pitchFamily="34" charset="0"/>
              </a:rPr>
              <a:t>L’</a:t>
            </a:r>
            <a:r>
              <a:rPr lang="fr-FR" sz="2400" b="1" dirty="0">
                <a:solidFill>
                  <a:prstClr val="black"/>
                </a:solidFill>
                <a:latin typeface="Arial Narrow" panose="020B0606020202030204" pitchFamily="34" charset="0"/>
              </a:rPr>
              <a:t>impulsion</a:t>
            </a:r>
            <a:r>
              <a:rPr lang="fr-FR" sz="2400" dirty="0">
                <a:solidFill>
                  <a:prstClr val="black"/>
                </a:solidFill>
                <a:latin typeface="Arial Narrow" panose="020B0606020202030204" pitchFamily="34" charset="0"/>
              </a:rPr>
              <a:t>, qui modélise un choc, est un autre signal test usuel.</a:t>
            </a:r>
          </a:p>
        </p:txBody>
      </p:sp>
      <p:sp>
        <p:nvSpPr>
          <p:cNvPr id="12" name="Rectangle 11"/>
          <p:cNvSpPr/>
          <p:nvPr/>
        </p:nvSpPr>
        <p:spPr>
          <a:xfrm>
            <a:off x="9190733" y="2356258"/>
            <a:ext cx="2326278" cy="369332"/>
          </a:xfrm>
          <a:prstGeom prst="rect">
            <a:avLst/>
          </a:prstGeom>
        </p:spPr>
        <p:txBody>
          <a:bodyPr wrap="none">
            <a:spAutoFit/>
          </a:bodyPr>
          <a:lstStyle/>
          <a:p>
            <a:r>
              <a:rPr lang="fr-FR" b="1" dirty="0">
                <a:solidFill>
                  <a:srgbClr val="595959"/>
                </a:solidFill>
                <a:latin typeface="Calibri,Bold"/>
              </a:rPr>
              <a:t>Consigne en rampe</a:t>
            </a:r>
            <a:endParaRPr lang="fr-FR" dirty="0"/>
          </a:p>
        </p:txBody>
      </p:sp>
      <p:pic>
        <p:nvPicPr>
          <p:cNvPr id="13" name="Image 12"/>
          <p:cNvPicPr>
            <a:picLocks noChangeAspect="1"/>
          </p:cNvPicPr>
          <p:nvPr/>
        </p:nvPicPr>
        <p:blipFill>
          <a:blip r:embed="rId2"/>
          <a:stretch>
            <a:fillRect/>
          </a:stretch>
        </p:blipFill>
        <p:spPr>
          <a:xfrm>
            <a:off x="8204141" y="2827028"/>
            <a:ext cx="3685642" cy="1525515"/>
          </a:xfrm>
          <a:prstGeom prst="rect">
            <a:avLst/>
          </a:prstGeom>
        </p:spPr>
      </p:pic>
      <p:sp>
        <p:nvSpPr>
          <p:cNvPr id="14" name="Rectangle 13"/>
          <p:cNvSpPr/>
          <p:nvPr/>
        </p:nvSpPr>
        <p:spPr>
          <a:xfrm>
            <a:off x="9001935" y="4274466"/>
            <a:ext cx="2723823" cy="369332"/>
          </a:xfrm>
          <a:prstGeom prst="rect">
            <a:avLst/>
          </a:prstGeom>
        </p:spPr>
        <p:txBody>
          <a:bodyPr wrap="none">
            <a:spAutoFit/>
          </a:bodyPr>
          <a:lstStyle/>
          <a:p>
            <a:r>
              <a:rPr lang="fr-FR" b="1" dirty="0">
                <a:solidFill>
                  <a:srgbClr val="595959"/>
                </a:solidFill>
                <a:latin typeface="Calibri,Bold"/>
              </a:rPr>
              <a:t>Consigne en impulsion</a:t>
            </a:r>
            <a:endParaRPr lang="fr-FR" dirty="0"/>
          </a:p>
        </p:txBody>
      </p:sp>
      <p:pic>
        <p:nvPicPr>
          <p:cNvPr id="4" name="Image 3"/>
          <p:cNvPicPr>
            <a:picLocks noChangeAspect="1"/>
          </p:cNvPicPr>
          <p:nvPr/>
        </p:nvPicPr>
        <p:blipFill>
          <a:blip r:embed="rId3"/>
          <a:stretch>
            <a:fillRect/>
          </a:stretch>
        </p:blipFill>
        <p:spPr>
          <a:xfrm>
            <a:off x="8501537" y="979166"/>
            <a:ext cx="3434431" cy="1376846"/>
          </a:xfrm>
          <a:prstGeom prst="rect">
            <a:avLst/>
          </a:prstGeom>
        </p:spPr>
      </p:pic>
      <p:sp>
        <p:nvSpPr>
          <p:cNvPr id="6" name="Rectangle 5"/>
          <p:cNvSpPr/>
          <p:nvPr/>
        </p:nvSpPr>
        <p:spPr>
          <a:xfrm>
            <a:off x="579120" y="4334813"/>
            <a:ext cx="10549128" cy="1569660"/>
          </a:xfrm>
          <a:prstGeom prst="rect">
            <a:avLst/>
          </a:prstGeom>
        </p:spPr>
        <p:txBody>
          <a:bodyPr wrap="square">
            <a:spAutoFit/>
          </a:bodyPr>
          <a:lstStyle/>
          <a:p>
            <a:r>
              <a:rPr lang="fr-FR" sz="2400" dirty="0">
                <a:latin typeface="Arial Narrow" panose="020B0606020202030204" pitchFamily="34" charset="0"/>
              </a:rPr>
              <a:t>Pour l’étude des performances :</a:t>
            </a:r>
          </a:p>
          <a:p>
            <a:r>
              <a:rPr lang="fr-FR" sz="2400" dirty="0">
                <a:latin typeface="Arial Narrow" panose="020B0606020202030204" pitchFamily="34" charset="0"/>
              </a:rPr>
              <a:t>− en </a:t>
            </a:r>
            <a:r>
              <a:rPr lang="fr-FR" sz="2400" b="1" dirty="0">
                <a:latin typeface="Arial Narrow" panose="020B0606020202030204" pitchFamily="34" charset="0"/>
              </a:rPr>
              <a:t>poursuite</a:t>
            </a:r>
            <a:r>
              <a:rPr lang="fr-FR" sz="2400" dirty="0">
                <a:latin typeface="Arial Narrow" panose="020B0606020202030204" pitchFamily="34" charset="0"/>
              </a:rPr>
              <a:t>, le signal test d’entrée est la </a:t>
            </a:r>
            <a:r>
              <a:rPr lang="fr-FR" sz="2400" b="1" dirty="0">
                <a:latin typeface="Arial Narrow" panose="020B0606020202030204" pitchFamily="34" charset="0"/>
              </a:rPr>
              <a:t>consigne </a:t>
            </a:r>
            <a:r>
              <a:rPr lang="fr-FR" sz="2400" dirty="0">
                <a:latin typeface="Arial Narrow" panose="020B0606020202030204" pitchFamily="34" charset="0"/>
              </a:rPr>
              <a:t>(perturbations constantes) </a:t>
            </a:r>
            <a:r>
              <a:rPr lang="fr-FR" sz="2400" dirty="0" smtClean="0">
                <a:latin typeface="Arial Narrow" panose="020B0606020202030204" pitchFamily="34" charset="0"/>
              </a:rPr>
              <a:t>;</a:t>
            </a:r>
          </a:p>
          <a:p>
            <a:endParaRPr lang="fr-FR" sz="2400" dirty="0">
              <a:latin typeface="Arial Narrow" panose="020B0606020202030204" pitchFamily="34" charset="0"/>
            </a:endParaRPr>
          </a:p>
          <a:p>
            <a:r>
              <a:rPr lang="fr-FR" sz="2400" dirty="0">
                <a:latin typeface="Arial Narrow" panose="020B0606020202030204" pitchFamily="34" charset="0"/>
              </a:rPr>
              <a:t>− en </a:t>
            </a:r>
            <a:r>
              <a:rPr lang="fr-FR" sz="2400" b="1" dirty="0">
                <a:latin typeface="Arial Narrow" panose="020B0606020202030204" pitchFamily="34" charset="0"/>
              </a:rPr>
              <a:t>régulation</a:t>
            </a:r>
            <a:r>
              <a:rPr lang="fr-FR" sz="2400" dirty="0">
                <a:latin typeface="Arial Narrow" panose="020B0606020202030204" pitchFamily="34" charset="0"/>
              </a:rPr>
              <a:t>, le signal test d’entrée est une </a:t>
            </a:r>
            <a:r>
              <a:rPr lang="fr-FR" sz="2400" b="1" dirty="0">
                <a:latin typeface="Arial Narrow" panose="020B0606020202030204" pitchFamily="34" charset="0"/>
              </a:rPr>
              <a:t>perturbation </a:t>
            </a:r>
            <a:r>
              <a:rPr lang="fr-FR" sz="2400" dirty="0">
                <a:latin typeface="Arial Narrow" panose="020B0606020202030204" pitchFamily="34" charset="0"/>
              </a:rPr>
              <a:t>(consigne constante).</a:t>
            </a:r>
          </a:p>
        </p:txBody>
      </p:sp>
      <p:sp>
        <p:nvSpPr>
          <p:cNvPr id="7" name="Espace réservé du pied de page 6"/>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46</a:t>
            </a:fld>
            <a:endParaRPr lang="fr-FR"/>
          </a:p>
        </p:txBody>
      </p:sp>
      <p:sp>
        <p:nvSpPr>
          <p:cNvPr id="16" name="Rectangle 15"/>
          <p:cNvSpPr/>
          <p:nvPr/>
        </p:nvSpPr>
        <p:spPr>
          <a:xfrm>
            <a:off x="360217" y="316499"/>
            <a:ext cx="11554692"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1 Signaux </a:t>
            </a:r>
            <a:r>
              <a:rPr lang="fr-FR" sz="2800" dirty="0">
                <a:solidFill>
                  <a:schemeClr val="bg1"/>
                </a:solidFill>
                <a:latin typeface="Arial Narrow" panose="020B0606020202030204" pitchFamily="34" charset="0"/>
              </a:rPr>
              <a:t>tests pour évaluer les performances, caractéristiques de la réponse</a:t>
            </a:r>
          </a:p>
        </p:txBody>
      </p:sp>
    </p:spTree>
    <p:extLst>
      <p:ext uri="{BB962C8B-B14F-4D97-AF65-F5344CB8AC3E}">
        <p14:creationId xmlns:p14="http://schemas.microsoft.com/office/powerpoint/2010/main" val="29298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P spid="1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71" y="325736"/>
            <a:ext cx="11554692"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2 Performances </a:t>
            </a:r>
            <a:r>
              <a:rPr lang="fr-FR" sz="2800" dirty="0">
                <a:solidFill>
                  <a:schemeClr val="bg1"/>
                </a:solidFill>
                <a:latin typeface="Arial Narrow" panose="020B0606020202030204" pitchFamily="34" charset="0"/>
              </a:rPr>
              <a:t>en régulation et en poursuite d’un système continu </a:t>
            </a:r>
            <a:r>
              <a:rPr lang="fr-FR" sz="2800" dirty="0" smtClean="0">
                <a:solidFill>
                  <a:schemeClr val="bg1"/>
                </a:solidFill>
                <a:latin typeface="Arial Narrow" panose="020B0606020202030204" pitchFamily="34" charset="0"/>
              </a:rPr>
              <a:t>et asservi</a:t>
            </a:r>
            <a:endParaRPr lang="fr-FR" sz="2800" dirty="0">
              <a:solidFill>
                <a:schemeClr val="bg1"/>
              </a:solidFill>
              <a:latin typeface="Arial Narrow" panose="020B0606020202030204" pitchFamily="34" charset="0"/>
            </a:endParaRPr>
          </a:p>
        </p:txBody>
      </p:sp>
      <p:sp>
        <p:nvSpPr>
          <p:cNvPr id="4" name="Rectangle 3"/>
          <p:cNvSpPr/>
          <p:nvPr/>
        </p:nvSpPr>
        <p:spPr>
          <a:xfrm>
            <a:off x="314035" y="3743206"/>
            <a:ext cx="11333018" cy="830997"/>
          </a:xfrm>
          <a:prstGeom prst="rect">
            <a:avLst/>
          </a:prstGeom>
        </p:spPr>
        <p:txBody>
          <a:bodyPr wrap="square">
            <a:spAutoFit/>
          </a:bodyPr>
          <a:lstStyle/>
          <a:p>
            <a:pPr algn="just"/>
            <a:r>
              <a:rPr lang="fr-FR" sz="2400" dirty="0">
                <a:latin typeface="Arial Narrow" panose="020B0606020202030204" pitchFamily="34" charset="0"/>
              </a:rPr>
              <a:t>En régulation et en poursuite, nous retiendrons les </a:t>
            </a:r>
            <a:r>
              <a:rPr lang="fr-FR" sz="2400" b="1" dirty="0">
                <a:latin typeface="Arial Narrow" panose="020B0606020202030204" pitchFamily="34" charset="0"/>
              </a:rPr>
              <a:t>performances </a:t>
            </a:r>
            <a:r>
              <a:rPr lang="fr-FR" sz="2400" dirty="0">
                <a:latin typeface="Arial Narrow" panose="020B0606020202030204" pitchFamily="34" charset="0"/>
              </a:rPr>
              <a:t>suivantes :</a:t>
            </a:r>
          </a:p>
          <a:p>
            <a:pPr algn="just"/>
            <a:r>
              <a:rPr lang="fr-FR" sz="2400" dirty="0">
                <a:latin typeface="Arial Narrow" panose="020B0606020202030204" pitchFamily="34" charset="0"/>
              </a:rPr>
              <a:t>• la </a:t>
            </a:r>
            <a:r>
              <a:rPr lang="fr-FR" sz="2400" b="1" dirty="0">
                <a:solidFill>
                  <a:srgbClr val="FF0000"/>
                </a:solidFill>
                <a:latin typeface="Arial Narrow" panose="020B0606020202030204" pitchFamily="34" charset="0"/>
              </a:rPr>
              <a:t>stabilité</a:t>
            </a:r>
            <a:r>
              <a:rPr lang="fr-FR" sz="2400" dirty="0">
                <a:latin typeface="Arial Narrow" panose="020B0606020202030204" pitchFamily="34" charset="0"/>
              </a:rPr>
              <a:t>, propriété de </a:t>
            </a:r>
            <a:r>
              <a:rPr lang="fr-FR" sz="2400" b="1" dirty="0">
                <a:latin typeface="Arial Narrow" panose="020B0606020202030204" pitchFamily="34" charset="0"/>
              </a:rPr>
              <a:t>convergence </a:t>
            </a:r>
            <a:r>
              <a:rPr lang="fr-FR" sz="2400" dirty="0">
                <a:latin typeface="Arial Narrow" panose="020B0606020202030204" pitchFamily="34" charset="0"/>
              </a:rPr>
              <a:t>temporelle (et asymptotique) vers un </a:t>
            </a:r>
            <a:r>
              <a:rPr lang="fr-FR" sz="2400" b="1" dirty="0">
                <a:latin typeface="Arial Narrow" panose="020B0606020202030204" pitchFamily="34" charset="0"/>
              </a:rPr>
              <a:t>état d'équilibre </a:t>
            </a:r>
            <a:r>
              <a:rPr lang="fr-FR" sz="2400" dirty="0" smtClean="0">
                <a:latin typeface="Arial Narrow" panose="020B0606020202030204" pitchFamily="34" charset="0"/>
              </a:rPr>
              <a:t>;</a:t>
            </a:r>
            <a:endParaRPr lang="fr-FR" sz="2400" dirty="0">
              <a:latin typeface="Arial Narrow" panose="020B0606020202030204" pitchFamily="34" charset="0"/>
            </a:endParaRPr>
          </a:p>
        </p:txBody>
      </p:sp>
      <p:sp>
        <p:nvSpPr>
          <p:cNvPr id="5" name="Rectangle 4"/>
          <p:cNvSpPr/>
          <p:nvPr/>
        </p:nvSpPr>
        <p:spPr>
          <a:xfrm>
            <a:off x="424871" y="2468941"/>
            <a:ext cx="11508509" cy="830997"/>
          </a:xfrm>
          <a:prstGeom prst="rect">
            <a:avLst/>
          </a:prstGeom>
        </p:spPr>
        <p:txBody>
          <a:bodyPr wrap="square">
            <a:spAutoFit/>
          </a:bodyPr>
          <a:lstStyle/>
          <a:p>
            <a:r>
              <a:rPr lang="fr-FR" sz="2400" dirty="0" smtClean="0">
                <a:latin typeface="Arial Narrow" panose="020B0606020202030204" pitchFamily="34" charset="0"/>
              </a:rPr>
              <a:t>− </a:t>
            </a:r>
            <a:r>
              <a:rPr lang="fr-FR" sz="2400" b="1" dirty="0">
                <a:latin typeface="Arial Narrow" panose="020B0606020202030204" pitchFamily="34" charset="0"/>
              </a:rPr>
              <a:t>en poursuite </a:t>
            </a:r>
            <a:r>
              <a:rPr lang="fr-FR" sz="2400" dirty="0">
                <a:latin typeface="Arial Narrow" panose="020B0606020202030204" pitchFamily="34" charset="0"/>
              </a:rPr>
              <a:t>: lorsque les </a:t>
            </a:r>
            <a:r>
              <a:rPr lang="fr-FR" sz="2400" b="1" dirty="0">
                <a:latin typeface="Arial Narrow" panose="020B0606020202030204" pitchFamily="34" charset="0"/>
              </a:rPr>
              <a:t>perturbations sont constantes</a:t>
            </a:r>
            <a:r>
              <a:rPr lang="fr-FR" sz="2400" dirty="0">
                <a:latin typeface="Arial Narrow" panose="020B0606020202030204" pitchFamily="34" charset="0"/>
              </a:rPr>
              <a:t>, caractérise l’aptitude </a:t>
            </a:r>
            <a:r>
              <a:rPr lang="fr-FR" sz="2400" dirty="0" smtClean="0">
                <a:latin typeface="Arial Narrow" panose="020B0606020202030204" pitchFamily="34" charset="0"/>
              </a:rPr>
              <a:t>du système </a:t>
            </a:r>
            <a:r>
              <a:rPr lang="fr-FR" sz="2400" dirty="0">
                <a:latin typeface="Arial Narrow" panose="020B0606020202030204" pitchFamily="34" charset="0"/>
              </a:rPr>
              <a:t>à </a:t>
            </a:r>
            <a:r>
              <a:rPr lang="fr-FR" sz="2400" b="1" dirty="0">
                <a:latin typeface="Arial Narrow" panose="020B0606020202030204" pitchFamily="34" charset="0"/>
              </a:rPr>
              <a:t>imposer des variations </a:t>
            </a:r>
            <a:r>
              <a:rPr lang="fr-FR" sz="2400" dirty="0">
                <a:latin typeface="Arial Narrow" panose="020B0606020202030204" pitchFamily="34" charset="0"/>
              </a:rPr>
              <a:t>à une grandeur physique en fonction de </a:t>
            </a:r>
            <a:r>
              <a:rPr lang="fr-FR" sz="2400" dirty="0" smtClean="0">
                <a:latin typeface="Arial Narrow" panose="020B0606020202030204" pitchFamily="34" charset="0"/>
              </a:rPr>
              <a:t>la consigne</a:t>
            </a:r>
            <a:r>
              <a:rPr lang="fr-FR" sz="2400" dirty="0">
                <a:latin typeface="Arial Narrow" panose="020B0606020202030204" pitchFamily="34" charset="0"/>
              </a:rPr>
              <a:t>.</a:t>
            </a:r>
          </a:p>
        </p:txBody>
      </p:sp>
      <p:sp>
        <p:nvSpPr>
          <p:cNvPr id="6" name="Rectangle 5"/>
          <p:cNvSpPr/>
          <p:nvPr/>
        </p:nvSpPr>
        <p:spPr>
          <a:xfrm>
            <a:off x="498764" y="1101575"/>
            <a:ext cx="10529454" cy="461665"/>
          </a:xfrm>
          <a:prstGeom prst="rect">
            <a:avLst/>
          </a:prstGeom>
        </p:spPr>
        <p:txBody>
          <a:bodyPr wrap="square">
            <a:spAutoFit/>
          </a:bodyPr>
          <a:lstStyle/>
          <a:p>
            <a:pPr lvl="0"/>
            <a:r>
              <a:rPr lang="fr-FR" sz="2400" dirty="0">
                <a:solidFill>
                  <a:prstClr val="black"/>
                </a:solidFill>
                <a:latin typeface="Arial Narrow" panose="020B0606020202030204" pitchFamily="34" charset="0"/>
              </a:rPr>
              <a:t>Pour un système asservi, on distingue les </a:t>
            </a:r>
            <a:r>
              <a:rPr lang="fr-FR" sz="2400" b="1" dirty="0">
                <a:solidFill>
                  <a:prstClr val="black"/>
                </a:solidFill>
                <a:latin typeface="Arial Narrow" panose="020B0606020202030204" pitchFamily="34" charset="0"/>
              </a:rPr>
              <a:t>comportements et performances </a:t>
            </a:r>
            <a:r>
              <a:rPr lang="fr-FR" sz="2400" dirty="0">
                <a:solidFill>
                  <a:prstClr val="black"/>
                </a:solidFill>
                <a:latin typeface="Arial Narrow" panose="020B0606020202030204" pitchFamily="34" charset="0"/>
              </a:rPr>
              <a:t>suivants :</a:t>
            </a:r>
          </a:p>
        </p:txBody>
      </p:sp>
      <p:sp>
        <p:nvSpPr>
          <p:cNvPr id="7" name="Rectangle 6"/>
          <p:cNvSpPr/>
          <p:nvPr/>
        </p:nvSpPr>
        <p:spPr>
          <a:xfrm>
            <a:off x="480290" y="1591224"/>
            <a:ext cx="11259127" cy="830997"/>
          </a:xfrm>
          <a:prstGeom prst="rect">
            <a:avLst/>
          </a:prstGeom>
        </p:spPr>
        <p:txBody>
          <a:bodyPr wrap="square">
            <a:spAutoFit/>
          </a:bodyPr>
          <a:lstStyle/>
          <a:p>
            <a:pPr lvl="0"/>
            <a:r>
              <a:rPr lang="fr-FR" sz="2400" dirty="0">
                <a:solidFill>
                  <a:prstClr val="black"/>
                </a:solidFill>
                <a:latin typeface="Arial Narrow" panose="020B0606020202030204" pitchFamily="34" charset="0"/>
              </a:rPr>
              <a:t>− </a:t>
            </a:r>
            <a:r>
              <a:rPr lang="fr-FR" sz="2400" b="1" dirty="0">
                <a:solidFill>
                  <a:prstClr val="black"/>
                </a:solidFill>
                <a:latin typeface="Arial Narrow" panose="020B0606020202030204" pitchFamily="34" charset="0"/>
              </a:rPr>
              <a:t>en régulation </a:t>
            </a:r>
            <a:r>
              <a:rPr lang="fr-FR" sz="2400" dirty="0">
                <a:solidFill>
                  <a:prstClr val="black"/>
                </a:solidFill>
                <a:latin typeface="Arial Narrow" panose="020B0606020202030204" pitchFamily="34" charset="0"/>
              </a:rPr>
              <a:t>: lorsque la </a:t>
            </a:r>
            <a:r>
              <a:rPr lang="fr-FR" sz="2400" b="1" dirty="0">
                <a:solidFill>
                  <a:prstClr val="black"/>
                </a:solidFill>
                <a:latin typeface="Arial Narrow" panose="020B0606020202030204" pitchFamily="34" charset="0"/>
              </a:rPr>
              <a:t>consigne est constante</a:t>
            </a:r>
            <a:r>
              <a:rPr lang="fr-FR" sz="2400" dirty="0">
                <a:solidFill>
                  <a:prstClr val="black"/>
                </a:solidFill>
                <a:latin typeface="Arial Narrow" panose="020B0606020202030204" pitchFamily="34" charset="0"/>
              </a:rPr>
              <a:t>, caractérise l’aptitude du </a:t>
            </a:r>
            <a:r>
              <a:rPr lang="fr-FR" sz="2400" dirty="0" smtClean="0">
                <a:solidFill>
                  <a:prstClr val="black"/>
                </a:solidFill>
                <a:latin typeface="Arial Narrow" panose="020B0606020202030204" pitchFamily="34" charset="0"/>
              </a:rPr>
              <a:t>système à </a:t>
            </a:r>
            <a:r>
              <a:rPr lang="fr-FR" sz="2400" b="1" dirty="0">
                <a:solidFill>
                  <a:prstClr val="black"/>
                </a:solidFill>
                <a:latin typeface="Arial Narrow" panose="020B0606020202030204" pitchFamily="34" charset="0"/>
              </a:rPr>
              <a:t>maintenir </a:t>
            </a:r>
            <a:r>
              <a:rPr lang="fr-FR" sz="2400" dirty="0">
                <a:solidFill>
                  <a:prstClr val="black"/>
                </a:solidFill>
                <a:latin typeface="Arial Narrow" panose="020B0606020202030204" pitchFamily="34" charset="0"/>
              </a:rPr>
              <a:t>une grandeur physique constante malgré les perturbations ;</a:t>
            </a:r>
          </a:p>
        </p:txBody>
      </p:sp>
      <p:sp>
        <p:nvSpPr>
          <p:cNvPr id="8" name="Rectangle 7"/>
          <p:cNvSpPr/>
          <p:nvPr/>
        </p:nvSpPr>
        <p:spPr>
          <a:xfrm>
            <a:off x="415636" y="5784472"/>
            <a:ext cx="11249892" cy="830997"/>
          </a:xfrm>
          <a:prstGeom prst="rect">
            <a:avLst/>
          </a:prstGeom>
        </p:spPr>
        <p:txBody>
          <a:bodyPr wrap="square">
            <a:spAutoFit/>
          </a:bodyPr>
          <a:lstStyle/>
          <a:p>
            <a:pPr marL="342900" lvl="0" indent="-342900" algn="just">
              <a:buFont typeface="Arial" panose="020B0604020202020204" pitchFamily="34" charset="0"/>
              <a:buChar char="•"/>
            </a:pPr>
            <a:r>
              <a:rPr lang="fr-FR" sz="2400" dirty="0">
                <a:solidFill>
                  <a:prstClr val="black"/>
                </a:solidFill>
                <a:latin typeface="Arial Narrow" panose="020B0606020202030204" pitchFamily="34" charset="0"/>
              </a:rPr>
              <a:t>la </a:t>
            </a:r>
            <a:r>
              <a:rPr lang="fr-FR" sz="2400" b="1" dirty="0">
                <a:solidFill>
                  <a:srgbClr val="FF0000"/>
                </a:solidFill>
                <a:latin typeface="Arial Narrow" panose="020B0606020202030204" pitchFamily="34" charset="0"/>
              </a:rPr>
              <a:t>précision</a:t>
            </a:r>
            <a:r>
              <a:rPr lang="fr-FR" sz="2400" dirty="0">
                <a:solidFill>
                  <a:prstClr val="black"/>
                </a:solidFill>
                <a:latin typeface="Arial Narrow" panose="020B0606020202030204" pitchFamily="34" charset="0"/>
              </a:rPr>
              <a:t>, aptitude des </a:t>
            </a:r>
            <a:r>
              <a:rPr lang="fr-FR" sz="2400" b="1" dirty="0">
                <a:solidFill>
                  <a:prstClr val="black"/>
                </a:solidFill>
                <a:latin typeface="Arial Narrow" panose="020B0606020202030204" pitchFamily="34" charset="0"/>
              </a:rPr>
              <a:t>systèmes stables et asservis </a:t>
            </a:r>
            <a:r>
              <a:rPr lang="fr-FR" sz="2400" dirty="0">
                <a:solidFill>
                  <a:prstClr val="black"/>
                </a:solidFill>
                <a:latin typeface="Arial Narrow" panose="020B0606020202030204" pitchFamily="34" charset="0"/>
              </a:rPr>
              <a:t>à présenter une réponse tendant vers</a:t>
            </a:r>
          </a:p>
          <a:p>
            <a:pPr lvl="0" algn="just"/>
            <a:r>
              <a:rPr lang="fr-FR" sz="2400" dirty="0">
                <a:solidFill>
                  <a:prstClr val="black"/>
                </a:solidFill>
                <a:latin typeface="Arial Narrow" panose="020B0606020202030204" pitchFamily="34" charset="0"/>
              </a:rPr>
              <a:t>la valeur de consigne.</a:t>
            </a:r>
          </a:p>
        </p:txBody>
      </p:sp>
      <p:sp>
        <p:nvSpPr>
          <p:cNvPr id="10" name="Rectangle 9"/>
          <p:cNvSpPr/>
          <p:nvPr/>
        </p:nvSpPr>
        <p:spPr>
          <a:xfrm>
            <a:off x="378690" y="4823890"/>
            <a:ext cx="11203709" cy="830997"/>
          </a:xfrm>
          <a:prstGeom prst="rect">
            <a:avLst/>
          </a:prstGeom>
        </p:spPr>
        <p:txBody>
          <a:bodyPr wrap="square">
            <a:spAutoFit/>
          </a:bodyPr>
          <a:lstStyle/>
          <a:p>
            <a:pPr lvl="0" algn="just"/>
            <a:r>
              <a:rPr lang="fr-FR" sz="2400" dirty="0">
                <a:solidFill>
                  <a:prstClr val="black"/>
                </a:solidFill>
                <a:latin typeface="Arial Narrow" panose="020B0606020202030204" pitchFamily="34" charset="0"/>
              </a:rPr>
              <a:t>• la </a:t>
            </a:r>
            <a:r>
              <a:rPr lang="fr-FR" sz="2400" b="1" dirty="0">
                <a:solidFill>
                  <a:srgbClr val="FF0000"/>
                </a:solidFill>
                <a:latin typeface="Arial Narrow" panose="020B0606020202030204" pitchFamily="34" charset="0"/>
              </a:rPr>
              <a:t>rapidité</a:t>
            </a:r>
            <a:r>
              <a:rPr lang="fr-FR" sz="2400" dirty="0">
                <a:solidFill>
                  <a:prstClr val="black"/>
                </a:solidFill>
                <a:latin typeface="Arial Narrow" panose="020B0606020202030204" pitchFamily="34" charset="0"/>
              </a:rPr>
              <a:t>, caractérisant la </a:t>
            </a:r>
            <a:r>
              <a:rPr lang="fr-FR" sz="2400" b="1" dirty="0">
                <a:solidFill>
                  <a:prstClr val="black"/>
                </a:solidFill>
                <a:latin typeface="Arial Narrow" panose="020B0606020202030204" pitchFamily="34" charset="0"/>
              </a:rPr>
              <a:t>promptitude </a:t>
            </a:r>
            <a:r>
              <a:rPr lang="fr-FR" sz="2400" dirty="0">
                <a:solidFill>
                  <a:prstClr val="black"/>
                </a:solidFill>
                <a:latin typeface="Arial Narrow" panose="020B0606020202030204" pitchFamily="34" charset="0"/>
              </a:rPr>
              <a:t>de </a:t>
            </a:r>
            <a:r>
              <a:rPr lang="fr-FR" sz="2400" b="1" dirty="0">
                <a:solidFill>
                  <a:prstClr val="black"/>
                </a:solidFill>
                <a:latin typeface="Arial Narrow" panose="020B0606020202030204" pitchFamily="34" charset="0"/>
              </a:rPr>
              <a:t>réaction aux variations </a:t>
            </a:r>
            <a:r>
              <a:rPr lang="fr-FR" sz="2400" dirty="0">
                <a:solidFill>
                  <a:prstClr val="black"/>
                </a:solidFill>
                <a:latin typeface="Arial Narrow" panose="020B0606020202030204" pitchFamily="34" charset="0"/>
              </a:rPr>
              <a:t>de la consigne ou des</a:t>
            </a:r>
          </a:p>
          <a:p>
            <a:pPr lvl="0" algn="just"/>
            <a:r>
              <a:rPr lang="fr-FR" sz="2400" dirty="0">
                <a:solidFill>
                  <a:prstClr val="black"/>
                </a:solidFill>
                <a:latin typeface="Arial Narrow" panose="020B0606020202030204" pitchFamily="34" charset="0"/>
              </a:rPr>
              <a:t>perturbations des systèmes stables ;</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9" name="Espace réservé du numéro de diapositive 8"/>
          <p:cNvSpPr>
            <a:spLocks noGrp="1"/>
          </p:cNvSpPr>
          <p:nvPr>
            <p:ph type="sldNum" sz="quarter" idx="12"/>
          </p:nvPr>
        </p:nvSpPr>
        <p:spPr/>
        <p:txBody>
          <a:bodyPr/>
          <a:lstStyle/>
          <a:p>
            <a:fld id="{C4228DBF-FDD1-4F5F-AB83-E63C46C55B9A}" type="slidenum">
              <a:rPr lang="fr-FR" smtClean="0"/>
              <a:pPr/>
              <a:t>47</a:t>
            </a:fld>
            <a:endParaRPr lang="fr-FR"/>
          </a:p>
        </p:txBody>
      </p:sp>
    </p:spTree>
    <p:extLst>
      <p:ext uri="{BB962C8B-B14F-4D97-AF65-F5344CB8AC3E}">
        <p14:creationId xmlns:p14="http://schemas.microsoft.com/office/powerpoint/2010/main" val="373309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2" y="104063"/>
            <a:ext cx="1155469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startAt="3"/>
            </a:pPr>
            <a:r>
              <a:rPr lang="fr-FR" sz="2800" dirty="0" smtClean="0">
                <a:solidFill>
                  <a:srgbClr val="002060"/>
                </a:solidFill>
                <a:latin typeface="Arial Narrow" panose="020B0606020202030204" pitchFamily="34" charset="0"/>
              </a:rPr>
              <a:t>2.1 Caractériser </a:t>
            </a:r>
            <a:r>
              <a:rPr lang="fr-FR" sz="2800" dirty="0">
                <a:solidFill>
                  <a:srgbClr val="002060"/>
                </a:solidFill>
                <a:latin typeface="Arial Narrow" panose="020B0606020202030204" pitchFamily="34" charset="0"/>
              </a:rPr>
              <a:t>la stabilité d’un système continu : valeur finale et dépassements</a:t>
            </a:r>
          </a:p>
        </p:txBody>
      </p:sp>
      <p:pic>
        <p:nvPicPr>
          <p:cNvPr id="6" name="Image 5"/>
          <p:cNvPicPr>
            <a:picLocks noChangeAspect="1"/>
          </p:cNvPicPr>
          <p:nvPr/>
        </p:nvPicPr>
        <p:blipFill>
          <a:blip r:embed="rId2"/>
          <a:stretch>
            <a:fillRect/>
          </a:stretch>
        </p:blipFill>
        <p:spPr>
          <a:xfrm>
            <a:off x="1356446" y="646546"/>
            <a:ext cx="8990873" cy="5735860"/>
          </a:xfrm>
          <a:prstGeom prst="rect">
            <a:avLst/>
          </a:prstGeom>
        </p:spPr>
      </p:pic>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48</a:t>
            </a:fld>
            <a:endParaRPr lang="fr-FR"/>
          </a:p>
        </p:txBody>
      </p:sp>
    </p:spTree>
    <p:extLst>
      <p:ext uri="{BB962C8B-B14F-4D97-AF65-F5344CB8AC3E}">
        <p14:creationId xmlns:p14="http://schemas.microsoft.com/office/powerpoint/2010/main" val="19470345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28" y="963044"/>
            <a:ext cx="11757890" cy="830997"/>
          </a:xfrm>
          <a:prstGeom prst="rect">
            <a:avLst/>
          </a:prstGeom>
        </p:spPr>
        <p:txBody>
          <a:bodyPr wrap="square">
            <a:spAutoFit/>
          </a:bodyPr>
          <a:lstStyle/>
          <a:p>
            <a:r>
              <a:rPr lang="fr-FR" sz="2400" dirty="0">
                <a:latin typeface="Arial Narrow" panose="020B0606020202030204" pitchFamily="34" charset="0"/>
              </a:rPr>
              <a:t>Un système est </a:t>
            </a:r>
            <a:r>
              <a:rPr lang="fr-FR" sz="2400" b="1" dirty="0">
                <a:latin typeface="Arial Narrow" panose="020B0606020202030204" pitchFamily="34" charset="0"/>
              </a:rPr>
              <a:t>stable </a:t>
            </a:r>
            <a:r>
              <a:rPr lang="fr-FR" sz="2400" dirty="0">
                <a:latin typeface="Arial Narrow" panose="020B0606020202030204" pitchFamily="34" charset="0"/>
              </a:rPr>
              <a:t>si, pour une </a:t>
            </a:r>
            <a:r>
              <a:rPr lang="fr-FR" sz="2400" b="1" dirty="0">
                <a:latin typeface="Arial Narrow" panose="020B0606020202030204" pitchFamily="34" charset="0"/>
              </a:rPr>
              <a:t>entrée en échelon</a:t>
            </a:r>
            <a:r>
              <a:rPr lang="fr-FR" sz="2400" dirty="0">
                <a:latin typeface="Arial Narrow" panose="020B0606020202030204" pitchFamily="34" charset="0"/>
              </a:rPr>
              <a:t>, la </a:t>
            </a:r>
            <a:r>
              <a:rPr lang="fr-FR" sz="2400" b="1" dirty="0">
                <a:latin typeface="Arial Narrow" panose="020B0606020202030204" pitchFamily="34" charset="0"/>
              </a:rPr>
              <a:t>valeur finale existe </a:t>
            </a:r>
            <a:r>
              <a:rPr lang="fr-FR" sz="2400" dirty="0">
                <a:latin typeface="Arial Narrow" panose="020B0606020202030204" pitchFamily="34" charset="0"/>
              </a:rPr>
              <a:t>(soit, si </a:t>
            </a:r>
            <a:r>
              <a:rPr lang="fr-FR" sz="2400" dirty="0" smtClean="0">
                <a:latin typeface="Arial Narrow" panose="020B0606020202030204" pitchFamily="34" charset="0"/>
              </a:rPr>
              <a:t>la réponse </a:t>
            </a:r>
            <a:r>
              <a:rPr lang="fr-FR" sz="2400" dirty="0">
                <a:latin typeface="Arial Narrow" panose="020B0606020202030204" pitchFamily="34" charset="0"/>
              </a:rPr>
              <a:t>converge).</a:t>
            </a:r>
          </a:p>
        </p:txBody>
      </p:sp>
      <p:sp>
        <p:nvSpPr>
          <p:cNvPr id="4" name="Rectangle 3"/>
          <p:cNvSpPr/>
          <p:nvPr/>
        </p:nvSpPr>
        <p:spPr>
          <a:xfrm>
            <a:off x="258619" y="1766608"/>
            <a:ext cx="11342254" cy="461665"/>
          </a:xfrm>
          <a:prstGeom prst="rect">
            <a:avLst/>
          </a:prstGeom>
        </p:spPr>
        <p:txBody>
          <a:bodyPr wrap="square">
            <a:spAutoFit/>
          </a:bodyPr>
          <a:lstStyle/>
          <a:p>
            <a:r>
              <a:rPr lang="fr-FR" sz="2400" dirty="0">
                <a:latin typeface="Arial Narrow" panose="020B0606020202030204" pitchFamily="34" charset="0"/>
              </a:rPr>
              <a:t>On </a:t>
            </a:r>
            <a:r>
              <a:rPr lang="fr-FR" sz="2400" dirty="0" smtClean="0">
                <a:latin typeface="Arial Narrow" panose="020B0606020202030204" pitchFamily="34" charset="0"/>
              </a:rPr>
              <a:t>admettra </a:t>
            </a:r>
            <a:r>
              <a:rPr lang="fr-FR" sz="2400" dirty="0">
                <a:latin typeface="Arial Narrow" panose="020B0606020202030204" pitchFamily="34" charset="0"/>
              </a:rPr>
              <a:t>que </a:t>
            </a:r>
            <a:r>
              <a:rPr lang="fr-FR" sz="2400" b="1" dirty="0">
                <a:latin typeface="Arial Narrow" panose="020B0606020202030204" pitchFamily="34" charset="0"/>
              </a:rPr>
              <a:t>si un système asservi est stable en poursuite</a:t>
            </a:r>
            <a:r>
              <a:rPr lang="fr-FR" sz="2400" dirty="0">
                <a:latin typeface="Arial Narrow" panose="020B0606020202030204" pitchFamily="34" charset="0"/>
              </a:rPr>
              <a:t>, il est </a:t>
            </a:r>
            <a:r>
              <a:rPr lang="fr-FR" sz="2400" b="1" dirty="0">
                <a:latin typeface="Arial Narrow" panose="020B0606020202030204" pitchFamily="34" charset="0"/>
              </a:rPr>
              <a:t>stable </a:t>
            </a:r>
            <a:r>
              <a:rPr lang="fr-FR" sz="2400" b="1" dirty="0" smtClean="0">
                <a:latin typeface="Arial Narrow" panose="020B0606020202030204" pitchFamily="34" charset="0"/>
              </a:rPr>
              <a:t>en régulation</a:t>
            </a:r>
            <a:r>
              <a:rPr lang="fr-FR" sz="2400" dirty="0">
                <a:latin typeface="Arial Narrow" panose="020B0606020202030204" pitchFamily="34" charset="0"/>
              </a:rPr>
              <a:t>.</a:t>
            </a:r>
          </a:p>
        </p:txBody>
      </p:sp>
      <p:pic>
        <p:nvPicPr>
          <p:cNvPr id="5" name="Image 4"/>
          <p:cNvPicPr>
            <a:picLocks noChangeAspect="1"/>
          </p:cNvPicPr>
          <p:nvPr/>
        </p:nvPicPr>
        <p:blipFill>
          <a:blip r:embed="rId2"/>
          <a:stretch>
            <a:fillRect/>
          </a:stretch>
        </p:blipFill>
        <p:spPr>
          <a:xfrm>
            <a:off x="954548" y="2326553"/>
            <a:ext cx="10328445" cy="4462174"/>
          </a:xfrm>
          <a:prstGeom prst="rect">
            <a:avLst/>
          </a:prstGeom>
        </p:spPr>
      </p:pic>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49</a:t>
            </a:fld>
            <a:endParaRPr lang="fr-FR"/>
          </a:p>
        </p:txBody>
      </p:sp>
      <p:sp>
        <p:nvSpPr>
          <p:cNvPr id="8" name="Rectangle 7"/>
          <p:cNvSpPr/>
          <p:nvPr/>
        </p:nvSpPr>
        <p:spPr>
          <a:xfrm>
            <a:off x="221672" y="104063"/>
            <a:ext cx="112637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startAt="3"/>
            </a:pPr>
            <a:r>
              <a:rPr lang="fr-FR" sz="2800" dirty="0" smtClean="0">
                <a:solidFill>
                  <a:srgbClr val="002060"/>
                </a:solidFill>
                <a:latin typeface="Arial Narrow" panose="020B0606020202030204" pitchFamily="34" charset="0"/>
              </a:rPr>
              <a:t>2.1 Caractériser </a:t>
            </a:r>
            <a:r>
              <a:rPr lang="fr-FR" sz="2800" dirty="0">
                <a:solidFill>
                  <a:srgbClr val="002060"/>
                </a:solidFill>
                <a:latin typeface="Arial Narrow" panose="020B0606020202030204" pitchFamily="34" charset="0"/>
              </a:rPr>
              <a:t>la stabilité d’un système continu : valeur finale et dépassements</a:t>
            </a:r>
          </a:p>
        </p:txBody>
      </p:sp>
    </p:spTree>
    <p:extLst>
      <p:ext uri="{BB962C8B-B14F-4D97-AF65-F5344CB8AC3E}">
        <p14:creationId xmlns:p14="http://schemas.microsoft.com/office/powerpoint/2010/main" val="395384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490" y="1443387"/>
            <a:ext cx="10852727" cy="1569660"/>
          </a:xfrm>
          <a:prstGeom prst="rect">
            <a:avLst/>
          </a:prstGeom>
          <a:ln w="57150">
            <a:solidFill>
              <a:schemeClr val="tx1">
                <a:lumMod val="50000"/>
                <a:lumOff val="50000"/>
              </a:schemeClr>
            </a:solidFill>
          </a:ln>
        </p:spPr>
        <p:txBody>
          <a:bodyPr wrap="square">
            <a:spAutoFit/>
          </a:bodyPr>
          <a:lstStyle/>
          <a:p>
            <a:pPr algn="just"/>
            <a:r>
              <a:rPr lang="fr-FR" sz="3200" dirty="0">
                <a:solidFill>
                  <a:srgbClr val="FF0000"/>
                </a:solidFill>
                <a:latin typeface="Arial Narrow" panose="020B0606020202030204" pitchFamily="34" charset="0"/>
              </a:rPr>
              <a:t>L’automatique</a:t>
            </a:r>
            <a:r>
              <a:rPr lang="fr-FR" sz="3200" dirty="0">
                <a:latin typeface="Arial Narrow" panose="020B0606020202030204" pitchFamily="34" charset="0"/>
              </a:rPr>
              <a:t> est l’art de modéliser, </a:t>
            </a:r>
            <a:r>
              <a:rPr lang="fr-FR" sz="3200" dirty="0" smtClean="0">
                <a:latin typeface="Arial Narrow" panose="020B0606020202030204" pitchFamily="34" charset="0"/>
              </a:rPr>
              <a:t>d’analyser puis </a:t>
            </a:r>
            <a:r>
              <a:rPr lang="fr-FR" sz="3200" dirty="0">
                <a:latin typeface="Arial Narrow" panose="020B0606020202030204" pitchFamily="34" charset="0"/>
              </a:rPr>
              <a:t>de commander les systèmes. C’est </a:t>
            </a:r>
            <a:r>
              <a:rPr lang="fr-FR" sz="3200" dirty="0" smtClean="0">
                <a:latin typeface="Arial Narrow" panose="020B0606020202030204" pitchFamily="34" charset="0"/>
              </a:rPr>
              <a:t>aussi celui </a:t>
            </a:r>
            <a:r>
              <a:rPr lang="fr-FR" sz="3200" dirty="0">
                <a:latin typeface="Arial Narrow" panose="020B0606020202030204" pitchFamily="34" charset="0"/>
              </a:rPr>
              <a:t>de traiter l’information et de prendre </a:t>
            </a:r>
            <a:r>
              <a:rPr lang="fr-FR" sz="3200" dirty="0" smtClean="0">
                <a:latin typeface="Arial Narrow" panose="020B0606020202030204" pitchFamily="34" charset="0"/>
              </a:rPr>
              <a:t>des décisions</a:t>
            </a:r>
            <a:r>
              <a:rPr lang="fr-FR" sz="3200" dirty="0">
                <a:latin typeface="Arial Narrow" panose="020B0606020202030204" pitchFamily="34" charset="0"/>
              </a:rPr>
              <a:t>.</a:t>
            </a:r>
          </a:p>
        </p:txBody>
      </p:sp>
      <p:pic>
        <p:nvPicPr>
          <p:cNvPr id="6" name="Image 5"/>
          <p:cNvPicPr>
            <a:picLocks noChangeAspect="1"/>
          </p:cNvPicPr>
          <p:nvPr/>
        </p:nvPicPr>
        <p:blipFill>
          <a:blip r:embed="rId2"/>
          <a:stretch>
            <a:fillRect/>
          </a:stretch>
        </p:blipFill>
        <p:spPr>
          <a:xfrm>
            <a:off x="1274617" y="3560040"/>
            <a:ext cx="3300845" cy="2750704"/>
          </a:xfrm>
          <a:prstGeom prst="rect">
            <a:avLst/>
          </a:prstGeom>
        </p:spPr>
      </p:pic>
      <p:pic>
        <p:nvPicPr>
          <p:cNvPr id="2" name="Image 1"/>
          <p:cNvPicPr>
            <a:picLocks noChangeAspect="1"/>
          </p:cNvPicPr>
          <p:nvPr/>
        </p:nvPicPr>
        <p:blipFill>
          <a:blip r:embed="rId3"/>
          <a:stretch>
            <a:fillRect/>
          </a:stretch>
        </p:blipFill>
        <p:spPr>
          <a:xfrm>
            <a:off x="5652654" y="3284902"/>
            <a:ext cx="5375564" cy="3253585"/>
          </a:xfrm>
          <a:prstGeom prst="rect">
            <a:avLst/>
          </a:prstGeom>
        </p:spPr>
      </p:pic>
      <p:sp>
        <p:nvSpPr>
          <p:cNvPr id="7" name="Rectangle 6"/>
          <p:cNvSpPr/>
          <p:nvPr/>
        </p:nvSpPr>
        <p:spPr>
          <a:xfrm>
            <a:off x="3120646" y="399534"/>
            <a:ext cx="5639685"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terminologie </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5</a:t>
            </a:fld>
            <a:endParaRPr lang="fr-FR"/>
          </a:p>
        </p:txBody>
      </p:sp>
    </p:spTree>
    <p:extLst>
      <p:ext uri="{BB962C8B-B14F-4D97-AF65-F5344CB8AC3E}">
        <p14:creationId xmlns:p14="http://schemas.microsoft.com/office/powerpoint/2010/main" val="1617189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4494" y="621208"/>
            <a:ext cx="4761240" cy="461665"/>
          </a:xfrm>
          <a:prstGeom prst="rect">
            <a:avLst/>
          </a:prstGeom>
        </p:spPr>
        <p:txBody>
          <a:bodyPr wrap="none">
            <a:spAutoFit/>
          </a:bodyPr>
          <a:lstStyle/>
          <a:p>
            <a:r>
              <a:rPr lang="fr-FR" sz="2400" b="1" dirty="0">
                <a:latin typeface="Arial Narrow" panose="020B0606020202030204" pitchFamily="34" charset="0"/>
              </a:rPr>
              <a:t>Exemple </a:t>
            </a:r>
            <a:r>
              <a:rPr lang="fr-FR" sz="2400" dirty="0">
                <a:latin typeface="Arial Narrow" panose="020B0606020202030204" pitchFamily="34" charset="0"/>
              </a:rPr>
              <a:t>de réponse avec dépassement</a:t>
            </a:r>
          </a:p>
        </p:txBody>
      </p:sp>
      <p:pic>
        <p:nvPicPr>
          <p:cNvPr id="7" name="Image 6"/>
          <p:cNvPicPr>
            <a:picLocks noChangeAspect="1"/>
          </p:cNvPicPr>
          <p:nvPr/>
        </p:nvPicPr>
        <p:blipFill rotWithShape="1">
          <a:blip r:embed="rId2"/>
          <a:srcRect l="3620" t="1311" r="-301" b="-1311"/>
          <a:stretch/>
        </p:blipFill>
        <p:spPr>
          <a:xfrm>
            <a:off x="443346" y="1076035"/>
            <a:ext cx="4404418" cy="2621938"/>
          </a:xfrm>
          <a:prstGeom prst="rect">
            <a:avLst/>
          </a:prstGeom>
        </p:spPr>
      </p:pic>
      <p:sp>
        <p:nvSpPr>
          <p:cNvPr id="8" name="Rectangle 7"/>
          <p:cNvSpPr/>
          <p:nvPr/>
        </p:nvSpPr>
        <p:spPr>
          <a:xfrm>
            <a:off x="5846617" y="602872"/>
            <a:ext cx="6059053" cy="830997"/>
          </a:xfrm>
          <a:prstGeom prst="rect">
            <a:avLst/>
          </a:prstGeom>
        </p:spPr>
        <p:txBody>
          <a:bodyPr wrap="square">
            <a:spAutoFit/>
          </a:bodyPr>
          <a:lstStyle/>
          <a:p>
            <a:r>
              <a:rPr lang="fr-FR" sz="2400" dirty="0">
                <a:latin typeface="Arial Narrow" panose="020B0606020202030204" pitchFamily="34" charset="0"/>
              </a:rPr>
              <a:t>Pour certains systèmes, il est impératif qu’il n’y ait </a:t>
            </a:r>
            <a:r>
              <a:rPr lang="fr-FR" sz="2400" dirty="0" smtClean="0">
                <a:latin typeface="Arial Narrow" panose="020B0606020202030204" pitchFamily="34" charset="0"/>
              </a:rPr>
              <a:t>aucun dépassement.</a:t>
            </a:r>
            <a:endParaRPr lang="fr-FR" sz="2400" dirty="0">
              <a:latin typeface="Arial Narrow" panose="020B0606020202030204" pitchFamily="34" charset="0"/>
            </a:endParaRPr>
          </a:p>
        </p:txBody>
      </p:sp>
      <p:sp>
        <p:nvSpPr>
          <p:cNvPr id="9" name="Rectangle 8"/>
          <p:cNvSpPr/>
          <p:nvPr/>
        </p:nvSpPr>
        <p:spPr>
          <a:xfrm>
            <a:off x="5514110" y="1609544"/>
            <a:ext cx="2032000" cy="1200329"/>
          </a:xfrm>
          <a:prstGeom prst="rect">
            <a:avLst/>
          </a:prstGeom>
        </p:spPr>
        <p:txBody>
          <a:bodyPr wrap="square">
            <a:spAutoFit/>
          </a:bodyPr>
          <a:lstStyle/>
          <a:p>
            <a:pPr algn="just"/>
            <a:r>
              <a:rPr lang="fr-FR" b="1" dirty="0">
                <a:latin typeface="Arial Narrow" panose="020B0606020202030204" pitchFamily="34" charset="0"/>
              </a:rPr>
              <a:t>Exemple : </a:t>
            </a:r>
            <a:r>
              <a:rPr lang="fr-FR" dirty="0">
                <a:latin typeface="Arial Narrow" panose="020B0606020202030204" pitchFamily="34" charset="0"/>
              </a:rPr>
              <a:t>l’amarrage du module ATV à la station ISS (</a:t>
            </a:r>
            <a:r>
              <a:rPr lang="fr-FR" dirty="0" smtClean="0">
                <a:latin typeface="Arial Narrow" panose="020B0606020202030204" pitchFamily="34" charset="0"/>
              </a:rPr>
              <a:t>risque de </a:t>
            </a:r>
            <a:r>
              <a:rPr lang="fr-FR" dirty="0">
                <a:latin typeface="Arial Narrow" panose="020B0606020202030204" pitchFamily="34" charset="0"/>
              </a:rPr>
              <a:t>collision).</a:t>
            </a:r>
          </a:p>
        </p:txBody>
      </p:sp>
      <p:pic>
        <p:nvPicPr>
          <p:cNvPr id="10" name="Image 9"/>
          <p:cNvPicPr>
            <a:picLocks noChangeAspect="1"/>
          </p:cNvPicPr>
          <p:nvPr/>
        </p:nvPicPr>
        <p:blipFill>
          <a:blip r:embed="rId3"/>
          <a:stretch>
            <a:fillRect/>
          </a:stretch>
        </p:blipFill>
        <p:spPr>
          <a:xfrm>
            <a:off x="7656945" y="1326521"/>
            <a:ext cx="3260437" cy="2682061"/>
          </a:xfrm>
          <a:prstGeom prst="rect">
            <a:avLst/>
          </a:prstGeom>
        </p:spPr>
      </p:pic>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50</a:t>
            </a:fld>
            <a:endParaRPr lang="fr-FR"/>
          </a:p>
        </p:txBody>
      </p:sp>
      <p:sp>
        <p:nvSpPr>
          <p:cNvPr id="11" name="Rectangle 10"/>
          <p:cNvSpPr/>
          <p:nvPr/>
        </p:nvSpPr>
        <p:spPr>
          <a:xfrm>
            <a:off x="221672" y="104063"/>
            <a:ext cx="1127760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startAt="3"/>
            </a:pPr>
            <a:r>
              <a:rPr lang="fr-FR" sz="2800" dirty="0" smtClean="0">
                <a:solidFill>
                  <a:srgbClr val="002060"/>
                </a:solidFill>
                <a:latin typeface="Arial Narrow" panose="020B0606020202030204" pitchFamily="34" charset="0"/>
              </a:rPr>
              <a:t>2.1 Caractériser </a:t>
            </a:r>
            <a:r>
              <a:rPr lang="fr-FR" sz="2800" dirty="0">
                <a:solidFill>
                  <a:srgbClr val="002060"/>
                </a:solidFill>
                <a:latin typeface="Arial Narrow" panose="020B0606020202030204" pitchFamily="34" charset="0"/>
              </a:rPr>
              <a:t>la stabilité d’un système continu : valeur finale et dépassements</a:t>
            </a:r>
          </a:p>
        </p:txBody>
      </p:sp>
      <p:pic>
        <p:nvPicPr>
          <p:cNvPr id="12" name="Image 11"/>
          <p:cNvPicPr>
            <a:picLocks noChangeAspect="1"/>
          </p:cNvPicPr>
          <p:nvPr/>
        </p:nvPicPr>
        <p:blipFill>
          <a:blip r:embed="rId4"/>
          <a:stretch>
            <a:fillRect/>
          </a:stretch>
        </p:blipFill>
        <p:spPr>
          <a:xfrm>
            <a:off x="193964" y="3546764"/>
            <a:ext cx="5255144" cy="3103418"/>
          </a:xfrm>
          <a:prstGeom prst="rect">
            <a:avLst/>
          </a:prstGeom>
        </p:spPr>
      </p:pic>
      <p:pic>
        <p:nvPicPr>
          <p:cNvPr id="5" name="Image 4"/>
          <p:cNvPicPr>
            <a:picLocks noChangeAspect="1"/>
          </p:cNvPicPr>
          <p:nvPr/>
        </p:nvPicPr>
        <p:blipFill>
          <a:blip r:embed="rId5"/>
          <a:stretch>
            <a:fillRect/>
          </a:stretch>
        </p:blipFill>
        <p:spPr>
          <a:xfrm>
            <a:off x="7626878" y="4119418"/>
            <a:ext cx="3347596" cy="2460571"/>
          </a:xfrm>
          <a:prstGeom prst="rect">
            <a:avLst/>
          </a:prstGeom>
        </p:spPr>
      </p:pic>
      <p:sp>
        <p:nvSpPr>
          <p:cNvPr id="13" name="Rectangle 12"/>
          <p:cNvSpPr/>
          <p:nvPr/>
        </p:nvSpPr>
        <p:spPr>
          <a:xfrm>
            <a:off x="5717310" y="4987636"/>
            <a:ext cx="1838036" cy="769441"/>
          </a:xfrm>
          <a:prstGeom prst="rect">
            <a:avLst/>
          </a:prstGeom>
        </p:spPr>
        <p:txBody>
          <a:bodyPr wrap="square">
            <a:spAutoFit/>
          </a:bodyPr>
          <a:lstStyle/>
          <a:p>
            <a:pPr algn="just"/>
            <a:r>
              <a:rPr lang="fr-FR" b="1" i="1" dirty="0">
                <a:solidFill>
                  <a:srgbClr val="000000"/>
                </a:solidFill>
                <a:latin typeface="Arial Narrow" panose="020B0606020202030204" pitchFamily="34" charset="0"/>
              </a:rPr>
              <a:t>Exemple : </a:t>
            </a:r>
            <a:r>
              <a:rPr lang="fr-FR" i="1" dirty="0">
                <a:solidFill>
                  <a:srgbClr val="000000"/>
                </a:solidFill>
                <a:latin typeface="Arial Narrow" panose="020B0606020202030204" pitchFamily="34" charset="0"/>
              </a:rPr>
              <a:t>le robot trieur de saucisse </a:t>
            </a:r>
            <a:r>
              <a:rPr lang="fr-FR" sz="800" dirty="0">
                <a:solidFill>
                  <a:srgbClr val="000000"/>
                </a:solidFill>
                <a:latin typeface="Arial" panose="020B0604020202020204" pitchFamily="34" charset="0"/>
              </a:rPr>
              <a:t>	</a:t>
            </a:r>
          </a:p>
        </p:txBody>
      </p:sp>
    </p:spTree>
    <p:extLst>
      <p:ext uri="{BB962C8B-B14F-4D97-AF65-F5344CB8AC3E}">
        <p14:creationId xmlns:p14="http://schemas.microsoft.com/office/powerpoint/2010/main" val="34547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0219" y="1018463"/>
            <a:ext cx="5504873" cy="707886"/>
          </a:xfrm>
          <a:prstGeom prst="rect">
            <a:avLst/>
          </a:prstGeom>
        </p:spPr>
        <p:txBody>
          <a:bodyPr wrap="square">
            <a:spAutoFit/>
          </a:bodyPr>
          <a:lstStyle/>
          <a:p>
            <a:r>
              <a:rPr lang="fr-FR" sz="2000" b="1" dirty="0">
                <a:latin typeface="Arial Narrow" panose="020B0606020202030204" pitchFamily="34" charset="0"/>
              </a:rPr>
              <a:t>Application </a:t>
            </a:r>
            <a:r>
              <a:rPr lang="fr-FR" sz="2000" dirty="0">
                <a:latin typeface="Arial Narrow" panose="020B0606020202030204" pitchFamily="34" charset="0"/>
              </a:rPr>
              <a:t>: le graphique </a:t>
            </a:r>
            <a:r>
              <a:rPr lang="fr-FR" sz="2000" dirty="0" smtClean="0">
                <a:latin typeface="Arial Narrow" panose="020B0606020202030204" pitchFamily="34" charset="0"/>
              </a:rPr>
              <a:t>ci-contre représente </a:t>
            </a:r>
            <a:r>
              <a:rPr lang="fr-FR" sz="2000" dirty="0">
                <a:latin typeface="Arial Narrow" panose="020B0606020202030204" pitchFamily="34" charset="0"/>
              </a:rPr>
              <a:t>la réponse d'un système à </a:t>
            </a:r>
            <a:r>
              <a:rPr lang="fr-FR" sz="2000" dirty="0" smtClean="0">
                <a:latin typeface="Arial Narrow" panose="020B0606020202030204" pitchFamily="34" charset="0"/>
              </a:rPr>
              <a:t>une consigne </a:t>
            </a:r>
            <a:r>
              <a:rPr lang="fr-FR" sz="2000" dirty="0">
                <a:latin typeface="Arial Narrow" panose="020B0606020202030204" pitchFamily="34" charset="0"/>
              </a:rPr>
              <a:t>dite "en échelon".</a:t>
            </a:r>
          </a:p>
        </p:txBody>
      </p:sp>
      <p:sp>
        <p:nvSpPr>
          <p:cNvPr id="4" name="Rectangle 3"/>
          <p:cNvSpPr/>
          <p:nvPr/>
        </p:nvSpPr>
        <p:spPr>
          <a:xfrm>
            <a:off x="397163" y="2671972"/>
            <a:ext cx="2447637" cy="461665"/>
          </a:xfrm>
          <a:prstGeom prst="rect">
            <a:avLst/>
          </a:prstGeom>
        </p:spPr>
        <p:txBody>
          <a:bodyPr wrap="square">
            <a:spAutoFit/>
          </a:bodyPr>
          <a:lstStyle/>
          <a:p>
            <a:r>
              <a:rPr lang="el-GR" sz="2400" dirty="0" smtClean="0">
                <a:latin typeface="Arial Narrow" panose="020B0606020202030204" pitchFamily="34" charset="0"/>
              </a:rPr>
              <a:t>Δ</a:t>
            </a:r>
            <a:r>
              <a:rPr lang="fr-FR" sz="2400" i="1" dirty="0">
                <a:latin typeface="Arial Narrow" panose="020B0606020202030204" pitchFamily="34" charset="0"/>
              </a:rPr>
              <a:t>s</a:t>
            </a:r>
            <a:r>
              <a:rPr lang="fr-FR" sz="2400" dirty="0">
                <a:latin typeface="Arial Narrow" panose="020B0606020202030204" pitchFamily="34" charset="0"/>
              </a:rPr>
              <a:t>(+∞) = 8 − 5 = </a:t>
            </a:r>
            <a:r>
              <a:rPr lang="fr-FR" sz="2400" dirty="0" smtClean="0">
                <a:latin typeface="Arial Narrow" panose="020B0606020202030204" pitchFamily="34" charset="0"/>
              </a:rPr>
              <a:t>3</a:t>
            </a:r>
          </a:p>
        </p:txBody>
      </p:sp>
      <p:pic>
        <p:nvPicPr>
          <p:cNvPr id="5" name="Image 4"/>
          <p:cNvPicPr>
            <a:picLocks noChangeAspect="1"/>
          </p:cNvPicPr>
          <p:nvPr/>
        </p:nvPicPr>
        <p:blipFill>
          <a:blip r:embed="rId2"/>
          <a:stretch>
            <a:fillRect/>
          </a:stretch>
        </p:blipFill>
        <p:spPr>
          <a:xfrm>
            <a:off x="5739534" y="1003589"/>
            <a:ext cx="6311302" cy="4649066"/>
          </a:xfrm>
          <a:prstGeom prst="rect">
            <a:avLst/>
          </a:prstGeom>
        </p:spPr>
      </p:pic>
      <p:sp>
        <p:nvSpPr>
          <p:cNvPr id="11" name="Rectangle 10"/>
          <p:cNvSpPr/>
          <p:nvPr/>
        </p:nvSpPr>
        <p:spPr>
          <a:xfrm>
            <a:off x="452581" y="5374898"/>
            <a:ext cx="4488874" cy="461665"/>
          </a:xfrm>
          <a:prstGeom prst="rect">
            <a:avLst/>
          </a:prstGeom>
        </p:spPr>
        <p:txBody>
          <a:bodyPr wrap="square">
            <a:spAutoFit/>
          </a:bodyPr>
          <a:lstStyle/>
          <a:p>
            <a:r>
              <a:rPr lang="fr-FR" sz="2400" b="1" dirty="0" smtClean="0">
                <a:latin typeface="Arial Narrow" panose="020B0606020202030204" pitchFamily="34" charset="0"/>
              </a:rPr>
              <a:t>Quelle </a:t>
            </a:r>
            <a:r>
              <a:rPr lang="fr-FR" sz="2400" b="1" dirty="0">
                <a:latin typeface="Arial Narrow" panose="020B0606020202030204" pitchFamily="34" charset="0"/>
              </a:rPr>
              <a:t>est la performance évaluée </a:t>
            </a:r>
            <a:r>
              <a:rPr lang="fr-FR" sz="2400" b="1" dirty="0" smtClean="0">
                <a:latin typeface="Arial Narrow" panose="020B0606020202030204" pitchFamily="34" charset="0"/>
              </a:rPr>
              <a:t>?</a:t>
            </a:r>
            <a:endParaRPr lang="fr-FR" sz="2400" b="1" dirty="0">
              <a:latin typeface="Arial Narrow" panose="020B0606020202030204" pitchFamily="34" charset="0"/>
            </a:endParaRPr>
          </a:p>
        </p:txBody>
      </p:sp>
      <p:sp>
        <p:nvSpPr>
          <p:cNvPr id="12" name="Rectangle 11"/>
          <p:cNvSpPr/>
          <p:nvPr/>
        </p:nvSpPr>
        <p:spPr>
          <a:xfrm>
            <a:off x="452580" y="4325128"/>
            <a:ext cx="3168073" cy="830997"/>
          </a:xfrm>
          <a:prstGeom prst="rect">
            <a:avLst/>
          </a:prstGeom>
        </p:spPr>
        <p:txBody>
          <a:bodyPr wrap="square">
            <a:spAutoFit/>
          </a:bodyPr>
          <a:lstStyle/>
          <a:p>
            <a:pPr lvl="0"/>
            <a:r>
              <a:rPr lang="fr-FR" sz="2400" dirty="0" smtClean="0">
                <a:solidFill>
                  <a:prstClr val="black"/>
                </a:solidFill>
                <a:latin typeface="Arial Narrow" panose="020B0606020202030204" pitchFamily="34" charset="0"/>
              </a:rPr>
              <a:t>et </a:t>
            </a:r>
            <a:r>
              <a:rPr lang="fr-FR" sz="2400" dirty="0">
                <a:solidFill>
                  <a:prstClr val="black"/>
                </a:solidFill>
                <a:latin typeface="Arial Narrow" panose="020B0606020202030204" pitchFamily="34" charset="0"/>
              </a:rPr>
              <a:t>D2%=0,3/3=0,1=10%</a:t>
            </a:r>
          </a:p>
          <a:p>
            <a:pPr lvl="0"/>
            <a:r>
              <a:rPr lang="fr-FR" sz="2400" dirty="0">
                <a:solidFill>
                  <a:prstClr val="black"/>
                </a:solidFill>
                <a:latin typeface="Arial Narrow" panose="020B0606020202030204" pitchFamily="34" charset="0"/>
              </a:rPr>
              <a:t>3 dépassements visibles.</a:t>
            </a:r>
          </a:p>
        </p:txBody>
      </p:sp>
      <p:sp>
        <p:nvSpPr>
          <p:cNvPr id="13" name="Rectangle 12"/>
          <p:cNvSpPr/>
          <p:nvPr/>
        </p:nvSpPr>
        <p:spPr>
          <a:xfrm>
            <a:off x="461546" y="5876698"/>
            <a:ext cx="5141151" cy="523220"/>
          </a:xfrm>
          <a:prstGeom prst="rect">
            <a:avLst/>
          </a:prstGeom>
        </p:spPr>
        <p:txBody>
          <a:bodyPr wrap="none">
            <a:spAutoFit/>
          </a:bodyPr>
          <a:lstStyle/>
          <a:p>
            <a:r>
              <a:rPr lang="fr-FR" sz="2800" dirty="0">
                <a:latin typeface="Arial Narrow" panose="020B0606020202030204" pitchFamily="34" charset="0"/>
              </a:rPr>
              <a:t>Performance de stabilité en poursuite.</a:t>
            </a:r>
          </a:p>
        </p:txBody>
      </p:sp>
      <p:sp>
        <p:nvSpPr>
          <p:cNvPr id="15" name="Rectangle 14"/>
          <p:cNvSpPr/>
          <p:nvPr/>
        </p:nvSpPr>
        <p:spPr>
          <a:xfrm>
            <a:off x="350982" y="1822011"/>
            <a:ext cx="6096000" cy="830997"/>
          </a:xfrm>
          <a:prstGeom prst="rect">
            <a:avLst/>
          </a:prstGeom>
        </p:spPr>
        <p:txBody>
          <a:bodyPr>
            <a:spAutoFit/>
          </a:bodyPr>
          <a:lstStyle/>
          <a:p>
            <a:pPr lvl="0"/>
            <a:r>
              <a:rPr lang="fr-FR" sz="2400" b="1" dirty="0">
                <a:solidFill>
                  <a:prstClr val="black"/>
                </a:solidFill>
                <a:latin typeface="Arial Narrow" panose="020B0606020202030204" pitchFamily="34" charset="0"/>
              </a:rPr>
              <a:t>Estimer D1, D1%, D2, D2% et le nombre</a:t>
            </a:r>
          </a:p>
          <a:p>
            <a:pPr lvl="0"/>
            <a:r>
              <a:rPr lang="fr-FR" sz="2400" b="1" dirty="0">
                <a:solidFill>
                  <a:prstClr val="black"/>
                </a:solidFill>
                <a:latin typeface="Arial Narrow" panose="020B0606020202030204" pitchFamily="34" charset="0"/>
              </a:rPr>
              <a:t>de dépassements</a:t>
            </a: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51</a:t>
            </a:fld>
            <a:endParaRPr lang="fr-FR"/>
          </a:p>
        </p:txBody>
      </p:sp>
      <p:sp>
        <p:nvSpPr>
          <p:cNvPr id="8" name="Rectangle 7"/>
          <p:cNvSpPr/>
          <p:nvPr/>
        </p:nvSpPr>
        <p:spPr>
          <a:xfrm>
            <a:off x="3244209" y="2662459"/>
            <a:ext cx="1935145"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D1=|8,9-8|= 0,9</a:t>
            </a:r>
          </a:p>
        </p:txBody>
      </p:sp>
      <p:sp>
        <p:nvSpPr>
          <p:cNvPr id="9" name="Rectangle 8"/>
          <p:cNvSpPr/>
          <p:nvPr/>
        </p:nvSpPr>
        <p:spPr>
          <a:xfrm>
            <a:off x="1342206" y="3198168"/>
            <a:ext cx="2598788"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D1%=0,9/3=0,3=30%</a:t>
            </a:r>
          </a:p>
        </p:txBody>
      </p:sp>
      <p:sp>
        <p:nvSpPr>
          <p:cNvPr id="10" name="Rectangle 9"/>
          <p:cNvSpPr/>
          <p:nvPr/>
        </p:nvSpPr>
        <p:spPr>
          <a:xfrm>
            <a:off x="859548" y="3807769"/>
            <a:ext cx="1864613"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D2=|7,7-8|=0,3</a:t>
            </a:r>
          </a:p>
        </p:txBody>
      </p:sp>
      <p:sp>
        <p:nvSpPr>
          <p:cNvPr id="16" name="Rectangle 15"/>
          <p:cNvSpPr/>
          <p:nvPr/>
        </p:nvSpPr>
        <p:spPr>
          <a:xfrm>
            <a:off x="221672" y="104063"/>
            <a:ext cx="1127760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startAt="3"/>
            </a:pPr>
            <a:r>
              <a:rPr lang="fr-FR" sz="2800" dirty="0" smtClean="0">
                <a:solidFill>
                  <a:srgbClr val="002060"/>
                </a:solidFill>
                <a:latin typeface="Arial Narrow" panose="020B0606020202030204" pitchFamily="34" charset="0"/>
              </a:rPr>
              <a:t>2.1 Caractériser </a:t>
            </a:r>
            <a:r>
              <a:rPr lang="fr-FR" sz="2800" dirty="0">
                <a:solidFill>
                  <a:srgbClr val="002060"/>
                </a:solidFill>
                <a:latin typeface="Arial Narrow" panose="020B0606020202030204" pitchFamily="34" charset="0"/>
              </a:rPr>
              <a:t>la stabilité d’un système continu : valeur finale et dépassements</a:t>
            </a:r>
          </a:p>
        </p:txBody>
      </p:sp>
    </p:spTree>
    <p:extLst>
      <p:ext uri="{BB962C8B-B14F-4D97-AF65-F5344CB8AC3E}">
        <p14:creationId xmlns:p14="http://schemas.microsoft.com/office/powerpoint/2010/main" val="94662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987" y="861353"/>
            <a:ext cx="6579045" cy="523220"/>
          </a:xfrm>
          <a:prstGeom prst="rect">
            <a:avLst/>
          </a:prstGeom>
        </p:spPr>
        <p:txBody>
          <a:bodyPr wrap="none">
            <a:spAutoFit/>
          </a:bodyPr>
          <a:lstStyle/>
          <a:p>
            <a:r>
              <a:rPr lang="fr-FR" sz="2800" dirty="0">
                <a:latin typeface="Arial Narrow" panose="020B0606020202030204" pitchFamily="34" charset="0"/>
              </a:rPr>
              <a:t>La </a:t>
            </a:r>
            <a:r>
              <a:rPr lang="fr-FR" sz="2800" dirty="0">
                <a:solidFill>
                  <a:srgbClr val="FF0000"/>
                </a:solidFill>
                <a:latin typeface="Arial Narrow" panose="020B0606020202030204" pitchFamily="34" charset="0"/>
              </a:rPr>
              <a:t>rapidité</a:t>
            </a:r>
            <a:r>
              <a:rPr lang="fr-FR" sz="2800" dirty="0">
                <a:latin typeface="Arial Narrow" panose="020B0606020202030204" pitchFamily="34" charset="0"/>
              </a:rPr>
              <a:t>, caractérisée par le temps de réponse</a:t>
            </a:r>
          </a:p>
        </p:txBody>
      </p:sp>
      <p:sp>
        <p:nvSpPr>
          <p:cNvPr id="5" name="Rectangle 4"/>
          <p:cNvSpPr/>
          <p:nvPr/>
        </p:nvSpPr>
        <p:spPr>
          <a:xfrm>
            <a:off x="193964" y="4508297"/>
            <a:ext cx="6770254" cy="1631216"/>
          </a:xfrm>
          <a:prstGeom prst="rect">
            <a:avLst/>
          </a:prstGeom>
        </p:spPr>
        <p:txBody>
          <a:bodyPr wrap="square">
            <a:spAutoFit/>
          </a:bodyPr>
          <a:lstStyle/>
          <a:p>
            <a:r>
              <a:rPr lang="fr-FR" sz="2000" i="1" dirty="0" smtClean="0">
                <a:solidFill>
                  <a:srgbClr val="000000"/>
                </a:solidFill>
                <a:latin typeface="Arial Narrow" panose="020B0606020202030204" pitchFamily="34" charset="0"/>
              </a:rPr>
              <a:t>Ainsi</a:t>
            </a:r>
            <a:r>
              <a:rPr lang="fr-FR" sz="2000" i="1" dirty="0">
                <a:solidFill>
                  <a:srgbClr val="000000"/>
                </a:solidFill>
                <a:latin typeface="Arial Narrow" panose="020B0606020202030204" pitchFamily="34" charset="0"/>
              </a:rPr>
              <a:t>, lors d’une étude de rapidité, il faut faire abstraction de l’entrée ! </a:t>
            </a:r>
            <a:endParaRPr lang="fr-FR" sz="2000" dirty="0">
              <a:solidFill>
                <a:srgbClr val="000000"/>
              </a:solidFill>
              <a:latin typeface="Arial Narrow" panose="020B0606020202030204" pitchFamily="34" charset="0"/>
            </a:endParaRPr>
          </a:p>
          <a:p>
            <a:pPr marL="342900" indent="-342900">
              <a:buFont typeface="Arial" panose="020B0604020202020204" pitchFamily="34" charset="0"/>
              <a:buChar char="•"/>
            </a:pPr>
            <a:r>
              <a:rPr lang="fr-FR" sz="2000" dirty="0" smtClean="0">
                <a:solidFill>
                  <a:srgbClr val="000000"/>
                </a:solidFill>
                <a:latin typeface="Arial Narrow" panose="020B0606020202030204" pitchFamily="34" charset="0"/>
              </a:rPr>
              <a:t> </a:t>
            </a:r>
            <a:r>
              <a:rPr lang="fr-FR" sz="2000" b="1" i="1" dirty="0">
                <a:solidFill>
                  <a:srgbClr val="000000"/>
                </a:solidFill>
                <a:latin typeface="Arial Narrow" panose="020B0606020202030204" pitchFamily="34" charset="0"/>
              </a:rPr>
              <a:t>Le temps de réponse à 5% est atteint lorsque la sortie rentre dans le « tube des 5% » et n’en sort plus ! </a:t>
            </a:r>
            <a:endParaRPr lang="fr-FR" sz="2000" dirty="0">
              <a:solidFill>
                <a:srgbClr val="000000"/>
              </a:solidFill>
              <a:latin typeface="Arial Narrow" panose="020B0606020202030204" pitchFamily="34" charset="0"/>
            </a:endParaRPr>
          </a:p>
          <a:p>
            <a:pPr marL="342900" indent="-342900">
              <a:buFont typeface="Arial" panose="020B0604020202020204" pitchFamily="34" charset="0"/>
              <a:buChar char="•"/>
            </a:pPr>
            <a:r>
              <a:rPr lang="fr-FR" sz="2000" b="1" i="1" dirty="0" smtClean="0">
                <a:solidFill>
                  <a:srgbClr val="000000"/>
                </a:solidFill>
                <a:latin typeface="Arial Narrow" panose="020B0606020202030204" pitchFamily="34" charset="0"/>
              </a:rPr>
              <a:t>Le </a:t>
            </a:r>
            <a:r>
              <a:rPr lang="fr-FR" sz="2000" b="1" i="1" dirty="0">
                <a:solidFill>
                  <a:srgbClr val="000000"/>
                </a:solidFill>
                <a:latin typeface="Arial Narrow" panose="020B0606020202030204" pitchFamily="34" charset="0"/>
              </a:rPr>
              <a:t>temps de réponse à 5% peut être déterminé uniquement pour une entrée en échelon. </a:t>
            </a:r>
            <a:r>
              <a:rPr lang="fr-FR" sz="2000" dirty="0">
                <a:solidFill>
                  <a:srgbClr val="000000"/>
                </a:solidFill>
                <a:latin typeface="Arial Narrow" panose="020B0606020202030204" pitchFamily="34" charset="0"/>
              </a:rPr>
              <a:t>	</a:t>
            </a:r>
          </a:p>
        </p:txBody>
      </p:sp>
      <p:cxnSp>
        <p:nvCxnSpPr>
          <p:cNvPr id="16" name="Connecteur droit 15"/>
          <p:cNvCxnSpPr/>
          <p:nvPr/>
        </p:nvCxnSpPr>
        <p:spPr>
          <a:xfrm>
            <a:off x="7112000" y="1403927"/>
            <a:ext cx="55418" cy="53201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Image 21"/>
          <p:cNvPicPr>
            <a:picLocks noChangeAspect="1"/>
          </p:cNvPicPr>
          <p:nvPr/>
        </p:nvPicPr>
        <p:blipFill>
          <a:blip r:embed="rId2"/>
          <a:stretch>
            <a:fillRect/>
          </a:stretch>
        </p:blipFill>
        <p:spPr>
          <a:xfrm>
            <a:off x="7480905" y="1512725"/>
            <a:ext cx="3584257" cy="2209529"/>
          </a:xfrm>
          <a:prstGeom prst="rect">
            <a:avLst/>
          </a:prstGeom>
        </p:spPr>
      </p:pic>
      <p:pic>
        <p:nvPicPr>
          <p:cNvPr id="23" name="Image 22"/>
          <p:cNvPicPr>
            <a:picLocks noChangeAspect="1"/>
          </p:cNvPicPr>
          <p:nvPr/>
        </p:nvPicPr>
        <p:blipFill>
          <a:blip r:embed="rId3"/>
          <a:stretch>
            <a:fillRect/>
          </a:stretch>
        </p:blipFill>
        <p:spPr>
          <a:xfrm>
            <a:off x="7479769" y="4367083"/>
            <a:ext cx="3539213" cy="2153790"/>
          </a:xfrm>
          <a:prstGeom prst="rect">
            <a:avLst/>
          </a:prstGeom>
        </p:spPr>
      </p:pic>
      <p:sp>
        <p:nvSpPr>
          <p:cNvPr id="24" name="Rectangle 23"/>
          <p:cNvSpPr/>
          <p:nvPr/>
        </p:nvSpPr>
        <p:spPr>
          <a:xfrm>
            <a:off x="7703465" y="1061452"/>
            <a:ext cx="2954655" cy="369332"/>
          </a:xfrm>
          <a:prstGeom prst="rect">
            <a:avLst/>
          </a:prstGeom>
        </p:spPr>
        <p:txBody>
          <a:bodyPr wrap="none">
            <a:spAutoFit/>
          </a:bodyPr>
          <a:lstStyle/>
          <a:p>
            <a:r>
              <a:rPr lang="fr-FR" b="1" dirty="0">
                <a:solidFill>
                  <a:srgbClr val="000000"/>
                </a:solidFill>
                <a:latin typeface="Arial Narrow" panose="020B0606020202030204" pitchFamily="34" charset="0"/>
              </a:rPr>
              <a:t>Système sans dépassement : </a:t>
            </a:r>
            <a:r>
              <a:rPr lang="fr-FR" dirty="0">
                <a:solidFill>
                  <a:srgbClr val="000000"/>
                </a:solidFill>
                <a:latin typeface="Arial" panose="020B0604020202020204" pitchFamily="34" charset="0"/>
              </a:rPr>
              <a:t>	</a:t>
            </a:r>
          </a:p>
        </p:txBody>
      </p:sp>
      <p:sp>
        <p:nvSpPr>
          <p:cNvPr id="25" name="Rectangle 24"/>
          <p:cNvSpPr/>
          <p:nvPr/>
        </p:nvSpPr>
        <p:spPr>
          <a:xfrm>
            <a:off x="7684992" y="3943198"/>
            <a:ext cx="2954655" cy="369332"/>
          </a:xfrm>
          <a:prstGeom prst="rect">
            <a:avLst/>
          </a:prstGeom>
        </p:spPr>
        <p:txBody>
          <a:bodyPr wrap="none">
            <a:spAutoFit/>
          </a:bodyPr>
          <a:lstStyle/>
          <a:p>
            <a:r>
              <a:rPr lang="fr-FR" b="1" dirty="0">
                <a:solidFill>
                  <a:srgbClr val="000000"/>
                </a:solidFill>
                <a:latin typeface="Arial Narrow" panose="020B0606020202030204" pitchFamily="34" charset="0"/>
              </a:rPr>
              <a:t>Système avec dépassement : </a:t>
            </a:r>
            <a:r>
              <a:rPr lang="fr-FR" sz="1000" dirty="0">
                <a:solidFill>
                  <a:srgbClr val="000000"/>
                </a:solidFill>
                <a:latin typeface="Arial" panose="020B0604020202020204" pitchFamily="34" charset="0"/>
              </a:rPr>
              <a:t>	</a:t>
            </a:r>
          </a:p>
        </p:txBody>
      </p:sp>
      <p:sp>
        <p:nvSpPr>
          <p:cNvPr id="26" name="Rectangle 25"/>
          <p:cNvSpPr/>
          <p:nvPr/>
        </p:nvSpPr>
        <p:spPr>
          <a:xfrm>
            <a:off x="341745" y="1714336"/>
            <a:ext cx="6520873" cy="1323439"/>
          </a:xfrm>
          <a:prstGeom prst="rect">
            <a:avLst/>
          </a:prstGeom>
        </p:spPr>
        <p:txBody>
          <a:bodyPr wrap="square">
            <a:spAutoFit/>
          </a:bodyPr>
          <a:lstStyle/>
          <a:p>
            <a:pPr lvl="0"/>
            <a:r>
              <a:rPr lang="fr-FR" sz="2000" dirty="0">
                <a:solidFill>
                  <a:srgbClr val="000000"/>
                </a:solidFill>
                <a:latin typeface="Arial Narrow" panose="020B0606020202030204" pitchFamily="34" charset="0"/>
              </a:rPr>
              <a:t>La rapidité est caractérisée généralement par </a:t>
            </a:r>
            <a:r>
              <a:rPr lang="fr-FR" sz="2000" b="1" i="1" dirty="0">
                <a:solidFill>
                  <a:srgbClr val="000000"/>
                </a:solidFill>
                <a:latin typeface="Arial Narrow" panose="020B0606020202030204" pitchFamily="34" charset="0"/>
              </a:rPr>
              <a:t>le temps de réponse à 5% </a:t>
            </a:r>
            <a:r>
              <a:rPr lang="fr-FR" sz="2000" dirty="0">
                <a:solidFill>
                  <a:srgbClr val="000000"/>
                </a:solidFill>
                <a:latin typeface="Arial Narrow" panose="020B0606020202030204" pitchFamily="34" charset="0"/>
              </a:rPr>
              <a:t>noté </a:t>
            </a:r>
            <a:r>
              <a:rPr lang="fr-FR" sz="2000" b="1" i="1" dirty="0">
                <a:solidFill>
                  <a:srgbClr val="000000"/>
                </a:solidFill>
                <a:latin typeface="Arial Narrow" panose="020B0606020202030204" pitchFamily="34" charset="0"/>
              </a:rPr>
              <a:t>tr5%. </a:t>
            </a:r>
            <a:endParaRPr lang="fr-FR" sz="2000" dirty="0">
              <a:solidFill>
                <a:srgbClr val="000000"/>
              </a:solidFill>
              <a:latin typeface="Arial Narrow" panose="020B0606020202030204" pitchFamily="34" charset="0"/>
            </a:endParaRPr>
          </a:p>
          <a:p>
            <a:pPr lvl="0"/>
            <a:r>
              <a:rPr lang="fr-FR" sz="2000" dirty="0">
                <a:solidFill>
                  <a:srgbClr val="000000"/>
                </a:solidFill>
                <a:latin typeface="Arial Narrow" panose="020B0606020202030204" pitchFamily="34" charset="0"/>
              </a:rPr>
              <a:t>Le temps de réponse à 5% est le temps mis par la sortie pour atteindre la valeur finale à ± 5%. </a:t>
            </a:r>
          </a:p>
        </p:txBody>
      </p:sp>
      <p:sp>
        <p:nvSpPr>
          <p:cNvPr id="27" name="Rectangle 26"/>
          <p:cNvSpPr/>
          <p:nvPr/>
        </p:nvSpPr>
        <p:spPr>
          <a:xfrm>
            <a:off x="526473" y="3235205"/>
            <a:ext cx="6096000" cy="1015663"/>
          </a:xfrm>
          <a:prstGeom prst="rect">
            <a:avLst/>
          </a:prstGeom>
        </p:spPr>
        <p:txBody>
          <a:bodyPr>
            <a:spAutoFit/>
          </a:bodyPr>
          <a:lstStyle/>
          <a:p>
            <a:pPr lvl="0"/>
            <a:r>
              <a:rPr lang="fr-FR" sz="2000" b="1" i="1" dirty="0">
                <a:solidFill>
                  <a:srgbClr val="FF0000"/>
                </a:solidFill>
                <a:latin typeface="Arial Narrow" panose="020B0606020202030204" pitchFamily="34" charset="0"/>
              </a:rPr>
              <a:t>Attention ! Ce n’est pas le temps mis pour atteindre la valeur souhaitée (consigne) à ± 5%, mais bien la valeur finale. </a:t>
            </a:r>
          </a:p>
        </p:txBody>
      </p:sp>
      <p:sp>
        <p:nvSpPr>
          <p:cNvPr id="13" name="Rectangle 12"/>
          <p:cNvSpPr/>
          <p:nvPr/>
        </p:nvSpPr>
        <p:spPr>
          <a:xfrm>
            <a:off x="175484" y="228753"/>
            <a:ext cx="11850255"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2.2 Caractériser </a:t>
            </a:r>
            <a:r>
              <a:rPr lang="fr-FR" sz="2800" dirty="0">
                <a:solidFill>
                  <a:schemeClr val="bg1"/>
                </a:solidFill>
                <a:latin typeface="Arial Narrow" panose="020B0606020202030204" pitchFamily="34" charset="0"/>
              </a:rPr>
              <a:t>la rapidité d’un système continu et stable : </a:t>
            </a:r>
            <a:r>
              <a:rPr lang="fr-FR" sz="2800" dirty="0">
                <a:solidFill>
                  <a:srgbClr val="FFFF00"/>
                </a:solidFill>
                <a:latin typeface="Arial Narrow" panose="020B0606020202030204" pitchFamily="34" charset="0"/>
              </a:rPr>
              <a:t>temps de réponse à 5%</a:t>
            </a:r>
          </a:p>
        </p:txBody>
      </p:sp>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52</a:t>
            </a:fld>
            <a:endParaRPr lang="fr-FR"/>
          </a:p>
        </p:txBody>
      </p:sp>
    </p:spTree>
    <p:extLst>
      <p:ext uri="{BB962C8B-B14F-4D97-AF65-F5344CB8AC3E}">
        <p14:creationId xmlns:p14="http://schemas.microsoft.com/office/powerpoint/2010/main" val="38422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p:bldP spid="25" grpId="0"/>
      <p:bldP spid="26"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840612" y="2095211"/>
            <a:ext cx="10419145" cy="3502025"/>
          </a:xfrm>
          <a:prstGeom prst="rect">
            <a:avLst/>
          </a:prstGeom>
        </p:spPr>
      </p:pic>
      <p:sp>
        <p:nvSpPr>
          <p:cNvPr id="4" name="Rectangle 3"/>
          <p:cNvSpPr/>
          <p:nvPr/>
        </p:nvSpPr>
        <p:spPr>
          <a:xfrm>
            <a:off x="969818" y="1012217"/>
            <a:ext cx="10353963" cy="830997"/>
          </a:xfrm>
          <a:prstGeom prst="rect">
            <a:avLst/>
          </a:prstGeom>
        </p:spPr>
        <p:txBody>
          <a:bodyPr wrap="square">
            <a:spAutoFit/>
          </a:bodyPr>
          <a:lstStyle/>
          <a:p>
            <a:r>
              <a:rPr lang="fr-FR" sz="2400" b="1" dirty="0">
                <a:solidFill>
                  <a:srgbClr val="000000"/>
                </a:solidFill>
                <a:latin typeface="Arial Narrow" panose="020B0606020202030204" pitchFamily="34" charset="0"/>
              </a:rPr>
              <a:t>Temps de réponse à 5 % </a:t>
            </a:r>
            <a:r>
              <a:rPr lang="fr-FR" sz="2400" dirty="0">
                <a:solidFill>
                  <a:srgbClr val="000000"/>
                </a:solidFill>
                <a:latin typeface="Arial Narrow" panose="020B0606020202030204" pitchFamily="34" charset="0"/>
              </a:rPr>
              <a:t>: c'est la durée au bout de laquelle la réponse se stabilise à plus ou moins 5 % autour de la </a:t>
            </a:r>
            <a:r>
              <a:rPr lang="fr-FR" sz="2400" b="1" dirty="0">
                <a:solidFill>
                  <a:srgbClr val="000000"/>
                </a:solidFill>
                <a:latin typeface="Arial Narrow" panose="020B0606020202030204" pitchFamily="34" charset="0"/>
              </a:rPr>
              <a:t>consigne</a:t>
            </a:r>
            <a:r>
              <a:rPr lang="fr-FR" sz="2400" dirty="0">
                <a:solidFill>
                  <a:srgbClr val="000000"/>
                </a:solidFill>
                <a:latin typeface="Arial Narrow" panose="020B0606020202030204" pitchFamily="34" charset="0"/>
              </a:rPr>
              <a:t>. </a:t>
            </a:r>
            <a:endParaRPr lang="fr-FR" sz="2400" dirty="0">
              <a:latin typeface="Arial Narrow" panose="020B0606020202030204" pitchFamily="34" charset="0"/>
            </a:endParaRPr>
          </a:p>
        </p:txBody>
      </p:sp>
      <p:sp>
        <p:nvSpPr>
          <p:cNvPr id="5" name="Espace réservé du pied de page 4"/>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53</a:t>
            </a:fld>
            <a:endParaRPr lang="fr-FR"/>
          </a:p>
        </p:txBody>
      </p:sp>
      <p:sp>
        <p:nvSpPr>
          <p:cNvPr id="7" name="Rectangle 6"/>
          <p:cNvSpPr/>
          <p:nvPr/>
        </p:nvSpPr>
        <p:spPr>
          <a:xfrm>
            <a:off x="175484" y="247225"/>
            <a:ext cx="11850255"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2.2 Caractériser </a:t>
            </a:r>
            <a:r>
              <a:rPr lang="fr-FR" sz="2800" dirty="0">
                <a:solidFill>
                  <a:schemeClr val="bg1"/>
                </a:solidFill>
                <a:latin typeface="Arial Narrow" panose="020B0606020202030204" pitchFamily="34" charset="0"/>
              </a:rPr>
              <a:t>la rapidité d’un système continu et stable : </a:t>
            </a:r>
            <a:r>
              <a:rPr lang="fr-FR" sz="2800" dirty="0">
                <a:solidFill>
                  <a:srgbClr val="FFFF00"/>
                </a:solidFill>
                <a:latin typeface="Arial Narrow" panose="020B0606020202030204" pitchFamily="34" charset="0"/>
              </a:rPr>
              <a:t>temps de réponse à 5%</a:t>
            </a:r>
          </a:p>
        </p:txBody>
      </p:sp>
    </p:spTree>
    <p:extLst>
      <p:ext uri="{BB962C8B-B14F-4D97-AF65-F5344CB8AC3E}">
        <p14:creationId xmlns:p14="http://schemas.microsoft.com/office/powerpoint/2010/main" val="31575734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1849870"/>
            <a:ext cx="6579586" cy="2842202"/>
          </a:xfrm>
          <a:prstGeom prst="rect">
            <a:avLst/>
          </a:prstGeom>
        </p:spPr>
      </p:pic>
      <p:pic>
        <p:nvPicPr>
          <p:cNvPr id="4" name="Image 3"/>
          <p:cNvPicPr>
            <a:picLocks noChangeAspect="1"/>
          </p:cNvPicPr>
          <p:nvPr/>
        </p:nvPicPr>
        <p:blipFill>
          <a:blip r:embed="rId3"/>
          <a:stretch>
            <a:fillRect/>
          </a:stretch>
        </p:blipFill>
        <p:spPr>
          <a:xfrm>
            <a:off x="6922495" y="1823315"/>
            <a:ext cx="4944933" cy="2988829"/>
          </a:xfrm>
          <a:prstGeom prst="rect">
            <a:avLst/>
          </a:prstGeom>
        </p:spPr>
      </p:pic>
      <p:sp>
        <p:nvSpPr>
          <p:cNvPr id="5" name="Rectangle 4"/>
          <p:cNvSpPr/>
          <p:nvPr/>
        </p:nvSpPr>
        <p:spPr>
          <a:xfrm>
            <a:off x="1671815" y="5110080"/>
            <a:ext cx="3288080" cy="369332"/>
          </a:xfrm>
          <a:prstGeom prst="rect">
            <a:avLst/>
          </a:prstGeom>
        </p:spPr>
        <p:txBody>
          <a:bodyPr wrap="none">
            <a:spAutoFit/>
          </a:bodyPr>
          <a:lstStyle/>
          <a:p>
            <a:r>
              <a:rPr lang="fr-FR" b="1" dirty="0">
                <a:solidFill>
                  <a:srgbClr val="595959"/>
                </a:solidFill>
                <a:latin typeface="Calibri,Bold"/>
              </a:rPr>
              <a:t>Réponse sans dépassement</a:t>
            </a:r>
            <a:endParaRPr lang="fr-FR" dirty="0"/>
          </a:p>
        </p:txBody>
      </p:sp>
      <p:sp>
        <p:nvSpPr>
          <p:cNvPr id="8" name="Rectangle 7"/>
          <p:cNvSpPr/>
          <p:nvPr/>
        </p:nvSpPr>
        <p:spPr>
          <a:xfrm>
            <a:off x="7894299" y="5156262"/>
            <a:ext cx="3275256" cy="369332"/>
          </a:xfrm>
          <a:prstGeom prst="rect">
            <a:avLst/>
          </a:prstGeom>
        </p:spPr>
        <p:txBody>
          <a:bodyPr wrap="none">
            <a:spAutoFit/>
          </a:bodyPr>
          <a:lstStyle/>
          <a:p>
            <a:r>
              <a:rPr lang="fr-FR" b="1" dirty="0">
                <a:solidFill>
                  <a:srgbClr val="595959"/>
                </a:solidFill>
                <a:latin typeface="Calibri,Bold"/>
              </a:rPr>
              <a:t>Réponse avec dépassement</a:t>
            </a:r>
            <a:endParaRPr lang="fr-FR" dirty="0"/>
          </a:p>
        </p:txBody>
      </p:sp>
      <p:cxnSp>
        <p:nvCxnSpPr>
          <p:cNvPr id="10" name="Connecteur droit 9"/>
          <p:cNvCxnSpPr/>
          <p:nvPr/>
        </p:nvCxnSpPr>
        <p:spPr>
          <a:xfrm>
            <a:off x="6687125" y="1366982"/>
            <a:ext cx="46182" cy="47013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54</a:t>
            </a:fld>
            <a:endParaRPr lang="fr-FR"/>
          </a:p>
        </p:txBody>
      </p:sp>
      <p:sp>
        <p:nvSpPr>
          <p:cNvPr id="12" name="Rectangle 11"/>
          <p:cNvSpPr/>
          <p:nvPr/>
        </p:nvSpPr>
        <p:spPr>
          <a:xfrm>
            <a:off x="175484" y="247225"/>
            <a:ext cx="11850255" cy="52322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chemeClr val="bg1"/>
                </a:solidFill>
                <a:latin typeface="Arial Narrow" panose="020B0606020202030204" pitchFamily="34" charset="0"/>
              </a:rPr>
              <a:t>2.2 Caractériser </a:t>
            </a:r>
            <a:r>
              <a:rPr lang="fr-FR" sz="2800" dirty="0">
                <a:solidFill>
                  <a:schemeClr val="bg1"/>
                </a:solidFill>
                <a:latin typeface="Arial Narrow" panose="020B0606020202030204" pitchFamily="34" charset="0"/>
              </a:rPr>
              <a:t>la rapidité d’un système continu et stable : </a:t>
            </a:r>
            <a:r>
              <a:rPr lang="fr-FR" sz="2800" dirty="0">
                <a:solidFill>
                  <a:srgbClr val="FFFF00"/>
                </a:solidFill>
                <a:latin typeface="Arial Narrow" panose="020B0606020202030204" pitchFamily="34" charset="0"/>
              </a:rPr>
              <a:t>temps de réponse à 5%</a:t>
            </a:r>
          </a:p>
        </p:txBody>
      </p:sp>
    </p:spTree>
    <p:extLst>
      <p:ext uri="{BB962C8B-B14F-4D97-AF65-F5344CB8AC3E}">
        <p14:creationId xmlns:p14="http://schemas.microsoft.com/office/powerpoint/2010/main" val="39639148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662" y="1055315"/>
            <a:ext cx="6106159" cy="461665"/>
          </a:xfrm>
          <a:prstGeom prst="rect">
            <a:avLst/>
          </a:prstGeom>
        </p:spPr>
        <p:txBody>
          <a:bodyPr wrap="none">
            <a:spAutoFit/>
          </a:bodyPr>
          <a:lstStyle/>
          <a:p>
            <a:r>
              <a:rPr lang="fr-FR" sz="2400" b="1" dirty="0">
                <a:latin typeface="Arial Narrow" panose="020B0606020202030204" pitchFamily="34" charset="0"/>
              </a:rPr>
              <a:t>Application </a:t>
            </a:r>
            <a:r>
              <a:rPr lang="fr-FR" sz="2400" dirty="0" smtClean="0">
                <a:latin typeface="Arial Narrow" panose="020B0606020202030204" pitchFamily="34" charset="0"/>
              </a:rPr>
              <a:t>: Déterminer </a:t>
            </a:r>
            <a:r>
              <a:rPr lang="fr-FR" sz="2400" dirty="0">
                <a:latin typeface="Arial Narrow" panose="020B0606020202030204" pitchFamily="34" charset="0"/>
              </a:rPr>
              <a:t>le temps de réponse à 5%.</a:t>
            </a:r>
          </a:p>
        </p:txBody>
      </p:sp>
      <p:pic>
        <p:nvPicPr>
          <p:cNvPr id="7" name="Image 6"/>
          <p:cNvPicPr>
            <a:picLocks noChangeAspect="1"/>
          </p:cNvPicPr>
          <p:nvPr/>
        </p:nvPicPr>
        <p:blipFill>
          <a:blip r:embed="rId2"/>
          <a:stretch>
            <a:fillRect/>
          </a:stretch>
        </p:blipFill>
        <p:spPr>
          <a:xfrm>
            <a:off x="6197744" y="990455"/>
            <a:ext cx="5900199" cy="4348163"/>
          </a:xfrm>
          <a:prstGeom prst="rect">
            <a:avLst/>
          </a:prstGeom>
        </p:spPr>
      </p:pic>
      <p:sp>
        <p:nvSpPr>
          <p:cNvPr id="9" name="Rectangle 8"/>
          <p:cNvSpPr/>
          <p:nvPr/>
        </p:nvSpPr>
        <p:spPr>
          <a:xfrm>
            <a:off x="304153" y="4945880"/>
            <a:ext cx="6096000" cy="830997"/>
          </a:xfrm>
          <a:prstGeom prst="rect">
            <a:avLst/>
          </a:prstGeom>
        </p:spPr>
        <p:txBody>
          <a:bodyPr>
            <a:spAutoFit/>
          </a:bodyPr>
          <a:lstStyle/>
          <a:p>
            <a:r>
              <a:rPr lang="fr-FR" sz="2400" dirty="0" smtClean="0">
                <a:latin typeface="Arial Narrow" panose="020B0606020202030204" pitchFamily="34" charset="0"/>
              </a:rPr>
              <a:t>La </a:t>
            </a:r>
            <a:r>
              <a:rPr lang="fr-FR" sz="2400" dirty="0">
                <a:latin typeface="Arial Narrow" panose="020B0606020202030204" pitchFamily="34" charset="0"/>
              </a:rPr>
              <a:t>sollicitation débutant à </a:t>
            </a:r>
            <a:r>
              <a:rPr lang="fr-FR" sz="2400" i="1" dirty="0" err="1">
                <a:latin typeface="Arial Narrow" panose="020B0606020202030204" pitchFamily="34" charset="0"/>
              </a:rPr>
              <a:t>t</a:t>
            </a:r>
            <a:r>
              <a:rPr lang="fr-FR" sz="1400" i="1" dirty="0" err="1">
                <a:latin typeface="Arial Narrow" panose="020B0606020202030204" pitchFamily="34" charset="0"/>
              </a:rPr>
              <a:t>init</a:t>
            </a:r>
            <a:r>
              <a:rPr lang="fr-FR" sz="2400" i="1" dirty="0">
                <a:latin typeface="Arial Narrow" panose="020B0606020202030204" pitchFamily="34" charset="0"/>
              </a:rPr>
              <a:t> </a:t>
            </a:r>
            <a:r>
              <a:rPr lang="fr-FR" sz="2400" dirty="0">
                <a:latin typeface="Arial Narrow" panose="020B0606020202030204" pitchFamily="34" charset="0"/>
              </a:rPr>
              <a:t>=20 ms, on obtient :</a:t>
            </a:r>
          </a:p>
          <a:p>
            <a:r>
              <a:rPr lang="fr-FR" sz="2400" i="1" dirty="0">
                <a:latin typeface="Arial Narrow" panose="020B0606020202030204" pitchFamily="34" charset="0"/>
              </a:rPr>
              <a:t>tr5%=</a:t>
            </a:r>
            <a:r>
              <a:rPr lang="fr-FR" sz="2400" dirty="0">
                <a:latin typeface="Arial Narrow" panose="020B0606020202030204" pitchFamily="34" charset="0"/>
              </a:rPr>
              <a:t>100-20=80 ms</a:t>
            </a:r>
          </a:p>
        </p:txBody>
      </p:sp>
      <p:sp>
        <p:nvSpPr>
          <p:cNvPr id="3" name="Rectangle 2"/>
          <p:cNvSpPr/>
          <p:nvPr/>
        </p:nvSpPr>
        <p:spPr>
          <a:xfrm>
            <a:off x="356025" y="1707696"/>
            <a:ext cx="3542958"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La valeur finale est : </a:t>
            </a:r>
            <a:r>
              <a:rPr lang="fr-FR" sz="2400" i="1" dirty="0">
                <a:solidFill>
                  <a:prstClr val="black"/>
                </a:solidFill>
                <a:latin typeface="Arial Narrow" panose="020B0606020202030204" pitchFamily="34" charset="0"/>
              </a:rPr>
              <a:t>s</a:t>
            </a:r>
            <a:r>
              <a:rPr lang="fr-FR" sz="2400" dirty="0">
                <a:solidFill>
                  <a:prstClr val="black"/>
                </a:solidFill>
                <a:latin typeface="Arial Narrow" panose="020B0606020202030204" pitchFamily="34" charset="0"/>
              </a:rPr>
              <a:t>(+∞)= 8</a:t>
            </a:r>
          </a:p>
        </p:txBody>
      </p:sp>
      <p:sp>
        <p:nvSpPr>
          <p:cNvPr id="4" name="Rectangle 3"/>
          <p:cNvSpPr/>
          <p:nvPr/>
        </p:nvSpPr>
        <p:spPr>
          <a:xfrm>
            <a:off x="344363" y="2375208"/>
            <a:ext cx="5376793"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La variation finale de l’entrée vaut </a:t>
            </a:r>
            <a:r>
              <a:rPr lang="fr-FR" sz="2400" dirty="0" err="1">
                <a:solidFill>
                  <a:prstClr val="black"/>
                </a:solidFill>
                <a:latin typeface="Arial Narrow" panose="020B0606020202030204" pitchFamily="34" charset="0"/>
              </a:rPr>
              <a:t>Δ</a:t>
            </a:r>
            <a:r>
              <a:rPr lang="fr-FR" sz="2400" i="1" dirty="0" err="1">
                <a:solidFill>
                  <a:prstClr val="black"/>
                </a:solidFill>
                <a:latin typeface="Arial Narrow" panose="020B0606020202030204" pitchFamily="34" charset="0"/>
              </a:rPr>
              <a:t>s</a:t>
            </a:r>
            <a:r>
              <a:rPr lang="fr-FR" sz="2400" dirty="0">
                <a:solidFill>
                  <a:prstClr val="black"/>
                </a:solidFill>
                <a:latin typeface="Arial Narrow" panose="020B0606020202030204" pitchFamily="34" charset="0"/>
              </a:rPr>
              <a:t>(+∞) = 3.</a:t>
            </a:r>
          </a:p>
        </p:txBody>
      </p:sp>
      <p:sp>
        <p:nvSpPr>
          <p:cNvPr id="5" name="Rectangle 4"/>
          <p:cNvSpPr/>
          <p:nvPr/>
        </p:nvSpPr>
        <p:spPr>
          <a:xfrm>
            <a:off x="377952" y="3031790"/>
            <a:ext cx="6096000" cy="830997"/>
          </a:xfrm>
          <a:prstGeom prst="rect">
            <a:avLst/>
          </a:prstGeom>
        </p:spPr>
        <p:txBody>
          <a:bodyPr wrap="square">
            <a:spAutoFit/>
          </a:bodyPr>
          <a:lstStyle/>
          <a:p>
            <a:pPr lvl="0"/>
            <a:r>
              <a:rPr lang="fr-FR" sz="2400" dirty="0">
                <a:solidFill>
                  <a:prstClr val="black"/>
                </a:solidFill>
                <a:latin typeface="Arial Narrow" panose="020B0606020202030204" pitchFamily="34" charset="0"/>
              </a:rPr>
              <a:t>Le "tube des 5%" correspond à l'intervalle</a:t>
            </a:r>
          </a:p>
          <a:p>
            <a:pPr lvl="0"/>
            <a:r>
              <a:rPr lang="fr-FR" sz="2400" dirty="0">
                <a:solidFill>
                  <a:prstClr val="black"/>
                </a:solidFill>
                <a:latin typeface="Arial Narrow" panose="020B0606020202030204" pitchFamily="34" charset="0"/>
              </a:rPr>
              <a:t>[8-3x0,05 ; 8+3x0,05], soit [7,85 ; 8,15].</a:t>
            </a:r>
          </a:p>
        </p:txBody>
      </p:sp>
      <p:sp>
        <p:nvSpPr>
          <p:cNvPr id="8" name="Rectangle 7"/>
          <p:cNvSpPr/>
          <p:nvPr/>
        </p:nvSpPr>
        <p:spPr>
          <a:xfrm>
            <a:off x="255862" y="4140000"/>
            <a:ext cx="6008376" cy="461665"/>
          </a:xfrm>
          <a:prstGeom prst="rect">
            <a:avLst/>
          </a:prstGeom>
        </p:spPr>
        <p:txBody>
          <a:bodyPr wrap="none">
            <a:spAutoFit/>
          </a:bodyPr>
          <a:lstStyle/>
          <a:p>
            <a:pPr lvl="0"/>
            <a:r>
              <a:rPr lang="fr-FR" sz="2400" dirty="0">
                <a:solidFill>
                  <a:prstClr val="black"/>
                </a:solidFill>
                <a:latin typeface="Arial Narrow" panose="020B0606020202030204" pitchFamily="34" charset="0"/>
              </a:rPr>
              <a:t>La réponse reste dans le tube à partir de </a:t>
            </a:r>
            <a:r>
              <a:rPr lang="fr-FR" sz="2400" i="1" dirty="0" smtClean="0">
                <a:solidFill>
                  <a:prstClr val="black"/>
                </a:solidFill>
                <a:latin typeface="Arial Narrow" panose="020B0606020202030204" pitchFamily="34" charset="0"/>
              </a:rPr>
              <a:t>t </a:t>
            </a:r>
            <a:r>
              <a:rPr lang="fr-FR" sz="2400" dirty="0" smtClean="0">
                <a:solidFill>
                  <a:prstClr val="black"/>
                </a:solidFill>
                <a:latin typeface="Arial Narrow" panose="020B0606020202030204" pitchFamily="34" charset="0"/>
              </a:rPr>
              <a:t>=</a:t>
            </a:r>
            <a:r>
              <a:rPr lang="fr-FR" sz="2400" dirty="0">
                <a:solidFill>
                  <a:prstClr val="black"/>
                </a:solidFill>
                <a:latin typeface="Arial Narrow" panose="020B0606020202030204" pitchFamily="34" charset="0"/>
              </a:rPr>
              <a:t>100 ms.</a:t>
            </a:r>
          </a:p>
        </p:txBody>
      </p:sp>
      <p:sp>
        <p:nvSpPr>
          <p:cNvPr id="10" name="Espace réservé du pied de page 9"/>
          <p:cNvSpPr>
            <a:spLocks noGrp="1"/>
          </p:cNvSpPr>
          <p:nvPr>
            <p:ph type="ftr" sz="quarter" idx="11"/>
          </p:nvPr>
        </p:nvSpPr>
        <p:spPr/>
        <p:txBody>
          <a:bodyPr/>
          <a:lstStyle/>
          <a:p>
            <a:r>
              <a:rPr lang="fr-FR" smtClean="0"/>
              <a:t>Dr. Kekeli N'KONOU</a:t>
            </a:r>
            <a:endParaRPr lang="fr-FR"/>
          </a:p>
        </p:txBody>
      </p:sp>
      <p:sp>
        <p:nvSpPr>
          <p:cNvPr id="11" name="Espace réservé du numéro de diapositive 10"/>
          <p:cNvSpPr>
            <a:spLocks noGrp="1"/>
          </p:cNvSpPr>
          <p:nvPr>
            <p:ph type="sldNum" sz="quarter" idx="12"/>
          </p:nvPr>
        </p:nvSpPr>
        <p:spPr/>
        <p:txBody>
          <a:bodyPr/>
          <a:lstStyle/>
          <a:p>
            <a:fld id="{C4228DBF-FDD1-4F5F-AB83-E63C46C55B9A}" type="slidenum">
              <a:rPr lang="fr-FR" smtClean="0"/>
              <a:pPr/>
              <a:t>55</a:t>
            </a:fld>
            <a:endParaRPr lang="fr-FR"/>
          </a:p>
        </p:txBody>
      </p:sp>
      <p:sp>
        <p:nvSpPr>
          <p:cNvPr id="13" name="Rectangle 12"/>
          <p:cNvSpPr/>
          <p:nvPr/>
        </p:nvSpPr>
        <p:spPr>
          <a:xfrm>
            <a:off x="175484" y="247225"/>
            <a:ext cx="1185025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ctr">
              <a:buFont typeface="+mj-lt"/>
              <a:buAutoNum type="arabicPeriod" startAt="3"/>
            </a:pPr>
            <a:r>
              <a:rPr lang="fr-FR" sz="2800" dirty="0" smtClean="0">
                <a:solidFill>
                  <a:srgbClr val="002060"/>
                </a:solidFill>
                <a:latin typeface="Arial Narrow" panose="020B0606020202030204" pitchFamily="34" charset="0"/>
              </a:rPr>
              <a:t>2.2 Caractériser </a:t>
            </a:r>
            <a:r>
              <a:rPr lang="fr-FR" sz="2800" dirty="0">
                <a:solidFill>
                  <a:srgbClr val="002060"/>
                </a:solidFill>
                <a:latin typeface="Arial Narrow" panose="020B0606020202030204" pitchFamily="34" charset="0"/>
              </a:rPr>
              <a:t>la rapidité d’un système continu et stable : temps de réponse à 5%</a:t>
            </a:r>
          </a:p>
        </p:txBody>
      </p:sp>
    </p:spTree>
    <p:extLst>
      <p:ext uri="{BB962C8B-B14F-4D97-AF65-F5344CB8AC3E}">
        <p14:creationId xmlns:p14="http://schemas.microsoft.com/office/powerpoint/2010/main" val="218215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P spid="5"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56</a:t>
            </a:fld>
            <a:endParaRPr lang="fr-FR"/>
          </a:p>
        </p:txBody>
      </p:sp>
      <p:sp>
        <p:nvSpPr>
          <p:cNvPr id="9" name="Rectangle 8"/>
          <p:cNvSpPr/>
          <p:nvPr/>
        </p:nvSpPr>
        <p:spPr>
          <a:xfrm>
            <a:off x="544945" y="999952"/>
            <a:ext cx="9688946" cy="461665"/>
          </a:xfrm>
          <a:prstGeom prst="rect">
            <a:avLst/>
          </a:prstGeom>
        </p:spPr>
        <p:txBody>
          <a:bodyPr wrap="square">
            <a:spAutoFit/>
          </a:bodyPr>
          <a:lstStyle/>
          <a:p>
            <a:r>
              <a:rPr lang="fr-FR" sz="2400" dirty="0">
                <a:latin typeface="Arial Narrow" panose="020B0606020202030204" pitchFamily="34" charset="0"/>
              </a:rPr>
              <a:t>La </a:t>
            </a:r>
            <a:r>
              <a:rPr lang="fr-FR" sz="2400" dirty="0">
                <a:solidFill>
                  <a:srgbClr val="FF0000"/>
                </a:solidFill>
                <a:latin typeface="Arial Narrow" panose="020B0606020202030204" pitchFamily="34" charset="0"/>
              </a:rPr>
              <a:t>précision</a:t>
            </a:r>
            <a:r>
              <a:rPr lang="fr-FR" sz="2400" dirty="0">
                <a:latin typeface="Arial Narrow" panose="020B0606020202030204" pitchFamily="34" charset="0"/>
              </a:rPr>
              <a:t>, caractérisée par </a:t>
            </a:r>
            <a:r>
              <a:rPr lang="fr-FR" sz="2400" b="1" dirty="0">
                <a:latin typeface="Arial Narrow" panose="020B0606020202030204" pitchFamily="34" charset="0"/>
              </a:rPr>
              <a:t>l’erreur statique </a:t>
            </a:r>
            <a:r>
              <a:rPr lang="fr-FR" sz="2400" dirty="0">
                <a:latin typeface="Arial Narrow" panose="020B0606020202030204" pitchFamily="34" charset="0"/>
              </a:rPr>
              <a:t>ou </a:t>
            </a:r>
            <a:r>
              <a:rPr lang="fr-FR" sz="2400" b="1" dirty="0" smtClean="0">
                <a:latin typeface="Arial Narrow" panose="020B0606020202030204" pitchFamily="34" charset="0"/>
              </a:rPr>
              <a:t>l’erreur de </a:t>
            </a:r>
            <a:r>
              <a:rPr lang="fr-FR" sz="2400" b="1" dirty="0">
                <a:latin typeface="Arial Narrow" panose="020B0606020202030204" pitchFamily="34" charset="0"/>
              </a:rPr>
              <a:t>poursuite</a:t>
            </a:r>
          </a:p>
        </p:txBody>
      </p:sp>
      <p:sp>
        <p:nvSpPr>
          <p:cNvPr id="10" name="Rectangle 9"/>
          <p:cNvSpPr/>
          <p:nvPr/>
        </p:nvSpPr>
        <p:spPr>
          <a:xfrm>
            <a:off x="462461" y="1634108"/>
            <a:ext cx="4820739" cy="707886"/>
          </a:xfrm>
          <a:prstGeom prst="rect">
            <a:avLst/>
          </a:prstGeom>
        </p:spPr>
        <p:txBody>
          <a:bodyPr wrap="square">
            <a:spAutoFit/>
          </a:bodyPr>
          <a:lstStyle/>
          <a:p>
            <a:r>
              <a:rPr lang="fr-FR" sz="2000" dirty="0">
                <a:solidFill>
                  <a:srgbClr val="000000"/>
                </a:solidFill>
                <a:latin typeface="Arial Narrow" panose="020B0606020202030204" pitchFamily="34" charset="0"/>
              </a:rPr>
              <a:t>On définit </a:t>
            </a:r>
            <a:r>
              <a:rPr lang="fr-FR" sz="2000" b="1" i="1" dirty="0">
                <a:solidFill>
                  <a:srgbClr val="000000"/>
                </a:solidFill>
                <a:latin typeface="Arial Narrow" panose="020B0606020202030204" pitchFamily="34" charset="0"/>
              </a:rPr>
              <a:t>l’erreur ou écart </a:t>
            </a:r>
            <a:r>
              <a:rPr lang="fr-FR" sz="2000" i="1" dirty="0">
                <a:solidFill>
                  <a:srgbClr val="000000"/>
                </a:solidFill>
                <a:latin typeface="Arial Narrow" panose="020B0606020202030204" pitchFamily="34" charset="0"/>
              </a:rPr>
              <a:t>à l’instant t </a:t>
            </a:r>
            <a:r>
              <a:rPr lang="fr-FR" sz="2000" dirty="0" smtClean="0">
                <a:solidFill>
                  <a:srgbClr val="000000"/>
                </a:solidFill>
                <a:latin typeface="Arial Narrow" panose="020B0606020202030204" pitchFamily="34" charset="0"/>
              </a:rPr>
              <a:t>notée </a:t>
            </a:r>
            <a:r>
              <a:rPr lang="fr-FR" sz="2000" b="1" i="1" dirty="0">
                <a:solidFill>
                  <a:srgbClr val="000000"/>
                </a:solidFill>
                <a:latin typeface="Arial Narrow" panose="020B0606020202030204" pitchFamily="34" charset="0"/>
              </a:rPr>
              <a:t>e</a:t>
            </a:r>
            <a:r>
              <a:rPr lang="fr-FR" sz="1600" b="1" i="1" dirty="0">
                <a:solidFill>
                  <a:srgbClr val="000000"/>
                </a:solidFill>
                <a:latin typeface="Arial Narrow" panose="020B0606020202030204" pitchFamily="34" charset="0"/>
              </a:rPr>
              <a:t>r</a:t>
            </a:r>
            <a:r>
              <a:rPr lang="fr-FR" sz="2000" b="1" i="1" dirty="0">
                <a:solidFill>
                  <a:srgbClr val="000000"/>
                </a:solidFill>
                <a:latin typeface="Arial Narrow" panose="020B0606020202030204" pitchFamily="34" charset="0"/>
              </a:rPr>
              <a:t>(t) </a:t>
            </a:r>
            <a:r>
              <a:rPr lang="fr-FR" sz="2000" dirty="0">
                <a:solidFill>
                  <a:srgbClr val="000000"/>
                </a:solidFill>
                <a:latin typeface="Arial Narrow" panose="020B0606020202030204" pitchFamily="34" charset="0"/>
              </a:rPr>
              <a:t>par</a:t>
            </a:r>
            <a:r>
              <a:rPr lang="fr-FR" sz="2000" b="1" i="1" dirty="0">
                <a:solidFill>
                  <a:srgbClr val="000000"/>
                </a:solidFill>
                <a:latin typeface="Arial Narrow" panose="020B0606020202030204" pitchFamily="34" charset="0"/>
              </a:rPr>
              <a:t>: </a:t>
            </a:r>
            <a:r>
              <a:rPr lang="fr-FR" sz="2000" dirty="0">
                <a:solidFill>
                  <a:srgbClr val="000000"/>
                </a:solidFill>
                <a:latin typeface="Arial" panose="020B0604020202020204" pitchFamily="34" charset="0"/>
              </a:rPr>
              <a:t>	</a:t>
            </a:r>
          </a:p>
        </p:txBody>
      </p:sp>
      <p:pic>
        <p:nvPicPr>
          <p:cNvPr id="11" name="Image 10"/>
          <p:cNvPicPr>
            <a:picLocks noChangeAspect="1"/>
          </p:cNvPicPr>
          <p:nvPr/>
        </p:nvPicPr>
        <p:blipFill>
          <a:blip r:embed="rId2"/>
          <a:stretch>
            <a:fillRect/>
          </a:stretch>
        </p:blipFill>
        <p:spPr>
          <a:xfrm>
            <a:off x="1076861" y="2042679"/>
            <a:ext cx="2595315" cy="922193"/>
          </a:xfrm>
          <a:prstGeom prst="rect">
            <a:avLst/>
          </a:prstGeom>
        </p:spPr>
      </p:pic>
      <p:sp>
        <p:nvSpPr>
          <p:cNvPr id="12" name="Rectangle 11"/>
          <p:cNvSpPr/>
          <p:nvPr/>
        </p:nvSpPr>
        <p:spPr>
          <a:xfrm>
            <a:off x="277090" y="5174841"/>
            <a:ext cx="4996873" cy="800219"/>
          </a:xfrm>
          <a:prstGeom prst="rect">
            <a:avLst/>
          </a:prstGeom>
        </p:spPr>
        <p:txBody>
          <a:bodyPr wrap="square">
            <a:spAutoFit/>
          </a:bodyPr>
          <a:lstStyle/>
          <a:p>
            <a:pPr algn="just"/>
            <a:r>
              <a:rPr lang="fr-FR" dirty="0" smtClean="0">
                <a:solidFill>
                  <a:srgbClr val="000000"/>
                </a:solidFill>
                <a:latin typeface="Arial Narrow" panose="020B0606020202030204" pitchFamily="34" charset="0"/>
              </a:rPr>
              <a:t>On </a:t>
            </a:r>
            <a:r>
              <a:rPr lang="fr-FR" dirty="0">
                <a:solidFill>
                  <a:srgbClr val="000000"/>
                </a:solidFill>
                <a:latin typeface="Arial Narrow" panose="020B0606020202030204" pitchFamily="34" charset="0"/>
              </a:rPr>
              <a:t>parlera </a:t>
            </a:r>
            <a:r>
              <a:rPr lang="fr-FR" b="1" dirty="0">
                <a:solidFill>
                  <a:srgbClr val="000000"/>
                </a:solidFill>
                <a:latin typeface="Arial Narrow" panose="020B0606020202030204" pitchFamily="34" charset="0"/>
              </a:rPr>
              <a:t>d’erreur de poursuite </a:t>
            </a:r>
            <a:r>
              <a:rPr lang="fr-FR" dirty="0">
                <a:solidFill>
                  <a:srgbClr val="000000"/>
                </a:solidFill>
                <a:latin typeface="Arial Narrow" panose="020B0606020202030204" pitchFamily="34" charset="0"/>
              </a:rPr>
              <a:t>(ou erreur de suivi), l’erreur en régime permanent pour une entrée en rampe. </a:t>
            </a:r>
            <a:r>
              <a:rPr lang="fr-FR" sz="1000" dirty="0">
                <a:solidFill>
                  <a:srgbClr val="000000"/>
                </a:solidFill>
                <a:latin typeface="Arial" panose="020B0604020202020204" pitchFamily="34" charset="0"/>
              </a:rPr>
              <a:t>	</a:t>
            </a:r>
          </a:p>
        </p:txBody>
      </p:sp>
      <p:sp>
        <p:nvSpPr>
          <p:cNvPr id="13" name="Rectangle 12"/>
          <p:cNvSpPr/>
          <p:nvPr/>
        </p:nvSpPr>
        <p:spPr>
          <a:xfrm>
            <a:off x="290563" y="3188916"/>
            <a:ext cx="5404043" cy="369332"/>
          </a:xfrm>
          <a:prstGeom prst="rect">
            <a:avLst/>
          </a:prstGeom>
        </p:spPr>
        <p:txBody>
          <a:bodyPr wrap="none">
            <a:spAutoFit/>
          </a:bodyPr>
          <a:lstStyle/>
          <a:p>
            <a:pPr lvl="0" algn="just"/>
            <a:r>
              <a:rPr lang="fr-FR" dirty="0">
                <a:solidFill>
                  <a:srgbClr val="000000"/>
                </a:solidFill>
                <a:latin typeface="Arial Narrow" panose="020B0606020202030204" pitchFamily="34" charset="0"/>
              </a:rPr>
              <a:t>La précision est alors caractérisée en régime permanent par : </a:t>
            </a:r>
          </a:p>
        </p:txBody>
      </p:sp>
      <p:sp>
        <p:nvSpPr>
          <p:cNvPr id="14" name="Rectangle 13"/>
          <p:cNvSpPr/>
          <p:nvPr/>
        </p:nvSpPr>
        <p:spPr>
          <a:xfrm>
            <a:off x="277091" y="4186490"/>
            <a:ext cx="4895273" cy="923330"/>
          </a:xfrm>
          <a:prstGeom prst="rect">
            <a:avLst/>
          </a:prstGeom>
        </p:spPr>
        <p:txBody>
          <a:bodyPr wrap="square">
            <a:spAutoFit/>
          </a:bodyPr>
          <a:lstStyle/>
          <a:p>
            <a:pPr lvl="0" algn="just"/>
            <a:r>
              <a:rPr lang="fr-FR" dirty="0">
                <a:solidFill>
                  <a:srgbClr val="000000"/>
                </a:solidFill>
                <a:latin typeface="Arial Narrow" panose="020B0606020202030204" pitchFamily="34" charset="0"/>
              </a:rPr>
              <a:t>On parlera </a:t>
            </a:r>
            <a:r>
              <a:rPr lang="fr-FR" b="1" dirty="0">
                <a:solidFill>
                  <a:srgbClr val="000000"/>
                </a:solidFill>
                <a:latin typeface="Arial Narrow" panose="020B0606020202030204" pitchFamily="34" charset="0"/>
              </a:rPr>
              <a:t>d’erreur statique </a:t>
            </a:r>
            <a:r>
              <a:rPr lang="fr-FR" dirty="0">
                <a:solidFill>
                  <a:srgbClr val="000000"/>
                </a:solidFill>
                <a:latin typeface="Arial Narrow" panose="020B0606020202030204" pitchFamily="34" charset="0"/>
              </a:rPr>
              <a:t>(ou erreur de position), l’erreur en régime permanent pour une entrée en échelon. </a:t>
            </a:r>
          </a:p>
        </p:txBody>
      </p:sp>
      <p:pic>
        <p:nvPicPr>
          <p:cNvPr id="15" name="Image 14"/>
          <p:cNvPicPr>
            <a:picLocks noChangeAspect="1"/>
          </p:cNvPicPr>
          <p:nvPr/>
        </p:nvPicPr>
        <p:blipFill rotWithShape="1">
          <a:blip r:embed="rId3"/>
          <a:srcRect t="11521" b="1"/>
          <a:stretch/>
        </p:blipFill>
        <p:spPr>
          <a:xfrm>
            <a:off x="858447" y="3611418"/>
            <a:ext cx="2988507" cy="508000"/>
          </a:xfrm>
          <a:prstGeom prst="rect">
            <a:avLst/>
          </a:prstGeom>
        </p:spPr>
      </p:pic>
      <p:cxnSp>
        <p:nvCxnSpPr>
          <p:cNvPr id="17" name="Connecteur droit 16"/>
          <p:cNvCxnSpPr/>
          <p:nvPr/>
        </p:nvCxnSpPr>
        <p:spPr>
          <a:xfrm>
            <a:off x="5698836" y="1717964"/>
            <a:ext cx="64655" cy="4359564"/>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4"/>
          <a:stretch>
            <a:fillRect/>
          </a:stretch>
        </p:blipFill>
        <p:spPr>
          <a:xfrm>
            <a:off x="7653241" y="1569619"/>
            <a:ext cx="3314025" cy="2204000"/>
          </a:xfrm>
          <a:prstGeom prst="rect">
            <a:avLst/>
          </a:prstGeom>
        </p:spPr>
      </p:pic>
      <p:pic>
        <p:nvPicPr>
          <p:cNvPr id="19" name="Image 18"/>
          <p:cNvPicPr>
            <a:picLocks noChangeAspect="1"/>
          </p:cNvPicPr>
          <p:nvPr/>
        </p:nvPicPr>
        <p:blipFill>
          <a:blip r:embed="rId5"/>
          <a:stretch>
            <a:fillRect/>
          </a:stretch>
        </p:blipFill>
        <p:spPr>
          <a:xfrm>
            <a:off x="7615960" y="4101455"/>
            <a:ext cx="3499425" cy="2238800"/>
          </a:xfrm>
          <a:prstGeom prst="rect">
            <a:avLst/>
          </a:prstGeom>
        </p:spPr>
      </p:pic>
      <p:sp>
        <p:nvSpPr>
          <p:cNvPr id="20" name="Rectangle 19"/>
          <p:cNvSpPr/>
          <p:nvPr/>
        </p:nvSpPr>
        <p:spPr>
          <a:xfrm>
            <a:off x="5763827" y="2317599"/>
            <a:ext cx="2659735" cy="369332"/>
          </a:xfrm>
          <a:prstGeom prst="rect">
            <a:avLst/>
          </a:prstGeom>
        </p:spPr>
        <p:txBody>
          <a:bodyPr wrap="square">
            <a:spAutoFit/>
          </a:bodyPr>
          <a:lstStyle/>
          <a:p>
            <a:r>
              <a:rPr lang="fr-FR" b="1" dirty="0">
                <a:solidFill>
                  <a:srgbClr val="000000"/>
                </a:solidFill>
                <a:latin typeface="Arial Narrow" panose="020B0606020202030204" pitchFamily="34" charset="0"/>
              </a:rPr>
              <a:t>erreur de position : </a:t>
            </a:r>
            <a:r>
              <a:rPr lang="fr-FR" sz="1000" dirty="0">
                <a:solidFill>
                  <a:srgbClr val="000000"/>
                </a:solidFill>
                <a:latin typeface="Arial" panose="020B0604020202020204" pitchFamily="34" charset="0"/>
              </a:rPr>
              <a:t>	</a:t>
            </a:r>
          </a:p>
        </p:txBody>
      </p:sp>
      <p:sp>
        <p:nvSpPr>
          <p:cNvPr id="21" name="Rectangle 20"/>
          <p:cNvSpPr/>
          <p:nvPr/>
        </p:nvSpPr>
        <p:spPr>
          <a:xfrm>
            <a:off x="5911609" y="4820654"/>
            <a:ext cx="2954655" cy="369332"/>
          </a:xfrm>
          <a:prstGeom prst="rect">
            <a:avLst/>
          </a:prstGeom>
        </p:spPr>
        <p:txBody>
          <a:bodyPr wrap="none">
            <a:spAutoFit/>
          </a:bodyPr>
          <a:lstStyle/>
          <a:p>
            <a:r>
              <a:rPr lang="fr-FR" b="1" dirty="0">
                <a:solidFill>
                  <a:srgbClr val="000000"/>
                </a:solidFill>
                <a:latin typeface="Arial Narrow" panose="020B0606020202030204" pitchFamily="34" charset="0"/>
              </a:rPr>
              <a:t>erreur de poursuite : </a:t>
            </a:r>
            <a:r>
              <a:rPr lang="fr-FR" dirty="0">
                <a:solidFill>
                  <a:srgbClr val="000000"/>
                </a:solidFill>
                <a:latin typeface="Arial Narrow" panose="020B0606020202030204" pitchFamily="34" charset="0"/>
              </a:rPr>
              <a:t>	</a:t>
            </a:r>
          </a:p>
        </p:txBody>
      </p:sp>
      <p:sp>
        <p:nvSpPr>
          <p:cNvPr id="23" name="Rectangle 22"/>
          <p:cNvSpPr/>
          <p:nvPr/>
        </p:nvSpPr>
        <p:spPr>
          <a:xfrm>
            <a:off x="129309" y="104063"/>
            <a:ext cx="11998036" cy="95410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startAt="3"/>
            </a:pPr>
            <a:r>
              <a:rPr lang="fr-FR" sz="2800" dirty="0" smtClean="0">
                <a:solidFill>
                  <a:schemeClr val="bg1"/>
                </a:solidFill>
                <a:latin typeface="Arial Narrow" panose="020B0606020202030204" pitchFamily="34" charset="0"/>
              </a:rPr>
              <a:t>2.3 Caractériser </a:t>
            </a:r>
            <a:r>
              <a:rPr lang="fr-FR" sz="2800" dirty="0">
                <a:solidFill>
                  <a:schemeClr val="bg1"/>
                </a:solidFill>
                <a:latin typeface="Arial Narrow" panose="020B0606020202030204" pitchFamily="34" charset="0"/>
              </a:rPr>
              <a:t>la précision d’un système continu, stable et asservi : </a:t>
            </a:r>
            <a:r>
              <a:rPr lang="fr-FR" sz="2800" dirty="0">
                <a:solidFill>
                  <a:srgbClr val="FFFF00"/>
                </a:solidFill>
                <a:latin typeface="Arial Narrow" panose="020B0606020202030204" pitchFamily="34" charset="0"/>
              </a:rPr>
              <a:t>erreur en </a:t>
            </a:r>
            <a:r>
              <a:rPr lang="fr-FR" sz="2800" dirty="0" smtClean="0">
                <a:solidFill>
                  <a:srgbClr val="FFFF00"/>
                </a:solidFill>
                <a:latin typeface="Arial Narrow" panose="020B0606020202030204" pitchFamily="34" charset="0"/>
              </a:rPr>
              <a:t>régime permanent </a:t>
            </a:r>
            <a:r>
              <a:rPr lang="fr-FR" sz="2800" dirty="0">
                <a:solidFill>
                  <a:srgbClr val="FFFF00"/>
                </a:solidFill>
                <a:latin typeface="Arial Narrow" panose="020B0606020202030204" pitchFamily="34" charset="0"/>
              </a:rPr>
              <a:t>de poursuite ou régulation</a:t>
            </a:r>
          </a:p>
        </p:txBody>
      </p:sp>
    </p:spTree>
    <p:extLst>
      <p:ext uri="{BB962C8B-B14F-4D97-AF65-F5344CB8AC3E}">
        <p14:creationId xmlns:p14="http://schemas.microsoft.com/office/powerpoint/2010/main" val="14854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8" y="159480"/>
            <a:ext cx="5140036"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fr-FR" sz="4000" dirty="0">
                <a:solidFill>
                  <a:schemeClr val="bg1"/>
                </a:solidFill>
                <a:latin typeface="Arial Narrow" panose="020B0606020202030204" pitchFamily="34" charset="0"/>
              </a:rPr>
              <a:t>Performances de précision</a:t>
            </a:r>
          </a:p>
        </p:txBody>
      </p:sp>
      <p:sp>
        <p:nvSpPr>
          <p:cNvPr id="5" name="Rectangle 4"/>
          <p:cNvSpPr/>
          <p:nvPr/>
        </p:nvSpPr>
        <p:spPr>
          <a:xfrm>
            <a:off x="120073" y="953808"/>
            <a:ext cx="11859491" cy="830997"/>
          </a:xfrm>
          <a:prstGeom prst="rect">
            <a:avLst/>
          </a:prstGeom>
        </p:spPr>
        <p:txBody>
          <a:bodyPr wrap="square">
            <a:spAutoFit/>
          </a:bodyPr>
          <a:lstStyle/>
          <a:p>
            <a:r>
              <a:rPr lang="fr-FR" sz="2400" dirty="0">
                <a:latin typeface="Arial Narrow" panose="020B0606020202030204" pitchFamily="34" charset="0"/>
              </a:rPr>
              <a:t>Pour un système </a:t>
            </a:r>
            <a:r>
              <a:rPr lang="fr-FR" sz="2400" b="1" dirty="0">
                <a:latin typeface="Arial Narrow" panose="020B0606020202030204" pitchFamily="34" charset="0"/>
              </a:rPr>
              <a:t>asservi stable</a:t>
            </a:r>
            <a:r>
              <a:rPr lang="fr-FR" sz="2400" dirty="0">
                <a:latin typeface="Arial Narrow" panose="020B0606020202030204" pitchFamily="34" charset="0"/>
              </a:rPr>
              <a:t>, les </a:t>
            </a:r>
            <a:r>
              <a:rPr lang="fr-FR" sz="2400" b="1" dirty="0">
                <a:latin typeface="Arial Narrow" panose="020B0606020202030204" pitchFamily="34" charset="0"/>
              </a:rPr>
              <a:t>performances de précision </a:t>
            </a:r>
            <a:r>
              <a:rPr lang="fr-FR" sz="2400" dirty="0">
                <a:latin typeface="Arial Narrow" panose="020B0606020202030204" pitchFamily="34" charset="0"/>
              </a:rPr>
              <a:t>sont évaluées en </a:t>
            </a:r>
            <a:r>
              <a:rPr lang="fr-FR" sz="2400" dirty="0" smtClean="0">
                <a:latin typeface="Arial Narrow" panose="020B0606020202030204" pitchFamily="34" charset="0"/>
              </a:rPr>
              <a:t>régime permanent </a:t>
            </a:r>
            <a:r>
              <a:rPr lang="fr-FR" sz="2400" b="1" dirty="0">
                <a:latin typeface="Arial Narrow" panose="020B0606020202030204" pitchFamily="34" charset="0"/>
              </a:rPr>
              <a:t>relativement aux conditions initiales</a:t>
            </a:r>
            <a:r>
              <a:rPr lang="fr-FR" sz="2400" dirty="0">
                <a:latin typeface="Arial Narrow" panose="020B0606020202030204" pitchFamily="34" charset="0"/>
              </a:rPr>
              <a:t>.</a:t>
            </a:r>
          </a:p>
        </p:txBody>
      </p:sp>
      <p:sp>
        <p:nvSpPr>
          <p:cNvPr id="6" name="Rectangle 5"/>
          <p:cNvSpPr/>
          <p:nvPr/>
        </p:nvSpPr>
        <p:spPr>
          <a:xfrm>
            <a:off x="277090" y="1942191"/>
            <a:ext cx="11490037" cy="1200329"/>
          </a:xfrm>
          <a:prstGeom prst="rect">
            <a:avLst/>
          </a:prstGeom>
        </p:spPr>
        <p:txBody>
          <a:bodyPr wrap="square">
            <a:spAutoFit/>
          </a:bodyPr>
          <a:lstStyle/>
          <a:p>
            <a:pPr algn="just"/>
            <a:r>
              <a:rPr lang="fr-FR" sz="2400" dirty="0">
                <a:latin typeface="Arial Narrow" panose="020B0606020202030204" pitchFamily="34" charset="0"/>
              </a:rPr>
              <a:t>La précision est évaluée indépendamment des conditions initiales du système. Si, par </a:t>
            </a:r>
            <a:r>
              <a:rPr lang="fr-FR" sz="2400" dirty="0" smtClean="0">
                <a:latin typeface="Arial Narrow" panose="020B0606020202030204" pitchFamily="34" charset="0"/>
              </a:rPr>
              <a:t>exemple, l’asservissement </a:t>
            </a:r>
            <a:r>
              <a:rPr lang="fr-FR" sz="2400" dirty="0">
                <a:latin typeface="Arial Narrow" panose="020B0606020202030204" pitchFamily="34" charset="0"/>
              </a:rPr>
              <a:t>est celui d’une position, la question est : pour un échelon de consigne de 10 mm, </a:t>
            </a:r>
            <a:r>
              <a:rPr lang="fr-FR" sz="2400" dirty="0" smtClean="0">
                <a:latin typeface="Arial Narrow" panose="020B0606020202030204" pitchFamily="34" charset="0"/>
              </a:rPr>
              <a:t>est-ce que </a:t>
            </a:r>
            <a:r>
              <a:rPr lang="fr-FR" sz="2400" dirty="0">
                <a:latin typeface="Arial Narrow" panose="020B0606020202030204" pitchFamily="34" charset="0"/>
              </a:rPr>
              <a:t>la réponse varie aussi de 10 mm ?</a:t>
            </a:r>
          </a:p>
        </p:txBody>
      </p:sp>
      <p:pic>
        <p:nvPicPr>
          <p:cNvPr id="8" name="Image 7"/>
          <p:cNvPicPr>
            <a:picLocks noChangeAspect="1"/>
          </p:cNvPicPr>
          <p:nvPr/>
        </p:nvPicPr>
        <p:blipFill>
          <a:blip r:embed="rId2"/>
          <a:stretch>
            <a:fillRect/>
          </a:stretch>
        </p:blipFill>
        <p:spPr>
          <a:xfrm>
            <a:off x="294178" y="3438091"/>
            <a:ext cx="11566986" cy="2981182"/>
          </a:xfrm>
          <a:prstGeom prst="rect">
            <a:avLst/>
          </a:prstGeom>
        </p:spPr>
      </p:pic>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4" name="Espace réservé du numéro de diapositive 3"/>
          <p:cNvSpPr>
            <a:spLocks noGrp="1"/>
          </p:cNvSpPr>
          <p:nvPr>
            <p:ph type="sldNum" sz="quarter" idx="12"/>
          </p:nvPr>
        </p:nvSpPr>
        <p:spPr/>
        <p:txBody>
          <a:bodyPr/>
          <a:lstStyle/>
          <a:p>
            <a:fld id="{C4228DBF-FDD1-4F5F-AB83-E63C46C55B9A}" type="slidenum">
              <a:rPr lang="fr-FR" smtClean="0"/>
              <a:pPr/>
              <a:t>57</a:t>
            </a:fld>
            <a:endParaRPr lang="fr-FR"/>
          </a:p>
        </p:txBody>
      </p:sp>
    </p:spTree>
    <p:extLst>
      <p:ext uri="{BB962C8B-B14F-4D97-AF65-F5344CB8AC3E}">
        <p14:creationId xmlns:p14="http://schemas.microsoft.com/office/powerpoint/2010/main" val="5795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7" y="177953"/>
            <a:ext cx="5223163"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fr-FR" sz="4000" dirty="0">
                <a:solidFill>
                  <a:schemeClr val="bg1"/>
                </a:solidFill>
                <a:latin typeface="Arial Narrow" panose="020B0606020202030204" pitchFamily="34" charset="0"/>
              </a:rPr>
              <a:t>Performances de précision</a:t>
            </a:r>
          </a:p>
        </p:txBody>
      </p:sp>
      <p:pic>
        <p:nvPicPr>
          <p:cNvPr id="3" name="Image 2"/>
          <p:cNvPicPr>
            <a:picLocks noChangeAspect="1"/>
          </p:cNvPicPr>
          <p:nvPr/>
        </p:nvPicPr>
        <p:blipFill>
          <a:blip r:embed="rId2"/>
          <a:stretch>
            <a:fillRect/>
          </a:stretch>
        </p:blipFill>
        <p:spPr>
          <a:xfrm>
            <a:off x="384546" y="1745673"/>
            <a:ext cx="11170904" cy="2716213"/>
          </a:xfrm>
          <a:prstGeom prst="rect">
            <a:avLst/>
          </a:prstGeom>
        </p:spPr>
      </p:pic>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58</a:t>
            </a:fld>
            <a:endParaRPr lang="fr-FR"/>
          </a:p>
        </p:txBody>
      </p:sp>
    </p:spTree>
    <p:extLst>
      <p:ext uri="{BB962C8B-B14F-4D97-AF65-F5344CB8AC3E}">
        <p14:creationId xmlns:p14="http://schemas.microsoft.com/office/powerpoint/2010/main" val="3224914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8" y="159480"/>
            <a:ext cx="5153890"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fr-FR" sz="4000" dirty="0">
                <a:solidFill>
                  <a:schemeClr val="bg1"/>
                </a:solidFill>
                <a:latin typeface="Arial Narrow" panose="020B0606020202030204" pitchFamily="34" charset="0"/>
              </a:rPr>
              <a:t>Performances de précision</a:t>
            </a:r>
          </a:p>
        </p:txBody>
      </p:sp>
      <p:pic>
        <p:nvPicPr>
          <p:cNvPr id="4" name="Image 3"/>
          <p:cNvPicPr>
            <a:picLocks noChangeAspect="1"/>
          </p:cNvPicPr>
          <p:nvPr/>
        </p:nvPicPr>
        <p:blipFill>
          <a:blip r:embed="rId2"/>
          <a:stretch>
            <a:fillRect/>
          </a:stretch>
        </p:blipFill>
        <p:spPr>
          <a:xfrm>
            <a:off x="5733263" y="1093210"/>
            <a:ext cx="6458737" cy="4642572"/>
          </a:xfrm>
          <a:prstGeom prst="rect">
            <a:avLst/>
          </a:prstGeom>
        </p:spPr>
      </p:pic>
      <p:sp>
        <p:nvSpPr>
          <p:cNvPr id="6" name="Rectangle 5"/>
          <p:cNvSpPr/>
          <p:nvPr/>
        </p:nvSpPr>
        <p:spPr>
          <a:xfrm>
            <a:off x="55414" y="999991"/>
            <a:ext cx="5652656" cy="707886"/>
          </a:xfrm>
          <a:prstGeom prst="rect">
            <a:avLst/>
          </a:prstGeom>
        </p:spPr>
        <p:txBody>
          <a:bodyPr wrap="square">
            <a:spAutoFit/>
          </a:bodyPr>
          <a:lstStyle/>
          <a:p>
            <a:pPr algn="just"/>
            <a:r>
              <a:rPr lang="fr-FR" sz="2000" b="1" dirty="0">
                <a:latin typeface="Arial Narrow" panose="020B0606020202030204" pitchFamily="34" charset="0"/>
              </a:rPr>
              <a:t>Application 1 </a:t>
            </a:r>
            <a:r>
              <a:rPr lang="fr-FR" sz="2000" dirty="0">
                <a:latin typeface="Arial Narrow" panose="020B0606020202030204" pitchFamily="34" charset="0"/>
              </a:rPr>
              <a:t>: Le graphique </a:t>
            </a:r>
            <a:r>
              <a:rPr lang="fr-FR" sz="2000" dirty="0" smtClean="0">
                <a:latin typeface="Arial Narrow" panose="020B0606020202030204" pitchFamily="34" charset="0"/>
              </a:rPr>
              <a:t>ci-contre représente </a:t>
            </a:r>
            <a:r>
              <a:rPr lang="fr-FR" sz="2000" dirty="0">
                <a:latin typeface="Arial Narrow" panose="020B0606020202030204" pitchFamily="34" charset="0"/>
              </a:rPr>
              <a:t>la réponse d'un </a:t>
            </a:r>
            <a:r>
              <a:rPr lang="fr-FR" sz="2000" dirty="0" smtClean="0">
                <a:latin typeface="Arial Narrow" panose="020B0606020202030204" pitchFamily="34" charset="0"/>
              </a:rPr>
              <a:t>système asservi </a:t>
            </a:r>
            <a:r>
              <a:rPr lang="fr-FR" sz="2000" dirty="0">
                <a:latin typeface="Arial Narrow" panose="020B0606020202030204" pitchFamily="34" charset="0"/>
              </a:rPr>
              <a:t>à une consigne en échelon</a:t>
            </a:r>
          </a:p>
        </p:txBody>
      </p:sp>
      <p:sp>
        <p:nvSpPr>
          <p:cNvPr id="8" name="Rectangle 7"/>
          <p:cNvSpPr/>
          <p:nvPr/>
        </p:nvSpPr>
        <p:spPr>
          <a:xfrm>
            <a:off x="138542" y="1821980"/>
            <a:ext cx="5144655" cy="707886"/>
          </a:xfrm>
          <a:prstGeom prst="rect">
            <a:avLst/>
          </a:prstGeom>
        </p:spPr>
        <p:txBody>
          <a:bodyPr wrap="square">
            <a:spAutoFit/>
          </a:bodyPr>
          <a:lstStyle/>
          <a:p>
            <a:pPr algn="just"/>
            <a:r>
              <a:rPr lang="fr-FR" sz="2000" b="1" dirty="0" smtClean="0">
                <a:latin typeface="Arial Narrow" panose="020B0606020202030204" pitchFamily="34" charset="0"/>
              </a:rPr>
              <a:t>1 </a:t>
            </a:r>
            <a:r>
              <a:rPr lang="fr-FR" sz="2000" b="1" dirty="0">
                <a:latin typeface="Arial Narrow" panose="020B0606020202030204" pitchFamily="34" charset="0"/>
              </a:rPr>
              <a:t>- Déterminer </a:t>
            </a:r>
            <a:r>
              <a:rPr lang="fr-FR" sz="2000" b="1" dirty="0" smtClean="0">
                <a:latin typeface="Arial Narrow" panose="020B0606020202030204" pitchFamily="34" charset="0"/>
              </a:rPr>
              <a:t>approximativement l'instant </a:t>
            </a:r>
            <a:r>
              <a:rPr lang="fr-FR" sz="2000" b="1" dirty="0">
                <a:latin typeface="Arial Narrow" panose="020B0606020202030204" pitchFamily="34" charset="0"/>
              </a:rPr>
              <a:t>de </a:t>
            </a:r>
            <a:r>
              <a:rPr lang="fr-FR" sz="2000" b="1" dirty="0" smtClean="0">
                <a:latin typeface="Arial Narrow" panose="020B0606020202030204" pitchFamily="34" charset="0"/>
              </a:rPr>
              <a:t>début du régime permanent</a:t>
            </a:r>
            <a:endParaRPr lang="fr-FR" sz="2000" b="1" dirty="0">
              <a:latin typeface="Arial Narrow" panose="020B0606020202030204" pitchFamily="34" charset="0"/>
            </a:endParaRPr>
          </a:p>
        </p:txBody>
      </p:sp>
      <p:sp>
        <p:nvSpPr>
          <p:cNvPr id="9" name="Rectangle 8"/>
          <p:cNvSpPr/>
          <p:nvPr/>
        </p:nvSpPr>
        <p:spPr>
          <a:xfrm>
            <a:off x="221670" y="2468526"/>
            <a:ext cx="6096000" cy="400110"/>
          </a:xfrm>
          <a:prstGeom prst="rect">
            <a:avLst/>
          </a:prstGeom>
        </p:spPr>
        <p:txBody>
          <a:bodyPr>
            <a:spAutoFit/>
          </a:bodyPr>
          <a:lstStyle/>
          <a:p>
            <a:r>
              <a:rPr lang="fr-FR" sz="2000" dirty="0">
                <a:latin typeface="Arial Narrow" panose="020B0606020202030204" pitchFamily="34" charset="0"/>
              </a:rPr>
              <a:t>Après 190 ms, la réponse </a:t>
            </a:r>
            <a:r>
              <a:rPr lang="fr-FR" sz="2000" dirty="0" smtClean="0">
                <a:latin typeface="Arial Narrow" panose="020B0606020202030204" pitchFamily="34" charset="0"/>
              </a:rPr>
              <a:t>est sensiblement </a:t>
            </a:r>
            <a:r>
              <a:rPr lang="fr-FR" sz="2000" dirty="0">
                <a:latin typeface="Arial Narrow" panose="020B0606020202030204" pitchFamily="34" charset="0"/>
              </a:rPr>
              <a:t>constante.</a:t>
            </a:r>
          </a:p>
        </p:txBody>
      </p:sp>
      <p:sp>
        <p:nvSpPr>
          <p:cNvPr id="10" name="Rectangle 9"/>
          <p:cNvSpPr/>
          <p:nvPr/>
        </p:nvSpPr>
        <p:spPr>
          <a:xfrm>
            <a:off x="138541" y="2967291"/>
            <a:ext cx="5283203" cy="400110"/>
          </a:xfrm>
          <a:prstGeom prst="rect">
            <a:avLst/>
          </a:prstGeom>
        </p:spPr>
        <p:txBody>
          <a:bodyPr wrap="square">
            <a:spAutoFit/>
          </a:bodyPr>
          <a:lstStyle/>
          <a:p>
            <a:r>
              <a:rPr lang="fr-FR" sz="2000" b="1" dirty="0" smtClean="0">
                <a:latin typeface="Arial Narrow" panose="020B0606020202030204" pitchFamily="34" charset="0"/>
              </a:rPr>
              <a:t>2 - Quel </a:t>
            </a:r>
            <a:r>
              <a:rPr lang="fr-FR" sz="2000" b="1" dirty="0">
                <a:latin typeface="Arial Narrow" panose="020B0606020202030204" pitchFamily="34" charset="0"/>
              </a:rPr>
              <a:t>est le critère de </a:t>
            </a:r>
            <a:r>
              <a:rPr lang="fr-FR" sz="2000" b="1" dirty="0" smtClean="0">
                <a:latin typeface="Arial Narrow" panose="020B0606020202030204" pitchFamily="34" charset="0"/>
              </a:rPr>
              <a:t>précision évaluable </a:t>
            </a:r>
            <a:r>
              <a:rPr lang="fr-FR" sz="2000" b="1" dirty="0">
                <a:latin typeface="Arial Narrow" panose="020B0606020202030204" pitchFamily="34" charset="0"/>
              </a:rPr>
              <a:t>?</a:t>
            </a:r>
          </a:p>
        </p:txBody>
      </p:sp>
      <p:sp>
        <p:nvSpPr>
          <p:cNvPr id="11" name="Rectangle 10"/>
          <p:cNvSpPr/>
          <p:nvPr/>
        </p:nvSpPr>
        <p:spPr>
          <a:xfrm>
            <a:off x="286322" y="3419871"/>
            <a:ext cx="5283201" cy="400110"/>
          </a:xfrm>
          <a:prstGeom prst="rect">
            <a:avLst/>
          </a:prstGeom>
        </p:spPr>
        <p:txBody>
          <a:bodyPr wrap="square">
            <a:spAutoFit/>
          </a:bodyPr>
          <a:lstStyle/>
          <a:p>
            <a:r>
              <a:rPr lang="fr-FR" sz="2000" dirty="0">
                <a:latin typeface="Arial Narrow" panose="020B0606020202030204" pitchFamily="34" charset="0"/>
              </a:rPr>
              <a:t>Précision de poursuite pour une </a:t>
            </a:r>
            <a:r>
              <a:rPr lang="fr-FR" sz="2000" dirty="0" smtClean="0">
                <a:latin typeface="Arial Narrow" panose="020B0606020202030204" pitchFamily="34" charset="0"/>
              </a:rPr>
              <a:t>entrée en </a:t>
            </a:r>
            <a:r>
              <a:rPr lang="fr-FR" sz="2000" dirty="0">
                <a:latin typeface="Arial Narrow" panose="020B0606020202030204" pitchFamily="34" charset="0"/>
              </a:rPr>
              <a:t>échelon.</a:t>
            </a:r>
          </a:p>
        </p:txBody>
      </p:sp>
      <p:sp>
        <p:nvSpPr>
          <p:cNvPr id="12" name="Rectangle 11"/>
          <p:cNvSpPr/>
          <p:nvPr/>
        </p:nvSpPr>
        <p:spPr>
          <a:xfrm>
            <a:off x="138541" y="4011043"/>
            <a:ext cx="5874331" cy="707886"/>
          </a:xfrm>
          <a:prstGeom prst="rect">
            <a:avLst/>
          </a:prstGeom>
        </p:spPr>
        <p:txBody>
          <a:bodyPr wrap="square">
            <a:spAutoFit/>
          </a:bodyPr>
          <a:lstStyle/>
          <a:p>
            <a:r>
              <a:rPr lang="fr-FR" sz="2000" b="1" dirty="0" smtClean="0">
                <a:latin typeface="Arial Narrow" panose="020B0606020202030204" pitchFamily="34" charset="0"/>
              </a:rPr>
              <a:t>3 -Déterminer </a:t>
            </a:r>
            <a:r>
              <a:rPr lang="fr-FR" sz="2000" b="1" dirty="0">
                <a:latin typeface="Arial Narrow" panose="020B0606020202030204" pitchFamily="34" charset="0"/>
              </a:rPr>
              <a:t>la performance </a:t>
            </a:r>
            <a:r>
              <a:rPr lang="fr-FR" sz="2000" b="1" dirty="0" smtClean="0">
                <a:latin typeface="Arial Narrow" panose="020B0606020202030204" pitchFamily="34" charset="0"/>
              </a:rPr>
              <a:t>de précision </a:t>
            </a:r>
            <a:r>
              <a:rPr lang="fr-FR" sz="2000" b="1" dirty="0">
                <a:latin typeface="Arial Narrow" panose="020B0606020202030204" pitchFamily="34" charset="0"/>
              </a:rPr>
              <a:t>et la précision</a:t>
            </a:r>
          </a:p>
          <a:p>
            <a:r>
              <a:rPr lang="fr-FR" sz="2000" b="1" dirty="0">
                <a:latin typeface="Arial Narrow" panose="020B0606020202030204" pitchFamily="34" charset="0"/>
              </a:rPr>
              <a:t>relative.</a:t>
            </a:r>
          </a:p>
        </p:txBody>
      </p:sp>
      <p:pic>
        <p:nvPicPr>
          <p:cNvPr id="13" name="Image 12"/>
          <p:cNvPicPr>
            <a:picLocks noChangeAspect="1"/>
          </p:cNvPicPr>
          <p:nvPr/>
        </p:nvPicPr>
        <p:blipFill>
          <a:blip r:embed="rId3"/>
          <a:stretch>
            <a:fillRect/>
          </a:stretch>
        </p:blipFill>
        <p:spPr>
          <a:xfrm>
            <a:off x="351848" y="4790209"/>
            <a:ext cx="4522526" cy="576118"/>
          </a:xfrm>
          <a:prstGeom prst="rect">
            <a:avLst/>
          </a:prstGeom>
        </p:spPr>
      </p:pic>
      <p:pic>
        <p:nvPicPr>
          <p:cNvPr id="14" name="Image 13"/>
          <p:cNvPicPr>
            <a:picLocks noChangeAspect="1"/>
          </p:cNvPicPr>
          <p:nvPr/>
        </p:nvPicPr>
        <p:blipFill>
          <a:blip r:embed="rId4"/>
          <a:stretch>
            <a:fillRect/>
          </a:stretch>
        </p:blipFill>
        <p:spPr>
          <a:xfrm>
            <a:off x="469466" y="5473266"/>
            <a:ext cx="4139635" cy="1038370"/>
          </a:xfrm>
          <a:prstGeom prst="rect">
            <a:avLst/>
          </a:prstGeom>
        </p:spPr>
      </p:pic>
      <p:sp>
        <p:nvSpPr>
          <p:cNvPr id="3" name="Espace réservé du pied de page 2"/>
          <p:cNvSpPr>
            <a:spLocks noGrp="1"/>
          </p:cNvSpPr>
          <p:nvPr>
            <p:ph type="ftr" sz="quarter" idx="11"/>
          </p:nvPr>
        </p:nvSpPr>
        <p:spPr/>
        <p:txBody>
          <a:bodyPr/>
          <a:lstStyle/>
          <a:p>
            <a:r>
              <a:rPr lang="fr-FR" smtClean="0"/>
              <a:t>Dr. Kekeli N'KONOU</a:t>
            </a:r>
            <a:endParaRPr lang="fr-FR"/>
          </a:p>
        </p:txBody>
      </p:sp>
      <p:sp>
        <p:nvSpPr>
          <p:cNvPr id="5" name="Espace réservé du numéro de diapositive 4"/>
          <p:cNvSpPr>
            <a:spLocks noGrp="1"/>
          </p:cNvSpPr>
          <p:nvPr>
            <p:ph type="sldNum" sz="quarter" idx="12"/>
          </p:nvPr>
        </p:nvSpPr>
        <p:spPr/>
        <p:txBody>
          <a:bodyPr/>
          <a:lstStyle/>
          <a:p>
            <a:fld id="{C4228DBF-FDD1-4F5F-AB83-E63C46C55B9A}" type="slidenum">
              <a:rPr lang="fr-FR" smtClean="0"/>
              <a:pPr/>
              <a:t>59</a:t>
            </a:fld>
            <a:endParaRPr lang="fr-FR"/>
          </a:p>
        </p:txBody>
      </p:sp>
    </p:spTree>
    <p:extLst>
      <p:ext uri="{BB962C8B-B14F-4D97-AF65-F5344CB8AC3E}">
        <p14:creationId xmlns:p14="http://schemas.microsoft.com/office/powerpoint/2010/main" val="40682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764" y="1452618"/>
            <a:ext cx="11129818" cy="1569660"/>
          </a:xfrm>
          <a:prstGeom prst="rect">
            <a:avLst/>
          </a:prstGeom>
        </p:spPr>
        <p:txBody>
          <a:bodyPr wrap="square">
            <a:spAutoFit/>
          </a:bodyPr>
          <a:lstStyle/>
          <a:p>
            <a:pPr algn="just"/>
            <a:r>
              <a:rPr lang="fr-FR" sz="3200" b="1" dirty="0">
                <a:latin typeface="Arial Narrow" panose="020B0606020202030204" pitchFamily="34" charset="0"/>
              </a:rPr>
              <a:t>Processus à commander: </a:t>
            </a:r>
            <a:r>
              <a:rPr lang="fr-FR" sz="3200" dirty="0">
                <a:latin typeface="Arial Narrow" panose="020B0606020202030204" pitchFamily="34" charset="0"/>
              </a:rPr>
              <a:t>(ou système) </a:t>
            </a:r>
            <a:r>
              <a:rPr lang="fr-FR" sz="3200" dirty="0" smtClean="0">
                <a:latin typeface="Arial Narrow" panose="020B0606020202030204" pitchFamily="34" charset="0"/>
              </a:rPr>
              <a:t>l'ensemble </a:t>
            </a:r>
            <a:r>
              <a:rPr lang="fr-FR" sz="3200" dirty="0">
                <a:latin typeface="Arial Narrow" panose="020B0606020202030204" pitchFamily="34" charset="0"/>
              </a:rPr>
              <a:t>de l'installation à piloter. Ceci est caractérisé par des signaux d'entrée et de sortie et les lois mathématiques (modèle) reliant ces </a:t>
            </a:r>
            <a:r>
              <a:rPr lang="fr-FR" sz="3200" dirty="0" smtClean="0">
                <a:latin typeface="Arial Narrow" panose="020B0606020202030204" pitchFamily="34" charset="0"/>
              </a:rPr>
              <a:t>signaux.</a:t>
            </a:r>
            <a:endParaRPr lang="fr-FR" sz="3200" dirty="0">
              <a:latin typeface="Arial Narrow" panose="020B0606020202030204" pitchFamily="34" charset="0"/>
            </a:endParaRPr>
          </a:p>
        </p:txBody>
      </p:sp>
      <p:pic>
        <p:nvPicPr>
          <p:cNvPr id="8" name="Picture 6" descr="Im110.gif (2801 oct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3398982"/>
            <a:ext cx="7570669" cy="2287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3120646" y="418006"/>
            <a:ext cx="5639685"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terminologie </a:t>
            </a: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3" name="Espace réservé du numéro de diapositive 2"/>
          <p:cNvSpPr>
            <a:spLocks noGrp="1"/>
          </p:cNvSpPr>
          <p:nvPr>
            <p:ph type="sldNum" sz="quarter" idx="12"/>
          </p:nvPr>
        </p:nvSpPr>
        <p:spPr/>
        <p:txBody>
          <a:bodyPr/>
          <a:lstStyle/>
          <a:p>
            <a:fld id="{C4228DBF-FDD1-4F5F-AB83-E63C46C55B9A}" type="slidenum">
              <a:rPr lang="fr-FR" smtClean="0"/>
              <a:pPr/>
              <a:t>6</a:t>
            </a:fld>
            <a:endParaRPr lang="fr-FR"/>
          </a:p>
        </p:txBody>
      </p:sp>
    </p:spTree>
    <p:extLst>
      <p:ext uri="{BB962C8B-B14F-4D97-AF65-F5344CB8AC3E}">
        <p14:creationId xmlns:p14="http://schemas.microsoft.com/office/powerpoint/2010/main" val="27794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5833119" y="1138851"/>
            <a:ext cx="6183389" cy="4986437"/>
          </a:xfrm>
          <a:prstGeom prst="rect">
            <a:avLst/>
          </a:prstGeom>
        </p:spPr>
      </p:pic>
      <p:sp>
        <p:nvSpPr>
          <p:cNvPr id="2" name="Rectangle 1"/>
          <p:cNvSpPr/>
          <p:nvPr/>
        </p:nvSpPr>
        <p:spPr>
          <a:xfrm>
            <a:off x="3463637" y="159480"/>
            <a:ext cx="5250872" cy="707886"/>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fr-FR" sz="4000" dirty="0">
                <a:solidFill>
                  <a:schemeClr val="bg1"/>
                </a:solidFill>
                <a:latin typeface="Arial Narrow" panose="020B0606020202030204" pitchFamily="34" charset="0"/>
              </a:rPr>
              <a:t>Performances de précision</a:t>
            </a:r>
          </a:p>
        </p:txBody>
      </p:sp>
      <p:sp>
        <p:nvSpPr>
          <p:cNvPr id="6" name="Rectangle 5"/>
          <p:cNvSpPr/>
          <p:nvPr/>
        </p:nvSpPr>
        <p:spPr>
          <a:xfrm>
            <a:off x="55413" y="1073881"/>
            <a:ext cx="5624951" cy="1015663"/>
          </a:xfrm>
          <a:prstGeom prst="rect">
            <a:avLst/>
          </a:prstGeom>
        </p:spPr>
        <p:txBody>
          <a:bodyPr wrap="square">
            <a:spAutoFit/>
          </a:bodyPr>
          <a:lstStyle/>
          <a:p>
            <a:pPr algn="just"/>
            <a:r>
              <a:rPr lang="fr-FR" sz="2000" b="1" dirty="0">
                <a:latin typeface="Arial Narrow" panose="020B0606020202030204" pitchFamily="34" charset="0"/>
              </a:rPr>
              <a:t>Application 2 : </a:t>
            </a:r>
            <a:r>
              <a:rPr lang="fr-FR" sz="2000" dirty="0">
                <a:latin typeface="Arial Narrow" panose="020B0606020202030204" pitchFamily="34" charset="0"/>
              </a:rPr>
              <a:t>Le graphique </a:t>
            </a:r>
            <a:r>
              <a:rPr lang="fr-FR" sz="2000" dirty="0" smtClean="0">
                <a:latin typeface="Arial Narrow" panose="020B0606020202030204" pitchFamily="34" charset="0"/>
              </a:rPr>
              <a:t>ci-contre représente </a:t>
            </a:r>
            <a:r>
              <a:rPr lang="fr-FR" sz="2000" dirty="0">
                <a:latin typeface="Arial Narrow" panose="020B0606020202030204" pitchFamily="34" charset="0"/>
              </a:rPr>
              <a:t>la réponse d'un </a:t>
            </a:r>
            <a:r>
              <a:rPr lang="fr-FR" sz="2000" dirty="0" smtClean="0">
                <a:latin typeface="Arial Narrow" panose="020B0606020202030204" pitchFamily="34" charset="0"/>
              </a:rPr>
              <a:t>système asservi </a:t>
            </a:r>
            <a:r>
              <a:rPr lang="fr-FR" sz="2000" dirty="0">
                <a:latin typeface="Arial Narrow" panose="020B0606020202030204" pitchFamily="34" charset="0"/>
              </a:rPr>
              <a:t>à une perturbation en échelon</a:t>
            </a:r>
          </a:p>
        </p:txBody>
      </p:sp>
      <p:sp>
        <p:nvSpPr>
          <p:cNvPr id="5" name="Rectangle 4"/>
          <p:cNvSpPr/>
          <p:nvPr/>
        </p:nvSpPr>
        <p:spPr>
          <a:xfrm>
            <a:off x="350982" y="2084111"/>
            <a:ext cx="5394036" cy="707886"/>
          </a:xfrm>
          <a:prstGeom prst="rect">
            <a:avLst/>
          </a:prstGeom>
        </p:spPr>
        <p:txBody>
          <a:bodyPr wrap="square">
            <a:spAutoFit/>
          </a:bodyPr>
          <a:lstStyle/>
          <a:p>
            <a:r>
              <a:rPr lang="fr-FR" sz="2000" b="1" dirty="0" smtClean="0">
                <a:latin typeface="Arial Narrow" panose="020B0606020202030204" pitchFamily="34" charset="0"/>
              </a:rPr>
              <a:t>1 </a:t>
            </a:r>
            <a:r>
              <a:rPr lang="fr-FR" sz="2000" b="1" dirty="0">
                <a:latin typeface="Arial Narrow" panose="020B0606020202030204" pitchFamily="34" charset="0"/>
              </a:rPr>
              <a:t>- Quel est l’instant initial </a:t>
            </a:r>
            <a:r>
              <a:rPr lang="fr-FR" sz="2000" b="1" dirty="0" smtClean="0">
                <a:latin typeface="Arial Narrow" panose="020B0606020202030204" pitchFamily="34" charset="0"/>
              </a:rPr>
              <a:t>de l’échelon </a:t>
            </a:r>
            <a:r>
              <a:rPr lang="fr-FR" sz="2000" b="1" dirty="0">
                <a:latin typeface="Arial Narrow" panose="020B0606020202030204" pitchFamily="34" charset="0"/>
              </a:rPr>
              <a:t>et le début du </a:t>
            </a:r>
            <a:r>
              <a:rPr lang="fr-FR" sz="2000" b="1" dirty="0" smtClean="0">
                <a:latin typeface="Arial Narrow" panose="020B0606020202030204" pitchFamily="34" charset="0"/>
              </a:rPr>
              <a:t>régime permanent ?</a:t>
            </a:r>
            <a:endParaRPr lang="fr-FR" sz="2000" b="1" dirty="0">
              <a:latin typeface="Arial Narrow" panose="020B0606020202030204" pitchFamily="34" charset="0"/>
            </a:endParaRPr>
          </a:p>
        </p:txBody>
      </p:sp>
      <p:sp>
        <p:nvSpPr>
          <p:cNvPr id="7" name="Rectangle 6"/>
          <p:cNvSpPr/>
          <p:nvPr/>
        </p:nvSpPr>
        <p:spPr>
          <a:xfrm>
            <a:off x="360218" y="2754914"/>
            <a:ext cx="5218546" cy="707886"/>
          </a:xfrm>
          <a:prstGeom prst="rect">
            <a:avLst/>
          </a:prstGeom>
        </p:spPr>
        <p:txBody>
          <a:bodyPr wrap="square">
            <a:spAutoFit/>
          </a:bodyPr>
          <a:lstStyle/>
          <a:p>
            <a:pPr lvl="0"/>
            <a:r>
              <a:rPr lang="fr-FR" sz="2000" dirty="0">
                <a:solidFill>
                  <a:prstClr val="black"/>
                </a:solidFill>
                <a:latin typeface="Arial Narrow" panose="020B0606020202030204" pitchFamily="34" charset="0"/>
              </a:rPr>
              <a:t>Approximativement 50 ms pour l’instant initial, 130 ms pour le </a:t>
            </a:r>
            <a:r>
              <a:rPr lang="fr-FR" sz="2000" dirty="0" smtClean="0">
                <a:solidFill>
                  <a:prstClr val="black"/>
                </a:solidFill>
                <a:latin typeface="Arial Narrow" panose="020B0606020202030204" pitchFamily="34" charset="0"/>
              </a:rPr>
              <a:t>régime permanent</a:t>
            </a:r>
            <a:r>
              <a:rPr lang="fr-FR" sz="2000" dirty="0">
                <a:solidFill>
                  <a:prstClr val="black"/>
                </a:solidFill>
                <a:latin typeface="Arial Narrow" panose="020B0606020202030204" pitchFamily="34" charset="0"/>
              </a:rPr>
              <a:t>.</a:t>
            </a:r>
          </a:p>
        </p:txBody>
      </p:sp>
      <p:sp>
        <p:nvSpPr>
          <p:cNvPr id="15" name="Rectangle 14"/>
          <p:cNvSpPr/>
          <p:nvPr/>
        </p:nvSpPr>
        <p:spPr>
          <a:xfrm>
            <a:off x="388342" y="3604551"/>
            <a:ext cx="4743606" cy="400110"/>
          </a:xfrm>
          <a:prstGeom prst="rect">
            <a:avLst/>
          </a:prstGeom>
        </p:spPr>
        <p:txBody>
          <a:bodyPr wrap="none">
            <a:spAutoFit/>
          </a:bodyPr>
          <a:lstStyle/>
          <a:p>
            <a:r>
              <a:rPr lang="fr-FR" sz="2000" b="1" dirty="0">
                <a:latin typeface="Arial Narrow" panose="020B0606020202030204" pitchFamily="34" charset="0"/>
              </a:rPr>
              <a:t>2 - Quel est le critère de précision évaluable ?</a:t>
            </a:r>
          </a:p>
        </p:txBody>
      </p:sp>
      <p:sp>
        <p:nvSpPr>
          <p:cNvPr id="16" name="Rectangle 15"/>
          <p:cNvSpPr/>
          <p:nvPr/>
        </p:nvSpPr>
        <p:spPr>
          <a:xfrm>
            <a:off x="378420" y="4075607"/>
            <a:ext cx="5006499" cy="400110"/>
          </a:xfrm>
          <a:prstGeom prst="rect">
            <a:avLst/>
          </a:prstGeom>
        </p:spPr>
        <p:txBody>
          <a:bodyPr wrap="none">
            <a:spAutoFit/>
          </a:bodyPr>
          <a:lstStyle/>
          <a:p>
            <a:r>
              <a:rPr lang="fr-FR" sz="2000" dirty="0">
                <a:latin typeface="Arial Narrow" panose="020B0606020202030204" pitchFamily="34" charset="0"/>
              </a:rPr>
              <a:t>Précision de régulation pour une entrée en échelon</a:t>
            </a:r>
            <a:r>
              <a:rPr lang="fr-FR" dirty="0">
                <a:latin typeface="Arial Narrow" panose="020B0606020202030204" pitchFamily="34" charset="0"/>
              </a:rPr>
              <a:t>.</a:t>
            </a:r>
          </a:p>
        </p:txBody>
      </p:sp>
      <p:sp>
        <p:nvSpPr>
          <p:cNvPr id="17" name="Rectangle 16"/>
          <p:cNvSpPr/>
          <p:nvPr/>
        </p:nvSpPr>
        <p:spPr>
          <a:xfrm>
            <a:off x="342350" y="4675969"/>
            <a:ext cx="4514377" cy="400110"/>
          </a:xfrm>
          <a:prstGeom prst="rect">
            <a:avLst/>
          </a:prstGeom>
        </p:spPr>
        <p:txBody>
          <a:bodyPr wrap="none">
            <a:spAutoFit/>
          </a:bodyPr>
          <a:lstStyle/>
          <a:p>
            <a:r>
              <a:rPr lang="fr-FR" sz="2000" b="1" dirty="0">
                <a:latin typeface="Arial Narrow" panose="020B0606020202030204" pitchFamily="34" charset="0"/>
              </a:rPr>
              <a:t>3 - Déterminer la performance de précision.</a:t>
            </a:r>
          </a:p>
        </p:txBody>
      </p:sp>
      <p:pic>
        <p:nvPicPr>
          <p:cNvPr id="18" name="Image 17"/>
          <p:cNvPicPr>
            <a:picLocks noChangeAspect="1"/>
          </p:cNvPicPr>
          <p:nvPr/>
        </p:nvPicPr>
        <p:blipFill>
          <a:blip r:embed="rId3"/>
          <a:stretch>
            <a:fillRect/>
          </a:stretch>
        </p:blipFill>
        <p:spPr>
          <a:xfrm>
            <a:off x="269875" y="5293444"/>
            <a:ext cx="4886842" cy="654773"/>
          </a:xfrm>
          <a:prstGeom prst="rect">
            <a:avLst/>
          </a:prstGeom>
        </p:spPr>
      </p:pic>
      <p:sp>
        <p:nvSpPr>
          <p:cNvPr id="4" name="Espace réservé du pied de page 3"/>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60</a:t>
            </a:fld>
            <a:endParaRPr lang="fr-FR"/>
          </a:p>
        </p:txBody>
      </p:sp>
    </p:spTree>
    <p:extLst>
      <p:ext uri="{BB962C8B-B14F-4D97-AF65-F5344CB8AC3E}">
        <p14:creationId xmlns:p14="http://schemas.microsoft.com/office/powerpoint/2010/main" val="137413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0646" y="399534"/>
            <a:ext cx="5639685"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terminologie </a:t>
            </a:r>
          </a:p>
        </p:txBody>
      </p:sp>
      <p:sp>
        <p:nvSpPr>
          <p:cNvPr id="2" name="Rectangle 1"/>
          <p:cNvSpPr/>
          <p:nvPr/>
        </p:nvSpPr>
        <p:spPr>
          <a:xfrm>
            <a:off x="295656" y="1347241"/>
            <a:ext cx="11536680" cy="1569660"/>
          </a:xfrm>
          <a:prstGeom prst="rect">
            <a:avLst/>
          </a:prstGeom>
        </p:spPr>
        <p:txBody>
          <a:bodyPr wrap="square">
            <a:spAutoFit/>
          </a:bodyPr>
          <a:lstStyle/>
          <a:p>
            <a:pPr lvl="0" algn="just"/>
            <a:r>
              <a:rPr lang="fr-FR" sz="3200" b="1" dirty="0">
                <a:solidFill>
                  <a:prstClr val="black"/>
                </a:solidFill>
                <a:latin typeface="Arial Narrow" panose="020B0606020202030204" pitchFamily="34" charset="0"/>
              </a:rPr>
              <a:t>Signal :</a:t>
            </a:r>
          </a:p>
          <a:p>
            <a:pPr lvl="0" algn="just"/>
            <a:r>
              <a:rPr lang="fr-FR" sz="3200" dirty="0">
                <a:solidFill>
                  <a:prstClr val="black"/>
                </a:solidFill>
                <a:latin typeface="Arial Narrow" panose="020B0606020202030204" pitchFamily="34" charset="0"/>
              </a:rPr>
              <a:t>   Grandeur physique générée par un appareil ou traduite par un capteur (température, débit, vitesse, position   etc.) </a:t>
            </a:r>
          </a:p>
        </p:txBody>
      </p:sp>
      <p:sp>
        <p:nvSpPr>
          <p:cNvPr id="6" name="Espace réservé du pied de page 5"/>
          <p:cNvSpPr>
            <a:spLocks noGrp="1"/>
          </p:cNvSpPr>
          <p:nvPr>
            <p:ph type="ftr" sz="quarter" idx="11"/>
          </p:nvPr>
        </p:nvSpPr>
        <p:spPr/>
        <p:txBody>
          <a:bodyPr/>
          <a:lstStyle/>
          <a:p>
            <a:r>
              <a:rPr lang="fr-FR" smtClean="0"/>
              <a:t>Dr. Kekeli N'KONOU</a:t>
            </a:r>
            <a:endParaRPr lang="fr-FR"/>
          </a:p>
        </p:txBody>
      </p:sp>
      <p:sp>
        <p:nvSpPr>
          <p:cNvPr id="7" name="Espace réservé du numéro de diapositive 6"/>
          <p:cNvSpPr>
            <a:spLocks noGrp="1"/>
          </p:cNvSpPr>
          <p:nvPr>
            <p:ph type="sldNum" sz="quarter" idx="12"/>
          </p:nvPr>
        </p:nvSpPr>
        <p:spPr/>
        <p:txBody>
          <a:bodyPr/>
          <a:lstStyle/>
          <a:p>
            <a:fld id="{C4228DBF-FDD1-4F5F-AB83-E63C46C55B9A}" type="slidenum">
              <a:rPr lang="fr-FR" smtClean="0"/>
              <a:pPr/>
              <a:t>7</a:t>
            </a:fld>
            <a:endParaRPr lang="fr-FR"/>
          </a:p>
        </p:txBody>
      </p:sp>
      <p:sp>
        <p:nvSpPr>
          <p:cNvPr id="8" name="Rectangle 7"/>
          <p:cNvSpPr/>
          <p:nvPr/>
        </p:nvSpPr>
        <p:spPr>
          <a:xfrm>
            <a:off x="268224" y="3183296"/>
            <a:ext cx="10786872" cy="1569660"/>
          </a:xfrm>
          <a:prstGeom prst="rect">
            <a:avLst/>
          </a:prstGeom>
        </p:spPr>
        <p:txBody>
          <a:bodyPr wrap="square">
            <a:spAutoFit/>
          </a:bodyPr>
          <a:lstStyle/>
          <a:p>
            <a:pPr lvl="0" algn="just"/>
            <a:r>
              <a:rPr lang="fr-FR" sz="3200" b="1" dirty="0">
                <a:solidFill>
                  <a:srgbClr val="FF0000"/>
                </a:solidFill>
                <a:latin typeface="Arial Narrow" panose="020B0606020202030204" pitchFamily="34" charset="0"/>
              </a:rPr>
              <a:t>Signaux d’entrée: </a:t>
            </a:r>
            <a:r>
              <a:rPr lang="fr-FR" sz="3200" dirty="0">
                <a:solidFill>
                  <a:prstClr val="black"/>
                </a:solidFill>
                <a:latin typeface="Arial Narrow" panose="020B0606020202030204" pitchFamily="34" charset="0"/>
              </a:rPr>
              <a:t>Représentent les variables qui affectent le système. Il s’agit souvent du signal de référence (consigne</a:t>
            </a:r>
            <a:r>
              <a:rPr lang="fr-FR" sz="3200" dirty="0" smtClean="0">
                <a:solidFill>
                  <a:prstClr val="black"/>
                </a:solidFill>
                <a:latin typeface="Arial Narrow" panose="020B0606020202030204" pitchFamily="34" charset="0"/>
              </a:rPr>
              <a:t>) et parfois des perturbations. </a:t>
            </a:r>
            <a:endParaRPr lang="fr-FR" sz="3200" dirty="0">
              <a:solidFill>
                <a:prstClr val="black"/>
              </a:solidFill>
              <a:latin typeface="Arial Narrow" panose="020B0606020202030204" pitchFamily="34" charset="0"/>
            </a:endParaRPr>
          </a:p>
        </p:txBody>
      </p:sp>
      <p:sp>
        <p:nvSpPr>
          <p:cNvPr id="9" name="Rectangle 8"/>
          <p:cNvSpPr/>
          <p:nvPr/>
        </p:nvSpPr>
        <p:spPr>
          <a:xfrm>
            <a:off x="323088" y="4949215"/>
            <a:ext cx="11106912" cy="1077218"/>
          </a:xfrm>
          <a:prstGeom prst="rect">
            <a:avLst/>
          </a:prstGeom>
        </p:spPr>
        <p:txBody>
          <a:bodyPr wrap="square">
            <a:spAutoFit/>
          </a:bodyPr>
          <a:lstStyle/>
          <a:p>
            <a:pPr lvl="0" algn="just"/>
            <a:r>
              <a:rPr lang="fr-FR" sz="3200" b="1" dirty="0">
                <a:solidFill>
                  <a:srgbClr val="FF0000"/>
                </a:solidFill>
                <a:latin typeface="Arial Narrow" panose="020B0606020202030204" pitchFamily="34" charset="0"/>
              </a:rPr>
              <a:t>Signaux de sortie: </a:t>
            </a:r>
            <a:r>
              <a:rPr lang="fr-FR" sz="3200" dirty="0">
                <a:solidFill>
                  <a:prstClr val="black"/>
                </a:solidFill>
                <a:latin typeface="Arial Narrow" panose="020B0606020202030204" pitchFamily="34" charset="0"/>
              </a:rPr>
              <a:t>Représentent les variables sur lesquelles le système agit. Ce sont les variables dites « affectées » par le système.</a:t>
            </a:r>
          </a:p>
        </p:txBody>
      </p:sp>
    </p:spTree>
    <p:extLst>
      <p:ext uri="{BB962C8B-B14F-4D97-AF65-F5344CB8AC3E}">
        <p14:creationId xmlns:p14="http://schemas.microsoft.com/office/powerpoint/2010/main" val="9752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600" y="2845519"/>
            <a:ext cx="11693235" cy="1292662"/>
          </a:xfrm>
          <a:prstGeom prst="rect">
            <a:avLst/>
          </a:prstGeom>
        </p:spPr>
        <p:txBody>
          <a:bodyPr wrap="square">
            <a:spAutoFit/>
          </a:bodyPr>
          <a:lstStyle/>
          <a:p>
            <a:pPr algn="just"/>
            <a:r>
              <a:rPr lang="fr-FR" sz="3200" b="1" dirty="0" smtClean="0">
                <a:solidFill>
                  <a:srgbClr val="FF0000"/>
                </a:solidFill>
                <a:latin typeface="Arial Narrow" panose="020B0606020202030204" pitchFamily="34" charset="0"/>
              </a:rPr>
              <a:t> Signaux </a:t>
            </a:r>
            <a:r>
              <a:rPr lang="fr-FR" sz="3200" b="1" dirty="0">
                <a:solidFill>
                  <a:srgbClr val="FF0000"/>
                </a:solidFill>
                <a:latin typeface="Arial Narrow" panose="020B0606020202030204" pitchFamily="34" charset="0"/>
              </a:rPr>
              <a:t>de rétroaction: </a:t>
            </a:r>
            <a:r>
              <a:rPr lang="fr-FR" sz="3200" dirty="0">
                <a:latin typeface="Arial Narrow" panose="020B0606020202030204" pitchFamily="34" charset="0"/>
              </a:rPr>
              <a:t>Il s’agit des variables mesurées utilisées par la </a:t>
            </a:r>
            <a:r>
              <a:rPr lang="fr-FR" sz="3200" dirty="0" smtClean="0">
                <a:latin typeface="Arial Narrow" panose="020B0606020202030204" pitchFamily="34" charset="0"/>
              </a:rPr>
              <a:t>    commande.</a:t>
            </a:r>
            <a:endParaRPr lang="fr-FR" sz="3200" dirty="0">
              <a:latin typeface="Arial Narrow" panose="020B0606020202030204" pitchFamily="34" charset="0"/>
            </a:endParaRPr>
          </a:p>
          <a:p>
            <a:r>
              <a:rPr lang="fr-FR" sz="1400" dirty="0" smtClean="0"/>
              <a:t>**</a:t>
            </a:r>
            <a:r>
              <a:rPr lang="fr-FR" sz="1400" dirty="0"/>
              <a:t>Souvent, nous considérerons durant le cours seulement les systèmes </a:t>
            </a:r>
            <a:r>
              <a:rPr lang="fr-FR" sz="1400" dirty="0" err="1"/>
              <a:t>monovariables</a:t>
            </a:r>
            <a:r>
              <a:rPr lang="fr-FR" sz="1400" dirty="0"/>
              <a:t>: une entrée, une sortie, une rétroaction.</a:t>
            </a:r>
          </a:p>
        </p:txBody>
      </p:sp>
      <p:sp>
        <p:nvSpPr>
          <p:cNvPr id="4" name="Rectangle 3"/>
          <p:cNvSpPr/>
          <p:nvPr/>
        </p:nvSpPr>
        <p:spPr>
          <a:xfrm>
            <a:off x="3563994" y="131680"/>
            <a:ext cx="5639685"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a:solidFill>
                  <a:schemeClr val="bg1"/>
                </a:solidFill>
                <a:latin typeface="Arial Narrow" panose="020B0606020202030204" pitchFamily="34" charset="0"/>
              </a:rPr>
              <a:t>Définitions et terminologie</a:t>
            </a:r>
            <a:r>
              <a:rPr lang="fr-FR" sz="4400" dirty="0">
                <a:solidFill>
                  <a:srgbClr val="002060"/>
                </a:solidFill>
                <a:latin typeface="Arial Narrow" panose="020B0606020202030204" pitchFamily="34" charset="0"/>
              </a:rPr>
              <a:t> </a:t>
            </a:r>
          </a:p>
        </p:txBody>
      </p:sp>
      <p:sp>
        <p:nvSpPr>
          <p:cNvPr id="6" name="Rectangle 5"/>
          <p:cNvSpPr/>
          <p:nvPr/>
        </p:nvSpPr>
        <p:spPr>
          <a:xfrm>
            <a:off x="405384" y="1268340"/>
            <a:ext cx="11225784" cy="1077218"/>
          </a:xfrm>
          <a:prstGeom prst="rect">
            <a:avLst/>
          </a:prstGeom>
        </p:spPr>
        <p:txBody>
          <a:bodyPr wrap="square">
            <a:spAutoFit/>
          </a:bodyPr>
          <a:lstStyle/>
          <a:p>
            <a:pPr lvl="0" algn="just"/>
            <a:r>
              <a:rPr lang="fr-FR" sz="3200" b="1" dirty="0">
                <a:solidFill>
                  <a:srgbClr val="FF0000"/>
                </a:solidFill>
                <a:latin typeface="Arial Narrow" panose="020B0606020202030204" pitchFamily="34" charset="0"/>
              </a:rPr>
              <a:t>Variables mesurées: </a:t>
            </a:r>
            <a:r>
              <a:rPr lang="fr-FR" sz="3200" dirty="0">
                <a:solidFill>
                  <a:prstClr val="black"/>
                </a:solidFill>
                <a:latin typeface="Arial Narrow" panose="020B0606020202030204" pitchFamily="34" charset="0"/>
              </a:rPr>
              <a:t>Il s’agit des variables mesurées (généralement à l’aide de capteurs).</a:t>
            </a:r>
          </a:p>
        </p:txBody>
      </p:sp>
      <p:sp>
        <p:nvSpPr>
          <p:cNvPr id="7" name="Espace réservé du pied de page 6"/>
          <p:cNvSpPr>
            <a:spLocks noGrp="1"/>
          </p:cNvSpPr>
          <p:nvPr>
            <p:ph type="ftr" sz="quarter" idx="11"/>
          </p:nvPr>
        </p:nvSpPr>
        <p:spPr/>
        <p:txBody>
          <a:bodyPr/>
          <a:lstStyle/>
          <a:p>
            <a:r>
              <a:rPr lang="fr-FR" smtClean="0"/>
              <a:t>Dr. Kekeli N'KONOU</a:t>
            </a:r>
            <a:endParaRPr lang="fr-FR"/>
          </a:p>
        </p:txBody>
      </p:sp>
      <p:sp>
        <p:nvSpPr>
          <p:cNvPr id="8" name="Espace réservé du numéro de diapositive 7"/>
          <p:cNvSpPr>
            <a:spLocks noGrp="1"/>
          </p:cNvSpPr>
          <p:nvPr>
            <p:ph type="sldNum" sz="quarter" idx="12"/>
          </p:nvPr>
        </p:nvSpPr>
        <p:spPr/>
        <p:txBody>
          <a:bodyPr/>
          <a:lstStyle/>
          <a:p>
            <a:fld id="{C4228DBF-FDD1-4F5F-AB83-E63C46C55B9A}" type="slidenum">
              <a:rPr lang="fr-FR" smtClean="0"/>
              <a:pPr/>
              <a:t>8</a:t>
            </a:fld>
            <a:endParaRPr lang="fr-FR"/>
          </a:p>
        </p:txBody>
      </p:sp>
      <p:sp>
        <p:nvSpPr>
          <p:cNvPr id="9" name="Rectangle 8"/>
          <p:cNvSpPr/>
          <p:nvPr/>
        </p:nvSpPr>
        <p:spPr>
          <a:xfrm>
            <a:off x="415636" y="4145189"/>
            <a:ext cx="11388436" cy="1569660"/>
          </a:xfrm>
          <a:prstGeom prst="rect">
            <a:avLst/>
          </a:prstGeom>
        </p:spPr>
        <p:txBody>
          <a:bodyPr wrap="square">
            <a:spAutoFit/>
          </a:bodyPr>
          <a:lstStyle/>
          <a:p>
            <a:endParaRPr lang="fr-FR" sz="3200" dirty="0">
              <a:latin typeface="Arial Narrow" panose="020B0606020202030204" pitchFamily="34" charset="0"/>
            </a:endParaRPr>
          </a:p>
          <a:p>
            <a:pPr marL="457200" indent="-457200">
              <a:buFont typeface="Arial" panose="020B0604020202020204" pitchFamily="34" charset="0"/>
              <a:buChar char="•"/>
            </a:pPr>
            <a:r>
              <a:rPr lang="fr-FR" sz="3200" dirty="0">
                <a:solidFill>
                  <a:srgbClr val="FF0000"/>
                </a:solidFill>
                <a:latin typeface="Arial Narrow" panose="020B0606020202030204" pitchFamily="34" charset="0"/>
              </a:rPr>
              <a:t>Système</a:t>
            </a:r>
            <a:r>
              <a:rPr lang="fr-FR" sz="3200" dirty="0">
                <a:latin typeface="Arial Narrow" panose="020B0606020202030204" pitchFamily="34" charset="0"/>
              </a:rPr>
              <a:t> </a:t>
            </a:r>
            <a:r>
              <a:rPr lang="fr-FR" sz="3200" b="1" dirty="0">
                <a:latin typeface="Arial Narrow" panose="020B0606020202030204" pitchFamily="34" charset="0"/>
              </a:rPr>
              <a:t>(appliqué au cours):  </a:t>
            </a:r>
            <a:r>
              <a:rPr lang="fr-FR" sz="3200" dirty="0">
                <a:latin typeface="Arial Narrow" panose="020B0606020202030204" pitchFamily="34" charset="0"/>
              </a:rPr>
              <a:t>Un système est la relation qui existe entre deux ensembles de signaux: les entrées et les sorties.</a:t>
            </a:r>
          </a:p>
        </p:txBody>
      </p:sp>
    </p:spTree>
    <p:extLst>
      <p:ext uri="{BB962C8B-B14F-4D97-AF65-F5344CB8AC3E}">
        <p14:creationId xmlns:p14="http://schemas.microsoft.com/office/powerpoint/2010/main" val="8540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0" y="1267846"/>
            <a:ext cx="11526982" cy="1384995"/>
          </a:xfrm>
          <a:prstGeom prst="rect">
            <a:avLst/>
          </a:prstGeom>
        </p:spPr>
        <p:txBody>
          <a:bodyPr wrap="square">
            <a:spAutoFit/>
          </a:bodyPr>
          <a:lstStyle/>
          <a:p>
            <a:pPr algn="just"/>
            <a:r>
              <a:rPr lang="fr-FR" sz="2800" dirty="0">
                <a:latin typeface="Arial Narrow" panose="020B0606020202030204" pitchFamily="34" charset="0"/>
              </a:rPr>
              <a:t>L’automatique a pour objet le </a:t>
            </a:r>
            <a:r>
              <a:rPr lang="fr-FR" sz="2800" b="1" dirty="0">
                <a:solidFill>
                  <a:srgbClr val="0070C0"/>
                </a:solidFill>
                <a:latin typeface="Arial Narrow" panose="020B0606020202030204" pitchFamily="34" charset="0"/>
              </a:rPr>
              <a:t>contrôle automatique </a:t>
            </a:r>
            <a:r>
              <a:rPr lang="fr-FR" sz="2800" dirty="0" smtClean="0">
                <a:latin typeface="Arial Narrow" panose="020B0606020202030204" pitchFamily="34" charset="0"/>
              </a:rPr>
              <a:t>de procédées </a:t>
            </a:r>
            <a:r>
              <a:rPr lang="fr-FR" sz="2800" dirty="0">
                <a:latin typeface="Arial Narrow" panose="020B0606020202030204" pitchFamily="34" charset="0"/>
              </a:rPr>
              <a:t>industriels ou d’appareillage divers dans le but </a:t>
            </a:r>
            <a:r>
              <a:rPr lang="fr-FR" sz="2800" b="1" dirty="0" smtClean="0">
                <a:solidFill>
                  <a:srgbClr val="0070C0"/>
                </a:solidFill>
                <a:latin typeface="Arial Narrow" panose="020B0606020202030204" pitchFamily="34" charset="0"/>
              </a:rPr>
              <a:t>de supprimer </a:t>
            </a:r>
            <a:r>
              <a:rPr lang="fr-FR" sz="2800" b="1" dirty="0">
                <a:solidFill>
                  <a:srgbClr val="0070C0"/>
                </a:solidFill>
                <a:latin typeface="Arial Narrow" panose="020B0606020202030204" pitchFamily="34" charset="0"/>
              </a:rPr>
              <a:t>ou de faciliter l’intervention humaine</a:t>
            </a:r>
            <a:r>
              <a:rPr lang="fr-FR" sz="2800" dirty="0">
                <a:latin typeface="Arial Narrow" panose="020B0606020202030204" pitchFamily="34" charset="0"/>
              </a:rPr>
              <a:t>.</a:t>
            </a:r>
          </a:p>
        </p:txBody>
      </p:sp>
      <p:sp>
        <p:nvSpPr>
          <p:cNvPr id="4" name="Rectangle 3"/>
          <p:cNvSpPr/>
          <p:nvPr/>
        </p:nvSpPr>
        <p:spPr>
          <a:xfrm>
            <a:off x="267854" y="3013748"/>
            <a:ext cx="12071929" cy="2431435"/>
          </a:xfrm>
          <a:prstGeom prst="rect">
            <a:avLst/>
          </a:prstGeom>
        </p:spPr>
        <p:txBody>
          <a:bodyPr wrap="square">
            <a:spAutoFit/>
          </a:bodyPr>
          <a:lstStyle/>
          <a:p>
            <a:r>
              <a:rPr lang="fr-FR" sz="3200" dirty="0">
                <a:solidFill>
                  <a:srgbClr val="FF0000"/>
                </a:solidFill>
                <a:latin typeface="Arial Narrow" panose="020B0606020202030204" pitchFamily="34" charset="0"/>
              </a:rPr>
              <a:t>Historique</a:t>
            </a:r>
          </a:p>
          <a:p>
            <a:endParaRPr lang="fr-FR" sz="2400" b="1" dirty="0" smtClean="0">
              <a:solidFill>
                <a:srgbClr val="0070C0"/>
              </a:solidFill>
              <a:latin typeface="Arial Narrow" panose="020B0606020202030204" pitchFamily="34" charset="0"/>
            </a:endParaRPr>
          </a:p>
          <a:p>
            <a:r>
              <a:rPr lang="fr-FR" sz="2400" b="1" dirty="0" smtClean="0">
                <a:solidFill>
                  <a:srgbClr val="0070C0"/>
                </a:solidFill>
                <a:latin typeface="Arial Narrow" panose="020B0606020202030204" pitchFamily="34" charset="0"/>
              </a:rPr>
              <a:t>1840 </a:t>
            </a:r>
            <a:r>
              <a:rPr lang="fr-FR" sz="2400" b="1" dirty="0">
                <a:solidFill>
                  <a:srgbClr val="0070C0"/>
                </a:solidFill>
                <a:latin typeface="Arial Narrow" panose="020B0606020202030204" pitchFamily="34" charset="0"/>
              </a:rPr>
              <a:t>: </a:t>
            </a:r>
            <a:r>
              <a:rPr lang="fr-FR" sz="2400" dirty="0">
                <a:latin typeface="Arial Narrow" panose="020B0606020202030204" pitchFamily="34" charset="0"/>
              </a:rPr>
              <a:t>Régulateur de Watt (Besoins de l’industrie à vapeur).</a:t>
            </a:r>
          </a:p>
          <a:p>
            <a:r>
              <a:rPr lang="fr-FR" sz="2400" b="1" dirty="0" smtClean="0">
                <a:solidFill>
                  <a:srgbClr val="0070C0"/>
                </a:solidFill>
                <a:latin typeface="Arial Narrow" panose="020B0606020202030204" pitchFamily="34" charset="0"/>
              </a:rPr>
              <a:t>1945 </a:t>
            </a:r>
            <a:r>
              <a:rPr lang="fr-FR" sz="2400" b="1" dirty="0">
                <a:solidFill>
                  <a:srgbClr val="0070C0"/>
                </a:solidFill>
                <a:latin typeface="Arial Narrow" panose="020B0606020202030204" pitchFamily="34" charset="0"/>
              </a:rPr>
              <a:t>: </a:t>
            </a:r>
            <a:r>
              <a:rPr lang="fr-FR" sz="2400" dirty="0">
                <a:latin typeface="Arial Narrow" panose="020B0606020202030204" pitchFamily="34" charset="0"/>
              </a:rPr>
              <a:t>Deuxième guerre mondiale (développement </a:t>
            </a:r>
            <a:r>
              <a:rPr lang="fr-FR" sz="2400" dirty="0" smtClean="0">
                <a:latin typeface="Arial Narrow" panose="020B0606020202030204" pitchFamily="34" charset="0"/>
              </a:rPr>
              <a:t>de l’automatique </a:t>
            </a:r>
            <a:r>
              <a:rPr lang="fr-FR" sz="2400" dirty="0">
                <a:latin typeface="Arial Narrow" panose="020B0606020202030204" pitchFamily="34" charset="0"/>
              </a:rPr>
              <a:t>dans l’aviation).</a:t>
            </a:r>
          </a:p>
          <a:p>
            <a:r>
              <a:rPr lang="fr-FR" sz="2400" dirty="0" smtClean="0">
                <a:latin typeface="Arial Narrow" panose="020B0606020202030204" pitchFamily="34" charset="0"/>
              </a:rPr>
              <a:t> </a:t>
            </a:r>
            <a:r>
              <a:rPr lang="fr-FR" sz="2400" b="1" dirty="0">
                <a:solidFill>
                  <a:srgbClr val="0070C0"/>
                </a:solidFill>
                <a:latin typeface="Arial Narrow" panose="020B0606020202030204" pitchFamily="34" charset="0"/>
              </a:rPr>
              <a:t>1960 : </a:t>
            </a:r>
            <a:r>
              <a:rPr lang="fr-FR" sz="2400" dirty="0">
                <a:latin typeface="Arial Narrow" panose="020B0606020202030204" pitchFamily="34" charset="0"/>
              </a:rPr>
              <a:t>Apparition de l’informatique (cosmos, traitement </a:t>
            </a:r>
            <a:r>
              <a:rPr lang="fr-FR" sz="2400" dirty="0" smtClean="0">
                <a:latin typeface="Arial Narrow" panose="020B0606020202030204" pitchFamily="34" charset="0"/>
              </a:rPr>
              <a:t>rapide de </a:t>
            </a:r>
            <a:r>
              <a:rPr lang="fr-FR" sz="2400" dirty="0">
                <a:latin typeface="Arial Narrow" panose="020B0606020202030204" pitchFamily="34" charset="0"/>
              </a:rPr>
              <a:t>l’information, possibilité de résolution des </a:t>
            </a:r>
            <a:r>
              <a:rPr lang="fr-FR" sz="2400" dirty="0" smtClean="0">
                <a:latin typeface="Arial Narrow" panose="020B0606020202030204" pitchFamily="34" charset="0"/>
              </a:rPr>
              <a:t>systèmes complexes </a:t>
            </a:r>
            <a:r>
              <a:rPr lang="fr-FR" sz="2400" dirty="0">
                <a:latin typeface="Arial Narrow" panose="020B0606020202030204" pitchFamily="34" charset="0"/>
              </a:rPr>
              <a:t>etc.)</a:t>
            </a:r>
          </a:p>
        </p:txBody>
      </p:sp>
      <p:sp>
        <p:nvSpPr>
          <p:cNvPr id="5" name="Rectangle 4"/>
          <p:cNvSpPr/>
          <p:nvPr/>
        </p:nvSpPr>
        <p:spPr>
          <a:xfrm>
            <a:off x="3296137" y="187097"/>
            <a:ext cx="4665060" cy="769441"/>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a:spAutoFit/>
          </a:bodyPr>
          <a:lstStyle/>
          <a:p>
            <a:r>
              <a:rPr lang="fr-FR" sz="4400" dirty="0" smtClean="0">
                <a:solidFill>
                  <a:schemeClr val="bg1"/>
                </a:solidFill>
                <a:latin typeface="Arial Narrow" panose="020B0606020202030204" pitchFamily="34" charset="0"/>
              </a:rPr>
              <a:t>But de l’automatique </a:t>
            </a:r>
            <a:endParaRPr lang="fr-FR" sz="4400" dirty="0">
              <a:solidFill>
                <a:schemeClr val="bg1"/>
              </a:solidFill>
              <a:latin typeface="Arial Narrow" panose="020B0606020202030204" pitchFamily="34" charset="0"/>
            </a:endParaRPr>
          </a:p>
        </p:txBody>
      </p:sp>
      <p:sp>
        <p:nvSpPr>
          <p:cNvPr id="2" name="Espace réservé du pied de page 1"/>
          <p:cNvSpPr>
            <a:spLocks noGrp="1"/>
          </p:cNvSpPr>
          <p:nvPr>
            <p:ph type="ftr" sz="quarter" idx="11"/>
          </p:nvPr>
        </p:nvSpPr>
        <p:spPr/>
        <p:txBody>
          <a:bodyPr/>
          <a:lstStyle/>
          <a:p>
            <a:r>
              <a:rPr lang="fr-FR" smtClean="0"/>
              <a:t>Dr. Kekeli N'KONOU</a:t>
            </a:r>
            <a:endParaRPr lang="fr-FR"/>
          </a:p>
        </p:txBody>
      </p:sp>
      <p:sp>
        <p:nvSpPr>
          <p:cNvPr id="6" name="Espace réservé du numéro de diapositive 5"/>
          <p:cNvSpPr>
            <a:spLocks noGrp="1"/>
          </p:cNvSpPr>
          <p:nvPr>
            <p:ph type="sldNum" sz="quarter" idx="12"/>
          </p:nvPr>
        </p:nvSpPr>
        <p:spPr/>
        <p:txBody>
          <a:bodyPr/>
          <a:lstStyle/>
          <a:p>
            <a:fld id="{C4228DBF-FDD1-4F5F-AB83-E63C46C55B9A}" type="slidenum">
              <a:rPr lang="fr-FR" smtClean="0"/>
              <a:pPr/>
              <a:t>9</a:t>
            </a:fld>
            <a:endParaRPr lang="fr-FR"/>
          </a:p>
        </p:txBody>
      </p:sp>
    </p:spTree>
    <p:extLst>
      <p:ext uri="{BB962C8B-B14F-4D97-AF65-F5344CB8AC3E}">
        <p14:creationId xmlns:p14="http://schemas.microsoft.com/office/powerpoint/2010/main" val="238086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845FED718865439A704E5A407696FD" ma:contentTypeVersion="0" ma:contentTypeDescription="Crée un document." ma:contentTypeScope="" ma:versionID="b537497cbc406e304aee39983a7b7405">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AD535E-6FD6-463C-9910-53B4EB847239}"/>
</file>

<file path=customXml/itemProps2.xml><?xml version="1.0" encoding="utf-8"?>
<ds:datastoreItem xmlns:ds="http://schemas.openxmlformats.org/officeDocument/2006/customXml" ds:itemID="{D036782D-F08A-4297-ACB5-339DCFBC2C91}"/>
</file>

<file path=customXml/itemProps3.xml><?xml version="1.0" encoding="utf-8"?>
<ds:datastoreItem xmlns:ds="http://schemas.openxmlformats.org/officeDocument/2006/customXml" ds:itemID="{507BEC1E-6114-4F61-9389-D79F57083F9C}"/>
</file>

<file path=docProps/app.xml><?xml version="1.0" encoding="utf-8"?>
<Properties xmlns="http://schemas.openxmlformats.org/officeDocument/2006/extended-properties" xmlns:vt="http://schemas.openxmlformats.org/officeDocument/2006/docPropsVTypes">
  <TotalTime>14600</TotalTime>
  <Words>3973</Words>
  <Application>Microsoft Office PowerPoint</Application>
  <PresentationFormat>Grand écran</PresentationFormat>
  <Paragraphs>493</Paragraphs>
  <Slides>60</Slides>
  <Notes>0</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60</vt:i4>
      </vt:variant>
    </vt:vector>
  </HeadingPairs>
  <TitlesOfParts>
    <vt:vector size="74" baseType="lpstr">
      <vt:lpstr>MS PGothic</vt:lpstr>
      <vt:lpstr>Arial</vt:lpstr>
      <vt:lpstr>Arial Narrow</vt:lpstr>
      <vt:lpstr>Arial-BoldMT</vt:lpstr>
      <vt:lpstr>ArialMT</vt:lpstr>
      <vt:lpstr>Calibri</vt:lpstr>
      <vt:lpstr>Calibri Light</vt:lpstr>
      <vt:lpstr>Calibri,Bold</vt:lpstr>
      <vt:lpstr>Calisto MT</vt:lpstr>
      <vt:lpstr>SymbolMT</vt:lpstr>
      <vt:lpstr>Times New Roman</vt:lpstr>
      <vt:lpstr>Wingdings</vt:lpstr>
      <vt:lpstr>Thème Office</vt:lpstr>
      <vt:lpstr>Document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YNCREA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Mécanique du point Les bases (Rappels mathématiques)</dc:title>
  <dc:creator>Kekeli N'KONOU</dc:creator>
  <cp:lastModifiedBy>Kekeli N'KONOU</cp:lastModifiedBy>
  <cp:revision>308</cp:revision>
  <dcterms:created xsi:type="dcterms:W3CDTF">2019-09-04T12:17:42Z</dcterms:created>
  <dcterms:modified xsi:type="dcterms:W3CDTF">2021-01-15T12:52:42Z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0x010100B6845FED718865439A704E5A407696FD</vt:lpwstr>
  </property>
</Properties>
</file>