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28"/>
  </p:notesMasterIdLst>
  <p:handoutMasterIdLst>
    <p:handoutMasterId r:id="rId29"/>
  </p:handoutMasterIdLst>
  <p:sldIdLst>
    <p:sldId id="325" r:id="rId5"/>
    <p:sldId id="342" r:id="rId6"/>
    <p:sldId id="343" r:id="rId7"/>
    <p:sldId id="344" r:id="rId8"/>
    <p:sldId id="345" r:id="rId9"/>
    <p:sldId id="346" r:id="rId10"/>
    <p:sldId id="347" r:id="rId11"/>
    <p:sldId id="341" r:id="rId12"/>
    <p:sldId id="348" r:id="rId13"/>
    <p:sldId id="307" r:id="rId14"/>
    <p:sldId id="349" r:id="rId15"/>
    <p:sldId id="350" r:id="rId16"/>
    <p:sldId id="324" r:id="rId17"/>
    <p:sldId id="338" r:id="rId18"/>
    <p:sldId id="312" r:id="rId19"/>
    <p:sldId id="339" r:id="rId20"/>
    <p:sldId id="317" r:id="rId21"/>
    <p:sldId id="336" r:id="rId22"/>
    <p:sldId id="334" r:id="rId23"/>
    <p:sldId id="340" r:id="rId24"/>
    <p:sldId id="337" r:id="rId25"/>
    <p:sldId id="315" r:id="rId26"/>
    <p:sldId id="3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94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5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6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2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90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2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6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4400" b="0" i="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8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6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78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pinterest.com/pin/548383692139950593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pinterest.com/pin/548383692139950593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A02: Type Polar – Interactive Poster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Lined </a:t>
            </a:r>
            <a:r>
              <a:rPr lang="en-US" b="1" dirty="0"/>
              <a:t>L</a:t>
            </a:r>
            <a:r>
              <a:rPr lang="en-US" dirty="0"/>
              <a:t> is hidden behind the Bold </a:t>
            </a:r>
            <a:r>
              <a:rPr lang="en-US" b="1" dirty="0"/>
              <a:t>L</a:t>
            </a:r>
          </a:p>
          <a:p>
            <a:r>
              <a:rPr lang="en-US" dirty="0"/>
              <a:t>With positive mouse movements, the </a:t>
            </a:r>
            <a:r>
              <a:rPr lang="en-US" b="1" dirty="0"/>
              <a:t>hidden</a:t>
            </a:r>
            <a:r>
              <a:rPr lang="en-US" dirty="0"/>
              <a:t> L gradually fades, and the </a:t>
            </a:r>
            <a:r>
              <a:rPr lang="en-US" b="1" dirty="0"/>
              <a:t>L</a:t>
            </a:r>
            <a:r>
              <a:rPr lang="en-US" dirty="0"/>
              <a:t> on top get bolder – more </a:t>
            </a:r>
            <a:r>
              <a:rPr lang="en-US" b="1" dirty="0"/>
              <a:t>exposed</a:t>
            </a:r>
            <a:r>
              <a:rPr lang="en-US" dirty="0"/>
              <a:t>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E36-EB64-A732-1FA2-23F3B44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Video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C8C12-95C6-7A88-9054-4D4A559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2024-10-04 00-49-36">
            <a:hlinkClick r:id="" action="ppaction://media"/>
            <a:extLst>
              <a:ext uri="{FF2B5EF4-FFF2-40B4-BE49-F238E27FC236}">
                <a16:creationId xmlns:a16="http://schemas.microsoft.com/office/drawing/2014/main" id="{C41F7918-418B-FA01-00F0-73F5198623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15553" r="67420" b="5522"/>
          <a:stretch/>
        </p:blipFill>
        <p:spPr>
          <a:xfrm>
            <a:off x="3578993" y="0"/>
            <a:ext cx="5034014" cy="6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2D2D-AAC5-4CE8-2986-D02D19FA2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</a:t>
            </a:r>
            <a:r>
              <a:rPr lang="en-US" dirty="0"/>
              <a:t> </a:t>
            </a:r>
            <a:r>
              <a:rPr lang="en-US" sz="3600" dirty="0"/>
              <a:t>vs</a:t>
            </a:r>
            <a:r>
              <a:rPr lang="en-US" dirty="0"/>
              <a:t> </a:t>
            </a:r>
            <a:r>
              <a:rPr lang="en-US" b="1" dirty="0"/>
              <a:t>Exposed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96736-525B-142C-3DF0-553457C1EF9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250F4-F7E5-C821-9BDA-976F24B0CF52}"/>
              </a:ext>
            </a:extLst>
          </p:cNvPr>
          <p:cNvSpPr txBox="1"/>
          <p:nvPr/>
        </p:nvSpPr>
        <p:spPr>
          <a:xfrm>
            <a:off x="5548535" y="6581001"/>
            <a:ext cx="164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Image 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84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1" name="Picture Placeholder 10" descr="A white couch with a vase of flowers on a table">
            <a:extLst>
              <a:ext uri="{FF2B5EF4-FFF2-40B4-BE49-F238E27FC236}">
                <a16:creationId xmlns:a16="http://schemas.microsoft.com/office/drawing/2014/main" id="{A60861AD-2CA4-6BDB-1C16-80DACA4448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/>
        </p:blipFill>
        <p:spPr/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11" name="Picture Placeholder 10" descr="A plant in a pot">
            <a:extLst>
              <a:ext uri="{FF2B5EF4-FFF2-40B4-BE49-F238E27FC236}">
                <a16:creationId xmlns:a16="http://schemas.microsoft.com/office/drawing/2014/main" id="{86E0BB36-7BDD-D349-82E5-EF4C5EC28F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Voice modulation is a powerful tool in public speaking. It involves varying pitch, tone, and volume to convey emotion, emphasize points, and maintain interest. 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EF738-C546-48C9-8CF1-CCC2D0FA090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5A923-029A-6A16-47FE-49ED6E141D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806B-4BE0-6B7B-FE18-DF2D75670717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DD3376-2BB5-D208-489F-2CF4AED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950D5-0AE0-05E7-665E-387B809FD29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2" name="Picture Placeholder 11" descr="A couch with a coffee table">
            <a:extLst>
              <a:ext uri="{FF2B5EF4-FFF2-40B4-BE49-F238E27FC236}">
                <a16:creationId xmlns:a16="http://schemas.microsoft.com/office/drawing/2014/main" id="{0F70050D-37DB-3515-51AB-11DE7B246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7" r="47"/>
          <a:stretch/>
        </p:blipFill>
        <p:spPr/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9A3C9AE-6440-E266-03D1-504E4CB4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2D2D-AAC5-4CE8-2986-D02D19FA2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</a:t>
            </a:r>
            <a:r>
              <a:rPr lang="en-US" dirty="0"/>
              <a:t> </a:t>
            </a:r>
            <a:r>
              <a:rPr lang="en-US" sz="3600" dirty="0"/>
              <a:t>vs</a:t>
            </a:r>
            <a:r>
              <a:rPr lang="en-US" dirty="0"/>
              <a:t> </a:t>
            </a:r>
            <a:r>
              <a:rPr lang="en-US" b="1" dirty="0"/>
              <a:t>Exposed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96736-525B-142C-3DF0-553457C1EF9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115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250F4-F7E5-C821-9BDA-976F24B0CF52}"/>
              </a:ext>
            </a:extLst>
          </p:cNvPr>
          <p:cNvSpPr txBox="1"/>
          <p:nvPr/>
        </p:nvSpPr>
        <p:spPr>
          <a:xfrm>
            <a:off x="5548535" y="6581001"/>
            <a:ext cx="164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Image 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607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988E4-102D-E588-B236-A34D9E7E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  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33B595-DA05-C272-1C41-09A79A33C0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2B1EB06F-4DC6-0455-73C6-7B5F571C2B7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23715319"/>
              </p:ext>
            </p:extLst>
          </p:nvPr>
        </p:nvGraphicFramePr>
        <p:xfrm>
          <a:off x="4502150" y="2189163"/>
          <a:ext cx="6580190" cy="3485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9540">
                  <a:extLst>
                    <a:ext uri="{9D8B030D-6E8A-4147-A177-3AD203B41FA5}">
                      <a16:colId xmlns:a16="http://schemas.microsoft.com/office/drawing/2014/main" val="3724438094"/>
                    </a:ext>
                  </a:extLst>
                </a:gridCol>
                <a:gridCol w="2119540">
                  <a:extLst>
                    <a:ext uri="{9D8B030D-6E8A-4147-A177-3AD203B41FA5}">
                      <a16:colId xmlns:a16="http://schemas.microsoft.com/office/drawing/2014/main" val="4243175974"/>
                    </a:ext>
                  </a:extLst>
                </a:gridCol>
                <a:gridCol w="1170555">
                  <a:extLst>
                    <a:ext uri="{9D8B030D-6E8A-4147-A177-3AD203B41FA5}">
                      <a16:colId xmlns:a16="http://schemas.microsoft.com/office/drawing/2014/main" val="2543228304"/>
                    </a:ext>
                  </a:extLst>
                </a:gridCol>
                <a:gridCol w="1170555">
                  <a:extLst>
                    <a:ext uri="{9D8B030D-6E8A-4147-A177-3AD203B41FA5}">
                      <a16:colId xmlns:a16="http://schemas.microsoft.com/office/drawing/2014/main" val="4169631797"/>
                    </a:ext>
                  </a:extLst>
                </a:gridCol>
              </a:tblGrid>
              <a:tr h="3604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62002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46746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30740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306144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994382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B33A8D-41A0-F72E-2DFF-C998B79C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1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0268-1494-2660-4948-863C5C7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94F5F6-7059-E66A-7133-6DDF973378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2E9A-D084-7FDA-32AA-D4368360A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Practice makes perfect, so strengthen your familiarity </a:t>
            </a:r>
            <a:br>
              <a:rPr lang="en-US" dirty="0"/>
            </a:br>
            <a:r>
              <a:rPr lang="en-US" dirty="0"/>
              <a:t>with the presentation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9C3EA6F-C7F7-8CA4-C495-1C9EEFF33D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58798-14B3-4E65-8F8B-DCED649C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Speaking engagement 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FD66AD-F50E-028D-B4E4-7C072A5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1" name="Table 7" descr="Table">
            <a:extLst>
              <a:ext uri="{FF2B5EF4-FFF2-40B4-BE49-F238E27FC236}">
                <a16:creationId xmlns:a16="http://schemas.microsoft.com/office/drawing/2014/main" id="{27B4E964-4E55-4670-8C14-F2C0FB1A583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08311603"/>
              </p:ext>
            </p:extLst>
          </p:nvPr>
        </p:nvGraphicFramePr>
        <p:xfrm>
          <a:off x="420688" y="2189163"/>
          <a:ext cx="10661650" cy="34909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5292">
                  <a:extLst>
                    <a:ext uri="{9D8B030D-6E8A-4147-A177-3AD203B41FA5}">
                      <a16:colId xmlns:a16="http://schemas.microsoft.com/office/drawing/2014/main" val="340701113"/>
                    </a:ext>
                  </a:extLst>
                </a:gridCol>
                <a:gridCol w="3515292">
                  <a:extLst>
                    <a:ext uri="{9D8B030D-6E8A-4147-A177-3AD203B41FA5}">
                      <a16:colId xmlns:a16="http://schemas.microsoft.com/office/drawing/2014/main" val="2247912236"/>
                    </a:ext>
                  </a:extLst>
                </a:gridCol>
                <a:gridCol w="1815533">
                  <a:extLst>
                    <a:ext uri="{9D8B030D-6E8A-4147-A177-3AD203B41FA5}">
                      <a16:colId xmlns:a16="http://schemas.microsoft.com/office/drawing/2014/main" val="3177102169"/>
                    </a:ext>
                  </a:extLst>
                </a:gridCol>
                <a:gridCol w="1815533">
                  <a:extLst>
                    <a:ext uri="{9D8B030D-6E8A-4147-A177-3AD203B41FA5}">
                      <a16:colId xmlns:a16="http://schemas.microsoft.com/office/drawing/2014/main" val="3564006370"/>
                    </a:ext>
                  </a:extLst>
                </a:gridCol>
              </a:tblGrid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6460"/>
                  </a:ext>
                </a:extLst>
              </a:tr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502014"/>
                  </a:ext>
                </a:extLst>
              </a:tr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963257"/>
                  </a:ext>
                </a:extLst>
              </a:tr>
              <a:tr h="743525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330857"/>
                  </a:ext>
                </a:extLst>
              </a:tr>
              <a:tr h="68276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47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E36-EB64-A732-1FA2-23F3B44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C8C12-95C6-7A88-9054-4D4A559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blue and black lines&#10;&#10;Description automatically generated">
            <a:extLst>
              <a:ext uri="{FF2B5EF4-FFF2-40B4-BE49-F238E27FC236}">
                <a16:creationId xmlns:a16="http://schemas.microsoft.com/office/drawing/2014/main" id="{3B70E3BF-9DB0-C687-C925-FC53E9E0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69FD2A7-4446-EDED-4F5B-20CDCFC472B7}"/>
              </a:ext>
            </a:extLst>
          </p:cNvPr>
          <p:cNvSpPr txBox="1">
            <a:spLocks/>
          </p:cNvSpPr>
          <p:nvPr/>
        </p:nvSpPr>
        <p:spPr>
          <a:xfrm>
            <a:off x="8667750" y="6281030"/>
            <a:ext cx="4937453" cy="427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static version of </a:t>
            </a:r>
            <a:r>
              <a:rPr lang="en-US" b="1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20452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E36-EB64-A732-1FA2-23F3B44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C8C12-95C6-7A88-9054-4D4A559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69FD2A7-4446-EDED-4F5B-20CDCFC472B7}"/>
              </a:ext>
            </a:extLst>
          </p:cNvPr>
          <p:cNvSpPr txBox="1">
            <a:spLocks/>
          </p:cNvSpPr>
          <p:nvPr/>
        </p:nvSpPr>
        <p:spPr>
          <a:xfrm>
            <a:off x="1309210" y="2263869"/>
            <a:ext cx="4937453" cy="427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 </a:t>
            </a:r>
            <a:r>
              <a:rPr lang="en-US" b="1" dirty="0"/>
              <a:t>L – Hidden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7" name="Picture 6" descr="A blue and black striped background&#10;&#10;Description automatically generated">
            <a:extLst>
              <a:ext uri="{FF2B5EF4-FFF2-40B4-BE49-F238E27FC236}">
                <a16:creationId xmlns:a16="http://schemas.microsoft.com/office/drawing/2014/main" id="{C73D9795-AD67-E79C-CB36-289D9ED5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1" y="0"/>
            <a:ext cx="5143500" cy="68580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9FD2A7-4446-EDED-4F5B-20CDCFC472B7}"/>
              </a:ext>
            </a:extLst>
          </p:cNvPr>
          <p:cNvSpPr txBox="1">
            <a:spLocks/>
          </p:cNvSpPr>
          <p:nvPr/>
        </p:nvSpPr>
        <p:spPr>
          <a:xfrm>
            <a:off x="8667751" y="4852228"/>
            <a:ext cx="2835402" cy="17108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the mouse moves to the positive x the </a:t>
            </a:r>
            <a:r>
              <a:rPr lang="en-US" b="1" dirty="0"/>
              <a:t>L</a:t>
            </a:r>
            <a:r>
              <a:rPr lang="en-US" dirty="0"/>
              <a:t> will appear gradually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7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E36-EB64-A732-1FA2-23F3B44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C8C12-95C6-7A88-9054-4D4A559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 descr="A blue and black striped background&#10;&#10;Description automatically generated">
            <a:extLst>
              <a:ext uri="{FF2B5EF4-FFF2-40B4-BE49-F238E27FC236}">
                <a16:creationId xmlns:a16="http://schemas.microsoft.com/office/drawing/2014/main" id="{DE4FFDD5-BADD-AAE7-7CF0-971A1BF0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44" y="0"/>
            <a:ext cx="5157217" cy="6876288"/>
          </a:xfrm>
          <a:prstGeom prst="rect">
            <a:avLst/>
          </a:prstGeom>
        </p:spPr>
      </p:pic>
      <p:pic>
        <p:nvPicPr>
          <p:cNvPr id="15" name="Picture 14" descr="A blue and black striped background&#10;&#10;Description automatically generated">
            <a:extLst>
              <a:ext uri="{FF2B5EF4-FFF2-40B4-BE49-F238E27FC236}">
                <a16:creationId xmlns:a16="http://schemas.microsoft.com/office/drawing/2014/main" id="{CDF96909-42F4-A06F-C22A-A38DB5AD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1" y="-18288"/>
            <a:ext cx="5157217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E36-EB64-A732-1FA2-23F3B44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C8C12-95C6-7A88-9054-4D4A559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blue and black striped background&#10;&#10;Description automatically generated">
            <a:extLst>
              <a:ext uri="{FF2B5EF4-FFF2-40B4-BE49-F238E27FC236}">
                <a16:creationId xmlns:a16="http://schemas.microsoft.com/office/drawing/2014/main" id="{3C86D4EB-F3F1-A8BB-DB60-993F84B0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4" y="-24581"/>
            <a:ext cx="5161935" cy="6882581"/>
          </a:xfrm>
          <a:prstGeom prst="rect">
            <a:avLst/>
          </a:prstGeom>
        </p:spPr>
      </p:pic>
      <p:pic>
        <p:nvPicPr>
          <p:cNvPr id="5" name="Picture 4" descr="A blue and black striped background&#10;&#10;Description automatically generated">
            <a:extLst>
              <a:ext uri="{FF2B5EF4-FFF2-40B4-BE49-F238E27FC236}">
                <a16:creationId xmlns:a16="http://schemas.microsoft.com/office/drawing/2014/main" id="{14D04EEB-4E3C-B09E-3A26-2BCA852F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52" y="-24582"/>
            <a:ext cx="5161936" cy="68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E36-EB64-A732-1FA2-23F3B44A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1Video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C8C12-95C6-7A88-9054-4D4A559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2024-10-04 00-20-03">
            <a:hlinkClick r:id="" action="ppaction://media"/>
            <a:extLst>
              <a:ext uri="{FF2B5EF4-FFF2-40B4-BE49-F238E27FC236}">
                <a16:creationId xmlns:a16="http://schemas.microsoft.com/office/drawing/2014/main" id="{D5C30F27-B5EC-53C6-B60A-2C22CB3E3F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68" t="15554" r="67500" b="6382"/>
          <a:stretch/>
        </p:blipFill>
        <p:spPr>
          <a:xfrm>
            <a:off x="3911762" y="0"/>
            <a:ext cx="5070006" cy="68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C25A8-0AB1-49D5-FE64-0AA97564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F0326-41AC-EBFA-145A-5B36CA1E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6112" r="67219" b="6431"/>
          <a:stretch/>
        </p:blipFill>
        <p:spPr>
          <a:xfrm>
            <a:off x="3507658" y="-18778"/>
            <a:ext cx="5176686" cy="687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6335A-3EDD-F032-DCF0-36340094B9B4}"/>
              </a:ext>
            </a:extLst>
          </p:cNvPr>
          <p:cNvSpPr txBox="1"/>
          <p:nvPr/>
        </p:nvSpPr>
        <p:spPr>
          <a:xfrm>
            <a:off x="294968" y="5825613"/>
            <a:ext cx="2757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r>
              <a:rPr lang="en-US" sz="2800" dirty="0"/>
              <a:t> vs </a:t>
            </a:r>
            <a:r>
              <a:rPr lang="en-US" sz="2800" b="1" spc="600" dirty="0"/>
              <a:t>Exposed</a:t>
            </a:r>
            <a:r>
              <a:rPr lang="en-US" sz="2800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F2A861-1A29-179C-8869-F036BC5B3973}"/>
              </a:ext>
            </a:extLst>
          </p:cNvPr>
          <p:cNvSpPr txBox="1">
            <a:spLocks/>
          </p:cNvSpPr>
          <p:nvPr/>
        </p:nvSpPr>
        <p:spPr>
          <a:xfrm>
            <a:off x="420624" y="9383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432342E-FD7B-D411-B573-FCEDF7E5C718}"/>
              </a:ext>
            </a:extLst>
          </p:cNvPr>
          <p:cNvSpPr txBox="1">
            <a:spLocks/>
          </p:cNvSpPr>
          <p:nvPr/>
        </p:nvSpPr>
        <p:spPr>
          <a:xfrm>
            <a:off x="8684343" y="6136383"/>
            <a:ext cx="3103625" cy="64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Static Version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805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C25A8-0AB1-49D5-FE64-0AA97564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6335A-3EDD-F032-DCF0-36340094B9B4}"/>
              </a:ext>
            </a:extLst>
          </p:cNvPr>
          <p:cNvSpPr txBox="1"/>
          <p:nvPr/>
        </p:nvSpPr>
        <p:spPr>
          <a:xfrm>
            <a:off x="294968" y="5825613"/>
            <a:ext cx="2757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r>
              <a:rPr lang="en-US" sz="2800" dirty="0"/>
              <a:t> vs </a:t>
            </a:r>
            <a:r>
              <a:rPr lang="en-US" sz="2800" b="1" spc="600" dirty="0"/>
              <a:t>Exposed</a:t>
            </a:r>
            <a:r>
              <a:rPr lang="en-US" sz="2800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F2A861-1A29-179C-8869-F036BC5B3973}"/>
              </a:ext>
            </a:extLst>
          </p:cNvPr>
          <p:cNvSpPr txBox="1">
            <a:spLocks/>
          </p:cNvSpPr>
          <p:nvPr/>
        </p:nvSpPr>
        <p:spPr>
          <a:xfrm>
            <a:off x="420624" y="93830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432342E-FD7B-D411-B573-FCEDF7E5C718}"/>
              </a:ext>
            </a:extLst>
          </p:cNvPr>
          <p:cNvSpPr txBox="1">
            <a:spLocks/>
          </p:cNvSpPr>
          <p:nvPr/>
        </p:nvSpPr>
        <p:spPr>
          <a:xfrm>
            <a:off x="8684343" y="6136383"/>
            <a:ext cx="3103625" cy="64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Static Version 2</a:t>
            </a:r>
            <a:endParaRPr lang="en-US" b="1" dirty="0"/>
          </a:p>
        </p:txBody>
      </p:sp>
      <p:pic>
        <p:nvPicPr>
          <p:cNvPr id="4" name="Picture 3" descr="A purple and grey geometric shapes&#10;&#10;Description automatically generated with medium confidence">
            <a:extLst>
              <a:ext uri="{FF2B5EF4-FFF2-40B4-BE49-F238E27FC236}">
                <a16:creationId xmlns:a16="http://schemas.microsoft.com/office/drawing/2014/main" id="{7D73409B-CF8A-A08D-2B52-7CC34065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2" y="6128"/>
            <a:ext cx="5138904" cy="68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{46A978B5-3697-4BC7-B3CF-22CDBCAD9612}tf67338807_win32</Template>
  <TotalTime>219</TotalTime>
  <Words>513</Words>
  <Application>Microsoft Office PowerPoint</Application>
  <PresentationFormat>Widescreen</PresentationFormat>
  <Paragraphs>153</Paragraphs>
  <Slides>23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A02: Type Polar – Interactive Poster</vt:lpstr>
      <vt:lpstr>Hidden vs Exposed</vt:lpstr>
      <vt:lpstr>1</vt:lpstr>
      <vt:lpstr>1</vt:lpstr>
      <vt:lpstr>1</vt:lpstr>
      <vt:lpstr>1</vt:lpstr>
      <vt:lpstr>1Video </vt:lpstr>
      <vt:lpstr>PowerPoint Presentation</vt:lpstr>
      <vt:lpstr>PowerPoint Presentation</vt:lpstr>
      <vt:lpstr>Movement</vt:lpstr>
      <vt:lpstr>2 Video </vt:lpstr>
      <vt:lpstr>Hidden vs Exposed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  </vt:lpstr>
      <vt:lpstr>Our competition  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Norhan_Soliman</dc:creator>
  <cp:lastModifiedBy>Norhan_Soliman</cp:lastModifiedBy>
  <cp:revision>6</cp:revision>
  <dcterms:created xsi:type="dcterms:W3CDTF">2024-10-03T18:14:04Z</dcterms:created>
  <dcterms:modified xsi:type="dcterms:W3CDTF">2024-10-03T21:53:53Z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