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s/slide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78.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34.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slideLayouts/slideLayout12.xml" ContentType="application/vnd.openxmlformats-officedocument.presentationml.slideLayout+xml"/>
  <Override PartName="/ppt/notesSlides/notesSlide17.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30" r:id="rId2"/>
    <p:sldId id="417" r:id="rId3"/>
    <p:sldId id="434" r:id="rId4"/>
    <p:sldId id="438" r:id="rId5"/>
    <p:sldId id="442" r:id="rId6"/>
    <p:sldId id="341" r:id="rId7"/>
    <p:sldId id="443" r:id="rId8"/>
    <p:sldId id="444" r:id="rId9"/>
    <p:sldId id="445" r:id="rId10"/>
    <p:sldId id="446" r:id="rId11"/>
    <p:sldId id="342" r:id="rId12"/>
    <p:sldId id="359" r:id="rId13"/>
    <p:sldId id="373" r:id="rId14"/>
    <p:sldId id="447" r:id="rId15"/>
    <p:sldId id="448" r:id="rId16"/>
    <p:sldId id="360" r:id="rId17"/>
    <p:sldId id="365" r:id="rId18"/>
    <p:sldId id="366" r:id="rId19"/>
    <p:sldId id="367" r:id="rId20"/>
    <p:sldId id="368" r:id="rId21"/>
    <p:sldId id="372" r:id="rId22"/>
    <p:sldId id="362" r:id="rId23"/>
    <p:sldId id="363" r:id="rId24"/>
    <p:sldId id="364" r:id="rId25"/>
    <p:sldId id="374" r:id="rId26"/>
    <p:sldId id="296" r:id="rId27"/>
    <p:sldId id="297" r:id="rId28"/>
    <p:sldId id="439" r:id="rId29"/>
    <p:sldId id="393" r:id="rId30"/>
    <p:sldId id="422" r:id="rId31"/>
    <p:sldId id="449" r:id="rId32"/>
    <p:sldId id="450" r:id="rId33"/>
    <p:sldId id="394" r:id="rId34"/>
    <p:sldId id="396" r:id="rId35"/>
    <p:sldId id="401" r:id="rId36"/>
    <p:sldId id="395" r:id="rId37"/>
    <p:sldId id="451" r:id="rId38"/>
    <p:sldId id="397" r:id="rId39"/>
    <p:sldId id="404" r:id="rId40"/>
    <p:sldId id="398" r:id="rId41"/>
    <p:sldId id="399" r:id="rId42"/>
    <p:sldId id="400" r:id="rId43"/>
    <p:sldId id="452" r:id="rId44"/>
    <p:sldId id="386" r:id="rId45"/>
    <p:sldId id="402" r:id="rId46"/>
    <p:sldId id="403" r:id="rId47"/>
    <p:sldId id="440" r:id="rId48"/>
    <p:sldId id="384" r:id="rId49"/>
    <p:sldId id="385" r:id="rId50"/>
    <p:sldId id="345" r:id="rId51"/>
    <p:sldId id="346" r:id="rId52"/>
    <p:sldId id="347" r:id="rId53"/>
    <p:sldId id="441" r:id="rId54"/>
    <p:sldId id="405" r:id="rId55"/>
    <p:sldId id="406" r:id="rId56"/>
    <p:sldId id="407" r:id="rId57"/>
    <p:sldId id="408" r:id="rId58"/>
    <p:sldId id="409" r:id="rId59"/>
    <p:sldId id="410" r:id="rId60"/>
    <p:sldId id="411" r:id="rId61"/>
    <p:sldId id="412" r:id="rId62"/>
    <p:sldId id="413" r:id="rId63"/>
    <p:sldId id="414" r:id="rId64"/>
    <p:sldId id="348" r:id="rId65"/>
    <p:sldId id="375" r:id="rId66"/>
    <p:sldId id="350" r:id="rId67"/>
    <p:sldId id="351" r:id="rId68"/>
    <p:sldId id="352" r:id="rId69"/>
    <p:sldId id="356" r:id="rId70"/>
    <p:sldId id="357" r:id="rId71"/>
    <p:sldId id="358" r:id="rId72"/>
    <p:sldId id="376" r:id="rId73"/>
    <p:sldId id="377" r:id="rId74"/>
    <p:sldId id="378" r:id="rId75"/>
    <p:sldId id="379" r:id="rId76"/>
    <p:sldId id="435" r:id="rId77"/>
    <p:sldId id="436" r:id="rId78"/>
    <p:sldId id="437" r:id="rId79"/>
  </p:sldIdLst>
  <p:sldSz cx="9144000" cy="6858000" type="screen4x3"/>
  <p:notesSz cx="6858000" cy="9144000"/>
  <p:defaultTextStyle>
    <a:defPPr>
      <a:defRPr lang="ar-EG"/>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71" autoAdjust="0"/>
    <p:restoredTop sz="97119" autoAdjust="0"/>
  </p:normalViewPr>
  <p:slideViewPr>
    <p:cSldViewPr>
      <p:cViewPr varScale="1">
        <p:scale>
          <a:sx n="75" d="100"/>
          <a:sy n="75" d="100"/>
        </p:scale>
        <p:origin x="-102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emf"/><Relationship Id="rId1" Type="http://schemas.openxmlformats.org/officeDocument/2006/relationships/image" Target="../media/image11.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fontAlgn="auto">
              <a:spcBef>
                <a:spcPts val="0"/>
              </a:spcBef>
              <a:spcAft>
                <a:spcPts val="0"/>
              </a:spcAft>
              <a:defRPr sz="1200">
                <a:latin typeface="+mn-lt"/>
                <a:cs typeface="+mn-cs"/>
              </a:defRPr>
            </a:lvl1pPr>
          </a:lstStyle>
          <a:p>
            <a:pPr>
              <a:defRPr/>
            </a:pPr>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062F8868-95F8-4F15-A294-096DA886AC69}" type="datetimeFigureOut">
              <a:rPr lang="ar-EG"/>
              <a:pPr>
                <a:defRPr/>
              </a:pPr>
              <a:t>02/01/1444</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ar-EG"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fontAlgn="auto">
              <a:spcBef>
                <a:spcPts val="0"/>
              </a:spcBef>
              <a:spcAft>
                <a:spcPts val="0"/>
              </a:spcAft>
              <a:defRPr sz="1200">
                <a:latin typeface="+mn-lt"/>
                <a:cs typeface="+mn-cs"/>
              </a:defRPr>
            </a:lvl1pPr>
          </a:lstStyle>
          <a:p>
            <a:pPr>
              <a:defRPr/>
            </a:pPr>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fontAlgn="auto">
              <a:spcBef>
                <a:spcPts val="0"/>
              </a:spcBef>
              <a:spcAft>
                <a:spcPts val="0"/>
              </a:spcAft>
              <a:defRPr sz="1200">
                <a:latin typeface="+mn-lt"/>
                <a:cs typeface="+mn-cs"/>
              </a:defRPr>
            </a:lvl1pPr>
          </a:lstStyle>
          <a:p>
            <a:pPr>
              <a:defRPr/>
            </a:pPr>
            <a:fld id="{43E98CBF-92B1-4192-A3EF-19509CEE764D}" type="slidenum">
              <a:rPr lang="ar-EG"/>
              <a:pPr>
                <a:defRPr/>
              </a:pPr>
              <a:t>‹#›</a:t>
            </a:fld>
            <a:endParaRPr lang="ar-EG"/>
          </a:p>
        </p:txBody>
      </p:sp>
    </p:spTree>
    <p:extLst>
      <p:ext uri="{BB962C8B-B14F-4D97-AF65-F5344CB8AC3E}">
        <p14:creationId xmlns="" xmlns:p14="http://schemas.microsoft.com/office/powerpoint/2010/main" val="3818232657"/>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EF81475-D7EE-4A68-B8B0-BF7945469774}" type="slidenum">
              <a:rPr lang="en-US" smtClean="0">
                <a:latin typeface="Times New Roman" pitchFamily="18" charset="0"/>
                <a:ea typeface="MS PGothic" pitchFamily="34" charset="-128"/>
              </a:rPr>
              <a:pPr/>
              <a:t>1</a:t>
            </a:fld>
            <a:endParaRPr lang="en-US" dirty="0" smtClean="0">
              <a:latin typeface="Times New Roman" pitchFamily="18" charset="0"/>
              <a:ea typeface="MS PGothic" pitchFamily="34" charset="-128"/>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a:tabLst>
                <a:tab pos="450850" algn="l"/>
                <a:tab pos="917575" algn="l"/>
                <a:tab pos="1368425" algn="l"/>
                <a:tab pos="1835150" algn="l"/>
                <a:tab pos="2286000" algn="l"/>
                <a:tab pos="2736850" algn="l"/>
              </a:tabLst>
            </a:pPr>
            <a:endParaRPr 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000750" y="90488"/>
            <a:ext cx="857250" cy="274637"/>
          </a:xfrm>
          <a:prstGeom prst="rect">
            <a:avLst/>
          </a:prstGeom>
          <a:noFill/>
          <a:ln w="12700">
            <a:noFill/>
            <a:miter lim="800000"/>
            <a:headEnd/>
            <a:tailEnd/>
          </a:ln>
        </p:spPr>
        <p:txBody>
          <a:bodyPr wrap="none" anchor="ctr"/>
          <a:lstStyle/>
          <a:p>
            <a:endParaRPr lang="ar-EG">
              <a:latin typeface="Calibri" pitchFamily="34" charset="0"/>
            </a:endParaRPr>
          </a:p>
        </p:txBody>
      </p:sp>
      <p:sp>
        <p:nvSpPr>
          <p:cNvPr id="54275" name="Rectangle 3"/>
          <p:cNvSpPr>
            <a:spLocks noChangeArrowheads="1"/>
          </p:cNvSpPr>
          <p:nvPr/>
        </p:nvSpPr>
        <p:spPr bwMode="auto">
          <a:xfrm>
            <a:off x="6523038" y="8870950"/>
            <a:ext cx="333375" cy="271463"/>
          </a:xfrm>
          <a:prstGeom prst="rect">
            <a:avLst/>
          </a:prstGeom>
          <a:noFill/>
          <a:ln w="12700">
            <a:noFill/>
            <a:miter lim="800000"/>
            <a:headEnd/>
            <a:tailEnd/>
          </a:ln>
        </p:spPr>
        <p:txBody>
          <a:bodyPr wrap="none" lIns="90488" tIns="44450" rIns="90488" bIns="44450" anchor="b">
            <a:spAutoFit/>
          </a:bodyPr>
          <a:lstStyle/>
          <a:p>
            <a:r>
              <a:rPr lang="en-US" sz="1200">
                <a:latin typeface="Calibri" pitchFamily="34" charset="0"/>
              </a:rPr>
              <a:t>19</a:t>
            </a:r>
          </a:p>
        </p:txBody>
      </p:sp>
      <p:sp>
        <p:nvSpPr>
          <p:cNvPr id="54276" name="Rectangle 4"/>
          <p:cNvSpPr>
            <a:spLocks noChangeArrowheads="1"/>
          </p:cNvSpPr>
          <p:nvPr/>
        </p:nvSpPr>
        <p:spPr bwMode="auto">
          <a:xfrm>
            <a:off x="0" y="8869363"/>
            <a:ext cx="650875" cy="274637"/>
          </a:xfrm>
          <a:prstGeom prst="rect">
            <a:avLst/>
          </a:prstGeom>
          <a:noFill/>
          <a:ln w="12700">
            <a:noFill/>
            <a:miter lim="800000"/>
            <a:headEnd/>
            <a:tailEnd/>
          </a:ln>
        </p:spPr>
        <p:txBody>
          <a:bodyPr wrap="none" anchor="ctr"/>
          <a:lstStyle/>
          <a:p>
            <a:endParaRPr lang="ar-EG">
              <a:latin typeface="Calibri" pitchFamily="34" charset="0"/>
            </a:endParaRPr>
          </a:p>
        </p:txBody>
      </p:sp>
      <p:sp>
        <p:nvSpPr>
          <p:cNvPr id="54277" name="Rectangle 5"/>
          <p:cNvSpPr>
            <a:spLocks noChangeArrowheads="1"/>
          </p:cNvSpPr>
          <p:nvPr/>
        </p:nvSpPr>
        <p:spPr bwMode="auto">
          <a:xfrm>
            <a:off x="0" y="90488"/>
            <a:ext cx="693738" cy="274637"/>
          </a:xfrm>
          <a:prstGeom prst="rect">
            <a:avLst/>
          </a:prstGeom>
          <a:noFill/>
          <a:ln w="12700">
            <a:noFill/>
            <a:miter lim="800000"/>
            <a:headEnd/>
            <a:tailEnd/>
          </a:ln>
        </p:spPr>
        <p:txBody>
          <a:bodyPr wrap="none" anchor="ctr"/>
          <a:lstStyle/>
          <a:p>
            <a:endParaRPr lang="ar-EG">
              <a:latin typeface="Calibri" pitchFamily="34" charset="0"/>
            </a:endParaRPr>
          </a:p>
        </p:txBody>
      </p:sp>
      <p:sp>
        <p:nvSpPr>
          <p:cNvPr id="54278"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p:spPr>
      </p:sp>
      <p:sp>
        <p:nvSpPr>
          <p:cNvPr id="54279" name="Rectangle 7"/>
          <p:cNvSpPr>
            <a:spLocks noGrp="1" noChangeArrowheads="1"/>
          </p:cNvSpPr>
          <p:nvPr>
            <p:ph type="body" idx="1"/>
          </p:nvPr>
        </p:nvSpPr>
        <p:spPr bwMode="auto">
          <a:xfrm>
            <a:off x="915988" y="6770688"/>
            <a:ext cx="5102225" cy="454025"/>
          </a:xfrm>
          <a:noFill/>
        </p:spPr>
        <p:txBody>
          <a:bodyPr/>
          <a:lstStyle/>
          <a:p>
            <a:pPr eaLnBrk="1" hangingPunct="1">
              <a:spcBef>
                <a:spcPct val="0"/>
              </a:spcBef>
            </a:pPr>
            <a:endParaRPr lang="ar-EG" sz="24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sz="1200" kern="1200" baseline="0" dirty="0" smtClean="0">
                <a:solidFill>
                  <a:schemeClr val="tx1"/>
                </a:solidFill>
                <a:latin typeface="+mn-lt"/>
                <a:ea typeface="+mn-ea"/>
                <a:cs typeface="+mn-cs"/>
              </a:rPr>
              <a:t>Figure shows an example of use case inclusion</a:t>
            </a:r>
          </a:p>
          <a:p>
            <a:pPr algn="l" rtl="0"/>
            <a:r>
              <a:rPr lang="en-US" sz="1200" kern="1200" baseline="0" dirty="0" smtClean="0">
                <a:solidFill>
                  <a:schemeClr val="tx1"/>
                </a:solidFill>
                <a:latin typeface="+mn-lt"/>
                <a:ea typeface="+mn-ea"/>
                <a:cs typeface="+mn-cs"/>
              </a:rPr>
              <a:t> Order Item and Track Packages use cases includes Login use case. This means that the execution of Order Item and Track Packages functionality won’t terminate except when Login use case finishes its execution</a:t>
            </a:r>
            <a:endParaRPr lang="ar-EG" dirty="0"/>
          </a:p>
        </p:txBody>
      </p:sp>
      <p:sp>
        <p:nvSpPr>
          <p:cNvPr id="4" name="Slide Number Placeholder 3"/>
          <p:cNvSpPr>
            <a:spLocks noGrp="1"/>
          </p:cNvSpPr>
          <p:nvPr>
            <p:ph type="sldNum" sz="quarter" idx="10"/>
          </p:nvPr>
        </p:nvSpPr>
        <p:spPr/>
        <p:txBody>
          <a:bodyPr/>
          <a:lstStyle/>
          <a:p>
            <a:pPr>
              <a:defRPr/>
            </a:pPr>
            <a:fld id="{43E98CBF-92B1-4192-A3EF-19509CEE764D}" type="slidenum">
              <a:rPr lang="ar-EG" smtClean="0"/>
              <a:pPr>
                <a:defRPr/>
              </a:pPr>
              <a:t>35</a:t>
            </a:fld>
            <a:endParaRPr lang="ar-E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2DB7193-0BA3-46D3-A3B0-5465CC7A8788}" type="slidenum">
              <a:rPr lang="zh-CN" altLang="en-US" smtClean="0"/>
              <a:pPr>
                <a:defRPr/>
              </a:pPr>
              <a:t>39</a:t>
            </a:fld>
            <a:endParaRPr lang="en-US" altLang="zh-CN" smtClean="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a:lstStyle/>
          <a:p>
            <a:pPr algn="l" rtl="0"/>
            <a:r>
              <a:rPr lang="en-US" sz="1200" kern="1200" baseline="0" dirty="0" smtClean="0">
                <a:solidFill>
                  <a:schemeClr val="tx1"/>
                </a:solidFill>
                <a:latin typeface="+mn-lt"/>
                <a:ea typeface="+mn-ea"/>
                <a:cs typeface="+mn-cs"/>
              </a:rPr>
              <a:t>Figure shows an example of use case extend relation</a:t>
            </a:r>
          </a:p>
          <a:p>
            <a:pPr algn="l" rtl="0"/>
            <a:r>
              <a:rPr lang="en-US" sz="1200" kern="1200" baseline="0" dirty="0" smtClean="0">
                <a:solidFill>
                  <a:schemeClr val="tx1"/>
                </a:solidFill>
                <a:latin typeface="+mn-lt"/>
                <a:ea typeface="+mn-ea"/>
                <a:cs typeface="+mn-cs"/>
              </a:rPr>
              <a:t>Perform medical tests use case extends Perform Pathological tests use case. This means that the Perform Pathological tests use case fire under certain conditions. </a:t>
            </a:r>
            <a:endParaRPr lang="zh-CN" altLang="en-US" dirty="0"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baseline="0" dirty="0" smtClean="0">
                <a:solidFill>
                  <a:schemeClr val="tx1"/>
                </a:solidFill>
                <a:latin typeface="+mn-lt"/>
                <a:ea typeface="+mn-ea"/>
                <a:cs typeface="+mn-cs"/>
              </a:rPr>
              <a:t>Figure shows an example of use case generalization relation</a:t>
            </a:r>
          </a:p>
          <a:p>
            <a:pPr algn="l" rtl="0"/>
            <a:r>
              <a:rPr lang="en-US" sz="1200" kern="1200" baseline="0" dirty="0" smtClean="0">
                <a:solidFill>
                  <a:schemeClr val="tx1"/>
                </a:solidFill>
                <a:latin typeface="+mn-lt"/>
                <a:ea typeface="+mn-ea"/>
                <a:cs typeface="+mn-cs"/>
              </a:rPr>
              <a:t>Check Passenger Fingerprint and Verify Passenger RFID Tag use cases are specialized use cases of Verify Passenger Identity use case</a:t>
            </a:r>
            <a:endParaRPr lang="zh-CN" altLang="en-US" dirty="0" smtClean="0">
              <a:cs typeface="Arial" pitchFamily="34" charset="0"/>
            </a:endParaRPr>
          </a:p>
        </p:txBody>
      </p:sp>
      <p:sp>
        <p:nvSpPr>
          <p:cNvPr id="4" name="Slide Number Placeholder 3"/>
          <p:cNvSpPr>
            <a:spLocks noGrp="1"/>
          </p:cNvSpPr>
          <p:nvPr>
            <p:ph type="sldNum" sz="quarter" idx="10"/>
          </p:nvPr>
        </p:nvSpPr>
        <p:spPr/>
        <p:txBody>
          <a:bodyPr/>
          <a:lstStyle/>
          <a:p>
            <a:pPr>
              <a:defRPr/>
            </a:pPr>
            <a:fld id="{43E98CBF-92B1-4192-A3EF-19509CEE764D}" type="slidenum">
              <a:rPr lang="ar-EG" smtClean="0"/>
              <a:pPr>
                <a:defRPr/>
              </a:pPr>
              <a:t>42</a:t>
            </a:fld>
            <a:endParaRPr lang="ar-EG"/>
          </a:p>
        </p:txBody>
      </p:sp>
    </p:spTree>
    <p:extLst>
      <p:ext uri="{BB962C8B-B14F-4D97-AF65-F5344CB8AC3E}">
        <p14:creationId xmlns="" xmlns:p14="http://schemas.microsoft.com/office/powerpoint/2010/main" val="363482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D6D27A5-49AE-475C-A958-A21CDA5D3BE2}" type="slidenum">
              <a:rPr lang="en-US" smtClean="0">
                <a:latin typeface="Times New Roman" pitchFamily="18" charset="0"/>
                <a:ea typeface="MS PGothic" pitchFamily="34" charset="-128"/>
              </a:rPr>
              <a:pPr/>
              <a:t>44</a:t>
            </a:fld>
            <a:endParaRPr lang="en-US" smtClean="0">
              <a:latin typeface="Times New Roman" pitchFamily="18" charset="0"/>
              <a:ea typeface="MS PGothic" pitchFamily="34" charset="-128"/>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ar-EG"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CFB09-4026-407B-B1FA-CBD5B21ECB56}" type="slidenum">
              <a:rPr lang="en-US"/>
              <a:pPr/>
              <a:t>48</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E08586-7418-4FBE-A224-7CE1B00DEC98}" type="slidenum">
              <a:rPr lang="en-US"/>
              <a:pPr/>
              <a:t>49</a:t>
            </a:fld>
            <a:endParaRPr lang="en-US"/>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In POST;</a:t>
            </a:r>
            <a:r>
              <a:rPr lang="en-US" baseline="0" dirty="0" smtClean="0"/>
              <a:t> </a:t>
            </a:r>
          </a:p>
          <a:p>
            <a:pPr algn="l" rtl="0"/>
            <a:r>
              <a:rPr lang="en-US" baseline="0" dirty="0" smtClean="0"/>
              <a:t>Cashier and Customer can Buy Item and Refund a purchased item. Only Cashier can Login to the system</a:t>
            </a:r>
            <a:endParaRPr lang="en-US" dirty="0"/>
          </a:p>
        </p:txBody>
      </p:sp>
      <p:sp>
        <p:nvSpPr>
          <p:cNvPr id="4" name="Slide Number Placeholder 3"/>
          <p:cNvSpPr>
            <a:spLocks noGrp="1"/>
          </p:cNvSpPr>
          <p:nvPr>
            <p:ph type="sldNum" sz="quarter" idx="10"/>
          </p:nvPr>
        </p:nvSpPr>
        <p:spPr/>
        <p:txBody>
          <a:bodyPr/>
          <a:lstStyle/>
          <a:p>
            <a:pPr>
              <a:defRPr/>
            </a:pPr>
            <a:fld id="{43E98CBF-92B1-4192-A3EF-19509CEE764D}" type="slidenum">
              <a:rPr lang="ar-EG" smtClean="0"/>
              <a:pPr>
                <a:defRPr/>
              </a:pPr>
              <a:t>55</a:t>
            </a:fld>
            <a:endParaRPr lang="ar-EG"/>
          </a:p>
        </p:txBody>
      </p:sp>
    </p:spTree>
    <p:extLst>
      <p:ext uri="{BB962C8B-B14F-4D97-AF65-F5344CB8AC3E}">
        <p14:creationId xmlns="" xmlns:p14="http://schemas.microsoft.com/office/powerpoint/2010/main" val="3094990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In the Financial</a:t>
            </a:r>
            <a:r>
              <a:rPr lang="en-US" baseline="0" dirty="0" smtClean="0"/>
              <a:t> Trading system;</a:t>
            </a:r>
          </a:p>
          <a:p>
            <a:pPr algn="l" rtl="0"/>
            <a:r>
              <a:rPr lang="en-US" baseline="0" dirty="0" smtClean="0"/>
              <a:t>Trading Manager can set limits</a:t>
            </a:r>
          </a:p>
          <a:p>
            <a:pPr algn="l" rtl="0"/>
            <a:r>
              <a:rPr lang="en-US" baseline="0" dirty="0" smtClean="0"/>
              <a:t>Accounting systems can update accounts</a:t>
            </a:r>
          </a:p>
          <a:p>
            <a:pPr algn="l" rtl="0"/>
            <a:r>
              <a:rPr lang="en-US" baseline="0" dirty="0" smtClean="0"/>
              <a:t>Trader and Salesperson can Price Deal and Capture Deal which extends Limit Exceeded.</a:t>
            </a:r>
          </a:p>
          <a:p>
            <a:pPr algn="l" rtl="0"/>
            <a:r>
              <a:rPr lang="en-US" baseline="0" dirty="0" smtClean="0"/>
              <a:t>Trader can also Analyze Risk. Both Analyze Risk and Price Deal includes Valuation use case while execution</a:t>
            </a:r>
          </a:p>
        </p:txBody>
      </p:sp>
      <p:sp>
        <p:nvSpPr>
          <p:cNvPr id="4" name="Slide Number Placeholder 3"/>
          <p:cNvSpPr>
            <a:spLocks noGrp="1"/>
          </p:cNvSpPr>
          <p:nvPr>
            <p:ph type="sldNum" sz="quarter" idx="10"/>
          </p:nvPr>
        </p:nvSpPr>
        <p:spPr/>
        <p:txBody>
          <a:bodyPr/>
          <a:lstStyle/>
          <a:p>
            <a:pPr>
              <a:defRPr/>
            </a:pPr>
            <a:fld id="{43E98CBF-92B1-4192-A3EF-19509CEE764D}" type="slidenum">
              <a:rPr lang="ar-EG" smtClean="0"/>
              <a:pPr>
                <a:defRPr/>
              </a:pPr>
              <a:t>56</a:t>
            </a:fld>
            <a:endParaRPr lang="ar-EG"/>
          </a:p>
        </p:txBody>
      </p:sp>
    </p:spTree>
    <p:extLst>
      <p:ext uri="{BB962C8B-B14F-4D97-AF65-F5344CB8AC3E}">
        <p14:creationId xmlns="" xmlns:p14="http://schemas.microsoft.com/office/powerpoint/2010/main" val="3953220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In</a:t>
            </a:r>
            <a:r>
              <a:rPr lang="en-US" baseline="0" dirty="0" smtClean="0"/>
              <a:t> Online HR system:</a:t>
            </a:r>
          </a:p>
          <a:p>
            <a:pPr algn="l" rtl="0"/>
            <a:r>
              <a:rPr lang="en-US" baseline="0" dirty="0" smtClean="0"/>
              <a:t>Employee and Employee Account Database can Locate Employee, Update Employee Profile, Update Benefits and Access Pay Records. Employee can also Access Travel System with the Manager. Manager can also Update Employee Profile.</a:t>
            </a:r>
          </a:p>
          <a:p>
            <a:pPr algn="l" rtl="0"/>
            <a:r>
              <a:rPr lang="en-US" baseline="0" dirty="0" smtClean="0"/>
              <a:t>Healthcare Plan system and Insurance Plan system can Update Benefits.</a:t>
            </a:r>
          </a:p>
          <a:p>
            <a:pPr algn="l" rtl="0"/>
            <a:endParaRPr lang="en-US" dirty="0"/>
          </a:p>
        </p:txBody>
      </p:sp>
      <p:sp>
        <p:nvSpPr>
          <p:cNvPr id="4" name="Slide Number Placeholder 3"/>
          <p:cNvSpPr>
            <a:spLocks noGrp="1"/>
          </p:cNvSpPr>
          <p:nvPr>
            <p:ph type="sldNum" sz="quarter" idx="10"/>
          </p:nvPr>
        </p:nvSpPr>
        <p:spPr/>
        <p:txBody>
          <a:bodyPr/>
          <a:lstStyle/>
          <a:p>
            <a:pPr>
              <a:defRPr/>
            </a:pPr>
            <a:fld id="{43E98CBF-92B1-4192-A3EF-19509CEE764D}" type="slidenum">
              <a:rPr lang="ar-EG" smtClean="0"/>
              <a:pPr>
                <a:defRPr/>
              </a:pPr>
              <a:t>57</a:t>
            </a:fld>
            <a:endParaRPr lang="ar-EG"/>
          </a:p>
        </p:txBody>
      </p:sp>
    </p:spTree>
    <p:extLst>
      <p:ext uri="{BB962C8B-B14F-4D97-AF65-F5344CB8AC3E}">
        <p14:creationId xmlns="" xmlns:p14="http://schemas.microsoft.com/office/powerpoint/2010/main" val="314450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ar-EG" dirty="0"/>
          </a:p>
        </p:txBody>
      </p:sp>
      <p:sp>
        <p:nvSpPr>
          <p:cNvPr id="4" name="Slide Number Placeholder 3"/>
          <p:cNvSpPr>
            <a:spLocks noGrp="1"/>
          </p:cNvSpPr>
          <p:nvPr>
            <p:ph type="sldNum" sz="quarter" idx="10"/>
          </p:nvPr>
        </p:nvSpPr>
        <p:spPr/>
        <p:txBody>
          <a:bodyPr/>
          <a:lstStyle/>
          <a:p>
            <a:pPr>
              <a:defRPr/>
            </a:pPr>
            <a:fld id="{43E98CBF-92B1-4192-A3EF-19509CEE764D}" type="slidenum">
              <a:rPr lang="ar-EG" smtClean="0"/>
              <a:pPr>
                <a:defRPr/>
              </a:pPr>
              <a:t>6</a:t>
            </a:fld>
            <a:endParaRPr lang="ar-E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AE4E81-9232-4F7A-A384-EA780A59EEEA}" type="slidenum">
              <a:rPr lang="zh-CN" altLang="en-US" smtClean="0"/>
              <a:pPr>
                <a:defRPr/>
              </a:pPr>
              <a:t>62</a:t>
            </a:fld>
            <a:endParaRPr lang="en-US" altLang="zh-CN" smtClean="0"/>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a:lstStyle/>
          <a:p>
            <a:pPr eaLnBrk="1" hangingPunct="1"/>
            <a:endParaRPr lang="zh-CN" altLang="en-US" smtClean="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1614E5C-62D1-431C-9F83-BD844DF06A20}" type="slidenum">
              <a:rPr lang="zh-CN" altLang="en-US" smtClean="0"/>
              <a:pPr>
                <a:defRPr/>
              </a:pPr>
              <a:t>63</a:t>
            </a:fld>
            <a:endParaRPr lang="en-US" altLang="zh-CN" smtClean="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a:lstStyle/>
          <a:p>
            <a:pPr algn="l" rtl="0" eaLnBrk="1" hangingPunct="1"/>
            <a:r>
              <a:rPr lang="en-US" altLang="zh-CN" dirty="0" smtClean="0">
                <a:cs typeface="Arial" pitchFamily="34" charset="0"/>
              </a:rPr>
              <a:t>From this simple diagram the requirements of the ordering system can easily be derived.  The system will need to be able to perform actions for all of the use cases listed.  As the project progresses other use cases might appear.  The customer might have a need to add an item to an order that has already been placed.  This diagram can easily be expanded until a complete description of the ordering system is derived capturing all of the requirements that the system will need to perform.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th-T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000750" y="90488"/>
            <a:ext cx="857250" cy="274637"/>
          </a:xfrm>
          <a:prstGeom prst="rect">
            <a:avLst/>
          </a:prstGeom>
          <a:noFill/>
          <a:ln w="12700">
            <a:noFill/>
            <a:miter lim="800000"/>
            <a:headEnd/>
            <a:tailEnd/>
          </a:ln>
          <a:effectLst/>
        </p:spPr>
        <p:txBody>
          <a:bodyPr wrap="none" anchor="ctr"/>
          <a:lstStyle/>
          <a:p>
            <a:endParaRPr lang="ar-EG"/>
          </a:p>
        </p:txBody>
      </p:sp>
      <p:sp>
        <p:nvSpPr>
          <p:cNvPr id="29699" name="Rectangle 3"/>
          <p:cNvSpPr>
            <a:spLocks noChangeArrowheads="1"/>
          </p:cNvSpPr>
          <p:nvPr/>
        </p:nvSpPr>
        <p:spPr bwMode="auto">
          <a:xfrm>
            <a:off x="6523038" y="8870950"/>
            <a:ext cx="333375" cy="271463"/>
          </a:xfrm>
          <a:prstGeom prst="rect">
            <a:avLst/>
          </a:prstGeom>
          <a:noFill/>
          <a:ln w="12700">
            <a:noFill/>
            <a:miter lim="800000"/>
            <a:headEnd/>
            <a:tailEnd/>
          </a:ln>
          <a:effectLst/>
        </p:spPr>
        <p:txBody>
          <a:bodyPr wrap="none" lIns="90488" tIns="44450" rIns="90488" bIns="44450" anchor="b">
            <a:spAutoFit/>
          </a:bodyPr>
          <a:lstStyle/>
          <a:p>
            <a:pPr algn="r"/>
            <a:r>
              <a:rPr lang="en-US" sz="1200"/>
              <a:t>13</a:t>
            </a:r>
          </a:p>
        </p:txBody>
      </p:sp>
      <p:sp>
        <p:nvSpPr>
          <p:cNvPr id="29700" name="Rectangle 4"/>
          <p:cNvSpPr>
            <a:spLocks noChangeArrowheads="1"/>
          </p:cNvSpPr>
          <p:nvPr/>
        </p:nvSpPr>
        <p:spPr bwMode="auto">
          <a:xfrm>
            <a:off x="0" y="8869363"/>
            <a:ext cx="650875" cy="274637"/>
          </a:xfrm>
          <a:prstGeom prst="rect">
            <a:avLst/>
          </a:prstGeom>
          <a:noFill/>
          <a:ln w="12700">
            <a:noFill/>
            <a:miter lim="800000"/>
            <a:headEnd/>
            <a:tailEnd/>
          </a:ln>
          <a:effectLst/>
        </p:spPr>
        <p:txBody>
          <a:bodyPr wrap="none" anchor="ctr"/>
          <a:lstStyle/>
          <a:p>
            <a:endParaRPr lang="ar-EG"/>
          </a:p>
        </p:txBody>
      </p:sp>
      <p:sp>
        <p:nvSpPr>
          <p:cNvPr id="29701" name="Rectangle 5"/>
          <p:cNvSpPr>
            <a:spLocks noChangeArrowheads="1"/>
          </p:cNvSpPr>
          <p:nvPr/>
        </p:nvSpPr>
        <p:spPr bwMode="auto">
          <a:xfrm>
            <a:off x="0" y="90488"/>
            <a:ext cx="693738" cy="274637"/>
          </a:xfrm>
          <a:prstGeom prst="rect">
            <a:avLst/>
          </a:prstGeom>
          <a:noFill/>
          <a:ln w="12700">
            <a:noFill/>
            <a:miter lim="800000"/>
            <a:headEnd/>
            <a:tailEnd/>
          </a:ln>
          <a:effectLst/>
        </p:spPr>
        <p:txBody>
          <a:bodyPr wrap="none" anchor="ctr"/>
          <a:lstStyle/>
          <a:p>
            <a:endParaRPr lang="ar-EG"/>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xfrm>
            <a:off x="915988" y="6859588"/>
            <a:ext cx="5102225" cy="274637"/>
          </a:xfrm>
          <a:ln/>
        </p:spPr>
        <p:txBody>
          <a:bodyPr/>
          <a:lstStyle/>
          <a:p>
            <a:endParaRPr lang="ar-E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th-T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th-T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th-T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th-T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A30F2D-BB0B-4BF1-8C07-A9298C4EC109}" type="slidenum">
              <a:rPr lang="en-GB"/>
              <a:pPr/>
              <a:t>11</a:t>
            </a:fld>
            <a:endParaRPr lang="en-GB"/>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518A9-363F-420A-B6D0-08EC356085AB}" type="slidenum">
              <a:rPr lang="en-US"/>
              <a:pPr/>
              <a:t>13</a:t>
            </a:fld>
            <a:endParaRPr 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3AEA724-293A-4373-8978-253F7535F734}" type="slidenum">
              <a:rPr lang="en-US" smtClean="0">
                <a:latin typeface="Times New Roman" pitchFamily="18" charset="0"/>
                <a:ea typeface="MS PGothic" pitchFamily="34" charset="-128"/>
              </a:rPr>
              <a:pPr/>
              <a:t>18</a:t>
            </a:fld>
            <a:endParaRPr lang="en-US" smtClean="0">
              <a:latin typeface="Times New Roman" pitchFamily="18" charset="0"/>
              <a:ea typeface="MS PGothic" pitchFamily="34"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ar-EG"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64DB4D1-224F-4D32-83DD-D51577723D8A}" type="slidenum">
              <a:rPr lang="en-GB"/>
              <a:pPr/>
              <a:t>21</a:t>
            </a:fld>
            <a:endParaRPr lang="en-GB"/>
          </a:p>
        </p:txBody>
      </p:sp>
      <p:sp>
        <p:nvSpPr>
          <p:cNvPr id="72706" name="Rectangle 1026"/>
          <p:cNvSpPr>
            <a:spLocks noGrp="1" noRot="1" noChangeAspect="1" noChangeArrowheads="1" noTextEdit="1"/>
          </p:cNvSpPr>
          <p:nvPr>
            <p:ph type="sldImg"/>
          </p:nvPr>
        </p:nvSpPr>
        <p:spPr>
          <a:ln/>
        </p:spPr>
      </p:sp>
      <p:sp>
        <p:nvSpPr>
          <p:cNvPr id="72707" name="Rectangle 1027"/>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In the shown</a:t>
            </a:r>
            <a:r>
              <a:rPr lang="en-US" baseline="0" dirty="0" smtClean="0"/>
              <a:t> example:</a:t>
            </a:r>
          </a:p>
          <a:p>
            <a:pPr algn="l" rtl="0"/>
            <a:r>
              <a:rPr lang="en-US" baseline="0" dirty="0" smtClean="0"/>
              <a:t>There are two actors:</a:t>
            </a:r>
          </a:p>
          <a:p>
            <a:pPr algn="l" rtl="0"/>
            <a:r>
              <a:rPr lang="en-US" baseline="0" dirty="0" smtClean="0"/>
              <a:t>Customer and Cashier who both can perform two functionalities “Buy Item” and “Return Purchased Item”</a:t>
            </a:r>
            <a:endParaRPr lang="en-US" dirty="0"/>
          </a:p>
        </p:txBody>
      </p:sp>
      <p:sp>
        <p:nvSpPr>
          <p:cNvPr id="4" name="Slide Number Placeholder 3"/>
          <p:cNvSpPr>
            <a:spLocks noGrp="1"/>
          </p:cNvSpPr>
          <p:nvPr>
            <p:ph type="sldNum" sz="quarter" idx="10"/>
          </p:nvPr>
        </p:nvSpPr>
        <p:spPr/>
        <p:txBody>
          <a:bodyPr/>
          <a:lstStyle/>
          <a:p>
            <a:pPr>
              <a:defRPr/>
            </a:pPr>
            <a:fld id="{43E98CBF-92B1-4192-A3EF-19509CEE764D}" type="slidenum">
              <a:rPr lang="ar-EG" smtClean="0"/>
              <a:pPr>
                <a:defRPr/>
              </a:pPr>
              <a:t>25</a:t>
            </a:fld>
            <a:endParaRPr lang="ar-EG"/>
          </a:p>
        </p:txBody>
      </p:sp>
    </p:spTree>
    <p:extLst>
      <p:ext uri="{BB962C8B-B14F-4D97-AF65-F5344CB8AC3E}">
        <p14:creationId xmlns="" xmlns:p14="http://schemas.microsoft.com/office/powerpoint/2010/main" val="412360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In the shown</a:t>
            </a:r>
            <a:r>
              <a:rPr lang="en-US" baseline="0" dirty="0" smtClean="0"/>
              <a:t> example:</a:t>
            </a:r>
          </a:p>
          <a:p>
            <a:pPr algn="l" rtl="0"/>
            <a:r>
              <a:rPr lang="en-US" baseline="0" dirty="0" smtClean="0"/>
              <a:t>There are two actors:</a:t>
            </a:r>
          </a:p>
          <a:p>
            <a:pPr algn="l" rtl="0"/>
            <a:r>
              <a:rPr lang="en-US" baseline="0" dirty="0" smtClean="0"/>
              <a:t>Elevator User and Arrival Sensor who both can perform two functionalities “Request Elevator” and “Select destination”</a:t>
            </a:r>
            <a:endParaRPr lang="en-US" dirty="0"/>
          </a:p>
        </p:txBody>
      </p:sp>
      <p:sp>
        <p:nvSpPr>
          <p:cNvPr id="4" name="Slide Number Placeholder 3"/>
          <p:cNvSpPr>
            <a:spLocks noGrp="1"/>
          </p:cNvSpPr>
          <p:nvPr>
            <p:ph type="sldNum" sz="quarter" idx="10"/>
          </p:nvPr>
        </p:nvSpPr>
        <p:spPr/>
        <p:txBody>
          <a:bodyPr/>
          <a:lstStyle/>
          <a:p>
            <a:pPr>
              <a:defRPr/>
            </a:pPr>
            <a:fld id="{43E98CBF-92B1-4192-A3EF-19509CEE764D}" type="slidenum">
              <a:rPr lang="ar-EG" smtClean="0"/>
              <a:pPr>
                <a:defRPr/>
              </a:pPr>
              <a:t>26</a:t>
            </a:fld>
            <a:endParaRPr lang="ar-EG"/>
          </a:p>
        </p:txBody>
      </p:sp>
    </p:spTree>
    <p:extLst>
      <p:ext uri="{BB962C8B-B14F-4D97-AF65-F5344CB8AC3E}">
        <p14:creationId xmlns="" xmlns:p14="http://schemas.microsoft.com/office/powerpoint/2010/main" val="29929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45BD29-FFCA-4B5A-AC18-5C85B32292D2}" type="slidenum">
              <a:rPr lang="en-US" smtClean="0">
                <a:cs typeface="Arial" pitchFamily="34" charset="0"/>
              </a:rPr>
              <a:pPr fontAlgn="base">
                <a:spcBef>
                  <a:spcPct val="0"/>
                </a:spcBef>
                <a:spcAft>
                  <a:spcPct val="0"/>
                </a:spcAft>
                <a:defRPr/>
              </a:pPr>
              <a:t>27</a:t>
            </a:fld>
            <a:endParaRPr lang="en-US" smtClean="0">
              <a:cs typeface="Arial"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a:lstStyle/>
          <a:p>
            <a:pPr algn="l" rtl="0"/>
            <a:r>
              <a:rPr lang="en-US" dirty="0" smtClean="0"/>
              <a:t>In the shown</a:t>
            </a:r>
            <a:r>
              <a:rPr lang="en-US" baseline="0" dirty="0" smtClean="0"/>
              <a:t> example:</a:t>
            </a:r>
          </a:p>
          <a:p>
            <a:pPr algn="l" rtl="0"/>
            <a:r>
              <a:rPr lang="en-US" baseline="0" dirty="0" smtClean="0"/>
              <a:t>There are three actors:</a:t>
            </a:r>
          </a:p>
          <a:p>
            <a:pPr algn="l" rtl="0"/>
            <a:r>
              <a:rPr lang="en-US" baseline="0" dirty="0" smtClean="0"/>
              <a:t>Management --- which can “Produce Schedule information”</a:t>
            </a:r>
          </a:p>
          <a:p>
            <a:pPr algn="l" rtl="0"/>
            <a:r>
              <a:rPr lang="en-US" baseline="0" dirty="0" smtClean="0"/>
              <a:t>Doctor --- who can “Record availability”</a:t>
            </a:r>
          </a:p>
          <a:p>
            <a:pPr algn="l" rtl="0"/>
            <a:r>
              <a:rPr lang="en-US" baseline="0" dirty="0" smtClean="0"/>
              <a:t>Patient --- who can “make an appointment”</a:t>
            </a:r>
            <a:endParaRPr lang="ar-EG"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lvl1pPr>
              <a:defRPr/>
            </a:lvl1pPr>
          </a:lstStyle>
          <a:p>
            <a:pPr>
              <a:defRPr/>
            </a:pPr>
            <a:fld id="{B0169697-0F61-44A7-8A0E-DE85E84327B9}" type="datetime8">
              <a:rPr lang="ar-EG" smtClean="0"/>
              <a:pPr>
                <a:defRPr/>
              </a:pPr>
              <a:t>30 تموز، 22</a:t>
            </a:fld>
            <a:endParaRPr lang="ar-EG"/>
          </a:p>
        </p:txBody>
      </p:sp>
      <p:sp>
        <p:nvSpPr>
          <p:cNvPr id="5" name="Footer Placeholder 4"/>
          <p:cNvSpPr>
            <a:spLocks noGrp="1"/>
          </p:cNvSpPr>
          <p:nvPr>
            <p:ph type="ftr" sz="quarter" idx="11"/>
          </p:nvPr>
        </p:nvSpPr>
        <p:spPr/>
        <p:txBody>
          <a:bodyPr/>
          <a:lstStyle>
            <a:lvl1pPr>
              <a:defRPr/>
            </a:lvl1pPr>
          </a:lstStyle>
          <a:p>
            <a:pPr>
              <a:defRPr/>
            </a:pPr>
            <a:endParaRPr lang="ar-EG"/>
          </a:p>
        </p:txBody>
      </p:sp>
      <p:sp>
        <p:nvSpPr>
          <p:cNvPr id="6" name="Slide Number Placeholder 5"/>
          <p:cNvSpPr>
            <a:spLocks noGrp="1"/>
          </p:cNvSpPr>
          <p:nvPr>
            <p:ph type="sldNum" sz="quarter" idx="12"/>
          </p:nvPr>
        </p:nvSpPr>
        <p:spPr/>
        <p:txBody>
          <a:bodyPr/>
          <a:lstStyle>
            <a:lvl1pPr>
              <a:defRPr/>
            </a:lvl1pPr>
          </a:lstStyle>
          <a:p>
            <a:pPr>
              <a:defRPr/>
            </a:pPr>
            <a:fld id="{66EA48DF-8C12-44F5-BFA0-B1AF5ED33974}" type="slidenum">
              <a:rPr lang="ar-EG"/>
              <a:pPr>
                <a:defRPr/>
              </a:pPr>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lvl1pPr>
              <a:defRPr/>
            </a:lvl1pPr>
          </a:lstStyle>
          <a:p>
            <a:pPr>
              <a:defRPr/>
            </a:pPr>
            <a:fld id="{C6FB027D-2979-4068-AB2D-85291EC68445}" type="datetime8">
              <a:rPr lang="ar-EG" smtClean="0"/>
              <a:pPr>
                <a:defRPr/>
              </a:pPr>
              <a:t>30 تموز، 22</a:t>
            </a:fld>
            <a:endParaRPr lang="ar-EG"/>
          </a:p>
        </p:txBody>
      </p:sp>
      <p:sp>
        <p:nvSpPr>
          <p:cNvPr id="5" name="Footer Placeholder 4"/>
          <p:cNvSpPr>
            <a:spLocks noGrp="1"/>
          </p:cNvSpPr>
          <p:nvPr>
            <p:ph type="ftr" sz="quarter" idx="11"/>
          </p:nvPr>
        </p:nvSpPr>
        <p:spPr/>
        <p:txBody>
          <a:bodyPr/>
          <a:lstStyle>
            <a:lvl1pPr>
              <a:defRPr/>
            </a:lvl1pPr>
          </a:lstStyle>
          <a:p>
            <a:pPr>
              <a:defRPr/>
            </a:pPr>
            <a:endParaRPr lang="ar-EG"/>
          </a:p>
        </p:txBody>
      </p:sp>
      <p:sp>
        <p:nvSpPr>
          <p:cNvPr id="6" name="Slide Number Placeholder 5"/>
          <p:cNvSpPr>
            <a:spLocks noGrp="1"/>
          </p:cNvSpPr>
          <p:nvPr>
            <p:ph type="sldNum" sz="quarter" idx="12"/>
          </p:nvPr>
        </p:nvSpPr>
        <p:spPr/>
        <p:txBody>
          <a:bodyPr/>
          <a:lstStyle>
            <a:lvl1pPr>
              <a:defRPr/>
            </a:lvl1pPr>
          </a:lstStyle>
          <a:p>
            <a:pPr>
              <a:defRPr/>
            </a:pPr>
            <a:fld id="{68509250-F157-4405-AF2B-69DBDC0C7B95}" type="slidenum">
              <a:rPr lang="ar-EG"/>
              <a:pPr>
                <a:defRPr/>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lvl1pPr>
              <a:defRPr/>
            </a:lvl1pPr>
          </a:lstStyle>
          <a:p>
            <a:pPr>
              <a:defRPr/>
            </a:pPr>
            <a:fld id="{6634E228-A7BB-43C3-A6A7-2784C7185058}" type="datetime8">
              <a:rPr lang="ar-EG" smtClean="0"/>
              <a:pPr>
                <a:defRPr/>
              </a:pPr>
              <a:t>30 تموز، 22</a:t>
            </a:fld>
            <a:endParaRPr lang="ar-EG"/>
          </a:p>
        </p:txBody>
      </p:sp>
      <p:sp>
        <p:nvSpPr>
          <p:cNvPr id="5" name="Footer Placeholder 4"/>
          <p:cNvSpPr>
            <a:spLocks noGrp="1"/>
          </p:cNvSpPr>
          <p:nvPr>
            <p:ph type="ftr" sz="quarter" idx="11"/>
          </p:nvPr>
        </p:nvSpPr>
        <p:spPr/>
        <p:txBody>
          <a:bodyPr/>
          <a:lstStyle>
            <a:lvl1pPr>
              <a:defRPr/>
            </a:lvl1pPr>
          </a:lstStyle>
          <a:p>
            <a:pPr>
              <a:defRPr/>
            </a:pPr>
            <a:endParaRPr lang="ar-EG"/>
          </a:p>
        </p:txBody>
      </p:sp>
      <p:sp>
        <p:nvSpPr>
          <p:cNvPr id="6" name="Slide Number Placeholder 5"/>
          <p:cNvSpPr>
            <a:spLocks noGrp="1"/>
          </p:cNvSpPr>
          <p:nvPr>
            <p:ph type="sldNum" sz="quarter" idx="12"/>
          </p:nvPr>
        </p:nvSpPr>
        <p:spPr/>
        <p:txBody>
          <a:bodyPr/>
          <a:lstStyle>
            <a:lvl1pPr>
              <a:defRPr/>
            </a:lvl1pPr>
          </a:lstStyle>
          <a:p>
            <a:pPr>
              <a:defRPr/>
            </a:pPr>
            <a:fld id="{924A3B25-CD4F-403D-B08B-BCBC81E126F5}" type="slidenum">
              <a:rPr lang="ar-EG"/>
              <a:pPr>
                <a:defRPr/>
              </a:pPr>
              <a:t>‹#›</a:t>
            </a:fld>
            <a:endParaRPr lang="ar-E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162800" cy="685800"/>
          </a:xfrm>
        </p:spPr>
        <p:txBody>
          <a:bodyPr/>
          <a:lstStyle/>
          <a:p>
            <a:r>
              <a:rPr lang="en-US" smtClean="0"/>
              <a:t>Click to edit Master title style</a:t>
            </a:r>
            <a:endParaRPr lang="ar-EG"/>
          </a:p>
        </p:txBody>
      </p:sp>
      <p:sp>
        <p:nvSpPr>
          <p:cNvPr id="3" name="Text Placeholder 2"/>
          <p:cNvSpPr>
            <a:spLocks noGrp="1"/>
          </p:cNvSpPr>
          <p:nvPr>
            <p:ph type="body" sz="half" idx="1"/>
          </p:nvPr>
        </p:nvSpPr>
        <p:spPr>
          <a:xfrm>
            <a:off x="9144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7244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Slide Number Placeholder 4"/>
          <p:cNvSpPr>
            <a:spLocks noGrp="1"/>
          </p:cNvSpPr>
          <p:nvPr>
            <p:ph type="sldNum" sz="quarter" idx="10"/>
          </p:nvPr>
        </p:nvSpPr>
        <p:spPr>
          <a:xfrm>
            <a:off x="7092950" y="6400800"/>
            <a:ext cx="1905000" cy="304800"/>
          </a:xfrm>
        </p:spPr>
        <p:txBody>
          <a:bodyPr/>
          <a:lstStyle>
            <a:lvl1pPr>
              <a:defRPr/>
            </a:lvl1pPr>
          </a:lstStyle>
          <a:p>
            <a:fld id="{3A917AEF-B0CB-4960-B836-F8B0BF915476}"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lvl1pPr>
              <a:defRPr/>
            </a:lvl1pPr>
          </a:lstStyle>
          <a:p>
            <a:pPr>
              <a:defRPr/>
            </a:pPr>
            <a:fld id="{86640AB2-A150-4CE5-B13E-66619E0B3283}" type="datetime8">
              <a:rPr lang="ar-EG" smtClean="0"/>
              <a:pPr>
                <a:defRPr/>
              </a:pPr>
              <a:t>30 تموز، 22</a:t>
            </a:fld>
            <a:endParaRPr lang="ar-EG"/>
          </a:p>
        </p:txBody>
      </p:sp>
      <p:sp>
        <p:nvSpPr>
          <p:cNvPr id="5" name="Footer Placeholder 4"/>
          <p:cNvSpPr>
            <a:spLocks noGrp="1"/>
          </p:cNvSpPr>
          <p:nvPr>
            <p:ph type="ftr" sz="quarter" idx="11"/>
          </p:nvPr>
        </p:nvSpPr>
        <p:spPr/>
        <p:txBody>
          <a:bodyPr/>
          <a:lstStyle>
            <a:lvl1pPr>
              <a:defRPr/>
            </a:lvl1pPr>
          </a:lstStyle>
          <a:p>
            <a:pPr>
              <a:defRPr/>
            </a:pPr>
            <a:endParaRPr lang="ar-EG"/>
          </a:p>
        </p:txBody>
      </p:sp>
      <p:sp>
        <p:nvSpPr>
          <p:cNvPr id="6" name="Slide Number Placeholder 5"/>
          <p:cNvSpPr>
            <a:spLocks noGrp="1"/>
          </p:cNvSpPr>
          <p:nvPr>
            <p:ph type="sldNum" sz="quarter" idx="12"/>
          </p:nvPr>
        </p:nvSpPr>
        <p:spPr/>
        <p:txBody>
          <a:bodyPr/>
          <a:lstStyle>
            <a:lvl1pPr>
              <a:defRPr/>
            </a:lvl1pPr>
          </a:lstStyle>
          <a:p>
            <a:pPr>
              <a:defRPr/>
            </a:pPr>
            <a:fld id="{4DCEBDDE-B5EE-4A49-8C79-53FB4BF85E33}" type="slidenum">
              <a:rPr lang="ar-EG"/>
              <a:pPr>
                <a:defRPr/>
              </a:pPr>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0447F26-EBD7-4C1D-BF6F-FF89F1A7F260}" type="datetime8">
              <a:rPr lang="ar-EG" smtClean="0"/>
              <a:pPr>
                <a:defRPr/>
              </a:pPr>
              <a:t>30 تموز، 22</a:t>
            </a:fld>
            <a:endParaRPr lang="ar-EG"/>
          </a:p>
        </p:txBody>
      </p:sp>
      <p:sp>
        <p:nvSpPr>
          <p:cNvPr id="5" name="Footer Placeholder 4"/>
          <p:cNvSpPr>
            <a:spLocks noGrp="1"/>
          </p:cNvSpPr>
          <p:nvPr>
            <p:ph type="ftr" sz="quarter" idx="11"/>
          </p:nvPr>
        </p:nvSpPr>
        <p:spPr/>
        <p:txBody>
          <a:bodyPr/>
          <a:lstStyle>
            <a:lvl1pPr>
              <a:defRPr/>
            </a:lvl1pPr>
          </a:lstStyle>
          <a:p>
            <a:pPr>
              <a:defRPr/>
            </a:pPr>
            <a:endParaRPr lang="ar-EG"/>
          </a:p>
        </p:txBody>
      </p:sp>
      <p:sp>
        <p:nvSpPr>
          <p:cNvPr id="6" name="Slide Number Placeholder 5"/>
          <p:cNvSpPr>
            <a:spLocks noGrp="1"/>
          </p:cNvSpPr>
          <p:nvPr>
            <p:ph type="sldNum" sz="quarter" idx="12"/>
          </p:nvPr>
        </p:nvSpPr>
        <p:spPr/>
        <p:txBody>
          <a:bodyPr/>
          <a:lstStyle>
            <a:lvl1pPr>
              <a:defRPr/>
            </a:lvl1pPr>
          </a:lstStyle>
          <a:p>
            <a:pPr>
              <a:defRPr/>
            </a:pPr>
            <a:fld id="{B35FC761-2FE4-440D-AC80-92EA2892DB90}" type="slidenum">
              <a:rPr lang="ar-EG"/>
              <a:pPr>
                <a:defRPr/>
              </a:pPr>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3"/>
          <p:cNvSpPr>
            <a:spLocks noGrp="1"/>
          </p:cNvSpPr>
          <p:nvPr>
            <p:ph type="dt" sz="half" idx="10"/>
          </p:nvPr>
        </p:nvSpPr>
        <p:spPr/>
        <p:txBody>
          <a:bodyPr/>
          <a:lstStyle>
            <a:lvl1pPr>
              <a:defRPr/>
            </a:lvl1pPr>
          </a:lstStyle>
          <a:p>
            <a:pPr>
              <a:defRPr/>
            </a:pPr>
            <a:fld id="{40D8909E-3163-4BBC-A54A-5193BD58E0AF}" type="datetime8">
              <a:rPr lang="ar-EG" smtClean="0"/>
              <a:pPr>
                <a:defRPr/>
              </a:pPr>
              <a:t>30 تموز، 22</a:t>
            </a:fld>
            <a:endParaRPr lang="ar-EG"/>
          </a:p>
        </p:txBody>
      </p:sp>
      <p:sp>
        <p:nvSpPr>
          <p:cNvPr id="6" name="Footer Placeholder 4"/>
          <p:cNvSpPr>
            <a:spLocks noGrp="1"/>
          </p:cNvSpPr>
          <p:nvPr>
            <p:ph type="ftr" sz="quarter" idx="11"/>
          </p:nvPr>
        </p:nvSpPr>
        <p:spPr/>
        <p:txBody>
          <a:bodyPr/>
          <a:lstStyle>
            <a:lvl1pPr>
              <a:defRPr/>
            </a:lvl1pPr>
          </a:lstStyle>
          <a:p>
            <a:pPr>
              <a:defRPr/>
            </a:pPr>
            <a:endParaRPr lang="ar-EG"/>
          </a:p>
        </p:txBody>
      </p:sp>
      <p:sp>
        <p:nvSpPr>
          <p:cNvPr id="7" name="Slide Number Placeholder 5"/>
          <p:cNvSpPr>
            <a:spLocks noGrp="1"/>
          </p:cNvSpPr>
          <p:nvPr>
            <p:ph type="sldNum" sz="quarter" idx="12"/>
          </p:nvPr>
        </p:nvSpPr>
        <p:spPr/>
        <p:txBody>
          <a:bodyPr/>
          <a:lstStyle>
            <a:lvl1pPr>
              <a:defRPr/>
            </a:lvl1pPr>
          </a:lstStyle>
          <a:p>
            <a:pPr>
              <a:defRPr/>
            </a:pPr>
            <a:fld id="{E193961A-0448-46EA-AC37-AB1E1ABBBE1C}" type="slidenum">
              <a:rPr lang="ar-EG"/>
              <a:pPr>
                <a:defRPr/>
              </a:pPr>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3"/>
          <p:cNvSpPr>
            <a:spLocks noGrp="1"/>
          </p:cNvSpPr>
          <p:nvPr>
            <p:ph type="dt" sz="half" idx="10"/>
          </p:nvPr>
        </p:nvSpPr>
        <p:spPr/>
        <p:txBody>
          <a:bodyPr/>
          <a:lstStyle>
            <a:lvl1pPr>
              <a:defRPr/>
            </a:lvl1pPr>
          </a:lstStyle>
          <a:p>
            <a:pPr>
              <a:defRPr/>
            </a:pPr>
            <a:fld id="{A3BB2488-737B-49AF-A0AC-B93748996FC1}" type="datetime8">
              <a:rPr lang="ar-EG" smtClean="0"/>
              <a:pPr>
                <a:defRPr/>
              </a:pPr>
              <a:t>30 تموز، 22</a:t>
            </a:fld>
            <a:endParaRPr lang="ar-EG"/>
          </a:p>
        </p:txBody>
      </p:sp>
      <p:sp>
        <p:nvSpPr>
          <p:cNvPr id="8" name="Footer Placeholder 4"/>
          <p:cNvSpPr>
            <a:spLocks noGrp="1"/>
          </p:cNvSpPr>
          <p:nvPr>
            <p:ph type="ftr" sz="quarter" idx="11"/>
          </p:nvPr>
        </p:nvSpPr>
        <p:spPr/>
        <p:txBody>
          <a:bodyPr/>
          <a:lstStyle>
            <a:lvl1pPr>
              <a:defRPr/>
            </a:lvl1pPr>
          </a:lstStyle>
          <a:p>
            <a:pPr>
              <a:defRPr/>
            </a:pPr>
            <a:endParaRPr lang="ar-EG"/>
          </a:p>
        </p:txBody>
      </p:sp>
      <p:sp>
        <p:nvSpPr>
          <p:cNvPr id="9" name="Slide Number Placeholder 5"/>
          <p:cNvSpPr>
            <a:spLocks noGrp="1"/>
          </p:cNvSpPr>
          <p:nvPr>
            <p:ph type="sldNum" sz="quarter" idx="12"/>
          </p:nvPr>
        </p:nvSpPr>
        <p:spPr/>
        <p:txBody>
          <a:bodyPr/>
          <a:lstStyle>
            <a:lvl1pPr>
              <a:defRPr/>
            </a:lvl1pPr>
          </a:lstStyle>
          <a:p>
            <a:pPr>
              <a:defRPr/>
            </a:pPr>
            <a:fld id="{A67038C1-15C4-4363-9C9C-BC6A2C58E06D}" type="slidenum">
              <a:rPr lang="ar-EG"/>
              <a:pPr>
                <a:defRPr/>
              </a:pPr>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3"/>
          <p:cNvSpPr>
            <a:spLocks noGrp="1"/>
          </p:cNvSpPr>
          <p:nvPr>
            <p:ph type="dt" sz="half" idx="10"/>
          </p:nvPr>
        </p:nvSpPr>
        <p:spPr/>
        <p:txBody>
          <a:bodyPr/>
          <a:lstStyle>
            <a:lvl1pPr>
              <a:defRPr/>
            </a:lvl1pPr>
          </a:lstStyle>
          <a:p>
            <a:pPr>
              <a:defRPr/>
            </a:pPr>
            <a:fld id="{65A1AC97-81B8-4C5D-9420-04AD3DA0F11B}" type="datetime8">
              <a:rPr lang="ar-EG" smtClean="0"/>
              <a:pPr>
                <a:defRPr/>
              </a:pPr>
              <a:t>30 تموز، 22</a:t>
            </a:fld>
            <a:endParaRPr lang="ar-EG"/>
          </a:p>
        </p:txBody>
      </p:sp>
      <p:sp>
        <p:nvSpPr>
          <p:cNvPr id="4" name="Footer Placeholder 4"/>
          <p:cNvSpPr>
            <a:spLocks noGrp="1"/>
          </p:cNvSpPr>
          <p:nvPr>
            <p:ph type="ftr" sz="quarter" idx="11"/>
          </p:nvPr>
        </p:nvSpPr>
        <p:spPr/>
        <p:txBody>
          <a:bodyPr/>
          <a:lstStyle>
            <a:lvl1pPr>
              <a:defRPr/>
            </a:lvl1pPr>
          </a:lstStyle>
          <a:p>
            <a:pPr>
              <a:defRPr/>
            </a:pPr>
            <a:endParaRPr lang="ar-EG"/>
          </a:p>
        </p:txBody>
      </p:sp>
      <p:sp>
        <p:nvSpPr>
          <p:cNvPr id="5" name="Slide Number Placeholder 5"/>
          <p:cNvSpPr>
            <a:spLocks noGrp="1"/>
          </p:cNvSpPr>
          <p:nvPr>
            <p:ph type="sldNum" sz="quarter" idx="12"/>
          </p:nvPr>
        </p:nvSpPr>
        <p:spPr/>
        <p:txBody>
          <a:bodyPr/>
          <a:lstStyle>
            <a:lvl1pPr>
              <a:defRPr/>
            </a:lvl1pPr>
          </a:lstStyle>
          <a:p>
            <a:pPr>
              <a:defRPr/>
            </a:pPr>
            <a:fld id="{E0EC8A08-7137-4DA0-84EF-F7043A3B4281}" type="slidenum">
              <a:rPr lang="ar-EG"/>
              <a:pPr>
                <a:defRPr/>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AAAF7C-EDBE-4B64-AD06-F0069A36BF4C}" type="datetime8">
              <a:rPr lang="ar-EG" smtClean="0"/>
              <a:pPr>
                <a:defRPr/>
              </a:pPr>
              <a:t>30 تموز، 22</a:t>
            </a:fld>
            <a:endParaRPr lang="ar-EG"/>
          </a:p>
        </p:txBody>
      </p:sp>
      <p:sp>
        <p:nvSpPr>
          <p:cNvPr id="3" name="Footer Placeholder 4"/>
          <p:cNvSpPr>
            <a:spLocks noGrp="1"/>
          </p:cNvSpPr>
          <p:nvPr>
            <p:ph type="ftr" sz="quarter" idx="11"/>
          </p:nvPr>
        </p:nvSpPr>
        <p:spPr/>
        <p:txBody>
          <a:bodyPr/>
          <a:lstStyle>
            <a:lvl1pPr>
              <a:defRPr/>
            </a:lvl1pPr>
          </a:lstStyle>
          <a:p>
            <a:pPr>
              <a:defRPr/>
            </a:pPr>
            <a:endParaRPr lang="ar-EG"/>
          </a:p>
        </p:txBody>
      </p:sp>
      <p:sp>
        <p:nvSpPr>
          <p:cNvPr id="4" name="Slide Number Placeholder 5"/>
          <p:cNvSpPr>
            <a:spLocks noGrp="1"/>
          </p:cNvSpPr>
          <p:nvPr>
            <p:ph type="sldNum" sz="quarter" idx="12"/>
          </p:nvPr>
        </p:nvSpPr>
        <p:spPr/>
        <p:txBody>
          <a:bodyPr/>
          <a:lstStyle>
            <a:lvl1pPr>
              <a:defRPr/>
            </a:lvl1pPr>
          </a:lstStyle>
          <a:p>
            <a:pPr>
              <a:defRPr/>
            </a:pPr>
            <a:fld id="{2614F170-738E-454F-B4D2-9E6647A20ACC}" type="slidenum">
              <a:rPr lang="ar-EG"/>
              <a:pPr>
                <a:defRPr/>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2D8DDEF-01DA-4DC8-9366-7A5CA5B6EFDE}" type="datetime8">
              <a:rPr lang="ar-EG" smtClean="0"/>
              <a:pPr>
                <a:defRPr/>
              </a:pPr>
              <a:t>30 تموز، 22</a:t>
            </a:fld>
            <a:endParaRPr lang="ar-EG"/>
          </a:p>
        </p:txBody>
      </p:sp>
      <p:sp>
        <p:nvSpPr>
          <p:cNvPr id="6" name="Footer Placeholder 4"/>
          <p:cNvSpPr>
            <a:spLocks noGrp="1"/>
          </p:cNvSpPr>
          <p:nvPr>
            <p:ph type="ftr" sz="quarter" idx="11"/>
          </p:nvPr>
        </p:nvSpPr>
        <p:spPr/>
        <p:txBody>
          <a:bodyPr/>
          <a:lstStyle>
            <a:lvl1pPr>
              <a:defRPr/>
            </a:lvl1pPr>
          </a:lstStyle>
          <a:p>
            <a:pPr>
              <a:defRPr/>
            </a:pPr>
            <a:endParaRPr lang="ar-EG"/>
          </a:p>
        </p:txBody>
      </p:sp>
      <p:sp>
        <p:nvSpPr>
          <p:cNvPr id="7" name="Slide Number Placeholder 5"/>
          <p:cNvSpPr>
            <a:spLocks noGrp="1"/>
          </p:cNvSpPr>
          <p:nvPr>
            <p:ph type="sldNum" sz="quarter" idx="12"/>
          </p:nvPr>
        </p:nvSpPr>
        <p:spPr/>
        <p:txBody>
          <a:bodyPr/>
          <a:lstStyle>
            <a:lvl1pPr>
              <a:defRPr/>
            </a:lvl1pPr>
          </a:lstStyle>
          <a:p>
            <a:pPr>
              <a:defRPr/>
            </a:pPr>
            <a:fld id="{AD477EB8-4F6D-4938-B295-D8C8ABA02ED9}" type="slidenum">
              <a:rPr lang="ar-EG"/>
              <a:pPr>
                <a:defRPr/>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E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68E05A-CCF8-4C6D-A982-C47A187304F3}" type="datetime8">
              <a:rPr lang="ar-EG" smtClean="0"/>
              <a:pPr>
                <a:defRPr/>
              </a:pPr>
              <a:t>30 تموز، 22</a:t>
            </a:fld>
            <a:endParaRPr lang="ar-EG"/>
          </a:p>
        </p:txBody>
      </p:sp>
      <p:sp>
        <p:nvSpPr>
          <p:cNvPr id="6" name="Footer Placeholder 4"/>
          <p:cNvSpPr>
            <a:spLocks noGrp="1"/>
          </p:cNvSpPr>
          <p:nvPr>
            <p:ph type="ftr" sz="quarter" idx="11"/>
          </p:nvPr>
        </p:nvSpPr>
        <p:spPr/>
        <p:txBody>
          <a:bodyPr/>
          <a:lstStyle>
            <a:lvl1pPr>
              <a:defRPr/>
            </a:lvl1pPr>
          </a:lstStyle>
          <a:p>
            <a:pPr>
              <a:defRPr/>
            </a:pPr>
            <a:endParaRPr lang="ar-EG"/>
          </a:p>
        </p:txBody>
      </p:sp>
      <p:sp>
        <p:nvSpPr>
          <p:cNvPr id="7" name="Slide Number Placeholder 5"/>
          <p:cNvSpPr>
            <a:spLocks noGrp="1"/>
          </p:cNvSpPr>
          <p:nvPr>
            <p:ph type="sldNum" sz="quarter" idx="12"/>
          </p:nvPr>
        </p:nvSpPr>
        <p:spPr/>
        <p:txBody>
          <a:bodyPr/>
          <a:lstStyle>
            <a:lvl1pPr>
              <a:defRPr/>
            </a:lvl1pPr>
          </a:lstStyle>
          <a:p>
            <a:pPr>
              <a:defRPr/>
            </a:pPr>
            <a:fld id="{7F2CE682-2004-4459-8EE5-69F34CFA4686}" type="slidenum">
              <a:rPr lang="ar-EG"/>
              <a:pPr>
                <a:defRPr/>
              </a:pPr>
              <a:t>‹#›</a:t>
            </a:fld>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5ACE39D-5E79-474F-A090-58434F28C787}" type="datetime8">
              <a:rPr lang="ar-EG" smtClean="0"/>
              <a:pPr>
                <a:defRPr/>
              </a:pPr>
              <a:t>30 تموز، 22</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59D3578-97D3-4461-A016-3CB4249A7262}" type="slidenum">
              <a:rPr lang="ar-EG"/>
              <a:pPr>
                <a:defRPr/>
              </a:pPr>
              <a:t>‹#›</a:t>
            </a:fld>
            <a:endParaRPr lang="ar-E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1"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492375"/>
            <a:ext cx="7772400" cy="1470025"/>
          </a:xfrm>
        </p:spPr>
        <p:txBody>
          <a:bodyPr/>
          <a:lstStyle/>
          <a:p>
            <a:pPr rtl="0"/>
            <a:r>
              <a:rPr lang="en-US" dirty="0" smtClean="0"/>
              <a:t>UML Diagrams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Definition</a:t>
            </a:r>
            <a:endParaRPr lang="en-US" dirty="0"/>
          </a:p>
        </p:txBody>
      </p:sp>
      <p:sp>
        <p:nvSpPr>
          <p:cNvPr id="3" name="Content Placeholder 2"/>
          <p:cNvSpPr>
            <a:spLocks noGrp="1"/>
          </p:cNvSpPr>
          <p:nvPr>
            <p:ph idx="1"/>
          </p:nvPr>
        </p:nvSpPr>
        <p:spPr/>
        <p:txBody>
          <a:bodyPr/>
          <a:lstStyle/>
          <a:p>
            <a:pPr algn="ctr" rtl="0">
              <a:buNone/>
            </a:pPr>
            <a:r>
              <a:rPr lang="en-US" dirty="0" smtClean="0"/>
              <a:t>A use case describes a </a:t>
            </a:r>
            <a:r>
              <a:rPr lang="en-US" dirty="0" smtClean="0">
                <a:solidFill>
                  <a:srgbClr val="FF0000"/>
                </a:solidFill>
              </a:rPr>
              <a:t>goal-oriented</a:t>
            </a:r>
            <a:r>
              <a:rPr lang="en-US" dirty="0" smtClean="0"/>
              <a:t> </a:t>
            </a:r>
          </a:p>
          <a:p>
            <a:pPr algn="ctr" rtl="0">
              <a:buNone/>
            </a:pPr>
            <a:r>
              <a:rPr lang="en-US" dirty="0" smtClean="0"/>
              <a:t>set </a:t>
            </a:r>
            <a:r>
              <a:rPr lang="en-US" dirty="0" smtClean="0"/>
              <a:t>of </a:t>
            </a:r>
            <a:r>
              <a:rPr lang="en-US" dirty="0" smtClean="0">
                <a:solidFill>
                  <a:srgbClr val="FF0000"/>
                </a:solidFill>
              </a:rPr>
              <a:t>interactions</a:t>
            </a:r>
            <a:r>
              <a:rPr lang="en-US" dirty="0" smtClean="0"/>
              <a:t> between external</a:t>
            </a:r>
          </a:p>
          <a:p>
            <a:pPr algn="ctr" rtl="0">
              <a:buNone/>
            </a:pPr>
            <a:r>
              <a:rPr lang="en-US" dirty="0" smtClean="0"/>
              <a:t>actors and the system under</a:t>
            </a:r>
          </a:p>
          <a:p>
            <a:pPr algn="ctr" rtl="0">
              <a:buNone/>
            </a:pPr>
            <a:r>
              <a:rPr lang="en-US" dirty="0" smtClean="0"/>
              <a:t>consideration.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a:t>Definition of Use Case</a:t>
            </a:r>
          </a:p>
        </p:txBody>
      </p:sp>
      <p:sp>
        <p:nvSpPr>
          <p:cNvPr id="4099" name="Rectangle 3"/>
          <p:cNvSpPr>
            <a:spLocks noGrp="1" noChangeArrowheads="1"/>
          </p:cNvSpPr>
          <p:nvPr>
            <p:ph type="body" idx="1"/>
          </p:nvPr>
        </p:nvSpPr>
        <p:spPr>
          <a:xfrm>
            <a:off x="428596" y="1595438"/>
            <a:ext cx="8012142" cy="4191016"/>
          </a:xfrm>
        </p:spPr>
        <p:txBody>
          <a:bodyPr/>
          <a:lstStyle/>
          <a:p>
            <a:pPr algn="l" rtl="0"/>
            <a:r>
              <a:rPr lang="en-GB" sz="2400" dirty="0"/>
              <a:t>The classic definition of Use case comes from </a:t>
            </a:r>
            <a:r>
              <a:rPr lang="en-GB" sz="2400" dirty="0" err="1"/>
              <a:t>Ivar</a:t>
            </a:r>
            <a:r>
              <a:rPr lang="en-GB" sz="2400" dirty="0"/>
              <a:t> Jacobson’s ‘Object-Oriented Software Engineering’ (OOSE) which states: </a:t>
            </a:r>
          </a:p>
          <a:p>
            <a:pPr lvl="1" algn="l" rtl="0">
              <a:lnSpc>
                <a:spcPct val="70000"/>
              </a:lnSpc>
              <a:buFontTx/>
              <a:buNone/>
            </a:pPr>
            <a:r>
              <a:rPr lang="en-GB" sz="2400" i="1" dirty="0"/>
              <a:t>“A Use Case is a sequence of transactions in a system</a:t>
            </a:r>
          </a:p>
          <a:p>
            <a:pPr lvl="1" algn="l" rtl="0">
              <a:lnSpc>
                <a:spcPct val="70000"/>
              </a:lnSpc>
              <a:buFontTx/>
              <a:buNone/>
            </a:pPr>
            <a:r>
              <a:rPr lang="en-GB" sz="2400" i="1" dirty="0"/>
              <a:t> whose task is to yield a measurable value to an individual</a:t>
            </a:r>
          </a:p>
          <a:p>
            <a:pPr lvl="1" algn="l" rtl="0">
              <a:lnSpc>
                <a:spcPct val="70000"/>
              </a:lnSpc>
              <a:buFontTx/>
              <a:buNone/>
            </a:pPr>
            <a:r>
              <a:rPr lang="en-GB" sz="2400" i="1" dirty="0"/>
              <a:t> actor of the system.”</a:t>
            </a:r>
          </a:p>
          <a:p>
            <a:pPr lvl="1" algn="l" rtl="0">
              <a:lnSpc>
                <a:spcPct val="70000"/>
              </a:lnSpc>
              <a:buFontTx/>
              <a:buNone/>
            </a:pPr>
            <a:endParaRPr lang="en-GB" sz="2400" dirty="0"/>
          </a:p>
          <a:p>
            <a:pPr algn="l" rtl="0">
              <a:lnSpc>
                <a:spcPct val="70000"/>
              </a:lnSpc>
            </a:pPr>
            <a:r>
              <a:rPr lang="en-GB" sz="2400" dirty="0"/>
              <a:t>A use case is “a sequence of transactions through the system, that is, an instance”</a:t>
            </a:r>
          </a:p>
          <a:p>
            <a:pPr algn="l" rtl="0">
              <a:lnSpc>
                <a:spcPct val="70000"/>
              </a:lnSpc>
            </a:pPr>
            <a:endParaRPr lang="en-GB" sz="2400" dirty="0"/>
          </a:p>
          <a:p>
            <a:pPr algn="l" rtl="0">
              <a:lnSpc>
                <a:spcPct val="70000"/>
              </a:lnSpc>
            </a:pPr>
            <a:endParaRPr lang="en-GB" sz="2400" dirty="0" smtClean="0"/>
          </a:p>
          <a:p>
            <a:pPr algn="l" rtl="0">
              <a:lnSpc>
                <a:spcPct val="70000"/>
              </a:lnSpc>
            </a:pPr>
            <a:r>
              <a:rPr lang="en-GB" sz="2400" dirty="0" smtClean="0"/>
              <a:t>An </a:t>
            </a:r>
            <a:r>
              <a:rPr lang="en-GB" sz="2400" dirty="0"/>
              <a:t>actor is “a role that someone or something in the environment can play in relation to the business.</a:t>
            </a:r>
          </a:p>
          <a:p>
            <a:pPr algn="l" rtl="0">
              <a:lnSpc>
                <a:spcPct val="70000"/>
              </a:lnSpc>
              <a:buFontTx/>
              <a:buNone/>
            </a:pPr>
            <a:endParaRPr lang="en-GB" sz="2400" dirty="0"/>
          </a:p>
          <a:p>
            <a:pPr algn="l" rtl="0">
              <a:lnSpc>
                <a:spcPct val="70000"/>
              </a:lnSpc>
              <a:buFontTx/>
              <a:buNone/>
            </a:pPr>
            <a:endParaRPr lang="en-GB" sz="2400" dirty="0"/>
          </a:p>
        </p:txBody>
      </p:sp>
      <p:sp>
        <p:nvSpPr>
          <p:cNvPr id="2" name="Oval 1"/>
          <p:cNvSpPr/>
          <p:nvPr/>
        </p:nvSpPr>
        <p:spPr>
          <a:xfrm>
            <a:off x="7530817" y="3645024"/>
            <a:ext cx="144016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813579" y="4869160"/>
            <a:ext cx="504056"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Connector 5"/>
          <p:cNvCxnSpPr>
            <a:stCxn id="3" idx="4"/>
          </p:cNvCxnSpPr>
          <p:nvPr/>
        </p:nvCxnSpPr>
        <p:spPr>
          <a:xfrm>
            <a:off x="8065607" y="5445224"/>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96336" y="6309320"/>
            <a:ext cx="469271"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065607" y="6309320"/>
            <a:ext cx="394825"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065607" y="5445224"/>
            <a:ext cx="394825"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7596336" y="5445224"/>
            <a:ext cx="469271" cy="43204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026"/>
          <p:cNvSpPr>
            <a:spLocks noGrp="1" noChangeArrowheads="1"/>
          </p:cNvSpPr>
          <p:nvPr>
            <p:ph type="title"/>
          </p:nvPr>
        </p:nvSpPr>
        <p:spPr/>
        <p:txBody>
          <a:bodyPr/>
          <a:lstStyle/>
          <a:p>
            <a:r>
              <a:rPr lang="en-US" dirty="0"/>
              <a:t>Use Case Diagram</a:t>
            </a:r>
          </a:p>
        </p:txBody>
      </p:sp>
      <p:sp>
        <p:nvSpPr>
          <p:cNvPr id="117763" name="Rectangle 1027"/>
          <p:cNvSpPr>
            <a:spLocks noGrp="1" noChangeArrowheads="1"/>
          </p:cNvSpPr>
          <p:nvPr>
            <p:ph type="body" idx="1"/>
          </p:nvPr>
        </p:nvSpPr>
        <p:spPr>
          <a:xfrm>
            <a:off x="357158" y="1285860"/>
            <a:ext cx="8329642" cy="4840303"/>
          </a:xfrm>
        </p:spPr>
        <p:txBody>
          <a:bodyPr/>
          <a:lstStyle/>
          <a:p>
            <a:pPr algn="l" rtl="0"/>
            <a:r>
              <a:rPr lang="en-US" sz="2800" dirty="0" smtClean="0"/>
              <a:t>The use case diagram is an easy way for an analyst to discuss a process with a subject matter expert (SME).</a:t>
            </a:r>
            <a:endParaRPr lang="en-US" sz="2800" dirty="0" smtClean="0">
              <a:solidFill>
                <a:schemeClr val="tx2">
                  <a:lumMod val="75000"/>
                </a:schemeClr>
              </a:solidFill>
            </a:endParaRPr>
          </a:p>
          <a:p>
            <a:pPr algn="l" rtl="0"/>
            <a:r>
              <a:rPr lang="en-US" sz="2800" dirty="0" smtClean="0">
                <a:solidFill>
                  <a:schemeClr val="tx2">
                    <a:lumMod val="75000"/>
                  </a:schemeClr>
                </a:solidFill>
              </a:rPr>
              <a:t>Use case diagrams are created to visualize the relationships between actors and use cases</a:t>
            </a:r>
            <a:endParaRPr lang="en-US" sz="2800" dirty="0" smtClean="0"/>
          </a:p>
          <a:p>
            <a:pPr algn="l" rtl="0"/>
            <a:r>
              <a:rPr lang="en-US" sz="2800" dirty="0" smtClean="0"/>
              <a:t>A </a:t>
            </a:r>
            <a:r>
              <a:rPr lang="en-US" sz="2800" dirty="0"/>
              <a:t>use case diagram summarizes all the major use cases for a system</a:t>
            </a:r>
          </a:p>
          <a:p>
            <a:pPr algn="l" rtl="0"/>
            <a:r>
              <a:rPr lang="en-US" sz="2800" dirty="0" smtClean="0"/>
              <a:t>Components of use case diagram :</a:t>
            </a:r>
            <a:endParaRPr lang="en-US" sz="2800" dirty="0"/>
          </a:p>
          <a:p>
            <a:pPr lvl="1" algn="l" rtl="0"/>
            <a:r>
              <a:rPr lang="en-US" dirty="0"/>
              <a:t>List of Use Cases</a:t>
            </a:r>
          </a:p>
          <a:p>
            <a:pPr lvl="1" algn="l" rtl="0"/>
            <a:r>
              <a:rPr lang="en-US" dirty="0"/>
              <a:t>Actors</a:t>
            </a:r>
          </a:p>
          <a:p>
            <a:pPr lvl="1" algn="l" rtl="0"/>
            <a:r>
              <a:rPr lang="en-US" dirty="0"/>
              <a:t>External Systems (if any)</a:t>
            </a:r>
          </a:p>
          <a:p>
            <a:pPr lvl="1" algn="l" rtl="0"/>
            <a:r>
              <a:rPr lang="en-US" dirty="0"/>
              <a:t>System Boundary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91" name="Rectangle 7"/>
          <p:cNvSpPr>
            <a:spLocks noChangeArrowheads="1"/>
          </p:cNvSpPr>
          <p:nvPr/>
        </p:nvSpPr>
        <p:spPr bwMode="auto">
          <a:xfrm>
            <a:off x="1447800" y="1905000"/>
            <a:ext cx="6553200" cy="3124200"/>
          </a:xfrm>
          <a:prstGeom prst="rect">
            <a:avLst/>
          </a:prstGeom>
          <a:solidFill>
            <a:srgbClr val="FEEFB8"/>
          </a:solidFill>
          <a:ln w="12700" algn="ctr">
            <a:noFill/>
            <a:miter lim="800000"/>
            <a:headEnd/>
            <a:tailEnd/>
          </a:ln>
          <a:effectLst/>
        </p:spPr>
        <p:txBody>
          <a:bodyPr anchor="ctr">
            <a:spAutoFit/>
          </a:bodyPr>
          <a:lstStyle/>
          <a:p>
            <a:endParaRPr lang="ar-EG"/>
          </a:p>
        </p:txBody>
      </p:sp>
      <p:sp>
        <p:nvSpPr>
          <p:cNvPr id="221186" name="Rectangle 2"/>
          <p:cNvSpPr>
            <a:spLocks noGrp="1" noChangeArrowheads="1"/>
          </p:cNvSpPr>
          <p:nvPr>
            <p:ph type="title"/>
          </p:nvPr>
        </p:nvSpPr>
        <p:spPr/>
        <p:txBody>
          <a:bodyPr/>
          <a:lstStyle/>
          <a:p>
            <a:r>
              <a:rPr lang="en-US" sz="3600"/>
              <a:t>Use Case Diagram Symbols</a:t>
            </a:r>
            <a:endParaRPr lang="en-CA" sz="3600"/>
          </a:p>
        </p:txBody>
      </p:sp>
      <p:pic>
        <p:nvPicPr>
          <p:cNvPr id="221196" name="Picture 12"/>
          <p:cNvPicPr>
            <a:picLocks noChangeAspect="1" noChangeArrowheads="1"/>
          </p:cNvPicPr>
          <p:nvPr/>
        </p:nvPicPr>
        <p:blipFill>
          <a:blip r:embed="rId3"/>
          <a:srcRect/>
          <a:stretch>
            <a:fillRect/>
          </a:stretch>
        </p:blipFill>
        <p:spPr bwMode="auto">
          <a:xfrm>
            <a:off x="1828800" y="2286000"/>
            <a:ext cx="5867400" cy="22653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Key elements</a:t>
            </a:r>
            <a:endParaRPr lang="en-US" dirty="0"/>
          </a:p>
        </p:txBody>
      </p:sp>
      <p:pic>
        <p:nvPicPr>
          <p:cNvPr id="180226" name="Picture 2"/>
          <p:cNvPicPr>
            <a:picLocks noGrp="1" noChangeAspect="1" noChangeArrowheads="1"/>
          </p:cNvPicPr>
          <p:nvPr>
            <p:ph idx="1"/>
          </p:nvPr>
        </p:nvPicPr>
        <p:blipFill>
          <a:blip r:embed="rId2"/>
          <a:srcRect/>
          <a:stretch>
            <a:fillRect/>
          </a:stretch>
        </p:blipFill>
        <p:spPr bwMode="auto">
          <a:xfrm>
            <a:off x="776287" y="1839119"/>
            <a:ext cx="7591425" cy="4048125"/>
          </a:xfrm>
          <a:prstGeom prst="rect">
            <a:avLst/>
          </a:prstGeom>
          <a:noFill/>
          <a:ln w="9525">
            <a:noFill/>
            <a:miter lim="800000"/>
            <a:headEnd/>
            <a:tailEnd/>
          </a:ln>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smtClean="0"/>
              <a:t>The actor involved</a:t>
            </a:r>
          </a:p>
          <a:p>
            <a:pPr algn="l" rtl="0">
              <a:buNone/>
            </a:pPr>
            <a:r>
              <a:rPr lang="en-US" dirty="0" smtClean="0"/>
              <a:t>	" </a:t>
            </a:r>
            <a:r>
              <a:rPr lang="en-US" dirty="0" smtClean="0"/>
              <a:t>type of user that interacts with the system</a:t>
            </a:r>
          </a:p>
          <a:p>
            <a:pPr algn="l" rtl="0"/>
            <a:r>
              <a:rPr lang="en-US" dirty="0" smtClean="0"/>
              <a:t>The </a:t>
            </a:r>
            <a:r>
              <a:rPr lang="en-US" dirty="0" smtClean="0"/>
              <a:t>system being used</a:t>
            </a:r>
          </a:p>
          <a:p>
            <a:pPr algn="l" rtl="0">
              <a:buNone/>
            </a:pPr>
            <a:r>
              <a:rPr lang="en-US" dirty="0" smtClean="0"/>
              <a:t>	" </a:t>
            </a:r>
            <a:r>
              <a:rPr lang="en-US" dirty="0" smtClean="0"/>
              <a:t>treated as a black-box</a:t>
            </a:r>
          </a:p>
          <a:p>
            <a:pPr algn="l" rtl="0"/>
            <a:r>
              <a:rPr lang="en-US" dirty="0" smtClean="0"/>
              <a:t>The </a:t>
            </a:r>
            <a:r>
              <a:rPr lang="en-US" dirty="0" smtClean="0"/>
              <a:t>functional goal that the actor</a:t>
            </a:r>
          </a:p>
          <a:p>
            <a:pPr algn="l" rtl="0">
              <a:buNone/>
            </a:pPr>
            <a:r>
              <a:rPr lang="en-US" dirty="0" smtClean="0"/>
              <a:t>	achieves </a:t>
            </a:r>
            <a:r>
              <a:rPr lang="en-US" dirty="0" smtClean="0"/>
              <a:t>using the system</a:t>
            </a:r>
          </a:p>
          <a:p>
            <a:pPr algn="l" rtl="0">
              <a:buNone/>
            </a:pPr>
            <a:r>
              <a:rPr lang="en-US" dirty="0" smtClean="0"/>
              <a:t>	" </a:t>
            </a:r>
            <a:r>
              <a:rPr lang="en-US" dirty="0" smtClean="0"/>
              <a:t>the reason for using the system</a:t>
            </a:r>
            <a:endParaRPr lang="en-US" dirty="0"/>
          </a:p>
        </p:txBody>
      </p:sp>
      <p:sp>
        <p:nvSpPr>
          <p:cNvPr id="4" name="Title 4"/>
          <p:cNvSpPr txBox="1">
            <a:spLocks/>
          </p:cNvSpPr>
          <p:nvPr/>
        </p:nvSpPr>
        <p:spPr bwMode="auto">
          <a:xfrm>
            <a:off x="609600" y="4270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Key elements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050"/>
          <p:cNvSpPr>
            <a:spLocks noGrp="1" noChangeArrowheads="1"/>
          </p:cNvSpPr>
          <p:nvPr>
            <p:ph type="title"/>
          </p:nvPr>
        </p:nvSpPr>
        <p:spPr/>
        <p:txBody>
          <a:bodyPr/>
          <a:lstStyle/>
          <a:p>
            <a:r>
              <a:rPr lang="en-US"/>
              <a:t>Actors </a:t>
            </a:r>
          </a:p>
        </p:txBody>
      </p:sp>
      <p:sp>
        <p:nvSpPr>
          <p:cNvPr id="109571" name="Rectangle 2051"/>
          <p:cNvSpPr>
            <a:spLocks noGrp="1" noChangeArrowheads="1"/>
          </p:cNvSpPr>
          <p:nvPr>
            <p:ph type="body" idx="1"/>
          </p:nvPr>
        </p:nvSpPr>
        <p:spPr>
          <a:xfrm>
            <a:off x="285720" y="1142985"/>
            <a:ext cx="8501122" cy="2574048"/>
          </a:xfrm>
        </p:spPr>
        <p:txBody>
          <a:bodyPr/>
          <a:lstStyle/>
          <a:p>
            <a:pPr algn="l" rtl="0"/>
            <a:r>
              <a:rPr lang="en-US" sz="1800" dirty="0" smtClean="0"/>
              <a:t>Actors:</a:t>
            </a:r>
          </a:p>
          <a:p>
            <a:pPr lvl="1" algn="l" rtl="0"/>
            <a:r>
              <a:rPr lang="en-US" sz="1600" dirty="0" smtClean="0"/>
              <a:t> </a:t>
            </a:r>
            <a:r>
              <a:rPr lang="en-US" sz="1600" dirty="0"/>
              <a:t>are types of users of the system – the role of someone who uses the system</a:t>
            </a:r>
          </a:p>
          <a:p>
            <a:pPr lvl="1" algn="l" rtl="0"/>
            <a:r>
              <a:rPr lang="en-US" sz="1600" dirty="0" smtClean="0"/>
              <a:t>must </a:t>
            </a:r>
            <a:r>
              <a:rPr lang="en-US" sz="1600" dirty="0"/>
              <a:t>interact directly with the </a:t>
            </a:r>
            <a:r>
              <a:rPr lang="en-US" sz="1600" dirty="0" smtClean="0"/>
              <a:t>system. </a:t>
            </a:r>
            <a:r>
              <a:rPr lang="en-US" sz="1600" dirty="0"/>
              <a:t>Interaction could be through any mechanism – keyboard, mouse, touch screen, card reader, etc</a:t>
            </a:r>
            <a:r>
              <a:rPr lang="en-US" sz="1600" dirty="0" smtClean="0"/>
              <a:t>.</a:t>
            </a:r>
          </a:p>
          <a:p>
            <a:pPr lvl="1" algn="l" rtl="0"/>
            <a:r>
              <a:rPr lang="en-US" sz="1600" dirty="0">
                <a:latin typeface="Arial" pitchFamily="34" charset="0"/>
              </a:rPr>
              <a:t>It is role a user plays with respect to system.</a:t>
            </a:r>
          </a:p>
          <a:p>
            <a:pPr lvl="1" algn="l" rtl="0"/>
            <a:r>
              <a:rPr lang="en-US" sz="1600" dirty="0">
                <a:latin typeface="Arial" pitchFamily="34" charset="0"/>
              </a:rPr>
              <a:t>are not part of the system they represent anyone or anything that must interact with the system.</a:t>
            </a:r>
          </a:p>
          <a:p>
            <a:pPr lvl="1" algn="l" rtl="0"/>
            <a:r>
              <a:rPr lang="en-US" sz="1600" dirty="0">
                <a:latin typeface="Arial" pitchFamily="34" charset="0"/>
              </a:rPr>
              <a:t>carry out use cases and a single actor may perform more than one  use cases.</a:t>
            </a:r>
          </a:p>
          <a:p>
            <a:pPr lvl="1" algn="l" rtl="0"/>
            <a:r>
              <a:rPr lang="en-US" sz="1600" dirty="0">
                <a:latin typeface="Arial" pitchFamily="34" charset="0"/>
              </a:rPr>
              <a:t>are determined by observing the direct uses of the system, Those are responsible for its use and maintain as well as other systems that interact with the developed system.</a:t>
            </a:r>
          </a:p>
          <a:p>
            <a:pPr lvl="1" algn="l" rtl="0"/>
            <a:endParaRPr lang="en-US" sz="1600" dirty="0"/>
          </a:p>
        </p:txBody>
      </p:sp>
      <p:sp>
        <p:nvSpPr>
          <p:cNvPr id="7" name="Rectangle 3"/>
          <p:cNvSpPr txBox="1">
            <a:spLocks noChangeArrowheads="1"/>
          </p:cNvSpPr>
          <p:nvPr/>
        </p:nvSpPr>
        <p:spPr bwMode="auto">
          <a:xfrm>
            <a:off x="428596" y="4581128"/>
            <a:ext cx="7715304" cy="436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Monotype Sort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UML notation for actor is stickman, shown below.</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 name="Group 4"/>
          <p:cNvGrpSpPr>
            <a:grpSpLocks/>
          </p:cNvGrpSpPr>
          <p:nvPr/>
        </p:nvGrpSpPr>
        <p:grpSpPr bwMode="auto">
          <a:xfrm>
            <a:off x="1071538" y="5257179"/>
            <a:ext cx="6205538" cy="1163638"/>
            <a:chOff x="816" y="2712"/>
            <a:chExt cx="3909" cy="911"/>
          </a:xfrm>
        </p:grpSpPr>
        <p:grpSp>
          <p:nvGrpSpPr>
            <p:cNvPr id="9" name="Group 5"/>
            <p:cNvGrpSpPr>
              <a:grpSpLocks/>
            </p:cNvGrpSpPr>
            <p:nvPr/>
          </p:nvGrpSpPr>
          <p:grpSpPr bwMode="auto">
            <a:xfrm>
              <a:off x="816" y="2736"/>
              <a:ext cx="613" cy="887"/>
              <a:chOff x="783" y="2708"/>
              <a:chExt cx="613" cy="887"/>
            </a:xfrm>
          </p:grpSpPr>
          <p:sp>
            <p:nvSpPr>
              <p:cNvPr id="22" name="Oval 6"/>
              <p:cNvSpPr>
                <a:spLocks noChangeArrowheads="1"/>
              </p:cNvSpPr>
              <p:nvPr/>
            </p:nvSpPr>
            <p:spPr bwMode="auto">
              <a:xfrm>
                <a:off x="783" y="2708"/>
                <a:ext cx="570" cy="308"/>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23" name="Line 7"/>
              <p:cNvSpPr>
                <a:spLocks noChangeShapeType="1"/>
              </p:cNvSpPr>
              <p:nvPr/>
            </p:nvSpPr>
            <p:spPr bwMode="auto">
              <a:xfrm>
                <a:off x="1085" y="3029"/>
                <a:ext cx="0" cy="471"/>
              </a:xfrm>
              <a:prstGeom prst="line">
                <a:avLst/>
              </a:prstGeom>
              <a:noFill/>
              <a:ln w="12700">
                <a:solidFill>
                  <a:schemeClr val="tx1"/>
                </a:solidFill>
                <a:round/>
                <a:headEnd/>
                <a:tailEnd/>
              </a:ln>
              <a:effectLst/>
            </p:spPr>
            <p:txBody>
              <a:bodyPr wrap="none" anchor="ctr"/>
              <a:lstStyle/>
              <a:p>
                <a:endParaRPr lang="ar-EG"/>
              </a:p>
            </p:txBody>
          </p:sp>
          <p:sp>
            <p:nvSpPr>
              <p:cNvPr id="24" name="Line 8"/>
              <p:cNvSpPr>
                <a:spLocks noChangeShapeType="1"/>
              </p:cNvSpPr>
              <p:nvPr/>
            </p:nvSpPr>
            <p:spPr bwMode="auto">
              <a:xfrm>
                <a:off x="801" y="3234"/>
                <a:ext cx="595" cy="0"/>
              </a:xfrm>
              <a:prstGeom prst="line">
                <a:avLst/>
              </a:prstGeom>
              <a:noFill/>
              <a:ln w="12700">
                <a:solidFill>
                  <a:schemeClr val="tx1"/>
                </a:solidFill>
                <a:round/>
                <a:headEnd/>
                <a:tailEnd/>
              </a:ln>
              <a:effectLst/>
            </p:spPr>
            <p:txBody>
              <a:bodyPr wrap="none" anchor="ctr"/>
              <a:lstStyle/>
              <a:p>
                <a:endParaRPr lang="ar-EG"/>
              </a:p>
            </p:txBody>
          </p:sp>
          <p:sp>
            <p:nvSpPr>
              <p:cNvPr id="25" name="Line 9"/>
              <p:cNvSpPr>
                <a:spLocks noChangeShapeType="1"/>
              </p:cNvSpPr>
              <p:nvPr/>
            </p:nvSpPr>
            <p:spPr bwMode="auto">
              <a:xfrm flipH="1">
                <a:off x="856" y="3506"/>
                <a:ext cx="227" cy="89"/>
              </a:xfrm>
              <a:prstGeom prst="line">
                <a:avLst/>
              </a:prstGeom>
              <a:noFill/>
              <a:ln w="12700">
                <a:solidFill>
                  <a:schemeClr val="tx1"/>
                </a:solidFill>
                <a:round/>
                <a:headEnd/>
                <a:tailEnd/>
              </a:ln>
              <a:effectLst/>
            </p:spPr>
            <p:txBody>
              <a:bodyPr wrap="none" anchor="ctr"/>
              <a:lstStyle/>
              <a:p>
                <a:endParaRPr lang="ar-EG"/>
              </a:p>
            </p:txBody>
          </p:sp>
          <p:sp>
            <p:nvSpPr>
              <p:cNvPr id="26" name="Line 10"/>
              <p:cNvSpPr>
                <a:spLocks noChangeShapeType="1"/>
              </p:cNvSpPr>
              <p:nvPr/>
            </p:nvSpPr>
            <p:spPr bwMode="auto">
              <a:xfrm>
                <a:off x="1100" y="3502"/>
                <a:ext cx="255" cy="75"/>
              </a:xfrm>
              <a:prstGeom prst="line">
                <a:avLst/>
              </a:prstGeom>
              <a:noFill/>
              <a:ln w="12700">
                <a:solidFill>
                  <a:schemeClr val="tx1"/>
                </a:solidFill>
                <a:round/>
                <a:headEnd/>
                <a:tailEnd/>
              </a:ln>
              <a:effectLst/>
            </p:spPr>
            <p:txBody>
              <a:bodyPr wrap="none" anchor="ctr"/>
              <a:lstStyle/>
              <a:p>
                <a:endParaRPr lang="ar-EG"/>
              </a:p>
            </p:txBody>
          </p:sp>
        </p:grpSp>
        <p:grpSp>
          <p:nvGrpSpPr>
            <p:cNvPr id="10" name="Group 11"/>
            <p:cNvGrpSpPr>
              <a:grpSpLocks/>
            </p:cNvGrpSpPr>
            <p:nvPr/>
          </p:nvGrpSpPr>
          <p:grpSpPr bwMode="auto">
            <a:xfrm>
              <a:off x="2583" y="2712"/>
              <a:ext cx="613" cy="887"/>
              <a:chOff x="2583" y="2712"/>
              <a:chExt cx="613" cy="887"/>
            </a:xfrm>
          </p:grpSpPr>
          <p:sp>
            <p:nvSpPr>
              <p:cNvPr id="17" name="Oval 12"/>
              <p:cNvSpPr>
                <a:spLocks noChangeArrowheads="1"/>
              </p:cNvSpPr>
              <p:nvPr/>
            </p:nvSpPr>
            <p:spPr bwMode="auto">
              <a:xfrm>
                <a:off x="2583" y="2712"/>
                <a:ext cx="570" cy="308"/>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18" name="Line 13"/>
              <p:cNvSpPr>
                <a:spLocks noChangeShapeType="1"/>
              </p:cNvSpPr>
              <p:nvPr/>
            </p:nvSpPr>
            <p:spPr bwMode="auto">
              <a:xfrm>
                <a:off x="2885" y="3034"/>
                <a:ext cx="0" cy="470"/>
              </a:xfrm>
              <a:prstGeom prst="line">
                <a:avLst/>
              </a:prstGeom>
              <a:noFill/>
              <a:ln w="12700">
                <a:solidFill>
                  <a:schemeClr val="tx1"/>
                </a:solidFill>
                <a:round/>
                <a:headEnd/>
                <a:tailEnd/>
              </a:ln>
              <a:effectLst/>
            </p:spPr>
            <p:txBody>
              <a:bodyPr wrap="none" anchor="ctr"/>
              <a:lstStyle/>
              <a:p>
                <a:endParaRPr lang="ar-EG"/>
              </a:p>
            </p:txBody>
          </p:sp>
          <p:sp>
            <p:nvSpPr>
              <p:cNvPr id="19" name="Line 14"/>
              <p:cNvSpPr>
                <a:spLocks noChangeShapeType="1"/>
              </p:cNvSpPr>
              <p:nvPr/>
            </p:nvSpPr>
            <p:spPr bwMode="auto">
              <a:xfrm>
                <a:off x="2601" y="3239"/>
                <a:ext cx="595" cy="0"/>
              </a:xfrm>
              <a:prstGeom prst="line">
                <a:avLst/>
              </a:prstGeom>
              <a:noFill/>
              <a:ln w="12700">
                <a:solidFill>
                  <a:schemeClr val="tx1"/>
                </a:solidFill>
                <a:round/>
                <a:headEnd/>
                <a:tailEnd/>
              </a:ln>
              <a:effectLst/>
            </p:spPr>
            <p:txBody>
              <a:bodyPr wrap="none" anchor="ctr"/>
              <a:lstStyle/>
              <a:p>
                <a:endParaRPr lang="ar-EG"/>
              </a:p>
            </p:txBody>
          </p:sp>
          <p:sp>
            <p:nvSpPr>
              <p:cNvPr id="20" name="Line 15"/>
              <p:cNvSpPr>
                <a:spLocks noChangeShapeType="1"/>
              </p:cNvSpPr>
              <p:nvPr/>
            </p:nvSpPr>
            <p:spPr bwMode="auto">
              <a:xfrm flipH="1">
                <a:off x="2656" y="3511"/>
                <a:ext cx="227" cy="88"/>
              </a:xfrm>
              <a:prstGeom prst="line">
                <a:avLst/>
              </a:prstGeom>
              <a:noFill/>
              <a:ln w="12700">
                <a:solidFill>
                  <a:schemeClr val="tx1"/>
                </a:solidFill>
                <a:round/>
                <a:headEnd/>
                <a:tailEnd/>
              </a:ln>
              <a:effectLst/>
            </p:spPr>
            <p:txBody>
              <a:bodyPr wrap="none" anchor="ctr"/>
              <a:lstStyle/>
              <a:p>
                <a:endParaRPr lang="ar-EG"/>
              </a:p>
            </p:txBody>
          </p:sp>
          <p:sp>
            <p:nvSpPr>
              <p:cNvPr id="21" name="Line 16"/>
              <p:cNvSpPr>
                <a:spLocks noChangeShapeType="1"/>
              </p:cNvSpPr>
              <p:nvPr/>
            </p:nvSpPr>
            <p:spPr bwMode="auto">
              <a:xfrm>
                <a:off x="2900" y="3506"/>
                <a:ext cx="255" cy="75"/>
              </a:xfrm>
              <a:prstGeom prst="line">
                <a:avLst/>
              </a:prstGeom>
              <a:noFill/>
              <a:ln w="12700">
                <a:solidFill>
                  <a:schemeClr val="tx1"/>
                </a:solidFill>
                <a:round/>
                <a:headEnd/>
                <a:tailEnd/>
              </a:ln>
              <a:effectLst/>
            </p:spPr>
            <p:txBody>
              <a:bodyPr wrap="none" anchor="ctr"/>
              <a:lstStyle/>
              <a:p>
                <a:endParaRPr lang="ar-EG"/>
              </a:p>
            </p:txBody>
          </p:sp>
        </p:grpSp>
        <p:grpSp>
          <p:nvGrpSpPr>
            <p:cNvPr id="11" name="Group 17"/>
            <p:cNvGrpSpPr>
              <a:grpSpLocks/>
            </p:cNvGrpSpPr>
            <p:nvPr/>
          </p:nvGrpSpPr>
          <p:grpSpPr bwMode="auto">
            <a:xfrm>
              <a:off x="4128" y="2736"/>
              <a:ext cx="597" cy="883"/>
              <a:chOff x="4135" y="2757"/>
              <a:chExt cx="597" cy="883"/>
            </a:xfrm>
          </p:grpSpPr>
          <p:sp>
            <p:nvSpPr>
              <p:cNvPr id="12" name="Oval 18"/>
              <p:cNvSpPr>
                <a:spLocks noChangeArrowheads="1"/>
              </p:cNvSpPr>
              <p:nvPr/>
            </p:nvSpPr>
            <p:spPr bwMode="auto">
              <a:xfrm>
                <a:off x="4135" y="2757"/>
                <a:ext cx="570" cy="308"/>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13" name="Line 19"/>
              <p:cNvSpPr>
                <a:spLocks noChangeShapeType="1"/>
              </p:cNvSpPr>
              <p:nvPr/>
            </p:nvSpPr>
            <p:spPr bwMode="auto">
              <a:xfrm>
                <a:off x="4421" y="3074"/>
                <a:ext cx="0" cy="471"/>
              </a:xfrm>
              <a:prstGeom prst="line">
                <a:avLst/>
              </a:prstGeom>
              <a:noFill/>
              <a:ln w="12700">
                <a:solidFill>
                  <a:schemeClr val="tx1"/>
                </a:solidFill>
                <a:round/>
                <a:headEnd/>
                <a:tailEnd/>
              </a:ln>
              <a:effectLst/>
            </p:spPr>
            <p:txBody>
              <a:bodyPr wrap="none" anchor="ctr"/>
              <a:lstStyle/>
              <a:p>
                <a:endParaRPr lang="ar-EG"/>
              </a:p>
            </p:txBody>
          </p:sp>
          <p:sp>
            <p:nvSpPr>
              <p:cNvPr id="14" name="Line 20"/>
              <p:cNvSpPr>
                <a:spLocks noChangeShapeType="1"/>
              </p:cNvSpPr>
              <p:nvPr/>
            </p:nvSpPr>
            <p:spPr bwMode="auto">
              <a:xfrm>
                <a:off x="4137" y="3279"/>
                <a:ext cx="595" cy="0"/>
              </a:xfrm>
              <a:prstGeom prst="line">
                <a:avLst/>
              </a:prstGeom>
              <a:noFill/>
              <a:ln w="12700">
                <a:solidFill>
                  <a:schemeClr val="tx1"/>
                </a:solidFill>
                <a:round/>
                <a:headEnd/>
                <a:tailEnd/>
              </a:ln>
              <a:effectLst/>
            </p:spPr>
            <p:txBody>
              <a:bodyPr wrap="none" anchor="ctr"/>
              <a:lstStyle/>
              <a:p>
                <a:endParaRPr lang="ar-EG"/>
              </a:p>
            </p:txBody>
          </p:sp>
          <p:sp>
            <p:nvSpPr>
              <p:cNvPr id="15" name="Line 21"/>
              <p:cNvSpPr>
                <a:spLocks noChangeShapeType="1"/>
              </p:cNvSpPr>
              <p:nvPr/>
            </p:nvSpPr>
            <p:spPr bwMode="auto">
              <a:xfrm flipH="1">
                <a:off x="4192" y="3551"/>
                <a:ext cx="227" cy="89"/>
              </a:xfrm>
              <a:prstGeom prst="line">
                <a:avLst/>
              </a:prstGeom>
              <a:noFill/>
              <a:ln w="12700">
                <a:solidFill>
                  <a:schemeClr val="tx1"/>
                </a:solidFill>
                <a:round/>
                <a:headEnd/>
                <a:tailEnd/>
              </a:ln>
              <a:effectLst/>
            </p:spPr>
            <p:txBody>
              <a:bodyPr wrap="none" anchor="ctr"/>
              <a:lstStyle/>
              <a:p>
                <a:endParaRPr lang="ar-EG"/>
              </a:p>
            </p:txBody>
          </p:sp>
          <p:sp>
            <p:nvSpPr>
              <p:cNvPr id="16" name="Line 22"/>
              <p:cNvSpPr>
                <a:spLocks noChangeShapeType="1"/>
              </p:cNvSpPr>
              <p:nvPr/>
            </p:nvSpPr>
            <p:spPr bwMode="auto">
              <a:xfrm>
                <a:off x="4436" y="3547"/>
                <a:ext cx="255" cy="75"/>
              </a:xfrm>
              <a:prstGeom prst="line">
                <a:avLst/>
              </a:prstGeom>
              <a:noFill/>
              <a:ln w="12700">
                <a:solidFill>
                  <a:schemeClr val="tx1"/>
                </a:solidFill>
                <a:round/>
                <a:headEnd/>
                <a:tailEnd/>
              </a:ln>
              <a:effectLst/>
            </p:spPr>
            <p:txBody>
              <a:bodyPr wrap="none" anchor="ctr"/>
              <a:lstStyle/>
              <a:p>
                <a:endParaRPr lang="ar-EG"/>
              </a:p>
            </p:txBody>
          </p:sp>
        </p:grpSp>
      </p:grpSp>
      <p:grpSp>
        <p:nvGrpSpPr>
          <p:cNvPr id="27" name="Group 23"/>
          <p:cNvGrpSpPr>
            <a:grpSpLocks/>
          </p:cNvGrpSpPr>
          <p:nvPr/>
        </p:nvGrpSpPr>
        <p:grpSpPr bwMode="auto">
          <a:xfrm>
            <a:off x="919138" y="6498605"/>
            <a:ext cx="6705600" cy="401968"/>
            <a:chOff x="672" y="3642"/>
            <a:chExt cx="4224" cy="375"/>
          </a:xfrm>
        </p:grpSpPr>
        <p:sp>
          <p:nvSpPr>
            <p:cNvPr id="28" name="Text Box 24"/>
            <p:cNvSpPr txBox="1">
              <a:spLocks noChangeArrowheads="1"/>
            </p:cNvSpPr>
            <p:nvPr/>
          </p:nvSpPr>
          <p:spPr bwMode="auto">
            <a:xfrm>
              <a:off x="672" y="3690"/>
              <a:ext cx="1056" cy="327"/>
            </a:xfrm>
            <a:prstGeom prst="rect">
              <a:avLst/>
            </a:prstGeom>
            <a:noFill/>
            <a:ln w="12700">
              <a:noFill/>
              <a:miter lim="800000"/>
              <a:headEnd/>
              <a:tailEnd/>
            </a:ln>
            <a:effectLst/>
          </p:spPr>
          <p:txBody>
            <a:bodyPr>
              <a:spAutoFit/>
            </a:bodyPr>
            <a:lstStyle/>
            <a:p>
              <a:pPr algn="l"/>
              <a:r>
                <a:rPr lang="en-US" dirty="0"/>
                <a:t>Customer</a:t>
              </a:r>
            </a:p>
          </p:txBody>
        </p:sp>
        <p:sp>
          <p:nvSpPr>
            <p:cNvPr id="29" name="Text Box 25"/>
            <p:cNvSpPr txBox="1">
              <a:spLocks noChangeArrowheads="1"/>
            </p:cNvSpPr>
            <p:nvPr/>
          </p:nvSpPr>
          <p:spPr bwMode="auto">
            <a:xfrm>
              <a:off x="2496" y="3642"/>
              <a:ext cx="912" cy="327"/>
            </a:xfrm>
            <a:prstGeom prst="rect">
              <a:avLst/>
            </a:prstGeom>
            <a:noFill/>
            <a:ln w="12700">
              <a:noFill/>
              <a:miter lim="800000"/>
              <a:headEnd/>
              <a:tailEnd/>
            </a:ln>
            <a:effectLst/>
          </p:spPr>
          <p:txBody>
            <a:bodyPr>
              <a:spAutoFit/>
            </a:bodyPr>
            <a:lstStyle/>
            <a:p>
              <a:pPr algn="l"/>
              <a:r>
                <a:rPr lang="en-US" dirty="0"/>
                <a:t>Manager</a:t>
              </a:r>
            </a:p>
          </p:txBody>
        </p:sp>
        <p:sp>
          <p:nvSpPr>
            <p:cNvPr id="30" name="Text Box 26"/>
            <p:cNvSpPr txBox="1">
              <a:spLocks noChangeArrowheads="1"/>
            </p:cNvSpPr>
            <p:nvPr/>
          </p:nvSpPr>
          <p:spPr bwMode="auto">
            <a:xfrm>
              <a:off x="3984" y="3648"/>
              <a:ext cx="912" cy="327"/>
            </a:xfrm>
            <a:prstGeom prst="rect">
              <a:avLst/>
            </a:prstGeom>
            <a:noFill/>
            <a:ln w="12700">
              <a:noFill/>
              <a:miter lim="800000"/>
              <a:headEnd/>
              <a:tailEnd/>
            </a:ln>
            <a:effectLst/>
          </p:spPr>
          <p:txBody>
            <a:bodyPr>
              <a:spAutoFit/>
            </a:bodyPr>
            <a:lstStyle/>
            <a:p>
              <a:pPr algn="l"/>
              <a:r>
                <a:rPr lang="en-US" dirty="0"/>
                <a:t>Cashier</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algn="l" rtl="0"/>
            <a:r>
              <a:rPr lang="en-US" sz="3600" dirty="0" smtClean="0">
                <a:latin typeface="Arial" pitchFamily="34" charset="0"/>
              </a:rPr>
              <a:t>ACTOR (Cont)</a:t>
            </a:r>
            <a:endParaRPr lang="en-US" sz="2800" b="1" dirty="0">
              <a:latin typeface="Arial" pitchFamily="34" charset="0"/>
            </a:endParaRPr>
          </a:p>
        </p:txBody>
      </p:sp>
      <p:sp>
        <p:nvSpPr>
          <p:cNvPr id="328707" name="Rectangle 3"/>
          <p:cNvSpPr>
            <a:spLocks noGrp="1" noChangeArrowheads="1"/>
          </p:cNvSpPr>
          <p:nvPr>
            <p:ph type="body" idx="1"/>
          </p:nvPr>
        </p:nvSpPr>
        <p:spPr>
          <a:xfrm>
            <a:off x="357158" y="1214422"/>
            <a:ext cx="8229600" cy="4525963"/>
          </a:xfrm>
        </p:spPr>
        <p:txBody>
          <a:bodyPr/>
          <a:lstStyle/>
          <a:p>
            <a:pPr algn="l" rtl="0"/>
            <a:r>
              <a:rPr lang="en-US" sz="2000" smtClean="0"/>
              <a:t>An </a:t>
            </a:r>
            <a:r>
              <a:rPr lang="en-US" sz="2000" dirty="0" smtClean="0"/>
              <a:t>actor may </a:t>
            </a:r>
          </a:p>
          <a:p>
            <a:pPr lvl="1" algn="l" rtl="0">
              <a:buFontTx/>
              <a:buNone/>
            </a:pPr>
            <a:r>
              <a:rPr lang="en-US" sz="2000" dirty="0" smtClean="0"/>
              <a:t>	- input information to the system.</a:t>
            </a:r>
          </a:p>
          <a:p>
            <a:pPr lvl="1" algn="l" rtl="0">
              <a:buFontTx/>
              <a:buNone/>
            </a:pPr>
            <a:r>
              <a:rPr lang="en-US" sz="2000" dirty="0" smtClean="0"/>
              <a:t>	- receive information from the system.</a:t>
            </a:r>
          </a:p>
          <a:p>
            <a:pPr lvl="1" algn="l" rtl="0">
              <a:buFontTx/>
              <a:buNone/>
            </a:pPr>
            <a:r>
              <a:rPr lang="en-US" sz="2000" dirty="0" smtClean="0"/>
              <a:t>	- input to and out from the system.</a:t>
            </a:r>
          </a:p>
          <a:p>
            <a:pPr algn="l" rtl="0"/>
            <a:endParaRPr lang="en-US" sz="2000" dirty="0">
              <a:latin typeface="Arial" pitchFamily="34" charset="0"/>
            </a:endParaRPr>
          </a:p>
          <a:p>
            <a:pPr algn="l" rtl="0">
              <a:buFont typeface="Monotype Sorts" pitchFamily="2" charset="2"/>
              <a:buNone/>
            </a:pPr>
            <a:r>
              <a:rPr lang="en-US" sz="2000" dirty="0">
                <a:latin typeface="Arial" pitchFamily="34" charset="0"/>
              </a:rPr>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58204" cy="654032"/>
          </a:xfrm>
        </p:spPr>
        <p:txBody>
          <a:bodyPr/>
          <a:lstStyle/>
          <a:p>
            <a:pPr rtl="0"/>
            <a:r>
              <a:rPr lang="en-GB" sz="3200" dirty="0" smtClean="0"/>
              <a:t>Finding Actors: Useful Questions</a:t>
            </a:r>
            <a:endParaRPr lang="en-US" sz="3200" b="1" dirty="0" smtClean="0"/>
          </a:p>
        </p:txBody>
      </p:sp>
      <p:sp>
        <p:nvSpPr>
          <p:cNvPr id="8" name="Rectangle 3"/>
          <p:cNvSpPr txBox="1">
            <a:spLocks noChangeArrowheads="1"/>
          </p:cNvSpPr>
          <p:nvPr/>
        </p:nvSpPr>
        <p:spPr bwMode="auto">
          <a:xfrm>
            <a:off x="357158" y="1124744"/>
            <a:ext cx="8535322" cy="4896544"/>
          </a:xfrm>
          <a:prstGeom prst="rect">
            <a:avLst/>
          </a:prstGeom>
          <a:noFill/>
          <a:ln w="9525">
            <a:noFill/>
            <a:miter lim="800000"/>
            <a:headEnd/>
            <a:tailEnd/>
          </a:ln>
        </p:spPr>
        <p:txBody>
          <a:bodyPr/>
          <a:lstStyle/>
          <a:p>
            <a:pPr marL="342900" indent="-342900" algn="l" rtl="0">
              <a:spcBef>
                <a:spcPct val="20000"/>
              </a:spcBef>
              <a:buClr>
                <a:schemeClr val="accent1"/>
              </a:buClr>
              <a:buSzPct val="70000"/>
              <a:buFont typeface="Monotype Sorts" charset="2"/>
              <a:buChar char="n"/>
              <a:defRPr/>
            </a:pPr>
            <a:r>
              <a:rPr lang="en-US" sz="2000" dirty="0">
                <a:latin typeface="Times New Roman" pitchFamily="18" charset="0"/>
                <a:cs typeface="Times New Roman" pitchFamily="18" charset="0"/>
              </a:rPr>
              <a:t>The following questions may be used to help identify the actors for a </a:t>
            </a:r>
            <a:r>
              <a:rPr lang="en-US" sz="2000" dirty="0" smtClean="0">
                <a:latin typeface="Times New Roman" pitchFamily="18" charset="0"/>
                <a:cs typeface="Times New Roman" pitchFamily="18" charset="0"/>
              </a:rPr>
              <a:t>system</a:t>
            </a:r>
            <a:endParaRPr kumimoji="1" lang="en-US" sz="2000" kern="0" dirty="0" smtClean="0">
              <a:latin typeface="Times New Roman" pitchFamily="18" charset="0"/>
              <a:ea typeface="ＭＳ Ｐゴシック" charset="-128"/>
              <a:cs typeface="Times New Roman" pitchFamily="18" charset="0"/>
            </a:endParaRPr>
          </a:p>
          <a:p>
            <a:pPr marL="800100" lvl="1" indent="-342900" algn="l" rtl="0">
              <a:spcBef>
                <a:spcPct val="20000"/>
              </a:spcBef>
              <a:buClr>
                <a:schemeClr val="accent1"/>
              </a:buClr>
              <a:buSzPct val="70000"/>
              <a:buFont typeface="Monotype Sorts" charset="2"/>
              <a:buChar char="n"/>
              <a:defRPr/>
            </a:pPr>
            <a:r>
              <a:rPr kumimoji="1" lang="en-US" sz="2000" kern="0" dirty="0" smtClean="0">
                <a:latin typeface="Times New Roman" pitchFamily="18" charset="0"/>
                <a:ea typeface="ＭＳ Ｐゴシック" charset="-128"/>
                <a:cs typeface="Times New Roman" pitchFamily="18" charset="0"/>
              </a:rPr>
              <a:t>Who </a:t>
            </a:r>
            <a:r>
              <a:rPr kumimoji="1" lang="en-US" sz="2000" kern="0" dirty="0">
                <a:latin typeface="Times New Roman" pitchFamily="18" charset="0"/>
                <a:ea typeface="ＭＳ Ｐゴシック" charset="-128"/>
                <a:cs typeface="Times New Roman" pitchFamily="18" charset="0"/>
              </a:rPr>
              <a:t>or what will use the main functionality of the </a:t>
            </a:r>
            <a:r>
              <a:rPr kumimoji="1" lang="en-US" sz="2000" kern="0" dirty="0" smtClean="0">
                <a:latin typeface="Times New Roman" pitchFamily="18" charset="0"/>
                <a:ea typeface="ＭＳ Ｐゴシック" charset="-128"/>
                <a:cs typeface="Times New Roman" pitchFamily="18" charset="0"/>
              </a:rPr>
              <a:t>system?</a:t>
            </a:r>
          </a:p>
          <a:p>
            <a:pPr marL="800100" lvl="1" indent="-342900" algn="l" rtl="0">
              <a:spcBef>
                <a:spcPct val="20000"/>
              </a:spcBef>
              <a:buClr>
                <a:schemeClr val="accent1"/>
              </a:buClr>
              <a:buSzPct val="70000"/>
              <a:buFont typeface="Monotype Sorts" charset="2"/>
              <a:buChar char="n"/>
              <a:defRPr/>
            </a:pPr>
            <a:r>
              <a:rPr lang="en-GB" sz="2000" dirty="0" smtClean="0">
                <a:latin typeface="Times New Roman" pitchFamily="18" charset="0"/>
                <a:cs typeface="Times New Roman" pitchFamily="18" charset="0"/>
              </a:rPr>
              <a:t>Who will supply the system with this information, use this information and remove this information?</a:t>
            </a:r>
          </a:p>
          <a:p>
            <a:pPr marL="800100" lvl="1" indent="-342900" algn="l" rtl="0">
              <a:spcBef>
                <a:spcPct val="20000"/>
              </a:spcBef>
              <a:buClr>
                <a:schemeClr val="accent1"/>
              </a:buClr>
              <a:buSzPct val="70000"/>
              <a:buFont typeface="Monotype Sorts" charset="2"/>
              <a:buChar char="n"/>
              <a:defRPr/>
            </a:pPr>
            <a:r>
              <a:rPr kumimoji="1" lang="en-US" sz="2000" kern="0" dirty="0" smtClean="0">
                <a:latin typeface="Times New Roman" pitchFamily="18" charset="0"/>
                <a:ea typeface="ＭＳ Ｐゴシック" charset="-128"/>
                <a:cs typeface="Times New Roman" pitchFamily="18" charset="0"/>
              </a:rPr>
              <a:t>Who </a:t>
            </a:r>
            <a:r>
              <a:rPr kumimoji="1" lang="en-US" sz="2000" kern="0" dirty="0">
                <a:latin typeface="Times New Roman" pitchFamily="18" charset="0"/>
                <a:ea typeface="ＭＳ Ｐゴシック" charset="-128"/>
                <a:cs typeface="Times New Roman" pitchFamily="18" charset="0"/>
              </a:rPr>
              <a:t>or what will use output from this system?</a:t>
            </a:r>
          </a:p>
          <a:p>
            <a:pPr marL="800100" lvl="1" indent="-342900" algn="l" rtl="0">
              <a:spcBef>
                <a:spcPct val="20000"/>
              </a:spcBef>
              <a:buClr>
                <a:schemeClr val="accent1"/>
              </a:buClr>
              <a:buSzPct val="70000"/>
              <a:buFont typeface="Monotype Sorts" charset="2"/>
              <a:buChar char="n"/>
              <a:defRPr/>
            </a:pPr>
            <a:r>
              <a:rPr kumimoji="1" lang="en-US" sz="2000" kern="0" dirty="0">
                <a:latin typeface="Times New Roman" pitchFamily="18" charset="0"/>
                <a:ea typeface="ＭＳ Ｐゴシック" charset="-128"/>
                <a:cs typeface="Times New Roman" pitchFamily="18" charset="0"/>
              </a:rPr>
              <a:t>Who will need support from the system to do their work?</a:t>
            </a:r>
          </a:p>
          <a:p>
            <a:pPr marL="800100" lvl="1" indent="-342900" algn="l" rtl="0">
              <a:spcBef>
                <a:spcPct val="20000"/>
              </a:spcBef>
              <a:buClr>
                <a:schemeClr val="accent1"/>
              </a:buClr>
              <a:buSzPct val="70000"/>
              <a:buFont typeface="Monotype Sorts" charset="2"/>
              <a:buChar char="n"/>
              <a:defRPr/>
            </a:pPr>
            <a:r>
              <a:rPr kumimoji="1" lang="en-US" sz="2000" kern="0" dirty="0">
                <a:latin typeface="Times New Roman" pitchFamily="18" charset="0"/>
                <a:ea typeface="ＭＳ Ｐゴシック" charset="-128"/>
                <a:cs typeface="Times New Roman" pitchFamily="18" charset="0"/>
              </a:rPr>
              <a:t>Are there any other software systems with which this one needs to interact</a:t>
            </a:r>
          </a:p>
          <a:p>
            <a:pPr marL="800100" lvl="1" indent="-342900" algn="l" rtl="0">
              <a:spcBef>
                <a:spcPct val="20000"/>
              </a:spcBef>
              <a:buClr>
                <a:schemeClr val="accent1"/>
              </a:buClr>
              <a:buSzPct val="70000"/>
              <a:buFont typeface="Monotype Sorts" charset="2"/>
              <a:buChar char="n"/>
              <a:defRPr/>
            </a:pPr>
            <a:r>
              <a:rPr kumimoji="1" lang="en-US" sz="2000" kern="0" dirty="0">
                <a:latin typeface="Times New Roman" pitchFamily="18" charset="0"/>
                <a:ea typeface="ＭＳ Ｐゴシック" charset="-128"/>
                <a:cs typeface="Times New Roman" pitchFamily="18" charset="0"/>
              </a:rPr>
              <a:t>Are there any hardware devices used or controlled by this </a:t>
            </a:r>
            <a:r>
              <a:rPr kumimoji="1" lang="en-US" sz="2000" kern="0" dirty="0" smtClean="0">
                <a:latin typeface="Times New Roman" pitchFamily="18" charset="0"/>
                <a:ea typeface="ＭＳ Ｐゴシック" charset="-128"/>
                <a:cs typeface="Times New Roman" pitchFamily="18" charset="0"/>
              </a:rPr>
              <a:t>system?</a:t>
            </a:r>
          </a:p>
          <a:p>
            <a:pPr marL="800100" lvl="1" indent="-342900" algn="l" rtl="0">
              <a:spcBef>
                <a:spcPct val="20000"/>
              </a:spcBef>
              <a:buClr>
                <a:schemeClr val="accent1"/>
              </a:buClr>
              <a:buSzPct val="70000"/>
              <a:buFont typeface="Monotype Sorts" charset="2"/>
              <a:buChar char="n"/>
              <a:defRPr/>
            </a:pPr>
            <a:r>
              <a:rPr lang="en-GB" sz="2000" dirty="0" smtClean="0">
                <a:latin typeface="Times New Roman" pitchFamily="18" charset="0"/>
                <a:cs typeface="Times New Roman" pitchFamily="18" charset="0"/>
              </a:rPr>
              <a:t>Who is interested in a certain requirement?</a:t>
            </a:r>
          </a:p>
          <a:p>
            <a:pPr marL="800100" lvl="1" indent="-342900" algn="l" rtl="0">
              <a:spcBef>
                <a:spcPct val="20000"/>
              </a:spcBef>
              <a:buClr>
                <a:schemeClr val="accent1"/>
              </a:buClr>
              <a:buSzPct val="70000"/>
              <a:buFont typeface="Monotype Sorts" charset="2"/>
              <a:buChar char="n"/>
              <a:defRPr/>
            </a:pPr>
            <a:r>
              <a:rPr lang="en-GB" sz="2000" dirty="0" smtClean="0">
                <a:latin typeface="Times New Roman" pitchFamily="18" charset="0"/>
                <a:cs typeface="Times New Roman" pitchFamily="18" charset="0"/>
              </a:rPr>
              <a:t>Where in the organisation is the system used?</a:t>
            </a:r>
          </a:p>
          <a:p>
            <a:pPr marL="800100" lvl="1" indent="-342900" algn="l" rtl="0">
              <a:spcBef>
                <a:spcPct val="20000"/>
              </a:spcBef>
              <a:buClr>
                <a:schemeClr val="accent1"/>
              </a:buClr>
              <a:buSzPct val="70000"/>
              <a:buFont typeface="Monotype Sorts" charset="2"/>
              <a:buChar char="n"/>
              <a:defRPr/>
            </a:pPr>
            <a:r>
              <a:rPr lang="en-GB" sz="2000" dirty="0" smtClean="0">
                <a:latin typeface="Times New Roman" pitchFamily="18" charset="0"/>
                <a:cs typeface="Times New Roman" pitchFamily="18" charset="0"/>
              </a:rPr>
              <a:t>Who will user this particular function in the system?</a:t>
            </a:r>
          </a:p>
          <a:p>
            <a:pPr marL="800100" lvl="1" indent="-342900" algn="l" rtl="0">
              <a:spcBef>
                <a:spcPct val="20000"/>
              </a:spcBef>
              <a:buClr>
                <a:schemeClr val="accent1"/>
              </a:buClr>
              <a:buSzPct val="70000"/>
              <a:buFont typeface="Monotype Sorts" charset="2"/>
              <a:buChar char="n"/>
              <a:defRPr/>
            </a:pPr>
            <a:r>
              <a:rPr lang="en-GB" sz="2000" dirty="0" smtClean="0">
                <a:latin typeface="Times New Roman" pitchFamily="18" charset="0"/>
                <a:cs typeface="Times New Roman" pitchFamily="18" charset="0"/>
              </a:rPr>
              <a:t>Who will support and maintain the system?</a:t>
            </a:r>
          </a:p>
          <a:p>
            <a:pPr marL="342900" indent="-342900" algn="l" rtl="0">
              <a:spcBef>
                <a:spcPct val="20000"/>
              </a:spcBef>
              <a:buClr>
                <a:schemeClr val="accent1"/>
              </a:buClr>
              <a:buSzPct val="70000"/>
              <a:buFont typeface="Monotype Sorts" charset="2"/>
              <a:buChar char="n"/>
              <a:defRPr/>
            </a:pPr>
            <a:endParaRPr kumimoji="1" lang="en-US" sz="2000" kern="0" dirty="0">
              <a:latin typeface="Times New Roman" pitchFamily="18" charset="0"/>
              <a:ea typeface="ＭＳ Ｐゴシック" charset="-128"/>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457200" y="274638"/>
            <a:ext cx="8115328" cy="582594"/>
          </a:xfrm>
        </p:spPr>
        <p:txBody>
          <a:bodyPr/>
          <a:lstStyle/>
          <a:p>
            <a:pPr rtl="0"/>
            <a:r>
              <a:rPr lang="en-US" sz="3600" dirty="0"/>
              <a:t>USE </a:t>
            </a:r>
            <a:r>
              <a:rPr lang="en-US" sz="3600" dirty="0" smtClean="0"/>
              <a:t>CASE</a:t>
            </a:r>
            <a:endParaRPr lang="en-US" dirty="0"/>
          </a:p>
        </p:txBody>
      </p:sp>
      <p:sp>
        <p:nvSpPr>
          <p:cNvPr id="333827" name="Rectangle 3"/>
          <p:cNvSpPr>
            <a:spLocks noGrp="1" noChangeArrowheads="1"/>
          </p:cNvSpPr>
          <p:nvPr>
            <p:ph type="body" idx="1"/>
          </p:nvPr>
        </p:nvSpPr>
        <p:spPr>
          <a:xfrm>
            <a:off x="214282" y="857233"/>
            <a:ext cx="8643998" cy="3147831"/>
          </a:xfrm>
        </p:spPr>
        <p:txBody>
          <a:bodyPr/>
          <a:lstStyle/>
          <a:p>
            <a:pPr algn="l" rtl="0" eaLnBrk="1" fontAlgn="auto" hangingPunct="1">
              <a:lnSpc>
                <a:spcPct val="140000"/>
              </a:lnSpc>
              <a:spcAft>
                <a:spcPts val="0"/>
              </a:spcAft>
              <a:defRPr/>
            </a:pPr>
            <a:r>
              <a:rPr lang="en-US" sz="2000" dirty="0" smtClean="0">
                <a:solidFill>
                  <a:schemeClr val="tx2">
                    <a:lumMod val="75000"/>
                  </a:schemeClr>
                </a:solidFill>
              </a:rPr>
              <a:t>A use case:</a:t>
            </a:r>
          </a:p>
          <a:p>
            <a:pPr lvl="1" algn="l" rtl="0" eaLnBrk="1" fontAlgn="auto" hangingPunct="1">
              <a:lnSpc>
                <a:spcPct val="140000"/>
              </a:lnSpc>
              <a:spcAft>
                <a:spcPts val="0"/>
              </a:spcAft>
              <a:defRPr/>
            </a:pPr>
            <a:r>
              <a:rPr lang="en-US" sz="1600" dirty="0" smtClean="0">
                <a:solidFill>
                  <a:schemeClr val="tx2">
                    <a:lumMod val="75000"/>
                  </a:schemeClr>
                </a:solidFill>
              </a:rPr>
              <a:t> is a description of a set of sequences of actions, including variants, that a system performs to yield an observable result of value to an actor</a:t>
            </a:r>
          </a:p>
          <a:p>
            <a:pPr lvl="1" algn="l" rtl="0"/>
            <a:r>
              <a:rPr lang="en-US" sz="1600" dirty="0" smtClean="0"/>
              <a:t>is </a:t>
            </a:r>
            <a:r>
              <a:rPr lang="en-US" sz="1600" dirty="0"/>
              <a:t>a sequence of related transactions performed by an actor and the system in dialogue.</a:t>
            </a:r>
          </a:p>
          <a:p>
            <a:pPr lvl="1" algn="l" rtl="0"/>
            <a:r>
              <a:rPr lang="en-US" sz="1600" dirty="0" smtClean="0"/>
              <a:t>is </a:t>
            </a:r>
            <a:r>
              <a:rPr lang="en-US" sz="1600" dirty="0"/>
              <a:t>dialogue between an actor and the system. </a:t>
            </a:r>
            <a:endParaRPr lang="en-US" sz="1600" dirty="0" smtClean="0"/>
          </a:p>
          <a:p>
            <a:pPr lvl="1" algn="l" rtl="0" eaLnBrk="1" fontAlgn="auto" hangingPunct="1">
              <a:spcAft>
                <a:spcPts val="0"/>
              </a:spcAft>
              <a:defRPr/>
            </a:pPr>
            <a:r>
              <a:rPr lang="en-US" sz="2000" dirty="0" smtClean="0"/>
              <a:t>a description of </a:t>
            </a:r>
            <a:r>
              <a:rPr lang="en-US" sz="2000" i="1" dirty="0" smtClean="0"/>
              <a:t>what</a:t>
            </a:r>
            <a:r>
              <a:rPr lang="en-US" sz="2000" dirty="0" smtClean="0"/>
              <a:t> the system must do, not of </a:t>
            </a:r>
            <a:r>
              <a:rPr lang="en-US" sz="2000" i="1" dirty="0" smtClean="0"/>
              <a:t>how</a:t>
            </a:r>
            <a:r>
              <a:rPr lang="en-US" sz="2000" dirty="0" smtClean="0"/>
              <a:t> it should do it.</a:t>
            </a:r>
          </a:p>
          <a:p>
            <a:pPr lvl="1" algn="l" rtl="0" eaLnBrk="1" fontAlgn="auto" hangingPunct="1">
              <a:spcAft>
                <a:spcPts val="0"/>
              </a:spcAft>
              <a:defRPr/>
            </a:pPr>
            <a:r>
              <a:rPr lang="en-US" sz="1600" dirty="0" smtClean="0"/>
              <a:t>describes a process.  (But a use-case diagram is Not a process description.)</a:t>
            </a:r>
            <a:endParaRPr lang="en-US" sz="1600" dirty="0" smtClean="0">
              <a:solidFill>
                <a:schemeClr val="tx2">
                  <a:lumMod val="75000"/>
                </a:schemeClr>
              </a:solidFill>
            </a:endParaRPr>
          </a:p>
          <a:p>
            <a:pPr lvl="1" algn="l" rtl="0" eaLnBrk="1" fontAlgn="auto" hangingPunct="1">
              <a:spcAft>
                <a:spcPts val="0"/>
              </a:spcAft>
              <a:defRPr/>
            </a:pPr>
            <a:r>
              <a:rPr lang="en-US" sz="1600" dirty="0" smtClean="0">
                <a:solidFill>
                  <a:schemeClr val="tx2">
                    <a:lumMod val="75000"/>
                  </a:schemeClr>
                </a:solidFill>
              </a:rPr>
              <a:t>must have a name that distinguishes it from other use cases</a:t>
            </a:r>
          </a:p>
          <a:p>
            <a:pPr lvl="1" algn="l" rtl="0"/>
            <a:r>
              <a:rPr lang="en-US" sz="1600" dirty="0">
                <a:latin typeface="Times New Roman" pitchFamily="18" charset="0"/>
                <a:cs typeface="Times New Roman" pitchFamily="18" charset="0"/>
              </a:rPr>
              <a:t>It is a snapshot of one aspect of system.</a:t>
            </a:r>
          </a:p>
          <a:p>
            <a:pPr lvl="1" algn="l" rtl="0"/>
            <a:r>
              <a:rPr lang="en-US" sz="1600" dirty="0">
                <a:latin typeface="Times New Roman" pitchFamily="18" charset="0"/>
                <a:cs typeface="Times New Roman" pitchFamily="18" charset="0"/>
              </a:rPr>
              <a:t>model a dialog between actor and system.</a:t>
            </a:r>
          </a:p>
          <a:p>
            <a:pPr lvl="1" algn="l" rtl="0"/>
            <a:r>
              <a:rPr lang="en-US" sz="1600" dirty="0">
                <a:latin typeface="Times New Roman" pitchFamily="18" charset="0"/>
                <a:cs typeface="Times New Roman" pitchFamily="18" charset="0"/>
              </a:rPr>
              <a:t>typically represents a major piece of functionality that is complete from beginning to end.</a:t>
            </a:r>
          </a:p>
          <a:p>
            <a:pPr lvl="1" algn="l" rtl="0"/>
            <a:r>
              <a:rPr lang="en-US" sz="1600" dirty="0">
                <a:latin typeface="Times New Roman" pitchFamily="18" charset="0"/>
                <a:cs typeface="Times New Roman" pitchFamily="18" charset="0"/>
              </a:rPr>
              <a:t>Mostly, are generated in initial phase, but you find some more as you proceed.</a:t>
            </a:r>
          </a:p>
          <a:p>
            <a:pPr lvl="1" algn="l" rtl="0"/>
            <a:r>
              <a:rPr lang="en-US" sz="1600" dirty="0">
                <a:latin typeface="Times New Roman" pitchFamily="18" charset="0"/>
                <a:cs typeface="Times New Roman" pitchFamily="18" charset="0"/>
              </a:rPr>
              <a:t>may be small or large. It captures a broad view of a primary functionality of the system in a manner that can be easily grasped by non technical </a:t>
            </a:r>
            <a:r>
              <a:rPr lang="en-US" sz="1600" dirty="0" smtClean="0">
                <a:latin typeface="Times New Roman" pitchFamily="18" charset="0"/>
                <a:cs typeface="Times New Roman" pitchFamily="18" charset="0"/>
              </a:rPr>
              <a:t>user.</a:t>
            </a:r>
            <a:endParaRPr lang="en-US" sz="1600" dirty="0" smtClean="0">
              <a:solidFill>
                <a:schemeClr val="tx2">
                  <a:lumMod val="75000"/>
                </a:schemeClr>
              </a:solidFill>
            </a:endParaRPr>
          </a:p>
          <a:p>
            <a:pPr lvl="1" algn="l" rtl="0" eaLnBrk="1" fontAlgn="auto" hangingPunct="1">
              <a:spcAft>
                <a:spcPts val="0"/>
              </a:spcAft>
              <a:defRPr/>
            </a:pPr>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0056"/>
            <a:ext cx="8229600" cy="1143000"/>
          </a:xfrm>
        </p:spPr>
        <p:txBody>
          <a:bodyPr/>
          <a:lstStyle/>
          <a:p>
            <a:pPr rtl="0"/>
            <a:r>
              <a:rPr lang="en-US" dirty="0" smtClean="0"/>
              <a:t>Lesson 1: Use Case Diagram</a:t>
            </a:r>
            <a:endParaRPr lang="en-US" dirty="0"/>
          </a:p>
        </p:txBody>
      </p:sp>
    </p:spTree>
    <p:extLst>
      <p:ext uri="{BB962C8B-B14F-4D97-AF65-F5344CB8AC3E}">
        <p14:creationId xmlns="" xmlns:p14="http://schemas.microsoft.com/office/powerpoint/2010/main" val="2188128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rtl="0"/>
            <a:r>
              <a:rPr lang="en-US" sz="3600" dirty="0"/>
              <a:t>USE </a:t>
            </a:r>
            <a:r>
              <a:rPr lang="en-US" sz="3600" dirty="0" smtClean="0"/>
              <a:t>CASE (Cont.)</a:t>
            </a:r>
            <a:endParaRPr lang="en-US" dirty="0"/>
          </a:p>
        </p:txBody>
      </p:sp>
      <p:sp>
        <p:nvSpPr>
          <p:cNvPr id="334851" name="Rectangle 3"/>
          <p:cNvSpPr>
            <a:spLocks noGrp="1" noChangeArrowheads="1"/>
          </p:cNvSpPr>
          <p:nvPr>
            <p:ph type="body" idx="1"/>
          </p:nvPr>
        </p:nvSpPr>
        <p:spPr>
          <a:xfrm>
            <a:off x="285720" y="1285860"/>
            <a:ext cx="8401080" cy="4840303"/>
          </a:xfrm>
        </p:spPr>
        <p:txBody>
          <a:bodyPr/>
          <a:lstStyle/>
          <a:p>
            <a:pPr algn="l" rtl="0"/>
            <a:endParaRPr lang="en-US" sz="2400" dirty="0">
              <a:solidFill>
                <a:srgbClr val="FF0000"/>
              </a:solidFill>
              <a:latin typeface="Times New Roman" pitchFamily="18" charset="0"/>
              <a:cs typeface="Times New Roman" pitchFamily="18" charset="0"/>
            </a:endParaRPr>
          </a:p>
          <a:p>
            <a:pPr algn="l" rtl="0">
              <a:buFont typeface="Monotype Sorts" pitchFamily="2" charset="2"/>
              <a:buNone/>
            </a:pPr>
            <a:endParaRPr lang="en-US" sz="2400" dirty="0">
              <a:latin typeface="Times New Roman" pitchFamily="18" charset="0"/>
              <a:cs typeface="Times New Roman" pitchFamily="18" charset="0"/>
            </a:endParaRPr>
          </a:p>
        </p:txBody>
      </p:sp>
      <p:grpSp>
        <p:nvGrpSpPr>
          <p:cNvPr id="5" name="Group 4"/>
          <p:cNvGrpSpPr>
            <a:grpSpLocks/>
          </p:cNvGrpSpPr>
          <p:nvPr/>
        </p:nvGrpSpPr>
        <p:grpSpPr bwMode="auto">
          <a:xfrm>
            <a:off x="994970" y="2506429"/>
            <a:ext cx="5867400" cy="1143000"/>
            <a:chOff x="1104" y="2448"/>
            <a:chExt cx="3696" cy="720"/>
          </a:xfrm>
        </p:grpSpPr>
        <p:sp>
          <p:nvSpPr>
            <p:cNvPr id="6" name="Oval 5"/>
            <p:cNvSpPr>
              <a:spLocks noChangeArrowheads="1"/>
            </p:cNvSpPr>
            <p:nvPr/>
          </p:nvSpPr>
          <p:spPr bwMode="auto">
            <a:xfrm>
              <a:off x="3408" y="2448"/>
              <a:ext cx="1392" cy="720"/>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7" name="Oval 6"/>
            <p:cNvSpPr>
              <a:spLocks noChangeArrowheads="1"/>
            </p:cNvSpPr>
            <p:nvPr/>
          </p:nvSpPr>
          <p:spPr bwMode="auto">
            <a:xfrm>
              <a:off x="1104" y="2448"/>
              <a:ext cx="1392" cy="720"/>
            </a:xfrm>
            <a:prstGeom prst="ellipse">
              <a:avLst/>
            </a:prstGeom>
            <a:solidFill>
              <a:schemeClr val="bg1"/>
            </a:solidFill>
            <a:ln w="12700">
              <a:solidFill>
                <a:schemeClr val="tx1"/>
              </a:solidFill>
              <a:round/>
              <a:headEnd/>
              <a:tailEnd/>
            </a:ln>
            <a:effectLst/>
          </p:spPr>
          <p:txBody>
            <a:bodyPr wrap="none" anchor="ctr"/>
            <a:lstStyle/>
            <a:p>
              <a:endParaRPr lang="ar-EG"/>
            </a:p>
          </p:txBody>
        </p:sp>
      </p:grpSp>
      <p:sp>
        <p:nvSpPr>
          <p:cNvPr id="8" name="Rectangle 7"/>
          <p:cNvSpPr>
            <a:spLocks noChangeArrowheads="1"/>
          </p:cNvSpPr>
          <p:nvPr/>
        </p:nvSpPr>
        <p:spPr bwMode="auto">
          <a:xfrm>
            <a:off x="971600" y="3618487"/>
            <a:ext cx="2434903" cy="400110"/>
          </a:xfrm>
          <a:prstGeom prst="rect">
            <a:avLst/>
          </a:prstGeom>
          <a:noFill/>
          <a:ln w="12700">
            <a:noFill/>
            <a:miter lim="800000"/>
            <a:headEnd/>
            <a:tailEnd/>
          </a:ln>
          <a:effectLst/>
        </p:spPr>
        <p:txBody>
          <a:bodyPr wrap="square">
            <a:spAutoFit/>
          </a:bodyPr>
          <a:lstStyle/>
          <a:p>
            <a:pPr algn="l"/>
            <a:r>
              <a:rPr lang="en-US" sz="2000" dirty="0"/>
              <a:t>Open new account</a:t>
            </a:r>
          </a:p>
        </p:txBody>
      </p:sp>
      <p:sp>
        <p:nvSpPr>
          <p:cNvPr id="9" name="Rectangle 8"/>
          <p:cNvSpPr>
            <a:spLocks noChangeArrowheads="1"/>
          </p:cNvSpPr>
          <p:nvPr/>
        </p:nvSpPr>
        <p:spPr bwMode="auto">
          <a:xfrm>
            <a:off x="4709746" y="3676962"/>
            <a:ext cx="3534662" cy="400110"/>
          </a:xfrm>
          <a:prstGeom prst="rect">
            <a:avLst/>
          </a:prstGeom>
          <a:noFill/>
          <a:ln w="12700">
            <a:noFill/>
            <a:miter lim="800000"/>
            <a:headEnd/>
            <a:tailEnd/>
          </a:ln>
          <a:effectLst/>
        </p:spPr>
        <p:txBody>
          <a:bodyPr wrap="square">
            <a:spAutoFit/>
          </a:bodyPr>
          <a:lstStyle/>
          <a:p>
            <a:pPr algn="l"/>
            <a:r>
              <a:rPr lang="en-US" sz="2000" dirty="0"/>
              <a:t>Withdrawal of </a:t>
            </a:r>
            <a:r>
              <a:rPr lang="en-US" sz="2000" dirty="0" smtClean="0"/>
              <a:t>cash from </a:t>
            </a:r>
            <a:r>
              <a:rPr lang="en-US" sz="2000" dirty="0"/>
              <a:t>ATM</a:t>
            </a:r>
          </a:p>
        </p:txBody>
      </p:sp>
      <p:sp>
        <p:nvSpPr>
          <p:cNvPr id="2" name="TextBox 1"/>
          <p:cNvSpPr txBox="1"/>
          <p:nvPr/>
        </p:nvSpPr>
        <p:spPr>
          <a:xfrm>
            <a:off x="755576" y="1628800"/>
            <a:ext cx="7992888" cy="923330"/>
          </a:xfrm>
          <a:prstGeom prst="rect">
            <a:avLst/>
          </a:prstGeom>
          <a:noFill/>
        </p:spPr>
        <p:txBody>
          <a:bodyPr wrap="square" rtlCol="0">
            <a:spAutoFit/>
          </a:bodyPr>
          <a:lstStyle/>
          <a:p>
            <a:pPr marL="285750" indent="-285750" algn="l" rtl="0">
              <a:buFont typeface="Wingdings" pitchFamily="2" charset="2"/>
              <a:buChar char="Ø"/>
            </a:pPr>
            <a:r>
              <a:rPr lang="en-US" dirty="0"/>
              <a:t>Use cases are represented by </a:t>
            </a:r>
            <a:r>
              <a:rPr lang="en-US" dirty="0" smtClean="0"/>
              <a:t>ovals</a:t>
            </a:r>
          </a:p>
          <a:p>
            <a:pPr marL="285750" indent="-285750" algn="l" rtl="0">
              <a:buFont typeface="Wingdings" pitchFamily="2" charset="2"/>
              <a:buChar char="Ø"/>
            </a:pPr>
            <a:r>
              <a:rPr lang="en-US" dirty="0" smtClean="0"/>
              <a:t>Examples:</a:t>
            </a:r>
            <a:endParaRPr lang="en-US" dirty="0"/>
          </a:p>
          <a:p>
            <a:pPr algn="l"/>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115328" cy="725470"/>
          </a:xfrm>
        </p:spPr>
        <p:txBody>
          <a:bodyPr/>
          <a:lstStyle/>
          <a:p>
            <a:r>
              <a:rPr lang="en-GB" sz="3200" dirty="0">
                <a:latin typeface="Times New Roman" pitchFamily="18" charset="0"/>
                <a:cs typeface="Times New Roman" pitchFamily="18" charset="0"/>
              </a:rPr>
              <a:t>Finding Use Case: Useful Questions</a:t>
            </a:r>
          </a:p>
        </p:txBody>
      </p:sp>
      <p:sp>
        <p:nvSpPr>
          <p:cNvPr id="14339" name="Rectangle 3"/>
          <p:cNvSpPr>
            <a:spLocks noGrp="1" noChangeArrowheads="1"/>
          </p:cNvSpPr>
          <p:nvPr>
            <p:ph type="body" idx="1"/>
          </p:nvPr>
        </p:nvSpPr>
        <p:spPr>
          <a:xfrm>
            <a:off x="500034" y="1071547"/>
            <a:ext cx="8286808" cy="4714907"/>
          </a:xfrm>
        </p:spPr>
        <p:txBody>
          <a:bodyPr/>
          <a:lstStyle/>
          <a:p>
            <a:pPr algn="l" rtl="0">
              <a:lnSpc>
                <a:spcPct val="140000"/>
              </a:lnSpc>
              <a:buNone/>
            </a:pPr>
            <a:r>
              <a:rPr lang="en-US" sz="2000" dirty="0" smtClean="0">
                <a:latin typeface="Times New Roman" pitchFamily="18" charset="0"/>
                <a:cs typeface="Times New Roman" pitchFamily="18" charset="0"/>
              </a:rPr>
              <a:t>The following questions may be used to help identify the use cases for a system</a:t>
            </a:r>
            <a:endParaRPr lang="en-US" sz="2000" dirty="0" smtClean="0"/>
          </a:p>
          <a:p>
            <a:pPr algn="l" rtl="0">
              <a:lnSpc>
                <a:spcPct val="140000"/>
              </a:lnSpc>
            </a:pPr>
            <a:r>
              <a:rPr lang="en-US" sz="2000" dirty="0" smtClean="0"/>
              <a:t>What functions will the actor want from the system? </a:t>
            </a:r>
          </a:p>
          <a:p>
            <a:pPr algn="l" rtl="0">
              <a:lnSpc>
                <a:spcPct val="110000"/>
              </a:lnSpc>
            </a:pPr>
            <a:r>
              <a:rPr lang="en-GB" sz="2000" dirty="0" smtClean="0"/>
              <a:t>What </a:t>
            </a:r>
            <a:r>
              <a:rPr lang="en-GB" sz="2000" dirty="0"/>
              <a:t>use cases will create, store, change, remove, or read this information?</a:t>
            </a:r>
          </a:p>
          <a:p>
            <a:pPr algn="l" rtl="0">
              <a:lnSpc>
                <a:spcPct val="120000"/>
              </a:lnSpc>
            </a:pPr>
            <a:r>
              <a:rPr lang="en-GB" sz="2000" dirty="0"/>
              <a:t>Will any actor need to inform the system about sudden, external changes?</a:t>
            </a:r>
          </a:p>
          <a:p>
            <a:pPr algn="l" rtl="0">
              <a:lnSpc>
                <a:spcPct val="120000"/>
              </a:lnSpc>
            </a:pPr>
            <a:r>
              <a:rPr lang="en-GB" sz="2000" dirty="0"/>
              <a:t>Does any actor need to be informed about certain occurrences of the system?</a:t>
            </a:r>
          </a:p>
          <a:p>
            <a:pPr algn="l" rtl="0">
              <a:lnSpc>
                <a:spcPct val="140000"/>
              </a:lnSpc>
            </a:pPr>
            <a:r>
              <a:rPr lang="en-GB" sz="2000" dirty="0"/>
              <a:t>What use case will support and maintain the use case?</a:t>
            </a:r>
          </a:p>
          <a:p>
            <a:pPr algn="l" rtl="0">
              <a:lnSpc>
                <a:spcPct val="140000"/>
              </a:lnSpc>
            </a:pPr>
            <a:r>
              <a:rPr lang="en-GB" sz="2000" dirty="0"/>
              <a:t>Can all functional requirements be performed by the use case</a:t>
            </a:r>
            <a:r>
              <a:rPr lang="en-GB" sz="2000" dirty="0" smtClean="0"/>
              <a:t>?</a:t>
            </a: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External Systems</a:t>
            </a:r>
          </a:p>
        </p:txBody>
      </p:sp>
      <p:sp>
        <p:nvSpPr>
          <p:cNvPr id="159747" name="Rectangle 3"/>
          <p:cNvSpPr>
            <a:spLocks noGrp="1" noChangeArrowheads="1"/>
          </p:cNvSpPr>
          <p:nvPr>
            <p:ph type="body" idx="1"/>
          </p:nvPr>
        </p:nvSpPr>
        <p:spPr/>
        <p:txBody>
          <a:bodyPr/>
          <a:lstStyle/>
          <a:p>
            <a:pPr algn="l" rtl="0"/>
            <a:r>
              <a:rPr lang="en-US" dirty="0"/>
              <a:t>External systems are any non-human (generally computerized) actor which your system needs to perform one or more use cases</a:t>
            </a:r>
          </a:p>
          <a:p>
            <a:pPr algn="l" rtl="0"/>
            <a:r>
              <a:rPr lang="en-US" dirty="0" smtClean="0"/>
              <a:t>Are </a:t>
            </a:r>
            <a:r>
              <a:rPr lang="en-US" dirty="0"/>
              <a:t>systems you don’t control, </a:t>
            </a:r>
            <a:r>
              <a:rPr lang="en-US" dirty="0" smtClean="0"/>
              <a:t>and are </a:t>
            </a:r>
            <a:r>
              <a:rPr lang="en-US" dirty="0"/>
              <a:t>outside the scope of your </a:t>
            </a:r>
            <a:r>
              <a:rPr lang="en-US" dirty="0" smtClean="0"/>
              <a:t>system </a:t>
            </a:r>
            <a:r>
              <a:rPr lang="en-US" dirty="0"/>
              <a:t>development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dirty="0"/>
              <a:t>External Systems</a:t>
            </a:r>
          </a:p>
        </p:txBody>
      </p:sp>
      <p:sp>
        <p:nvSpPr>
          <p:cNvPr id="160771" name="Rectangle 3"/>
          <p:cNvSpPr>
            <a:spLocks noGrp="1" noChangeArrowheads="1"/>
          </p:cNvSpPr>
          <p:nvPr>
            <p:ph type="body" idx="1"/>
          </p:nvPr>
        </p:nvSpPr>
        <p:spPr/>
        <p:txBody>
          <a:bodyPr/>
          <a:lstStyle/>
          <a:p>
            <a:pPr algn="l" rtl="0"/>
            <a:r>
              <a:rPr lang="en-US" sz="2800" dirty="0"/>
              <a:t>Could include systems owned </a:t>
            </a:r>
            <a:r>
              <a:rPr lang="en-US" sz="2800" dirty="0" smtClean="0"/>
              <a:t>by </a:t>
            </a:r>
            <a:r>
              <a:rPr lang="en-US" sz="2800" dirty="0"/>
              <a:t>vendors</a:t>
            </a:r>
          </a:p>
          <a:p>
            <a:pPr lvl="1" algn="l" rtl="0"/>
            <a:r>
              <a:rPr lang="en-US" sz="2400" dirty="0"/>
              <a:t>E.g. a service to maintain your </a:t>
            </a:r>
            <a:r>
              <a:rPr lang="en-US" sz="2400" dirty="0" smtClean="0"/>
              <a:t>online </a:t>
            </a:r>
            <a:r>
              <a:rPr lang="en-US" sz="2400" dirty="0"/>
              <a:t>catalog</a:t>
            </a:r>
          </a:p>
          <a:p>
            <a:pPr algn="l" rtl="0"/>
            <a:r>
              <a:rPr lang="en-US" sz="2800" dirty="0"/>
              <a:t>Could be a custom legacy system which isn’t being replaced</a:t>
            </a:r>
          </a:p>
          <a:p>
            <a:pPr lvl="1" algn="l" rtl="0"/>
            <a:r>
              <a:rPr lang="en-US" sz="2400" dirty="0"/>
              <a:t>E.g. an existing human resource system, </a:t>
            </a:r>
            <a:r>
              <a:rPr lang="en-US" sz="2400" dirty="0" smtClean="0"/>
              <a:t>or accounting system</a:t>
            </a:r>
          </a:p>
          <a:p>
            <a:pPr algn="l" rtl="0"/>
            <a:r>
              <a:rPr lang="en-US" sz="2800" dirty="0"/>
              <a:t>Can be a Timer, to initiate automatically repeating use cases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System Boundary</a:t>
            </a:r>
          </a:p>
        </p:txBody>
      </p:sp>
      <p:sp>
        <p:nvSpPr>
          <p:cNvPr id="197635" name="Rectangle 3"/>
          <p:cNvSpPr>
            <a:spLocks noGrp="1" noChangeArrowheads="1"/>
          </p:cNvSpPr>
          <p:nvPr>
            <p:ph type="body" idx="1"/>
          </p:nvPr>
        </p:nvSpPr>
        <p:spPr>
          <a:xfrm>
            <a:off x="357158" y="1500174"/>
            <a:ext cx="8286808" cy="4643470"/>
          </a:xfrm>
        </p:spPr>
        <p:txBody>
          <a:bodyPr/>
          <a:lstStyle/>
          <a:p>
            <a:pPr algn="l" rtl="0">
              <a:lnSpc>
                <a:spcPct val="90000"/>
              </a:lnSpc>
            </a:pPr>
            <a:r>
              <a:rPr lang="en-US" sz="2800" dirty="0">
                <a:latin typeface="Times New Roman" pitchFamily="18" charset="0"/>
                <a:cs typeface="Times New Roman" pitchFamily="18" charset="0"/>
              </a:rPr>
              <a:t>The use case diagram includes a box to show the boundaries of </a:t>
            </a:r>
            <a:r>
              <a:rPr lang="en-US" sz="2800" dirty="0" smtClean="0">
                <a:latin typeface="Times New Roman" pitchFamily="18" charset="0"/>
                <a:cs typeface="Times New Roman" pitchFamily="18" charset="0"/>
              </a:rPr>
              <a:t> the </a:t>
            </a:r>
            <a:r>
              <a:rPr lang="en-US" sz="2800" dirty="0">
                <a:latin typeface="Times New Roman" pitchFamily="18" charset="0"/>
                <a:cs typeface="Times New Roman" pitchFamily="18" charset="0"/>
              </a:rPr>
              <a:t>system</a:t>
            </a:r>
          </a:p>
          <a:p>
            <a:pPr lvl="1" algn="l" rtl="0">
              <a:lnSpc>
                <a:spcPct val="90000"/>
              </a:lnSpc>
            </a:pPr>
            <a:r>
              <a:rPr lang="en-US" sz="2400" dirty="0">
                <a:latin typeface="Times New Roman" pitchFamily="18" charset="0"/>
                <a:cs typeface="Times New Roman" pitchFamily="18" charset="0"/>
              </a:rPr>
              <a:t>Actors are not within the boundary</a:t>
            </a:r>
          </a:p>
          <a:p>
            <a:pPr lvl="1" algn="l" rtl="0">
              <a:lnSpc>
                <a:spcPct val="90000"/>
              </a:lnSpc>
            </a:pPr>
            <a:r>
              <a:rPr lang="en-US" sz="2400" dirty="0">
                <a:latin typeface="Times New Roman" pitchFamily="18" charset="0"/>
                <a:cs typeface="Times New Roman" pitchFamily="18" charset="0"/>
              </a:rPr>
              <a:t>External systems are not within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boundary</a:t>
            </a:r>
          </a:p>
          <a:p>
            <a:pPr lvl="1" algn="l" rtl="0">
              <a:lnSpc>
                <a:spcPct val="90000"/>
              </a:lnSpc>
            </a:pPr>
            <a:r>
              <a:rPr lang="en-US" sz="2400" dirty="0">
                <a:latin typeface="Times New Roman" pitchFamily="18" charset="0"/>
                <a:cs typeface="Times New Roman" pitchFamily="18" charset="0"/>
              </a:rPr>
              <a:t>Box is labeled with your system’s name</a:t>
            </a:r>
          </a:p>
          <a:p>
            <a:pPr algn="l" rtl="0">
              <a:lnSpc>
                <a:spcPct val="90000"/>
              </a:lnSpc>
            </a:pPr>
            <a:r>
              <a:rPr lang="en-US" sz="2800" dirty="0" smtClean="0">
                <a:latin typeface="Times New Roman" pitchFamily="18" charset="0"/>
                <a:cs typeface="Times New Roman" pitchFamily="18" charset="0"/>
              </a:rPr>
              <a:t>The system boundary is shown on the top-level diagram (context level).</a:t>
            </a:r>
          </a:p>
          <a:p>
            <a:pPr algn="l" rtl="0"/>
            <a:r>
              <a:rPr lang="en-US" sz="2800" dirty="0" smtClean="0">
                <a:latin typeface="Times New Roman" pitchFamily="18" charset="0"/>
                <a:cs typeface="Times New Roman" pitchFamily="18" charset="0"/>
              </a:rPr>
              <a:t>It helps to identify what is external verses internal, and what the responsibilities of the system are. </a:t>
            </a:r>
          </a:p>
          <a:p>
            <a:pPr algn="l" rtl="0">
              <a:lnSpc>
                <a:spcPct val="90000"/>
              </a:lnSpc>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8313" y="260350"/>
            <a:ext cx="8291512" cy="1296988"/>
          </a:xfrm>
          <a:noFill/>
          <a:ln/>
        </p:spPr>
        <p:txBody>
          <a:bodyPr/>
          <a:lstStyle/>
          <a:p>
            <a:r>
              <a:rPr lang="en-US" sz="3200" dirty="0"/>
              <a:t>Example 1: Use cases diagram for a supermarket system</a:t>
            </a:r>
            <a:r>
              <a:rPr lang="th-TH" sz="3200" dirty="0"/>
              <a:t> </a:t>
            </a:r>
            <a:endParaRPr lang="en-US" sz="3200" dirty="0"/>
          </a:p>
        </p:txBody>
      </p:sp>
      <p:grpSp>
        <p:nvGrpSpPr>
          <p:cNvPr id="2" name="Group 3"/>
          <p:cNvGrpSpPr>
            <a:grpSpLocks/>
          </p:cNvGrpSpPr>
          <p:nvPr/>
        </p:nvGrpSpPr>
        <p:grpSpPr bwMode="auto">
          <a:xfrm>
            <a:off x="611188" y="1989138"/>
            <a:ext cx="7920037" cy="3360737"/>
            <a:chOff x="385" y="1253"/>
            <a:chExt cx="4989" cy="2117"/>
          </a:xfrm>
        </p:grpSpPr>
        <p:sp>
          <p:nvSpPr>
            <p:cNvPr id="10244" name="Rectangle 4"/>
            <p:cNvSpPr>
              <a:spLocks noChangeArrowheads="1"/>
            </p:cNvSpPr>
            <p:nvPr/>
          </p:nvSpPr>
          <p:spPr bwMode="auto">
            <a:xfrm>
              <a:off x="1474" y="1253"/>
              <a:ext cx="2567" cy="2117"/>
            </a:xfrm>
            <a:prstGeom prst="rect">
              <a:avLst/>
            </a:prstGeom>
            <a:solidFill>
              <a:srgbClr val="FFFF99"/>
            </a:solidFill>
            <a:ln w="9525">
              <a:solidFill>
                <a:srgbClr val="545472"/>
              </a:solidFill>
              <a:miter lim="800000"/>
              <a:headEnd/>
              <a:tailEnd/>
            </a:ln>
            <a:effectLst/>
          </p:spPr>
          <p:txBody>
            <a:bodyPr wrap="none" anchor="ctr"/>
            <a:lstStyle/>
            <a:p>
              <a:endParaRPr lang="ar-EG"/>
            </a:p>
          </p:txBody>
        </p:sp>
        <p:sp>
          <p:nvSpPr>
            <p:cNvPr id="10245" name="Oval 5"/>
            <p:cNvSpPr>
              <a:spLocks noChangeArrowheads="1"/>
            </p:cNvSpPr>
            <p:nvPr/>
          </p:nvSpPr>
          <p:spPr bwMode="auto">
            <a:xfrm>
              <a:off x="1977" y="1702"/>
              <a:ext cx="1629" cy="450"/>
            </a:xfrm>
            <a:prstGeom prst="ellipse">
              <a:avLst/>
            </a:prstGeom>
            <a:solidFill>
              <a:srgbClr val="97E7E9"/>
            </a:solidFill>
            <a:ln w="9525" algn="ctr">
              <a:solidFill>
                <a:srgbClr val="545472"/>
              </a:solidFill>
              <a:round/>
              <a:headEnd/>
              <a:tailEnd/>
            </a:ln>
            <a:effectLst/>
          </p:spPr>
          <p:txBody>
            <a:bodyPr wrap="none" anchor="ctr"/>
            <a:lstStyle/>
            <a:p>
              <a:pPr algn="ctr" eaLnBrk="0" hangingPunct="0"/>
              <a:r>
                <a:rPr lang="en-US" altLang="ja-JP" sz="1800" b="1">
                  <a:solidFill>
                    <a:srgbClr val="545472"/>
                  </a:solidFill>
                  <a:latin typeface="Times New Roman" pitchFamily="18" charset="0"/>
                  <a:ea typeface="MS Mincho" pitchFamily="49" charset="-128"/>
                </a:rPr>
                <a:t>Buy Items</a:t>
              </a:r>
              <a:endParaRPr lang="th-TH" sz="1800" b="1">
                <a:solidFill>
                  <a:srgbClr val="545472"/>
                </a:solidFill>
                <a:latin typeface="Times New Roman" pitchFamily="18" charset="0"/>
                <a:ea typeface="MS Mincho" pitchFamily="49" charset="-128"/>
              </a:endParaRPr>
            </a:p>
          </p:txBody>
        </p:sp>
        <p:sp>
          <p:nvSpPr>
            <p:cNvPr id="10246" name="Oval 6"/>
            <p:cNvSpPr>
              <a:spLocks noChangeArrowheads="1"/>
            </p:cNvSpPr>
            <p:nvPr/>
          </p:nvSpPr>
          <p:spPr bwMode="auto">
            <a:xfrm>
              <a:off x="2018" y="2422"/>
              <a:ext cx="1634" cy="541"/>
            </a:xfrm>
            <a:prstGeom prst="ellipse">
              <a:avLst/>
            </a:prstGeom>
            <a:solidFill>
              <a:srgbClr val="97E7E9"/>
            </a:solidFill>
            <a:ln w="9525">
              <a:solidFill>
                <a:srgbClr val="545472"/>
              </a:solidFill>
              <a:round/>
              <a:headEnd/>
              <a:tailEnd/>
            </a:ln>
            <a:effectLst/>
          </p:spPr>
          <p:txBody>
            <a:bodyPr wrap="none" anchor="ctr"/>
            <a:lstStyle/>
            <a:p>
              <a:pPr algn="ctr" eaLnBrk="0" hangingPunct="0"/>
              <a:r>
                <a:rPr lang="en-US" altLang="ja-JP" sz="1800" b="1">
                  <a:solidFill>
                    <a:srgbClr val="545472"/>
                  </a:solidFill>
                  <a:latin typeface="Times New Roman" pitchFamily="18" charset="0"/>
                  <a:ea typeface="MS Mincho" pitchFamily="49" charset="-128"/>
                </a:rPr>
                <a:t>Return purchased item</a:t>
              </a:r>
              <a:endParaRPr lang="th-TH" sz="1800" b="1">
                <a:latin typeface="Times New Roman" pitchFamily="18" charset="0"/>
                <a:cs typeface="Times New Roman" pitchFamily="18" charset="0"/>
              </a:endParaRPr>
            </a:p>
          </p:txBody>
        </p:sp>
        <p:sp>
          <p:nvSpPr>
            <p:cNvPr id="10247" name="Line 7"/>
            <p:cNvSpPr>
              <a:spLocks noChangeShapeType="1"/>
            </p:cNvSpPr>
            <p:nvPr/>
          </p:nvSpPr>
          <p:spPr bwMode="auto">
            <a:xfrm>
              <a:off x="735" y="2114"/>
              <a:ext cx="0" cy="315"/>
            </a:xfrm>
            <a:prstGeom prst="line">
              <a:avLst/>
            </a:prstGeom>
            <a:noFill/>
            <a:ln w="9525">
              <a:solidFill>
                <a:srgbClr val="545472"/>
              </a:solidFill>
              <a:round/>
              <a:headEnd/>
              <a:tailEnd/>
            </a:ln>
            <a:effectLst/>
          </p:spPr>
          <p:txBody>
            <a:bodyPr wrap="none" anchor="ctr"/>
            <a:lstStyle/>
            <a:p>
              <a:endParaRPr lang="ar-EG"/>
            </a:p>
          </p:txBody>
        </p:sp>
        <p:sp>
          <p:nvSpPr>
            <p:cNvPr id="10248" name="Line 8"/>
            <p:cNvSpPr>
              <a:spLocks noChangeShapeType="1"/>
            </p:cNvSpPr>
            <p:nvPr/>
          </p:nvSpPr>
          <p:spPr bwMode="auto">
            <a:xfrm flipH="1">
              <a:off x="539" y="2429"/>
              <a:ext cx="196" cy="180"/>
            </a:xfrm>
            <a:prstGeom prst="line">
              <a:avLst/>
            </a:prstGeom>
            <a:noFill/>
            <a:ln w="9525">
              <a:solidFill>
                <a:srgbClr val="545472"/>
              </a:solidFill>
              <a:round/>
              <a:headEnd/>
              <a:tailEnd/>
            </a:ln>
            <a:effectLst/>
          </p:spPr>
          <p:txBody>
            <a:bodyPr wrap="none" anchor="ctr"/>
            <a:lstStyle/>
            <a:p>
              <a:endParaRPr lang="ar-EG"/>
            </a:p>
          </p:txBody>
        </p:sp>
        <p:sp>
          <p:nvSpPr>
            <p:cNvPr id="10249" name="Line 9"/>
            <p:cNvSpPr>
              <a:spLocks noChangeShapeType="1"/>
            </p:cNvSpPr>
            <p:nvPr/>
          </p:nvSpPr>
          <p:spPr bwMode="auto">
            <a:xfrm>
              <a:off x="735" y="2429"/>
              <a:ext cx="196" cy="225"/>
            </a:xfrm>
            <a:prstGeom prst="line">
              <a:avLst/>
            </a:prstGeom>
            <a:noFill/>
            <a:ln w="9525">
              <a:solidFill>
                <a:srgbClr val="545472"/>
              </a:solidFill>
              <a:round/>
              <a:headEnd/>
              <a:tailEnd/>
            </a:ln>
            <a:effectLst/>
          </p:spPr>
          <p:txBody>
            <a:bodyPr wrap="none" anchor="ctr"/>
            <a:lstStyle/>
            <a:p>
              <a:endParaRPr lang="ar-EG"/>
            </a:p>
          </p:txBody>
        </p:sp>
        <p:sp>
          <p:nvSpPr>
            <p:cNvPr id="10250" name="Line 10"/>
            <p:cNvSpPr>
              <a:spLocks noChangeShapeType="1"/>
            </p:cNvSpPr>
            <p:nvPr/>
          </p:nvSpPr>
          <p:spPr bwMode="auto">
            <a:xfrm>
              <a:off x="604" y="2258"/>
              <a:ext cx="352" cy="0"/>
            </a:xfrm>
            <a:prstGeom prst="line">
              <a:avLst/>
            </a:prstGeom>
            <a:noFill/>
            <a:ln w="9525">
              <a:solidFill>
                <a:srgbClr val="545472"/>
              </a:solidFill>
              <a:round/>
              <a:headEnd/>
              <a:tailEnd/>
            </a:ln>
            <a:effectLst/>
          </p:spPr>
          <p:txBody>
            <a:bodyPr wrap="none" anchor="ctr"/>
            <a:lstStyle/>
            <a:p>
              <a:endParaRPr lang="ar-EG"/>
            </a:p>
          </p:txBody>
        </p:sp>
        <p:sp>
          <p:nvSpPr>
            <p:cNvPr id="10251" name="Oval 11"/>
            <p:cNvSpPr>
              <a:spLocks noChangeArrowheads="1"/>
            </p:cNvSpPr>
            <p:nvPr/>
          </p:nvSpPr>
          <p:spPr bwMode="auto">
            <a:xfrm>
              <a:off x="4933" y="1843"/>
              <a:ext cx="157" cy="180"/>
            </a:xfrm>
            <a:prstGeom prst="ellipse">
              <a:avLst/>
            </a:prstGeom>
            <a:solidFill>
              <a:srgbClr val="97E7E9"/>
            </a:solidFill>
            <a:ln w="9525">
              <a:solidFill>
                <a:srgbClr val="545472"/>
              </a:solidFill>
              <a:round/>
              <a:headEnd/>
              <a:tailEnd/>
            </a:ln>
            <a:effectLst/>
          </p:spPr>
          <p:txBody>
            <a:bodyPr wrap="none" anchor="ctr"/>
            <a:lstStyle/>
            <a:p>
              <a:endParaRPr lang="ar-EG"/>
            </a:p>
          </p:txBody>
        </p:sp>
        <p:sp>
          <p:nvSpPr>
            <p:cNvPr id="10252" name="Line 12"/>
            <p:cNvSpPr>
              <a:spLocks noChangeShapeType="1"/>
            </p:cNvSpPr>
            <p:nvPr/>
          </p:nvSpPr>
          <p:spPr bwMode="auto">
            <a:xfrm>
              <a:off x="5011" y="2023"/>
              <a:ext cx="0" cy="495"/>
            </a:xfrm>
            <a:prstGeom prst="line">
              <a:avLst/>
            </a:prstGeom>
            <a:noFill/>
            <a:ln w="9525">
              <a:solidFill>
                <a:srgbClr val="545472"/>
              </a:solidFill>
              <a:round/>
              <a:headEnd/>
              <a:tailEnd/>
            </a:ln>
            <a:effectLst/>
          </p:spPr>
          <p:txBody>
            <a:bodyPr wrap="none" anchor="ctr"/>
            <a:lstStyle/>
            <a:p>
              <a:endParaRPr lang="ar-EG"/>
            </a:p>
          </p:txBody>
        </p:sp>
        <p:sp>
          <p:nvSpPr>
            <p:cNvPr id="10253" name="Line 13"/>
            <p:cNvSpPr>
              <a:spLocks noChangeShapeType="1"/>
            </p:cNvSpPr>
            <p:nvPr/>
          </p:nvSpPr>
          <p:spPr bwMode="auto">
            <a:xfrm flipH="1">
              <a:off x="4855" y="2473"/>
              <a:ext cx="156" cy="270"/>
            </a:xfrm>
            <a:prstGeom prst="line">
              <a:avLst/>
            </a:prstGeom>
            <a:noFill/>
            <a:ln w="9525">
              <a:solidFill>
                <a:srgbClr val="545472"/>
              </a:solidFill>
              <a:round/>
              <a:headEnd/>
              <a:tailEnd/>
            </a:ln>
            <a:effectLst/>
          </p:spPr>
          <p:txBody>
            <a:bodyPr wrap="none" anchor="ctr"/>
            <a:lstStyle/>
            <a:p>
              <a:endParaRPr lang="ar-EG"/>
            </a:p>
          </p:txBody>
        </p:sp>
        <p:sp>
          <p:nvSpPr>
            <p:cNvPr id="10254" name="Line 14"/>
            <p:cNvSpPr>
              <a:spLocks noChangeShapeType="1"/>
            </p:cNvSpPr>
            <p:nvPr/>
          </p:nvSpPr>
          <p:spPr bwMode="auto">
            <a:xfrm>
              <a:off x="5011" y="2518"/>
              <a:ext cx="157" cy="225"/>
            </a:xfrm>
            <a:prstGeom prst="line">
              <a:avLst/>
            </a:prstGeom>
            <a:noFill/>
            <a:ln w="9525">
              <a:solidFill>
                <a:srgbClr val="545472"/>
              </a:solidFill>
              <a:round/>
              <a:headEnd/>
              <a:tailEnd/>
            </a:ln>
            <a:effectLst/>
          </p:spPr>
          <p:txBody>
            <a:bodyPr wrap="none" anchor="ctr"/>
            <a:lstStyle/>
            <a:p>
              <a:endParaRPr lang="ar-EG"/>
            </a:p>
          </p:txBody>
        </p:sp>
        <p:sp>
          <p:nvSpPr>
            <p:cNvPr id="10255" name="Line 15"/>
            <p:cNvSpPr>
              <a:spLocks noChangeShapeType="1"/>
            </p:cNvSpPr>
            <p:nvPr/>
          </p:nvSpPr>
          <p:spPr bwMode="auto">
            <a:xfrm>
              <a:off x="4855" y="2203"/>
              <a:ext cx="391" cy="0"/>
            </a:xfrm>
            <a:prstGeom prst="line">
              <a:avLst/>
            </a:prstGeom>
            <a:noFill/>
            <a:ln w="9525">
              <a:solidFill>
                <a:srgbClr val="545472"/>
              </a:solidFill>
              <a:round/>
              <a:headEnd/>
              <a:tailEnd/>
            </a:ln>
            <a:effectLst/>
          </p:spPr>
          <p:txBody>
            <a:bodyPr wrap="none" anchor="ctr"/>
            <a:lstStyle/>
            <a:p>
              <a:endParaRPr lang="ar-EG"/>
            </a:p>
          </p:txBody>
        </p:sp>
        <p:sp>
          <p:nvSpPr>
            <p:cNvPr id="10256" name="Oval 16"/>
            <p:cNvSpPr>
              <a:spLocks noChangeArrowheads="1"/>
            </p:cNvSpPr>
            <p:nvPr/>
          </p:nvSpPr>
          <p:spPr bwMode="auto">
            <a:xfrm>
              <a:off x="657" y="1979"/>
              <a:ext cx="156" cy="180"/>
            </a:xfrm>
            <a:prstGeom prst="ellipse">
              <a:avLst/>
            </a:prstGeom>
            <a:solidFill>
              <a:srgbClr val="97E7E9"/>
            </a:solidFill>
            <a:ln w="9525">
              <a:solidFill>
                <a:srgbClr val="545472"/>
              </a:solidFill>
              <a:round/>
              <a:headEnd/>
              <a:tailEnd/>
            </a:ln>
            <a:effectLst/>
          </p:spPr>
          <p:txBody>
            <a:bodyPr wrap="none" anchor="ctr"/>
            <a:lstStyle/>
            <a:p>
              <a:endParaRPr lang="ar-EG"/>
            </a:p>
          </p:txBody>
        </p:sp>
        <p:sp>
          <p:nvSpPr>
            <p:cNvPr id="10257" name="Line 17"/>
            <p:cNvSpPr>
              <a:spLocks noChangeShapeType="1"/>
            </p:cNvSpPr>
            <p:nvPr/>
          </p:nvSpPr>
          <p:spPr bwMode="auto">
            <a:xfrm flipV="1">
              <a:off x="1066" y="1972"/>
              <a:ext cx="935" cy="279"/>
            </a:xfrm>
            <a:prstGeom prst="line">
              <a:avLst/>
            </a:prstGeom>
            <a:noFill/>
            <a:ln w="9525">
              <a:solidFill>
                <a:srgbClr val="545472"/>
              </a:solidFill>
              <a:round/>
              <a:headEnd/>
              <a:tailEnd/>
            </a:ln>
            <a:effectLst/>
          </p:spPr>
          <p:txBody>
            <a:bodyPr wrap="none" anchor="ctr"/>
            <a:lstStyle/>
            <a:p>
              <a:endParaRPr lang="ar-EG"/>
            </a:p>
          </p:txBody>
        </p:sp>
        <p:sp>
          <p:nvSpPr>
            <p:cNvPr id="10258" name="Line 18"/>
            <p:cNvSpPr>
              <a:spLocks noChangeShapeType="1"/>
            </p:cNvSpPr>
            <p:nvPr/>
          </p:nvSpPr>
          <p:spPr bwMode="auto">
            <a:xfrm>
              <a:off x="1066" y="2387"/>
              <a:ext cx="974" cy="305"/>
            </a:xfrm>
            <a:prstGeom prst="line">
              <a:avLst/>
            </a:prstGeom>
            <a:noFill/>
            <a:ln w="9525">
              <a:solidFill>
                <a:srgbClr val="545472"/>
              </a:solidFill>
              <a:round/>
              <a:headEnd/>
              <a:tailEnd/>
            </a:ln>
            <a:effectLst/>
          </p:spPr>
          <p:txBody>
            <a:bodyPr wrap="none" anchor="ctr"/>
            <a:lstStyle/>
            <a:p>
              <a:endParaRPr lang="ar-EG"/>
            </a:p>
          </p:txBody>
        </p:sp>
        <p:sp>
          <p:nvSpPr>
            <p:cNvPr id="10259" name="Line 19"/>
            <p:cNvSpPr>
              <a:spLocks noChangeShapeType="1"/>
            </p:cNvSpPr>
            <p:nvPr/>
          </p:nvSpPr>
          <p:spPr bwMode="auto">
            <a:xfrm flipH="1" flipV="1">
              <a:off x="3606" y="1979"/>
              <a:ext cx="1134" cy="181"/>
            </a:xfrm>
            <a:prstGeom prst="line">
              <a:avLst/>
            </a:prstGeom>
            <a:noFill/>
            <a:ln w="9525">
              <a:solidFill>
                <a:srgbClr val="545472"/>
              </a:solidFill>
              <a:round/>
              <a:headEnd/>
              <a:tailEnd/>
            </a:ln>
            <a:effectLst/>
          </p:spPr>
          <p:txBody>
            <a:bodyPr wrap="none" anchor="ctr"/>
            <a:lstStyle/>
            <a:p>
              <a:endParaRPr lang="ar-EG"/>
            </a:p>
          </p:txBody>
        </p:sp>
        <p:sp>
          <p:nvSpPr>
            <p:cNvPr id="10260" name="Line 20"/>
            <p:cNvSpPr>
              <a:spLocks noChangeShapeType="1"/>
            </p:cNvSpPr>
            <p:nvPr/>
          </p:nvSpPr>
          <p:spPr bwMode="auto">
            <a:xfrm flipH="1">
              <a:off x="3651" y="2293"/>
              <a:ext cx="1204" cy="411"/>
            </a:xfrm>
            <a:prstGeom prst="line">
              <a:avLst/>
            </a:prstGeom>
            <a:noFill/>
            <a:ln w="9525">
              <a:solidFill>
                <a:srgbClr val="545472"/>
              </a:solidFill>
              <a:round/>
              <a:headEnd/>
              <a:tailEnd/>
            </a:ln>
            <a:effectLst/>
          </p:spPr>
          <p:txBody>
            <a:bodyPr wrap="none" anchor="ctr"/>
            <a:lstStyle/>
            <a:p>
              <a:endParaRPr lang="ar-EG"/>
            </a:p>
          </p:txBody>
        </p:sp>
        <p:sp>
          <p:nvSpPr>
            <p:cNvPr id="10261" name="Text Box 21"/>
            <p:cNvSpPr txBox="1">
              <a:spLocks noChangeArrowheads="1"/>
            </p:cNvSpPr>
            <p:nvPr/>
          </p:nvSpPr>
          <p:spPr bwMode="auto">
            <a:xfrm>
              <a:off x="385" y="2795"/>
              <a:ext cx="816" cy="250"/>
            </a:xfrm>
            <a:prstGeom prst="rect">
              <a:avLst/>
            </a:prstGeom>
            <a:noFill/>
            <a:ln w="9525">
              <a:noFill/>
              <a:miter lim="800000"/>
              <a:headEnd/>
              <a:tailEnd/>
            </a:ln>
            <a:effectLst/>
          </p:spPr>
          <p:txBody>
            <a:bodyPr>
              <a:spAutoFit/>
            </a:bodyPr>
            <a:lstStyle/>
            <a:p>
              <a:pPr algn="ctr" eaLnBrk="0" hangingPunct="0">
                <a:spcBef>
                  <a:spcPct val="50000"/>
                </a:spcBef>
              </a:pPr>
              <a:r>
                <a:rPr lang="en-US" sz="2000">
                  <a:latin typeface="Times New Roman" pitchFamily="18" charset="0"/>
                  <a:cs typeface="Times New Roman" pitchFamily="18" charset="0"/>
                </a:rPr>
                <a:t>Customer</a:t>
              </a:r>
              <a:endParaRPr lang="th-TH" sz="2000">
                <a:latin typeface="Times New Roman" pitchFamily="18" charset="0"/>
                <a:cs typeface="Times New Roman" pitchFamily="18" charset="0"/>
              </a:endParaRPr>
            </a:p>
          </p:txBody>
        </p:sp>
        <p:sp>
          <p:nvSpPr>
            <p:cNvPr id="10262" name="Text Box 22"/>
            <p:cNvSpPr txBox="1">
              <a:spLocks noChangeArrowheads="1"/>
            </p:cNvSpPr>
            <p:nvPr/>
          </p:nvSpPr>
          <p:spPr bwMode="auto">
            <a:xfrm>
              <a:off x="4558" y="2886"/>
              <a:ext cx="816" cy="250"/>
            </a:xfrm>
            <a:prstGeom prst="rect">
              <a:avLst/>
            </a:prstGeom>
            <a:noFill/>
            <a:ln w="9525">
              <a:noFill/>
              <a:miter lim="800000"/>
              <a:headEnd/>
              <a:tailEnd/>
            </a:ln>
            <a:effectLst/>
          </p:spPr>
          <p:txBody>
            <a:bodyPr>
              <a:spAutoFit/>
            </a:bodyPr>
            <a:lstStyle/>
            <a:p>
              <a:pPr algn="ctr" eaLnBrk="0" hangingPunct="0">
                <a:spcBef>
                  <a:spcPct val="50000"/>
                </a:spcBef>
              </a:pPr>
              <a:r>
                <a:rPr lang="en-US" sz="2000">
                  <a:latin typeface="Times New Roman" pitchFamily="18" charset="0"/>
                  <a:cs typeface="Times New Roman" pitchFamily="18" charset="0"/>
                </a:rPr>
                <a:t>Cashier</a:t>
              </a:r>
              <a:endParaRPr lang="th-TH" sz="2000">
                <a:latin typeface="Times New Roman" pitchFamily="18" charset="0"/>
                <a:cs typeface="Times New Roman" pitchFamily="18" charset="0"/>
              </a:endParaRPr>
            </a:p>
          </p:txBody>
        </p:sp>
      </p:grpSp>
      <p:sp>
        <p:nvSpPr>
          <p:cNvPr id="5" name="TextBox 4"/>
          <p:cNvSpPr txBox="1"/>
          <p:nvPr/>
        </p:nvSpPr>
        <p:spPr>
          <a:xfrm>
            <a:off x="7089566" y="988288"/>
            <a:ext cx="1980029" cy="369332"/>
          </a:xfrm>
          <a:prstGeom prst="rect">
            <a:avLst/>
          </a:prstGeom>
          <a:noFill/>
        </p:spPr>
        <p:txBody>
          <a:bodyPr wrap="none" rtlCol="0">
            <a:spAutoFit/>
          </a:bodyPr>
          <a:lstStyle/>
          <a:p>
            <a:pPr algn="l" rtl="0"/>
            <a:r>
              <a:rPr lang="en-US" dirty="0" smtClean="0"/>
              <a:t>System boundary</a:t>
            </a:r>
          </a:p>
        </p:txBody>
      </p:sp>
      <p:cxnSp>
        <p:nvCxnSpPr>
          <p:cNvPr id="7" name="Straight Arrow Connector 6"/>
          <p:cNvCxnSpPr>
            <a:stCxn id="5" idx="2"/>
          </p:cNvCxnSpPr>
          <p:nvPr/>
        </p:nvCxnSpPr>
        <p:spPr>
          <a:xfrm flipH="1">
            <a:off x="6415088" y="1357620"/>
            <a:ext cx="1664493" cy="991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74638"/>
            <a:ext cx="8229600" cy="639762"/>
          </a:xfrm>
        </p:spPr>
        <p:txBody>
          <a:bodyPr rtlCol="1">
            <a:normAutofit fontScale="90000"/>
          </a:bodyPr>
          <a:lstStyle/>
          <a:p>
            <a:pPr algn="l" rtl="0" eaLnBrk="1" fontAlgn="auto" hangingPunct="1">
              <a:spcAft>
                <a:spcPts val="0"/>
              </a:spcAft>
              <a:defRPr/>
            </a:pPr>
            <a:r>
              <a:rPr lang="en-US" sz="3600" dirty="0" smtClean="0"/>
              <a:t>Example 2: Use </a:t>
            </a:r>
            <a:r>
              <a:rPr lang="en-US" sz="3600" dirty="0"/>
              <a:t>Case </a:t>
            </a:r>
            <a:r>
              <a:rPr lang="en-US" sz="3600" dirty="0" smtClean="0"/>
              <a:t>Diagram for</a:t>
            </a:r>
            <a:r>
              <a:rPr lang="en-US" sz="3200" dirty="0">
                <a:latin typeface="Calibri" pitchFamily="34" charset="0"/>
              </a:rPr>
              <a:t> Elevator Control System</a:t>
            </a:r>
            <a:r>
              <a:rPr lang="en-US" sz="3600" dirty="0" smtClean="0"/>
              <a:t> </a:t>
            </a:r>
            <a:endParaRPr lang="en-US" sz="3600" dirty="0"/>
          </a:p>
        </p:txBody>
      </p:sp>
      <p:sp>
        <p:nvSpPr>
          <p:cNvPr id="5124" name="Rectangle 16"/>
          <p:cNvSpPr>
            <a:spLocks noChangeArrowheads="1"/>
          </p:cNvSpPr>
          <p:nvPr/>
        </p:nvSpPr>
        <p:spPr bwMode="auto">
          <a:xfrm>
            <a:off x="3276600" y="1371600"/>
            <a:ext cx="2590800" cy="3200400"/>
          </a:xfrm>
          <a:prstGeom prst="rect">
            <a:avLst/>
          </a:prstGeom>
          <a:noFill/>
          <a:ln w="9525">
            <a:solidFill>
              <a:schemeClr val="tx1"/>
            </a:solidFill>
            <a:miter lim="800000"/>
            <a:headEnd/>
            <a:tailEnd/>
          </a:ln>
        </p:spPr>
        <p:txBody>
          <a:bodyPr wrap="none" anchor="ctr"/>
          <a:lstStyle/>
          <a:p>
            <a:endParaRPr lang="ar-EG">
              <a:latin typeface="Calibri" pitchFamily="34" charset="0"/>
            </a:endParaRPr>
          </a:p>
        </p:txBody>
      </p:sp>
      <p:grpSp>
        <p:nvGrpSpPr>
          <p:cNvPr id="5125" name="Group 17"/>
          <p:cNvGrpSpPr>
            <a:grpSpLocks/>
          </p:cNvGrpSpPr>
          <p:nvPr/>
        </p:nvGrpSpPr>
        <p:grpSpPr bwMode="auto">
          <a:xfrm>
            <a:off x="1905000" y="2743200"/>
            <a:ext cx="304800" cy="685800"/>
            <a:chOff x="1392" y="2592"/>
            <a:chExt cx="192" cy="432"/>
          </a:xfrm>
        </p:grpSpPr>
        <p:sp>
          <p:nvSpPr>
            <p:cNvPr id="5141" name="Oval 18"/>
            <p:cNvSpPr>
              <a:spLocks noChangeArrowheads="1"/>
            </p:cNvSpPr>
            <p:nvPr/>
          </p:nvSpPr>
          <p:spPr bwMode="auto">
            <a:xfrm>
              <a:off x="1392" y="2592"/>
              <a:ext cx="192" cy="144"/>
            </a:xfrm>
            <a:prstGeom prst="ellipse">
              <a:avLst/>
            </a:prstGeom>
            <a:solidFill>
              <a:schemeClr val="accent1"/>
            </a:solidFill>
            <a:ln w="9525">
              <a:solidFill>
                <a:schemeClr val="tx1"/>
              </a:solidFill>
              <a:round/>
              <a:headEnd/>
              <a:tailEnd/>
            </a:ln>
          </p:spPr>
          <p:txBody>
            <a:bodyPr wrap="none" anchor="ctr"/>
            <a:lstStyle/>
            <a:p>
              <a:endParaRPr lang="ar-EG">
                <a:latin typeface="Calibri" pitchFamily="34" charset="0"/>
              </a:endParaRPr>
            </a:p>
          </p:txBody>
        </p:sp>
        <p:sp>
          <p:nvSpPr>
            <p:cNvPr id="5142" name="Line 19"/>
            <p:cNvSpPr>
              <a:spLocks noChangeShapeType="1"/>
            </p:cNvSpPr>
            <p:nvPr/>
          </p:nvSpPr>
          <p:spPr bwMode="auto">
            <a:xfrm>
              <a:off x="1488" y="2736"/>
              <a:ext cx="0" cy="192"/>
            </a:xfrm>
            <a:prstGeom prst="line">
              <a:avLst/>
            </a:prstGeom>
            <a:noFill/>
            <a:ln w="9525">
              <a:solidFill>
                <a:schemeClr val="tx1"/>
              </a:solidFill>
              <a:round/>
              <a:headEnd/>
              <a:tailEnd/>
            </a:ln>
          </p:spPr>
          <p:txBody>
            <a:bodyPr/>
            <a:lstStyle/>
            <a:p>
              <a:endParaRPr lang="ar-EG"/>
            </a:p>
          </p:txBody>
        </p:sp>
        <p:sp>
          <p:nvSpPr>
            <p:cNvPr id="5143" name="Line 20"/>
            <p:cNvSpPr>
              <a:spLocks noChangeShapeType="1"/>
            </p:cNvSpPr>
            <p:nvPr/>
          </p:nvSpPr>
          <p:spPr bwMode="auto">
            <a:xfrm>
              <a:off x="1488" y="2928"/>
              <a:ext cx="96" cy="96"/>
            </a:xfrm>
            <a:prstGeom prst="line">
              <a:avLst/>
            </a:prstGeom>
            <a:noFill/>
            <a:ln w="9525">
              <a:solidFill>
                <a:schemeClr val="tx1"/>
              </a:solidFill>
              <a:round/>
              <a:headEnd/>
              <a:tailEnd/>
            </a:ln>
          </p:spPr>
          <p:txBody>
            <a:bodyPr/>
            <a:lstStyle/>
            <a:p>
              <a:endParaRPr lang="ar-EG"/>
            </a:p>
          </p:txBody>
        </p:sp>
        <p:sp>
          <p:nvSpPr>
            <p:cNvPr id="5144" name="Line 21"/>
            <p:cNvSpPr>
              <a:spLocks noChangeShapeType="1"/>
            </p:cNvSpPr>
            <p:nvPr/>
          </p:nvSpPr>
          <p:spPr bwMode="auto">
            <a:xfrm flipH="1">
              <a:off x="1392" y="2928"/>
              <a:ext cx="96" cy="96"/>
            </a:xfrm>
            <a:prstGeom prst="line">
              <a:avLst/>
            </a:prstGeom>
            <a:noFill/>
            <a:ln w="9525">
              <a:solidFill>
                <a:schemeClr val="tx1"/>
              </a:solidFill>
              <a:round/>
              <a:headEnd/>
              <a:tailEnd/>
            </a:ln>
          </p:spPr>
          <p:txBody>
            <a:bodyPr/>
            <a:lstStyle/>
            <a:p>
              <a:endParaRPr lang="ar-EG"/>
            </a:p>
          </p:txBody>
        </p:sp>
        <p:sp>
          <p:nvSpPr>
            <p:cNvPr id="5145" name="Line 22"/>
            <p:cNvSpPr>
              <a:spLocks noChangeShapeType="1"/>
            </p:cNvSpPr>
            <p:nvPr/>
          </p:nvSpPr>
          <p:spPr bwMode="auto">
            <a:xfrm>
              <a:off x="1392" y="2832"/>
              <a:ext cx="192" cy="0"/>
            </a:xfrm>
            <a:prstGeom prst="line">
              <a:avLst/>
            </a:prstGeom>
            <a:noFill/>
            <a:ln w="9525">
              <a:solidFill>
                <a:schemeClr val="tx1"/>
              </a:solidFill>
              <a:round/>
              <a:headEnd/>
              <a:tailEnd/>
            </a:ln>
          </p:spPr>
          <p:txBody>
            <a:bodyPr/>
            <a:lstStyle/>
            <a:p>
              <a:endParaRPr lang="ar-EG"/>
            </a:p>
          </p:txBody>
        </p:sp>
      </p:grpSp>
      <p:sp>
        <p:nvSpPr>
          <p:cNvPr id="5126" name="Oval 23"/>
          <p:cNvSpPr>
            <a:spLocks noChangeArrowheads="1"/>
          </p:cNvSpPr>
          <p:nvPr/>
        </p:nvSpPr>
        <p:spPr bwMode="auto">
          <a:xfrm>
            <a:off x="3810000" y="2209800"/>
            <a:ext cx="1371600" cy="685800"/>
          </a:xfrm>
          <a:prstGeom prst="ellipse">
            <a:avLst/>
          </a:prstGeom>
          <a:noFill/>
          <a:ln w="9525">
            <a:solidFill>
              <a:schemeClr val="tx1"/>
            </a:solidFill>
            <a:round/>
            <a:headEnd/>
            <a:tailEnd/>
          </a:ln>
        </p:spPr>
        <p:txBody>
          <a:bodyPr wrap="none" anchor="ctr"/>
          <a:lstStyle/>
          <a:p>
            <a:pPr algn="ctr"/>
            <a:r>
              <a:rPr lang="en-US">
                <a:latin typeface="Calibri" pitchFamily="34" charset="0"/>
              </a:rPr>
              <a:t>Request </a:t>
            </a:r>
          </a:p>
          <a:p>
            <a:pPr algn="ctr"/>
            <a:r>
              <a:rPr lang="en-US">
                <a:latin typeface="Calibri" pitchFamily="34" charset="0"/>
              </a:rPr>
              <a:t>Elevator</a:t>
            </a:r>
          </a:p>
        </p:txBody>
      </p:sp>
      <p:sp>
        <p:nvSpPr>
          <p:cNvPr id="5127" name="Line 24"/>
          <p:cNvSpPr>
            <a:spLocks noChangeShapeType="1"/>
          </p:cNvSpPr>
          <p:nvPr/>
        </p:nvSpPr>
        <p:spPr bwMode="auto">
          <a:xfrm>
            <a:off x="2514600" y="3124200"/>
            <a:ext cx="1295400" cy="381000"/>
          </a:xfrm>
          <a:prstGeom prst="line">
            <a:avLst/>
          </a:prstGeom>
          <a:noFill/>
          <a:ln w="9525">
            <a:solidFill>
              <a:schemeClr val="tx1"/>
            </a:solidFill>
            <a:round/>
            <a:headEnd/>
            <a:tailEnd/>
          </a:ln>
        </p:spPr>
        <p:txBody>
          <a:bodyPr/>
          <a:lstStyle/>
          <a:p>
            <a:endParaRPr lang="ar-EG"/>
          </a:p>
        </p:txBody>
      </p:sp>
      <p:sp>
        <p:nvSpPr>
          <p:cNvPr id="5128" name="Text Box 25"/>
          <p:cNvSpPr txBox="1">
            <a:spLocks noChangeArrowheads="1"/>
          </p:cNvSpPr>
          <p:nvPr/>
        </p:nvSpPr>
        <p:spPr bwMode="auto">
          <a:xfrm>
            <a:off x="1524000" y="3505200"/>
            <a:ext cx="1022350" cy="641350"/>
          </a:xfrm>
          <a:prstGeom prst="rect">
            <a:avLst/>
          </a:prstGeom>
          <a:noFill/>
          <a:ln w="9525">
            <a:noFill/>
            <a:miter lim="800000"/>
            <a:headEnd/>
            <a:tailEnd/>
          </a:ln>
        </p:spPr>
        <p:txBody>
          <a:bodyPr wrap="none">
            <a:spAutoFit/>
          </a:bodyPr>
          <a:lstStyle/>
          <a:p>
            <a:r>
              <a:rPr lang="en-US">
                <a:latin typeface="Calibri" pitchFamily="34" charset="0"/>
              </a:rPr>
              <a:t>Elevator</a:t>
            </a:r>
          </a:p>
          <a:p>
            <a:r>
              <a:rPr lang="en-US">
                <a:latin typeface="Calibri" pitchFamily="34" charset="0"/>
              </a:rPr>
              <a:t>User</a:t>
            </a:r>
          </a:p>
        </p:txBody>
      </p:sp>
      <p:sp>
        <p:nvSpPr>
          <p:cNvPr id="5129" name="Oval 26"/>
          <p:cNvSpPr>
            <a:spLocks noChangeArrowheads="1"/>
          </p:cNvSpPr>
          <p:nvPr/>
        </p:nvSpPr>
        <p:spPr bwMode="auto">
          <a:xfrm>
            <a:off x="3810000" y="3124200"/>
            <a:ext cx="1371600" cy="685800"/>
          </a:xfrm>
          <a:prstGeom prst="ellipse">
            <a:avLst/>
          </a:prstGeom>
          <a:noFill/>
          <a:ln w="9525">
            <a:solidFill>
              <a:schemeClr val="tx1"/>
            </a:solidFill>
            <a:round/>
            <a:headEnd/>
            <a:tailEnd/>
          </a:ln>
        </p:spPr>
        <p:txBody>
          <a:bodyPr wrap="none" anchor="ctr"/>
          <a:lstStyle/>
          <a:p>
            <a:pPr algn="ctr"/>
            <a:r>
              <a:rPr lang="en-US">
                <a:latin typeface="Calibri" pitchFamily="34" charset="0"/>
              </a:rPr>
              <a:t>Select </a:t>
            </a:r>
          </a:p>
          <a:p>
            <a:pPr algn="ctr"/>
            <a:r>
              <a:rPr lang="en-US">
                <a:latin typeface="Calibri" pitchFamily="34" charset="0"/>
              </a:rPr>
              <a:t>Destination</a:t>
            </a:r>
          </a:p>
        </p:txBody>
      </p:sp>
      <p:sp>
        <p:nvSpPr>
          <p:cNvPr id="5130" name="Line 29"/>
          <p:cNvSpPr>
            <a:spLocks noChangeShapeType="1"/>
          </p:cNvSpPr>
          <p:nvPr/>
        </p:nvSpPr>
        <p:spPr bwMode="auto">
          <a:xfrm flipV="1">
            <a:off x="2514600" y="2590800"/>
            <a:ext cx="1295400" cy="533400"/>
          </a:xfrm>
          <a:prstGeom prst="line">
            <a:avLst/>
          </a:prstGeom>
          <a:noFill/>
          <a:ln w="9525">
            <a:solidFill>
              <a:schemeClr val="tx1"/>
            </a:solidFill>
            <a:round/>
            <a:headEnd/>
            <a:tailEnd/>
          </a:ln>
        </p:spPr>
        <p:txBody>
          <a:bodyPr/>
          <a:lstStyle/>
          <a:p>
            <a:endParaRPr lang="ar-EG"/>
          </a:p>
        </p:txBody>
      </p:sp>
      <p:sp>
        <p:nvSpPr>
          <p:cNvPr id="5131" name="Text Box 30"/>
          <p:cNvSpPr txBox="1">
            <a:spLocks noChangeArrowheads="1"/>
          </p:cNvSpPr>
          <p:nvPr/>
        </p:nvSpPr>
        <p:spPr bwMode="auto">
          <a:xfrm>
            <a:off x="2057400" y="4724400"/>
            <a:ext cx="4380495" cy="369332"/>
          </a:xfrm>
          <a:prstGeom prst="rect">
            <a:avLst/>
          </a:prstGeom>
          <a:noFill/>
          <a:ln w="9525">
            <a:noFill/>
            <a:miter lim="800000"/>
            <a:headEnd/>
            <a:tailEnd/>
          </a:ln>
        </p:spPr>
        <p:txBody>
          <a:bodyPr wrap="none">
            <a:spAutoFit/>
          </a:bodyPr>
          <a:lstStyle/>
          <a:p>
            <a:pPr algn="l" rtl="0"/>
            <a:r>
              <a:rPr lang="en-US" dirty="0">
                <a:latin typeface="Calibri" pitchFamily="34" charset="0"/>
              </a:rPr>
              <a:t>Elevator Control System actors and use cases</a:t>
            </a:r>
          </a:p>
        </p:txBody>
      </p:sp>
      <p:grpSp>
        <p:nvGrpSpPr>
          <p:cNvPr id="5132" name="Group 32"/>
          <p:cNvGrpSpPr>
            <a:grpSpLocks/>
          </p:cNvGrpSpPr>
          <p:nvPr/>
        </p:nvGrpSpPr>
        <p:grpSpPr bwMode="auto">
          <a:xfrm>
            <a:off x="6934200" y="2743200"/>
            <a:ext cx="304800" cy="685800"/>
            <a:chOff x="1392" y="2592"/>
            <a:chExt cx="192" cy="432"/>
          </a:xfrm>
        </p:grpSpPr>
        <p:sp>
          <p:nvSpPr>
            <p:cNvPr id="5136" name="Oval 33"/>
            <p:cNvSpPr>
              <a:spLocks noChangeArrowheads="1"/>
            </p:cNvSpPr>
            <p:nvPr/>
          </p:nvSpPr>
          <p:spPr bwMode="auto">
            <a:xfrm>
              <a:off x="1392" y="2592"/>
              <a:ext cx="192" cy="144"/>
            </a:xfrm>
            <a:prstGeom prst="ellipse">
              <a:avLst/>
            </a:prstGeom>
            <a:solidFill>
              <a:schemeClr val="accent1"/>
            </a:solidFill>
            <a:ln w="9525">
              <a:solidFill>
                <a:schemeClr val="tx1"/>
              </a:solidFill>
              <a:round/>
              <a:headEnd/>
              <a:tailEnd/>
            </a:ln>
          </p:spPr>
          <p:txBody>
            <a:bodyPr wrap="none" anchor="ctr"/>
            <a:lstStyle/>
            <a:p>
              <a:endParaRPr lang="ar-EG">
                <a:latin typeface="Calibri" pitchFamily="34" charset="0"/>
              </a:endParaRPr>
            </a:p>
          </p:txBody>
        </p:sp>
        <p:sp>
          <p:nvSpPr>
            <p:cNvPr id="5137" name="Line 34"/>
            <p:cNvSpPr>
              <a:spLocks noChangeShapeType="1"/>
            </p:cNvSpPr>
            <p:nvPr/>
          </p:nvSpPr>
          <p:spPr bwMode="auto">
            <a:xfrm>
              <a:off x="1488" y="2736"/>
              <a:ext cx="0" cy="192"/>
            </a:xfrm>
            <a:prstGeom prst="line">
              <a:avLst/>
            </a:prstGeom>
            <a:noFill/>
            <a:ln w="9525">
              <a:solidFill>
                <a:schemeClr val="tx1"/>
              </a:solidFill>
              <a:round/>
              <a:headEnd/>
              <a:tailEnd/>
            </a:ln>
          </p:spPr>
          <p:txBody>
            <a:bodyPr/>
            <a:lstStyle/>
            <a:p>
              <a:endParaRPr lang="ar-EG"/>
            </a:p>
          </p:txBody>
        </p:sp>
        <p:sp>
          <p:nvSpPr>
            <p:cNvPr id="5138" name="Line 35"/>
            <p:cNvSpPr>
              <a:spLocks noChangeShapeType="1"/>
            </p:cNvSpPr>
            <p:nvPr/>
          </p:nvSpPr>
          <p:spPr bwMode="auto">
            <a:xfrm>
              <a:off x="1488" y="2928"/>
              <a:ext cx="96" cy="96"/>
            </a:xfrm>
            <a:prstGeom prst="line">
              <a:avLst/>
            </a:prstGeom>
            <a:noFill/>
            <a:ln w="9525">
              <a:solidFill>
                <a:schemeClr val="tx1"/>
              </a:solidFill>
              <a:round/>
              <a:headEnd/>
              <a:tailEnd/>
            </a:ln>
          </p:spPr>
          <p:txBody>
            <a:bodyPr/>
            <a:lstStyle/>
            <a:p>
              <a:endParaRPr lang="ar-EG"/>
            </a:p>
          </p:txBody>
        </p:sp>
        <p:sp>
          <p:nvSpPr>
            <p:cNvPr id="5139" name="Line 36"/>
            <p:cNvSpPr>
              <a:spLocks noChangeShapeType="1"/>
            </p:cNvSpPr>
            <p:nvPr/>
          </p:nvSpPr>
          <p:spPr bwMode="auto">
            <a:xfrm flipH="1">
              <a:off x="1392" y="2928"/>
              <a:ext cx="96" cy="96"/>
            </a:xfrm>
            <a:prstGeom prst="line">
              <a:avLst/>
            </a:prstGeom>
            <a:noFill/>
            <a:ln w="9525">
              <a:solidFill>
                <a:schemeClr val="tx1"/>
              </a:solidFill>
              <a:round/>
              <a:headEnd/>
              <a:tailEnd/>
            </a:ln>
          </p:spPr>
          <p:txBody>
            <a:bodyPr/>
            <a:lstStyle/>
            <a:p>
              <a:endParaRPr lang="ar-EG"/>
            </a:p>
          </p:txBody>
        </p:sp>
        <p:sp>
          <p:nvSpPr>
            <p:cNvPr id="5140" name="Line 37"/>
            <p:cNvSpPr>
              <a:spLocks noChangeShapeType="1"/>
            </p:cNvSpPr>
            <p:nvPr/>
          </p:nvSpPr>
          <p:spPr bwMode="auto">
            <a:xfrm>
              <a:off x="1392" y="2832"/>
              <a:ext cx="192" cy="0"/>
            </a:xfrm>
            <a:prstGeom prst="line">
              <a:avLst/>
            </a:prstGeom>
            <a:noFill/>
            <a:ln w="9525">
              <a:solidFill>
                <a:schemeClr val="tx1"/>
              </a:solidFill>
              <a:round/>
              <a:headEnd/>
              <a:tailEnd/>
            </a:ln>
          </p:spPr>
          <p:txBody>
            <a:bodyPr/>
            <a:lstStyle/>
            <a:p>
              <a:endParaRPr lang="ar-EG"/>
            </a:p>
          </p:txBody>
        </p:sp>
      </p:grpSp>
      <p:sp>
        <p:nvSpPr>
          <p:cNvPr id="5133" name="Text Box 38"/>
          <p:cNvSpPr txBox="1">
            <a:spLocks noChangeArrowheads="1"/>
          </p:cNvSpPr>
          <p:nvPr/>
        </p:nvSpPr>
        <p:spPr bwMode="auto">
          <a:xfrm>
            <a:off x="6461125" y="3465513"/>
            <a:ext cx="908050" cy="641350"/>
          </a:xfrm>
          <a:prstGeom prst="rect">
            <a:avLst/>
          </a:prstGeom>
          <a:noFill/>
          <a:ln w="9525">
            <a:noFill/>
            <a:miter lim="800000"/>
            <a:headEnd/>
            <a:tailEnd/>
          </a:ln>
        </p:spPr>
        <p:txBody>
          <a:bodyPr wrap="none">
            <a:spAutoFit/>
          </a:bodyPr>
          <a:lstStyle/>
          <a:p>
            <a:r>
              <a:rPr lang="en-US">
                <a:latin typeface="Calibri" pitchFamily="34" charset="0"/>
              </a:rPr>
              <a:t>Arrival</a:t>
            </a:r>
          </a:p>
          <a:p>
            <a:r>
              <a:rPr lang="en-US">
                <a:latin typeface="Calibri" pitchFamily="34" charset="0"/>
              </a:rPr>
              <a:t>Sensor</a:t>
            </a:r>
          </a:p>
        </p:txBody>
      </p:sp>
      <p:sp>
        <p:nvSpPr>
          <p:cNvPr id="5134" name="Line 39"/>
          <p:cNvSpPr>
            <a:spLocks noChangeShapeType="1"/>
          </p:cNvSpPr>
          <p:nvPr/>
        </p:nvSpPr>
        <p:spPr bwMode="auto">
          <a:xfrm>
            <a:off x="5181600" y="2590800"/>
            <a:ext cx="1295400" cy="457200"/>
          </a:xfrm>
          <a:prstGeom prst="line">
            <a:avLst/>
          </a:prstGeom>
          <a:noFill/>
          <a:ln w="9525">
            <a:solidFill>
              <a:schemeClr val="tx1"/>
            </a:solidFill>
            <a:round/>
            <a:headEnd/>
            <a:tailEnd/>
          </a:ln>
        </p:spPr>
        <p:txBody>
          <a:bodyPr/>
          <a:lstStyle/>
          <a:p>
            <a:endParaRPr lang="ar-EG"/>
          </a:p>
        </p:txBody>
      </p:sp>
      <p:sp>
        <p:nvSpPr>
          <p:cNvPr id="5135" name="Line 40"/>
          <p:cNvSpPr>
            <a:spLocks noChangeShapeType="1"/>
          </p:cNvSpPr>
          <p:nvPr/>
        </p:nvSpPr>
        <p:spPr bwMode="auto">
          <a:xfrm flipV="1">
            <a:off x="5181600" y="3048000"/>
            <a:ext cx="1295400" cy="457200"/>
          </a:xfrm>
          <a:prstGeom prst="line">
            <a:avLst/>
          </a:prstGeom>
          <a:noFill/>
          <a:ln w="9525">
            <a:solidFill>
              <a:schemeClr val="tx1"/>
            </a:solidFill>
            <a:round/>
            <a:headEnd/>
            <a:tailEnd/>
          </a:ln>
        </p:spPr>
        <p:txBody>
          <a:bodyPr/>
          <a:lstStyle/>
          <a:p>
            <a:endParaRPr lang="ar-EG"/>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rtlCol="1">
            <a:normAutofit fontScale="90000"/>
          </a:bodyPr>
          <a:lstStyle/>
          <a:p>
            <a:pPr rtl="0" eaLnBrk="1" fontAlgn="auto" hangingPunct="1">
              <a:spcAft>
                <a:spcPts val="0"/>
              </a:spcAft>
              <a:defRPr/>
            </a:pPr>
            <a:r>
              <a:rPr lang="en-US" dirty="0" smtClean="0"/>
              <a:t>Example 3: Use </a:t>
            </a:r>
            <a:r>
              <a:rPr lang="en-US" dirty="0"/>
              <a:t>Case Diagram for Appointment System</a:t>
            </a:r>
          </a:p>
        </p:txBody>
      </p:sp>
      <p:pic>
        <p:nvPicPr>
          <p:cNvPr id="6148" name="Picture 3" descr="Chapter_15_illus15"/>
          <p:cNvPicPr>
            <a:picLocks noChangeAspect="1" noChangeArrowheads="1"/>
          </p:cNvPicPr>
          <p:nvPr/>
        </p:nvPicPr>
        <p:blipFill>
          <a:blip r:embed="rId3"/>
          <a:srcRect l="21568" t="36363" r="20589" b="34848"/>
          <a:stretch>
            <a:fillRect/>
          </a:stretch>
        </p:blipFill>
        <p:spPr bwMode="auto">
          <a:xfrm>
            <a:off x="1295400" y="1676400"/>
            <a:ext cx="67818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Topic 2: Use Case Relationships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xfrm>
            <a:off x="588963" y="652463"/>
            <a:ext cx="7304087" cy="598882"/>
          </a:xfrm>
        </p:spPr>
        <p:txBody>
          <a:bodyPr lIns="55562" tIns="22225" rIns="55562" bIns="22225" rtlCol="1" anchor="t">
            <a:spAutoFit/>
          </a:bodyPr>
          <a:lstStyle/>
          <a:p>
            <a:pPr rtl="0" eaLnBrk="1" fontAlgn="auto" hangingPunct="1">
              <a:spcAft>
                <a:spcPts val="0"/>
              </a:spcAft>
              <a:defRPr/>
            </a:pPr>
            <a:r>
              <a:rPr lang="en-US" sz="3600" b="1" dirty="0">
                <a:solidFill>
                  <a:schemeClr val="tx2">
                    <a:lumMod val="75000"/>
                  </a:schemeClr>
                </a:solidFill>
              </a:rPr>
              <a:t>Use Case Relationships</a:t>
            </a:r>
            <a:endParaRPr lang="en-US" sz="3600" dirty="0">
              <a:solidFill>
                <a:schemeClr val="tx2">
                  <a:lumMod val="75000"/>
                </a:schemeClr>
              </a:solidFill>
            </a:endParaRPr>
          </a:p>
        </p:txBody>
      </p:sp>
      <p:sp>
        <p:nvSpPr>
          <p:cNvPr id="40964" name="Rectangle 4"/>
          <p:cNvSpPr>
            <a:spLocks noGrp="1" noChangeArrowheads="1"/>
          </p:cNvSpPr>
          <p:nvPr>
            <p:ph type="body" idx="1"/>
          </p:nvPr>
        </p:nvSpPr>
        <p:spPr>
          <a:xfrm>
            <a:off x="285750" y="1340768"/>
            <a:ext cx="8705850" cy="5112567"/>
          </a:xfrm>
        </p:spPr>
        <p:txBody>
          <a:bodyPr lIns="107950" tIns="53975" rIns="107950" bIns="53975" rtlCol="1">
            <a:normAutofit/>
          </a:bodyPr>
          <a:lstStyle/>
          <a:p>
            <a:pPr algn="l" rtl="0" eaLnBrk="1" fontAlgn="auto" hangingPunct="1">
              <a:lnSpc>
                <a:spcPct val="140000"/>
              </a:lnSpc>
              <a:spcAft>
                <a:spcPts val="0"/>
              </a:spcAft>
              <a:defRPr/>
            </a:pPr>
            <a:r>
              <a:rPr lang="en-US" dirty="0">
                <a:solidFill>
                  <a:schemeClr val="tx2">
                    <a:lumMod val="75000"/>
                  </a:schemeClr>
                </a:solidFill>
              </a:rPr>
              <a:t>Can organize use cases by specifying relationships among them.</a:t>
            </a:r>
          </a:p>
          <a:p>
            <a:pPr lvl="1" algn="l" rtl="0" eaLnBrk="1" fontAlgn="auto" hangingPunct="1">
              <a:lnSpc>
                <a:spcPct val="140000"/>
              </a:lnSpc>
              <a:spcAft>
                <a:spcPts val="0"/>
              </a:spcAft>
              <a:defRPr/>
            </a:pPr>
            <a:r>
              <a:rPr lang="en-US" dirty="0">
                <a:solidFill>
                  <a:schemeClr val="tx2">
                    <a:lumMod val="75000"/>
                  </a:schemeClr>
                </a:solidFill>
              </a:rPr>
              <a:t>Generalization</a:t>
            </a:r>
          </a:p>
          <a:p>
            <a:pPr lvl="1" algn="l" rtl="0" eaLnBrk="1" fontAlgn="auto" hangingPunct="1">
              <a:lnSpc>
                <a:spcPct val="140000"/>
              </a:lnSpc>
              <a:spcAft>
                <a:spcPts val="0"/>
              </a:spcAft>
              <a:defRPr/>
            </a:pPr>
            <a:r>
              <a:rPr lang="en-US" dirty="0">
                <a:solidFill>
                  <a:schemeClr val="tx2">
                    <a:lumMod val="75000"/>
                  </a:schemeClr>
                </a:solidFill>
              </a:rPr>
              <a:t>Include</a:t>
            </a:r>
          </a:p>
          <a:p>
            <a:pPr lvl="1" algn="l" rtl="0" eaLnBrk="1" fontAlgn="auto" hangingPunct="1">
              <a:lnSpc>
                <a:spcPct val="140000"/>
              </a:lnSpc>
              <a:spcAft>
                <a:spcPts val="0"/>
              </a:spcAft>
              <a:defRPr/>
            </a:pPr>
            <a:r>
              <a:rPr lang="en-US" dirty="0">
                <a:solidFill>
                  <a:schemeClr val="tx2">
                    <a:lumMod val="75000"/>
                  </a:schemeClr>
                </a:solidFill>
              </a:rPr>
              <a:t>Extend </a:t>
            </a:r>
            <a:endParaRPr lang="en-US" dirty="0" smtClean="0">
              <a:solidFill>
                <a:schemeClr val="tx2">
                  <a:lumMod val="75000"/>
                </a:schemeClr>
              </a:solidFill>
            </a:endParaRPr>
          </a:p>
          <a:p>
            <a:pPr lvl="1" algn="l" rtl="0"/>
            <a:r>
              <a:rPr lang="en-US" dirty="0">
                <a:solidFill>
                  <a:schemeClr val="tx2">
                    <a:lumMod val="75000"/>
                  </a:schemeClr>
                </a:solidFill>
              </a:rPr>
              <a:t>Association: </a:t>
            </a:r>
            <a:endParaRPr lang="en-US" dirty="0" smtClean="0">
              <a:solidFill>
                <a:schemeClr val="tx2">
                  <a:lumMod val="75000"/>
                </a:schemeClr>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 calcmode="lin" valueType="num">
                                      <p:cBhvr additive="base">
                                        <p:cTn id="7" dur="500" fill="hold"/>
                                        <p:tgtEl>
                                          <p:spTgt spid="409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0964">
                                            <p:txEl>
                                              <p:pRg st="1" end="1"/>
                                            </p:txEl>
                                          </p:spTgt>
                                        </p:tgtEl>
                                        <p:attrNameLst>
                                          <p:attrName>style.visibility</p:attrName>
                                        </p:attrNameLst>
                                      </p:cBhvr>
                                      <p:to>
                                        <p:strVal val="visible"/>
                                      </p:to>
                                    </p:set>
                                    <p:anim calcmode="lin" valueType="num">
                                      <p:cBhvr additive="base">
                                        <p:cTn id="11" dur="500" fill="hold"/>
                                        <p:tgtEl>
                                          <p:spTgt spid="4096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096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0964">
                                            <p:txEl>
                                              <p:pRg st="2" end="2"/>
                                            </p:txEl>
                                          </p:spTgt>
                                        </p:tgtEl>
                                        <p:attrNameLst>
                                          <p:attrName>style.visibility</p:attrName>
                                        </p:attrNameLst>
                                      </p:cBhvr>
                                      <p:to>
                                        <p:strVal val="visible"/>
                                      </p:to>
                                    </p:set>
                                    <p:anim calcmode="lin" valueType="num">
                                      <p:cBhvr additive="base">
                                        <p:cTn id="15" dur="500" fill="hold"/>
                                        <p:tgtEl>
                                          <p:spTgt spid="4096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096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0964">
                                            <p:txEl>
                                              <p:pRg st="3" end="3"/>
                                            </p:txEl>
                                          </p:spTgt>
                                        </p:tgtEl>
                                        <p:attrNameLst>
                                          <p:attrName>style.visibility</p:attrName>
                                        </p:attrNameLst>
                                      </p:cBhvr>
                                      <p:to>
                                        <p:strVal val="visible"/>
                                      </p:to>
                                    </p:set>
                                    <p:anim calcmode="lin" valueType="num">
                                      <p:cBhvr additive="base">
                                        <p:cTn id="19" dur="500" fill="hold"/>
                                        <p:tgtEl>
                                          <p:spTgt spid="4096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4">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0964">
                                            <p:txEl>
                                              <p:pRg st="4" end="4"/>
                                            </p:txEl>
                                          </p:spTgt>
                                        </p:tgtEl>
                                        <p:attrNameLst>
                                          <p:attrName>style.visibility</p:attrName>
                                        </p:attrNameLst>
                                      </p:cBhvr>
                                      <p:to>
                                        <p:strVal val="visible"/>
                                      </p:to>
                                    </p:set>
                                    <p:anim calcmode="lin" valueType="num">
                                      <p:cBhvr additive="base">
                                        <p:cTn id="23" dur="500" fill="hold"/>
                                        <p:tgtEl>
                                          <p:spTgt spid="40964">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096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lgn="l" rtl="0"/>
            <a:r>
              <a:rPr lang="en-US" sz="2800" dirty="0" smtClean="0"/>
              <a:t>In this lesson, the following points will be studied:</a:t>
            </a:r>
          </a:p>
          <a:p>
            <a:pPr lvl="1" algn="l" rtl="0"/>
            <a:r>
              <a:rPr lang="en-US" sz="2400" dirty="0" smtClean="0"/>
              <a:t>Introduction to use case diagrams, its symbols and the meaning and usage of each symbol.</a:t>
            </a:r>
          </a:p>
          <a:p>
            <a:pPr lvl="1" algn="l" rtl="0"/>
            <a:r>
              <a:rPr lang="en-US" sz="2400" dirty="0" smtClean="0"/>
              <a:t>Use case relationships(Association, Include, Extend, Generalization</a:t>
            </a:r>
          </a:p>
          <a:p>
            <a:pPr lvl="1" algn="l" rtl="0"/>
            <a:r>
              <a:rPr lang="en-US" sz="2400" dirty="0" smtClean="0"/>
              <a:t>A comparison between the previous relations.</a:t>
            </a:r>
          </a:p>
          <a:p>
            <a:pPr lvl="1" algn="l" rtl="0"/>
            <a:r>
              <a:rPr lang="en-US" sz="2400" dirty="0" smtClean="0"/>
              <a:t>Use case contents and Use case modeling core elements and core relationships</a:t>
            </a:r>
          </a:p>
          <a:p>
            <a:pPr lvl="1" algn="l" rtl="0"/>
            <a:r>
              <a:rPr lang="en-US" sz="2400" dirty="0" smtClean="0"/>
              <a:t>Real life examples will be discussed at the end of lesson three.</a:t>
            </a:r>
          </a:p>
          <a:p>
            <a:pPr lvl="1" algn="l" rtl="0"/>
            <a:r>
              <a:rPr lang="en-US" sz="2400" dirty="0" smtClean="0"/>
              <a:t>University Course Registration System case study is discussed</a:t>
            </a:r>
          </a:p>
        </p:txBody>
      </p:sp>
    </p:spTree>
    <p:extLst>
      <p:ext uri="{BB962C8B-B14F-4D97-AF65-F5344CB8AC3E}">
        <p14:creationId xmlns="" xmlns:p14="http://schemas.microsoft.com/office/powerpoint/2010/main" val="3393207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75000"/>
                  </a:schemeClr>
                </a:solidFill>
              </a:rPr>
              <a:t>Use Case Relationships: </a:t>
            </a:r>
            <a:r>
              <a:rPr lang="en-US" b="1" dirty="0" smtClean="0">
                <a:solidFill>
                  <a:schemeClr val="tx2">
                    <a:lumMod val="75000"/>
                  </a:schemeClr>
                </a:solidFill>
              </a:rPr>
              <a:t>Association</a:t>
            </a:r>
            <a:endParaRPr lang="en-US" dirty="0"/>
          </a:p>
        </p:txBody>
      </p:sp>
      <p:sp>
        <p:nvSpPr>
          <p:cNvPr id="3" name="Content Placeholder 2"/>
          <p:cNvSpPr>
            <a:spLocks noGrp="1"/>
          </p:cNvSpPr>
          <p:nvPr>
            <p:ph idx="1"/>
          </p:nvPr>
        </p:nvSpPr>
        <p:spPr/>
        <p:txBody>
          <a:bodyPr/>
          <a:lstStyle/>
          <a:p>
            <a:pPr algn="l" rtl="0"/>
            <a:r>
              <a:rPr lang="en-US" sz="3600" dirty="0">
                <a:solidFill>
                  <a:schemeClr val="tx2">
                    <a:lumMod val="75000"/>
                  </a:schemeClr>
                </a:solidFill>
              </a:rPr>
              <a:t>Communication between an actor and a use case; is often referred as “communicates” </a:t>
            </a:r>
          </a:p>
          <a:p>
            <a:pPr algn="l" rtl="0"/>
            <a:r>
              <a:rPr lang="en-US" sz="3600" dirty="0">
                <a:solidFill>
                  <a:schemeClr val="tx2">
                    <a:lumMod val="75000"/>
                  </a:schemeClr>
                </a:solidFill>
              </a:rPr>
              <a:t>Represented by a solid line. </a:t>
            </a:r>
            <a:endParaRPr lang="en-US" sz="3600" dirty="0" smtClean="0">
              <a:solidFill>
                <a:schemeClr val="tx2">
                  <a:lumMod val="75000"/>
                </a:schemeClr>
              </a:solidFill>
            </a:endParaRPr>
          </a:p>
          <a:p>
            <a:pPr marL="457200" lvl="1" indent="0" algn="l" rtl="0">
              <a:buNone/>
            </a:pPr>
            <a:r>
              <a:rPr lang="en-US" dirty="0">
                <a:solidFill>
                  <a:schemeClr val="tx2">
                    <a:lumMod val="75000"/>
                  </a:schemeClr>
                </a:solidFill>
              </a:rPr>
              <a:t>	</a:t>
            </a:r>
            <a:r>
              <a:rPr lang="en-US" dirty="0" smtClean="0">
                <a:solidFill>
                  <a:schemeClr val="tx2">
                    <a:lumMod val="75000"/>
                  </a:schemeClr>
                </a:solidFill>
              </a:rPr>
              <a:t>		</a:t>
            </a:r>
            <a:endParaRPr lang="en-US" dirty="0">
              <a:solidFill>
                <a:schemeClr val="tx2">
                  <a:lumMod val="75000"/>
                </a:schemeClr>
              </a:solidFill>
            </a:endParaRPr>
          </a:p>
          <a:p>
            <a:pPr algn="l" rtl="0"/>
            <a:endParaRPr lang="en-US" dirty="0"/>
          </a:p>
        </p:txBody>
      </p:sp>
      <p:sp>
        <p:nvSpPr>
          <p:cNvPr id="4" name="Line 10"/>
          <p:cNvSpPr>
            <a:spLocks noChangeShapeType="1"/>
          </p:cNvSpPr>
          <p:nvPr/>
        </p:nvSpPr>
        <p:spPr bwMode="auto">
          <a:xfrm>
            <a:off x="3979912" y="4437112"/>
            <a:ext cx="1600200" cy="0"/>
          </a:xfrm>
          <a:prstGeom prst="line">
            <a:avLst/>
          </a:prstGeom>
          <a:noFill/>
          <a:ln w="9525">
            <a:solidFill>
              <a:schemeClr val="tx1"/>
            </a:solidFill>
            <a:miter lim="800000"/>
            <a:headEnd/>
            <a:tailEnd/>
          </a:ln>
          <a:effectLst/>
        </p:spPr>
        <p:txBody>
          <a:bodyPr wrap="none"/>
          <a:lstStyle/>
          <a:p>
            <a:endParaRPr lang="ar-EG"/>
          </a:p>
        </p:txBody>
      </p:sp>
    </p:spTree>
    <p:extLst>
      <p:ext uri="{BB962C8B-B14F-4D97-AF65-F5344CB8AC3E}">
        <p14:creationId xmlns="" xmlns:p14="http://schemas.microsoft.com/office/powerpoint/2010/main" val="1139847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05800" cy="5059363"/>
          </a:xfrm>
        </p:spPr>
        <p:txBody>
          <a:bodyPr/>
          <a:lstStyle/>
          <a:p>
            <a:pPr algn="l" rtl="0"/>
            <a:r>
              <a:rPr lang="it-IT" sz="2800" b="1" dirty="0" smtClean="0"/>
              <a:t>Include</a:t>
            </a:r>
            <a:r>
              <a:rPr lang="it-IT" sz="2800" dirty="0" smtClean="0"/>
              <a:t> relationships, between two Use Cases, model that the functionality A is used in the context of the functionality B, being one of its phases</a:t>
            </a:r>
            <a:r>
              <a:rPr lang="it-IT" sz="2800" dirty="0" smtClean="0"/>
              <a:t>.</a:t>
            </a:r>
          </a:p>
          <a:p>
            <a:pPr algn="l" rtl="0"/>
            <a:r>
              <a:rPr lang="it-IT" sz="2800" dirty="0" smtClean="0"/>
              <a:t> </a:t>
            </a:r>
            <a:r>
              <a:rPr lang="it-IT" sz="2800" dirty="0" smtClean="0"/>
              <a:t>Typically, include relationships are used to extract fragments of use cases that are duplicated in multiple use cases. </a:t>
            </a:r>
            <a:endParaRPr lang="it-IT" sz="2800" dirty="0" smtClean="0"/>
          </a:p>
          <a:p>
            <a:pPr algn="l" rtl="0"/>
            <a:r>
              <a:rPr lang="it-IT" sz="2800" dirty="0" smtClean="0"/>
              <a:t>If </a:t>
            </a:r>
            <a:r>
              <a:rPr lang="it-IT" sz="2800" dirty="0" smtClean="0"/>
              <a:t>a use case includes multiple others, they are both required in the including use case. </a:t>
            </a:r>
            <a:endParaRPr lang="it-IT" sz="2800" dirty="0" smtClean="0"/>
          </a:p>
          <a:p>
            <a:pPr algn="l" rtl="0"/>
            <a:r>
              <a:rPr lang="it-IT" sz="2800" dirty="0" smtClean="0"/>
              <a:t>It </a:t>
            </a:r>
            <a:r>
              <a:rPr lang="it-IT" sz="2800" dirty="0" smtClean="0"/>
              <a:t>can be also indicated as</a:t>
            </a:r>
            <a:r>
              <a:rPr lang="it-IT" sz="2800" i="1" dirty="0" smtClean="0"/>
              <a:t>uses</a:t>
            </a:r>
            <a:r>
              <a:rPr lang="it-IT" sz="2800" dirty="0" smtClean="0"/>
              <a:t>(e.g., in the following example, both password check and fingerprint scan are phases of the identity verification)</a:t>
            </a:r>
            <a:r>
              <a:rPr lang="it-IT" sz="2800" i="1" dirty="0" smtClean="0"/>
              <a:t>.</a:t>
            </a:r>
            <a:endParaRPr lang="en-US" sz="2800" dirty="0"/>
          </a:p>
        </p:txBody>
      </p:sp>
      <p:sp>
        <p:nvSpPr>
          <p:cNvPr id="4" name="Rectangle 3"/>
          <p:cNvSpPr>
            <a:spLocks noGrp="1" noChangeArrowheads="1"/>
          </p:cNvSpPr>
          <p:nvPr>
            <p:ph type="title"/>
          </p:nvPr>
        </p:nvSpPr>
        <p:spPr>
          <a:xfrm>
            <a:off x="457200" y="274638"/>
            <a:ext cx="8229600" cy="598882"/>
          </a:xfrm>
        </p:spPr>
        <p:txBody>
          <a:bodyPr wrap="square" lIns="55562" tIns="22225" rIns="55562" bIns="22225" rtlCol="1" anchor="t">
            <a:spAutoFit/>
          </a:bodyPr>
          <a:lstStyle/>
          <a:p>
            <a:pPr rtl="0" eaLnBrk="1" fontAlgn="auto" hangingPunct="1">
              <a:spcAft>
                <a:spcPts val="0"/>
              </a:spcAft>
              <a:defRPr/>
            </a:pPr>
            <a:r>
              <a:rPr lang="en-US" sz="3600" b="1" dirty="0">
                <a:solidFill>
                  <a:schemeClr val="tx2">
                    <a:lumMod val="75000"/>
                  </a:schemeClr>
                </a:solidFill>
              </a:rPr>
              <a:t>Use Case </a:t>
            </a:r>
            <a:r>
              <a:rPr lang="en-US" sz="3600" b="1" dirty="0" smtClean="0">
                <a:solidFill>
                  <a:schemeClr val="tx2">
                    <a:lumMod val="75000"/>
                  </a:schemeClr>
                </a:solidFill>
              </a:rPr>
              <a:t>Relationships: include</a:t>
            </a:r>
            <a:endParaRPr lang="en-US" sz="3600" dirty="0">
              <a:solidFill>
                <a:schemeClr val="tx2">
                  <a:lumMod val="7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47"/>
          <p:cNvPicPr>
            <a:picLocks noGrp="1"/>
          </p:cNvPicPr>
          <p:nvPr>
            <p:ph idx="1"/>
          </p:nvPr>
        </p:nvPicPr>
        <p:blipFill>
          <a:blip r:embed="rId2"/>
          <a:stretch>
            <a:fillRect/>
          </a:stretch>
        </p:blipFill>
        <p:spPr>
          <a:xfrm>
            <a:off x="2438400" y="2133600"/>
            <a:ext cx="3657599" cy="3048000"/>
          </a:xfrm>
          <a:prstGeom prst="rect">
            <a:avLst/>
          </a:prstGeom>
        </p:spPr>
      </p:pic>
      <p:sp>
        <p:nvSpPr>
          <p:cNvPr id="5" name="Rectangle 3"/>
          <p:cNvSpPr>
            <a:spLocks noGrp="1" noChangeArrowheads="1"/>
          </p:cNvSpPr>
          <p:nvPr>
            <p:ph type="title"/>
          </p:nvPr>
        </p:nvSpPr>
        <p:spPr/>
        <p:txBody>
          <a:bodyPr wrap="square" lIns="55562" tIns="22225" rIns="55562" bIns="22225" rtlCol="1" anchor="t">
            <a:spAutoFit/>
          </a:bodyPr>
          <a:lstStyle/>
          <a:p>
            <a:pPr rtl="0" eaLnBrk="1" fontAlgn="auto" hangingPunct="1">
              <a:spcAft>
                <a:spcPts val="0"/>
              </a:spcAft>
              <a:defRPr/>
            </a:pPr>
            <a:r>
              <a:rPr lang="en-US" sz="3600" b="1" dirty="0">
                <a:solidFill>
                  <a:schemeClr val="tx2">
                    <a:lumMod val="75000"/>
                  </a:schemeClr>
                </a:solidFill>
              </a:rPr>
              <a:t>Use Case </a:t>
            </a:r>
            <a:r>
              <a:rPr lang="en-US" sz="3600" b="1" dirty="0" smtClean="0">
                <a:solidFill>
                  <a:schemeClr val="tx2">
                    <a:lumMod val="75000"/>
                  </a:schemeClr>
                </a:solidFill>
              </a:rPr>
              <a:t>Relationships: include</a:t>
            </a:r>
            <a:endParaRPr lang="en-US" sz="3600" dirty="0">
              <a:solidFill>
                <a:schemeClr val="tx2">
                  <a:lumMod val="7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ChangeArrowheads="1"/>
          </p:cNvSpPr>
          <p:nvPr/>
        </p:nvSpPr>
        <p:spPr bwMode="auto">
          <a:xfrm>
            <a:off x="714348" y="1214422"/>
            <a:ext cx="7858180" cy="3908762"/>
          </a:xfrm>
          <a:prstGeom prst="rect">
            <a:avLst/>
          </a:prstGeom>
          <a:noFill/>
          <a:ln w="9525">
            <a:noFill/>
            <a:miter lim="800000"/>
            <a:headEnd/>
            <a:tailEnd/>
          </a:ln>
          <a:effectLst/>
        </p:spPr>
        <p:txBody>
          <a:bodyPr wrap="square">
            <a:spAutoFit/>
          </a:bodyPr>
          <a:lstStyle/>
          <a:p>
            <a:pPr marL="342900" indent="-342900" algn="l" rtl="0">
              <a:spcBef>
                <a:spcPct val="50000"/>
              </a:spcBef>
              <a:buFont typeface="Arial" pitchFamily="34" charset="0"/>
              <a:buChar char="•"/>
            </a:pPr>
            <a:r>
              <a:rPr lang="en-US" sz="2400" i="1" dirty="0" smtClean="0"/>
              <a:t>Includes Dependency</a:t>
            </a:r>
            <a:r>
              <a:rPr lang="en-US" sz="2400" dirty="0" smtClean="0"/>
              <a:t>:  Defines how one use case can invoke behavior defined by another use case</a:t>
            </a:r>
            <a:endParaRPr lang="en-US" sz="2400" u="sng" dirty="0" smtClean="0">
              <a:latin typeface="Times New Roman" pitchFamily="18" charset="0"/>
            </a:endParaRPr>
          </a:p>
          <a:p>
            <a:pPr marL="342900" indent="-342900" algn="l" rtl="0">
              <a:spcBef>
                <a:spcPct val="50000"/>
              </a:spcBef>
              <a:buFont typeface="Arial" pitchFamily="34" charset="0"/>
              <a:buChar char="•"/>
            </a:pPr>
            <a:r>
              <a:rPr lang="en-US" sz="2400" u="sng" dirty="0" smtClean="0">
                <a:latin typeface="Times New Roman" pitchFamily="18" charset="0"/>
              </a:rPr>
              <a:t>Include</a:t>
            </a:r>
            <a:r>
              <a:rPr lang="en-US" sz="2400" dirty="0">
                <a:latin typeface="Times New Roman" pitchFamily="18" charset="0"/>
              </a:rPr>
              <a:t>: </a:t>
            </a:r>
            <a:r>
              <a:rPr lang="en-US" sz="2000" dirty="0">
                <a:latin typeface="Times New Roman" pitchFamily="18" charset="0"/>
              </a:rPr>
              <a:t>a dotted line labeled &lt;&lt;include&gt;&gt; beginning at base use case and ending with an arrows pointing to the include use case.  The include relationship occurs when a chunk of behavior is similar across more than one use case. Use “include” in stead of copying the description of that behavior.  </a:t>
            </a:r>
            <a:endParaRPr lang="en-US" sz="2000" dirty="0" smtClean="0">
              <a:latin typeface="Times New Roman" pitchFamily="18" charset="0"/>
            </a:endParaRPr>
          </a:p>
          <a:p>
            <a:pPr algn="l" rtl="0">
              <a:spcBef>
                <a:spcPct val="50000"/>
              </a:spcBef>
            </a:pPr>
            <a:endParaRPr lang="en-US" sz="2000" dirty="0" smtClean="0">
              <a:latin typeface="Times New Roman" pitchFamily="18" charset="0"/>
            </a:endParaRPr>
          </a:p>
          <a:p>
            <a:pPr marL="342900" indent="-342900" algn="l" rtl="0">
              <a:spcBef>
                <a:spcPct val="50000"/>
              </a:spcBef>
              <a:buFont typeface="Arial" pitchFamily="34" charset="0"/>
              <a:buChar char="•"/>
            </a:pPr>
            <a:r>
              <a:rPr lang="en-US" sz="2000" dirty="0" smtClean="0">
                <a:latin typeface="Times New Roman" pitchFamily="18" charset="0"/>
              </a:rPr>
              <a:t>Representation:</a:t>
            </a:r>
            <a:r>
              <a:rPr lang="en-US" sz="1600" dirty="0" smtClean="0">
                <a:latin typeface="Times New Roman" pitchFamily="18" charset="0"/>
              </a:rPr>
              <a:t>        	 </a:t>
            </a:r>
            <a:r>
              <a:rPr lang="en-US" sz="1600" dirty="0">
                <a:latin typeface="Times New Roman" pitchFamily="18" charset="0"/>
              </a:rPr>
              <a:t>&lt;&lt;include&gt;&gt;</a:t>
            </a:r>
            <a:endParaRPr lang="en-US" sz="2400" dirty="0">
              <a:latin typeface="Times New Roman" pitchFamily="18" charset="0"/>
            </a:endParaRPr>
          </a:p>
          <a:p>
            <a:pPr algn="l" rtl="0">
              <a:spcBef>
                <a:spcPct val="50000"/>
              </a:spcBef>
            </a:pPr>
            <a:endParaRPr lang="en-US" sz="1600" dirty="0">
              <a:latin typeface="Times New Roman" pitchFamily="18" charset="0"/>
            </a:endParaRPr>
          </a:p>
        </p:txBody>
      </p:sp>
      <p:sp>
        <p:nvSpPr>
          <p:cNvPr id="54279" name="Line 7"/>
          <p:cNvSpPr>
            <a:spLocks noChangeShapeType="1"/>
          </p:cNvSpPr>
          <p:nvPr/>
        </p:nvSpPr>
        <p:spPr bwMode="auto">
          <a:xfrm>
            <a:off x="3323456" y="4725144"/>
            <a:ext cx="1752600" cy="0"/>
          </a:xfrm>
          <a:prstGeom prst="line">
            <a:avLst/>
          </a:prstGeom>
          <a:noFill/>
          <a:ln w="9525">
            <a:solidFill>
              <a:schemeClr val="tx1"/>
            </a:solidFill>
            <a:prstDash val="lgDash"/>
            <a:miter lim="800000"/>
            <a:headEnd/>
            <a:tailEnd type="triangle" w="med" len="med"/>
          </a:ln>
          <a:effectLst/>
        </p:spPr>
        <p:txBody>
          <a:bodyPr wrap="none"/>
          <a:lstStyle/>
          <a:p>
            <a:endParaRPr lang="ar-EG"/>
          </a:p>
        </p:txBody>
      </p:sp>
      <p:sp>
        <p:nvSpPr>
          <p:cNvPr id="8" name="Rectangle 3"/>
          <p:cNvSpPr>
            <a:spLocks noGrp="1" noChangeArrowheads="1"/>
          </p:cNvSpPr>
          <p:nvPr>
            <p:ph type="title"/>
          </p:nvPr>
        </p:nvSpPr>
        <p:spPr>
          <a:xfrm>
            <a:off x="642910" y="428604"/>
            <a:ext cx="7304087" cy="598882"/>
          </a:xfrm>
        </p:spPr>
        <p:txBody>
          <a:bodyPr lIns="55562" tIns="22225" rIns="55562" bIns="22225" rtlCol="1" anchor="t">
            <a:spAutoFit/>
          </a:bodyPr>
          <a:lstStyle/>
          <a:p>
            <a:pPr rtl="0" eaLnBrk="1" fontAlgn="auto" hangingPunct="1">
              <a:spcAft>
                <a:spcPts val="0"/>
              </a:spcAft>
              <a:defRPr/>
            </a:pPr>
            <a:r>
              <a:rPr lang="en-US" sz="3600" b="1" dirty="0">
                <a:solidFill>
                  <a:schemeClr val="tx2">
                    <a:lumMod val="75000"/>
                  </a:schemeClr>
                </a:solidFill>
              </a:rPr>
              <a:t>Use Case </a:t>
            </a:r>
            <a:r>
              <a:rPr lang="en-US" sz="3600" b="1" dirty="0" smtClean="0">
                <a:solidFill>
                  <a:schemeClr val="tx2">
                    <a:lumMod val="75000"/>
                  </a:schemeClr>
                </a:solidFill>
              </a:rPr>
              <a:t>Relationships: include</a:t>
            </a:r>
            <a:endParaRPr lang="en-US" sz="3600" dirty="0">
              <a:solidFill>
                <a:schemeClr val="tx2">
                  <a:lumMod val="75000"/>
                </a:schemeClr>
              </a:solidFill>
            </a:endParaRPr>
          </a:p>
        </p:txBody>
      </p:sp>
      <p:grpSp>
        <p:nvGrpSpPr>
          <p:cNvPr id="9" name="Group 8"/>
          <p:cNvGrpSpPr/>
          <p:nvPr/>
        </p:nvGrpSpPr>
        <p:grpSpPr>
          <a:xfrm>
            <a:off x="5991222" y="3985240"/>
            <a:ext cx="2973266" cy="2653684"/>
            <a:chOff x="3962400" y="2286000"/>
            <a:chExt cx="2832100" cy="3352800"/>
          </a:xfrm>
        </p:grpSpPr>
        <p:sp>
          <p:nvSpPr>
            <p:cNvPr id="10" name="Line 8"/>
            <p:cNvSpPr>
              <a:spLocks noChangeShapeType="1"/>
            </p:cNvSpPr>
            <p:nvPr/>
          </p:nvSpPr>
          <p:spPr bwMode="auto">
            <a:xfrm>
              <a:off x="5128416" y="3048000"/>
              <a:ext cx="0" cy="1752600"/>
            </a:xfrm>
            <a:prstGeom prst="line">
              <a:avLst/>
            </a:prstGeom>
            <a:noFill/>
            <a:ln w="38100" cap="rnd">
              <a:solidFill>
                <a:schemeClr val="tx1"/>
              </a:solidFill>
              <a:prstDash val="sysDot"/>
              <a:round/>
              <a:headEnd/>
              <a:tailEnd type="arrow" w="med" len="med"/>
            </a:ln>
          </p:spPr>
          <p:txBody>
            <a:bodyPr wrap="none" anchor="ctr"/>
            <a:lstStyle/>
            <a:p>
              <a:endParaRPr lang="ar-EG"/>
            </a:p>
          </p:txBody>
        </p:sp>
        <p:sp>
          <p:nvSpPr>
            <p:cNvPr id="11" name="Text Box 10"/>
            <p:cNvSpPr txBox="1">
              <a:spLocks noChangeArrowheads="1"/>
            </p:cNvSpPr>
            <p:nvPr/>
          </p:nvSpPr>
          <p:spPr bwMode="auto">
            <a:xfrm>
              <a:off x="5029200" y="3657600"/>
              <a:ext cx="1765300" cy="457200"/>
            </a:xfrm>
            <a:prstGeom prst="rect">
              <a:avLst/>
            </a:prstGeom>
            <a:noFill/>
            <a:ln w="12700">
              <a:noFill/>
              <a:miter lim="800000"/>
              <a:headEnd/>
              <a:tailEnd/>
            </a:ln>
          </p:spPr>
          <p:txBody>
            <a:bodyPr wrap="none">
              <a:spAutoFit/>
            </a:bodyPr>
            <a:lstStyle/>
            <a:p>
              <a:pPr eaLnBrk="0" hangingPunct="0"/>
              <a:r>
                <a:rPr lang="en-US" sz="2400">
                  <a:latin typeface="Times New Roman" pitchFamily="18" charset="0"/>
                </a:rPr>
                <a:t>&lt;&lt;include&gt;&gt;</a:t>
              </a:r>
            </a:p>
          </p:txBody>
        </p:sp>
        <p:sp>
          <p:nvSpPr>
            <p:cNvPr id="12" name="Oval 13"/>
            <p:cNvSpPr>
              <a:spLocks noChangeArrowheads="1"/>
            </p:cNvSpPr>
            <p:nvPr/>
          </p:nvSpPr>
          <p:spPr bwMode="auto">
            <a:xfrm>
              <a:off x="3962400" y="2286000"/>
              <a:ext cx="2194854" cy="1025811"/>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dirty="0">
                  <a:solidFill>
                    <a:schemeClr val="bg2"/>
                  </a:solidFill>
                  <a:latin typeface="Times New Roman" pitchFamily="18" charset="0"/>
                </a:rPr>
                <a:t>Base</a:t>
              </a:r>
            </a:p>
            <a:p>
              <a:pPr algn="ctr" eaLnBrk="0" hangingPunct="0"/>
              <a:r>
                <a:rPr lang="en-US" sz="2400" dirty="0">
                  <a:solidFill>
                    <a:schemeClr val="bg2"/>
                  </a:solidFill>
                  <a:latin typeface="Times New Roman" pitchFamily="18" charset="0"/>
                </a:rPr>
                <a:t>Use Case</a:t>
              </a:r>
            </a:p>
          </p:txBody>
        </p:sp>
        <p:sp>
          <p:nvSpPr>
            <p:cNvPr id="13" name="Oval 14"/>
            <p:cNvSpPr>
              <a:spLocks noChangeArrowheads="1"/>
            </p:cNvSpPr>
            <p:nvPr/>
          </p:nvSpPr>
          <p:spPr bwMode="auto">
            <a:xfrm>
              <a:off x="4038600" y="4876800"/>
              <a:ext cx="2118654" cy="762000"/>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dirty="0">
                  <a:solidFill>
                    <a:schemeClr val="bg2"/>
                  </a:solidFill>
                  <a:latin typeface="Times New Roman" pitchFamily="18" charset="0"/>
                </a:rPr>
                <a:t>Included</a:t>
              </a:r>
            </a:p>
            <a:p>
              <a:pPr algn="ctr" eaLnBrk="0" hangingPunct="0"/>
              <a:r>
                <a:rPr lang="en-US" sz="2400" dirty="0">
                  <a:solidFill>
                    <a:schemeClr val="bg2"/>
                  </a:solidFill>
                  <a:latin typeface="Times New Roman" pitchFamily="18" charset="0"/>
                </a:rPr>
                <a:t>Use Case</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53988" y="263525"/>
            <a:ext cx="8840788" cy="1154113"/>
          </a:xfrm>
        </p:spPr>
        <p:txBody>
          <a:bodyPr rtlCol="1">
            <a:normAutofit/>
          </a:bodyPr>
          <a:lstStyle/>
          <a:p>
            <a:pPr rtl="0" eaLnBrk="1" fontAlgn="auto" hangingPunct="1">
              <a:spcAft>
                <a:spcPts val="0"/>
              </a:spcAft>
              <a:defRPr/>
            </a:pPr>
            <a:r>
              <a:rPr lang="en-US" b="1">
                <a:solidFill>
                  <a:schemeClr val="tx2">
                    <a:lumMod val="75000"/>
                  </a:schemeClr>
                </a:solidFill>
              </a:rPr>
              <a:t>Use Case Relationships</a:t>
            </a:r>
          </a:p>
        </p:txBody>
      </p:sp>
      <p:sp>
        <p:nvSpPr>
          <p:cNvPr id="142339" name="Rectangle 3"/>
          <p:cNvSpPr>
            <a:spLocks noGrp="1" noChangeArrowheads="1"/>
          </p:cNvSpPr>
          <p:nvPr>
            <p:ph type="body" idx="1"/>
          </p:nvPr>
        </p:nvSpPr>
        <p:spPr>
          <a:xfrm>
            <a:off x="571500" y="1714500"/>
            <a:ext cx="8267700" cy="4152900"/>
          </a:xfrm>
        </p:spPr>
        <p:txBody>
          <a:bodyPr rtlCol="1">
            <a:normAutofit fontScale="92500"/>
          </a:bodyPr>
          <a:lstStyle/>
          <a:p>
            <a:pPr algn="l" rtl="0" eaLnBrk="1" fontAlgn="auto" hangingPunct="1">
              <a:lnSpc>
                <a:spcPct val="130000"/>
              </a:lnSpc>
              <a:spcAft>
                <a:spcPts val="0"/>
              </a:spcAft>
              <a:defRPr/>
            </a:pPr>
            <a:r>
              <a:rPr lang="en-US" dirty="0">
                <a:solidFill>
                  <a:schemeClr val="tx2">
                    <a:lumMod val="75000"/>
                  </a:schemeClr>
                </a:solidFill>
              </a:rPr>
              <a:t>Include</a:t>
            </a:r>
          </a:p>
          <a:p>
            <a:pPr lvl="1" algn="l" rtl="0" eaLnBrk="1" fontAlgn="auto" hangingPunct="1">
              <a:lnSpc>
                <a:spcPct val="130000"/>
              </a:lnSpc>
              <a:spcAft>
                <a:spcPts val="0"/>
              </a:spcAft>
              <a:defRPr/>
            </a:pPr>
            <a:r>
              <a:rPr lang="en-US" dirty="0">
                <a:solidFill>
                  <a:schemeClr val="tx2">
                    <a:lumMod val="75000"/>
                  </a:schemeClr>
                </a:solidFill>
              </a:rPr>
              <a:t>Base use case explicitly incorporates the behavior of another use case at a location specified in the base</a:t>
            </a:r>
          </a:p>
          <a:p>
            <a:pPr lvl="1" algn="l" rtl="0" eaLnBrk="1" fontAlgn="auto" hangingPunct="1">
              <a:lnSpc>
                <a:spcPct val="130000"/>
              </a:lnSpc>
              <a:spcAft>
                <a:spcPts val="0"/>
              </a:spcAft>
              <a:defRPr/>
            </a:pPr>
            <a:r>
              <a:rPr lang="en-US" dirty="0">
                <a:solidFill>
                  <a:schemeClr val="tx2">
                    <a:lumMod val="75000"/>
                  </a:schemeClr>
                </a:solidFill>
              </a:rPr>
              <a:t>Use an include relationship to avoid describing the same flow of events several times</a:t>
            </a:r>
          </a:p>
          <a:p>
            <a:pPr lvl="2" algn="l" rtl="0" eaLnBrk="1" fontAlgn="auto" hangingPunct="1">
              <a:lnSpc>
                <a:spcPct val="130000"/>
              </a:lnSpc>
              <a:spcAft>
                <a:spcPts val="0"/>
              </a:spcAft>
              <a:defRPr/>
            </a:pPr>
            <a:r>
              <a:rPr lang="en-US" dirty="0">
                <a:solidFill>
                  <a:schemeClr val="tx2">
                    <a:lumMod val="75000"/>
                  </a:schemeClr>
                </a:solidFill>
              </a:rPr>
              <a:t>by putting the common behavior in a use case of its own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Include relation</a:t>
            </a:r>
            <a:endParaRPr lang="ar-EG" dirty="0"/>
          </a:p>
        </p:txBody>
      </p:sp>
      <p:pic>
        <p:nvPicPr>
          <p:cNvPr id="10649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95536" y="1595437"/>
            <a:ext cx="8563456" cy="51459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ChangeArrowheads="1"/>
          </p:cNvSpPr>
          <p:nvPr/>
        </p:nvSpPr>
        <p:spPr bwMode="auto">
          <a:xfrm>
            <a:off x="428596" y="2571744"/>
            <a:ext cx="8029604" cy="3139321"/>
          </a:xfrm>
          <a:prstGeom prst="rect">
            <a:avLst/>
          </a:prstGeom>
          <a:noFill/>
          <a:ln w="9525">
            <a:noFill/>
            <a:miter lim="800000"/>
            <a:headEnd/>
            <a:tailEnd/>
          </a:ln>
          <a:effectLst/>
        </p:spPr>
        <p:txBody>
          <a:bodyPr wrap="square">
            <a:spAutoFit/>
          </a:bodyPr>
          <a:lstStyle/>
          <a:p>
            <a:pPr algn="l" rtl="0">
              <a:spcBef>
                <a:spcPct val="50000"/>
              </a:spcBef>
            </a:pPr>
            <a:endParaRPr lang="en-US" sz="1600" dirty="0">
              <a:latin typeface="Times New Roman" pitchFamily="18" charset="0"/>
            </a:endParaRPr>
          </a:p>
          <a:p>
            <a:pPr marL="342900" indent="-342900" algn="l" rtl="0">
              <a:spcBef>
                <a:spcPct val="50000"/>
              </a:spcBef>
              <a:buFont typeface="Arial" pitchFamily="34" charset="0"/>
              <a:buChar char="•"/>
            </a:pPr>
            <a:r>
              <a:rPr lang="en-US" sz="2400" u="sng" dirty="0" smtClean="0">
                <a:latin typeface="Times New Roman" pitchFamily="18" charset="0"/>
              </a:rPr>
              <a:t>Extend</a:t>
            </a:r>
            <a:r>
              <a:rPr lang="en-US" sz="2400" dirty="0">
                <a:latin typeface="Times New Roman" pitchFamily="18" charset="0"/>
              </a:rPr>
              <a:t>: </a:t>
            </a:r>
            <a:r>
              <a:rPr lang="en-US" sz="2000" dirty="0">
                <a:latin typeface="Times New Roman" pitchFamily="18" charset="0"/>
              </a:rPr>
              <a:t>a dotted line labeled &lt;&lt;extend&gt;&gt;  with an arrow toward the base case.</a:t>
            </a:r>
            <a:r>
              <a:rPr lang="en-US" sz="2000" dirty="0">
                <a:latin typeface="Verdana" pitchFamily="34" charset="0"/>
              </a:rPr>
              <a:t> </a:t>
            </a:r>
            <a:r>
              <a:rPr lang="en-US" sz="2000" dirty="0">
                <a:latin typeface="Times New Roman" pitchFamily="18" charset="0"/>
              </a:rPr>
              <a:t>T</a:t>
            </a:r>
            <a:r>
              <a:rPr lang="en-US" dirty="0">
                <a:latin typeface="Times New Roman" pitchFamily="18" charset="0"/>
              </a:rPr>
              <a:t>he extending use case may add behavior to the base use case. The base class declares “extension points</a:t>
            </a:r>
            <a:r>
              <a:rPr lang="en-US" dirty="0" smtClean="0">
                <a:latin typeface="Times New Roman" pitchFamily="18" charset="0"/>
              </a:rPr>
              <a:t>”.</a:t>
            </a:r>
          </a:p>
          <a:p>
            <a:pPr marL="342900" indent="-342900" algn="l" rtl="0">
              <a:spcBef>
                <a:spcPct val="50000"/>
              </a:spcBef>
              <a:buFont typeface="Arial" pitchFamily="34" charset="0"/>
              <a:buChar char="•"/>
            </a:pPr>
            <a:endParaRPr lang="en-US" sz="1200" dirty="0">
              <a:latin typeface="Times New Roman" pitchFamily="18" charset="0"/>
            </a:endParaRPr>
          </a:p>
          <a:p>
            <a:pPr marL="342900" indent="-342900" algn="l" rtl="0">
              <a:spcBef>
                <a:spcPct val="50000"/>
              </a:spcBef>
              <a:buFont typeface="Arial" pitchFamily="34" charset="0"/>
              <a:buChar char="•"/>
            </a:pPr>
            <a:r>
              <a:rPr lang="en-US" sz="2000" dirty="0" smtClean="0">
                <a:latin typeface="Times New Roman" pitchFamily="18" charset="0"/>
              </a:rPr>
              <a:t>Representation</a:t>
            </a:r>
            <a:endParaRPr lang="en-US" sz="2000" dirty="0">
              <a:latin typeface="Times New Roman" pitchFamily="18" charset="0"/>
            </a:endParaRPr>
          </a:p>
          <a:p>
            <a:pPr lvl="2" algn="l" rtl="0">
              <a:spcBef>
                <a:spcPct val="50000"/>
              </a:spcBef>
            </a:pPr>
            <a:r>
              <a:rPr lang="en-US" sz="1600" dirty="0">
                <a:latin typeface="Times New Roman" pitchFamily="18" charset="0"/>
              </a:rPr>
              <a:t>	</a:t>
            </a:r>
            <a:r>
              <a:rPr lang="en-US" sz="1600" dirty="0" smtClean="0">
                <a:latin typeface="Times New Roman" pitchFamily="18" charset="0"/>
              </a:rPr>
              <a:t>&lt;&lt;</a:t>
            </a:r>
            <a:r>
              <a:rPr lang="en-US" sz="1600" dirty="0">
                <a:latin typeface="Times New Roman" pitchFamily="18" charset="0"/>
              </a:rPr>
              <a:t>extend&gt;&gt; </a:t>
            </a:r>
          </a:p>
          <a:p>
            <a:pPr algn="l" rtl="0">
              <a:spcBef>
                <a:spcPct val="50000"/>
              </a:spcBef>
            </a:pPr>
            <a:r>
              <a:rPr lang="en-US" sz="2400" dirty="0">
                <a:latin typeface="Times New Roman" pitchFamily="18" charset="0"/>
              </a:rPr>
              <a:t> </a:t>
            </a:r>
          </a:p>
        </p:txBody>
      </p:sp>
      <p:sp>
        <p:nvSpPr>
          <p:cNvPr id="54278" name="Rectangle 6"/>
          <p:cNvSpPr>
            <a:spLocks noChangeArrowheads="1"/>
          </p:cNvSpPr>
          <p:nvPr/>
        </p:nvSpPr>
        <p:spPr bwMode="auto">
          <a:xfrm>
            <a:off x="428596" y="1214422"/>
            <a:ext cx="8358246" cy="1646605"/>
          </a:xfrm>
          <a:prstGeom prst="rect">
            <a:avLst/>
          </a:prstGeom>
          <a:noFill/>
          <a:ln w="9525">
            <a:noFill/>
            <a:miter lim="800000"/>
            <a:headEnd/>
            <a:tailEnd/>
          </a:ln>
          <a:effectLst/>
        </p:spPr>
        <p:txBody>
          <a:bodyPr wrap="square">
            <a:spAutoFit/>
          </a:bodyPr>
          <a:lstStyle/>
          <a:p>
            <a:pPr marL="342900" indent="-342900" algn="l" rtl="0">
              <a:buFont typeface="Arial" pitchFamily="34" charset="0"/>
              <a:buChar char="•"/>
            </a:pPr>
            <a:r>
              <a:rPr lang="en-US" sz="2000" i="1" dirty="0" smtClean="0"/>
              <a:t>Extends dependency</a:t>
            </a:r>
            <a:r>
              <a:rPr lang="en-US" sz="2000" dirty="0" smtClean="0"/>
              <a:t>: defines a use-case that is a variation of another, usually for handling an </a:t>
            </a:r>
            <a:r>
              <a:rPr lang="en-US" sz="2000" dirty="0" smtClean="0">
                <a:solidFill>
                  <a:schemeClr val="tx2"/>
                </a:solidFill>
              </a:rPr>
              <a:t>abnormal </a:t>
            </a:r>
            <a:r>
              <a:rPr lang="en-US" sz="2000" dirty="0" smtClean="0">
                <a:solidFill>
                  <a:schemeClr val="tx2"/>
                </a:solidFill>
              </a:rPr>
              <a:t>situation</a:t>
            </a:r>
          </a:p>
          <a:p>
            <a:pPr algn="l"/>
            <a:r>
              <a:rPr lang="en-US" sz="2000" dirty="0" smtClean="0"/>
              <a:t>means </a:t>
            </a:r>
            <a:r>
              <a:rPr lang="en-US" sz="2000" dirty="0" smtClean="0"/>
              <a:t>that the extending </a:t>
            </a:r>
            <a:r>
              <a:rPr lang="en-US" sz="2000" dirty="0" smtClean="0"/>
              <a:t>use case </a:t>
            </a:r>
            <a:r>
              <a:rPr lang="en-US" sz="2000" i="1" dirty="0" smtClean="0"/>
              <a:t>adds new interaction steps to the base use case </a:t>
            </a:r>
            <a:r>
              <a:rPr lang="en-US" sz="2000" i="1" dirty="0" err="1" smtClean="0"/>
              <a:t>atlocations</a:t>
            </a:r>
            <a:r>
              <a:rPr lang="en-US" sz="2000" i="1" dirty="0" smtClean="0"/>
              <a:t> </a:t>
            </a:r>
            <a:r>
              <a:rPr lang="en-US" sz="2000" i="1" dirty="0" smtClean="0"/>
              <a:t>specified in the extending use case.</a:t>
            </a:r>
            <a:endParaRPr lang="en-US" sz="2000" dirty="0" smtClean="0">
              <a:solidFill>
                <a:schemeClr val="tx2"/>
              </a:solidFill>
            </a:endParaRPr>
          </a:p>
          <a:p>
            <a:pPr algn="l" rtl="0">
              <a:spcBef>
                <a:spcPct val="50000"/>
              </a:spcBef>
            </a:pPr>
            <a:endParaRPr lang="en-US" sz="1400" dirty="0">
              <a:latin typeface="Times New Roman" pitchFamily="18" charset="0"/>
            </a:endParaRPr>
          </a:p>
        </p:txBody>
      </p:sp>
      <p:sp>
        <p:nvSpPr>
          <p:cNvPr id="54280" name="Line 8"/>
          <p:cNvSpPr>
            <a:spLocks noChangeShapeType="1"/>
          </p:cNvSpPr>
          <p:nvPr/>
        </p:nvSpPr>
        <p:spPr bwMode="auto">
          <a:xfrm>
            <a:off x="2051720" y="5229200"/>
            <a:ext cx="1905000" cy="0"/>
          </a:xfrm>
          <a:prstGeom prst="line">
            <a:avLst/>
          </a:prstGeom>
          <a:noFill/>
          <a:ln w="9525">
            <a:solidFill>
              <a:schemeClr val="tx1"/>
            </a:solidFill>
            <a:prstDash val="dash"/>
            <a:miter lim="800000"/>
            <a:headEnd/>
            <a:tailEnd type="triangle" w="med" len="med"/>
          </a:ln>
          <a:effectLst/>
        </p:spPr>
        <p:txBody>
          <a:bodyPr wrap="none"/>
          <a:lstStyle/>
          <a:p>
            <a:endParaRPr lang="ar-EG"/>
          </a:p>
        </p:txBody>
      </p:sp>
      <p:sp>
        <p:nvSpPr>
          <p:cNvPr id="8" name="Rectangle 3"/>
          <p:cNvSpPr>
            <a:spLocks noGrp="1" noChangeArrowheads="1"/>
          </p:cNvSpPr>
          <p:nvPr>
            <p:ph type="title"/>
          </p:nvPr>
        </p:nvSpPr>
        <p:spPr>
          <a:xfrm>
            <a:off x="642910" y="428604"/>
            <a:ext cx="7304087" cy="598882"/>
          </a:xfrm>
        </p:spPr>
        <p:txBody>
          <a:bodyPr lIns="55562" tIns="22225" rIns="55562" bIns="22225" rtlCol="1" anchor="t">
            <a:spAutoFit/>
          </a:bodyPr>
          <a:lstStyle/>
          <a:p>
            <a:pPr rtl="0" eaLnBrk="1" fontAlgn="auto" hangingPunct="1">
              <a:spcAft>
                <a:spcPts val="0"/>
              </a:spcAft>
              <a:defRPr/>
            </a:pPr>
            <a:r>
              <a:rPr lang="en-US" sz="3600" b="1" dirty="0">
                <a:solidFill>
                  <a:schemeClr val="tx2">
                    <a:lumMod val="75000"/>
                  </a:schemeClr>
                </a:solidFill>
              </a:rPr>
              <a:t>Use Case </a:t>
            </a:r>
            <a:r>
              <a:rPr lang="en-US" sz="3600" b="1" dirty="0" smtClean="0">
                <a:solidFill>
                  <a:schemeClr val="tx2">
                    <a:lumMod val="75000"/>
                  </a:schemeClr>
                </a:solidFill>
              </a:rPr>
              <a:t>Relationships: Extend</a:t>
            </a:r>
            <a:endParaRPr lang="en-US" sz="3600" dirty="0">
              <a:solidFill>
                <a:schemeClr val="tx2">
                  <a:lumMod val="75000"/>
                </a:schemeClr>
              </a:solidFill>
            </a:endParaRPr>
          </a:p>
        </p:txBody>
      </p:sp>
      <p:grpSp>
        <p:nvGrpSpPr>
          <p:cNvPr id="9" name="Group 8"/>
          <p:cNvGrpSpPr/>
          <p:nvPr/>
        </p:nvGrpSpPr>
        <p:grpSpPr>
          <a:xfrm>
            <a:off x="6156176" y="3955286"/>
            <a:ext cx="2357454" cy="2786082"/>
            <a:chOff x="6858000" y="2209800"/>
            <a:chExt cx="2443163" cy="3505200"/>
          </a:xfrm>
        </p:grpSpPr>
        <p:sp>
          <p:nvSpPr>
            <p:cNvPr id="10" name="Oval 4"/>
            <p:cNvSpPr>
              <a:spLocks noChangeArrowheads="1"/>
            </p:cNvSpPr>
            <p:nvPr/>
          </p:nvSpPr>
          <p:spPr bwMode="auto">
            <a:xfrm>
              <a:off x="6858000" y="2209800"/>
              <a:ext cx="1905000" cy="762000"/>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a:solidFill>
                    <a:schemeClr val="bg2"/>
                  </a:solidFill>
                  <a:latin typeface="Times New Roman" pitchFamily="18" charset="0"/>
                </a:rPr>
                <a:t>Base</a:t>
              </a:r>
            </a:p>
            <a:p>
              <a:pPr algn="ctr" eaLnBrk="0" hangingPunct="0"/>
              <a:r>
                <a:rPr lang="en-US" sz="2400">
                  <a:solidFill>
                    <a:schemeClr val="bg2"/>
                  </a:solidFill>
                  <a:latin typeface="Times New Roman" pitchFamily="18" charset="0"/>
                </a:rPr>
                <a:t>Use Case</a:t>
              </a:r>
            </a:p>
          </p:txBody>
        </p:sp>
        <p:sp>
          <p:nvSpPr>
            <p:cNvPr id="11" name="Oval 5"/>
            <p:cNvSpPr>
              <a:spLocks noChangeArrowheads="1"/>
            </p:cNvSpPr>
            <p:nvPr/>
          </p:nvSpPr>
          <p:spPr bwMode="auto">
            <a:xfrm>
              <a:off x="6858000" y="4800600"/>
              <a:ext cx="1981200" cy="914400"/>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dirty="0">
                  <a:solidFill>
                    <a:schemeClr val="bg2"/>
                  </a:solidFill>
                  <a:latin typeface="Times New Roman" pitchFamily="18" charset="0"/>
                </a:rPr>
                <a:t>Extending</a:t>
              </a:r>
            </a:p>
            <a:p>
              <a:pPr algn="ctr" eaLnBrk="0" hangingPunct="0"/>
              <a:r>
                <a:rPr lang="en-US" sz="2400" dirty="0">
                  <a:solidFill>
                    <a:schemeClr val="bg2"/>
                  </a:solidFill>
                  <a:latin typeface="Times New Roman" pitchFamily="18" charset="0"/>
                </a:rPr>
                <a:t>Use Case</a:t>
              </a:r>
              <a:endParaRPr lang="en-US" sz="2400" dirty="0">
                <a:latin typeface="Times New Roman" pitchFamily="18" charset="0"/>
              </a:endParaRPr>
            </a:p>
          </p:txBody>
        </p:sp>
        <p:sp>
          <p:nvSpPr>
            <p:cNvPr id="12" name="Line 9"/>
            <p:cNvSpPr>
              <a:spLocks noChangeShapeType="1"/>
            </p:cNvSpPr>
            <p:nvPr/>
          </p:nvSpPr>
          <p:spPr bwMode="auto">
            <a:xfrm flipH="1" flipV="1">
              <a:off x="7677311" y="3048000"/>
              <a:ext cx="76200" cy="1752600"/>
            </a:xfrm>
            <a:prstGeom prst="line">
              <a:avLst/>
            </a:prstGeom>
            <a:noFill/>
            <a:ln w="38100" cap="rnd">
              <a:solidFill>
                <a:schemeClr val="tx1"/>
              </a:solidFill>
              <a:prstDash val="sysDot"/>
              <a:round/>
              <a:headEnd/>
              <a:tailEnd type="arrow" w="med" len="med"/>
            </a:ln>
          </p:spPr>
          <p:txBody>
            <a:bodyPr wrap="none" anchor="ctr"/>
            <a:lstStyle/>
            <a:p>
              <a:endParaRPr lang="ar-EG"/>
            </a:p>
          </p:txBody>
        </p:sp>
        <p:sp>
          <p:nvSpPr>
            <p:cNvPr id="13" name="Text Box 11"/>
            <p:cNvSpPr txBox="1">
              <a:spLocks noChangeArrowheads="1"/>
            </p:cNvSpPr>
            <p:nvPr/>
          </p:nvSpPr>
          <p:spPr bwMode="auto">
            <a:xfrm>
              <a:off x="7620000" y="3581400"/>
              <a:ext cx="1681163" cy="457200"/>
            </a:xfrm>
            <a:prstGeom prst="rect">
              <a:avLst/>
            </a:prstGeom>
            <a:noFill/>
            <a:ln w="12700">
              <a:noFill/>
              <a:miter lim="800000"/>
              <a:headEnd/>
              <a:tailEnd/>
            </a:ln>
          </p:spPr>
          <p:txBody>
            <a:bodyPr wrap="none">
              <a:spAutoFit/>
            </a:bodyPr>
            <a:lstStyle/>
            <a:p>
              <a:pPr eaLnBrk="0" hangingPunct="0"/>
              <a:r>
                <a:rPr lang="en-US" sz="2400">
                  <a:latin typeface="Times New Roman" pitchFamily="18" charset="0"/>
                </a:rPr>
                <a:t>&lt;&lt;extend&gt;&gt;</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Grp="1" noChangeAspect="1" noChangeArrowheads="1"/>
          </p:cNvPicPr>
          <p:nvPr>
            <p:ph idx="1"/>
          </p:nvPr>
        </p:nvPicPr>
        <p:blipFill>
          <a:blip r:embed="rId2"/>
          <a:srcRect/>
          <a:stretch>
            <a:fillRect/>
          </a:stretch>
        </p:blipFill>
        <p:spPr bwMode="auto">
          <a:xfrm>
            <a:off x="801826" y="1981200"/>
            <a:ext cx="6661012" cy="3325019"/>
          </a:xfrm>
          <a:prstGeom prst="rect">
            <a:avLst/>
          </a:prstGeom>
          <a:noFill/>
          <a:ln w="9525">
            <a:noFill/>
            <a:miter lim="800000"/>
            <a:headEnd/>
            <a:tailEnd/>
          </a:ln>
          <a:effectLst/>
        </p:spPr>
      </p:pic>
      <p:sp>
        <p:nvSpPr>
          <p:cNvPr id="5" name="Rectangle 3"/>
          <p:cNvSpPr>
            <a:spLocks noGrp="1" noChangeArrowheads="1"/>
          </p:cNvSpPr>
          <p:nvPr>
            <p:ph type="title"/>
          </p:nvPr>
        </p:nvSpPr>
        <p:spPr>
          <a:xfrm>
            <a:off x="457200" y="274638"/>
            <a:ext cx="8229600" cy="598882"/>
          </a:xfrm>
        </p:spPr>
        <p:txBody>
          <a:bodyPr wrap="square" lIns="55562" tIns="22225" rIns="55562" bIns="22225" rtlCol="1" anchor="t">
            <a:spAutoFit/>
          </a:bodyPr>
          <a:lstStyle/>
          <a:p>
            <a:pPr rtl="0" eaLnBrk="1" fontAlgn="auto" hangingPunct="1">
              <a:spcAft>
                <a:spcPts val="0"/>
              </a:spcAft>
              <a:defRPr/>
            </a:pPr>
            <a:r>
              <a:rPr lang="en-US" sz="3600" b="1" dirty="0">
                <a:solidFill>
                  <a:schemeClr val="tx2">
                    <a:lumMod val="75000"/>
                  </a:schemeClr>
                </a:solidFill>
              </a:rPr>
              <a:t>Use Case </a:t>
            </a:r>
            <a:r>
              <a:rPr lang="en-US" sz="3600" b="1" dirty="0" smtClean="0">
                <a:solidFill>
                  <a:schemeClr val="tx2">
                    <a:lumMod val="75000"/>
                  </a:schemeClr>
                </a:solidFill>
              </a:rPr>
              <a:t>Relationships: Extend</a:t>
            </a:r>
            <a:endParaRPr lang="en-US" sz="3600" dirty="0">
              <a:solidFill>
                <a:schemeClr val="tx2">
                  <a:lumMod val="75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714348" y="1285860"/>
            <a:ext cx="7786742" cy="4857784"/>
          </a:xfrm>
        </p:spPr>
        <p:txBody>
          <a:bodyPr rtlCol="1">
            <a:normAutofit fontScale="92500"/>
          </a:bodyPr>
          <a:lstStyle/>
          <a:p>
            <a:pPr algn="l" rtl="0" eaLnBrk="1" fontAlgn="auto" hangingPunct="1">
              <a:lnSpc>
                <a:spcPct val="110000"/>
              </a:lnSpc>
              <a:spcAft>
                <a:spcPts val="0"/>
              </a:spcAft>
              <a:defRPr/>
            </a:pPr>
            <a:r>
              <a:rPr lang="en-US" dirty="0"/>
              <a:t>Extend</a:t>
            </a:r>
          </a:p>
          <a:p>
            <a:pPr lvl="1" algn="l" rtl="0" eaLnBrk="1" fontAlgn="auto" hangingPunct="1">
              <a:lnSpc>
                <a:spcPct val="110000"/>
              </a:lnSpc>
              <a:spcAft>
                <a:spcPts val="0"/>
              </a:spcAft>
              <a:defRPr/>
            </a:pPr>
            <a:r>
              <a:rPr lang="en-US" dirty="0"/>
              <a:t>An extend relationship between use cases means that the base use case implicitly incorporates the behavior of another use case at a location specified indirectly by the extending use case</a:t>
            </a:r>
          </a:p>
          <a:p>
            <a:pPr lvl="1" algn="l" rtl="0" eaLnBrk="1" fontAlgn="auto" hangingPunct="1">
              <a:lnSpc>
                <a:spcPct val="110000"/>
              </a:lnSpc>
              <a:spcAft>
                <a:spcPts val="0"/>
              </a:spcAft>
              <a:defRPr/>
            </a:pPr>
            <a:r>
              <a:rPr lang="en-US" dirty="0"/>
              <a:t>Use an extend relationship to model the part of a use case the user may see as optional system </a:t>
            </a:r>
            <a:r>
              <a:rPr lang="en-US" dirty="0" smtClean="0"/>
              <a:t>behavior</a:t>
            </a:r>
          </a:p>
          <a:p>
            <a:pPr lvl="1" algn="l" rtl="0"/>
            <a:r>
              <a:rPr lang="en-US" sz="2400" dirty="0" smtClean="0"/>
              <a:t>Behavior that is run only under certain conditions, such as triggering an alarm</a:t>
            </a:r>
          </a:p>
          <a:p>
            <a:pPr algn="l" rtl="0"/>
            <a:endParaRPr lang="en-US" dirty="0"/>
          </a:p>
        </p:txBody>
      </p:sp>
      <p:sp>
        <p:nvSpPr>
          <p:cNvPr id="5" name="Rectangle 3"/>
          <p:cNvSpPr>
            <a:spLocks noGrp="1" noChangeArrowheads="1"/>
          </p:cNvSpPr>
          <p:nvPr>
            <p:ph type="title"/>
          </p:nvPr>
        </p:nvSpPr>
        <p:spPr>
          <a:xfrm>
            <a:off x="642910" y="428604"/>
            <a:ext cx="7304087" cy="598882"/>
          </a:xfrm>
        </p:spPr>
        <p:txBody>
          <a:bodyPr lIns="55562" tIns="22225" rIns="55562" bIns="22225" rtlCol="1" anchor="t">
            <a:spAutoFit/>
          </a:bodyPr>
          <a:lstStyle/>
          <a:p>
            <a:pPr rtl="0" eaLnBrk="1" fontAlgn="auto" hangingPunct="1">
              <a:spcAft>
                <a:spcPts val="0"/>
              </a:spcAft>
              <a:defRPr/>
            </a:pPr>
            <a:r>
              <a:rPr lang="en-US" sz="3600" b="1" dirty="0">
                <a:solidFill>
                  <a:schemeClr val="tx2">
                    <a:lumMod val="75000"/>
                  </a:schemeClr>
                </a:solidFill>
              </a:rPr>
              <a:t>Use Case </a:t>
            </a:r>
            <a:r>
              <a:rPr lang="en-US" sz="3600" b="1" dirty="0" smtClean="0">
                <a:solidFill>
                  <a:schemeClr val="tx2">
                    <a:lumMod val="75000"/>
                  </a:schemeClr>
                </a:solidFill>
              </a:rPr>
              <a:t>Relationships: Extend</a:t>
            </a:r>
            <a:endParaRPr lang="en-US" sz="3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p:txBody>
          <a:bodyPr/>
          <a:lstStyle/>
          <a:p>
            <a:pPr algn="l" rtl="0" eaLnBrk="1" hangingPunct="1"/>
            <a:endParaRPr lang="en-US" altLang="zh-CN" sz="2800" dirty="0" smtClean="0">
              <a:cs typeface="Arial" pitchFamily="34" charset="0"/>
            </a:endParaRPr>
          </a:p>
          <a:p>
            <a:pPr algn="l" rtl="0" eaLnBrk="1" hangingPunct="1">
              <a:buFont typeface="Wingdings" pitchFamily="2" charset="2"/>
              <a:buNone/>
            </a:pPr>
            <a:endParaRPr lang="zh-CN" altLang="en-US" sz="2800" dirty="0" smtClean="0">
              <a:cs typeface="Arial" pitchFamily="34" charset="0"/>
            </a:endParaRPr>
          </a:p>
        </p:txBody>
      </p:sp>
      <p:sp>
        <p:nvSpPr>
          <p:cNvPr id="9" name="Rectangle 3"/>
          <p:cNvSpPr>
            <a:spLocks noGrp="1" noChangeArrowheads="1"/>
          </p:cNvSpPr>
          <p:nvPr>
            <p:ph type="title"/>
          </p:nvPr>
        </p:nvSpPr>
        <p:spPr>
          <a:xfrm>
            <a:off x="642910" y="428604"/>
            <a:ext cx="7304087" cy="598882"/>
          </a:xfrm>
        </p:spPr>
        <p:txBody>
          <a:bodyPr lIns="55562" tIns="22225" rIns="55562" bIns="22225" rtlCol="1" anchor="t">
            <a:spAutoFit/>
          </a:bodyPr>
          <a:lstStyle/>
          <a:p>
            <a:pPr rtl="0" eaLnBrk="1" fontAlgn="auto" hangingPunct="1">
              <a:spcAft>
                <a:spcPts val="0"/>
              </a:spcAft>
              <a:defRPr/>
            </a:pPr>
            <a:r>
              <a:rPr lang="en-US" sz="3600" b="1" dirty="0" smtClean="0">
                <a:solidFill>
                  <a:schemeClr val="tx2">
                    <a:lumMod val="75000"/>
                  </a:schemeClr>
                </a:solidFill>
              </a:rPr>
              <a:t>Example: Extend relation</a:t>
            </a:r>
            <a:endParaRPr lang="en-US" sz="3600" dirty="0">
              <a:solidFill>
                <a:schemeClr val="tx2">
                  <a:lumMod val="75000"/>
                </a:schemeClr>
              </a:solidFill>
            </a:endParaRPr>
          </a:p>
        </p:txBody>
      </p:sp>
      <p:pic>
        <p:nvPicPr>
          <p:cNvPr id="106500"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19175" y="2109788"/>
            <a:ext cx="7105650" cy="2638425"/>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Topic 1: Introduction to Use Case Diagram</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r>
              <a:rPr lang="en-US" sz="2400" b="1" dirty="0">
                <a:solidFill>
                  <a:schemeClr val="tx1"/>
                </a:solidFill>
                <a:latin typeface="Arial" pitchFamily="34" charset="0"/>
              </a:rPr>
              <a:t>Use </a:t>
            </a:r>
            <a:r>
              <a:rPr lang="en-US" sz="2400" b="1" dirty="0" smtClean="0">
                <a:solidFill>
                  <a:schemeClr val="tx1"/>
                </a:solidFill>
                <a:latin typeface="Arial" pitchFamily="34" charset="0"/>
              </a:rPr>
              <a:t>Case relationships: Generalization</a:t>
            </a:r>
            <a:r>
              <a:rPr lang="en-US" sz="2400" b="1" u="sng" dirty="0">
                <a:solidFill>
                  <a:schemeClr val="tx1"/>
                </a:solidFill>
              </a:rPr>
              <a:t/>
            </a:r>
            <a:br>
              <a:rPr lang="en-US" sz="2400" b="1" u="sng" dirty="0">
                <a:solidFill>
                  <a:schemeClr val="tx1"/>
                </a:solidFill>
              </a:rPr>
            </a:br>
            <a:endParaRPr lang="en-US" sz="2400" b="1" u="sng" dirty="0">
              <a:solidFill>
                <a:schemeClr val="tx1"/>
              </a:solidFill>
            </a:endParaRPr>
          </a:p>
        </p:txBody>
      </p:sp>
      <p:sp>
        <p:nvSpPr>
          <p:cNvPr id="53252" name="Text Box 4"/>
          <p:cNvSpPr txBox="1">
            <a:spLocks noChangeArrowheads="1"/>
          </p:cNvSpPr>
          <p:nvPr/>
        </p:nvSpPr>
        <p:spPr bwMode="auto">
          <a:xfrm>
            <a:off x="500034" y="1357298"/>
            <a:ext cx="8215370" cy="4154984"/>
          </a:xfrm>
          <a:prstGeom prst="rect">
            <a:avLst/>
          </a:prstGeom>
          <a:noFill/>
          <a:ln w="9525">
            <a:noFill/>
            <a:miter lim="800000"/>
            <a:headEnd/>
            <a:tailEnd/>
          </a:ln>
          <a:effectLst/>
        </p:spPr>
        <p:txBody>
          <a:bodyPr wrap="square">
            <a:spAutoFit/>
          </a:bodyPr>
          <a:lstStyle/>
          <a:p>
            <a:pPr marL="342900" indent="-342900" algn="l" rtl="0">
              <a:buFont typeface="Arial" pitchFamily="34" charset="0"/>
              <a:buChar char="•"/>
            </a:pPr>
            <a:r>
              <a:rPr lang="en-US" sz="2400" i="1" dirty="0" smtClean="0"/>
              <a:t>Generalization</a:t>
            </a:r>
            <a:r>
              <a:rPr lang="en-US" sz="2400" dirty="0" smtClean="0"/>
              <a:t>:  Defines one use case as a </a:t>
            </a:r>
            <a:r>
              <a:rPr lang="en-US" sz="2400" dirty="0" smtClean="0">
                <a:solidFill>
                  <a:srgbClr val="FF0000"/>
                </a:solidFill>
              </a:rPr>
              <a:t>generalization of another.</a:t>
            </a:r>
            <a:r>
              <a:rPr lang="en-US" sz="2400" dirty="0" smtClean="0"/>
              <a:t> Replaces generic functionality with alternate implementation</a:t>
            </a:r>
          </a:p>
          <a:p>
            <a:pPr algn="l" rtl="0"/>
            <a:endParaRPr lang="en-US" sz="2400" u="sng" dirty="0" smtClean="0">
              <a:latin typeface="Times New Roman" pitchFamily="18" charset="0"/>
            </a:endParaRPr>
          </a:p>
          <a:p>
            <a:pPr marL="342900" indent="-342900" algn="l" rtl="0">
              <a:buFont typeface="Arial" pitchFamily="34" charset="0"/>
              <a:buChar char="•"/>
            </a:pPr>
            <a:r>
              <a:rPr lang="en-US" sz="2400" u="sng" dirty="0" smtClean="0">
                <a:latin typeface="Times New Roman" pitchFamily="18" charset="0"/>
              </a:rPr>
              <a:t>Generalization</a:t>
            </a:r>
            <a:r>
              <a:rPr lang="en-US" sz="2400" dirty="0">
                <a:latin typeface="Times New Roman" pitchFamily="18" charset="0"/>
              </a:rPr>
              <a:t>: relationship between one general use case and one specific use case</a:t>
            </a:r>
            <a:r>
              <a:rPr lang="en-US" sz="2400" dirty="0" smtClean="0">
                <a:latin typeface="Times New Roman" pitchFamily="18" charset="0"/>
              </a:rPr>
              <a:t>.</a:t>
            </a:r>
          </a:p>
          <a:p>
            <a:pPr algn="l" rtl="0"/>
            <a:endParaRPr lang="en-US" sz="2400" dirty="0">
              <a:latin typeface="Times New Roman" pitchFamily="18" charset="0"/>
            </a:endParaRPr>
          </a:p>
          <a:p>
            <a:pPr marL="342900" indent="-342900" algn="l" rtl="0">
              <a:buFont typeface="Arial" pitchFamily="34" charset="0"/>
              <a:buChar char="•"/>
            </a:pPr>
            <a:r>
              <a:rPr lang="en-US" sz="2400" dirty="0">
                <a:latin typeface="Times New Roman" pitchFamily="18" charset="0"/>
              </a:rPr>
              <a:t>Represented by a line with a triangular arrow head toward the parent use case.</a:t>
            </a:r>
          </a:p>
          <a:p>
            <a:pPr algn="l" rtl="0"/>
            <a:endParaRPr lang="en-US" sz="2400" dirty="0">
              <a:latin typeface="Times New Roman" pitchFamily="18" charset="0"/>
            </a:endParaRPr>
          </a:p>
          <a:p>
            <a:pPr algn="l" rtl="0"/>
            <a:endParaRPr lang="en-US" sz="2400" dirty="0">
              <a:latin typeface="Times New Roman" pitchFamily="18" charset="0"/>
            </a:endParaRPr>
          </a:p>
        </p:txBody>
      </p:sp>
      <p:grpSp>
        <p:nvGrpSpPr>
          <p:cNvPr id="15" name="Group 14"/>
          <p:cNvGrpSpPr/>
          <p:nvPr/>
        </p:nvGrpSpPr>
        <p:grpSpPr>
          <a:xfrm>
            <a:off x="2915816" y="4492352"/>
            <a:ext cx="1524000" cy="304800"/>
            <a:chOff x="3714744" y="4429132"/>
            <a:chExt cx="1524000" cy="304800"/>
          </a:xfrm>
        </p:grpSpPr>
        <p:sp>
          <p:nvSpPr>
            <p:cNvPr id="53255" name="Line 7"/>
            <p:cNvSpPr>
              <a:spLocks noChangeShapeType="1"/>
            </p:cNvSpPr>
            <p:nvPr/>
          </p:nvSpPr>
          <p:spPr bwMode="auto">
            <a:xfrm>
              <a:off x="4857752" y="4429132"/>
              <a:ext cx="0" cy="304800"/>
            </a:xfrm>
            <a:prstGeom prst="line">
              <a:avLst/>
            </a:prstGeom>
            <a:noFill/>
            <a:ln w="9525">
              <a:solidFill>
                <a:schemeClr val="tx1"/>
              </a:solidFill>
              <a:miter lim="800000"/>
              <a:headEnd/>
              <a:tailEnd/>
            </a:ln>
            <a:effectLst/>
          </p:spPr>
          <p:txBody>
            <a:bodyPr wrap="none"/>
            <a:lstStyle/>
            <a:p>
              <a:endParaRPr lang="ar-EG"/>
            </a:p>
          </p:txBody>
        </p:sp>
        <p:grpSp>
          <p:nvGrpSpPr>
            <p:cNvPr id="14" name="Group 13"/>
            <p:cNvGrpSpPr/>
            <p:nvPr/>
          </p:nvGrpSpPr>
          <p:grpSpPr>
            <a:xfrm>
              <a:off x="3714744" y="4429132"/>
              <a:ext cx="1524000" cy="304800"/>
              <a:chOff x="4071934" y="2990848"/>
              <a:chExt cx="1524000" cy="304800"/>
            </a:xfrm>
          </p:grpSpPr>
          <p:sp>
            <p:nvSpPr>
              <p:cNvPr id="53254" name="Line 6"/>
              <p:cNvSpPr>
                <a:spLocks noChangeShapeType="1"/>
              </p:cNvSpPr>
              <p:nvPr/>
            </p:nvSpPr>
            <p:spPr bwMode="auto">
              <a:xfrm>
                <a:off x="4071934" y="3143248"/>
                <a:ext cx="1143000" cy="0"/>
              </a:xfrm>
              <a:prstGeom prst="line">
                <a:avLst/>
              </a:prstGeom>
              <a:noFill/>
              <a:ln w="9525">
                <a:solidFill>
                  <a:schemeClr val="tx1"/>
                </a:solidFill>
                <a:miter lim="800000"/>
                <a:headEnd/>
                <a:tailEnd/>
              </a:ln>
              <a:effectLst/>
            </p:spPr>
            <p:txBody>
              <a:bodyPr wrap="none"/>
              <a:lstStyle/>
              <a:p>
                <a:endParaRPr lang="ar-EG"/>
              </a:p>
            </p:txBody>
          </p:sp>
          <p:sp>
            <p:nvSpPr>
              <p:cNvPr id="53256" name="Line 8"/>
              <p:cNvSpPr>
                <a:spLocks noChangeShapeType="1"/>
              </p:cNvSpPr>
              <p:nvPr/>
            </p:nvSpPr>
            <p:spPr bwMode="auto">
              <a:xfrm>
                <a:off x="5214934" y="2990848"/>
                <a:ext cx="381000" cy="152400"/>
              </a:xfrm>
              <a:prstGeom prst="line">
                <a:avLst/>
              </a:prstGeom>
              <a:noFill/>
              <a:ln w="9525">
                <a:solidFill>
                  <a:schemeClr val="tx1"/>
                </a:solidFill>
                <a:miter lim="800000"/>
                <a:headEnd/>
                <a:tailEnd/>
              </a:ln>
              <a:effectLst/>
            </p:spPr>
            <p:txBody>
              <a:bodyPr wrap="none"/>
              <a:lstStyle/>
              <a:p>
                <a:endParaRPr lang="ar-EG"/>
              </a:p>
            </p:txBody>
          </p:sp>
          <p:sp>
            <p:nvSpPr>
              <p:cNvPr id="53257" name="Line 9"/>
              <p:cNvSpPr>
                <a:spLocks noChangeShapeType="1"/>
              </p:cNvSpPr>
              <p:nvPr/>
            </p:nvSpPr>
            <p:spPr bwMode="auto">
              <a:xfrm flipV="1">
                <a:off x="5214934" y="3143248"/>
                <a:ext cx="381000" cy="152400"/>
              </a:xfrm>
              <a:prstGeom prst="line">
                <a:avLst/>
              </a:prstGeom>
              <a:noFill/>
              <a:ln w="9525">
                <a:solidFill>
                  <a:schemeClr val="tx1"/>
                </a:solidFill>
                <a:miter lim="800000"/>
                <a:headEnd/>
                <a:tailEnd/>
              </a:ln>
              <a:effectLst/>
            </p:spPr>
            <p:txBody>
              <a:bodyPr wrap="none"/>
              <a:lstStyle/>
              <a:p>
                <a:endParaRPr lang="ar-EG"/>
              </a:p>
            </p:txBody>
          </p:sp>
        </p:grpSp>
      </p:grpSp>
      <p:grpSp>
        <p:nvGrpSpPr>
          <p:cNvPr id="9" name="Group 8"/>
          <p:cNvGrpSpPr/>
          <p:nvPr/>
        </p:nvGrpSpPr>
        <p:grpSpPr>
          <a:xfrm>
            <a:off x="5796137" y="4492352"/>
            <a:ext cx="3168352" cy="2249017"/>
            <a:chOff x="914400" y="2209800"/>
            <a:chExt cx="3336925" cy="3429002"/>
          </a:xfrm>
        </p:grpSpPr>
        <p:sp>
          <p:nvSpPr>
            <p:cNvPr id="10" name="Oval 3"/>
            <p:cNvSpPr>
              <a:spLocks noChangeArrowheads="1"/>
            </p:cNvSpPr>
            <p:nvPr/>
          </p:nvSpPr>
          <p:spPr bwMode="auto">
            <a:xfrm>
              <a:off x="990600" y="2209800"/>
              <a:ext cx="2502331" cy="1123448"/>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dirty="0">
                  <a:solidFill>
                    <a:schemeClr val="bg2"/>
                  </a:solidFill>
                  <a:latin typeface="Times New Roman" pitchFamily="18" charset="0"/>
                </a:rPr>
                <a:t>Super</a:t>
              </a:r>
            </a:p>
            <a:p>
              <a:pPr algn="ctr" eaLnBrk="0" hangingPunct="0"/>
              <a:r>
                <a:rPr lang="en-US" sz="2400" dirty="0">
                  <a:solidFill>
                    <a:schemeClr val="bg2"/>
                  </a:solidFill>
                  <a:latin typeface="Times New Roman" pitchFamily="18" charset="0"/>
                </a:rPr>
                <a:t>Use Case</a:t>
              </a:r>
              <a:endParaRPr lang="en-US" sz="2400" dirty="0">
                <a:latin typeface="Times New Roman" pitchFamily="18" charset="0"/>
              </a:endParaRPr>
            </a:p>
          </p:txBody>
        </p:sp>
        <p:sp>
          <p:nvSpPr>
            <p:cNvPr id="11" name="Oval 6"/>
            <p:cNvSpPr>
              <a:spLocks noChangeArrowheads="1"/>
            </p:cNvSpPr>
            <p:nvPr/>
          </p:nvSpPr>
          <p:spPr bwMode="auto">
            <a:xfrm>
              <a:off x="914400" y="4650708"/>
              <a:ext cx="3074587" cy="988094"/>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dirty="0">
                  <a:solidFill>
                    <a:schemeClr val="bg2"/>
                  </a:solidFill>
                  <a:latin typeface="Times New Roman" pitchFamily="18" charset="0"/>
                </a:rPr>
                <a:t>Sub</a:t>
              </a:r>
            </a:p>
            <a:p>
              <a:pPr algn="ctr" eaLnBrk="0" hangingPunct="0"/>
              <a:r>
                <a:rPr lang="en-US" sz="2400" dirty="0">
                  <a:solidFill>
                    <a:schemeClr val="bg2"/>
                  </a:solidFill>
                  <a:latin typeface="Times New Roman" pitchFamily="18" charset="0"/>
                </a:rPr>
                <a:t>Use Case</a:t>
              </a:r>
              <a:endParaRPr lang="en-US" sz="2400" dirty="0">
                <a:latin typeface="Times New Roman" pitchFamily="18" charset="0"/>
              </a:endParaRPr>
            </a:p>
          </p:txBody>
        </p:sp>
        <p:sp>
          <p:nvSpPr>
            <p:cNvPr id="12" name="Line 7"/>
            <p:cNvSpPr>
              <a:spLocks noChangeShapeType="1"/>
            </p:cNvSpPr>
            <p:nvPr/>
          </p:nvSpPr>
          <p:spPr bwMode="auto">
            <a:xfrm flipH="1" flipV="1">
              <a:off x="2051987" y="3337258"/>
              <a:ext cx="0" cy="1533025"/>
            </a:xfrm>
            <a:prstGeom prst="line">
              <a:avLst/>
            </a:prstGeom>
            <a:noFill/>
            <a:ln w="38100">
              <a:solidFill>
                <a:schemeClr val="tx1"/>
              </a:solidFill>
              <a:round/>
              <a:headEnd/>
              <a:tailEnd type="triangle" w="med" len="med"/>
            </a:ln>
          </p:spPr>
          <p:txBody>
            <a:bodyPr wrap="none" anchor="ctr"/>
            <a:lstStyle/>
            <a:p>
              <a:endParaRPr lang="ar-EG"/>
            </a:p>
          </p:txBody>
        </p:sp>
        <p:sp>
          <p:nvSpPr>
            <p:cNvPr id="13" name="Text Box 12"/>
            <p:cNvSpPr txBox="1">
              <a:spLocks noChangeArrowheads="1"/>
            </p:cNvSpPr>
            <p:nvPr/>
          </p:nvSpPr>
          <p:spPr bwMode="auto">
            <a:xfrm>
              <a:off x="2057400" y="3657600"/>
              <a:ext cx="2193925" cy="519113"/>
            </a:xfrm>
            <a:prstGeom prst="rect">
              <a:avLst/>
            </a:prstGeom>
            <a:noFill/>
            <a:ln w="12700">
              <a:noFill/>
              <a:miter lim="800000"/>
              <a:headEnd/>
              <a:tailEnd/>
            </a:ln>
          </p:spPr>
          <p:txBody>
            <a:bodyPr wrap="none">
              <a:spAutoFit/>
            </a:bodyPr>
            <a:lstStyle/>
            <a:p>
              <a:pPr eaLnBrk="0" hangingPunct="0"/>
              <a:r>
                <a:rPr lang="en-US" sz="2800" dirty="0">
                  <a:latin typeface="Times New Roman" pitchFamily="18" charset="0"/>
                </a:rPr>
                <a:t>generalization</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type="body" idx="1"/>
          </p:nvPr>
        </p:nvSpPr>
        <p:spPr>
          <a:xfrm>
            <a:off x="500063" y="1124745"/>
            <a:ext cx="8491537" cy="4895056"/>
          </a:xfrm>
        </p:spPr>
        <p:txBody>
          <a:bodyPr rtlCol="1">
            <a:normAutofit/>
          </a:bodyPr>
          <a:lstStyle/>
          <a:p>
            <a:pPr algn="l" rtl="0" eaLnBrk="1" fontAlgn="auto" hangingPunct="1">
              <a:lnSpc>
                <a:spcPct val="130000"/>
              </a:lnSpc>
              <a:spcAft>
                <a:spcPts val="0"/>
              </a:spcAft>
              <a:defRPr/>
            </a:pPr>
            <a:r>
              <a:rPr lang="en-US" dirty="0">
                <a:solidFill>
                  <a:schemeClr val="tx2">
                    <a:lumMod val="75000"/>
                  </a:schemeClr>
                </a:solidFill>
              </a:rPr>
              <a:t>Generalization</a:t>
            </a:r>
          </a:p>
          <a:p>
            <a:pPr lvl="1" algn="l" rtl="0" eaLnBrk="1" fontAlgn="auto" hangingPunct="1">
              <a:lnSpc>
                <a:spcPct val="130000"/>
              </a:lnSpc>
              <a:spcAft>
                <a:spcPts val="0"/>
              </a:spcAft>
              <a:defRPr/>
            </a:pPr>
            <a:r>
              <a:rPr lang="en-US" dirty="0">
                <a:solidFill>
                  <a:schemeClr val="tx2">
                    <a:lumMod val="75000"/>
                  </a:schemeClr>
                </a:solidFill>
              </a:rPr>
              <a:t>Child use case inherits the behavior and meaning of the parent use case</a:t>
            </a:r>
          </a:p>
          <a:p>
            <a:pPr lvl="1" algn="l" rtl="0" eaLnBrk="1" fontAlgn="auto" hangingPunct="1">
              <a:lnSpc>
                <a:spcPct val="130000"/>
              </a:lnSpc>
              <a:spcAft>
                <a:spcPts val="0"/>
              </a:spcAft>
              <a:defRPr/>
            </a:pPr>
            <a:r>
              <a:rPr lang="en-US" dirty="0">
                <a:solidFill>
                  <a:schemeClr val="tx2">
                    <a:lumMod val="75000"/>
                  </a:schemeClr>
                </a:solidFill>
              </a:rPr>
              <a:t>Child use case may add to or override the behavior of its parent</a:t>
            </a:r>
          </a:p>
          <a:p>
            <a:pPr lvl="1" algn="l" rtl="0" eaLnBrk="1" fontAlgn="auto" hangingPunct="1">
              <a:lnSpc>
                <a:spcPct val="130000"/>
              </a:lnSpc>
              <a:spcAft>
                <a:spcPts val="0"/>
              </a:spcAft>
              <a:defRPr/>
            </a:pPr>
            <a:r>
              <a:rPr lang="en-US" dirty="0">
                <a:solidFill>
                  <a:schemeClr val="tx2">
                    <a:lumMod val="75000"/>
                  </a:schemeClr>
                </a:solidFill>
              </a:rPr>
              <a:t>Child use case may be substituted any place the parent use case appears</a:t>
            </a:r>
          </a:p>
        </p:txBody>
      </p:sp>
      <p:sp>
        <p:nvSpPr>
          <p:cNvPr id="5" name="Rectangle 2"/>
          <p:cNvSpPr>
            <a:spLocks noGrp="1" noRot="1" noChangeArrowheads="1"/>
          </p:cNvSpPr>
          <p:nvPr>
            <p:ph type="title"/>
          </p:nvPr>
        </p:nvSpPr>
        <p:spPr>
          <a:xfrm>
            <a:off x="457200" y="274638"/>
            <a:ext cx="8229600" cy="1143000"/>
          </a:xfrm>
        </p:spPr>
        <p:txBody>
          <a:bodyPr/>
          <a:lstStyle/>
          <a:p>
            <a:r>
              <a:rPr lang="en-US" sz="2400" b="1" dirty="0">
                <a:solidFill>
                  <a:schemeClr val="tx1"/>
                </a:solidFill>
                <a:latin typeface="Arial" pitchFamily="34" charset="0"/>
              </a:rPr>
              <a:t>Use </a:t>
            </a:r>
            <a:r>
              <a:rPr lang="en-US" sz="2400" b="1" dirty="0" smtClean="0">
                <a:solidFill>
                  <a:schemeClr val="tx1"/>
                </a:solidFill>
                <a:latin typeface="Arial" pitchFamily="34" charset="0"/>
              </a:rPr>
              <a:t>Case relationships: Generalization</a:t>
            </a:r>
            <a:r>
              <a:rPr lang="en-US" sz="2400" b="1" u="sng" dirty="0">
                <a:solidFill>
                  <a:schemeClr val="tx1"/>
                </a:solidFill>
              </a:rPr>
              <a:t/>
            </a:r>
            <a:br>
              <a:rPr lang="en-US" sz="2400" b="1" u="sng" dirty="0">
                <a:solidFill>
                  <a:schemeClr val="tx1"/>
                </a:solidFill>
              </a:rPr>
            </a:br>
            <a:endParaRPr lang="en-US" sz="2400" b="1" u="sng"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Example: Generalization relation</a:t>
            </a:r>
            <a:endParaRPr lang="ar-EG" dirty="0"/>
          </a:p>
        </p:txBody>
      </p:sp>
      <p:pic>
        <p:nvPicPr>
          <p:cNvPr id="208898" name="Picture 2"/>
          <p:cNvPicPr>
            <a:picLocks noChangeAspect="1" noChangeArrowheads="1"/>
          </p:cNvPicPr>
          <p:nvPr/>
        </p:nvPicPr>
        <p:blipFill>
          <a:blip r:embed="rId3"/>
          <a:srcRect/>
          <a:stretch>
            <a:fillRect/>
          </a:stretch>
        </p:blipFill>
        <p:spPr bwMode="auto">
          <a:xfrm>
            <a:off x="323528" y="1412776"/>
            <a:ext cx="8798068" cy="5112568"/>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2275" name="Picture 3"/>
          <p:cNvPicPr>
            <a:picLocks noGrp="1" noChangeAspect="1" noChangeArrowheads="1"/>
          </p:cNvPicPr>
          <p:nvPr>
            <p:ph idx="1"/>
          </p:nvPr>
        </p:nvPicPr>
        <p:blipFill>
          <a:blip r:embed="rId2"/>
          <a:srcRect/>
          <a:stretch>
            <a:fillRect/>
          </a:stretch>
        </p:blipFill>
        <p:spPr bwMode="auto">
          <a:xfrm>
            <a:off x="1104900" y="2296319"/>
            <a:ext cx="6934200" cy="31337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90600" y="0"/>
            <a:ext cx="7772400" cy="1282700"/>
          </a:xfrm>
        </p:spPr>
        <p:txBody>
          <a:bodyPr/>
          <a:lstStyle/>
          <a:p>
            <a:r>
              <a:rPr lang="en-US" sz="3600" dirty="0" smtClean="0"/>
              <a:t>Extends vs. Includes vs. Generalization</a:t>
            </a:r>
          </a:p>
        </p:txBody>
      </p:sp>
      <p:sp>
        <p:nvSpPr>
          <p:cNvPr id="15363" name="Rectangle 3"/>
          <p:cNvSpPr>
            <a:spLocks noGrp="1" noChangeArrowheads="1"/>
          </p:cNvSpPr>
          <p:nvPr>
            <p:ph type="body" idx="1"/>
          </p:nvPr>
        </p:nvSpPr>
        <p:spPr>
          <a:xfrm>
            <a:off x="965200" y="1447800"/>
            <a:ext cx="7772400" cy="5105400"/>
          </a:xfrm>
        </p:spPr>
        <p:txBody>
          <a:bodyPr/>
          <a:lstStyle/>
          <a:p>
            <a:pPr algn="l" rtl="0">
              <a:lnSpc>
                <a:spcPct val="90000"/>
              </a:lnSpc>
            </a:pPr>
            <a:r>
              <a:rPr lang="en-US" i="1" dirty="0" smtClean="0"/>
              <a:t>Extends</a:t>
            </a:r>
            <a:r>
              <a:rPr lang="en-US" dirty="0" smtClean="0"/>
              <a:t>, </a:t>
            </a:r>
            <a:r>
              <a:rPr lang="en-US" i="1" dirty="0" smtClean="0"/>
              <a:t>includes</a:t>
            </a:r>
            <a:r>
              <a:rPr lang="en-US" dirty="0" smtClean="0"/>
              <a:t>, and </a:t>
            </a:r>
            <a:r>
              <a:rPr lang="en-US" i="1" dirty="0" smtClean="0"/>
              <a:t>generalization</a:t>
            </a:r>
            <a:r>
              <a:rPr lang="en-US" dirty="0" smtClean="0"/>
              <a:t> may appear similar, but differ in intent</a:t>
            </a:r>
          </a:p>
          <a:p>
            <a:pPr lvl="1" algn="l" rtl="0">
              <a:lnSpc>
                <a:spcPct val="90000"/>
              </a:lnSpc>
            </a:pPr>
            <a:r>
              <a:rPr lang="en-US" sz="2400" dirty="0" smtClean="0"/>
              <a:t>Extend dependencies model variations from normal workflows</a:t>
            </a:r>
          </a:p>
          <a:p>
            <a:pPr lvl="1" algn="l" rtl="0">
              <a:lnSpc>
                <a:spcPct val="90000"/>
              </a:lnSpc>
            </a:pPr>
            <a:r>
              <a:rPr lang="en-US" sz="2400" dirty="0" smtClean="0"/>
              <a:t>Specializations are refinements of a general use cases</a:t>
            </a:r>
          </a:p>
          <a:p>
            <a:pPr lvl="1" algn="l" rtl="0">
              <a:lnSpc>
                <a:spcPct val="90000"/>
              </a:lnSpc>
            </a:pPr>
            <a:r>
              <a:rPr lang="en-US" sz="2400" dirty="0" smtClean="0"/>
              <a:t>“Include” uses case (or sub-use cases), unlike specializations, can represent different goals or processes</a:t>
            </a:r>
          </a:p>
          <a:p>
            <a:pPr lvl="1" algn="l" rtl="0">
              <a:lnSpc>
                <a:spcPct val="90000"/>
              </a:lnSpc>
            </a:pPr>
            <a:r>
              <a:rPr lang="en-US" sz="2400" dirty="0" smtClean="0"/>
              <a:t>Include dependencies are a form of aggregation</a:t>
            </a:r>
          </a:p>
          <a:p>
            <a:pPr lvl="1" algn="l" rtl="0">
              <a:lnSpc>
                <a:spcPct val="90000"/>
              </a:lnSpc>
            </a:pPr>
            <a:r>
              <a:rPr lang="en-US" sz="2400" dirty="0" smtClean="0"/>
              <a:t>The actors for a general use case are also actors for the use cases that specialize it</a:t>
            </a:r>
            <a:endParaRPr lang="en-US" dirty="0" smtClean="0"/>
          </a:p>
          <a:p>
            <a:pPr lvl="1" algn="l" rtl="0">
              <a:lnSpc>
                <a:spcPct val="90000"/>
              </a:lnSpc>
            </a:pPr>
            <a:r>
              <a:rPr lang="en-US" sz="2400" dirty="0" smtClean="0"/>
              <a:t>Often there are no actors for sub-use cases</a:t>
            </a:r>
          </a:p>
        </p:txBody>
      </p:sp>
      <p:sp>
        <p:nvSpPr>
          <p:cNvPr id="15367" name="progressShape2"/>
          <p:cNvSpPr>
            <a:spLocks noChangeArrowheads="1"/>
          </p:cNvSpPr>
          <p:nvPr/>
        </p:nvSpPr>
        <p:spPr bwMode="auto">
          <a:xfrm>
            <a:off x="9144000" y="6667500"/>
            <a:ext cx="1588" cy="190500"/>
          </a:xfrm>
          <a:prstGeom prst="rect">
            <a:avLst/>
          </a:prstGeom>
          <a:solidFill>
            <a:schemeClr val="accent1">
              <a:alpha val="50195"/>
            </a:schemeClr>
          </a:solidFill>
          <a:ln w="9525">
            <a:solidFill>
              <a:schemeClr val="tx1"/>
            </a:solidFill>
            <a:round/>
            <a:headEnd/>
            <a:tailEnd/>
          </a:ln>
        </p:spPr>
        <p:txBody>
          <a:bodyPr/>
          <a:lstStyle/>
          <a:p>
            <a:endParaRPr lang="ar-EG"/>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a:xfrm>
            <a:off x="414922" y="260648"/>
            <a:ext cx="8229600" cy="563563"/>
          </a:xfrm>
        </p:spPr>
        <p:txBody>
          <a:bodyPr/>
          <a:lstStyle/>
          <a:p>
            <a:pPr algn="l" rtl="0"/>
            <a:r>
              <a:rPr lang="en-US" sz="3600" b="1" dirty="0">
                <a:solidFill>
                  <a:schemeClr val="accent2"/>
                </a:solidFill>
              </a:rPr>
              <a:t>Organizing Use </a:t>
            </a:r>
            <a:r>
              <a:rPr lang="en-US" sz="3600" b="1" dirty="0" smtClean="0">
                <a:solidFill>
                  <a:schemeClr val="accent2"/>
                </a:solidFill>
              </a:rPr>
              <a:t>Cases</a:t>
            </a:r>
            <a:br>
              <a:rPr lang="en-US" sz="3600" b="1" dirty="0" smtClean="0">
                <a:solidFill>
                  <a:schemeClr val="accent2"/>
                </a:solidFill>
              </a:rPr>
            </a:br>
            <a:r>
              <a:rPr lang="en-US" sz="3600" b="1" dirty="0" smtClean="0">
                <a:solidFill>
                  <a:schemeClr val="accent2"/>
                </a:solidFill>
              </a:rPr>
              <a:t>Example 1:</a:t>
            </a:r>
            <a:endParaRPr lang="en-US" sz="3600" b="1" dirty="0">
              <a:solidFill>
                <a:schemeClr val="accent2"/>
              </a:solidFill>
            </a:endParaRPr>
          </a:p>
        </p:txBody>
      </p:sp>
      <p:sp>
        <p:nvSpPr>
          <p:cNvPr id="776195" name="Rectangle 3"/>
          <p:cNvSpPr>
            <a:spLocks noGrp="1" noChangeArrowheads="1"/>
          </p:cNvSpPr>
          <p:nvPr>
            <p:ph type="body" idx="1"/>
          </p:nvPr>
        </p:nvSpPr>
        <p:spPr>
          <a:xfrm>
            <a:off x="407988" y="1196752"/>
            <a:ext cx="8153400" cy="457200"/>
          </a:xfrm>
        </p:spPr>
        <p:txBody>
          <a:bodyPr/>
          <a:lstStyle/>
          <a:p>
            <a:pPr algn="l" rtl="0"/>
            <a:r>
              <a:rPr lang="en-US" sz="2100" dirty="0"/>
              <a:t>Generalization, Extend, Include/Use, packages</a:t>
            </a:r>
          </a:p>
        </p:txBody>
      </p:sp>
      <p:sp>
        <p:nvSpPr>
          <p:cNvPr id="776196" name="Line 4"/>
          <p:cNvSpPr>
            <a:spLocks noChangeShapeType="1"/>
          </p:cNvSpPr>
          <p:nvPr/>
        </p:nvSpPr>
        <p:spPr bwMode="auto">
          <a:xfrm flipV="1">
            <a:off x="5367338" y="3798888"/>
            <a:ext cx="1023937" cy="155575"/>
          </a:xfrm>
          <a:prstGeom prst="line">
            <a:avLst/>
          </a:prstGeom>
          <a:noFill/>
          <a:ln w="9525">
            <a:solidFill>
              <a:srgbClr val="99CCFF"/>
            </a:solidFill>
            <a:round/>
            <a:headEnd/>
            <a:tailEnd/>
          </a:ln>
          <a:effectLst/>
        </p:spPr>
        <p:txBody>
          <a:bodyPr/>
          <a:lstStyle/>
          <a:p>
            <a:pPr algn="l" rtl="0"/>
            <a:endParaRPr lang="ar-EG"/>
          </a:p>
        </p:txBody>
      </p:sp>
      <p:sp>
        <p:nvSpPr>
          <p:cNvPr id="776197" name="Oval 5"/>
          <p:cNvSpPr>
            <a:spLocks noChangeArrowheads="1"/>
          </p:cNvSpPr>
          <p:nvPr/>
        </p:nvSpPr>
        <p:spPr bwMode="auto">
          <a:xfrm>
            <a:off x="330200" y="4057650"/>
            <a:ext cx="2130425" cy="758825"/>
          </a:xfrm>
          <a:prstGeom prst="ellipse">
            <a:avLst/>
          </a:prstGeom>
          <a:solidFill>
            <a:schemeClr val="bg1"/>
          </a:solidFill>
          <a:ln w="9525">
            <a:solidFill>
              <a:srgbClr val="99CCFF"/>
            </a:solidFill>
            <a:round/>
            <a:headEnd/>
            <a:tailEnd/>
          </a:ln>
          <a:effectLst/>
        </p:spPr>
        <p:txBody>
          <a:bodyPr wrap="none" anchor="ctr"/>
          <a:lstStyle/>
          <a:p>
            <a:pPr algn="l" rtl="0"/>
            <a:r>
              <a:rPr lang="en-US" sz="1600" b="1">
                <a:solidFill>
                  <a:schemeClr val="hlink"/>
                </a:solidFill>
                <a:latin typeface="Times New Roman" pitchFamily="18" charset="0"/>
              </a:rPr>
              <a:t>Track order</a:t>
            </a:r>
          </a:p>
        </p:txBody>
      </p:sp>
      <p:sp>
        <p:nvSpPr>
          <p:cNvPr id="776198" name="Line 6"/>
          <p:cNvSpPr>
            <a:spLocks noChangeShapeType="1"/>
          </p:cNvSpPr>
          <p:nvPr/>
        </p:nvSpPr>
        <p:spPr bwMode="auto">
          <a:xfrm flipH="1" flipV="1">
            <a:off x="5053013" y="4367213"/>
            <a:ext cx="473075" cy="311150"/>
          </a:xfrm>
          <a:prstGeom prst="line">
            <a:avLst/>
          </a:prstGeom>
          <a:noFill/>
          <a:ln w="9525">
            <a:solidFill>
              <a:srgbClr val="99CCFF"/>
            </a:solidFill>
            <a:round/>
            <a:headEnd/>
            <a:tailEnd/>
          </a:ln>
          <a:effectLst/>
        </p:spPr>
        <p:txBody>
          <a:bodyPr/>
          <a:lstStyle/>
          <a:p>
            <a:pPr algn="l" rtl="0"/>
            <a:endParaRPr lang="ar-EG"/>
          </a:p>
        </p:txBody>
      </p:sp>
      <p:sp>
        <p:nvSpPr>
          <p:cNvPr id="776199" name="AutoShape 7"/>
          <p:cNvSpPr>
            <a:spLocks noChangeArrowheads="1"/>
          </p:cNvSpPr>
          <p:nvPr/>
        </p:nvSpPr>
        <p:spPr bwMode="auto">
          <a:xfrm rot="-2903218">
            <a:off x="4966493" y="4269582"/>
            <a:ext cx="258763" cy="234950"/>
          </a:xfrm>
          <a:prstGeom prst="triangle">
            <a:avLst>
              <a:gd name="adj" fmla="val 50000"/>
            </a:avLst>
          </a:prstGeom>
          <a:solidFill>
            <a:schemeClr val="bg1"/>
          </a:solidFill>
          <a:ln w="9525">
            <a:solidFill>
              <a:srgbClr val="99CCFF"/>
            </a:solidFill>
            <a:miter lim="800000"/>
            <a:headEnd/>
            <a:tailEnd/>
          </a:ln>
          <a:effectLst/>
        </p:spPr>
        <p:txBody>
          <a:bodyPr wrap="none" anchor="ctr"/>
          <a:lstStyle/>
          <a:p>
            <a:pPr algn="l" rtl="0"/>
            <a:endParaRPr lang="ar-EG"/>
          </a:p>
        </p:txBody>
      </p:sp>
      <p:sp>
        <p:nvSpPr>
          <p:cNvPr id="776200" name="Text Box 8"/>
          <p:cNvSpPr txBox="1">
            <a:spLocks noChangeArrowheads="1"/>
          </p:cNvSpPr>
          <p:nvPr/>
        </p:nvSpPr>
        <p:spPr bwMode="auto">
          <a:xfrm>
            <a:off x="5584963" y="4135438"/>
            <a:ext cx="1430200" cy="338554"/>
          </a:xfrm>
          <a:prstGeom prst="rect">
            <a:avLst/>
          </a:prstGeom>
          <a:noFill/>
          <a:ln w="9525">
            <a:noFill/>
            <a:miter lim="800000"/>
            <a:headEnd/>
            <a:tailEnd/>
          </a:ln>
          <a:effectLst/>
        </p:spPr>
        <p:txBody>
          <a:bodyPr wrap="none">
            <a:spAutoFit/>
          </a:bodyPr>
          <a:lstStyle/>
          <a:p>
            <a:pPr algn="l" rtl="0"/>
            <a:r>
              <a:rPr lang="en-US" sz="1600" b="1" i="1">
                <a:solidFill>
                  <a:srgbClr val="FF00FF"/>
                </a:solidFill>
                <a:latin typeface="Times New Roman" pitchFamily="18" charset="0"/>
              </a:rPr>
              <a:t>generalization</a:t>
            </a:r>
          </a:p>
        </p:txBody>
      </p:sp>
      <p:sp>
        <p:nvSpPr>
          <p:cNvPr id="776201" name="Oval 9"/>
          <p:cNvSpPr>
            <a:spLocks noChangeArrowheads="1"/>
          </p:cNvSpPr>
          <p:nvPr/>
        </p:nvSpPr>
        <p:spPr bwMode="auto">
          <a:xfrm>
            <a:off x="3243263" y="3643313"/>
            <a:ext cx="2130425" cy="758825"/>
          </a:xfrm>
          <a:prstGeom prst="ellipse">
            <a:avLst/>
          </a:prstGeom>
          <a:solidFill>
            <a:schemeClr val="bg1"/>
          </a:solidFill>
          <a:ln w="9525">
            <a:solidFill>
              <a:srgbClr val="99CCFF"/>
            </a:solidFill>
            <a:round/>
            <a:headEnd/>
            <a:tailEnd/>
          </a:ln>
          <a:effectLst/>
        </p:spPr>
        <p:txBody>
          <a:bodyPr wrap="none" anchor="ctr"/>
          <a:lstStyle/>
          <a:p>
            <a:pPr algn="l" rtl="0"/>
            <a:r>
              <a:rPr lang="en-US" sz="1600" b="1">
                <a:solidFill>
                  <a:schemeClr val="hlink"/>
                </a:solidFill>
                <a:latin typeface="Times New Roman" pitchFamily="18" charset="0"/>
              </a:rPr>
              <a:t>Validate user</a:t>
            </a:r>
          </a:p>
        </p:txBody>
      </p:sp>
      <p:sp>
        <p:nvSpPr>
          <p:cNvPr id="776202" name="Oval 10"/>
          <p:cNvSpPr>
            <a:spLocks noChangeArrowheads="1"/>
          </p:cNvSpPr>
          <p:nvPr/>
        </p:nvSpPr>
        <p:spPr bwMode="auto">
          <a:xfrm>
            <a:off x="5367338" y="4522788"/>
            <a:ext cx="2130425" cy="758825"/>
          </a:xfrm>
          <a:prstGeom prst="ellipse">
            <a:avLst/>
          </a:prstGeom>
          <a:solidFill>
            <a:schemeClr val="bg1"/>
          </a:solidFill>
          <a:ln w="9525">
            <a:solidFill>
              <a:srgbClr val="99CCFF"/>
            </a:solidFill>
            <a:round/>
            <a:headEnd/>
            <a:tailEnd/>
          </a:ln>
          <a:effectLst/>
        </p:spPr>
        <p:txBody>
          <a:bodyPr wrap="none" anchor="ctr"/>
          <a:lstStyle/>
          <a:p>
            <a:pPr algn="l" rtl="0"/>
            <a:r>
              <a:rPr lang="en-US" sz="1600" b="1">
                <a:solidFill>
                  <a:schemeClr val="hlink"/>
                </a:solidFill>
                <a:latin typeface="Times New Roman" pitchFamily="18" charset="0"/>
              </a:rPr>
              <a:t>Retinal scan</a:t>
            </a:r>
          </a:p>
        </p:txBody>
      </p:sp>
      <p:sp>
        <p:nvSpPr>
          <p:cNvPr id="776203" name="Oval 11"/>
          <p:cNvSpPr>
            <a:spLocks noChangeArrowheads="1"/>
          </p:cNvSpPr>
          <p:nvPr/>
        </p:nvSpPr>
        <p:spPr bwMode="auto">
          <a:xfrm>
            <a:off x="6391275" y="3436938"/>
            <a:ext cx="2130425" cy="758825"/>
          </a:xfrm>
          <a:prstGeom prst="ellipse">
            <a:avLst/>
          </a:prstGeom>
          <a:solidFill>
            <a:schemeClr val="bg1"/>
          </a:solidFill>
          <a:ln w="9525">
            <a:solidFill>
              <a:srgbClr val="99CCFF"/>
            </a:solidFill>
            <a:round/>
            <a:headEnd/>
            <a:tailEnd/>
          </a:ln>
          <a:effectLst/>
        </p:spPr>
        <p:txBody>
          <a:bodyPr wrap="none" anchor="ctr"/>
          <a:lstStyle/>
          <a:p>
            <a:pPr algn="l" rtl="0"/>
            <a:r>
              <a:rPr lang="en-US" sz="1600" b="1">
                <a:solidFill>
                  <a:schemeClr val="hlink"/>
                </a:solidFill>
                <a:latin typeface="Times New Roman" pitchFamily="18" charset="0"/>
              </a:rPr>
              <a:t>Check password</a:t>
            </a:r>
          </a:p>
        </p:txBody>
      </p:sp>
      <p:sp>
        <p:nvSpPr>
          <p:cNvPr id="776204" name="Oval 12"/>
          <p:cNvSpPr>
            <a:spLocks noChangeArrowheads="1"/>
          </p:cNvSpPr>
          <p:nvPr/>
        </p:nvSpPr>
        <p:spPr bwMode="auto">
          <a:xfrm>
            <a:off x="4975225" y="2454275"/>
            <a:ext cx="2128838" cy="757238"/>
          </a:xfrm>
          <a:prstGeom prst="ellipse">
            <a:avLst/>
          </a:prstGeom>
          <a:solidFill>
            <a:schemeClr val="bg1"/>
          </a:solidFill>
          <a:ln w="9525">
            <a:solidFill>
              <a:srgbClr val="99CCFF"/>
            </a:solidFill>
            <a:round/>
            <a:headEnd/>
            <a:tailEnd/>
          </a:ln>
          <a:effectLst/>
        </p:spPr>
        <p:txBody>
          <a:bodyPr wrap="none" anchor="ctr"/>
          <a:lstStyle/>
          <a:p>
            <a:pPr algn="l" rtl="0"/>
            <a:r>
              <a:rPr lang="en-US" sz="1600" b="1">
                <a:solidFill>
                  <a:schemeClr val="hlink"/>
                </a:solidFill>
                <a:latin typeface="Times New Roman" pitchFamily="18" charset="0"/>
              </a:rPr>
              <a:t>Place rush order</a:t>
            </a:r>
          </a:p>
        </p:txBody>
      </p:sp>
      <p:sp>
        <p:nvSpPr>
          <p:cNvPr id="776205" name="AutoShape 13"/>
          <p:cNvSpPr>
            <a:spLocks noChangeArrowheads="1"/>
          </p:cNvSpPr>
          <p:nvPr/>
        </p:nvSpPr>
        <p:spPr bwMode="auto">
          <a:xfrm rot="-6329558">
            <a:off x="5369720" y="3796506"/>
            <a:ext cx="258762" cy="263525"/>
          </a:xfrm>
          <a:prstGeom prst="triangle">
            <a:avLst>
              <a:gd name="adj" fmla="val 50000"/>
            </a:avLst>
          </a:prstGeom>
          <a:solidFill>
            <a:schemeClr val="bg1"/>
          </a:solidFill>
          <a:ln w="9525">
            <a:solidFill>
              <a:srgbClr val="99CCFF"/>
            </a:solidFill>
            <a:miter lim="800000"/>
            <a:headEnd/>
            <a:tailEnd/>
          </a:ln>
          <a:effectLst/>
        </p:spPr>
        <p:txBody>
          <a:bodyPr wrap="none" anchor="ctr"/>
          <a:lstStyle/>
          <a:p>
            <a:pPr algn="l" rtl="0"/>
            <a:endParaRPr lang="ar-EG"/>
          </a:p>
        </p:txBody>
      </p:sp>
      <p:sp>
        <p:nvSpPr>
          <p:cNvPr id="776206" name="Line 14"/>
          <p:cNvSpPr>
            <a:spLocks noChangeShapeType="1"/>
          </p:cNvSpPr>
          <p:nvPr/>
        </p:nvSpPr>
        <p:spPr bwMode="auto">
          <a:xfrm flipV="1">
            <a:off x="2460625" y="4057650"/>
            <a:ext cx="782638" cy="344488"/>
          </a:xfrm>
          <a:prstGeom prst="line">
            <a:avLst/>
          </a:prstGeom>
          <a:noFill/>
          <a:ln w="19050">
            <a:solidFill>
              <a:srgbClr val="99CCFF"/>
            </a:solidFill>
            <a:prstDash val="dash"/>
            <a:round/>
            <a:headEnd/>
            <a:tailEnd type="arrow" w="lg" len="lg"/>
          </a:ln>
          <a:effectLst/>
        </p:spPr>
        <p:txBody>
          <a:bodyPr/>
          <a:lstStyle/>
          <a:p>
            <a:pPr algn="l" rtl="0"/>
            <a:endParaRPr lang="ar-EG"/>
          </a:p>
        </p:txBody>
      </p:sp>
      <p:sp>
        <p:nvSpPr>
          <p:cNvPr id="776207" name="Line 15"/>
          <p:cNvSpPr>
            <a:spLocks noChangeShapeType="1"/>
          </p:cNvSpPr>
          <p:nvPr/>
        </p:nvSpPr>
        <p:spPr bwMode="auto">
          <a:xfrm>
            <a:off x="2460625" y="3022600"/>
            <a:ext cx="1490663" cy="620713"/>
          </a:xfrm>
          <a:prstGeom prst="line">
            <a:avLst/>
          </a:prstGeom>
          <a:noFill/>
          <a:ln w="19050">
            <a:solidFill>
              <a:srgbClr val="99CCFF"/>
            </a:solidFill>
            <a:prstDash val="dash"/>
            <a:round/>
            <a:headEnd/>
            <a:tailEnd type="arrow" w="lg" len="lg"/>
          </a:ln>
          <a:effectLst/>
        </p:spPr>
        <p:txBody>
          <a:bodyPr/>
          <a:lstStyle/>
          <a:p>
            <a:pPr algn="l" rtl="0"/>
            <a:endParaRPr lang="ar-EG"/>
          </a:p>
        </p:txBody>
      </p:sp>
      <p:sp>
        <p:nvSpPr>
          <p:cNvPr id="776208" name="Line 16"/>
          <p:cNvSpPr>
            <a:spLocks noChangeShapeType="1"/>
          </p:cNvSpPr>
          <p:nvPr/>
        </p:nvSpPr>
        <p:spPr bwMode="auto">
          <a:xfrm flipH="1" flipV="1">
            <a:off x="2774950" y="2763838"/>
            <a:ext cx="2203450" cy="0"/>
          </a:xfrm>
          <a:prstGeom prst="line">
            <a:avLst/>
          </a:prstGeom>
          <a:noFill/>
          <a:ln w="19050">
            <a:solidFill>
              <a:srgbClr val="99CCFF"/>
            </a:solidFill>
            <a:prstDash val="dash"/>
            <a:round/>
            <a:headEnd/>
            <a:tailEnd type="arrow" w="lg" len="lg"/>
          </a:ln>
          <a:effectLst/>
        </p:spPr>
        <p:txBody>
          <a:bodyPr/>
          <a:lstStyle/>
          <a:p>
            <a:pPr algn="l" rtl="0"/>
            <a:endParaRPr lang="ar-EG"/>
          </a:p>
        </p:txBody>
      </p:sp>
      <p:sp>
        <p:nvSpPr>
          <p:cNvPr id="776209" name="Oval 17"/>
          <p:cNvSpPr>
            <a:spLocks noChangeArrowheads="1"/>
          </p:cNvSpPr>
          <p:nvPr/>
        </p:nvSpPr>
        <p:spPr bwMode="auto">
          <a:xfrm>
            <a:off x="646113" y="2401888"/>
            <a:ext cx="2128837" cy="758825"/>
          </a:xfrm>
          <a:prstGeom prst="ellipse">
            <a:avLst/>
          </a:prstGeom>
          <a:solidFill>
            <a:schemeClr val="bg1"/>
          </a:solidFill>
          <a:ln w="9525">
            <a:solidFill>
              <a:srgbClr val="99CCFF"/>
            </a:solidFill>
            <a:round/>
            <a:headEnd/>
            <a:tailEnd/>
          </a:ln>
          <a:effectLst/>
        </p:spPr>
        <p:txBody>
          <a:bodyPr wrap="none" anchor="ctr"/>
          <a:lstStyle/>
          <a:p>
            <a:pPr algn="l" rtl="0"/>
            <a:endParaRPr lang="en-US" sz="1600" b="1" dirty="0">
              <a:solidFill>
                <a:schemeClr val="hlink"/>
              </a:solidFill>
              <a:latin typeface="Times New Roman" pitchFamily="18" charset="0"/>
            </a:endParaRPr>
          </a:p>
          <a:p>
            <a:pPr algn="l" rtl="0"/>
            <a:r>
              <a:rPr lang="en-US" sz="1600" b="1" dirty="0">
                <a:solidFill>
                  <a:schemeClr val="hlink"/>
                </a:solidFill>
                <a:latin typeface="Times New Roman" pitchFamily="18" charset="0"/>
              </a:rPr>
              <a:t>Place order</a:t>
            </a:r>
          </a:p>
          <a:p>
            <a:pPr algn="l" rtl="0"/>
            <a:r>
              <a:rPr lang="en-US" sz="1400" b="1" dirty="0">
                <a:solidFill>
                  <a:schemeClr val="hlink"/>
                </a:solidFill>
                <a:latin typeface="Times New Roman" pitchFamily="18" charset="0"/>
              </a:rPr>
              <a:t>Extension points:</a:t>
            </a:r>
          </a:p>
          <a:p>
            <a:pPr algn="l" rtl="0"/>
            <a:r>
              <a:rPr lang="en-US" sz="1400" b="1" dirty="0">
                <a:solidFill>
                  <a:schemeClr val="hlink"/>
                </a:solidFill>
                <a:latin typeface="Times New Roman" pitchFamily="18" charset="0"/>
              </a:rPr>
              <a:t>set priority</a:t>
            </a:r>
          </a:p>
        </p:txBody>
      </p:sp>
      <p:sp>
        <p:nvSpPr>
          <p:cNvPr id="776210" name="Text Box 18"/>
          <p:cNvSpPr txBox="1">
            <a:spLocks noChangeArrowheads="1"/>
          </p:cNvSpPr>
          <p:nvPr/>
        </p:nvSpPr>
        <p:spPr bwMode="auto">
          <a:xfrm>
            <a:off x="4649256" y="2071688"/>
            <a:ext cx="1007007" cy="338554"/>
          </a:xfrm>
          <a:prstGeom prst="rect">
            <a:avLst/>
          </a:prstGeom>
          <a:noFill/>
          <a:ln w="9525">
            <a:noFill/>
            <a:miter lim="800000"/>
            <a:headEnd/>
            <a:tailEnd/>
          </a:ln>
          <a:effectLst/>
        </p:spPr>
        <p:txBody>
          <a:bodyPr wrap="none">
            <a:spAutoFit/>
          </a:bodyPr>
          <a:lstStyle/>
          <a:p>
            <a:pPr algn="l" rtl="0"/>
            <a:r>
              <a:rPr lang="en-US" sz="1600" b="1" i="1">
                <a:solidFill>
                  <a:srgbClr val="FF00FF"/>
                </a:solidFill>
                <a:latin typeface="Times New Roman" pitchFamily="18" charset="0"/>
              </a:rPr>
              <a:t>extension</a:t>
            </a:r>
          </a:p>
        </p:txBody>
      </p:sp>
      <p:sp>
        <p:nvSpPr>
          <p:cNvPr id="776211" name="Text Box 19"/>
          <p:cNvSpPr txBox="1">
            <a:spLocks noChangeArrowheads="1"/>
          </p:cNvSpPr>
          <p:nvPr/>
        </p:nvSpPr>
        <p:spPr bwMode="auto">
          <a:xfrm>
            <a:off x="1938338" y="3530600"/>
            <a:ext cx="965200" cy="336550"/>
          </a:xfrm>
          <a:prstGeom prst="rect">
            <a:avLst/>
          </a:prstGeom>
          <a:noFill/>
          <a:ln w="9525">
            <a:noFill/>
            <a:miter lim="800000"/>
            <a:headEnd/>
            <a:tailEnd/>
          </a:ln>
          <a:effectLst/>
        </p:spPr>
        <p:txBody>
          <a:bodyPr wrap="none">
            <a:spAutoFit/>
          </a:bodyPr>
          <a:lstStyle/>
          <a:p>
            <a:pPr algn="l" rtl="0"/>
            <a:r>
              <a:rPr lang="en-US" sz="1600" b="1" i="1" dirty="0">
                <a:solidFill>
                  <a:srgbClr val="FF00FF"/>
                </a:solidFill>
                <a:latin typeface="Times New Roman" pitchFamily="18" charset="0"/>
              </a:rPr>
              <a:t>inclusion</a:t>
            </a:r>
          </a:p>
        </p:txBody>
      </p:sp>
      <p:sp>
        <p:nvSpPr>
          <p:cNvPr id="776212" name="Text Box 20"/>
          <p:cNvSpPr txBox="1">
            <a:spLocks noChangeArrowheads="1"/>
          </p:cNvSpPr>
          <p:nvPr/>
        </p:nvSpPr>
        <p:spPr bwMode="auto">
          <a:xfrm>
            <a:off x="1150255" y="2062163"/>
            <a:ext cx="1515158" cy="338554"/>
          </a:xfrm>
          <a:prstGeom prst="rect">
            <a:avLst/>
          </a:prstGeom>
          <a:noFill/>
          <a:ln w="9525">
            <a:noFill/>
            <a:miter lim="800000"/>
            <a:headEnd/>
            <a:tailEnd/>
          </a:ln>
          <a:effectLst/>
        </p:spPr>
        <p:txBody>
          <a:bodyPr wrap="none">
            <a:spAutoFit/>
          </a:bodyPr>
          <a:lstStyle/>
          <a:p>
            <a:pPr algn="l" rtl="0"/>
            <a:r>
              <a:rPr lang="en-US" sz="1600" b="1" i="1">
                <a:solidFill>
                  <a:srgbClr val="FF00FF"/>
                </a:solidFill>
                <a:latin typeface="Times New Roman" pitchFamily="18" charset="0"/>
              </a:rPr>
              <a:t>extension</a:t>
            </a:r>
            <a:r>
              <a:rPr lang="en-US" sz="1600" b="1" i="1">
                <a:solidFill>
                  <a:schemeClr val="accent2"/>
                </a:solidFill>
                <a:latin typeface="Times New Roman" pitchFamily="18" charset="0"/>
              </a:rPr>
              <a:t> </a:t>
            </a:r>
            <a:r>
              <a:rPr lang="en-US" sz="1600" b="1" i="1">
                <a:solidFill>
                  <a:srgbClr val="FF00FF"/>
                </a:solidFill>
                <a:latin typeface="Times New Roman" pitchFamily="18" charset="0"/>
              </a:rPr>
              <a:t>point</a:t>
            </a:r>
          </a:p>
        </p:txBody>
      </p:sp>
      <p:sp>
        <p:nvSpPr>
          <p:cNvPr id="776213" name="Text Box 21"/>
          <p:cNvSpPr txBox="1">
            <a:spLocks noChangeArrowheads="1"/>
          </p:cNvSpPr>
          <p:nvPr/>
        </p:nvSpPr>
        <p:spPr bwMode="auto">
          <a:xfrm>
            <a:off x="3443288" y="2392363"/>
            <a:ext cx="1289050" cy="581025"/>
          </a:xfrm>
          <a:prstGeom prst="rect">
            <a:avLst/>
          </a:prstGeom>
          <a:noFill/>
          <a:ln w="9525">
            <a:noFill/>
            <a:miter lim="800000"/>
            <a:headEnd/>
            <a:tailEnd/>
          </a:ln>
          <a:effectLst/>
        </p:spPr>
        <p:txBody>
          <a:bodyPr wrap="none">
            <a:spAutoFit/>
          </a:bodyPr>
          <a:lstStyle/>
          <a:p>
            <a:pPr algn="l" rtl="0"/>
            <a:r>
              <a:rPr lang="en-US" sz="1200" b="1">
                <a:solidFill>
                  <a:schemeClr val="hlink"/>
                </a:solidFill>
                <a:latin typeface="Times New Roman" pitchFamily="18" charset="0"/>
                <a:cs typeface="Times New Roman" pitchFamily="18" charset="0"/>
              </a:rPr>
              <a:t>&lt;&lt;</a:t>
            </a:r>
            <a:r>
              <a:rPr lang="en-US" sz="1600" b="1">
                <a:solidFill>
                  <a:schemeClr val="hlink"/>
                </a:solidFill>
                <a:latin typeface="Times New Roman" pitchFamily="18" charset="0"/>
                <a:cs typeface="Times New Roman" pitchFamily="18" charset="0"/>
              </a:rPr>
              <a:t>extend</a:t>
            </a:r>
            <a:r>
              <a:rPr lang="en-US" sz="1200" b="1">
                <a:solidFill>
                  <a:schemeClr val="hlink"/>
                </a:solidFill>
                <a:latin typeface="Times New Roman" pitchFamily="18" charset="0"/>
                <a:cs typeface="Times New Roman" pitchFamily="18" charset="0"/>
              </a:rPr>
              <a:t>&gt;&gt;</a:t>
            </a:r>
          </a:p>
          <a:p>
            <a:pPr algn="l" rtl="0"/>
            <a:r>
              <a:rPr lang="en-US" sz="1600" b="1">
                <a:solidFill>
                  <a:schemeClr val="hlink"/>
                </a:solidFill>
                <a:latin typeface="Times New Roman" pitchFamily="18" charset="0"/>
                <a:cs typeface="Times New Roman" pitchFamily="18" charset="0"/>
              </a:rPr>
              <a:t>(set priority)</a:t>
            </a:r>
            <a:endParaRPr lang="en-US" sz="1600" b="1">
              <a:solidFill>
                <a:schemeClr val="hlink"/>
              </a:solidFill>
              <a:latin typeface="Times New Roman" pitchFamily="18" charset="0"/>
            </a:endParaRPr>
          </a:p>
        </p:txBody>
      </p:sp>
      <p:sp>
        <p:nvSpPr>
          <p:cNvPr id="776214" name="Freeform 22"/>
          <p:cNvSpPr>
            <a:spLocks/>
          </p:cNvSpPr>
          <p:nvPr/>
        </p:nvSpPr>
        <p:spPr bwMode="auto">
          <a:xfrm>
            <a:off x="317500" y="2246313"/>
            <a:ext cx="957263" cy="844550"/>
          </a:xfrm>
          <a:custGeom>
            <a:avLst/>
            <a:gdLst/>
            <a:ahLst/>
            <a:cxnLst>
              <a:cxn ang="0">
                <a:pos x="536" y="0"/>
              </a:cxn>
              <a:cxn ang="0">
                <a:pos x="56" y="336"/>
              </a:cxn>
              <a:cxn ang="0">
                <a:pos x="200" y="720"/>
              </a:cxn>
              <a:cxn ang="0">
                <a:pos x="584" y="720"/>
              </a:cxn>
            </a:cxnLst>
            <a:rect l="0" t="0" r="r" b="b"/>
            <a:pathLst>
              <a:path w="584" h="784">
                <a:moveTo>
                  <a:pt x="536" y="0"/>
                </a:moveTo>
                <a:cubicBezTo>
                  <a:pt x="324" y="108"/>
                  <a:pt x="112" y="216"/>
                  <a:pt x="56" y="336"/>
                </a:cubicBezTo>
                <a:cubicBezTo>
                  <a:pt x="0" y="456"/>
                  <a:pt x="112" y="656"/>
                  <a:pt x="200" y="720"/>
                </a:cubicBezTo>
                <a:cubicBezTo>
                  <a:pt x="288" y="784"/>
                  <a:pt x="436" y="752"/>
                  <a:pt x="584" y="720"/>
                </a:cubicBezTo>
              </a:path>
            </a:pathLst>
          </a:custGeom>
          <a:noFill/>
          <a:ln w="9525">
            <a:solidFill>
              <a:srgbClr val="FF00FF"/>
            </a:solidFill>
            <a:round/>
            <a:headEnd/>
            <a:tailEnd type="oval" w="med" len="med"/>
          </a:ln>
          <a:effectLst/>
        </p:spPr>
        <p:txBody>
          <a:bodyPr/>
          <a:lstStyle/>
          <a:p>
            <a:pPr algn="l" rtl="0"/>
            <a:endParaRPr lang="ar-EG"/>
          </a:p>
        </p:txBody>
      </p:sp>
      <p:sp>
        <p:nvSpPr>
          <p:cNvPr id="776215" name="Freeform 23"/>
          <p:cNvSpPr>
            <a:spLocks/>
          </p:cNvSpPr>
          <p:nvPr/>
        </p:nvSpPr>
        <p:spPr bwMode="auto">
          <a:xfrm>
            <a:off x="2455863" y="2246313"/>
            <a:ext cx="1101725" cy="465137"/>
          </a:xfrm>
          <a:custGeom>
            <a:avLst/>
            <a:gdLst/>
            <a:ahLst/>
            <a:cxnLst>
              <a:cxn ang="0">
                <a:pos x="0" y="0"/>
              </a:cxn>
              <a:cxn ang="0">
                <a:pos x="240" y="192"/>
              </a:cxn>
              <a:cxn ang="0">
                <a:pos x="672" y="432"/>
              </a:cxn>
            </a:cxnLst>
            <a:rect l="0" t="0" r="r" b="b"/>
            <a:pathLst>
              <a:path w="672" h="432">
                <a:moveTo>
                  <a:pt x="0" y="0"/>
                </a:moveTo>
                <a:cubicBezTo>
                  <a:pt x="64" y="60"/>
                  <a:pt x="128" y="120"/>
                  <a:pt x="240" y="192"/>
                </a:cubicBezTo>
                <a:cubicBezTo>
                  <a:pt x="352" y="264"/>
                  <a:pt x="512" y="348"/>
                  <a:pt x="672" y="432"/>
                </a:cubicBezTo>
              </a:path>
            </a:pathLst>
          </a:custGeom>
          <a:noFill/>
          <a:ln w="9525">
            <a:solidFill>
              <a:srgbClr val="FF00FF"/>
            </a:solidFill>
            <a:round/>
            <a:headEnd/>
            <a:tailEnd type="oval" w="med" len="med"/>
          </a:ln>
          <a:effectLst/>
        </p:spPr>
        <p:txBody>
          <a:bodyPr/>
          <a:lstStyle/>
          <a:p>
            <a:pPr algn="l" rtl="0"/>
            <a:endParaRPr lang="ar-EG"/>
          </a:p>
        </p:txBody>
      </p:sp>
      <p:sp>
        <p:nvSpPr>
          <p:cNvPr id="776216" name="Freeform 24"/>
          <p:cNvSpPr>
            <a:spLocks/>
          </p:cNvSpPr>
          <p:nvPr/>
        </p:nvSpPr>
        <p:spPr bwMode="auto">
          <a:xfrm>
            <a:off x="4108450" y="2246313"/>
            <a:ext cx="584200" cy="155575"/>
          </a:xfrm>
          <a:custGeom>
            <a:avLst/>
            <a:gdLst/>
            <a:ahLst/>
            <a:cxnLst>
              <a:cxn ang="0">
                <a:pos x="480" y="0"/>
              </a:cxn>
              <a:cxn ang="0">
                <a:pos x="192" y="48"/>
              </a:cxn>
              <a:cxn ang="0">
                <a:pos x="0" y="144"/>
              </a:cxn>
            </a:cxnLst>
            <a:rect l="0" t="0" r="r" b="b"/>
            <a:pathLst>
              <a:path w="480" h="144">
                <a:moveTo>
                  <a:pt x="480" y="0"/>
                </a:moveTo>
                <a:cubicBezTo>
                  <a:pt x="376" y="12"/>
                  <a:pt x="272" y="24"/>
                  <a:pt x="192" y="48"/>
                </a:cubicBezTo>
                <a:cubicBezTo>
                  <a:pt x="112" y="72"/>
                  <a:pt x="56" y="108"/>
                  <a:pt x="0" y="144"/>
                </a:cubicBezTo>
              </a:path>
            </a:pathLst>
          </a:custGeom>
          <a:noFill/>
          <a:ln w="9525">
            <a:solidFill>
              <a:srgbClr val="FF00FF"/>
            </a:solidFill>
            <a:round/>
            <a:headEnd/>
            <a:tailEnd type="oval" w="med" len="med"/>
          </a:ln>
          <a:effectLst/>
        </p:spPr>
        <p:txBody>
          <a:bodyPr/>
          <a:lstStyle/>
          <a:p>
            <a:pPr algn="l" rtl="0"/>
            <a:endParaRPr lang="ar-EG"/>
          </a:p>
        </p:txBody>
      </p:sp>
      <p:sp>
        <p:nvSpPr>
          <p:cNvPr id="776217" name="Freeform 25"/>
          <p:cNvSpPr>
            <a:spLocks/>
          </p:cNvSpPr>
          <p:nvPr/>
        </p:nvSpPr>
        <p:spPr bwMode="auto">
          <a:xfrm>
            <a:off x="2463800" y="3228975"/>
            <a:ext cx="385763" cy="414338"/>
          </a:xfrm>
          <a:custGeom>
            <a:avLst/>
            <a:gdLst/>
            <a:ahLst/>
            <a:cxnLst>
              <a:cxn ang="0">
                <a:pos x="0" y="432"/>
              </a:cxn>
              <a:cxn ang="0">
                <a:pos x="528" y="144"/>
              </a:cxn>
              <a:cxn ang="0">
                <a:pos x="960" y="0"/>
              </a:cxn>
            </a:cxnLst>
            <a:rect l="0" t="0" r="r" b="b"/>
            <a:pathLst>
              <a:path w="960" h="432">
                <a:moveTo>
                  <a:pt x="0" y="432"/>
                </a:moveTo>
                <a:cubicBezTo>
                  <a:pt x="184" y="324"/>
                  <a:pt x="368" y="216"/>
                  <a:pt x="528" y="144"/>
                </a:cubicBezTo>
                <a:cubicBezTo>
                  <a:pt x="688" y="72"/>
                  <a:pt x="824" y="36"/>
                  <a:pt x="960" y="0"/>
                </a:cubicBezTo>
              </a:path>
            </a:pathLst>
          </a:custGeom>
          <a:noFill/>
          <a:ln w="9525">
            <a:solidFill>
              <a:srgbClr val="FF00FF"/>
            </a:solidFill>
            <a:round/>
            <a:headEnd/>
            <a:tailEnd type="oval" w="med" len="med"/>
          </a:ln>
          <a:effectLst/>
        </p:spPr>
        <p:txBody>
          <a:bodyPr/>
          <a:lstStyle/>
          <a:p>
            <a:pPr algn="l" rtl="0"/>
            <a:endParaRPr lang="ar-EG"/>
          </a:p>
        </p:txBody>
      </p:sp>
      <p:sp>
        <p:nvSpPr>
          <p:cNvPr id="776218" name="Freeform 26"/>
          <p:cNvSpPr>
            <a:spLocks/>
          </p:cNvSpPr>
          <p:nvPr/>
        </p:nvSpPr>
        <p:spPr bwMode="auto">
          <a:xfrm>
            <a:off x="2455863" y="3860800"/>
            <a:ext cx="471487" cy="300038"/>
          </a:xfrm>
          <a:custGeom>
            <a:avLst/>
            <a:gdLst/>
            <a:ahLst/>
            <a:cxnLst>
              <a:cxn ang="0">
                <a:pos x="24" y="0"/>
              </a:cxn>
              <a:cxn ang="0">
                <a:pos x="168" y="144"/>
              </a:cxn>
              <a:cxn ang="0">
                <a:pos x="1032" y="432"/>
              </a:cxn>
            </a:cxnLst>
            <a:rect l="0" t="0" r="r" b="b"/>
            <a:pathLst>
              <a:path w="1032" h="432">
                <a:moveTo>
                  <a:pt x="24" y="0"/>
                </a:moveTo>
                <a:cubicBezTo>
                  <a:pt x="12" y="36"/>
                  <a:pt x="0" y="72"/>
                  <a:pt x="168" y="144"/>
                </a:cubicBezTo>
                <a:cubicBezTo>
                  <a:pt x="336" y="216"/>
                  <a:pt x="684" y="324"/>
                  <a:pt x="1032" y="432"/>
                </a:cubicBezTo>
              </a:path>
            </a:pathLst>
          </a:custGeom>
          <a:noFill/>
          <a:ln w="9525">
            <a:solidFill>
              <a:srgbClr val="FF00FF"/>
            </a:solidFill>
            <a:round/>
            <a:headEnd/>
            <a:tailEnd type="oval" w="med" len="med"/>
          </a:ln>
          <a:effectLst/>
        </p:spPr>
        <p:txBody>
          <a:bodyPr/>
          <a:lstStyle/>
          <a:p>
            <a:pPr algn="l" rtl="0"/>
            <a:endParaRPr lang="ar-EG"/>
          </a:p>
        </p:txBody>
      </p:sp>
      <p:sp>
        <p:nvSpPr>
          <p:cNvPr id="776219" name="Text Box 27"/>
          <p:cNvSpPr txBox="1">
            <a:spLocks noChangeArrowheads="1"/>
          </p:cNvSpPr>
          <p:nvPr/>
        </p:nvSpPr>
        <p:spPr bwMode="auto">
          <a:xfrm>
            <a:off x="3305175" y="3219450"/>
            <a:ext cx="1166813" cy="336550"/>
          </a:xfrm>
          <a:prstGeom prst="rect">
            <a:avLst/>
          </a:prstGeom>
          <a:noFill/>
          <a:ln w="9525">
            <a:noFill/>
            <a:miter lim="800000"/>
            <a:headEnd/>
            <a:tailEnd/>
          </a:ln>
          <a:effectLst/>
        </p:spPr>
        <p:txBody>
          <a:bodyPr wrap="none">
            <a:spAutoFit/>
          </a:bodyPr>
          <a:lstStyle/>
          <a:p>
            <a:pPr algn="l" rtl="0"/>
            <a:r>
              <a:rPr lang="en-US" sz="1200" b="1">
                <a:solidFill>
                  <a:schemeClr val="hlink"/>
                </a:solidFill>
                <a:latin typeface="Times New Roman" pitchFamily="18" charset="0"/>
              </a:rPr>
              <a:t>&lt;&lt;</a:t>
            </a:r>
            <a:r>
              <a:rPr lang="en-US" sz="1600" b="1">
                <a:solidFill>
                  <a:schemeClr val="hlink"/>
                </a:solidFill>
                <a:latin typeface="Times New Roman" pitchFamily="18" charset="0"/>
              </a:rPr>
              <a:t>include</a:t>
            </a:r>
            <a:r>
              <a:rPr lang="en-US" sz="1200" b="1">
                <a:solidFill>
                  <a:schemeClr val="hlink"/>
                </a:solidFill>
                <a:latin typeface="Times New Roman" pitchFamily="18" charset="0"/>
              </a:rPr>
              <a:t>&gt;&gt;</a:t>
            </a:r>
          </a:p>
        </p:txBody>
      </p:sp>
      <p:sp>
        <p:nvSpPr>
          <p:cNvPr id="776220" name="Text Box 28"/>
          <p:cNvSpPr txBox="1">
            <a:spLocks noChangeArrowheads="1"/>
          </p:cNvSpPr>
          <p:nvPr/>
        </p:nvSpPr>
        <p:spPr bwMode="auto">
          <a:xfrm>
            <a:off x="2532063" y="4211638"/>
            <a:ext cx="1166812" cy="336550"/>
          </a:xfrm>
          <a:prstGeom prst="rect">
            <a:avLst/>
          </a:prstGeom>
          <a:noFill/>
          <a:ln w="9525">
            <a:noFill/>
            <a:miter lim="800000"/>
            <a:headEnd/>
            <a:tailEnd/>
          </a:ln>
          <a:effectLst/>
        </p:spPr>
        <p:txBody>
          <a:bodyPr wrap="none">
            <a:spAutoFit/>
          </a:bodyPr>
          <a:lstStyle/>
          <a:p>
            <a:pPr algn="l" rtl="0"/>
            <a:r>
              <a:rPr lang="en-US" sz="1200" b="1">
                <a:solidFill>
                  <a:schemeClr val="hlink"/>
                </a:solidFill>
                <a:latin typeface="Times New Roman" pitchFamily="18" charset="0"/>
              </a:rPr>
              <a:t>&lt;&lt;</a:t>
            </a:r>
            <a:r>
              <a:rPr lang="en-US" sz="1600" b="1">
                <a:solidFill>
                  <a:schemeClr val="hlink"/>
                </a:solidFill>
                <a:latin typeface="Times New Roman" pitchFamily="18" charset="0"/>
              </a:rPr>
              <a:t>include</a:t>
            </a:r>
            <a:r>
              <a:rPr lang="en-US" sz="1200" b="1">
                <a:solidFill>
                  <a:schemeClr val="hlink"/>
                </a:solidFill>
                <a:latin typeface="Times New Roman" pitchFamily="18" charset="0"/>
              </a:rPr>
              <a:t>&gt;&gt;</a:t>
            </a:r>
          </a:p>
        </p:txBody>
      </p:sp>
      <p:sp>
        <p:nvSpPr>
          <p:cNvPr id="776221" name="Rectangle 29"/>
          <p:cNvSpPr>
            <a:spLocks noChangeArrowheads="1"/>
          </p:cNvSpPr>
          <p:nvPr/>
        </p:nvSpPr>
        <p:spPr bwMode="auto">
          <a:xfrm>
            <a:off x="146050" y="5351463"/>
            <a:ext cx="8997950" cy="990600"/>
          </a:xfrm>
          <a:prstGeom prst="rect">
            <a:avLst/>
          </a:prstGeom>
          <a:noFill/>
          <a:ln w="9525">
            <a:noFill/>
            <a:miter lim="800000"/>
            <a:headEnd/>
            <a:tailEnd/>
          </a:ln>
          <a:effectLst/>
        </p:spPr>
        <p:txBody>
          <a:bodyPr/>
          <a:lstStyle/>
          <a:p>
            <a:pPr marL="342900" indent="-342900" algn="l" rtl="0">
              <a:spcBef>
                <a:spcPct val="20000"/>
              </a:spcBef>
              <a:buFontTx/>
              <a:buChar char="•"/>
            </a:pPr>
            <a:r>
              <a:rPr lang="en-US" b="1" dirty="0">
                <a:solidFill>
                  <a:schemeClr val="hlink"/>
                </a:solidFill>
              </a:rPr>
              <a:t>Track Order</a:t>
            </a:r>
            <a:r>
              <a:rPr lang="en-US" dirty="0"/>
              <a:t> </a:t>
            </a:r>
            <a:r>
              <a:rPr lang="en-US" sz="1400" b="1" dirty="0">
                <a:solidFill>
                  <a:schemeClr val="hlink"/>
                </a:solidFill>
              </a:rPr>
              <a:t>- Obtain and verify the order number; For each part in the order, query its status, then report back to the user.</a:t>
            </a:r>
          </a:p>
          <a:p>
            <a:pPr marL="342900" indent="-342900" algn="l" rtl="0">
              <a:spcBef>
                <a:spcPct val="20000"/>
              </a:spcBef>
              <a:buFontTx/>
              <a:buChar char="•"/>
            </a:pPr>
            <a:r>
              <a:rPr lang="en-US" b="1" dirty="0">
                <a:solidFill>
                  <a:schemeClr val="hlink"/>
                </a:solidFill>
              </a:rPr>
              <a:t>Place Order</a:t>
            </a:r>
            <a:r>
              <a:rPr lang="en-US" dirty="0"/>
              <a:t> </a:t>
            </a:r>
            <a:r>
              <a:rPr lang="en-US" sz="1400" b="1" dirty="0">
                <a:solidFill>
                  <a:schemeClr val="hlink"/>
                </a:solidFill>
              </a:rPr>
              <a:t>-  Collect the user’s order items.  (set priority).  Submit the order for processing.</a:t>
            </a:r>
          </a:p>
        </p:txBody>
      </p:sp>
      <p:sp>
        <p:nvSpPr>
          <p:cNvPr id="776222" name="Freeform 30"/>
          <p:cNvSpPr>
            <a:spLocks/>
          </p:cNvSpPr>
          <p:nvPr/>
        </p:nvSpPr>
        <p:spPr bwMode="auto">
          <a:xfrm rot="7276418" flipV="1">
            <a:off x="5396706" y="4314032"/>
            <a:ext cx="366713" cy="177800"/>
          </a:xfrm>
          <a:custGeom>
            <a:avLst/>
            <a:gdLst/>
            <a:ahLst/>
            <a:cxnLst>
              <a:cxn ang="0">
                <a:pos x="0" y="432"/>
              </a:cxn>
              <a:cxn ang="0">
                <a:pos x="528" y="144"/>
              </a:cxn>
              <a:cxn ang="0">
                <a:pos x="960" y="0"/>
              </a:cxn>
            </a:cxnLst>
            <a:rect l="0" t="0" r="r" b="b"/>
            <a:pathLst>
              <a:path w="960" h="432">
                <a:moveTo>
                  <a:pt x="0" y="432"/>
                </a:moveTo>
                <a:cubicBezTo>
                  <a:pt x="184" y="324"/>
                  <a:pt x="368" y="216"/>
                  <a:pt x="528" y="144"/>
                </a:cubicBezTo>
                <a:cubicBezTo>
                  <a:pt x="688" y="72"/>
                  <a:pt x="824" y="36"/>
                  <a:pt x="960" y="0"/>
                </a:cubicBezTo>
              </a:path>
            </a:pathLst>
          </a:custGeom>
          <a:noFill/>
          <a:ln w="9525">
            <a:solidFill>
              <a:srgbClr val="FF00FF"/>
            </a:solidFill>
            <a:round/>
            <a:headEnd/>
            <a:tailEnd type="oval" w="med" len="med"/>
          </a:ln>
          <a:effectLst/>
        </p:spPr>
        <p:txBody>
          <a:bodyPr/>
          <a:lstStyle/>
          <a:p>
            <a:pPr algn="l" rtl="0"/>
            <a:endParaRPr lang="ar-EG"/>
          </a:p>
        </p:txBody>
      </p:sp>
      <p:sp>
        <p:nvSpPr>
          <p:cNvPr id="776223" name="Freeform 31"/>
          <p:cNvSpPr>
            <a:spLocks/>
          </p:cNvSpPr>
          <p:nvPr/>
        </p:nvSpPr>
        <p:spPr bwMode="auto">
          <a:xfrm>
            <a:off x="5830888" y="3843338"/>
            <a:ext cx="385762" cy="414337"/>
          </a:xfrm>
          <a:custGeom>
            <a:avLst/>
            <a:gdLst/>
            <a:ahLst/>
            <a:cxnLst>
              <a:cxn ang="0">
                <a:pos x="0" y="432"/>
              </a:cxn>
              <a:cxn ang="0">
                <a:pos x="528" y="144"/>
              </a:cxn>
              <a:cxn ang="0">
                <a:pos x="960" y="0"/>
              </a:cxn>
            </a:cxnLst>
            <a:rect l="0" t="0" r="r" b="b"/>
            <a:pathLst>
              <a:path w="960" h="432">
                <a:moveTo>
                  <a:pt x="0" y="432"/>
                </a:moveTo>
                <a:cubicBezTo>
                  <a:pt x="184" y="324"/>
                  <a:pt x="368" y="216"/>
                  <a:pt x="528" y="144"/>
                </a:cubicBezTo>
                <a:cubicBezTo>
                  <a:pt x="688" y="72"/>
                  <a:pt x="824" y="36"/>
                  <a:pt x="960" y="0"/>
                </a:cubicBezTo>
              </a:path>
            </a:pathLst>
          </a:custGeom>
          <a:noFill/>
          <a:ln w="9525">
            <a:solidFill>
              <a:srgbClr val="FF00FF"/>
            </a:solidFill>
            <a:round/>
            <a:headEnd/>
            <a:tailEnd type="oval" w="med" len="med"/>
          </a:ln>
          <a:effectLst/>
        </p:spPr>
        <p:txBody>
          <a:bodyPr/>
          <a:lstStyle/>
          <a:p>
            <a:pPr algn="l" rtl="0"/>
            <a:endParaRPr lang="ar-EG"/>
          </a:p>
        </p:txBody>
      </p:sp>
      <p:sp>
        <p:nvSpPr>
          <p:cNvPr id="776224" name="Rectangle 32"/>
          <p:cNvSpPr>
            <a:spLocks noChangeArrowheads="1"/>
          </p:cNvSpPr>
          <p:nvPr/>
        </p:nvSpPr>
        <p:spPr bwMode="auto">
          <a:xfrm>
            <a:off x="2524125" y="4548188"/>
            <a:ext cx="2659063" cy="701675"/>
          </a:xfrm>
          <a:prstGeom prst="rect">
            <a:avLst/>
          </a:prstGeom>
          <a:noFill/>
          <a:ln w="9525" algn="ctr">
            <a:noFill/>
            <a:miter lim="800000"/>
            <a:headEnd/>
            <a:tailEnd/>
          </a:ln>
          <a:effectLst/>
        </p:spPr>
        <p:txBody>
          <a:bodyPr wrap="none">
            <a:spAutoFit/>
          </a:bodyPr>
          <a:lstStyle/>
          <a:p>
            <a:pPr algn="l" rtl="0"/>
            <a:r>
              <a:rPr lang="en-US" sz="1300">
                <a:solidFill>
                  <a:srgbClr val="FF9933"/>
                </a:solidFill>
              </a:rPr>
              <a:t>common to multiple use cases</a:t>
            </a:r>
            <a:r>
              <a:rPr lang="en-US" sz="1400">
                <a:solidFill>
                  <a:srgbClr val="FF9933"/>
                </a:solidFill>
              </a:rPr>
              <a:t>;</a:t>
            </a:r>
          </a:p>
          <a:p>
            <a:pPr algn="l" rtl="0"/>
            <a:r>
              <a:rPr lang="en-US" sz="1300" i="1">
                <a:solidFill>
                  <a:srgbClr val="FF9933"/>
                </a:solidFill>
              </a:rPr>
              <a:t>Often no</a:t>
            </a:r>
            <a:r>
              <a:rPr lang="en-US" sz="1300">
                <a:solidFill>
                  <a:srgbClr val="FF9933"/>
                </a:solidFill>
              </a:rPr>
              <a:t> actor may be associated</a:t>
            </a:r>
          </a:p>
          <a:p>
            <a:pPr algn="l" rtl="0"/>
            <a:r>
              <a:rPr lang="en-US" sz="1300">
                <a:solidFill>
                  <a:srgbClr val="FF9933"/>
                </a:solidFill>
              </a:rPr>
              <a:t> with a ‘used’ use case</a:t>
            </a:r>
          </a:p>
        </p:txBody>
      </p:sp>
      <p:sp>
        <p:nvSpPr>
          <p:cNvPr id="776226" name="Rectangle 34"/>
          <p:cNvSpPr>
            <a:spLocks noChangeArrowheads="1"/>
          </p:cNvSpPr>
          <p:nvPr/>
        </p:nvSpPr>
        <p:spPr bwMode="auto">
          <a:xfrm>
            <a:off x="4471988" y="1855788"/>
            <a:ext cx="4672012" cy="264688"/>
          </a:xfrm>
          <a:prstGeom prst="rect">
            <a:avLst/>
          </a:prstGeom>
          <a:noFill/>
          <a:ln w="9525" algn="ctr">
            <a:noFill/>
            <a:miter lim="800000"/>
            <a:headEnd/>
            <a:tailEnd/>
          </a:ln>
          <a:effectLst/>
        </p:spPr>
        <p:txBody>
          <a:bodyPr>
            <a:spAutoFit/>
          </a:bodyPr>
          <a:lstStyle/>
          <a:p>
            <a:pPr lvl="1" algn="l" rtl="0">
              <a:lnSpc>
                <a:spcPct val="80000"/>
              </a:lnSpc>
            </a:pPr>
            <a:r>
              <a:rPr lang="en-US" sz="1400" b="1">
                <a:solidFill>
                  <a:srgbClr val="FF9933"/>
                </a:solidFill>
              </a:rPr>
              <a:t>does a bit more or deals with a special situation</a:t>
            </a:r>
          </a:p>
        </p:txBody>
      </p:sp>
      <p:sp>
        <p:nvSpPr>
          <p:cNvPr id="776227" name="Text Box 35"/>
          <p:cNvSpPr txBox="1">
            <a:spLocks noChangeArrowheads="1"/>
          </p:cNvSpPr>
          <p:nvPr/>
        </p:nvSpPr>
        <p:spPr bwMode="auto">
          <a:xfrm>
            <a:off x="7077195" y="2543175"/>
            <a:ext cx="1760418" cy="338554"/>
          </a:xfrm>
          <a:prstGeom prst="rect">
            <a:avLst/>
          </a:prstGeom>
          <a:noFill/>
          <a:ln w="9525">
            <a:noFill/>
            <a:miter lim="800000"/>
            <a:headEnd/>
            <a:tailEnd/>
          </a:ln>
          <a:effectLst/>
        </p:spPr>
        <p:txBody>
          <a:bodyPr wrap="none">
            <a:spAutoFit/>
          </a:bodyPr>
          <a:lstStyle/>
          <a:p>
            <a:pPr algn="l" rtl="0"/>
            <a:r>
              <a:rPr lang="en-US" sz="1600" b="1" i="1">
                <a:solidFill>
                  <a:srgbClr val="FF00FF"/>
                </a:solidFill>
                <a:latin typeface="Times New Roman" pitchFamily="18" charset="0"/>
              </a:rPr>
              <a:t>extension use case</a:t>
            </a:r>
          </a:p>
        </p:txBody>
      </p:sp>
      <p:sp>
        <p:nvSpPr>
          <p:cNvPr id="776228" name="Text Box 36"/>
          <p:cNvSpPr txBox="1">
            <a:spLocks noChangeArrowheads="1"/>
          </p:cNvSpPr>
          <p:nvPr/>
        </p:nvSpPr>
        <p:spPr bwMode="auto">
          <a:xfrm>
            <a:off x="4484688" y="3306763"/>
            <a:ext cx="1711325" cy="336550"/>
          </a:xfrm>
          <a:prstGeom prst="rect">
            <a:avLst/>
          </a:prstGeom>
          <a:noFill/>
          <a:ln w="9525">
            <a:noFill/>
            <a:miter lim="800000"/>
            <a:headEnd/>
            <a:tailEnd/>
          </a:ln>
          <a:effectLst/>
        </p:spPr>
        <p:txBody>
          <a:bodyPr wrap="none">
            <a:spAutoFit/>
          </a:bodyPr>
          <a:lstStyle/>
          <a:p>
            <a:pPr algn="l" rtl="0"/>
            <a:r>
              <a:rPr lang="en-US" sz="1600" b="1" i="1">
                <a:solidFill>
                  <a:srgbClr val="FF00FF"/>
                </a:solidFill>
                <a:latin typeface="Times New Roman" pitchFamily="18" charset="0"/>
              </a:rPr>
              <a:t>inclusion use case</a:t>
            </a:r>
          </a:p>
        </p:txBody>
      </p:sp>
      <p:sp>
        <p:nvSpPr>
          <p:cNvPr id="776229" name="Text Box 37"/>
          <p:cNvSpPr txBox="1">
            <a:spLocks noChangeArrowheads="1"/>
          </p:cNvSpPr>
          <p:nvPr/>
        </p:nvSpPr>
        <p:spPr bwMode="auto">
          <a:xfrm>
            <a:off x="7342883" y="4257675"/>
            <a:ext cx="1372492" cy="338554"/>
          </a:xfrm>
          <a:prstGeom prst="rect">
            <a:avLst/>
          </a:prstGeom>
          <a:noFill/>
          <a:ln w="9525">
            <a:noFill/>
            <a:miter lim="800000"/>
            <a:headEnd/>
            <a:tailEnd/>
          </a:ln>
          <a:effectLst/>
        </p:spPr>
        <p:txBody>
          <a:bodyPr wrap="none">
            <a:spAutoFit/>
          </a:bodyPr>
          <a:lstStyle/>
          <a:p>
            <a:pPr algn="l" rtl="0"/>
            <a:r>
              <a:rPr lang="en-US" sz="1600" b="1" i="1">
                <a:solidFill>
                  <a:srgbClr val="FF00FF"/>
                </a:solidFill>
                <a:latin typeface="Times New Roman" pitchFamily="18" charset="0"/>
              </a:rPr>
              <a:t>child use case</a:t>
            </a:r>
          </a:p>
        </p:txBody>
      </p:sp>
      <p:sp>
        <p:nvSpPr>
          <p:cNvPr id="776230" name="Text Box 38"/>
          <p:cNvSpPr txBox="1">
            <a:spLocks noChangeArrowheads="1"/>
          </p:cNvSpPr>
          <p:nvPr/>
        </p:nvSpPr>
        <p:spPr bwMode="auto">
          <a:xfrm>
            <a:off x="285309" y="4816475"/>
            <a:ext cx="1326004" cy="338554"/>
          </a:xfrm>
          <a:prstGeom prst="rect">
            <a:avLst/>
          </a:prstGeom>
          <a:noFill/>
          <a:ln w="9525">
            <a:noFill/>
            <a:miter lim="800000"/>
            <a:headEnd/>
            <a:tailEnd/>
          </a:ln>
          <a:effectLst/>
        </p:spPr>
        <p:txBody>
          <a:bodyPr wrap="none">
            <a:spAutoFit/>
          </a:bodyPr>
          <a:lstStyle/>
          <a:p>
            <a:pPr algn="l" rtl="0"/>
            <a:r>
              <a:rPr lang="en-US" sz="1600" b="1" i="1">
                <a:solidFill>
                  <a:srgbClr val="FF00FF"/>
                </a:solidFill>
                <a:latin typeface="Times New Roman" pitchFamily="18" charset="0"/>
              </a:rPr>
              <a:t>base use case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rtl="0" eaLnBrk="1" hangingPunct="1"/>
            <a:r>
              <a:rPr lang="en-US" altLang="zh-CN" dirty="0" smtClean="0">
                <a:cs typeface="Times New Roman" pitchFamily="18" charset="0"/>
              </a:rPr>
              <a:t>Example 2: </a:t>
            </a:r>
          </a:p>
        </p:txBody>
      </p:sp>
      <p:pic>
        <p:nvPicPr>
          <p:cNvPr id="24579" name="Picture 5"/>
          <p:cNvPicPr>
            <a:picLocks noChangeAspect="1" noChangeArrowheads="1"/>
          </p:cNvPicPr>
          <p:nvPr/>
        </p:nvPicPr>
        <p:blipFill>
          <a:blip r:embed="rId2"/>
          <a:srcRect/>
          <a:stretch>
            <a:fillRect/>
          </a:stretch>
        </p:blipFill>
        <p:spPr bwMode="auto">
          <a:xfrm>
            <a:off x="152400" y="1772816"/>
            <a:ext cx="8763000" cy="4780384"/>
          </a:xfrm>
          <a:prstGeom prst="rect">
            <a:avLst/>
          </a:prstGeom>
          <a:noFill/>
          <a:ln w="28575">
            <a:solidFill>
              <a:schemeClr val="tx1"/>
            </a:solid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Topic 3: Use Case description contents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sz="3600" dirty="0"/>
              <a:t>Use Case Description Contents 1</a:t>
            </a:r>
            <a:endParaRPr lang="en-CA" sz="3600" dirty="0"/>
          </a:p>
        </p:txBody>
      </p:sp>
      <p:sp>
        <p:nvSpPr>
          <p:cNvPr id="219139" name="Rectangle 3"/>
          <p:cNvSpPr>
            <a:spLocks noGrp="1" noChangeArrowheads="1"/>
          </p:cNvSpPr>
          <p:nvPr>
            <p:ph type="body" idx="1"/>
          </p:nvPr>
        </p:nvSpPr>
        <p:spPr>
          <a:xfrm>
            <a:off x="1066800" y="1600200"/>
            <a:ext cx="7315200" cy="4497388"/>
          </a:xfrm>
        </p:spPr>
        <p:txBody>
          <a:bodyPr/>
          <a:lstStyle/>
          <a:p>
            <a:pPr algn="l" rtl="0">
              <a:spcBef>
                <a:spcPct val="30000"/>
              </a:spcBef>
            </a:pPr>
            <a:r>
              <a:rPr lang="en-US" sz="2400" dirty="0"/>
              <a:t>Use case name and number</a:t>
            </a:r>
          </a:p>
          <a:p>
            <a:pPr algn="l" rtl="0">
              <a:spcBef>
                <a:spcPct val="30000"/>
              </a:spcBef>
            </a:pPr>
            <a:r>
              <a:rPr lang="en-US" sz="2400" dirty="0"/>
              <a:t>Actors</a:t>
            </a:r>
          </a:p>
          <a:p>
            <a:pPr algn="l" rtl="0">
              <a:spcBef>
                <a:spcPct val="30000"/>
              </a:spcBef>
            </a:pPr>
            <a:r>
              <a:rPr lang="en-US" sz="2400" dirty="0"/>
              <a:t>Stakeholders and their needs</a:t>
            </a:r>
          </a:p>
          <a:p>
            <a:pPr algn="l" rtl="0">
              <a:spcBef>
                <a:spcPct val="30000"/>
              </a:spcBef>
            </a:pPr>
            <a:r>
              <a:rPr lang="en-US" sz="2400" dirty="0"/>
              <a:t>Preconditions—A </a:t>
            </a:r>
            <a:r>
              <a:rPr lang="en-US" sz="2000" b="1" dirty="0"/>
              <a:t>precondition</a:t>
            </a:r>
            <a:r>
              <a:rPr lang="en-US" sz="2400" dirty="0"/>
              <a:t> is an assertion that must be true when an activity or operation begins.</a:t>
            </a:r>
          </a:p>
          <a:p>
            <a:pPr lvl="1" algn="l" rtl="0">
              <a:spcBef>
                <a:spcPct val="30000"/>
              </a:spcBef>
            </a:pPr>
            <a:r>
              <a:rPr lang="en-US" sz="2000" dirty="0"/>
              <a:t>Not checked by the use case</a:t>
            </a:r>
          </a:p>
          <a:p>
            <a:pPr algn="l" rtl="0">
              <a:spcBef>
                <a:spcPct val="30000"/>
              </a:spcBef>
            </a:pPr>
            <a:r>
              <a:rPr lang="en-US" sz="2400" dirty="0" err="1"/>
              <a:t>Postconditions</a:t>
            </a:r>
            <a:r>
              <a:rPr lang="en-US" sz="2400" dirty="0"/>
              <a:t>—A </a:t>
            </a:r>
            <a:r>
              <a:rPr lang="en-US" sz="2000" b="1" dirty="0" err="1"/>
              <a:t>postcondition</a:t>
            </a:r>
            <a:r>
              <a:rPr lang="en-US" sz="2400" dirty="0"/>
              <a:t> is an assertion of what must be true when an activity or operation ends.</a:t>
            </a:r>
          </a:p>
          <a:p>
            <a:pPr lvl="1" algn="l" rtl="0">
              <a:spcBef>
                <a:spcPct val="30000"/>
              </a:spcBef>
            </a:pPr>
            <a:r>
              <a:rPr lang="en-US" sz="2000" dirty="0"/>
              <a:t>Must satisfy stakeholder needs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sz="3600"/>
              <a:t>Use Case Description Contents 2</a:t>
            </a:r>
            <a:endParaRPr lang="en-CA" sz="3600"/>
          </a:p>
        </p:txBody>
      </p:sp>
      <p:sp>
        <p:nvSpPr>
          <p:cNvPr id="337923" name="Rectangle 3"/>
          <p:cNvSpPr>
            <a:spLocks noGrp="1" noChangeArrowheads="1"/>
          </p:cNvSpPr>
          <p:nvPr>
            <p:ph type="body" idx="1"/>
          </p:nvPr>
        </p:nvSpPr>
        <p:spPr>
          <a:xfrm>
            <a:off x="914400" y="1447800"/>
            <a:ext cx="7467600" cy="4724400"/>
          </a:xfrm>
        </p:spPr>
        <p:txBody>
          <a:bodyPr/>
          <a:lstStyle/>
          <a:p>
            <a:pPr algn="l" rtl="0">
              <a:spcBef>
                <a:spcPct val="30000"/>
              </a:spcBef>
            </a:pPr>
            <a:r>
              <a:rPr lang="en-US" sz="2400" dirty="0"/>
              <a:t>Trigger—A </a:t>
            </a:r>
            <a:r>
              <a:rPr lang="en-US" sz="2000" b="1" dirty="0"/>
              <a:t>trigger</a:t>
            </a:r>
            <a:r>
              <a:rPr lang="en-US" sz="2400" dirty="0"/>
              <a:t> is an event that causes a use case to begin.</a:t>
            </a:r>
          </a:p>
          <a:p>
            <a:pPr lvl="1" algn="l" rtl="0">
              <a:spcBef>
                <a:spcPct val="30000"/>
              </a:spcBef>
            </a:pPr>
            <a:r>
              <a:rPr lang="en-US" sz="2000" dirty="0"/>
              <a:t>May be the first step in the use case</a:t>
            </a:r>
          </a:p>
          <a:p>
            <a:pPr algn="l" rtl="0">
              <a:spcBef>
                <a:spcPct val="30000"/>
              </a:spcBef>
            </a:pPr>
            <a:r>
              <a:rPr lang="en-US" sz="2400" dirty="0"/>
              <a:t>Basic flow</a:t>
            </a:r>
          </a:p>
          <a:p>
            <a:pPr lvl="1" algn="l" rtl="0">
              <a:spcBef>
                <a:spcPct val="30000"/>
              </a:spcBef>
            </a:pPr>
            <a:r>
              <a:rPr lang="en-US" sz="2000" dirty="0"/>
              <a:t>An action flow: a list of steps</a:t>
            </a:r>
          </a:p>
          <a:p>
            <a:pPr lvl="1" algn="l" rtl="0">
              <a:spcBef>
                <a:spcPct val="30000"/>
              </a:spcBef>
            </a:pPr>
            <a:r>
              <a:rPr lang="en-US" sz="2000" dirty="0"/>
              <a:t>Documents a standard, successful interaction</a:t>
            </a:r>
          </a:p>
          <a:p>
            <a:pPr lvl="1" algn="l" rtl="0">
              <a:spcBef>
                <a:spcPct val="30000"/>
              </a:spcBef>
            </a:pPr>
            <a:r>
              <a:rPr lang="en-US" sz="2000" dirty="0"/>
              <a:t>Begins at the trigger, continues until the use case ends</a:t>
            </a:r>
          </a:p>
          <a:p>
            <a:pPr algn="l" rtl="0">
              <a:spcBef>
                <a:spcPct val="30000"/>
              </a:spcBef>
            </a:pPr>
            <a:r>
              <a:rPr lang="en-US" sz="2400" dirty="0"/>
              <a:t>Extensions</a:t>
            </a:r>
          </a:p>
          <a:p>
            <a:pPr lvl="1" algn="l" rtl="0">
              <a:spcBef>
                <a:spcPct val="30000"/>
              </a:spcBef>
            </a:pPr>
            <a:r>
              <a:rPr lang="en-US" sz="2000" dirty="0"/>
              <a:t>Alternative action flows</a:t>
            </a:r>
          </a:p>
          <a:p>
            <a:pPr lvl="1" algn="l" rtl="0">
              <a:spcBef>
                <a:spcPct val="30000"/>
              </a:spcBef>
            </a:pPr>
            <a:r>
              <a:rPr lang="en-US" sz="2000" dirty="0"/>
              <a:t>May begin and end anywhere</a:t>
            </a:r>
          </a:p>
          <a:p>
            <a:pPr lvl="1" algn="l" rtl="0">
              <a:spcBef>
                <a:spcPct val="30000"/>
              </a:spcBef>
            </a:pPr>
            <a:r>
              <a:rPr lang="en-US" sz="2000" dirty="0"/>
              <a:t>Extensions may have extensions</a:t>
            </a:r>
          </a:p>
          <a:p>
            <a:pPr lvl="1" algn="l" rtl="0">
              <a:spcBef>
                <a:spcPct val="30000"/>
              </a:spcBef>
            </a:pPr>
            <a:endParaRPr lang="en-US" sz="20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smtClean="0"/>
              <a:t>Document</a:t>
            </a:r>
            <a:endParaRPr lang="en-US" dirty="0"/>
          </a:p>
        </p:txBody>
      </p:sp>
      <p:sp>
        <p:nvSpPr>
          <p:cNvPr id="3" name="Content Placeholder 2"/>
          <p:cNvSpPr>
            <a:spLocks noGrp="1"/>
          </p:cNvSpPr>
          <p:nvPr>
            <p:ph idx="1"/>
          </p:nvPr>
        </p:nvSpPr>
        <p:spPr/>
        <p:txBody>
          <a:bodyPr/>
          <a:lstStyle/>
          <a:p>
            <a:pPr algn="l" rtl="0">
              <a:buNone/>
            </a:pPr>
            <a:r>
              <a:rPr lang="en-US" dirty="0" smtClean="0"/>
              <a:t>1</a:t>
            </a:r>
            <a:r>
              <a:rPr lang="en-US" dirty="0" smtClean="0"/>
              <a:t>. Purpose and scope</a:t>
            </a:r>
          </a:p>
          <a:p>
            <a:pPr algn="l" rtl="0">
              <a:buNone/>
            </a:pPr>
            <a:r>
              <a:rPr lang="en-US" dirty="0" smtClean="0"/>
              <a:t>2. The terms used / Glossary</a:t>
            </a:r>
          </a:p>
          <a:p>
            <a:pPr algn="l" rtl="0">
              <a:buNone/>
            </a:pPr>
            <a:r>
              <a:rPr lang="en-US" b="1" dirty="0" smtClean="0">
                <a:solidFill>
                  <a:srgbClr val="FF0000"/>
                </a:solidFill>
              </a:rPr>
              <a:t>3. The use cases</a:t>
            </a:r>
          </a:p>
          <a:p>
            <a:pPr algn="l" rtl="0">
              <a:buNone/>
            </a:pPr>
            <a:r>
              <a:rPr lang="en-US" dirty="0" smtClean="0"/>
              <a:t>4. The technology to be used</a:t>
            </a:r>
          </a:p>
          <a:p>
            <a:pPr algn="l" rtl="0">
              <a:buNone/>
            </a:pPr>
            <a:r>
              <a:rPr lang="en-US" dirty="0" smtClean="0"/>
              <a:t>5. Other various requirements</a:t>
            </a:r>
          </a:p>
          <a:p>
            <a:pPr algn="l" rtl="0">
              <a:buNone/>
            </a:pPr>
            <a:r>
              <a:rPr lang="en-US" dirty="0" smtClean="0"/>
              <a:t>6. Human backup, legal, political,</a:t>
            </a:r>
          </a:p>
          <a:p>
            <a:pPr algn="l" rtl="0">
              <a:buNone/>
            </a:pPr>
            <a:r>
              <a:rPr lang="en-US" dirty="0" smtClean="0"/>
              <a:t>organizational issues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71538" y="357166"/>
            <a:ext cx="7010400" cy="825500"/>
          </a:xfrm>
          <a:noFill/>
          <a:ln/>
        </p:spPr>
        <p:txBody>
          <a:bodyPr/>
          <a:lstStyle/>
          <a:p>
            <a:r>
              <a:rPr kumimoji="1" lang="en-US" sz="3600" b="1" i="1" dirty="0">
                <a:solidFill>
                  <a:schemeClr val="accent2"/>
                </a:solidFill>
                <a:effectLst>
                  <a:outerShdw blurRad="38100" dist="38100" dir="2700000" algn="tl">
                    <a:srgbClr val="C0C0C0"/>
                  </a:outerShdw>
                </a:effectLst>
              </a:rPr>
              <a:t>Use Case Modeling : Core Elements</a:t>
            </a:r>
          </a:p>
        </p:txBody>
      </p:sp>
      <p:graphicFrame>
        <p:nvGraphicFramePr>
          <p:cNvPr id="9219" name="Object 3"/>
          <p:cNvGraphicFramePr>
            <a:graphicFrameLocks noChangeAspect="1"/>
          </p:cNvGraphicFramePr>
          <p:nvPr/>
        </p:nvGraphicFramePr>
        <p:xfrm>
          <a:off x="900113" y="1628775"/>
          <a:ext cx="7412037" cy="4491038"/>
        </p:xfrm>
        <a:graphic>
          <a:graphicData uri="http://schemas.openxmlformats.org/presentationml/2006/ole">
            <p:oleObj spid="_x0000_s103786" name="Document" r:id="rId3" imgW="7408164" imgH="4497324" progId="Word.Document.8">
              <p:embed/>
            </p:oleObj>
          </a:graphicData>
        </a:graphic>
      </p:graphicFrame>
      <p:graphicFrame>
        <p:nvGraphicFramePr>
          <p:cNvPr id="9220" name="Object 4"/>
          <p:cNvGraphicFramePr>
            <a:graphicFrameLocks noChangeAspect="1"/>
          </p:cNvGraphicFramePr>
          <p:nvPr>
            <p:extLst>
              <p:ext uri="{D42A27DB-BD31-4B8C-83A1-F6EECF244321}">
                <p14:modId xmlns="" xmlns:p14="http://schemas.microsoft.com/office/powerpoint/2010/main" val="3942900956"/>
              </p:ext>
            </p:extLst>
          </p:nvPr>
        </p:nvGraphicFramePr>
        <p:xfrm>
          <a:off x="6804248" y="2348880"/>
          <a:ext cx="1368152" cy="864096"/>
        </p:xfrm>
        <a:graphic>
          <a:graphicData uri="http://schemas.openxmlformats.org/presentationml/2006/ole">
            <p:oleObj spid="_x0000_s103787" name="VISIO" r:id="rId4" imgW="1081440" imgH="552960" progId="">
              <p:embed/>
            </p:oleObj>
          </a:graphicData>
        </a:graphic>
      </p:graphicFrame>
      <p:graphicFrame>
        <p:nvGraphicFramePr>
          <p:cNvPr id="9221" name="Object 5"/>
          <p:cNvGraphicFramePr>
            <a:graphicFrameLocks noChangeAspect="1"/>
          </p:cNvGraphicFramePr>
          <p:nvPr>
            <p:extLst>
              <p:ext uri="{D42A27DB-BD31-4B8C-83A1-F6EECF244321}">
                <p14:modId xmlns="" xmlns:p14="http://schemas.microsoft.com/office/powerpoint/2010/main" val="2008711633"/>
              </p:ext>
            </p:extLst>
          </p:nvPr>
        </p:nvGraphicFramePr>
        <p:xfrm>
          <a:off x="6804248" y="3481437"/>
          <a:ext cx="1008112" cy="955675"/>
        </p:xfrm>
        <a:graphic>
          <a:graphicData uri="http://schemas.openxmlformats.org/presentationml/2006/ole">
            <p:oleObj spid="_x0000_s103788" name="VISIO" r:id="rId5" imgW="613671" imgH="1031944" progId="">
              <p:embed/>
            </p:oleObj>
          </a:graphicData>
        </a:graphic>
      </p:graphicFrame>
      <p:graphicFrame>
        <p:nvGraphicFramePr>
          <p:cNvPr id="9222" name="Object 6"/>
          <p:cNvGraphicFramePr>
            <a:graphicFrameLocks noChangeAspect="1"/>
          </p:cNvGraphicFramePr>
          <p:nvPr>
            <p:extLst>
              <p:ext uri="{D42A27DB-BD31-4B8C-83A1-F6EECF244321}">
                <p14:modId xmlns="" xmlns:p14="http://schemas.microsoft.com/office/powerpoint/2010/main" val="1745819436"/>
              </p:ext>
            </p:extLst>
          </p:nvPr>
        </p:nvGraphicFramePr>
        <p:xfrm>
          <a:off x="7092280" y="4823048"/>
          <a:ext cx="611188" cy="838200"/>
        </p:xfrm>
        <a:graphic>
          <a:graphicData uri="http://schemas.openxmlformats.org/presentationml/2006/ole">
            <p:oleObj spid="_x0000_s103789" name="VISIO" r:id="rId6" imgW="1009046" imgH="1383049" progId="">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95288" y="1463676"/>
          <a:ext cx="8391554" cy="5381110"/>
        </p:xfrm>
        <a:graphic>
          <a:graphicData uri="http://schemas.openxmlformats.org/presentationml/2006/ole">
            <p:oleObj spid="_x0000_s104810" name="Document" r:id="rId3" imgW="8558276" imgH="5409905" progId="Word.Document.8">
              <p:embed/>
            </p:oleObj>
          </a:graphicData>
        </a:graphic>
      </p:graphicFrame>
      <p:graphicFrame>
        <p:nvGraphicFramePr>
          <p:cNvPr id="10243" name="Object 3"/>
          <p:cNvGraphicFramePr>
            <a:graphicFrameLocks noChangeAspect="1"/>
          </p:cNvGraphicFramePr>
          <p:nvPr>
            <p:extLst>
              <p:ext uri="{D42A27DB-BD31-4B8C-83A1-F6EECF244321}">
                <p14:modId xmlns="" xmlns:p14="http://schemas.microsoft.com/office/powerpoint/2010/main" val="1492914773"/>
              </p:ext>
            </p:extLst>
          </p:nvPr>
        </p:nvGraphicFramePr>
        <p:xfrm>
          <a:off x="6864266" y="3212976"/>
          <a:ext cx="1380142" cy="743965"/>
        </p:xfrm>
        <a:graphic>
          <a:graphicData uri="http://schemas.openxmlformats.org/presentationml/2006/ole">
            <p:oleObj spid="_x0000_s104811" name="VISIO" r:id="rId4" imgW="1039320" imgH="345240" progId="">
              <p:embed/>
            </p:oleObj>
          </a:graphicData>
        </a:graphic>
      </p:graphicFrame>
      <p:graphicFrame>
        <p:nvGraphicFramePr>
          <p:cNvPr id="10244" name="Object 4"/>
          <p:cNvGraphicFramePr>
            <a:graphicFrameLocks noChangeAspect="1"/>
          </p:cNvGraphicFramePr>
          <p:nvPr/>
        </p:nvGraphicFramePr>
        <p:xfrm>
          <a:off x="7239000" y="2362200"/>
          <a:ext cx="925513" cy="482600"/>
        </p:xfrm>
        <a:graphic>
          <a:graphicData uri="http://schemas.openxmlformats.org/presentationml/2006/ole">
            <p:oleObj spid="_x0000_s104812" name="VISIO" r:id="rId5" imgW="926280" imgH="483480" progId="">
              <p:embed/>
            </p:oleObj>
          </a:graphicData>
        </a:graphic>
      </p:graphicFrame>
      <p:sp>
        <p:nvSpPr>
          <p:cNvPr id="10245" name="Rectangle 5"/>
          <p:cNvSpPr>
            <a:spLocks noGrp="1" noChangeArrowheads="1"/>
          </p:cNvSpPr>
          <p:nvPr>
            <p:ph type="title"/>
          </p:nvPr>
        </p:nvSpPr>
        <p:spPr>
          <a:xfrm>
            <a:off x="684213" y="333375"/>
            <a:ext cx="8102629" cy="881047"/>
          </a:xfrm>
          <a:noFill/>
          <a:ln/>
        </p:spPr>
        <p:txBody>
          <a:bodyPr/>
          <a:lstStyle/>
          <a:p>
            <a:r>
              <a:rPr kumimoji="1" lang="en-US" sz="3200" b="1" i="1" dirty="0">
                <a:solidFill>
                  <a:schemeClr val="accent2"/>
                </a:solidFill>
                <a:effectLst>
                  <a:outerShdw blurRad="38100" dist="38100" dir="2700000" algn="tl">
                    <a:srgbClr val="C0C0C0"/>
                  </a:outerShdw>
                </a:effectLst>
              </a:rPr>
              <a:t>Use Case Modeling : Core Relationships</a:t>
            </a:r>
          </a:p>
        </p:txBody>
      </p:sp>
      <p:graphicFrame>
        <p:nvGraphicFramePr>
          <p:cNvPr id="10246" name="Object 6"/>
          <p:cNvGraphicFramePr>
            <a:graphicFrameLocks noChangeAspect="1"/>
          </p:cNvGraphicFramePr>
          <p:nvPr/>
        </p:nvGraphicFramePr>
        <p:xfrm>
          <a:off x="7315200" y="4800600"/>
          <a:ext cx="1038225" cy="344488"/>
        </p:xfrm>
        <a:graphic>
          <a:graphicData uri="http://schemas.openxmlformats.org/presentationml/2006/ole">
            <p:oleObj spid="_x0000_s104813" name="VISIO" r:id="rId6" imgW="1039160" imgH="345372" progId="">
              <p:embed/>
            </p:oleObj>
          </a:graphicData>
        </a:graphic>
      </p:graphicFrame>
      <p:sp>
        <p:nvSpPr>
          <p:cNvPr id="10247" name="Text Box 7"/>
          <p:cNvSpPr txBox="1">
            <a:spLocks noChangeArrowheads="1"/>
          </p:cNvSpPr>
          <p:nvPr/>
        </p:nvSpPr>
        <p:spPr bwMode="auto">
          <a:xfrm>
            <a:off x="7239000" y="4572000"/>
            <a:ext cx="1206500" cy="336550"/>
          </a:xfrm>
          <a:prstGeom prst="rect">
            <a:avLst/>
          </a:prstGeom>
          <a:noFill/>
          <a:ln w="25400">
            <a:noFill/>
            <a:miter lim="800000"/>
            <a:headEnd/>
            <a:tailEnd/>
          </a:ln>
          <a:effectLst/>
        </p:spPr>
        <p:txBody>
          <a:bodyPr wrap="none">
            <a:spAutoFit/>
          </a:bodyPr>
          <a:lstStyle/>
          <a:p>
            <a:pPr eaLnBrk="0" hangingPunct="0"/>
            <a:r>
              <a:rPr lang="en-US" sz="1600" dirty="0">
                <a:cs typeface="Arial" pitchFamily="34" charset="0"/>
              </a:rPr>
              <a:t>&lt;&lt;</a:t>
            </a:r>
            <a:r>
              <a:rPr lang="en-US" dirty="0">
                <a:cs typeface="Arial" pitchFamily="34" charset="0"/>
              </a:rPr>
              <a:t>extend</a:t>
            </a:r>
            <a:r>
              <a:rPr lang="en-US" sz="1600" dirty="0">
                <a:cs typeface="Arial" pitchFamily="34" charset="0"/>
              </a:rPr>
              <a:t>&gt;&gt;</a:t>
            </a:r>
            <a:endParaRPr lang="en-US" sz="2400" b="1" dirty="0">
              <a:solidFill>
                <a:schemeClr val="tx2"/>
              </a:solidFill>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381000" y="1824038"/>
          <a:ext cx="8543925" cy="3890962"/>
        </p:xfrm>
        <a:graphic>
          <a:graphicData uri="http://schemas.openxmlformats.org/presentationml/2006/ole">
            <p:oleObj spid="_x0000_s105654" name="Document" r:id="rId3" imgW="8546592" imgH="3893820" progId="Word.Document.8">
              <p:embed/>
            </p:oleObj>
          </a:graphicData>
        </a:graphic>
      </p:graphicFrame>
      <p:sp>
        <p:nvSpPr>
          <p:cNvPr id="11267" name="Rectangle 3"/>
          <p:cNvSpPr>
            <a:spLocks noGrp="1" noChangeArrowheads="1"/>
          </p:cNvSpPr>
          <p:nvPr>
            <p:ph type="title"/>
          </p:nvPr>
        </p:nvSpPr>
        <p:spPr>
          <a:noFill/>
          <a:ln/>
        </p:spPr>
        <p:txBody>
          <a:bodyPr/>
          <a:lstStyle/>
          <a:p>
            <a:r>
              <a:rPr kumimoji="1" lang="en-US" sz="3600" b="1" i="1" dirty="0">
                <a:solidFill>
                  <a:schemeClr val="accent2"/>
                </a:solidFill>
                <a:effectLst>
                  <a:outerShdw blurRad="38100" dist="38100" dir="2700000" algn="tl">
                    <a:srgbClr val="C0C0C0"/>
                  </a:outerShdw>
                </a:effectLst>
              </a:rPr>
              <a:t>Use Case Modeling : Core </a:t>
            </a:r>
            <a:r>
              <a:rPr kumimoji="1" lang="en-US" sz="3600" b="1" i="1" dirty="0" smtClean="0">
                <a:solidFill>
                  <a:schemeClr val="accent2"/>
                </a:solidFill>
                <a:effectLst>
                  <a:outerShdw blurRad="38100" dist="38100" dir="2700000" algn="tl">
                    <a:srgbClr val="C0C0C0"/>
                  </a:outerShdw>
                </a:effectLst>
              </a:rPr>
              <a:t>Relationships</a:t>
            </a:r>
            <a:endParaRPr kumimoji="1" lang="en-US" sz="3600" b="1" i="1" dirty="0">
              <a:solidFill>
                <a:schemeClr val="accent2"/>
              </a:solidFill>
              <a:effectLst>
                <a:outerShdw blurRad="38100" dist="38100" dir="2700000" algn="tl">
                  <a:srgbClr val="C0C0C0"/>
                </a:outerShdw>
              </a:effectLst>
            </a:endParaRPr>
          </a:p>
        </p:txBody>
      </p:sp>
      <p:graphicFrame>
        <p:nvGraphicFramePr>
          <p:cNvPr id="11268" name="Object 4"/>
          <p:cNvGraphicFramePr>
            <a:graphicFrameLocks noChangeAspect="1"/>
          </p:cNvGraphicFramePr>
          <p:nvPr/>
        </p:nvGraphicFramePr>
        <p:xfrm>
          <a:off x="7239000" y="2971800"/>
          <a:ext cx="1038225" cy="344488"/>
        </p:xfrm>
        <a:graphic>
          <a:graphicData uri="http://schemas.openxmlformats.org/presentationml/2006/ole">
            <p:oleObj spid="_x0000_s105655" name="VISIO" r:id="rId4" imgW="1039160" imgH="345372" progId="">
              <p:embed/>
            </p:oleObj>
          </a:graphicData>
        </a:graphic>
      </p:graphicFrame>
      <p:sp>
        <p:nvSpPr>
          <p:cNvPr id="11269" name="Text Box 5"/>
          <p:cNvSpPr txBox="1">
            <a:spLocks noChangeArrowheads="1"/>
          </p:cNvSpPr>
          <p:nvPr/>
        </p:nvSpPr>
        <p:spPr bwMode="auto">
          <a:xfrm>
            <a:off x="7162800" y="2590800"/>
            <a:ext cx="1238250" cy="336550"/>
          </a:xfrm>
          <a:prstGeom prst="rect">
            <a:avLst/>
          </a:prstGeom>
          <a:noFill/>
          <a:ln w="25400">
            <a:noFill/>
            <a:miter lim="800000"/>
            <a:headEnd/>
            <a:tailEnd/>
          </a:ln>
          <a:effectLst/>
        </p:spPr>
        <p:txBody>
          <a:bodyPr wrap="none">
            <a:spAutoFit/>
          </a:bodyPr>
          <a:lstStyle/>
          <a:p>
            <a:pPr eaLnBrk="0" hangingPunct="0"/>
            <a:r>
              <a:rPr lang="en-US" sz="1600">
                <a:cs typeface="Arial" pitchFamily="34" charset="0"/>
              </a:rPr>
              <a:t>&lt;&lt;</a:t>
            </a:r>
            <a:r>
              <a:rPr lang="en-US">
                <a:cs typeface="Arial" pitchFamily="34" charset="0"/>
              </a:rPr>
              <a:t>include</a:t>
            </a:r>
            <a:r>
              <a:rPr lang="en-US" sz="1600">
                <a:cs typeface="Arial" pitchFamily="34" charset="0"/>
              </a:rPr>
              <a:t>&gt;&gt;</a:t>
            </a:r>
            <a:endParaRPr lang="en-US" sz="2400" b="1">
              <a:solidFill>
                <a:schemeClr val="tx2"/>
              </a:solidFill>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Topic 4: Examples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rtl="0" eaLnBrk="1" hangingPunct="1"/>
            <a:r>
              <a:rPr lang="en-US" sz="3200" b="1" dirty="0" smtClean="0">
                <a:cs typeface="Times New Roman" pitchFamily="18" charset="0"/>
              </a:rPr>
              <a:t>Example: Point of Sale Terminal (POST)</a:t>
            </a:r>
          </a:p>
        </p:txBody>
      </p:sp>
      <p:sp>
        <p:nvSpPr>
          <p:cNvPr id="30723" name="Rectangle 3"/>
          <p:cNvSpPr>
            <a:spLocks noGrp="1" noChangeArrowheads="1"/>
          </p:cNvSpPr>
          <p:nvPr>
            <p:ph idx="1"/>
          </p:nvPr>
        </p:nvSpPr>
        <p:spPr>
          <a:xfrm>
            <a:off x="323850" y="1341438"/>
            <a:ext cx="8640763" cy="4784725"/>
          </a:xfrm>
        </p:spPr>
        <p:txBody>
          <a:bodyPr/>
          <a:lstStyle/>
          <a:p>
            <a:pPr algn="l" rtl="0" eaLnBrk="1" hangingPunct="1">
              <a:lnSpc>
                <a:spcPct val="90000"/>
              </a:lnSpc>
              <a:buFontTx/>
              <a:buNone/>
            </a:pPr>
            <a:r>
              <a:rPr lang="en-US" sz="2800" dirty="0" smtClean="0">
                <a:latin typeface="Times New Roman" pitchFamily="18" charset="0"/>
                <a:cs typeface="Times New Roman" pitchFamily="18" charset="0"/>
              </a:rPr>
              <a:t>• Computerized system to record sales and handle payments</a:t>
            </a:r>
          </a:p>
          <a:p>
            <a:pPr algn="l" rtl="0" eaLnBrk="1" hangingPunct="1">
              <a:lnSpc>
                <a:spcPct val="90000"/>
              </a:lnSpc>
              <a:buFontTx/>
              <a:buNone/>
            </a:pPr>
            <a:r>
              <a:rPr lang="en-US" sz="2800" dirty="0" smtClean="0">
                <a:latin typeface="Times New Roman" pitchFamily="18" charset="0"/>
                <a:cs typeface="Times New Roman" pitchFamily="18" charset="0"/>
              </a:rPr>
              <a:t>• Typically used in a retail store</a:t>
            </a:r>
          </a:p>
          <a:p>
            <a:pPr algn="l" rtl="0" eaLnBrk="1" hangingPunct="1">
              <a:lnSpc>
                <a:spcPct val="90000"/>
              </a:lnSpc>
              <a:buFontTx/>
              <a:buNone/>
            </a:pPr>
            <a:r>
              <a:rPr lang="en-US" sz="2800" dirty="0" smtClean="0">
                <a:latin typeface="Times New Roman" pitchFamily="18" charset="0"/>
                <a:cs typeface="Times New Roman" pitchFamily="18" charset="0"/>
              </a:rPr>
              <a:t>• Includes HW components, such as computer and bar code scanner</a:t>
            </a:r>
          </a:p>
          <a:p>
            <a:pPr algn="l" rtl="0" eaLnBrk="1" hangingPunct="1">
              <a:lnSpc>
                <a:spcPct val="90000"/>
              </a:lnSpc>
              <a:buFontTx/>
              <a:buNone/>
            </a:pPr>
            <a:r>
              <a:rPr lang="en-US" sz="2800" dirty="0" smtClean="0">
                <a:latin typeface="Times New Roman" pitchFamily="18" charset="0"/>
                <a:cs typeface="Times New Roman" pitchFamily="18" charset="0"/>
              </a:rPr>
              <a:t>• Software to run the system</a:t>
            </a:r>
          </a:p>
          <a:p>
            <a:pPr algn="l" rtl="0" eaLnBrk="1" hangingPunct="1">
              <a:lnSpc>
                <a:spcPct val="90000"/>
              </a:lnSpc>
              <a:buFontTx/>
              <a:buNone/>
            </a:pPr>
            <a:r>
              <a:rPr lang="en-US" sz="2800" dirty="0" smtClean="0">
                <a:latin typeface="Times New Roman" pitchFamily="18" charset="0"/>
                <a:cs typeface="Times New Roman" pitchFamily="18" charset="0"/>
              </a:rPr>
              <a:t>• Goals of system:</a:t>
            </a:r>
          </a:p>
          <a:p>
            <a:pPr lvl="1" algn="l" rtl="0" eaLnBrk="1" hangingPunct="1">
              <a:lnSpc>
                <a:spcPct val="90000"/>
              </a:lnSpc>
              <a:buFontTx/>
              <a:buNone/>
            </a:pPr>
            <a:r>
              <a:rPr lang="en-US" dirty="0" smtClean="0">
                <a:latin typeface="Times New Roman" pitchFamily="18" charset="0"/>
                <a:cs typeface="Times New Roman" pitchFamily="18" charset="0"/>
              </a:rPr>
              <a:t>– Increase checkout automation</a:t>
            </a:r>
          </a:p>
          <a:p>
            <a:pPr lvl="1" algn="l" rtl="0" eaLnBrk="1" hangingPunct="1">
              <a:lnSpc>
                <a:spcPct val="90000"/>
              </a:lnSpc>
              <a:buFontTx/>
              <a:buNone/>
            </a:pPr>
            <a:r>
              <a:rPr lang="en-US" dirty="0" smtClean="0">
                <a:latin typeface="Times New Roman" pitchFamily="18" charset="0"/>
                <a:cs typeface="Times New Roman" pitchFamily="18" charset="0"/>
              </a:rPr>
              <a:t>– fast and accurate sales analysis</a:t>
            </a:r>
          </a:p>
          <a:p>
            <a:pPr lvl="1" algn="l" rtl="0" eaLnBrk="1" hangingPunct="1">
              <a:lnSpc>
                <a:spcPct val="90000"/>
              </a:lnSpc>
              <a:buFontTx/>
              <a:buNone/>
            </a:pPr>
            <a:r>
              <a:rPr lang="en-US" dirty="0" smtClean="0">
                <a:latin typeface="Times New Roman" pitchFamily="18" charset="0"/>
                <a:cs typeface="Times New Roman" pitchFamily="18" charset="0"/>
              </a:rPr>
              <a:t>– automatic inventory control</a:t>
            </a:r>
          </a:p>
          <a:p>
            <a:pPr algn="l" rtl="0" eaLnBrk="1" hangingPunct="1">
              <a:lnSpc>
                <a:spcPct val="90000"/>
              </a:lnSpc>
              <a:buFontTx/>
              <a:buNone/>
            </a:pPr>
            <a:endParaRPr lang="en-US" sz="28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120307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title"/>
          </p:nvPr>
        </p:nvSpPr>
        <p:spPr/>
        <p:txBody>
          <a:bodyPr/>
          <a:lstStyle/>
          <a:p>
            <a:pPr algn="l" rtl="0" eaLnBrk="1" hangingPunct="1"/>
            <a:r>
              <a:rPr lang="en-US" sz="3200" b="1" dirty="0" smtClean="0">
                <a:cs typeface="Times New Roman" pitchFamily="18" charset="0"/>
              </a:rPr>
              <a:t>Example: Point </a:t>
            </a:r>
            <a:r>
              <a:rPr lang="en-US" sz="3200" b="1" dirty="0">
                <a:cs typeface="Times New Roman" pitchFamily="18" charset="0"/>
              </a:rPr>
              <a:t>of Sale Terminal (POST)</a:t>
            </a:r>
          </a:p>
        </p:txBody>
      </p:sp>
      <p:pic>
        <p:nvPicPr>
          <p:cNvPr id="31747" name="Picture 4"/>
          <p:cNvPicPr>
            <a:picLocks noGrp="1" noChangeAspect="1" noChangeArrowheads="1"/>
          </p:cNvPicPr>
          <p:nvPr>
            <p:ph idx="1"/>
          </p:nvPr>
        </p:nvPicPr>
        <p:blipFill>
          <a:blip r:embed="rId3"/>
          <a:srcRect/>
          <a:stretch>
            <a:fillRect/>
          </a:stretch>
        </p:blipFill>
        <p:spPr>
          <a:xfrm>
            <a:off x="395536" y="1268760"/>
            <a:ext cx="8391269" cy="5256584"/>
          </a:xfrm>
          <a:ln w="38100">
            <a:solidFill>
              <a:schemeClr val="tx1"/>
            </a:solidFill>
          </a:ln>
        </p:spPr>
      </p:pic>
    </p:spTree>
    <p:extLst>
      <p:ext uri="{BB962C8B-B14F-4D97-AF65-F5344CB8AC3E}">
        <p14:creationId xmlns="" xmlns:p14="http://schemas.microsoft.com/office/powerpoint/2010/main" val="6294588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310" y="476672"/>
            <a:ext cx="7939097" cy="584775"/>
          </a:xfrm>
          <a:prstGeom prst="rect">
            <a:avLst/>
          </a:prstGeom>
          <a:noFill/>
        </p:spPr>
        <p:txBody>
          <a:bodyPr wrap="square" rtlCol="0">
            <a:spAutoFit/>
          </a:bodyPr>
          <a:lstStyle/>
          <a:p>
            <a:pPr algn="l" rtl="0"/>
            <a:r>
              <a:rPr lang="en-US" sz="3200" b="1" dirty="0">
                <a:latin typeface="+mj-lt"/>
                <a:ea typeface="+mj-ea"/>
                <a:cs typeface="Times New Roman" pitchFamily="18" charset="0"/>
              </a:rPr>
              <a:t>Example: Financial Trading system</a:t>
            </a:r>
          </a:p>
        </p:txBody>
      </p:sp>
      <p:sp>
        <p:nvSpPr>
          <p:cNvPr id="3" name="Content Placeholder 2"/>
          <p:cNvSpPr>
            <a:spLocks noGrp="1"/>
          </p:cNvSpPr>
          <p:nvPr>
            <p:ph idx="1"/>
          </p:nvPr>
        </p:nvSpPr>
        <p:spPr/>
        <p:txBody>
          <a:bodyPr/>
          <a:lstStyle/>
          <a:p>
            <a:endParaRPr lang="en-US"/>
          </a:p>
        </p:txBody>
      </p:sp>
      <p:pic>
        <p:nvPicPr>
          <p:cNvPr id="10649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8625" y="1076153"/>
            <a:ext cx="8286750" cy="550545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610386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28600"/>
            <a:ext cx="7772400" cy="609600"/>
          </a:xfrm>
        </p:spPr>
        <p:txBody>
          <a:bodyPr/>
          <a:lstStyle/>
          <a:p>
            <a:pPr algn="l" rtl="0" eaLnBrk="1" hangingPunct="1"/>
            <a:r>
              <a:rPr lang="en-US" sz="3200" b="1" dirty="0" smtClean="0">
                <a:cs typeface="Times New Roman" pitchFamily="18" charset="0"/>
              </a:rPr>
              <a:t>Example: Online Human Resources (HR) System</a:t>
            </a:r>
          </a:p>
        </p:txBody>
      </p:sp>
      <p:pic>
        <p:nvPicPr>
          <p:cNvPr id="10752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1519" y="1043669"/>
            <a:ext cx="8647147" cy="5625692"/>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533502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rtl="0" eaLnBrk="1" hangingPunct="1"/>
            <a:r>
              <a:rPr lang="en-US" dirty="0" smtClean="0">
                <a:cs typeface="Times New Roman" pitchFamily="18" charset="0"/>
              </a:rPr>
              <a:t>Example: Home Heating Use-Cases</a:t>
            </a:r>
          </a:p>
        </p:txBody>
      </p:sp>
      <p:sp>
        <p:nvSpPr>
          <p:cNvPr id="36867" name="Rectangle 3"/>
          <p:cNvSpPr>
            <a:spLocks noGrp="1" noChangeArrowheads="1"/>
          </p:cNvSpPr>
          <p:nvPr>
            <p:ph idx="1"/>
          </p:nvPr>
        </p:nvSpPr>
        <p:spPr>
          <a:xfrm>
            <a:off x="250825" y="1268413"/>
            <a:ext cx="8569325" cy="5184775"/>
          </a:xfrm>
        </p:spPr>
        <p:txBody>
          <a:bodyPr/>
          <a:lstStyle/>
          <a:p>
            <a:pPr algn="l" rtl="0" eaLnBrk="1" hangingPunct="1">
              <a:lnSpc>
                <a:spcPct val="110000"/>
              </a:lnSpc>
            </a:pPr>
            <a:r>
              <a:rPr lang="en-US" sz="2400" b="1" dirty="0" smtClean="0">
                <a:latin typeface="Times New Roman" pitchFamily="18" charset="0"/>
                <a:cs typeface="Times New Roman" pitchFamily="18" charset="0"/>
              </a:rPr>
              <a:t>Use case: Power Up, Power Down, Change Temp.</a:t>
            </a:r>
          </a:p>
          <a:p>
            <a:pPr algn="l" rtl="0" eaLnBrk="1" hangingPunct="1">
              <a:lnSpc>
                <a:spcPct val="110000"/>
              </a:lnSpc>
            </a:pPr>
            <a:r>
              <a:rPr lang="en-US" sz="2400" b="1" dirty="0" smtClean="0">
                <a:latin typeface="Times New Roman" pitchFamily="18" charset="0"/>
                <a:cs typeface="Times New Roman" pitchFamily="18" charset="0"/>
              </a:rPr>
              <a:t>Actors: </a:t>
            </a:r>
            <a:r>
              <a:rPr lang="en-US" sz="2400" dirty="0" smtClean="0">
                <a:latin typeface="Times New Roman" pitchFamily="18" charset="0"/>
                <a:cs typeface="Times New Roman" pitchFamily="18" charset="0"/>
              </a:rPr>
              <a:t>Home Owner (initiator)</a:t>
            </a:r>
          </a:p>
          <a:p>
            <a:pPr algn="l" rtl="0" eaLnBrk="1" hangingPunct="1">
              <a:lnSpc>
                <a:spcPct val="110000"/>
              </a:lnSpc>
            </a:pPr>
            <a:r>
              <a:rPr lang="en-US" sz="2400" b="1" dirty="0" smtClean="0">
                <a:latin typeface="Times New Roman" pitchFamily="18" charset="0"/>
                <a:cs typeface="Times New Roman" pitchFamily="18" charset="0"/>
              </a:rPr>
              <a:t>Type: </a:t>
            </a:r>
            <a:r>
              <a:rPr lang="en-US" sz="2400" dirty="0" smtClean="0">
                <a:latin typeface="Times New Roman" pitchFamily="18" charset="0"/>
                <a:cs typeface="Times New Roman" pitchFamily="18" charset="0"/>
              </a:rPr>
              <a:t>Primary and essential</a:t>
            </a:r>
          </a:p>
          <a:p>
            <a:pPr algn="l" rtl="0" eaLnBrk="1" hangingPunct="1">
              <a:lnSpc>
                <a:spcPct val="110000"/>
              </a:lnSpc>
            </a:pPr>
            <a:r>
              <a:rPr lang="en-US" sz="2400" b="1" dirty="0" smtClean="0">
                <a:latin typeface="Times New Roman" pitchFamily="18" charset="0"/>
                <a:cs typeface="Times New Roman" pitchFamily="18" charset="0"/>
              </a:rPr>
              <a:t>Description: </a:t>
            </a:r>
            <a:r>
              <a:rPr lang="en-US" sz="2400" dirty="0" smtClean="0">
                <a:latin typeface="Times New Roman" pitchFamily="18" charset="0"/>
                <a:cs typeface="Times New Roman" pitchFamily="18" charset="0"/>
              </a:rPr>
              <a:t>The Home Owner turns the power on. Each room is temperature checked. If a room is below the </a:t>
            </a:r>
            <a:r>
              <a:rPr lang="en-US" sz="2400" dirty="0" err="1"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desired temperature the valve for the room is opened, the water pump started, the fuel valve opened, and the burner ignited. If the temperature in all rooms is above the desired temperature, no actions are taken.</a:t>
            </a:r>
          </a:p>
          <a:p>
            <a:pPr algn="l" rtl="0" eaLnBrk="1" hangingPunct="1">
              <a:lnSpc>
                <a:spcPct val="110000"/>
              </a:lnSpc>
            </a:pPr>
            <a:r>
              <a:rPr lang="en-US" sz="2400" b="1" dirty="0" smtClean="0">
                <a:latin typeface="Times New Roman" pitchFamily="18" charset="0"/>
                <a:cs typeface="Times New Roman" pitchFamily="18" charset="0"/>
              </a:rPr>
              <a:t>Cross Ref.: </a:t>
            </a:r>
            <a:r>
              <a:rPr lang="en-US" sz="2400" dirty="0" smtClean="0">
                <a:latin typeface="Times New Roman" pitchFamily="18" charset="0"/>
                <a:cs typeface="Times New Roman" pitchFamily="18" charset="0"/>
              </a:rPr>
              <a:t>Requirements XX, YY, and ZZ</a:t>
            </a:r>
          </a:p>
          <a:p>
            <a:pPr algn="l" rtl="0" eaLnBrk="1" hangingPunct="1">
              <a:lnSpc>
                <a:spcPct val="110000"/>
              </a:lnSpc>
            </a:pPr>
            <a:r>
              <a:rPr lang="en-US" sz="2400" b="1" dirty="0" smtClean="0">
                <a:latin typeface="Times New Roman" pitchFamily="18" charset="0"/>
                <a:cs typeface="Times New Roman" pitchFamily="18" charset="0"/>
              </a:rPr>
              <a:t>Use-Cases: </a:t>
            </a:r>
            <a:r>
              <a:rPr lang="en-US" sz="2400" dirty="0" smtClean="0">
                <a:latin typeface="Times New Roman" pitchFamily="18" charset="0"/>
                <a:cs typeface="Times New Roman" pitchFamily="18" charset="0"/>
              </a:rPr>
              <a:t>None</a:t>
            </a:r>
          </a:p>
          <a:p>
            <a:pPr algn="l" rtl="0" eaLnBrk="1" hangingPunct="1">
              <a:lnSpc>
                <a:spcPct val="110000"/>
              </a:lnSpc>
            </a:pPr>
            <a:endParaRPr lang="en-US"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8557848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Grp="1" noChangeAspect="1" noChangeArrowheads="1"/>
          </p:cNvPicPr>
          <p:nvPr>
            <p:ph idx="1"/>
          </p:nvPr>
        </p:nvPicPr>
        <p:blipFill>
          <a:blip r:embed="rId2"/>
          <a:srcRect/>
          <a:stretch>
            <a:fillRect/>
          </a:stretch>
        </p:blipFill>
        <p:spPr>
          <a:xfrm>
            <a:off x="1835150" y="1812925"/>
            <a:ext cx="4621213" cy="3462338"/>
          </a:xfrm>
          <a:ln w="38100">
            <a:solidFill>
              <a:schemeClr val="tx1"/>
            </a:solidFill>
          </a:ln>
        </p:spPr>
      </p:pic>
      <p:sp>
        <p:nvSpPr>
          <p:cNvPr id="35843" name="Rectangle 7"/>
          <p:cNvSpPr>
            <a:spLocks noChangeArrowheads="1"/>
          </p:cNvSpPr>
          <p:nvPr/>
        </p:nvSpPr>
        <p:spPr bwMode="auto">
          <a:xfrm>
            <a:off x="914400" y="476250"/>
            <a:ext cx="8229600" cy="1143000"/>
          </a:xfrm>
          <a:prstGeom prst="rect">
            <a:avLst/>
          </a:prstGeom>
          <a:noFill/>
          <a:ln w="9525">
            <a:noFill/>
            <a:miter lim="800000"/>
            <a:headEnd/>
            <a:tailEnd/>
          </a:ln>
        </p:spPr>
        <p:txBody>
          <a:bodyPr anchor="ctr"/>
          <a:lstStyle/>
          <a:p>
            <a:pPr algn="ctr"/>
            <a:r>
              <a:rPr lang="en-US" sz="3200" b="1">
                <a:solidFill>
                  <a:schemeClr val="tx2"/>
                </a:solidFill>
                <a:latin typeface="Calibri" pitchFamily="34" charset="0"/>
              </a:rPr>
              <a:t>Home Heating Use-Case Diagram</a:t>
            </a:r>
            <a:br>
              <a:rPr lang="en-US" sz="3200" b="1">
                <a:solidFill>
                  <a:schemeClr val="tx2"/>
                </a:solidFill>
                <a:latin typeface="Calibri" pitchFamily="34" charset="0"/>
              </a:rPr>
            </a:br>
            <a:endParaRPr lang="en-US" sz="3200" b="1">
              <a:solidFill>
                <a:schemeClr val="tx2"/>
              </a:solidFill>
              <a:latin typeface="Calibri" pitchFamily="34" charset="0"/>
            </a:endParaRPr>
          </a:p>
        </p:txBody>
      </p:sp>
    </p:spTree>
    <p:extLst>
      <p:ext uri="{BB962C8B-B14F-4D97-AF65-F5344CB8AC3E}">
        <p14:creationId xmlns="" xmlns:p14="http://schemas.microsoft.com/office/powerpoint/2010/main" val="2147062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US" dirty="0" smtClean="0"/>
              <a:t>Introduction</a:t>
            </a:r>
            <a:endParaRPr lang="ar-EG" dirty="0"/>
          </a:p>
        </p:txBody>
      </p:sp>
      <p:sp>
        <p:nvSpPr>
          <p:cNvPr id="3" name="Content Placeholder 2"/>
          <p:cNvSpPr>
            <a:spLocks noGrp="1"/>
          </p:cNvSpPr>
          <p:nvPr>
            <p:ph idx="1"/>
          </p:nvPr>
        </p:nvSpPr>
        <p:spPr>
          <a:xfrm>
            <a:off x="395536" y="857232"/>
            <a:ext cx="8291264" cy="5380080"/>
          </a:xfrm>
        </p:spPr>
        <p:txBody>
          <a:bodyPr/>
          <a:lstStyle/>
          <a:p>
            <a:pPr algn="l" rtl="0"/>
            <a:r>
              <a:rPr lang="en-US" sz="2000" dirty="0" smtClean="0"/>
              <a:t>Use case diagrams:</a:t>
            </a:r>
          </a:p>
          <a:p>
            <a:pPr lvl="1" algn="l" rtl="0"/>
            <a:r>
              <a:rPr lang="en-US" sz="1600" dirty="0"/>
              <a:t>Jacobsen’s contribution to </a:t>
            </a:r>
            <a:r>
              <a:rPr lang="en-US" sz="1600" dirty="0" smtClean="0"/>
              <a:t>UML</a:t>
            </a:r>
          </a:p>
          <a:p>
            <a:pPr lvl="1" algn="l" rtl="0"/>
            <a:r>
              <a:rPr lang="en-US" sz="1600" dirty="0" smtClean="0"/>
              <a:t> are done in an early phase of a software development project. </a:t>
            </a:r>
          </a:p>
          <a:p>
            <a:pPr lvl="1" algn="l" rtl="0"/>
            <a:r>
              <a:rPr lang="en-US" sz="1600" dirty="0" smtClean="0"/>
              <a:t>express how it should be possible to use the final system. </a:t>
            </a:r>
            <a:r>
              <a:rPr lang="en-US" sz="1600" dirty="0"/>
              <a:t>not trying to specify how the system shall solve the tasks. </a:t>
            </a:r>
            <a:endParaRPr lang="en-US" sz="1600" dirty="0" smtClean="0"/>
          </a:p>
          <a:p>
            <a:pPr lvl="1" algn="l" rtl="0"/>
            <a:r>
              <a:rPr lang="en-US" sz="1600" dirty="0" smtClean="0"/>
              <a:t>focus on specifying how an external user interacts with the system. </a:t>
            </a:r>
          </a:p>
          <a:p>
            <a:pPr lvl="1" algn="l" rtl="0"/>
            <a:r>
              <a:rPr lang="en-US" sz="1600" dirty="0" smtClean="0"/>
              <a:t>are a good way to express the functional requirements of a software system.</a:t>
            </a:r>
          </a:p>
          <a:p>
            <a:pPr lvl="1" algn="l" rtl="0"/>
            <a:r>
              <a:rPr lang="en-US" sz="1600" dirty="0" smtClean="0"/>
              <a:t>provide a visual way to </a:t>
            </a:r>
            <a:r>
              <a:rPr lang="en-US" sz="1600" dirty="0" smtClean="0">
                <a:solidFill>
                  <a:srgbClr val="FF0000"/>
                </a:solidFill>
              </a:rPr>
              <a:t>document user goals </a:t>
            </a:r>
            <a:r>
              <a:rPr lang="en-US" sz="1600" dirty="0" smtClean="0"/>
              <a:t>and explore </a:t>
            </a:r>
            <a:r>
              <a:rPr lang="en-US" sz="1600" dirty="0" smtClean="0">
                <a:solidFill>
                  <a:srgbClr val="FF0000"/>
                </a:solidFill>
              </a:rPr>
              <a:t>possible functionality</a:t>
            </a:r>
            <a:endParaRPr lang="en-US" sz="1600" dirty="0" smtClean="0"/>
          </a:p>
          <a:p>
            <a:pPr lvl="1" algn="l" rtl="0"/>
            <a:r>
              <a:rPr lang="en-US" sz="1600" dirty="0" smtClean="0"/>
              <a:t>A ‘use case’ is a significant type  of activity performed, using the system, by one or more actors</a:t>
            </a:r>
          </a:p>
          <a:p>
            <a:pPr lvl="1" algn="l" rtl="0"/>
            <a:r>
              <a:rPr lang="en-US" sz="1600" dirty="0">
                <a:latin typeface="Arial" pitchFamily="34" charset="0"/>
              </a:rPr>
              <a:t>captures and manages functional requirements in a use case </a:t>
            </a:r>
            <a:r>
              <a:rPr lang="en-US" sz="1600" dirty="0" smtClean="0">
                <a:latin typeface="Arial" pitchFamily="34" charset="0"/>
              </a:rPr>
              <a:t>model.</a:t>
            </a:r>
          </a:p>
          <a:p>
            <a:pPr lvl="1" algn="l" rtl="0"/>
            <a:r>
              <a:rPr lang="en-US" sz="1600" dirty="0"/>
              <a:t>hey are intuitive and easy to </a:t>
            </a:r>
            <a:r>
              <a:rPr lang="en-US" sz="1600" dirty="0" smtClean="0"/>
              <a:t>understand so </a:t>
            </a:r>
            <a:r>
              <a:rPr lang="en-US" sz="1600" dirty="0"/>
              <a:t>they can be used in negotiations with non programmers</a:t>
            </a:r>
            <a:r>
              <a:rPr lang="en-US" sz="1600" dirty="0" smtClean="0"/>
              <a:t>.</a:t>
            </a:r>
          </a:p>
          <a:p>
            <a:pPr algn="l" rtl="0"/>
            <a:r>
              <a:rPr lang="en-US" sz="2000" dirty="0" smtClean="0"/>
              <a:t>The </a:t>
            </a:r>
            <a:r>
              <a:rPr lang="en-US" sz="2000" dirty="0"/>
              <a:t>granularity of a use case is typically larger than a single operation, but smaller than systems. </a:t>
            </a:r>
            <a:endParaRPr lang="en-US" sz="2000" dirty="0" smtClean="0"/>
          </a:p>
          <a:p>
            <a:pPr algn="l" rtl="0"/>
            <a:r>
              <a:rPr lang="en-US" sz="2000" dirty="0"/>
              <a:t>By writing use cases for a system, developers can make sure that no particular kind of user or potential purpose for the system is </a:t>
            </a:r>
            <a:r>
              <a:rPr lang="en-US" sz="2000" dirty="0" smtClean="0"/>
              <a:t>overlooked Though </a:t>
            </a:r>
            <a:r>
              <a:rPr lang="en-US" sz="2000" dirty="0"/>
              <a:t>use cases are often associated with object oriented analysis, </a:t>
            </a:r>
            <a:r>
              <a:rPr lang="en-US" sz="2000" i="1" dirty="0"/>
              <a:t>use cases are not </a:t>
            </a:r>
            <a:r>
              <a:rPr lang="en-US" sz="2000" i="1" dirty="0" smtClean="0"/>
              <a:t> object </a:t>
            </a:r>
            <a:r>
              <a:rPr lang="en-US" sz="2000" i="1" dirty="0"/>
              <a:t>oriented</a:t>
            </a:r>
            <a:r>
              <a:rPr lang="en-US" sz="2000" dirty="0"/>
              <a:t>  They could be used to help  capture functional requirements  for any type of </a:t>
            </a:r>
            <a:r>
              <a:rPr lang="en-US" sz="2000" dirty="0" smtClean="0"/>
              <a:t>system</a:t>
            </a:r>
            <a:endParaRPr lang="en-US"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18488" cy="561975"/>
          </a:xfrm>
        </p:spPr>
        <p:txBody>
          <a:bodyPr rtlCol="1">
            <a:normAutofit fontScale="90000"/>
          </a:bodyPr>
          <a:lstStyle/>
          <a:p>
            <a:pPr eaLnBrk="1" fontAlgn="auto" hangingPunct="1">
              <a:spcAft>
                <a:spcPts val="0"/>
              </a:spcAft>
              <a:defRPr/>
            </a:pPr>
            <a:r>
              <a:rPr lang="en-US" sz="3200" b="1">
                <a:latin typeface="Times New Roman" pitchFamily="18" charset="0"/>
                <a:cs typeface="Times New Roman" pitchFamily="18" charset="0"/>
              </a:rPr>
              <a:t>HACS</a:t>
            </a:r>
          </a:p>
        </p:txBody>
      </p:sp>
      <p:sp>
        <p:nvSpPr>
          <p:cNvPr id="66563" name="Rectangle 3"/>
          <p:cNvSpPr>
            <a:spLocks noGrp="1" noChangeArrowheads="1"/>
          </p:cNvSpPr>
          <p:nvPr>
            <p:ph idx="1"/>
          </p:nvPr>
        </p:nvSpPr>
        <p:spPr>
          <a:xfrm>
            <a:off x="250825" y="1052513"/>
            <a:ext cx="8435975" cy="5073650"/>
          </a:xfrm>
        </p:spPr>
        <p:txBody>
          <a:bodyPr rtlCol="1">
            <a:normAutofit lnSpcReduction="10000"/>
          </a:bodyPr>
          <a:lstStyle/>
          <a:p>
            <a:pPr algn="l" rtl="0" eaLnBrk="1" fontAlgn="auto" hangingPunct="1">
              <a:lnSpc>
                <a:spcPct val="80000"/>
              </a:lnSpc>
              <a:spcAft>
                <a:spcPts val="0"/>
              </a:spcAft>
              <a:buFontTx/>
              <a:buNone/>
              <a:defRPr/>
            </a:pPr>
            <a:r>
              <a:rPr lang="en-US" sz="2400" dirty="0">
                <a:latin typeface="Times New Roman" pitchFamily="18" charset="0"/>
                <a:cs typeface="Times New Roman" pitchFamily="18" charset="0"/>
              </a:rPr>
              <a:t>• Homework assignment and collection are an integral part of any</a:t>
            </a:r>
          </a:p>
          <a:p>
            <a:pPr algn="l" rtl="0" eaLnBrk="1" fontAlgn="auto" hangingPunct="1">
              <a:lnSpc>
                <a:spcPct val="80000"/>
              </a:lnSpc>
              <a:spcAft>
                <a:spcPts val="0"/>
              </a:spcAft>
              <a:buFontTx/>
              <a:buNone/>
              <a:defRPr/>
            </a:pPr>
            <a:r>
              <a:rPr lang="en-US" sz="2400" dirty="0">
                <a:latin typeface="Times New Roman" pitchFamily="18" charset="0"/>
                <a:cs typeface="Times New Roman" pitchFamily="18" charset="0"/>
              </a:rPr>
              <a:t>educational system. Today, this task is performed manually.</a:t>
            </a:r>
          </a:p>
          <a:p>
            <a:pPr algn="l" rtl="0" eaLnBrk="1" fontAlgn="auto" hangingPunct="1">
              <a:lnSpc>
                <a:spcPct val="80000"/>
              </a:lnSpc>
              <a:spcAft>
                <a:spcPts val="0"/>
              </a:spcAft>
              <a:buFontTx/>
              <a:buNone/>
              <a:defRPr/>
            </a:pPr>
            <a:r>
              <a:rPr lang="en-US" sz="2400" dirty="0">
                <a:latin typeface="Times New Roman" pitchFamily="18" charset="0"/>
                <a:cs typeface="Times New Roman" pitchFamily="18" charset="0"/>
              </a:rPr>
              <a:t>What we want the homework assignment distribution and</a:t>
            </a:r>
          </a:p>
          <a:p>
            <a:pPr algn="l" rtl="0" eaLnBrk="1" fontAlgn="auto" hangingPunct="1">
              <a:lnSpc>
                <a:spcPct val="80000"/>
              </a:lnSpc>
              <a:spcAft>
                <a:spcPts val="0"/>
              </a:spcAft>
              <a:buFontTx/>
              <a:buNone/>
              <a:defRPr/>
            </a:pPr>
            <a:r>
              <a:rPr lang="en-US" sz="2400" dirty="0">
                <a:latin typeface="Times New Roman" pitchFamily="18" charset="0"/>
                <a:cs typeface="Times New Roman" pitchFamily="18" charset="0"/>
              </a:rPr>
              <a:t>collection system (HACS for short) to do is to automate this</a:t>
            </a:r>
          </a:p>
          <a:p>
            <a:pPr algn="l" rtl="0" eaLnBrk="1" fontAlgn="auto" hangingPunct="1">
              <a:lnSpc>
                <a:spcPct val="80000"/>
              </a:lnSpc>
              <a:spcAft>
                <a:spcPts val="0"/>
              </a:spcAft>
              <a:buFontTx/>
              <a:buNone/>
              <a:defRPr/>
            </a:pPr>
            <a:r>
              <a:rPr lang="en-US" sz="2400" dirty="0">
                <a:latin typeface="Times New Roman" pitchFamily="18" charset="0"/>
                <a:cs typeface="Times New Roman" pitchFamily="18" charset="0"/>
              </a:rPr>
              <a:t>process.</a:t>
            </a:r>
          </a:p>
          <a:p>
            <a:pPr algn="l" rtl="0" eaLnBrk="1" fontAlgn="auto" hangingPunct="1">
              <a:lnSpc>
                <a:spcPct val="80000"/>
              </a:lnSpc>
              <a:spcAft>
                <a:spcPts val="0"/>
              </a:spcAft>
              <a:buFontTx/>
              <a:buNone/>
              <a:defRPr/>
            </a:pPr>
            <a:r>
              <a:rPr lang="en-US" sz="2400" dirty="0">
                <a:latin typeface="Times New Roman" pitchFamily="18" charset="0"/>
                <a:cs typeface="Times New Roman" pitchFamily="18" charset="0"/>
              </a:rPr>
              <a:t>• HACS will be used by the </a:t>
            </a:r>
            <a:r>
              <a:rPr lang="en-US" sz="2400" dirty="0">
                <a:solidFill>
                  <a:srgbClr val="0070C0"/>
                </a:solidFill>
                <a:latin typeface="Times New Roman" pitchFamily="18" charset="0"/>
                <a:cs typeface="Times New Roman" pitchFamily="18" charset="0"/>
              </a:rPr>
              <a:t>instructor</a:t>
            </a:r>
            <a:r>
              <a:rPr lang="en-US" sz="2400" dirty="0">
                <a:solidFill>
                  <a:srgbClr val="FF0000"/>
                </a:solidFill>
                <a:latin typeface="Times New Roman" pitchFamily="18" charset="0"/>
                <a:cs typeface="Times New Roman" pitchFamily="18" charset="0"/>
              </a:rPr>
              <a:t> to distribute the homework</a:t>
            </a:r>
          </a:p>
          <a:p>
            <a:pPr algn="l" rtl="0" eaLnBrk="1" fontAlgn="auto" hangingPunct="1">
              <a:lnSpc>
                <a:spcPct val="80000"/>
              </a:lnSpc>
              <a:spcAft>
                <a:spcPts val="0"/>
              </a:spcAft>
              <a:buFontTx/>
              <a:buNone/>
              <a:defRPr/>
            </a:pPr>
            <a:r>
              <a:rPr lang="en-US" sz="2400" dirty="0">
                <a:solidFill>
                  <a:srgbClr val="FF0000"/>
                </a:solidFill>
                <a:latin typeface="Times New Roman" pitchFamily="18" charset="0"/>
                <a:cs typeface="Times New Roman" pitchFamily="18" charset="0"/>
              </a:rPr>
              <a:t>assignments</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review the students’ solutions</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distribute</a:t>
            </a:r>
          </a:p>
          <a:p>
            <a:pPr algn="l" rtl="0" eaLnBrk="1" fontAlgn="auto" hangingPunct="1">
              <a:lnSpc>
                <a:spcPct val="80000"/>
              </a:lnSpc>
              <a:spcAft>
                <a:spcPts val="0"/>
              </a:spcAft>
              <a:buFontTx/>
              <a:buNone/>
              <a:defRPr/>
            </a:pPr>
            <a:r>
              <a:rPr lang="en-US" sz="2400" dirty="0">
                <a:solidFill>
                  <a:srgbClr val="FF0000"/>
                </a:solidFill>
                <a:latin typeface="Times New Roman" pitchFamily="18" charset="0"/>
                <a:cs typeface="Times New Roman" pitchFamily="18" charset="0"/>
              </a:rPr>
              <a:t>suggested solution</a:t>
            </a:r>
            <a:r>
              <a:rPr lang="en-US" sz="2400" dirty="0">
                <a:latin typeface="Times New Roman" pitchFamily="18" charset="0"/>
                <a:cs typeface="Times New Roman" pitchFamily="18" charset="0"/>
              </a:rPr>
              <a:t>, and </a:t>
            </a:r>
            <a:r>
              <a:rPr lang="en-US" sz="2400" dirty="0">
                <a:solidFill>
                  <a:srgbClr val="FF0000"/>
                </a:solidFill>
                <a:latin typeface="Times New Roman" pitchFamily="18" charset="0"/>
                <a:cs typeface="Times New Roman" pitchFamily="18" charset="0"/>
              </a:rPr>
              <a:t>distribute student grades on each</a:t>
            </a:r>
          </a:p>
          <a:p>
            <a:pPr algn="l" rtl="0" eaLnBrk="1" fontAlgn="auto" hangingPunct="1">
              <a:lnSpc>
                <a:spcPct val="80000"/>
              </a:lnSpc>
              <a:spcAft>
                <a:spcPts val="0"/>
              </a:spcAft>
              <a:buFontTx/>
              <a:buNone/>
              <a:defRPr/>
            </a:pPr>
            <a:r>
              <a:rPr lang="en-US" sz="2400" dirty="0">
                <a:solidFill>
                  <a:srgbClr val="FF0000"/>
                </a:solidFill>
                <a:latin typeface="Times New Roman" pitchFamily="18" charset="0"/>
                <a:cs typeface="Times New Roman" pitchFamily="18" charset="0"/>
              </a:rPr>
              <a:t>assignment.</a:t>
            </a:r>
          </a:p>
          <a:p>
            <a:pPr algn="l" rtl="0" eaLnBrk="1" fontAlgn="auto" hangingPunct="1">
              <a:lnSpc>
                <a:spcPct val="80000"/>
              </a:lnSpc>
              <a:spcAft>
                <a:spcPts val="0"/>
              </a:spcAft>
              <a:buFontTx/>
              <a:buNone/>
              <a:defRPr/>
            </a:pPr>
            <a:r>
              <a:rPr lang="en-US" sz="2400" dirty="0">
                <a:latin typeface="Times New Roman" pitchFamily="18" charset="0"/>
                <a:cs typeface="Times New Roman" pitchFamily="18" charset="0"/>
              </a:rPr>
              <a:t>• HACS shall also help the students by automatically distributing</a:t>
            </a:r>
          </a:p>
          <a:p>
            <a:pPr algn="l" rtl="0" eaLnBrk="1" fontAlgn="auto" hangingPunct="1">
              <a:lnSpc>
                <a:spcPct val="80000"/>
              </a:lnSpc>
              <a:spcAft>
                <a:spcPts val="0"/>
              </a:spcAft>
              <a:buFontTx/>
              <a:buNone/>
              <a:defRPr/>
            </a:pPr>
            <a:r>
              <a:rPr lang="en-US" sz="2400" dirty="0">
                <a:latin typeface="Times New Roman" pitchFamily="18" charset="0"/>
                <a:cs typeface="Times New Roman" pitchFamily="18" charset="0"/>
              </a:rPr>
              <a:t>the assignments to the students, provide a facility where the</a:t>
            </a:r>
          </a:p>
          <a:p>
            <a:pPr algn="l" rtl="0" eaLnBrk="1" fontAlgn="auto" hangingPunct="1">
              <a:lnSpc>
                <a:spcPct val="80000"/>
              </a:lnSpc>
              <a:spcAft>
                <a:spcPts val="0"/>
              </a:spcAft>
              <a:buFontTx/>
              <a:buNone/>
              <a:defRPr/>
            </a:pPr>
            <a:r>
              <a:rPr lang="en-US" sz="2400" dirty="0">
                <a:solidFill>
                  <a:srgbClr val="0070C0"/>
                </a:solidFill>
                <a:latin typeface="Times New Roman" pitchFamily="18" charset="0"/>
                <a:cs typeface="Times New Roman" pitchFamily="18" charset="0"/>
              </a:rPr>
              <a:t>students</a:t>
            </a:r>
            <a:r>
              <a:rPr lang="en-US" sz="2400" dirty="0">
                <a:latin typeface="Times New Roman" pitchFamily="18" charset="0"/>
                <a:cs typeface="Times New Roman" pitchFamily="18" charset="0"/>
              </a:rPr>
              <a:t> can </a:t>
            </a:r>
            <a:r>
              <a:rPr lang="en-US" sz="2400" dirty="0">
                <a:solidFill>
                  <a:srgbClr val="FF0000"/>
                </a:solidFill>
                <a:latin typeface="Times New Roman" pitchFamily="18" charset="0"/>
                <a:cs typeface="Times New Roman" pitchFamily="18" charset="0"/>
              </a:rPr>
              <a:t>submit their solutions</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remind the students when</a:t>
            </a:r>
          </a:p>
          <a:p>
            <a:pPr algn="l" rtl="0" eaLnBrk="1" fontAlgn="auto" hangingPunct="1">
              <a:lnSpc>
                <a:spcPct val="80000"/>
              </a:lnSpc>
              <a:spcAft>
                <a:spcPts val="0"/>
              </a:spcAft>
              <a:buFontTx/>
              <a:buNone/>
              <a:defRPr/>
            </a:pPr>
            <a:r>
              <a:rPr lang="en-US" sz="2400" dirty="0">
                <a:solidFill>
                  <a:srgbClr val="FF0000"/>
                </a:solidFill>
                <a:latin typeface="Times New Roman" pitchFamily="18" charset="0"/>
                <a:cs typeface="Times New Roman" pitchFamily="18" charset="0"/>
              </a:rPr>
              <a:t>an assignment is almost due</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remind the students when an</a:t>
            </a:r>
          </a:p>
          <a:p>
            <a:pPr algn="l" rtl="0" eaLnBrk="1" fontAlgn="auto" hangingPunct="1">
              <a:lnSpc>
                <a:spcPct val="80000"/>
              </a:lnSpc>
              <a:spcAft>
                <a:spcPts val="0"/>
              </a:spcAft>
              <a:buFontTx/>
              <a:buNone/>
              <a:defRPr/>
            </a:pPr>
            <a:r>
              <a:rPr lang="en-US" sz="2400" dirty="0">
                <a:solidFill>
                  <a:srgbClr val="FF0000"/>
                </a:solidFill>
                <a:latin typeface="Times New Roman" pitchFamily="18" charset="0"/>
                <a:cs typeface="Times New Roman" pitchFamily="18" charset="0"/>
              </a:rPr>
              <a:t>assignment is overdue.</a:t>
            </a:r>
          </a:p>
          <a:p>
            <a:pPr algn="l" rtl="0" eaLnBrk="1" fontAlgn="auto" hangingPunct="1">
              <a:lnSpc>
                <a:spcPct val="80000"/>
              </a:lnSpc>
              <a:spcAft>
                <a:spcPts val="0"/>
              </a:spcAft>
              <a:buFontTx/>
              <a:buNone/>
              <a:defRPr/>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47927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Rectangle 7"/>
          <p:cNvSpPr>
            <a:spLocks noGrp="1" noChangeArrowheads="1"/>
          </p:cNvSpPr>
          <p:nvPr>
            <p:ph type="title"/>
          </p:nvPr>
        </p:nvSpPr>
        <p:spPr>
          <a:xfrm>
            <a:off x="457200" y="274638"/>
            <a:ext cx="8218488" cy="561975"/>
          </a:xfrm>
        </p:spPr>
        <p:txBody>
          <a:bodyPr rtlCol="1">
            <a:normAutofit fontScale="90000"/>
          </a:bodyPr>
          <a:lstStyle/>
          <a:p>
            <a:pPr eaLnBrk="1" fontAlgn="auto" hangingPunct="1">
              <a:spcAft>
                <a:spcPts val="0"/>
              </a:spcAft>
              <a:defRPr/>
            </a:pPr>
            <a:r>
              <a:rPr lang="en-US" sz="4000" b="1"/>
              <a:t>HACS</a:t>
            </a:r>
          </a:p>
        </p:txBody>
      </p:sp>
      <p:pic>
        <p:nvPicPr>
          <p:cNvPr id="39939" name="Picture 4"/>
          <p:cNvPicPr>
            <a:picLocks noGrp="1" noChangeAspect="1" noChangeArrowheads="1"/>
          </p:cNvPicPr>
          <p:nvPr>
            <p:ph idx="1"/>
          </p:nvPr>
        </p:nvPicPr>
        <p:blipFill>
          <a:blip r:embed="rId2"/>
          <a:srcRect/>
          <a:stretch>
            <a:fillRect/>
          </a:stretch>
        </p:blipFill>
        <p:spPr>
          <a:xfrm>
            <a:off x="893763" y="1600200"/>
            <a:ext cx="7356475" cy="4525963"/>
          </a:xfrm>
          <a:ln w="38100">
            <a:solidFill>
              <a:schemeClr val="tx1"/>
            </a:solidFill>
          </a:ln>
        </p:spPr>
      </p:pic>
    </p:spTree>
    <p:extLst>
      <p:ext uri="{BB962C8B-B14F-4D97-AF65-F5344CB8AC3E}">
        <p14:creationId xmlns="" xmlns:p14="http://schemas.microsoft.com/office/powerpoint/2010/main" val="33576643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rtl="0" eaLnBrk="1" hangingPunct="1"/>
            <a:r>
              <a:rPr lang="en-US" altLang="zh-CN" sz="3600" dirty="0" smtClean="0">
                <a:cs typeface="Times New Roman" pitchFamily="18" charset="0"/>
              </a:rPr>
              <a:t>Example:</a:t>
            </a:r>
          </a:p>
        </p:txBody>
      </p:sp>
      <p:sp>
        <p:nvSpPr>
          <p:cNvPr id="43011" name="Rectangle 3"/>
          <p:cNvSpPr>
            <a:spLocks noGrp="1" noChangeArrowheads="1"/>
          </p:cNvSpPr>
          <p:nvPr>
            <p:ph type="body" idx="1"/>
          </p:nvPr>
        </p:nvSpPr>
        <p:spPr>
          <a:xfrm>
            <a:off x="949325" y="1268760"/>
            <a:ext cx="7661275" cy="5132040"/>
          </a:xfrm>
        </p:spPr>
        <p:txBody>
          <a:bodyPr/>
          <a:lstStyle/>
          <a:p>
            <a:pPr algn="l" rtl="0" eaLnBrk="1" hangingPunct="1"/>
            <a:r>
              <a:rPr lang="en-US" altLang="zh-CN" dirty="0" smtClean="0">
                <a:cs typeface="Arial" pitchFamily="34" charset="0"/>
              </a:rPr>
              <a:t>A user placing an order with a sales company might follow these steps :</a:t>
            </a:r>
          </a:p>
          <a:p>
            <a:pPr lvl="1" algn="l" rtl="0" eaLnBrk="1" hangingPunct="1"/>
            <a:r>
              <a:rPr lang="en-US" altLang="zh-CN" sz="2400" dirty="0" smtClean="0">
                <a:cs typeface="Arial" pitchFamily="34" charset="0"/>
              </a:rPr>
              <a:t>Browse catalog and select items. </a:t>
            </a:r>
          </a:p>
          <a:p>
            <a:pPr lvl="1" algn="l" rtl="0" eaLnBrk="1" hangingPunct="1"/>
            <a:r>
              <a:rPr lang="en-US" altLang="zh-CN" sz="2400" dirty="0" smtClean="0">
                <a:cs typeface="Arial" pitchFamily="34" charset="0"/>
              </a:rPr>
              <a:t>Call sales representative. </a:t>
            </a:r>
          </a:p>
          <a:p>
            <a:pPr lvl="1" algn="l" rtl="0" eaLnBrk="1" hangingPunct="1"/>
            <a:r>
              <a:rPr lang="en-US" altLang="zh-CN" sz="2400" dirty="0" smtClean="0">
                <a:cs typeface="Arial" pitchFamily="34" charset="0"/>
              </a:rPr>
              <a:t>Supply shipping information. </a:t>
            </a:r>
          </a:p>
          <a:p>
            <a:pPr lvl="1" algn="l" rtl="0" eaLnBrk="1" hangingPunct="1"/>
            <a:r>
              <a:rPr lang="en-US" altLang="zh-CN" sz="2400" dirty="0" smtClean="0">
                <a:cs typeface="Arial" pitchFamily="34" charset="0"/>
              </a:rPr>
              <a:t>Supply payment information. </a:t>
            </a:r>
          </a:p>
          <a:p>
            <a:pPr lvl="1" algn="l" rtl="0" eaLnBrk="1" hangingPunct="1"/>
            <a:r>
              <a:rPr lang="en-US" altLang="zh-CN" sz="2400" dirty="0" smtClean="0">
                <a:cs typeface="Arial" pitchFamily="34" charset="0"/>
              </a:rPr>
              <a:t>Receive conformation number from salesperson.</a:t>
            </a:r>
            <a:r>
              <a:rPr lang="en-US" altLang="zh-CN" dirty="0" smtClean="0">
                <a:cs typeface="Arial" pitchFamily="34" charset="0"/>
              </a:rPr>
              <a:t> </a:t>
            </a:r>
          </a:p>
        </p:txBody>
      </p:sp>
    </p:spTree>
    <p:extLst>
      <p:ext uri="{BB962C8B-B14F-4D97-AF65-F5344CB8AC3E}">
        <p14:creationId xmlns="" xmlns:p14="http://schemas.microsoft.com/office/powerpoint/2010/main" val="32588101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rtl="0" eaLnBrk="1" hangingPunct="1"/>
            <a:r>
              <a:rPr lang="en-US" altLang="zh-CN" sz="3600" dirty="0" smtClean="0">
                <a:cs typeface="Times New Roman" pitchFamily="18" charset="0"/>
              </a:rPr>
              <a:t>Use-Case Diagrams</a:t>
            </a:r>
          </a:p>
        </p:txBody>
      </p:sp>
      <p:sp>
        <p:nvSpPr>
          <p:cNvPr id="44035" name="Rectangle 3"/>
          <p:cNvSpPr>
            <a:spLocks noGrp="1" noChangeArrowheads="1"/>
          </p:cNvSpPr>
          <p:nvPr>
            <p:ph type="body" idx="1"/>
          </p:nvPr>
        </p:nvSpPr>
        <p:spPr>
          <a:xfrm>
            <a:off x="4876800" y="1981200"/>
            <a:ext cx="3657600" cy="4114800"/>
          </a:xfrm>
        </p:spPr>
        <p:txBody>
          <a:bodyPr/>
          <a:lstStyle/>
          <a:p>
            <a:pPr algn="l" rtl="0" eaLnBrk="1" hangingPunct="1"/>
            <a:r>
              <a:rPr lang="en-US" altLang="zh-CN" sz="2400" dirty="0" smtClean="0">
                <a:cs typeface="Arial" pitchFamily="34" charset="0"/>
              </a:rPr>
              <a:t>The salesperson could also be included in this use case diagram because the salesperson is also interacting with the ordering system. </a:t>
            </a:r>
          </a:p>
        </p:txBody>
      </p:sp>
      <p:pic>
        <p:nvPicPr>
          <p:cNvPr id="44036" name="Picture 4" descr="{FA114B56-42B0-4084-90B5-120EE244C6ED}"/>
          <p:cNvPicPr>
            <a:picLocks noChangeAspect="1" noChangeArrowheads="1"/>
          </p:cNvPicPr>
          <p:nvPr/>
        </p:nvPicPr>
        <p:blipFill>
          <a:blip r:embed="rId3"/>
          <a:srcRect/>
          <a:stretch>
            <a:fillRect/>
          </a:stretch>
        </p:blipFill>
        <p:spPr bwMode="auto">
          <a:xfrm>
            <a:off x="609600" y="1447800"/>
            <a:ext cx="4270375" cy="5029200"/>
          </a:xfrm>
          <a:prstGeom prst="rect">
            <a:avLst/>
          </a:prstGeom>
          <a:noFill/>
          <a:ln w="9525">
            <a:noFill/>
            <a:miter lim="800000"/>
            <a:headEnd/>
            <a:tailEnd/>
          </a:ln>
        </p:spPr>
      </p:pic>
    </p:spTree>
    <p:extLst>
      <p:ext uri="{BB962C8B-B14F-4D97-AF65-F5344CB8AC3E}">
        <p14:creationId xmlns="" xmlns:p14="http://schemas.microsoft.com/office/powerpoint/2010/main" val="24299937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2819400"/>
            <a:ext cx="7772400" cy="1155700"/>
          </a:xfrm>
          <a:prstGeom prst="rect">
            <a:avLst/>
          </a:prstGeom>
          <a:noFill/>
          <a:ln w="12700">
            <a:noFill/>
            <a:miter lim="800000"/>
            <a:headEnd/>
            <a:tailEnd/>
          </a:ln>
          <a:effectLst/>
        </p:spPr>
        <p:txBody>
          <a:bodyPr lIns="90487" tIns="44450" rIns="90487" bIns="44450"/>
          <a:lstStyle/>
          <a:p>
            <a:pPr marL="342900" indent="-342900" algn="l" rtl="0">
              <a:spcBef>
                <a:spcPts val="0"/>
              </a:spcBef>
              <a:spcAft>
                <a:spcPts val="0"/>
              </a:spcAft>
            </a:pPr>
            <a:r>
              <a:rPr lang="en-US" sz="3200" dirty="0" smtClean="0">
                <a:latin typeface="Times New Roman" pitchFamily="18" charset="0"/>
                <a:cs typeface="Times New Roman" pitchFamily="18" charset="0"/>
              </a:rPr>
              <a:t>Topic 5: Case Study</a:t>
            </a:r>
          </a:p>
          <a:p>
            <a:pPr marL="342900" indent="-342900" algn="l" rtl="0">
              <a:spcBef>
                <a:spcPts val="0"/>
              </a:spcBef>
              <a:spcAft>
                <a:spcPts val="0"/>
              </a:spcAft>
            </a:pPr>
            <a:r>
              <a:rPr lang="en-US" sz="3200" dirty="0" smtClean="0">
                <a:latin typeface="Times New Roman" pitchFamily="18" charset="0"/>
                <a:cs typeface="Times New Roman" pitchFamily="18" charset="0"/>
              </a:rPr>
              <a:t>University </a:t>
            </a:r>
            <a:r>
              <a:rPr lang="en-US" sz="3200" dirty="0">
                <a:latin typeface="Times New Roman" pitchFamily="18" charset="0"/>
                <a:cs typeface="Times New Roman" pitchFamily="18" charset="0"/>
              </a:rPr>
              <a:t>Course Registration </a:t>
            </a:r>
            <a:r>
              <a:rPr lang="en-US" sz="3200" dirty="0" smtClean="0">
                <a:latin typeface="Times New Roman" pitchFamily="18" charset="0"/>
                <a:cs typeface="Times New Roman" pitchFamily="18" charset="0"/>
              </a:rPr>
              <a:t>System</a:t>
            </a:r>
            <a:endParaRPr lang="en-US" sz="3200" dirty="0">
              <a:latin typeface="Times New Roman" pitchFamily="18" charset="0"/>
              <a:cs typeface="Times New Roman" pitchFamily="18" charset="0"/>
            </a:endParaRP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p:cTn id="7" dur="500" fill="hold"/>
                                        <p:tgtEl>
                                          <p:spTgt spid="35842"/>
                                        </p:tgtEl>
                                        <p:attrNameLst>
                                          <p:attrName>ppt_w</p:attrName>
                                        </p:attrNameLst>
                                      </p:cBhvr>
                                      <p:tavLst>
                                        <p:tav tm="0">
                                          <p:val>
                                            <p:fltVal val="0"/>
                                          </p:val>
                                        </p:tav>
                                        <p:tav tm="100000">
                                          <p:val>
                                            <p:strVal val="#ppt_w"/>
                                          </p:val>
                                        </p:tav>
                                      </p:tavLst>
                                    </p:anim>
                                    <p:anim calcmode="lin" valueType="num">
                                      <p:cBhvr>
                                        <p:cTn id="8" dur="500" fill="hold"/>
                                        <p:tgtEl>
                                          <p:spTgt spid="35842"/>
                                        </p:tgtEl>
                                        <p:attrNameLst>
                                          <p:attrName>ppt_h</p:attrName>
                                        </p:attrNameLst>
                                      </p:cBhvr>
                                      <p:tavLst>
                                        <p:tav tm="0">
                                          <p:val>
                                            <p:fltVal val="0"/>
                                          </p:val>
                                        </p:tav>
                                        <p:tav tm="100000">
                                          <p:val>
                                            <p:strVal val="#ppt_h"/>
                                          </p:val>
                                        </p:tav>
                                      </p:tavLst>
                                    </p:anim>
                                    <p:anim calcmode="lin" valueType="num">
                                      <p:cBhvr>
                                        <p:cTn id="9" dur="500" fill="hold"/>
                                        <p:tgtEl>
                                          <p:spTgt spid="35842"/>
                                        </p:tgtEl>
                                        <p:attrNameLst>
                                          <p:attrName>ppt_x</p:attrName>
                                        </p:attrNameLst>
                                      </p:cBhvr>
                                      <p:tavLst>
                                        <p:tav tm="0">
                                          <p:val>
                                            <p:fltVal val="0.5"/>
                                          </p:val>
                                        </p:tav>
                                        <p:tav tm="100000">
                                          <p:val>
                                            <p:strVal val="#ppt_x"/>
                                          </p:val>
                                        </p:tav>
                                      </p:tavLst>
                                    </p:anim>
                                    <p:anim calcmode="lin" valueType="num">
                                      <p:cBhvr>
                                        <p:cTn id="10" dur="500" fill="hold"/>
                                        <p:tgtEl>
                                          <p:spTgt spid="3584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133725" y="6223000"/>
            <a:ext cx="2876550" cy="501650"/>
          </a:xfrm>
          <a:prstGeom prst="rect">
            <a:avLst/>
          </a:prstGeom>
          <a:noFill/>
          <a:ln w="12700">
            <a:noFill/>
            <a:miter lim="800000"/>
            <a:headEnd/>
            <a:tailEnd/>
          </a:ln>
          <a:effectLst/>
        </p:spPr>
        <p:txBody>
          <a:bodyPr wrap="none" lIns="90488" tIns="44450" rIns="90488" bIns="44450" anchor="ctr"/>
          <a:lstStyle/>
          <a:p>
            <a:pPr algn="ctr"/>
            <a:r>
              <a:rPr lang="en-US" sz="1000">
                <a:solidFill>
                  <a:srgbClr val="FFFFFF"/>
                </a:solidFill>
                <a:latin typeface="Arial" pitchFamily="34" charset="0"/>
              </a:rPr>
              <a:t>Copyright © 1997 by Rational Software Corporation</a:t>
            </a:r>
          </a:p>
          <a:p>
            <a:pPr algn="ctr" eaLnBrk="1" hangingPunct="1"/>
            <a:endParaRPr lang="en-US" sz="1000">
              <a:solidFill>
                <a:srgbClr val="FFFFFF"/>
              </a:solidFill>
              <a:latin typeface="Arial" pitchFamily="34" charset="0"/>
            </a:endParaRPr>
          </a:p>
        </p:txBody>
      </p:sp>
      <p:sp>
        <p:nvSpPr>
          <p:cNvPr id="28675" name="Rectangle 3"/>
          <p:cNvSpPr>
            <a:spLocks noGrp="1" noChangeArrowheads="1"/>
          </p:cNvSpPr>
          <p:nvPr>
            <p:ph type="title"/>
          </p:nvPr>
        </p:nvSpPr>
        <p:spPr>
          <a:xfrm>
            <a:off x="1142976" y="209550"/>
            <a:ext cx="7116787" cy="593725"/>
          </a:xfrm>
          <a:noFill/>
          <a:ln/>
        </p:spPr>
        <p:txBody>
          <a:bodyPr/>
          <a:lstStyle/>
          <a:p>
            <a:pPr marL="342900" indent="-342900" rtl="0">
              <a:spcBef>
                <a:spcPts val="5900"/>
              </a:spcBef>
            </a:pPr>
            <a:r>
              <a:rPr lang="en-US" sz="2800" b="1" dirty="0" smtClean="0">
                <a:solidFill>
                  <a:schemeClr val="accent1"/>
                </a:solidFill>
                <a:effectLst>
                  <a:outerShdw blurRad="38100" dist="38100" dir="2700000" algn="tl">
                    <a:srgbClr val="C0C0C0"/>
                  </a:outerShdw>
                </a:effectLst>
                <a:latin typeface="Helvetica" charset="0"/>
              </a:rPr>
              <a:t>university Course Registration System(UCR)</a:t>
            </a:r>
            <a:endParaRPr lang="en-US" sz="2800" b="1" dirty="0">
              <a:solidFill>
                <a:schemeClr val="accent1"/>
              </a:solidFill>
              <a:effectLst>
                <a:outerShdw blurRad="38100" dist="38100" dir="2700000" algn="tl">
                  <a:srgbClr val="C0C0C0"/>
                </a:outerShdw>
              </a:effectLst>
              <a:latin typeface="Helvetica" charset="0"/>
            </a:endParaRPr>
          </a:p>
        </p:txBody>
      </p:sp>
      <p:sp>
        <p:nvSpPr>
          <p:cNvPr id="28676" name="Rectangle 4"/>
          <p:cNvSpPr>
            <a:spLocks noGrp="1" noChangeArrowheads="1"/>
          </p:cNvSpPr>
          <p:nvPr>
            <p:ph type="body" idx="1"/>
          </p:nvPr>
        </p:nvSpPr>
        <p:spPr>
          <a:xfrm>
            <a:off x="214282" y="1071546"/>
            <a:ext cx="8472518" cy="5054617"/>
          </a:xfrm>
          <a:noFill/>
          <a:ln/>
        </p:spPr>
        <p:txBody>
          <a:bodyPr/>
          <a:lstStyle/>
          <a:p>
            <a:pPr algn="l" rtl="0"/>
            <a:r>
              <a:rPr lang="en-US" sz="1800" dirty="0"/>
              <a:t>The </a:t>
            </a:r>
            <a:r>
              <a:rPr lang="en-US" sz="1800" dirty="0" smtClean="0"/>
              <a:t>EELU </a:t>
            </a:r>
            <a:r>
              <a:rPr lang="en-US" sz="1800" dirty="0"/>
              <a:t>University </a:t>
            </a:r>
            <a:r>
              <a:rPr lang="en-US" sz="1800" dirty="0" smtClean="0"/>
              <a:t>registration system with the following specification: </a:t>
            </a:r>
            <a:endParaRPr lang="en-US" sz="1800" dirty="0"/>
          </a:p>
          <a:p>
            <a:pPr lvl="1" algn="l" rtl="0"/>
            <a:r>
              <a:rPr lang="en-US" sz="1800" dirty="0"/>
              <a:t>The Registrar sets up the curriculum for a semester</a:t>
            </a:r>
          </a:p>
          <a:p>
            <a:pPr lvl="1" algn="l" rtl="0">
              <a:buSzPct val="75000"/>
            </a:pPr>
            <a:r>
              <a:rPr lang="en-US" sz="1800" dirty="0"/>
              <a:t>One course may have multiple course </a:t>
            </a:r>
            <a:r>
              <a:rPr lang="en-US" sz="1800" dirty="0" smtClean="0"/>
              <a:t>offerings</a:t>
            </a:r>
          </a:p>
          <a:p>
            <a:pPr lvl="1" algn="l" rtl="0">
              <a:lnSpc>
                <a:spcPct val="90000"/>
              </a:lnSpc>
              <a:spcBef>
                <a:spcPts val="1200"/>
              </a:spcBef>
            </a:pPr>
            <a:r>
              <a:rPr lang="th-TH" sz="1800" dirty="0" smtClean="0">
                <a:cs typeface="Angsana New" pitchFamily="18" charset="-34"/>
              </a:rPr>
              <a:t>At the beginning of each semester, students request a course catalogue</a:t>
            </a:r>
            <a:r>
              <a:rPr lang="en-US" sz="1800" dirty="0" smtClean="0">
                <a:cs typeface="Angsana New" pitchFamily="18" charset="-34"/>
              </a:rPr>
              <a:t> </a:t>
            </a:r>
            <a:r>
              <a:rPr lang="th-TH" sz="1800" dirty="0" smtClean="0">
                <a:cs typeface="Angsana New" pitchFamily="18" charset="-34"/>
              </a:rPr>
              <a:t>containing a list of course offerings needed for the semester.</a:t>
            </a:r>
            <a:endParaRPr lang="en-US" sz="1800" dirty="0"/>
          </a:p>
          <a:p>
            <a:pPr lvl="1" algn="l" rtl="0"/>
            <a:r>
              <a:rPr lang="th-TH" sz="1800" dirty="0" smtClean="0">
                <a:cs typeface="Angsana New" pitchFamily="18" charset="-34"/>
              </a:rPr>
              <a:t>The new system will allow students to select four course offerings for the coming</a:t>
            </a:r>
            <a:r>
              <a:rPr lang="en-US" sz="1800" dirty="0" smtClean="0">
                <a:cs typeface="Angsana New" pitchFamily="18" charset="-34"/>
              </a:rPr>
              <a:t> </a:t>
            </a:r>
            <a:r>
              <a:rPr lang="th-TH" sz="1800" dirty="0" smtClean="0">
                <a:cs typeface="Angsana New" pitchFamily="18" charset="-34"/>
              </a:rPr>
              <a:t>semester</a:t>
            </a:r>
            <a:endParaRPr lang="en-US" sz="1800" dirty="0" smtClean="0"/>
          </a:p>
          <a:p>
            <a:pPr lvl="1" algn="l" rtl="0"/>
            <a:r>
              <a:rPr lang="en-US" sz="1800" dirty="0" smtClean="0"/>
              <a:t>Students </a:t>
            </a:r>
            <a:r>
              <a:rPr lang="en-US" sz="1800" dirty="0"/>
              <a:t>select 4 primary courses and </a:t>
            </a:r>
            <a:r>
              <a:rPr lang="en-US" sz="1800" dirty="0" smtClean="0"/>
              <a:t>2 electives courses</a:t>
            </a:r>
            <a:endParaRPr lang="en-US" sz="1800" dirty="0"/>
          </a:p>
          <a:p>
            <a:pPr lvl="1" algn="l" rtl="0"/>
            <a:r>
              <a:rPr lang="en-US" sz="1800" dirty="0"/>
              <a:t>Once a student registers for a semester, the billing system is notified so the student may be billed for the </a:t>
            </a:r>
            <a:r>
              <a:rPr lang="en-US" sz="1800" dirty="0" smtClean="0"/>
              <a:t>semester</a:t>
            </a:r>
          </a:p>
          <a:p>
            <a:pPr lvl="1" algn="l" rtl="0"/>
            <a:r>
              <a:rPr lang="en-US" sz="1800" dirty="0" smtClean="0"/>
              <a:t>Students </a:t>
            </a:r>
            <a:r>
              <a:rPr lang="en-US" sz="1800" dirty="0"/>
              <a:t>may use the system to add/drop courses for a period of time after registration</a:t>
            </a:r>
          </a:p>
          <a:p>
            <a:pPr lvl="1" algn="l" rtl="0">
              <a:lnSpc>
                <a:spcPct val="80000"/>
              </a:lnSpc>
              <a:spcBef>
                <a:spcPts val="1200"/>
              </a:spcBef>
            </a:pPr>
            <a:r>
              <a:rPr lang="th-TH" sz="1800" dirty="0" smtClean="0"/>
              <a:t>Professors must be able to access the online system to indicate which courses they</a:t>
            </a:r>
            <a:r>
              <a:rPr lang="en-US" sz="1800" dirty="0" smtClean="0"/>
              <a:t> </a:t>
            </a:r>
            <a:r>
              <a:rPr lang="th-TH" sz="1800" dirty="0" smtClean="0"/>
              <a:t>will be teaching, and to see which students signed up for their course offerings. </a:t>
            </a:r>
            <a:endParaRPr lang="en-US" sz="1800" dirty="0" smtClean="0"/>
          </a:p>
          <a:p>
            <a:pPr marL="800100" lvl="1" indent="-342900" algn="l" rtl="0">
              <a:lnSpc>
                <a:spcPct val="80000"/>
              </a:lnSpc>
              <a:spcBef>
                <a:spcPts val="1200"/>
              </a:spcBef>
            </a:pPr>
            <a:r>
              <a:rPr lang="en-US" sz="1800" dirty="0" smtClean="0"/>
              <a:t>Users </a:t>
            </a:r>
            <a:r>
              <a:rPr lang="en-US" sz="1800" dirty="0"/>
              <a:t>of the registration system are assigned passwords which are used at logon </a:t>
            </a:r>
            <a:r>
              <a:rPr lang="en-US" sz="1800" dirty="0" smtClean="0"/>
              <a:t>validation</a:t>
            </a:r>
          </a:p>
          <a:p>
            <a:pPr lvl="1" algn="l" rtl="0"/>
            <a:endParaRPr lang="en-US" sz="1800" dirty="0"/>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685800" y="609600"/>
            <a:ext cx="8077200" cy="304800"/>
          </a:xfrm>
          <a:noFill/>
          <a:ln/>
        </p:spPr>
        <p:txBody>
          <a:bodyPr/>
          <a:lstStyle/>
          <a:p>
            <a:r>
              <a:rPr lang="en-US" sz="2800" dirty="0" smtClean="0"/>
              <a:t>UCR— </a:t>
            </a:r>
            <a:r>
              <a:rPr lang="en-US" sz="2800" dirty="0"/>
              <a:t>ACTORS AND FUNCTIONAL REQUIREMENTS</a:t>
            </a:r>
          </a:p>
        </p:txBody>
      </p:sp>
      <p:sp>
        <p:nvSpPr>
          <p:cNvPr id="522243" name="Rectangle 3"/>
          <p:cNvSpPr>
            <a:spLocks noGrp="1" noChangeArrowheads="1"/>
          </p:cNvSpPr>
          <p:nvPr>
            <p:ph type="body" idx="1"/>
          </p:nvPr>
        </p:nvSpPr>
        <p:spPr>
          <a:xfrm>
            <a:off x="2362200" y="1219200"/>
            <a:ext cx="6096000" cy="5105400"/>
          </a:xfrm>
          <a:noFill/>
          <a:ln/>
        </p:spPr>
        <p:txBody>
          <a:bodyPr/>
          <a:lstStyle/>
          <a:p>
            <a:pPr marL="0" indent="0" algn="l" rtl="0">
              <a:spcBef>
                <a:spcPts val="2400"/>
              </a:spcBef>
              <a:buFont typeface="Zapf Dingbats" charset="2"/>
              <a:buNone/>
            </a:pPr>
            <a:r>
              <a:rPr lang="en-US" sz="1800" dirty="0"/>
              <a:t>A person who is registered to take classes at the</a:t>
            </a:r>
            <a:br>
              <a:rPr lang="en-US" sz="1800" dirty="0"/>
            </a:br>
            <a:r>
              <a:rPr lang="en-US" sz="1800" dirty="0"/>
              <a:t>university.</a:t>
            </a:r>
          </a:p>
          <a:p>
            <a:pPr marL="0" indent="0" algn="l" rtl="0">
              <a:spcBef>
                <a:spcPts val="2400"/>
              </a:spcBef>
              <a:buFont typeface="Zapf Dingbats" charset="2"/>
              <a:buNone/>
            </a:pPr>
            <a:r>
              <a:rPr lang="en-US" sz="1800" dirty="0"/>
              <a:t>.</a:t>
            </a:r>
          </a:p>
          <a:p>
            <a:pPr marL="0" indent="0" algn="l" rtl="0">
              <a:spcBef>
                <a:spcPts val="2400"/>
              </a:spcBef>
              <a:buFont typeface="Zapf Dingbats" charset="2"/>
              <a:buNone/>
            </a:pPr>
            <a:r>
              <a:rPr lang="en-US" sz="1800" dirty="0"/>
              <a:t>An external system responsible for billing students. </a:t>
            </a:r>
          </a:p>
          <a:p>
            <a:pPr marL="0" indent="0" algn="l" rtl="0">
              <a:spcBef>
                <a:spcPts val="2400"/>
              </a:spcBef>
              <a:buFont typeface="Zapf Dingbats" charset="2"/>
              <a:buNone/>
            </a:pPr>
            <a:endParaRPr lang="en-US" sz="1800" dirty="0"/>
          </a:p>
          <a:p>
            <a:pPr marL="0" indent="0" algn="l" rtl="0">
              <a:spcBef>
                <a:spcPts val="2400"/>
              </a:spcBef>
              <a:buFont typeface="Zapf Dingbats" charset="2"/>
              <a:buNone/>
            </a:pPr>
            <a:r>
              <a:rPr lang="en-US" sz="1800" dirty="0"/>
              <a:t>A person who is part of the teaching staff of the</a:t>
            </a:r>
            <a:br>
              <a:rPr lang="en-US" sz="1800" dirty="0"/>
            </a:br>
            <a:r>
              <a:rPr lang="en-US" sz="1800" dirty="0"/>
              <a:t>university..</a:t>
            </a:r>
          </a:p>
        </p:txBody>
      </p:sp>
      <p:grpSp>
        <p:nvGrpSpPr>
          <p:cNvPr id="2" name="Group 12"/>
          <p:cNvGrpSpPr>
            <a:grpSpLocks/>
          </p:cNvGrpSpPr>
          <p:nvPr/>
        </p:nvGrpSpPr>
        <p:grpSpPr bwMode="auto">
          <a:xfrm>
            <a:off x="827088" y="2492375"/>
            <a:ext cx="1398587" cy="811213"/>
            <a:chOff x="570" y="3243"/>
            <a:chExt cx="881" cy="511"/>
          </a:xfrm>
        </p:grpSpPr>
        <p:sp>
          <p:nvSpPr>
            <p:cNvPr id="522253" name="Rectangle 13"/>
            <p:cNvSpPr>
              <a:spLocks noChangeArrowheads="1"/>
            </p:cNvSpPr>
            <p:nvPr/>
          </p:nvSpPr>
          <p:spPr bwMode="auto">
            <a:xfrm>
              <a:off x="570" y="3544"/>
              <a:ext cx="881" cy="210"/>
            </a:xfrm>
            <a:prstGeom prst="rect">
              <a:avLst/>
            </a:prstGeom>
            <a:noFill/>
            <a:ln w="12700">
              <a:noFill/>
              <a:miter lim="800000"/>
              <a:headEnd/>
              <a:tailEnd/>
            </a:ln>
            <a:effectLst/>
          </p:spPr>
          <p:txBody>
            <a:bodyPr wrap="none" lIns="90487" tIns="44450" rIns="90487" bIns="44450">
              <a:spAutoFit/>
            </a:bodyPr>
            <a:lstStyle/>
            <a:p>
              <a:pPr algn="l"/>
              <a:r>
                <a:rPr lang="en-US" sz="1600"/>
                <a:t>Billing System</a:t>
              </a:r>
            </a:p>
          </p:txBody>
        </p:sp>
        <p:grpSp>
          <p:nvGrpSpPr>
            <p:cNvPr id="3" name="Group 14"/>
            <p:cNvGrpSpPr>
              <a:grpSpLocks/>
            </p:cNvGrpSpPr>
            <p:nvPr/>
          </p:nvGrpSpPr>
          <p:grpSpPr bwMode="auto">
            <a:xfrm>
              <a:off x="932" y="3243"/>
              <a:ext cx="156" cy="320"/>
              <a:chOff x="932" y="3243"/>
              <a:chExt cx="156" cy="320"/>
            </a:xfrm>
          </p:grpSpPr>
          <p:sp>
            <p:nvSpPr>
              <p:cNvPr id="522255" name="Oval 15"/>
              <p:cNvSpPr>
                <a:spLocks noChangeArrowheads="1"/>
              </p:cNvSpPr>
              <p:nvPr/>
            </p:nvSpPr>
            <p:spPr bwMode="auto">
              <a:xfrm>
                <a:off x="974" y="3243"/>
                <a:ext cx="81" cy="82"/>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522256" name="Line 16"/>
              <p:cNvSpPr>
                <a:spLocks noChangeShapeType="1"/>
              </p:cNvSpPr>
              <p:nvPr/>
            </p:nvSpPr>
            <p:spPr bwMode="auto">
              <a:xfrm>
                <a:off x="1014" y="3337"/>
                <a:ext cx="0" cy="119"/>
              </a:xfrm>
              <a:prstGeom prst="line">
                <a:avLst/>
              </a:prstGeom>
              <a:noFill/>
              <a:ln w="12700">
                <a:solidFill>
                  <a:schemeClr val="tx1"/>
                </a:solidFill>
                <a:round/>
                <a:headEnd/>
                <a:tailEnd/>
              </a:ln>
              <a:effectLst/>
            </p:spPr>
            <p:txBody>
              <a:bodyPr wrap="none" anchor="ctr"/>
              <a:lstStyle/>
              <a:p>
                <a:endParaRPr lang="ar-EG"/>
              </a:p>
            </p:txBody>
          </p:sp>
          <p:sp>
            <p:nvSpPr>
              <p:cNvPr id="522257" name="Line 17"/>
              <p:cNvSpPr>
                <a:spLocks noChangeShapeType="1"/>
              </p:cNvSpPr>
              <p:nvPr/>
            </p:nvSpPr>
            <p:spPr bwMode="auto">
              <a:xfrm>
                <a:off x="954" y="3384"/>
                <a:ext cx="121" cy="0"/>
              </a:xfrm>
              <a:prstGeom prst="line">
                <a:avLst/>
              </a:prstGeom>
              <a:noFill/>
              <a:ln w="12700">
                <a:solidFill>
                  <a:schemeClr val="tx1"/>
                </a:solidFill>
                <a:round/>
                <a:headEnd/>
                <a:tailEnd/>
              </a:ln>
              <a:effectLst/>
            </p:spPr>
            <p:txBody>
              <a:bodyPr wrap="none" anchor="ctr"/>
              <a:lstStyle/>
              <a:p>
                <a:endParaRPr lang="ar-EG"/>
              </a:p>
            </p:txBody>
          </p:sp>
          <p:sp>
            <p:nvSpPr>
              <p:cNvPr id="522258" name="Freeform 18"/>
              <p:cNvSpPr>
                <a:spLocks/>
              </p:cNvSpPr>
              <p:nvPr/>
            </p:nvSpPr>
            <p:spPr bwMode="auto">
              <a:xfrm>
                <a:off x="932" y="3463"/>
                <a:ext cx="156" cy="100"/>
              </a:xfrm>
              <a:custGeom>
                <a:avLst/>
                <a:gdLst/>
                <a:ahLst/>
                <a:cxnLst>
                  <a:cxn ang="0">
                    <a:pos x="0" y="99"/>
                  </a:cxn>
                  <a:cxn ang="0">
                    <a:pos x="78" y="0"/>
                  </a:cxn>
                  <a:cxn ang="0">
                    <a:pos x="155" y="99"/>
                  </a:cxn>
                </a:cxnLst>
                <a:rect l="0" t="0" r="r" b="b"/>
                <a:pathLst>
                  <a:path w="156" h="100">
                    <a:moveTo>
                      <a:pt x="0" y="99"/>
                    </a:moveTo>
                    <a:lnTo>
                      <a:pt x="78" y="0"/>
                    </a:lnTo>
                    <a:lnTo>
                      <a:pt x="155" y="99"/>
                    </a:lnTo>
                  </a:path>
                </a:pathLst>
              </a:custGeom>
              <a:noFill/>
              <a:ln w="12700" cap="rnd" cmpd="sng">
                <a:solidFill>
                  <a:schemeClr val="tx1"/>
                </a:solidFill>
                <a:prstDash val="solid"/>
                <a:round/>
                <a:headEnd type="none" w="med" len="med"/>
                <a:tailEnd type="none" w="med" len="med"/>
              </a:ln>
              <a:effectLst/>
            </p:spPr>
            <p:txBody>
              <a:bodyPr/>
              <a:lstStyle/>
              <a:p>
                <a:endParaRPr lang="ar-EG"/>
              </a:p>
            </p:txBody>
          </p:sp>
        </p:grpSp>
      </p:grpSp>
      <p:grpSp>
        <p:nvGrpSpPr>
          <p:cNvPr id="4" name="Group 19"/>
          <p:cNvGrpSpPr>
            <a:grpSpLocks/>
          </p:cNvGrpSpPr>
          <p:nvPr/>
        </p:nvGrpSpPr>
        <p:grpSpPr bwMode="auto">
          <a:xfrm>
            <a:off x="1187450" y="1268413"/>
            <a:ext cx="803275" cy="811212"/>
            <a:chOff x="757" y="748"/>
            <a:chExt cx="506" cy="511"/>
          </a:xfrm>
        </p:grpSpPr>
        <p:sp>
          <p:nvSpPr>
            <p:cNvPr id="522260" name="Rectangle 20"/>
            <p:cNvSpPr>
              <a:spLocks noChangeArrowheads="1"/>
            </p:cNvSpPr>
            <p:nvPr/>
          </p:nvSpPr>
          <p:spPr bwMode="auto">
            <a:xfrm>
              <a:off x="757" y="1049"/>
              <a:ext cx="506" cy="210"/>
            </a:xfrm>
            <a:prstGeom prst="rect">
              <a:avLst/>
            </a:prstGeom>
            <a:noFill/>
            <a:ln w="12700">
              <a:noFill/>
              <a:miter lim="800000"/>
              <a:headEnd/>
              <a:tailEnd/>
            </a:ln>
            <a:effectLst/>
          </p:spPr>
          <p:txBody>
            <a:bodyPr wrap="none" lIns="90487" tIns="44450" rIns="90487" bIns="44450">
              <a:spAutoFit/>
            </a:bodyPr>
            <a:lstStyle/>
            <a:p>
              <a:pPr algn="l"/>
              <a:r>
                <a:rPr lang="en-US" sz="1600"/>
                <a:t>Student</a:t>
              </a:r>
            </a:p>
          </p:txBody>
        </p:sp>
        <p:grpSp>
          <p:nvGrpSpPr>
            <p:cNvPr id="5" name="Group 21"/>
            <p:cNvGrpSpPr>
              <a:grpSpLocks/>
            </p:cNvGrpSpPr>
            <p:nvPr/>
          </p:nvGrpSpPr>
          <p:grpSpPr bwMode="auto">
            <a:xfrm>
              <a:off x="932" y="748"/>
              <a:ext cx="156" cy="320"/>
              <a:chOff x="932" y="748"/>
              <a:chExt cx="156" cy="320"/>
            </a:xfrm>
          </p:grpSpPr>
          <p:sp>
            <p:nvSpPr>
              <p:cNvPr id="522262" name="Oval 22"/>
              <p:cNvSpPr>
                <a:spLocks noChangeArrowheads="1"/>
              </p:cNvSpPr>
              <p:nvPr/>
            </p:nvSpPr>
            <p:spPr bwMode="auto">
              <a:xfrm>
                <a:off x="974" y="748"/>
                <a:ext cx="81" cy="82"/>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522263" name="Line 23"/>
              <p:cNvSpPr>
                <a:spLocks noChangeShapeType="1"/>
              </p:cNvSpPr>
              <p:nvPr/>
            </p:nvSpPr>
            <p:spPr bwMode="auto">
              <a:xfrm>
                <a:off x="1014" y="842"/>
                <a:ext cx="0" cy="119"/>
              </a:xfrm>
              <a:prstGeom prst="line">
                <a:avLst/>
              </a:prstGeom>
              <a:noFill/>
              <a:ln w="12700">
                <a:solidFill>
                  <a:schemeClr val="tx1"/>
                </a:solidFill>
                <a:round/>
                <a:headEnd/>
                <a:tailEnd/>
              </a:ln>
              <a:effectLst/>
            </p:spPr>
            <p:txBody>
              <a:bodyPr wrap="none" anchor="ctr"/>
              <a:lstStyle/>
              <a:p>
                <a:endParaRPr lang="ar-EG"/>
              </a:p>
            </p:txBody>
          </p:sp>
          <p:sp>
            <p:nvSpPr>
              <p:cNvPr id="522264" name="Line 24"/>
              <p:cNvSpPr>
                <a:spLocks noChangeShapeType="1"/>
              </p:cNvSpPr>
              <p:nvPr/>
            </p:nvSpPr>
            <p:spPr bwMode="auto">
              <a:xfrm>
                <a:off x="954" y="889"/>
                <a:ext cx="121" cy="0"/>
              </a:xfrm>
              <a:prstGeom prst="line">
                <a:avLst/>
              </a:prstGeom>
              <a:noFill/>
              <a:ln w="12700">
                <a:solidFill>
                  <a:schemeClr val="tx1"/>
                </a:solidFill>
                <a:round/>
                <a:headEnd/>
                <a:tailEnd/>
              </a:ln>
              <a:effectLst/>
            </p:spPr>
            <p:txBody>
              <a:bodyPr wrap="none" anchor="ctr"/>
              <a:lstStyle/>
              <a:p>
                <a:endParaRPr lang="ar-EG"/>
              </a:p>
            </p:txBody>
          </p:sp>
          <p:sp>
            <p:nvSpPr>
              <p:cNvPr id="522265" name="Freeform 25"/>
              <p:cNvSpPr>
                <a:spLocks/>
              </p:cNvSpPr>
              <p:nvPr/>
            </p:nvSpPr>
            <p:spPr bwMode="auto">
              <a:xfrm>
                <a:off x="932" y="968"/>
                <a:ext cx="156" cy="100"/>
              </a:xfrm>
              <a:custGeom>
                <a:avLst/>
                <a:gdLst/>
                <a:ahLst/>
                <a:cxnLst>
                  <a:cxn ang="0">
                    <a:pos x="0" y="99"/>
                  </a:cxn>
                  <a:cxn ang="0">
                    <a:pos x="78" y="0"/>
                  </a:cxn>
                  <a:cxn ang="0">
                    <a:pos x="155" y="99"/>
                  </a:cxn>
                </a:cxnLst>
                <a:rect l="0" t="0" r="r" b="b"/>
                <a:pathLst>
                  <a:path w="156" h="100">
                    <a:moveTo>
                      <a:pt x="0" y="99"/>
                    </a:moveTo>
                    <a:lnTo>
                      <a:pt x="78" y="0"/>
                    </a:lnTo>
                    <a:lnTo>
                      <a:pt x="155" y="99"/>
                    </a:lnTo>
                  </a:path>
                </a:pathLst>
              </a:custGeom>
              <a:noFill/>
              <a:ln w="12700" cap="rnd" cmpd="sng">
                <a:solidFill>
                  <a:schemeClr val="tx1"/>
                </a:solidFill>
                <a:prstDash val="solid"/>
                <a:round/>
                <a:headEnd type="none" w="med" len="med"/>
                <a:tailEnd type="none" w="med" len="med"/>
              </a:ln>
              <a:effectLst/>
            </p:spPr>
            <p:txBody>
              <a:bodyPr/>
              <a:lstStyle/>
              <a:p>
                <a:endParaRPr lang="ar-EG"/>
              </a:p>
            </p:txBody>
          </p:sp>
        </p:grpSp>
      </p:grpSp>
      <p:grpSp>
        <p:nvGrpSpPr>
          <p:cNvPr id="6" name="Group 26"/>
          <p:cNvGrpSpPr>
            <a:grpSpLocks/>
          </p:cNvGrpSpPr>
          <p:nvPr/>
        </p:nvGrpSpPr>
        <p:grpSpPr bwMode="auto">
          <a:xfrm>
            <a:off x="971550" y="3860800"/>
            <a:ext cx="950913" cy="811213"/>
            <a:chOff x="710" y="1598"/>
            <a:chExt cx="599" cy="511"/>
          </a:xfrm>
        </p:grpSpPr>
        <p:sp>
          <p:nvSpPr>
            <p:cNvPr id="522267" name="Rectangle 27"/>
            <p:cNvSpPr>
              <a:spLocks noChangeArrowheads="1"/>
            </p:cNvSpPr>
            <p:nvPr/>
          </p:nvSpPr>
          <p:spPr bwMode="auto">
            <a:xfrm>
              <a:off x="710" y="1899"/>
              <a:ext cx="599" cy="210"/>
            </a:xfrm>
            <a:prstGeom prst="rect">
              <a:avLst/>
            </a:prstGeom>
            <a:noFill/>
            <a:ln w="12700">
              <a:noFill/>
              <a:miter lim="800000"/>
              <a:headEnd/>
              <a:tailEnd/>
            </a:ln>
            <a:effectLst/>
          </p:spPr>
          <p:txBody>
            <a:bodyPr wrap="none" lIns="90487" tIns="44450" rIns="90487" bIns="44450">
              <a:spAutoFit/>
            </a:bodyPr>
            <a:lstStyle/>
            <a:p>
              <a:pPr algn="l"/>
              <a:r>
                <a:rPr lang="en-US" sz="1600"/>
                <a:t>Professor</a:t>
              </a:r>
            </a:p>
          </p:txBody>
        </p:sp>
        <p:grpSp>
          <p:nvGrpSpPr>
            <p:cNvPr id="7" name="Group 28"/>
            <p:cNvGrpSpPr>
              <a:grpSpLocks/>
            </p:cNvGrpSpPr>
            <p:nvPr/>
          </p:nvGrpSpPr>
          <p:grpSpPr bwMode="auto">
            <a:xfrm>
              <a:off x="932" y="1598"/>
              <a:ext cx="156" cy="320"/>
              <a:chOff x="932" y="1598"/>
              <a:chExt cx="156" cy="320"/>
            </a:xfrm>
          </p:grpSpPr>
          <p:sp>
            <p:nvSpPr>
              <p:cNvPr id="522269" name="Oval 29"/>
              <p:cNvSpPr>
                <a:spLocks noChangeArrowheads="1"/>
              </p:cNvSpPr>
              <p:nvPr/>
            </p:nvSpPr>
            <p:spPr bwMode="auto">
              <a:xfrm>
                <a:off x="974" y="1598"/>
                <a:ext cx="81" cy="82"/>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522270" name="Line 30"/>
              <p:cNvSpPr>
                <a:spLocks noChangeShapeType="1"/>
              </p:cNvSpPr>
              <p:nvPr/>
            </p:nvSpPr>
            <p:spPr bwMode="auto">
              <a:xfrm>
                <a:off x="1014" y="1692"/>
                <a:ext cx="0" cy="119"/>
              </a:xfrm>
              <a:prstGeom prst="line">
                <a:avLst/>
              </a:prstGeom>
              <a:noFill/>
              <a:ln w="12700">
                <a:solidFill>
                  <a:schemeClr val="tx1"/>
                </a:solidFill>
                <a:round/>
                <a:headEnd/>
                <a:tailEnd/>
              </a:ln>
              <a:effectLst/>
            </p:spPr>
            <p:txBody>
              <a:bodyPr wrap="none" anchor="ctr"/>
              <a:lstStyle/>
              <a:p>
                <a:endParaRPr lang="ar-EG"/>
              </a:p>
            </p:txBody>
          </p:sp>
          <p:sp>
            <p:nvSpPr>
              <p:cNvPr id="522271" name="Line 31"/>
              <p:cNvSpPr>
                <a:spLocks noChangeShapeType="1"/>
              </p:cNvSpPr>
              <p:nvPr/>
            </p:nvSpPr>
            <p:spPr bwMode="auto">
              <a:xfrm>
                <a:off x="954" y="1739"/>
                <a:ext cx="121" cy="0"/>
              </a:xfrm>
              <a:prstGeom prst="line">
                <a:avLst/>
              </a:prstGeom>
              <a:noFill/>
              <a:ln w="12700">
                <a:solidFill>
                  <a:schemeClr val="tx1"/>
                </a:solidFill>
                <a:round/>
                <a:headEnd/>
                <a:tailEnd/>
              </a:ln>
              <a:effectLst/>
            </p:spPr>
            <p:txBody>
              <a:bodyPr wrap="none" anchor="ctr"/>
              <a:lstStyle/>
              <a:p>
                <a:endParaRPr lang="ar-EG"/>
              </a:p>
            </p:txBody>
          </p:sp>
          <p:sp>
            <p:nvSpPr>
              <p:cNvPr id="522272" name="Freeform 32"/>
              <p:cNvSpPr>
                <a:spLocks/>
              </p:cNvSpPr>
              <p:nvPr/>
            </p:nvSpPr>
            <p:spPr bwMode="auto">
              <a:xfrm>
                <a:off x="932" y="1818"/>
                <a:ext cx="156" cy="100"/>
              </a:xfrm>
              <a:custGeom>
                <a:avLst/>
                <a:gdLst/>
                <a:ahLst/>
                <a:cxnLst>
                  <a:cxn ang="0">
                    <a:pos x="0" y="99"/>
                  </a:cxn>
                  <a:cxn ang="0">
                    <a:pos x="78" y="0"/>
                  </a:cxn>
                  <a:cxn ang="0">
                    <a:pos x="155" y="99"/>
                  </a:cxn>
                </a:cxnLst>
                <a:rect l="0" t="0" r="r" b="b"/>
                <a:pathLst>
                  <a:path w="156" h="100">
                    <a:moveTo>
                      <a:pt x="0" y="99"/>
                    </a:moveTo>
                    <a:lnTo>
                      <a:pt x="78" y="0"/>
                    </a:lnTo>
                    <a:lnTo>
                      <a:pt x="155" y="99"/>
                    </a:lnTo>
                  </a:path>
                </a:pathLst>
              </a:custGeom>
              <a:noFill/>
              <a:ln w="12700" cap="rnd" cmpd="sng">
                <a:solidFill>
                  <a:schemeClr val="tx1"/>
                </a:solidFill>
                <a:prstDash val="solid"/>
                <a:round/>
                <a:headEnd type="none" w="med" len="med"/>
                <a:tailEnd type="none" w="med" len="med"/>
              </a:ln>
              <a:effectLst/>
            </p:spPr>
            <p:txBody>
              <a:bodyPr/>
              <a:lstStyle/>
              <a:p>
                <a:endParaRPr lang="ar-EG"/>
              </a:p>
            </p:txBody>
          </p:sp>
        </p:grpSp>
      </p:gr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684213" y="620713"/>
            <a:ext cx="7772400" cy="304800"/>
          </a:xfrm>
        </p:spPr>
        <p:txBody>
          <a:bodyPr/>
          <a:lstStyle/>
          <a:p>
            <a:pPr algn="l" rtl="0"/>
            <a:r>
              <a:rPr lang="th-TH" sz="2000" dirty="0" smtClean="0">
                <a:latin typeface="Helvetica" charset="0"/>
                <a:cs typeface="Angsana New" pitchFamily="18" charset="-34"/>
              </a:rPr>
              <a:t> </a:t>
            </a:r>
            <a:r>
              <a:rPr lang="th-TH" sz="2000" dirty="0">
                <a:solidFill>
                  <a:schemeClr val="hlink"/>
                </a:solidFill>
                <a:latin typeface="Helvetica" charset="0"/>
                <a:cs typeface="Angsana New" pitchFamily="18" charset="-34"/>
              </a:rPr>
              <a:t>USE-CASE MODEL </a:t>
            </a:r>
          </a:p>
        </p:txBody>
      </p:sp>
      <p:pic>
        <p:nvPicPr>
          <p:cNvPr id="524292" name="Picture 4"/>
          <p:cNvPicPr>
            <a:picLocks noGrp="1" noChangeAspect="1" noChangeArrowheads="1"/>
          </p:cNvPicPr>
          <p:nvPr>
            <p:ph type="body" idx="1"/>
          </p:nvPr>
        </p:nvPicPr>
        <p:blipFill>
          <a:blip r:embed="rId2"/>
          <a:srcRect/>
          <a:stretch>
            <a:fillRect/>
          </a:stretch>
        </p:blipFill>
        <p:spPr>
          <a:xfrm>
            <a:off x="685800" y="2333625"/>
            <a:ext cx="7772400" cy="2800350"/>
          </a:xfrm>
          <a:no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ChangeArrowheads="1"/>
          </p:cNvSpPr>
          <p:nvPr/>
        </p:nvSpPr>
        <p:spPr bwMode="auto">
          <a:xfrm>
            <a:off x="685800" y="1511300"/>
            <a:ext cx="7772400" cy="3713163"/>
          </a:xfrm>
          <a:prstGeom prst="rect">
            <a:avLst/>
          </a:prstGeom>
          <a:noFill/>
          <a:ln w="12700">
            <a:noFill/>
            <a:miter lim="800000"/>
            <a:headEnd/>
            <a:tailEnd/>
          </a:ln>
          <a:effectLst/>
        </p:spPr>
        <p:txBody>
          <a:bodyPr lIns="90487" tIns="44450" rIns="90487" bIns="44450"/>
          <a:lstStyle/>
          <a:p>
            <a:pPr marL="342900" indent="-342900" algn="l" rtl="0">
              <a:spcBef>
                <a:spcPts val="5900"/>
              </a:spcBef>
            </a:pPr>
            <a:r>
              <a:rPr lang="en-US" sz="3200" b="1" dirty="0">
                <a:solidFill>
                  <a:schemeClr val="accent1"/>
                </a:solidFill>
                <a:effectLst>
                  <a:outerShdw blurRad="38100" dist="38100" dir="2700000" algn="tl">
                    <a:srgbClr val="C0C0C0"/>
                  </a:outerShdw>
                </a:effectLst>
                <a:latin typeface="Helvetica" charset="0"/>
              </a:rPr>
              <a:t>ASU Course Registration System</a:t>
            </a:r>
          </a:p>
          <a:p>
            <a:pPr marL="342900" indent="-342900" algn="l" rtl="0">
              <a:spcBef>
                <a:spcPts val="5900"/>
              </a:spcBef>
            </a:pPr>
            <a:r>
              <a:rPr lang="en-US" sz="3200" b="1" dirty="0">
                <a:solidFill>
                  <a:srgbClr val="CF0E30"/>
                </a:solidFill>
                <a:effectLst>
                  <a:outerShdw blurRad="38100" dist="38100" dir="2700000" algn="tl">
                    <a:srgbClr val="C0C0C0"/>
                  </a:outerShdw>
                </a:effectLst>
                <a:latin typeface="Helvetica" charset="0"/>
              </a:rPr>
              <a:t>Use-case Model</a:t>
            </a:r>
          </a:p>
          <a:p>
            <a:pPr marL="342900" indent="-342900" algn="l" rtl="0">
              <a:spcBef>
                <a:spcPts val="5900"/>
              </a:spcBef>
            </a:pPr>
            <a:r>
              <a:rPr lang="en-US" sz="3200" b="1" dirty="0">
                <a:solidFill>
                  <a:srgbClr val="CF0E30"/>
                </a:solidFill>
                <a:effectLst>
                  <a:outerShdw blurRad="38100" dist="38100" dir="2700000" algn="tl">
                    <a:srgbClr val="C0C0C0"/>
                  </a:outerShdw>
                </a:effectLst>
                <a:latin typeface="Helvetica" charset="0"/>
              </a:rPr>
              <a:t>Use-case</a:t>
            </a: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25314"/>
                                        </p:tgtEl>
                                        <p:attrNameLst>
                                          <p:attrName>style.visibility</p:attrName>
                                        </p:attrNameLst>
                                      </p:cBhvr>
                                      <p:to>
                                        <p:strVal val="visible"/>
                                      </p:to>
                                    </p:set>
                                    <p:anim calcmode="lin" valueType="num">
                                      <p:cBhvr>
                                        <p:cTn id="7" dur="500" fill="hold"/>
                                        <p:tgtEl>
                                          <p:spTgt spid="525314"/>
                                        </p:tgtEl>
                                        <p:attrNameLst>
                                          <p:attrName>ppt_w</p:attrName>
                                        </p:attrNameLst>
                                      </p:cBhvr>
                                      <p:tavLst>
                                        <p:tav tm="0">
                                          <p:val>
                                            <p:fltVal val="0"/>
                                          </p:val>
                                        </p:tav>
                                        <p:tav tm="100000">
                                          <p:val>
                                            <p:strVal val="#ppt_w"/>
                                          </p:val>
                                        </p:tav>
                                      </p:tavLst>
                                    </p:anim>
                                    <p:anim calcmode="lin" valueType="num">
                                      <p:cBhvr>
                                        <p:cTn id="8" dur="500" fill="hold"/>
                                        <p:tgtEl>
                                          <p:spTgt spid="525314"/>
                                        </p:tgtEl>
                                        <p:attrNameLst>
                                          <p:attrName>ppt_h</p:attrName>
                                        </p:attrNameLst>
                                      </p:cBhvr>
                                      <p:tavLst>
                                        <p:tav tm="0">
                                          <p:val>
                                            <p:fltVal val="0"/>
                                          </p:val>
                                        </p:tav>
                                        <p:tav tm="100000">
                                          <p:val>
                                            <p:strVal val="#ppt_h"/>
                                          </p:val>
                                        </p:tav>
                                      </p:tavLst>
                                    </p:anim>
                                    <p:anim calcmode="lin" valueType="num">
                                      <p:cBhvr>
                                        <p:cTn id="9" dur="500" fill="hold"/>
                                        <p:tgtEl>
                                          <p:spTgt spid="525314"/>
                                        </p:tgtEl>
                                        <p:attrNameLst>
                                          <p:attrName>ppt_x</p:attrName>
                                        </p:attrNameLst>
                                      </p:cBhvr>
                                      <p:tavLst>
                                        <p:tav tm="0">
                                          <p:val>
                                            <p:fltVal val="0.5"/>
                                          </p:val>
                                        </p:tav>
                                        <p:tav tm="100000">
                                          <p:val>
                                            <p:strVal val="#ppt_x"/>
                                          </p:val>
                                        </p:tav>
                                      </p:tavLst>
                                    </p:anim>
                                    <p:anim calcmode="lin" valueType="num">
                                      <p:cBhvr>
                                        <p:cTn id="10" dur="500" fill="hold"/>
                                        <p:tgtEl>
                                          <p:spTgt spid="5253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685800" y="609600"/>
            <a:ext cx="8077200" cy="304800"/>
          </a:xfrm>
          <a:noFill/>
          <a:ln/>
        </p:spPr>
        <p:txBody>
          <a:bodyPr/>
          <a:lstStyle/>
          <a:p>
            <a:pPr rtl="0"/>
            <a:r>
              <a:rPr lang="en-US" sz="2800" dirty="0" smtClean="0">
                <a:solidFill>
                  <a:srgbClr val="00219C"/>
                </a:solidFill>
              </a:rPr>
              <a:t>UCR </a:t>
            </a:r>
            <a:r>
              <a:rPr lang="en-US" sz="2800" dirty="0">
                <a:solidFill>
                  <a:schemeClr val="hlink"/>
                </a:solidFill>
              </a:rPr>
              <a:t>—</a:t>
            </a:r>
            <a:r>
              <a:rPr lang="en-US" sz="2800" dirty="0"/>
              <a:t> </a:t>
            </a:r>
            <a:r>
              <a:rPr lang="en-US" sz="2800" dirty="0">
                <a:solidFill>
                  <a:schemeClr val="hlink"/>
                </a:solidFill>
              </a:rPr>
              <a:t>ACTORS AND FUNCTIONAL REQUIREMENTS</a:t>
            </a:r>
          </a:p>
        </p:txBody>
      </p:sp>
      <p:sp>
        <p:nvSpPr>
          <p:cNvPr id="530435" name="Rectangle 3"/>
          <p:cNvSpPr>
            <a:spLocks noGrp="1" noChangeArrowheads="1"/>
          </p:cNvSpPr>
          <p:nvPr>
            <p:ph type="body" idx="1"/>
          </p:nvPr>
        </p:nvSpPr>
        <p:spPr>
          <a:xfrm>
            <a:off x="2362200" y="1219200"/>
            <a:ext cx="6096000" cy="5105400"/>
          </a:xfrm>
          <a:noFill/>
          <a:ln/>
        </p:spPr>
        <p:txBody>
          <a:bodyPr/>
          <a:lstStyle/>
          <a:p>
            <a:pPr marL="0" indent="0" algn="l" rtl="0">
              <a:spcBef>
                <a:spcPts val="2400"/>
              </a:spcBef>
              <a:buFont typeface="Zapf Dingbats" charset="2"/>
              <a:buNone/>
            </a:pPr>
            <a:r>
              <a:rPr lang="en-US" sz="1800" dirty="0">
                <a:solidFill>
                  <a:srgbClr val="00219C"/>
                </a:solidFill>
              </a:rPr>
              <a:t>A person who is responsible for maintaining the curriculum information inclusive of students, professors and courses. The Registrar uses the Registration System to prepare the course catalogue for the coming semester.</a:t>
            </a:r>
          </a:p>
          <a:p>
            <a:pPr marL="0" indent="0" algn="l" rtl="0">
              <a:spcBef>
                <a:spcPts val="2400"/>
              </a:spcBef>
              <a:buFont typeface="Zapf Dingbats" charset="2"/>
              <a:buNone/>
            </a:pPr>
            <a:r>
              <a:rPr lang="en-US" sz="1800" dirty="0"/>
              <a:t>A person who is registered to take classes at the</a:t>
            </a:r>
            <a:br>
              <a:rPr lang="en-US" sz="1800" dirty="0"/>
            </a:br>
            <a:r>
              <a:rPr lang="en-US" sz="1800" dirty="0"/>
              <a:t>university. A student uses the Registration System to register for courses in the current or a future semester.</a:t>
            </a:r>
          </a:p>
          <a:p>
            <a:pPr marL="0" indent="0" algn="l" rtl="0">
              <a:spcBef>
                <a:spcPts val="2400"/>
              </a:spcBef>
              <a:buFont typeface="Zapf Dingbats" charset="2"/>
              <a:buNone/>
            </a:pPr>
            <a:r>
              <a:rPr lang="en-US" sz="1800" dirty="0"/>
              <a:t>An external system responsible for billing students. Once a student successfully registers for a semester, the billing system is notified with billing information from the Registration System.</a:t>
            </a:r>
          </a:p>
          <a:p>
            <a:pPr marL="0" indent="0" algn="l" rtl="0">
              <a:spcBef>
                <a:spcPts val="2400"/>
              </a:spcBef>
              <a:buFont typeface="Zapf Dingbats" charset="2"/>
              <a:buNone/>
            </a:pPr>
            <a:r>
              <a:rPr lang="en-US" sz="1800" dirty="0"/>
              <a:t>A person who is part of the teaching staff of the</a:t>
            </a:r>
            <a:br>
              <a:rPr lang="en-US" sz="1800" dirty="0"/>
            </a:br>
            <a:r>
              <a:rPr lang="en-US" sz="1800" dirty="0"/>
              <a:t>university. A professor uses the Registration System to make choices on the courses to teach and to request course enrolment lists.</a:t>
            </a:r>
          </a:p>
        </p:txBody>
      </p:sp>
      <p:grpSp>
        <p:nvGrpSpPr>
          <p:cNvPr id="2" name="Group 4"/>
          <p:cNvGrpSpPr>
            <a:grpSpLocks/>
          </p:cNvGrpSpPr>
          <p:nvPr/>
        </p:nvGrpSpPr>
        <p:grpSpPr bwMode="auto">
          <a:xfrm>
            <a:off x="844550" y="1295400"/>
            <a:ext cx="1468438" cy="4738688"/>
            <a:chOff x="532" y="816"/>
            <a:chExt cx="925" cy="2985"/>
          </a:xfrm>
        </p:grpSpPr>
        <p:grpSp>
          <p:nvGrpSpPr>
            <p:cNvPr id="3" name="Group 5"/>
            <p:cNvGrpSpPr>
              <a:grpSpLocks/>
            </p:cNvGrpSpPr>
            <p:nvPr/>
          </p:nvGrpSpPr>
          <p:grpSpPr bwMode="auto">
            <a:xfrm>
              <a:off x="670" y="816"/>
              <a:ext cx="639" cy="513"/>
              <a:chOff x="670" y="3328"/>
              <a:chExt cx="639" cy="513"/>
            </a:xfrm>
          </p:grpSpPr>
          <p:sp>
            <p:nvSpPr>
              <p:cNvPr id="530438" name="Rectangle 6"/>
              <p:cNvSpPr>
                <a:spLocks noChangeArrowheads="1"/>
              </p:cNvSpPr>
              <p:nvPr/>
            </p:nvSpPr>
            <p:spPr bwMode="auto">
              <a:xfrm>
                <a:off x="670" y="3629"/>
                <a:ext cx="639" cy="212"/>
              </a:xfrm>
              <a:prstGeom prst="rect">
                <a:avLst/>
              </a:prstGeom>
              <a:noFill/>
              <a:ln w="12700">
                <a:noFill/>
                <a:miter lim="800000"/>
                <a:headEnd/>
                <a:tailEnd/>
              </a:ln>
              <a:effectLst/>
            </p:spPr>
            <p:txBody>
              <a:bodyPr wrap="none" lIns="90487" tIns="44450" rIns="90487" bIns="44450">
                <a:spAutoFit/>
              </a:bodyPr>
              <a:lstStyle/>
              <a:p>
                <a:pPr algn="l" rtl="0"/>
                <a:r>
                  <a:rPr lang="en-US" sz="1600">
                    <a:solidFill>
                      <a:srgbClr val="00219C"/>
                    </a:solidFill>
                  </a:rPr>
                  <a:t>Registrar</a:t>
                </a:r>
              </a:p>
            </p:txBody>
          </p:sp>
          <p:grpSp>
            <p:nvGrpSpPr>
              <p:cNvPr id="4" name="Group 7"/>
              <p:cNvGrpSpPr>
                <a:grpSpLocks/>
              </p:cNvGrpSpPr>
              <p:nvPr/>
            </p:nvGrpSpPr>
            <p:grpSpPr bwMode="auto">
              <a:xfrm>
                <a:off x="938" y="3328"/>
                <a:ext cx="156" cy="320"/>
                <a:chOff x="932" y="2470"/>
                <a:chExt cx="156" cy="320"/>
              </a:xfrm>
            </p:grpSpPr>
            <p:sp>
              <p:nvSpPr>
                <p:cNvPr id="530440" name="Oval 8"/>
                <p:cNvSpPr>
                  <a:spLocks noChangeArrowheads="1"/>
                </p:cNvSpPr>
                <p:nvPr/>
              </p:nvSpPr>
              <p:spPr bwMode="auto">
                <a:xfrm>
                  <a:off x="974" y="2470"/>
                  <a:ext cx="81" cy="82"/>
                </a:xfrm>
                <a:prstGeom prst="ellipse">
                  <a:avLst/>
                </a:prstGeom>
                <a:solidFill>
                  <a:schemeClr val="bg1"/>
                </a:solidFill>
                <a:ln w="12700">
                  <a:solidFill>
                    <a:srgbClr val="00219C"/>
                  </a:solidFill>
                  <a:round/>
                  <a:headEnd/>
                  <a:tailEnd/>
                </a:ln>
                <a:effectLst/>
              </p:spPr>
              <p:txBody>
                <a:bodyPr wrap="none" anchor="ctr"/>
                <a:lstStyle/>
                <a:p>
                  <a:pPr algn="l" rtl="0"/>
                  <a:endParaRPr lang="ar-EG"/>
                </a:p>
              </p:txBody>
            </p:sp>
            <p:sp>
              <p:nvSpPr>
                <p:cNvPr id="530441" name="Line 9"/>
                <p:cNvSpPr>
                  <a:spLocks noChangeShapeType="1"/>
                </p:cNvSpPr>
                <p:nvPr/>
              </p:nvSpPr>
              <p:spPr bwMode="auto">
                <a:xfrm>
                  <a:off x="1014" y="2564"/>
                  <a:ext cx="0" cy="119"/>
                </a:xfrm>
                <a:prstGeom prst="line">
                  <a:avLst/>
                </a:prstGeom>
                <a:noFill/>
                <a:ln w="12700">
                  <a:solidFill>
                    <a:srgbClr val="00219C"/>
                  </a:solidFill>
                  <a:round/>
                  <a:headEnd/>
                  <a:tailEnd/>
                </a:ln>
                <a:effectLst/>
              </p:spPr>
              <p:txBody>
                <a:bodyPr wrap="none" anchor="ctr"/>
                <a:lstStyle/>
                <a:p>
                  <a:pPr algn="l" rtl="0"/>
                  <a:endParaRPr lang="ar-EG"/>
                </a:p>
              </p:txBody>
            </p:sp>
            <p:sp>
              <p:nvSpPr>
                <p:cNvPr id="530442" name="Line 10"/>
                <p:cNvSpPr>
                  <a:spLocks noChangeShapeType="1"/>
                </p:cNvSpPr>
                <p:nvPr/>
              </p:nvSpPr>
              <p:spPr bwMode="auto">
                <a:xfrm>
                  <a:off x="954" y="2611"/>
                  <a:ext cx="121" cy="0"/>
                </a:xfrm>
                <a:prstGeom prst="line">
                  <a:avLst/>
                </a:prstGeom>
                <a:noFill/>
                <a:ln w="12700">
                  <a:solidFill>
                    <a:srgbClr val="00219C"/>
                  </a:solidFill>
                  <a:round/>
                  <a:headEnd/>
                  <a:tailEnd/>
                </a:ln>
                <a:effectLst/>
              </p:spPr>
              <p:txBody>
                <a:bodyPr wrap="none" anchor="ctr"/>
                <a:lstStyle/>
                <a:p>
                  <a:pPr algn="l" rtl="0"/>
                  <a:endParaRPr lang="ar-EG"/>
                </a:p>
              </p:txBody>
            </p:sp>
            <p:sp>
              <p:nvSpPr>
                <p:cNvPr id="530443" name="Freeform 11"/>
                <p:cNvSpPr>
                  <a:spLocks/>
                </p:cNvSpPr>
                <p:nvPr/>
              </p:nvSpPr>
              <p:spPr bwMode="auto">
                <a:xfrm>
                  <a:off x="932" y="2690"/>
                  <a:ext cx="156" cy="100"/>
                </a:xfrm>
                <a:custGeom>
                  <a:avLst/>
                  <a:gdLst/>
                  <a:ahLst/>
                  <a:cxnLst>
                    <a:cxn ang="0">
                      <a:pos x="0" y="99"/>
                    </a:cxn>
                    <a:cxn ang="0">
                      <a:pos x="78" y="0"/>
                    </a:cxn>
                    <a:cxn ang="0">
                      <a:pos x="155" y="99"/>
                    </a:cxn>
                  </a:cxnLst>
                  <a:rect l="0" t="0" r="r" b="b"/>
                  <a:pathLst>
                    <a:path w="156" h="100">
                      <a:moveTo>
                        <a:pt x="0" y="99"/>
                      </a:moveTo>
                      <a:lnTo>
                        <a:pt x="78" y="0"/>
                      </a:lnTo>
                      <a:lnTo>
                        <a:pt x="155" y="99"/>
                      </a:lnTo>
                    </a:path>
                  </a:pathLst>
                </a:custGeom>
                <a:noFill/>
                <a:ln w="12700" cap="rnd" cmpd="sng">
                  <a:solidFill>
                    <a:srgbClr val="00219C"/>
                  </a:solidFill>
                  <a:prstDash val="solid"/>
                  <a:round/>
                  <a:headEnd type="none" w="med" len="med"/>
                  <a:tailEnd type="none" w="med" len="med"/>
                </a:ln>
                <a:effectLst/>
              </p:spPr>
              <p:txBody>
                <a:bodyPr/>
                <a:lstStyle/>
                <a:p>
                  <a:pPr algn="l" rtl="0"/>
                  <a:endParaRPr lang="ar-EG"/>
                </a:p>
              </p:txBody>
            </p:sp>
          </p:grpSp>
        </p:grpSp>
        <p:grpSp>
          <p:nvGrpSpPr>
            <p:cNvPr id="5" name="Group 12"/>
            <p:cNvGrpSpPr>
              <a:grpSpLocks/>
            </p:cNvGrpSpPr>
            <p:nvPr/>
          </p:nvGrpSpPr>
          <p:grpSpPr bwMode="auto">
            <a:xfrm>
              <a:off x="532" y="2416"/>
              <a:ext cx="925" cy="513"/>
              <a:chOff x="526" y="3243"/>
              <a:chExt cx="925" cy="513"/>
            </a:xfrm>
          </p:grpSpPr>
          <p:sp>
            <p:nvSpPr>
              <p:cNvPr id="530445" name="Rectangle 13"/>
              <p:cNvSpPr>
                <a:spLocks noChangeArrowheads="1"/>
              </p:cNvSpPr>
              <p:nvPr/>
            </p:nvSpPr>
            <p:spPr bwMode="auto">
              <a:xfrm>
                <a:off x="526" y="3544"/>
                <a:ext cx="925" cy="212"/>
              </a:xfrm>
              <a:prstGeom prst="rect">
                <a:avLst/>
              </a:prstGeom>
              <a:noFill/>
              <a:ln w="12700">
                <a:noFill/>
                <a:miter lim="800000"/>
                <a:headEnd/>
                <a:tailEnd/>
              </a:ln>
              <a:effectLst/>
            </p:spPr>
            <p:txBody>
              <a:bodyPr wrap="none" lIns="90487" tIns="44450" rIns="90487" bIns="44450">
                <a:spAutoFit/>
              </a:bodyPr>
              <a:lstStyle/>
              <a:p>
                <a:pPr algn="l" rtl="0"/>
                <a:r>
                  <a:rPr lang="en-US" sz="1600"/>
                  <a:t>Billing System</a:t>
                </a:r>
              </a:p>
            </p:txBody>
          </p:sp>
          <p:grpSp>
            <p:nvGrpSpPr>
              <p:cNvPr id="6" name="Group 14"/>
              <p:cNvGrpSpPr>
                <a:grpSpLocks/>
              </p:cNvGrpSpPr>
              <p:nvPr/>
            </p:nvGrpSpPr>
            <p:grpSpPr bwMode="auto">
              <a:xfrm>
                <a:off x="932" y="3243"/>
                <a:ext cx="156" cy="320"/>
                <a:chOff x="932" y="3243"/>
                <a:chExt cx="156" cy="320"/>
              </a:xfrm>
            </p:grpSpPr>
            <p:sp>
              <p:nvSpPr>
                <p:cNvPr id="530447" name="Oval 15"/>
                <p:cNvSpPr>
                  <a:spLocks noChangeArrowheads="1"/>
                </p:cNvSpPr>
                <p:nvPr/>
              </p:nvSpPr>
              <p:spPr bwMode="auto">
                <a:xfrm>
                  <a:off x="974" y="3243"/>
                  <a:ext cx="81" cy="82"/>
                </a:xfrm>
                <a:prstGeom prst="ellipse">
                  <a:avLst/>
                </a:prstGeom>
                <a:solidFill>
                  <a:schemeClr val="bg1"/>
                </a:solidFill>
                <a:ln w="12700">
                  <a:solidFill>
                    <a:schemeClr val="tx1"/>
                  </a:solidFill>
                  <a:round/>
                  <a:headEnd/>
                  <a:tailEnd/>
                </a:ln>
                <a:effectLst/>
              </p:spPr>
              <p:txBody>
                <a:bodyPr wrap="none" anchor="ctr"/>
                <a:lstStyle/>
                <a:p>
                  <a:pPr algn="l" rtl="0"/>
                  <a:endParaRPr lang="ar-EG"/>
                </a:p>
              </p:txBody>
            </p:sp>
            <p:sp>
              <p:nvSpPr>
                <p:cNvPr id="530448" name="Line 16"/>
                <p:cNvSpPr>
                  <a:spLocks noChangeShapeType="1"/>
                </p:cNvSpPr>
                <p:nvPr/>
              </p:nvSpPr>
              <p:spPr bwMode="auto">
                <a:xfrm>
                  <a:off x="1014" y="3337"/>
                  <a:ext cx="0" cy="119"/>
                </a:xfrm>
                <a:prstGeom prst="line">
                  <a:avLst/>
                </a:prstGeom>
                <a:noFill/>
                <a:ln w="12700">
                  <a:solidFill>
                    <a:schemeClr val="tx1"/>
                  </a:solidFill>
                  <a:round/>
                  <a:headEnd/>
                  <a:tailEnd/>
                </a:ln>
                <a:effectLst/>
              </p:spPr>
              <p:txBody>
                <a:bodyPr wrap="none" anchor="ctr"/>
                <a:lstStyle/>
                <a:p>
                  <a:pPr algn="l" rtl="0"/>
                  <a:endParaRPr lang="ar-EG"/>
                </a:p>
              </p:txBody>
            </p:sp>
            <p:sp>
              <p:nvSpPr>
                <p:cNvPr id="530449" name="Line 17"/>
                <p:cNvSpPr>
                  <a:spLocks noChangeShapeType="1"/>
                </p:cNvSpPr>
                <p:nvPr/>
              </p:nvSpPr>
              <p:spPr bwMode="auto">
                <a:xfrm>
                  <a:off x="954" y="3384"/>
                  <a:ext cx="121" cy="0"/>
                </a:xfrm>
                <a:prstGeom prst="line">
                  <a:avLst/>
                </a:prstGeom>
                <a:noFill/>
                <a:ln w="12700">
                  <a:solidFill>
                    <a:schemeClr val="tx1"/>
                  </a:solidFill>
                  <a:round/>
                  <a:headEnd/>
                  <a:tailEnd/>
                </a:ln>
                <a:effectLst/>
              </p:spPr>
              <p:txBody>
                <a:bodyPr wrap="none" anchor="ctr"/>
                <a:lstStyle/>
                <a:p>
                  <a:pPr algn="l" rtl="0"/>
                  <a:endParaRPr lang="ar-EG"/>
                </a:p>
              </p:txBody>
            </p:sp>
            <p:sp>
              <p:nvSpPr>
                <p:cNvPr id="530450" name="Freeform 18"/>
                <p:cNvSpPr>
                  <a:spLocks/>
                </p:cNvSpPr>
                <p:nvPr/>
              </p:nvSpPr>
              <p:spPr bwMode="auto">
                <a:xfrm>
                  <a:off x="932" y="3463"/>
                  <a:ext cx="156" cy="100"/>
                </a:xfrm>
                <a:custGeom>
                  <a:avLst/>
                  <a:gdLst/>
                  <a:ahLst/>
                  <a:cxnLst>
                    <a:cxn ang="0">
                      <a:pos x="0" y="99"/>
                    </a:cxn>
                    <a:cxn ang="0">
                      <a:pos x="78" y="0"/>
                    </a:cxn>
                    <a:cxn ang="0">
                      <a:pos x="155" y="99"/>
                    </a:cxn>
                  </a:cxnLst>
                  <a:rect l="0" t="0" r="r" b="b"/>
                  <a:pathLst>
                    <a:path w="156" h="100">
                      <a:moveTo>
                        <a:pt x="0" y="99"/>
                      </a:moveTo>
                      <a:lnTo>
                        <a:pt x="78" y="0"/>
                      </a:lnTo>
                      <a:lnTo>
                        <a:pt x="155" y="99"/>
                      </a:lnTo>
                    </a:path>
                  </a:pathLst>
                </a:custGeom>
                <a:noFill/>
                <a:ln w="12700" cap="rnd" cmpd="sng">
                  <a:solidFill>
                    <a:schemeClr val="tx1"/>
                  </a:solidFill>
                  <a:prstDash val="solid"/>
                  <a:round/>
                  <a:headEnd type="none" w="med" len="med"/>
                  <a:tailEnd type="none" w="med" len="med"/>
                </a:ln>
                <a:effectLst/>
              </p:spPr>
              <p:txBody>
                <a:bodyPr/>
                <a:lstStyle/>
                <a:p>
                  <a:pPr algn="l" rtl="0"/>
                  <a:endParaRPr lang="ar-EG"/>
                </a:p>
              </p:txBody>
            </p:sp>
          </p:grpSp>
        </p:grpSp>
        <p:grpSp>
          <p:nvGrpSpPr>
            <p:cNvPr id="7" name="Group 19"/>
            <p:cNvGrpSpPr>
              <a:grpSpLocks/>
            </p:cNvGrpSpPr>
            <p:nvPr/>
          </p:nvGrpSpPr>
          <p:grpSpPr bwMode="auto">
            <a:xfrm>
              <a:off x="709" y="1704"/>
              <a:ext cx="560" cy="513"/>
              <a:chOff x="703" y="748"/>
              <a:chExt cx="560" cy="513"/>
            </a:xfrm>
          </p:grpSpPr>
          <p:sp>
            <p:nvSpPr>
              <p:cNvPr id="530452" name="Rectangle 20"/>
              <p:cNvSpPr>
                <a:spLocks noChangeArrowheads="1"/>
              </p:cNvSpPr>
              <p:nvPr/>
            </p:nvSpPr>
            <p:spPr bwMode="auto">
              <a:xfrm>
                <a:off x="703" y="1049"/>
                <a:ext cx="560" cy="212"/>
              </a:xfrm>
              <a:prstGeom prst="rect">
                <a:avLst/>
              </a:prstGeom>
              <a:noFill/>
              <a:ln w="12700">
                <a:noFill/>
                <a:miter lim="800000"/>
                <a:headEnd/>
                <a:tailEnd/>
              </a:ln>
              <a:effectLst/>
            </p:spPr>
            <p:txBody>
              <a:bodyPr wrap="none" lIns="90487" tIns="44450" rIns="90487" bIns="44450">
                <a:spAutoFit/>
              </a:bodyPr>
              <a:lstStyle/>
              <a:p>
                <a:pPr algn="l" rtl="0"/>
                <a:r>
                  <a:rPr lang="en-US" sz="1600"/>
                  <a:t>Student</a:t>
                </a:r>
              </a:p>
            </p:txBody>
          </p:sp>
          <p:grpSp>
            <p:nvGrpSpPr>
              <p:cNvPr id="8" name="Group 21"/>
              <p:cNvGrpSpPr>
                <a:grpSpLocks/>
              </p:cNvGrpSpPr>
              <p:nvPr/>
            </p:nvGrpSpPr>
            <p:grpSpPr bwMode="auto">
              <a:xfrm>
                <a:off x="932" y="748"/>
                <a:ext cx="156" cy="320"/>
                <a:chOff x="932" y="748"/>
                <a:chExt cx="156" cy="320"/>
              </a:xfrm>
            </p:grpSpPr>
            <p:sp>
              <p:nvSpPr>
                <p:cNvPr id="530454" name="Oval 22"/>
                <p:cNvSpPr>
                  <a:spLocks noChangeArrowheads="1"/>
                </p:cNvSpPr>
                <p:nvPr/>
              </p:nvSpPr>
              <p:spPr bwMode="auto">
                <a:xfrm>
                  <a:off x="974" y="748"/>
                  <a:ext cx="81" cy="82"/>
                </a:xfrm>
                <a:prstGeom prst="ellipse">
                  <a:avLst/>
                </a:prstGeom>
                <a:solidFill>
                  <a:schemeClr val="bg1"/>
                </a:solidFill>
                <a:ln w="12700">
                  <a:solidFill>
                    <a:schemeClr val="tx1"/>
                  </a:solidFill>
                  <a:round/>
                  <a:headEnd/>
                  <a:tailEnd/>
                </a:ln>
                <a:effectLst/>
              </p:spPr>
              <p:txBody>
                <a:bodyPr wrap="none" anchor="ctr"/>
                <a:lstStyle/>
                <a:p>
                  <a:pPr algn="l" rtl="0"/>
                  <a:endParaRPr lang="ar-EG"/>
                </a:p>
              </p:txBody>
            </p:sp>
            <p:sp>
              <p:nvSpPr>
                <p:cNvPr id="530455" name="Line 23"/>
                <p:cNvSpPr>
                  <a:spLocks noChangeShapeType="1"/>
                </p:cNvSpPr>
                <p:nvPr/>
              </p:nvSpPr>
              <p:spPr bwMode="auto">
                <a:xfrm>
                  <a:off x="1014" y="842"/>
                  <a:ext cx="0" cy="119"/>
                </a:xfrm>
                <a:prstGeom prst="line">
                  <a:avLst/>
                </a:prstGeom>
                <a:noFill/>
                <a:ln w="12700">
                  <a:solidFill>
                    <a:schemeClr val="tx1"/>
                  </a:solidFill>
                  <a:round/>
                  <a:headEnd/>
                  <a:tailEnd/>
                </a:ln>
                <a:effectLst/>
              </p:spPr>
              <p:txBody>
                <a:bodyPr wrap="none" anchor="ctr"/>
                <a:lstStyle/>
                <a:p>
                  <a:pPr algn="l" rtl="0"/>
                  <a:endParaRPr lang="ar-EG"/>
                </a:p>
              </p:txBody>
            </p:sp>
            <p:sp>
              <p:nvSpPr>
                <p:cNvPr id="530456" name="Line 24"/>
                <p:cNvSpPr>
                  <a:spLocks noChangeShapeType="1"/>
                </p:cNvSpPr>
                <p:nvPr/>
              </p:nvSpPr>
              <p:spPr bwMode="auto">
                <a:xfrm>
                  <a:off x="954" y="889"/>
                  <a:ext cx="121" cy="0"/>
                </a:xfrm>
                <a:prstGeom prst="line">
                  <a:avLst/>
                </a:prstGeom>
                <a:noFill/>
                <a:ln w="12700">
                  <a:solidFill>
                    <a:schemeClr val="tx1"/>
                  </a:solidFill>
                  <a:round/>
                  <a:headEnd/>
                  <a:tailEnd/>
                </a:ln>
                <a:effectLst/>
              </p:spPr>
              <p:txBody>
                <a:bodyPr wrap="none" anchor="ctr"/>
                <a:lstStyle/>
                <a:p>
                  <a:pPr algn="l" rtl="0"/>
                  <a:endParaRPr lang="ar-EG"/>
                </a:p>
              </p:txBody>
            </p:sp>
            <p:sp>
              <p:nvSpPr>
                <p:cNvPr id="530457" name="Freeform 25"/>
                <p:cNvSpPr>
                  <a:spLocks/>
                </p:cNvSpPr>
                <p:nvPr/>
              </p:nvSpPr>
              <p:spPr bwMode="auto">
                <a:xfrm>
                  <a:off x="932" y="968"/>
                  <a:ext cx="156" cy="100"/>
                </a:xfrm>
                <a:custGeom>
                  <a:avLst/>
                  <a:gdLst/>
                  <a:ahLst/>
                  <a:cxnLst>
                    <a:cxn ang="0">
                      <a:pos x="0" y="99"/>
                    </a:cxn>
                    <a:cxn ang="0">
                      <a:pos x="78" y="0"/>
                    </a:cxn>
                    <a:cxn ang="0">
                      <a:pos x="155" y="99"/>
                    </a:cxn>
                  </a:cxnLst>
                  <a:rect l="0" t="0" r="r" b="b"/>
                  <a:pathLst>
                    <a:path w="156" h="100">
                      <a:moveTo>
                        <a:pt x="0" y="99"/>
                      </a:moveTo>
                      <a:lnTo>
                        <a:pt x="78" y="0"/>
                      </a:lnTo>
                      <a:lnTo>
                        <a:pt x="155" y="99"/>
                      </a:lnTo>
                    </a:path>
                  </a:pathLst>
                </a:custGeom>
                <a:noFill/>
                <a:ln w="12700" cap="rnd" cmpd="sng">
                  <a:solidFill>
                    <a:schemeClr val="tx1"/>
                  </a:solidFill>
                  <a:prstDash val="solid"/>
                  <a:round/>
                  <a:headEnd type="none" w="med" len="med"/>
                  <a:tailEnd type="none" w="med" len="med"/>
                </a:ln>
                <a:effectLst/>
              </p:spPr>
              <p:txBody>
                <a:bodyPr/>
                <a:lstStyle/>
                <a:p>
                  <a:pPr algn="l" rtl="0"/>
                  <a:endParaRPr lang="ar-EG"/>
                </a:p>
              </p:txBody>
            </p:sp>
          </p:grpSp>
        </p:grpSp>
        <p:grpSp>
          <p:nvGrpSpPr>
            <p:cNvPr id="9" name="Group 26"/>
            <p:cNvGrpSpPr>
              <a:grpSpLocks/>
            </p:cNvGrpSpPr>
            <p:nvPr/>
          </p:nvGrpSpPr>
          <p:grpSpPr bwMode="auto">
            <a:xfrm>
              <a:off x="647" y="3288"/>
              <a:ext cx="668" cy="513"/>
              <a:chOff x="641" y="1598"/>
              <a:chExt cx="668" cy="513"/>
            </a:xfrm>
          </p:grpSpPr>
          <p:sp>
            <p:nvSpPr>
              <p:cNvPr id="530459" name="Rectangle 27"/>
              <p:cNvSpPr>
                <a:spLocks noChangeArrowheads="1"/>
              </p:cNvSpPr>
              <p:nvPr/>
            </p:nvSpPr>
            <p:spPr bwMode="auto">
              <a:xfrm>
                <a:off x="641" y="1899"/>
                <a:ext cx="668" cy="212"/>
              </a:xfrm>
              <a:prstGeom prst="rect">
                <a:avLst/>
              </a:prstGeom>
              <a:noFill/>
              <a:ln w="12700">
                <a:noFill/>
                <a:miter lim="800000"/>
                <a:headEnd/>
                <a:tailEnd/>
              </a:ln>
              <a:effectLst/>
            </p:spPr>
            <p:txBody>
              <a:bodyPr wrap="none" lIns="90487" tIns="44450" rIns="90487" bIns="44450">
                <a:spAutoFit/>
              </a:bodyPr>
              <a:lstStyle/>
              <a:p>
                <a:pPr algn="l" rtl="0"/>
                <a:r>
                  <a:rPr lang="en-US" sz="1600"/>
                  <a:t>Professor</a:t>
                </a:r>
              </a:p>
            </p:txBody>
          </p:sp>
          <p:grpSp>
            <p:nvGrpSpPr>
              <p:cNvPr id="10" name="Group 28"/>
              <p:cNvGrpSpPr>
                <a:grpSpLocks/>
              </p:cNvGrpSpPr>
              <p:nvPr/>
            </p:nvGrpSpPr>
            <p:grpSpPr bwMode="auto">
              <a:xfrm>
                <a:off x="932" y="1598"/>
                <a:ext cx="156" cy="320"/>
                <a:chOff x="932" y="1598"/>
                <a:chExt cx="156" cy="320"/>
              </a:xfrm>
            </p:grpSpPr>
            <p:sp>
              <p:nvSpPr>
                <p:cNvPr id="530461" name="Oval 29"/>
                <p:cNvSpPr>
                  <a:spLocks noChangeArrowheads="1"/>
                </p:cNvSpPr>
                <p:nvPr/>
              </p:nvSpPr>
              <p:spPr bwMode="auto">
                <a:xfrm>
                  <a:off x="974" y="1598"/>
                  <a:ext cx="81" cy="82"/>
                </a:xfrm>
                <a:prstGeom prst="ellipse">
                  <a:avLst/>
                </a:prstGeom>
                <a:solidFill>
                  <a:schemeClr val="bg1"/>
                </a:solidFill>
                <a:ln w="12700">
                  <a:solidFill>
                    <a:schemeClr val="tx1"/>
                  </a:solidFill>
                  <a:round/>
                  <a:headEnd/>
                  <a:tailEnd/>
                </a:ln>
                <a:effectLst/>
              </p:spPr>
              <p:txBody>
                <a:bodyPr wrap="none" anchor="ctr"/>
                <a:lstStyle/>
                <a:p>
                  <a:pPr algn="l" rtl="0"/>
                  <a:endParaRPr lang="ar-EG"/>
                </a:p>
              </p:txBody>
            </p:sp>
            <p:sp>
              <p:nvSpPr>
                <p:cNvPr id="530462" name="Line 30"/>
                <p:cNvSpPr>
                  <a:spLocks noChangeShapeType="1"/>
                </p:cNvSpPr>
                <p:nvPr/>
              </p:nvSpPr>
              <p:spPr bwMode="auto">
                <a:xfrm>
                  <a:off x="1014" y="1692"/>
                  <a:ext cx="0" cy="119"/>
                </a:xfrm>
                <a:prstGeom prst="line">
                  <a:avLst/>
                </a:prstGeom>
                <a:noFill/>
                <a:ln w="12700">
                  <a:solidFill>
                    <a:schemeClr val="tx1"/>
                  </a:solidFill>
                  <a:round/>
                  <a:headEnd/>
                  <a:tailEnd/>
                </a:ln>
                <a:effectLst/>
              </p:spPr>
              <p:txBody>
                <a:bodyPr wrap="none" anchor="ctr"/>
                <a:lstStyle/>
                <a:p>
                  <a:pPr algn="l" rtl="0"/>
                  <a:endParaRPr lang="ar-EG"/>
                </a:p>
              </p:txBody>
            </p:sp>
            <p:sp>
              <p:nvSpPr>
                <p:cNvPr id="530463" name="Line 31"/>
                <p:cNvSpPr>
                  <a:spLocks noChangeShapeType="1"/>
                </p:cNvSpPr>
                <p:nvPr/>
              </p:nvSpPr>
              <p:spPr bwMode="auto">
                <a:xfrm>
                  <a:off x="954" y="1739"/>
                  <a:ext cx="121" cy="0"/>
                </a:xfrm>
                <a:prstGeom prst="line">
                  <a:avLst/>
                </a:prstGeom>
                <a:noFill/>
                <a:ln w="12700">
                  <a:solidFill>
                    <a:schemeClr val="tx1"/>
                  </a:solidFill>
                  <a:round/>
                  <a:headEnd/>
                  <a:tailEnd/>
                </a:ln>
                <a:effectLst/>
              </p:spPr>
              <p:txBody>
                <a:bodyPr wrap="none" anchor="ctr"/>
                <a:lstStyle/>
                <a:p>
                  <a:pPr algn="l" rtl="0"/>
                  <a:endParaRPr lang="ar-EG"/>
                </a:p>
              </p:txBody>
            </p:sp>
            <p:sp>
              <p:nvSpPr>
                <p:cNvPr id="530464" name="Freeform 32"/>
                <p:cNvSpPr>
                  <a:spLocks/>
                </p:cNvSpPr>
                <p:nvPr/>
              </p:nvSpPr>
              <p:spPr bwMode="auto">
                <a:xfrm>
                  <a:off x="932" y="1818"/>
                  <a:ext cx="156" cy="100"/>
                </a:xfrm>
                <a:custGeom>
                  <a:avLst/>
                  <a:gdLst/>
                  <a:ahLst/>
                  <a:cxnLst>
                    <a:cxn ang="0">
                      <a:pos x="0" y="99"/>
                    </a:cxn>
                    <a:cxn ang="0">
                      <a:pos x="78" y="0"/>
                    </a:cxn>
                    <a:cxn ang="0">
                      <a:pos x="155" y="99"/>
                    </a:cxn>
                  </a:cxnLst>
                  <a:rect l="0" t="0" r="r" b="b"/>
                  <a:pathLst>
                    <a:path w="156" h="100">
                      <a:moveTo>
                        <a:pt x="0" y="99"/>
                      </a:moveTo>
                      <a:lnTo>
                        <a:pt x="78" y="0"/>
                      </a:lnTo>
                      <a:lnTo>
                        <a:pt x="155" y="99"/>
                      </a:lnTo>
                    </a:path>
                  </a:pathLst>
                </a:custGeom>
                <a:noFill/>
                <a:ln w="12700" cap="rnd" cmpd="sng">
                  <a:solidFill>
                    <a:schemeClr val="tx1"/>
                  </a:solidFill>
                  <a:prstDash val="solid"/>
                  <a:round/>
                  <a:headEnd type="none" w="med" len="med"/>
                  <a:tailEnd type="none" w="med" len="med"/>
                </a:ln>
                <a:effectLst/>
              </p:spPr>
              <p:txBody>
                <a:bodyPr/>
                <a:lstStyle/>
                <a:p>
                  <a:pPr algn="l" rtl="0"/>
                  <a:endParaRPr lang="ar-EG"/>
                </a:p>
              </p:txBody>
            </p:sp>
          </p:grpSp>
        </p:gr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br>
              <a:rPr lang="en-US" dirty="0" smtClean="0"/>
            </a:br>
            <a:endParaRPr lang="en-US" dirty="0"/>
          </a:p>
        </p:txBody>
      </p:sp>
      <p:sp>
        <p:nvSpPr>
          <p:cNvPr id="3" name="Content Placeholder 2"/>
          <p:cNvSpPr>
            <a:spLocks noGrp="1"/>
          </p:cNvSpPr>
          <p:nvPr>
            <p:ph idx="1"/>
          </p:nvPr>
        </p:nvSpPr>
        <p:spPr>
          <a:xfrm>
            <a:off x="381000" y="1143000"/>
            <a:ext cx="8229600" cy="4525963"/>
          </a:xfrm>
        </p:spPr>
        <p:txBody>
          <a:bodyPr/>
          <a:lstStyle/>
          <a:p>
            <a:pPr algn="l" rtl="0"/>
            <a:r>
              <a:rPr lang="en-US" sz="2800" dirty="0" smtClean="0"/>
              <a:t>Captures </a:t>
            </a:r>
            <a:r>
              <a:rPr lang="en-US" sz="2800" dirty="0" smtClean="0"/>
              <a:t>a contract between the </a:t>
            </a:r>
            <a:r>
              <a:rPr lang="en-US" sz="2800" dirty="0" smtClean="0"/>
              <a:t>stakeholders of </a:t>
            </a:r>
            <a:r>
              <a:rPr lang="en-US" sz="2800" dirty="0" smtClean="0"/>
              <a:t>a system about its behavior.</a:t>
            </a:r>
          </a:p>
          <a:p>
            <a:pPr algn="l" rtl="0"/>
            <a:r>
              <a:rPr lang="en-US" sz="2800" dirty="0" smtClean="0"/>
              <a:t>Describes </a:t>
            </a:r>
            <a:r>
              <a:rPr lang="en-US" sz="2800" dirty="0" smtClean="0"/>
              <a:t>the system’s behavior </a:t>
            </a:r>
            <a:r>
              <a:rPr lang="en-US" sz="2800" dirty="0" smtClean="0"/>
              <a:t>under various </a:t>
            </a:r>
            <a:r>
              <a:rPr lang="en-US" sz="2800" dirty="0" smtClean="0"/>
              <a:t>conditions as it responds to a </a:t>
            </a:r>
            <a:r>
              <a:rPr lang="en-US" sz="2800" dirty="0" smtClean="0"/>
              <a:t>request " </a:t>
            </a:r>
            <a:r>
              <a:rPr lang="en-US" sz="2800" dirty="0" smtClean="0"/>
              <a:t>from a stakeholder, the primary actor.</a:t>
            </a:r>
          </a:p>
          <a:p>
            <a:pPr algn="l" rtl="0"/>
            <a:r>
              <a:rPr lang="en-US" sz="2800" dirty="0" smtClean="0"/>
              <a:t>The </a:t>
            </a:r>
            <a:r>
              <a:rPr lang="en-US" sz="2800" dirty="0" smtClean="0"/>
              <a:t>primary actor initiates an interaction </a:t>
            </a:r>
            <a:r>
              <a:rPr lang="en-US" sz="2800" dirty="0" smtClean="0"/>
              <a:t>with the </a:t>
            </a:r>
            <a:r>
              <a:rPr lang="en-US" sz="2800" dirty="0" smtClean="0"/>
              <a:t>system to accomplish some goal.</a:t>
            </a:r>
          </a:p>
          <a:p>
            <a:pPr algn="l" rtl="0"/>
            <a:r>
              <a:rPr lang="en-US" sz="2800" dirty="0" smtClean="0"/>
              <a:t>The </a:t>
            </a:r>
            <a:r>
              <a:rPr lang="en-US" sz="2800" dirty="0" smtClean="0"/>
              <a:t>system responds, protecting the </a:t>
            </a:r>
            <a:r>
              <a:rPr lang="en-US" sz="2800" dirty="0" smtClean="0"/>
              <a:t>interests of </a:t>
            </a:r>
            <a:r>
              <a:rPr lang="en-US" sz="2800" dirty="0" smtClean="0"/>
              <a:t>all the stakeholders.</a:t>
            </a:r>
            <a:endParaRPr 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th-TH" sz="2000" dirty="0">
                <a:effectLst/>
                <a:latin typeface="Helvetica" charset="0"/>
                <a:cs typeface="Angsana New" pitchFamily="18" charset="-34"/>
              </a:rPr>
              <a:t>ASU:USE CASES — </a:t>
            </a:r>
            <a:r>
              <a:rPr lang="th-TH" sz="2000" dirty="0">
                <a:solidFill>
                  <a:schemeClr val="hlink"/>
                </a:solidFill>
                <a:effectLst/>
                <a:latin typeface="Helvetica" charset="0"/>
                <a:cs typeface="Angsana New" pitchFamily="18" charset="-34"/>
              </a:rPr>
              <a:t>FUNCTIONALIITY ANALYSIS &amp;</a:t>
            </a:r>
            <a:br>
              <a:rPr lang="th-TH" sz="2000" dirty="0">
                <a:solidFill>
                  <a:schemeClr val="hlink"/>
                </a:solidFill>
                <a:effectLst/>
                <a:latin typeface="Helvetica" charset="0"/>
                <a:cs typeface="Angsana New" pitchFamily="18" charset="-34"/>
              </a:rPr>
            </a:br>
            <a:r>
              <a:rPr lang="th-TH" sz="2000" dirty="0">
                <a:solidFill>
                  <a:schemeClr val="hlink"/>
                </a:solidFill>
                <a:effectLst/>
                <a:latin typeface="Helvetica" charset="0"/>
                <a:cs typeface="Angsana New" pitchFamily="18" charset="-34"/>
              </a:rPr>
              <a:t>GROUPING</a:t>
            </a:r>
          </a:p>
        </p:txBody>
      </p:sp>
      <p:sp>
        <p:nvSpPr>
          <p:cNvPr id="167939" name="AutoShape 3"/>
          <p:cNvSpPr>
            <a:spLocks noChangeAspect="1" noChangeArrowheads="1" noTextEdit="1"/>
          </p:cNvSpPr>
          <p:nvPr/>
        </p:nvSpPr>
        <p:spPr bwMode="auto">
          <a:xfrm>
            <a:off x="685800" y="1319213"/>
            <a:ext cx="7772400" cy="4827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ar-EG"/>
          </a:p>
        </p:txBody>
      </p:sp>
      <p:pic>
        <p:nvPicPr>
          <p:cNvPr id="167941" name="Picture 5"/>
          <p:cNvPicPr>
            <a:picLocks noChangeAspect="1" noChangeArrowheads="1"/>
          </p:cNvPicPr>
          <p:nvPr/>
        </p:nvPicPr>
        <p:blipFill>
          <a:blip r:embed="rId2"/>
          <a:srcRect/>
          <a:stretch>
            <a:fillRect/>
          </a:stretch>
        </p:blipFill>
        <p:spPr bwMode="auto">
          <a:xfrm>
            <a:off x="685800" y="1319213"/>
            <a:ext cx="7783513" cy="4838699"/>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4" name="Line 22"/>
          <p:cNvSpPr>
            <a:spLocks noChangeShapeType="1"/>
          </p:cNvSpPr>
          <p:nvPr/>
        </p:nvSpPr>
        <p:spPr bwMode="auto">
          <a:xfrm>
            <a:off x="1676400" y="3581400"/>
            <a:ext cx="1371600" cy="304800"/>
          </a:xfrm>
          <a:prstGeom prst="line">
            <a:avLst/>
          </a:prstGeom>
          <a:noFill/>
          <a:ln w="12700">
            <a:solidFill>
              <a:schemeClr val="tx1"/>
            </a:solidFill>
            <a:round/>
            <a:headEnd/>
            <a:tailEnd/>
          </a:ln>
          <a:effectLst/>
        </p:spPr>
        <p:txBody>
          <a:bodyPr wrap="none" anchor="ctr"/>
          <a:lstStyle/>
          <a:p>
            <a:endParaRPr lang="ar-EG"/>
          </a:p>
        </p:txBody>
      </p:sp>
      <p:sp>
        <p:nvSpPr>
          <p:cNvPr id="38914" name="Rectangle 2"/>
          <p:cNvSpPr>
            <a:spLocks noGrp="1" noChangeArrowheads="1"/>
          </p:cNvSpPr>
          <p:nvPr>
            <p:ph type="title"/>
          </p:nvPr>
        </p:nvSpPr>
        <p:spPr>
          <a:noFill/>
          <a:ln/>
        </p:spPr>
        <p:txBody>
          <a:bodyPr/>
          <a:lstStyle/>
          <a:p>
            <a:pPr algn="l" rtl="0"/>
            <a:r>
              <a:rPr lang="en-US" sz="3600" dirty="0"/>
              <a:t>ASU — USE CASES</a:t>
            </a:r>
          </a:p>
        </p:txBody>
      </p:sp>
      <p:grpSp>
        <p:nvGrpSpPr>
          <p:cNvPr id="2" name="Group 5"/>
          <p:cNvGrpSpPr>
            <a:grpSpLocks/>
          </p:cNvGrpSpPr>
          <p:nvPr/>
        </p:nvGrpSpPr>
        <p:grpSpPr bwMode="auto">
          <a:xfrm>
            <a:off x="2690813" y="3810000"/>
            <a:ext cx="1811337" cy="630238"/>
            <a:chOff x="1695" y="2759"/>
            <a:chExt cx="1141" cy="397"/>
          </a:xfrm>
        </p:grpSpPr>
        <p:sp>
          <p:nvSpPr>
            <p:cNvPr id="38915" name="Oval 3"/>
            <p:cNvSpPr>
              <a:spLocks noChangeArrowheads="1"/>
            </p:cNvSpPr>
            <p:nvPr/>
          </p:nvSpPr>
          <p:spPr bwMode="auto">
            <a:xfrm>
              <a:off x="1979" y="2759"/>
              <a:ext cx="571" cy="197"/>
            </a:xfrm>
            <a:prstGeom prst="ellipse">
              <a:avLst/>
            </a:prstGeom>
            <a:noFill/>
            <a:ln w="12700">
              <a:solidFill>
                <a:schemeClr val="tx1"/>
              </a:solidFill>
              <a:round/>
              <a:headEnd/>
              <a:tailEnd/>
            </a:ln>
            <a:effectLst/>
          </p:spPr>
          <p:txBody>
            <a:bodyPr wrap="none" anchor="ctr"/>
            <a:lstStyle/>
            <a:p>
              <a:endParaRPr lang="ar-EG"/>
            </a:p>
          </p:txBody>
        </p:sp>
        <p:sp>
          <p:nvSpPr>
            <p:cNvPr id="38916" name="Rectangle 4"/>
            <p:cNvSpPr>
              <a:spLocks noChangeArrowheads="1"/>
            </p:cNvSpPr>
            <p:nvPr/>
          </p:nvSpPr>
          <p:spPr bwMode="auto">
            <a:xfrm>
              <a:off x="1695" y="2946"/>
              <a:ext cx="1141" cy="210"/>
            </a:xfrm>
            <a:prstGeom prst="rect">
              <a:avLst/>
            </a:prstGeom>
            <a:noFill/>
            <a:ln w="12700">
              <a:noFill/>
              <a:miter lim="800000"/>
              <a:headEnd/>
              <a:tailEnd/>
            </a:ln>
            <a:effectLst/>
          </p:spPr>
          <p:txBody>
            <a:bodyPr wrap="none" lIns="90487" tIns="44450" rIns="90487" bIns="44450">
              <a:spAutoFit/>
            </a:bodyPr>
            <a:lstStyle/>
            <a:p>
              <a:r>
                <a:rPr lang="en-US" sz="1600"/>
                <a:t>Register for courses</a:t>
              </a:r>
            </a:p>
          </p:txBody>
        </p:sp>
      </p:grpSp>
      <p:grpSp>
        <p:nvGrpSpPr>
          <p:cNvPr id="3" name="Group 12"/>
          <p:cNvGrpSpPr>
            <a:grpSpLocks/>
          </p:cNvGrpSpPr>
          <p:nvPr/>
        </p:nvGrpSpPr>
        <p:grpSpPr bwMode="auto">
          <a:xfrm>
            <a:off x="1004888" y="3352800"/>
            <a:ext cx="803275" cy="811213"/>
            <a:chOff x="633" y="2349"/>
            <a:chExt cx="506" cy="511"/>
          </a:xfrm>
        </p:grpSpPr>
        <p:sp>
          <p:nvSpPr>
            <p:cNvPr id="38918" name="Rectangle 6"/>
            <p:cNvSpPr>
              <a:spLocks noChangeArrowheads="1"/>
            </p:cNvSpPr>
            <p:nvPr/>
          </p:nvSpPr>
          <p:spPr bwMode="auto">
            <a:xfrm>
              <a:off x="633" y="2650"/>
              <a:ext cx="506" cy="210"/>
            </a:xfrm>
            <a:prstGeom prst="rect">
              <a:avLst/>
            </a:prstGeom>
            <a:noFill/>
            <a:ln w="12700">
              <a:noFill/>
              <a:miter lim="800000"/>
              <a:headEnd/>
              <a:tailEnd/>
            </a:ln>
            <a:effectLst/>
          </p:spPr>
          <p:txBody>
            <a:bodyPr wrap="none" lIns="90487" tIns="44450" rIns="90487" bIns="44450">
              <a:spAutoFit/>
            </a:bodyPr>
            <a:lstStyle/>
            <a:p>
              <a:pPr algn="l"/>
              <a:r>
                <a:rPr lang="en-US" sz="1600"/>
                <a:t>Student</a:t>
              </a:r>
            </a:p>
          </p:txBody>
        </p:sp>
        <p:grpSp>
          <p:nvGrpSpPr>
            <p:cNvPr id="4" name="Group 11"/>
            <p:cNvGrpSpPr>
              <a:grpSpLocks/>
            </p:cNvGrpSpPr>
            <p:nvPr/>
          </p:nvGrpSpPr>
          <p:grpSpPr bwMode="auto">
            <a:xfrm>
              <a:off x="808" y="2349"/>
              <a:ext cx="156" cy="320"/>
              <a:chOff x="808" y="2349"/>
              <a:chExt cx="156" cy="320"/>
            </a:xfrm>
          </p:grpSpPr>
          <p:sp>
            <p:nvSpPr>
              <p:cNvPr id="38919" name="Oval 7"/>
              <p:cNvSpPr>
                <a:spLocks noChangeArrowheads="1"/>
              </p:cNvSpPr>
              <p:nvPr/>
            </p:nvSpPr>
            <p:spPr bwMode="auto">
              <a:xfrm>
                <a:off x="850" y="2349"/>
                <a:ext cx="81" cy="82"/>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38920" name="Line 8"/>
              <p:cNvSpPr>
                <a:spLocks noChangeShapeType="1"/>
              </p:cNvSpPr>
              <p:nvPr/>
            </p:nvSpPr>
            <p:spPr bwMode="auto">
              <a:xfrm>
                <a:off x="890" y="2443"/>
                <a:ext cx="0" cy="119"/>
              </a:xfrm>
              <a:prstGeom prst="line">
                <a:avLst/>
              </a:prstGeom>
              <a:noFill/>
              <a:ln w="12700">
                <a:solidFill>
                  <a:schemeClr val="tx1"/>
                </a:solidFill>
                <a:round/>
                <a:headEnd/>
                <a:tailEnd/>
              </a:ln>
              <a:effectLst/>
            </p:spPr>
            <p:txBody>
              <a:bodyPr wrap="none" anchor="ctr"/>
              <a:lstStyle/>
              <a:p>
                <a:endParaRPr lang="ar-EG"/>
              </a:p>
            </p:txBody>
          </p:sp>
          <p:sp>
            <p:nvSpPr>
              <p:cNvPr id="38921" name="Line 9"/>
              <p:cNvSpPr>
                <a:spLocks noChangeShapeType="1"/>
              </p:cNvSpPr>
              <p:nvPr/>
            </p:nvSpPr>
            <p:spPr bwMode="auto">
              <a:xfrm>
                <a:off x="830" y="2490"/>
                <a:ext cx="121" cy="0"/>
              </a:xfrm>
              <a:prstGeom prst="line">
                <a:avLst/>
              </a:prstGeom>
              <a:noFill/>
              <a:ln w="12700">
                <a:solidFill>
                  <a:schemeClr val="tx1"/>
                </a:solidFill>
                <a:round/>
                <a:headEnd/>
                <a:tailEnd/>
              </a:ln>
              <a:effectLst/>
            </p:spPr>
            <p:txBody>
              <a:bodyPr wrap="none" anchor="ctr"/>
              <a:lstStyle/>
              <a:p>
                <a:endParaRPr lang="ar-EG"/>
              </a:p>
            </p:txBody>
          </p:sp>
          <p:sp>
            <p:nvSpPr>
              <p:cNvPr id="38922" name="Freeform 10"/>
              <p:cNvSpPr>
                <a:spLocks/>
              </p:cNvSpPr>
              <p:nvPr/>
            </p:nvSpPr>
            <p:spPr bwMode="auto">
              <a:xfrm>
                <a:off x="808" y="2569"/>
                <a:ext cx="156" cy="100"/>
              </a:xfrm>
              <a:custGeom>
                <a:avLst/>
                <a:gdLst/>
                <a:ahLst/>
                <a:cxnLst>
                  <a:cxn ang="0">
                    <a:pos x="0" y="99"/>
                  </a:cxn>
                  <a:cxn ang="0">
                    <a:pos x="78" y="0"/>
                  </a:cxn>
                  <a:cxn ang="0">
                    <a:pos x="155" y="99"/>
                  </a:cxn>
                </a:cxnLst>
                <a:rect l="0" t="0" r="r" b="b"/>
                <a:pathLst>
                  <a:path w="156" h="100">
                    <a:moveTo>
                      <a:pt x="0" y="99"/>
                    </a:moveTo>
                    <a:lnTo>
                      <a:pt x="78" y="0"/>
                    </a:lnTo>
                    <a:lnTo>
                      <a:pt x="155" y="99"/>
                    </a:lnTo>
                  </a:path>
                </a:pathLst>
              </a:custGeom>
              <a:noFill/>
              <a:ln w="12700" cap="rnd" cmpd="sng">
                <a:solidFill>
                  <a:schemeClr val="tx1"/>
                </a:solidFill>
                <a:prstDash val="solid"/>
                <a:round/>
                <a:headEnd type="none" w="med" len="med"/>
                <a:tailEnd type="none" w="med" len="med"/>
              </a:ln>
              <a:effectLst/>
            </p:spPr>
            <p:txBody>
              <a:bodyPr/>
              <a:lstStyle/>
              <a:p>
                <a:endParaRPr lang="ar-EG"/>
              </a:p>
            </p:txBody>
          </p:sp>
        </p:grpSp>
      </p:grpSp>
      <p:grpSp>
        <p:nvGrpSpPr>
          <p:cNvPr id="5" name="Group 19"/>
          <p:cNvGrpSpPr>
            <a:grpSpLocks/>
          </p:cNvGrpSpPr>
          <p:nvPr/>
        </p:nvGrpSpPr>
        <p:grpSpPr bwMode="auto">
          <a:xfrm>
            <a:off x="708025" y="5437188"/>
            <a:ext cx="1398588" cy="811212"/>
            <a:chOff x="446" y="3056"/>
            <a:chExt cx="881" cy="511"/>
          </a:xfrm>
        </p:grpSpPr>
        <p:sp>
          <p:nvSpPr>
            <p:cNvPr id="38925" name="Rectangle 13"/>
            <p:cNvSpPr>
              <a:spLocks noChangeArrowheads="1"/>
            </p:cNvSpPr>
            <p:nvPr/>
          </p:nvSpPr>
          <p:spPr bwMode="auto">
            <a:xfrm>
              <a:off x="446" y="3357"/>
              <a:ext cx="881" cy="210"/>
            </a:xfrm>
            <a:prstGeom prst="rect">
              <a:avLst/>
            </a:prstGeom>
            <a:noFill/>
            <a:ln w="12700">
              <a:noFill/>
              <a:miter lim="800000"/>
              <a:headEnd/>
              <a:tailEnd/>
            </a:ln>
            <a:effectLst/>
          </p:spPr>
          <p:txBody>
            <a:bodyPr wrap="none" lIns="90487" tIns="44450" rIns="90487" bIns="44450">
              <a:spAutoFit/>
            </a:bodyPr>
            <a:lstStyle/>
            <a:p>
              <a:pPr algn="l"/>
              <a:r>
                <a:rPr lang="en-US" sz="1600"/>
                <a:t>Billing System</a:t>
              </a:r>
            </a:p>
          </p:txBody>
        </p:sp>
        <p:grpSp>
          <p:nvGrpSpPr>
            <p:cNvPr id="6" name="Group 18"/>
            <p:cNvGrpSpPr>
              <a:grpSpLocks/>
            </p:cNvGrpSpPr>
            <p:nvPr/>
          </p:nvGrpSpPr>
          <p:grpSpPr bwMode="auto">
            <a:xfrm>
              <a:off x="808" y="3056"/>
              <a:ext cx="156" cy="320"/>
              <a:chOff x="808" y="3056"/>
              <a:chExt cx="156" cy="320"/>
            </a:xfrm>
          </p:grpSpPr>
          <p:sp>
            <p:nvSpPr>
              <p:cNvPr id="38926" name="Oval 14"/>
              <p:cNvSpPr>
                <a:spLocks noChangeArrowheads="1"/>
              </p:cNvSpPr>
              <p:nvPr/>
            </p:nvSpPr>
            <p:spPr bwMode="auto">
              <a:xfrm>
                <a:off x="850" y="3056"/>
                <a:ext cx="81" cy="82"/>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38927" name="Line 15"/>
              <p:cNvSpPr>
                <a:spLocks noChangeShapeType="1"/>
              </p:cNvSpPr>
              <p:nvPr/>
            </p:nvSpPr>
            <p:spPr bwMode="auto">
              <a:xfrm>
                <a:off x="890" y="3150"/>
                <a:ext cx="0" cy="119"/>
              </a:xfrm>
              <a:prstGeom prst="line">
                <a:avLst/>
              </a:prstGeom>
              <a:noFill/>
              <a:ln w="12700">
                <a:solidFill>
                  <a:schemeClr val="tx1"/>
                </a:solidFill>
                <a:round/>
                <a:headEnd/>
                <a:tailEnd/>
              </a:ln>
              <a:effectLst/>
            </p:spPr>
            <p:txBody>
              <a:bodyPr wrap="none" anchor="ctr"/>
              <a:lstStyle/>
              <a:p>
                <a:endParaRPr lang="ar-EG"/>
              </a:p>
            </p:txBody>
          </p:sp>
          <p:sp>
            <p:nvSpPr>
              <p:cNvPr id="38928" name="Line 16"/>
              <p:cNvSpPr>
                <a:spLocks noChangeShapeType="1"/>
              </p:cNvSpPr>
              <p:nvPr/>
            </p:nvSpPr>
            <p:spPr bwMode="auto">
              <a:xfrm>
                <a:off x="830" y="3197"/>
                <a:ext cx="121" cy="0"/>
              </a:xfrm>
              <a:prstGeom prst="line">
                <a:avLst/>
              </a:prstGeom>
              <a:noFill/>
              <a:ln w="12700">
                <a:solidFill>
                  <a:schemeClr val="tx1"/>
                </a:solidFill>
                <a:round/>
                <a:headEnd/>
                <a:tailEnd/>
              </a:ln>
              <a:effectLst/>
            </p:spPr>
            <p:txBody>
              <a:bodyPr wrap="none" anchor="ctr"/>
              <a:lstStyle/>
              <a:p>
                <a:endParaRPr lang="ar-EG"/>
              </a:p>
            </p:txBody>
          </p:sp>
          <p:sp>
            <p:nvSpPr>
              <p:cNvPr id="38929" name="Freeform 17"/>
              <p:cNvSpPr>
                <a:spLocks/>
              </p:cNvSpPr>
              <p:nvPr/>
            </p:nvSpPr>
            <p:spPr bwMode="auto">
              <a:xfrm>
                <a:off x="808" y="3276"/>
                <a:ext cx="156" cy="100"/>
              </a:xfrm>
              <a:custGeom>
                <a:avLst/>
                <a:gdLst/>
                <a:ahLst/>
                <a:cxnLst>
                  <a:cxn ang="0">
                    <a:pos x="0" y="99"/>
                  </a:cxn>
                  <a:cxn ang="0">
                    <a:pos x="78" y="0"/>
                  </a:cxn>
                  <a:cxn ang="0">
                    <a:pos x="155" y="99"/>
                  </a:cxn>
                </a:cxnLst>
                <a:rect l="0" t="0" r="r" b="b"/>
                <a:pathLst>
                  <a:path w="156" h="100">
                    <a:moveTo>
                      <a:pt x="0" y="99"/>
                    </a:moveTo>
                    <a:lnTo>
                      <a:pt x="78" y="0"/>
                    </a:lnTo>
                    <a:lnTo>
                      <a:pt x="155" y="99"/>
                    </a:lnTo>
                  </a:path>
                </a:pathLst>
              </a:custGeom>
              <a:noFill/>
              <a:ln w="12700" cap="rnd" cmpd="sng">
                <a:solidFill>
                  <a:schemeClr val="tx1"/>
                </a:solidFill>
                <a:prstDash val="solid"/>
                <a:round/>
                <a:headEnd type="none" w="med" len="med"/>
                <a:tailEnd type="none" w="med" len="med"/>
              </a:ln>
              <a:effectLst/>
            </p:spPr>
            <p:txBody>
              <a:bodyPr/>
              <a:lstStyle/>
              <a:p>
                <a:endParaRPr lang="ar-EG"/>
              </a:p>
            </p:txBody>
          </p:sp>
        </p:grpSp>
      </p:grpSp>
      <p:sp>
        <p:nvSpPr>
          <p:cNvPr id="38935" name="Line 23"/>
          <p:cNvSpPr>
            <a:spLocks noChangeShapeType="1"/>
          </p:cNvSpPr>
          <p:nvPr/>
        </p:nvSpPr>
        <p:spPr bwMode="auto">
          <a:xfrm flipH="1">
            <a:off x="1676400" y="5257800"/>
            <a:ext cx="1371600" cy="381000"/>
          </a:xfrm>
          <a:prstGeom prst="line">
            <a:avLst/>
          </a:prstGeom>
          <a:noFill/>
          <a:ln w="12700">
            <a:solidFill>
              <a:schemeClr val="tx1"/>
            </a:solidFill>
            <a:round/>
            <a:headEnd/>
            <a:tailEnd/>
          </a:ln>
          <a:effectLst/>
        </p:spPr>
        <p:txBody>
          <a:bodyPr wrap="none" anchor="ctr"/>
          <a:lstStyle/>
          <a:p>
            <a:endParaRPr lang="ar-EG"/>
          </a:p>
        </p:txBody>
      </p:sp>
      <p:grpSp>
        <p:nvGrpSpPr>
          <p:cNvPr id="7" name="Group 30"/>
          <p:cNvGrpSpPr>
            <a:grpSpLocks/>
          </p:cNvGrpSpPr>
          <p:nvPr/>
        </p:nvGrpSpPr>
        <p:grpSpPr bwMode="auto">
          <a:xfrm>
            <a:off x="7808913" y="4330700"/>
            <a:ext cx="950912" cy="811213"/>
            <a:chOff x="4919" y="2728"/>
            <a:chExt cx="599" cy="511"/>
          </a:xfrm>
        </p:grpSpPr>
        <p:sp>
          <p:nvSpPr>
            <p:cNvPr id="38936" name="Rectangle 24"/>
            <p:cNvSpPr>
              <a:spLocks noChangeArrowheads="1"/>
            </p:cNvSpPr>
            <p:nvPr/>
          </p:nvSpPr>
          <p:spPr bwMode="auto">
            <a:xfrm flipH="1">
              <a:off x="4919" y="3029"/>
              <a:ext cx="599" cy="210"/>
            </a:xfrm>
            <a:prstGeom prst="rect">
              <a:avLst/>
            </a:prstGeom>
            <a:noFill/>
            <a:ln w="12700">
              <a:noFill/>
              <a:miter lim="800000"/>
              <a:headEnd/>
              <a:tailEnd/>
            </a:ln>
            <a:effectLst/>
          </p:spPr>
          <p:txBody>
            <a:bodyPr wrap="none" lIns="90487" tIns="44450" rIns="90487" bIns="44450">
              <a:spAutoFit/>
            </a:bodyPr>
            <a:lstStyle/>
            <a:p>
              <a:pPr algn="l"/>
              <a:r>
                <a:rPr lang="en-US" sz="1600"/>
                <a:t>Professor</a:t>
              </a:r>
            </a:p>
          </p:txBody>
        </p:sp>
        <p:grpSp>
          <p:nvGrpSpPr>
            <p:cNvPr id="8" name="Group 29"/>
            <p:cNvGrpSpPr>
              <a:grpSpLocks/>
            </p:cNvGrpSpPr>
            <p:nvPr/>
          </p:nvGrpSpPr>
          <p:grpSpPr bwMode="auto">
            <a:xfrm>
              <a:off x="5139" y="2728"/>
              <a:ext cx="156" cy="320"/>
              <a:chOff x="5139" y="2728"/>
              <a:chExt cx="156" cy="320"/>
            </a:xfrm>
          </p:grpSpPr>
          <p:sp>
            <p:nvSpPr>
              <p:cNvPr id="38937" name="Oval 25"/>
              <p:cNvSpPr>
                <a:spLocks noChangeArrowheads="1"/>
              </p:cNvSpPr>
              <p:nvPr/>
            </p:nvSpPr>
            <p:spPr bwMode="auto">
              <a:xfrm>
                <a:off x="5171" y="2728"/>
                <a:ext cx="81" cy="82"/>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38938" name="Line 26"/>
              <p:cNvSpPr>
                <a:spLocks noChangeShapeType="1"/>
              </p:cNvSpPr>
              <p:nvPr/>
            </p:nvSpPr>
            <p:spPr bwMode="auto">
              <a:xfrm>
                <a:off x="5212" y="2822"/>
                <a:ext cx="0" cy="119"/>
              </a:xfrm>
              <a:prstGeom prst="line">
                <a:avLst/>
              </a:prstGeom>
              <a:noFill/>
              <a:ln w="12700">
                <a:solidFill>
                  <a:schemeClr val="tx1"/>
                </a:solidFill>
                <a:round/>
                <a:headEnd/>
                <a:tailEnd/>
              </a:ln>
              <a:effectLst/>
            </p:spPr>
            <p:txBody>
              <a:bodyPr wrap="none" anchor="ctr"/>
              <a:lstStyle/>
              <a:p>
                <a:endParaRPr lang="ar-EG"/>
              </a:p>
            </p:txBody>
          </p:sp>
          <p:sp>
            <p:nvSpPr>
              <p:cNvPr id="38939" name="Line 27"/>
              <p:cNvSpPr>
                <a:spLocks noChangeShapeType="1"/>
              </p:cNvSpPr>
              <p:nvPr/>
            </p:nvSpPr>
            <p:spPr bwMode="auto">
              <a:xfrm flipH="1">
                <a:off x="5147" y="2869"/>
                <a:ext cx="129" cy="0"/>
              </a:xfrm>
              <a:prstGeom prst="line">
                <a:avLst/>
              </a:prstGeom>
              <a:noFill/>
              <a:ln w="12700">
                <a:solidFill>
                  <a:schemeClr val="tx1"/>
                </a:solidFill>
                <a:round/>
                <a:headEnd/>
                <a:tailEnd/>
              </a:ln>
              <a:effectLst/>
            </p:spPr>
            <p:txBody>
              <a:bodyPr wrap="none" anchor="ctr"/>
              <a:lstStyle/>
              <a:p>
                <a:endParaRPr lang="ar-EG"/>
              </a:p>
            </p:txBody>
          </p:sp>
          <p:sp>
            <p:nvSpPr>
              <p:cNvPr id="38940" name="Freeform 28"/>
              <p:cNvSpPr>
                <a:spLocks/>
              </p:cNvSpPr>
              <p:nvPr/>
            </p:nvSpPr>
            <p:spPr bwMode="auto">
              <a:xfrm>
                <a:off x="5139" y="2948"/>
                <a:ext cx="156" cy="100"/>
              </a:xfrm>
              <a:custGeom>
                <a:avLst/>
                <a:gdLst/>
                <a:ahLst/>
                <a:cxnLst>
                  <a:cxn ang="0">
                    <a:pos x="155" y="99"/>
                  </a:cxn>
                  <a:cxn ang="0">
                    <a:pos x="77" y="0"/>
                  </a:cxn>
                  <a:cxn ang="0">
                    <a:pos x="0" y="99"/>
                  </a:cxn>
                </a:cxnLst>
                <a:rect l="0" t="0" r="r" b="b"/>
                <a:pathLst>
                  <a:path w="156" h="100">
                    <a:moveTo>
                      <a:pt x="155" y="99"/>
                    </a:moveTo>
                    <a:lnTo>
                      <a:pt x="77" y="0"/>
                    </a:lnTo>
                    <a:lnTo>
                      <a:pt x="0" y="99"/>
                    </a:lnTo>
                  </a:path>
                </a:pathLst>
              </a:custGeom>
              <a:noFill/>
              <a:ln w="12700" cap="rnd" cmpd="sng">
                <a:solidFill>
                  <a:schemeClr val="tx1"/>
                </a:solidFill>
                <a:prstDash val="solid"/>
                <a:round/>
                <a:headEnd type="none" w="med" len="med"/>
                <a:tailEnd type="none" w="med" len="med"/>
              </a:ln>
              <a:effectLst/>
            </p:spPr>
            <p:txBody>
              <a:bodyPr/>
              <a:lstStyle/>
              <a:p>
                <a:endParaRPr lang="ar-EG"/>
              </a:p>
            </p:txBody>
          </p:sp>
        </p:grpSp>
      </p:grpSp>
      <p:grpSp>
        <p:nvGrpSpPr>
          <p:cNvPr id="9" name="Group 33"/>
          <p:cNvGrpSpPr>
            <a:grpSpLocks/>
          </p:cNvGrpSpPr>
          <p:nvPr/>
        </p:nvGrpSpPr>
        <p:grpSpPr bwMode="auto">
          <a:xfrm>
            <a:off x="4848225" y="5032375"/>
            <a:ext cx="2073275" cy="630238"/>
            <a:chOff x="3054" y="3170"/>
            <a:chExt cx="1306" cy="397"/>
          </a:xfrm>
        </p:grpSpPr>
        <p:sp>
          <p:nvSpPr>
            <p:cNvPr id="38943" name="Oval 31"/>
            <p:cNvSpPr>
              <a:spLocks noChangeArrowheads="1"/>
            </p:cNvSpPr>
            <p:nvPr/>
          </p:nvSpPr>
          <p:spPr bwMode="auto">
            <a:xfrm>
              <a:off x="3418" y="3170"/>
              <a:ext cx="571" cy="197"/>
            </a:xfrm>
            <a:prstGeom prst="ellipse">
              <a:avLst/>
            </a:prstGeom>
            <a:noFill/>
            <a:ln w="12700">
              <a:solidFill>
                <a:schemeClr val="tx1"/>
              </a:solidFill>
              <a:round/>
              <a:headEnd/>
              <a:tailEnd/>
            </a:ln>
            <a:effectLst/>
          </p:spPr>
          <p:txBody>
            <a:bodyPr wrap="none" anchor="ctr"/>
            <a:lstStyle/>
            <a:p>
              <a:endParaRPr lang="ar-EG"/>
            </a:p>
          </p:txBody>
        </p:sp>
        <p:sp>
          <p:nvSpPr>
            <p:cNvPr id="38944" name="Rectangle 32"/>
            <p:cNvSpPr>
              <a:spLocks noChangeArrowheads="1"/>
            </p:cNvSpPr>
            <p:nvPr/>
          </p:nvSpPr>
          <p:spPr bwMode="auto">
            <a:xfrm flipH="1">
              <a:off x="3054" y="3357"/>
              <a:ext cx="1306" cy="210"/>
            </a:xfrm>
            <a:prstGeom prst="rect">
              <a:avLst/>
            </a:prstGeom>
            <a:noFill/>
            <a:ln w="12700">
              <a:noFill/>
              <a:miter lim="800000"/>
              <a:headEnd/>
              <a:tailEnd/>
            </a:ln>
            <a:effectLst/>
          </p:spPr>
          <p:txBody>
            <a:bodyPr wrap="none" lIns="90487" tIns="44450" rIns="90487" bIns="44450">
              <a:spAutoFit/>
            </a:bodyPr>
            <a:lstStyle/>
            <a:p>
              <a:r>
                <a:rPr lang="en-US" sz="1600"/>
                <a:t>Request enrollment list</a:t>
              </a:r>
            </a:p>
          </p:txBody>
        </p:sp>
      </p:grpSp>
      <p:grpSp>
        <p:nvGrpSpPr>
          <p:cNvPr id="10" name="Group 36"/>
          <p:cNvGrpSpPr>
            <a:grpSpLocks/>
          </p:cNvGrpSpPr>
          <p:nvPr/>
        </p:nvGrpSpPr>
        <p:grpSpPr bwMode="auto">
          <a:xfrm>
            <a:off x="4862513" y="3810000"/>
            <a:ext cx="2032000" cy="630238"/>
            <a:chOff x="3063" y="2400"/>
            <a:chExt cx="1280" cy="397"/>
          </a:xfrm>
        </p:grpSpPr>
        <p:sp>
          <p:nvSpPr>
            <p:cNvPr id="38946" name="Oval 34"/>
            <p:cNvSpPr>
              <a:spLocks noChangeArrowheads="1"/>
            </p:cNvSpPr>
            <p:nvPr/>
          </p:nvSpPr>
          <p:spPr bwMode="auto">
            <a:xfrm>
              <a:off x="3418" y="2400"/>
              <a:ext cx="571" cy="197"/>
            </a:xfrm>
            <a:prstGeom prst="ellipse">
              <a:avLst/>
            </a:prstGeom>
            <a:noFill/>
            <a:ln w="12700">
              <a:solidFill>
                <a:schemeClr val="tx1"/>
              </a:solidFill>
              <a:round/>
              <a:headEnd/>
              <a:tailEnd/>
            </a:ln>
            <a:effectLst/>
          </p:spPr>
          <p:txBody>
            <a:bodyPr wrap="none" anchor="ctr"/>
            <a:lstStyle/>
            <a:p>
              <a:endParaRPr lang="ar-EG"/>
            </a:p>
          </p:txBody>
        </p:sp>
        <p:sp>
          <p:nvSpPr>
            <p:cNvPr id="38947" name="Rectangle 35"/>
            <p:cNvSpPr>
              <a:spLocks noChangeArrowheads="1"/>
            </p:cNvSpPr>
            <p:nvPr/>
          </p:nvSpPr>
          <p:spPr bwMode="auto">
            <a:xfrm flipH="1">
              <a:off x="3063" y="2587"/>
              <a:ext cx="1280" cy="210"/>
            </a:xfrm>
            <a:prstGeom prst="rect">
              <a:avLst/>
            </a:prstGeom>
            <a:noFill/>
            <a:ln w="12700">
              <a:noFill/>
              <a:miter lim="800000"/>
              <a:headEnd/>
              <a:tailEnd/>
            </a:ln>
            <a:effectLst/>
          </p:spPr>
          <p:txBody>
            <a:bodyPr wrap="none" lIns="90487" tIns="44450" rIns="90487" bIns="44450">
              <a:spAutoFit/>
            </a:bodyPr>
            <a:lstStyle/>
            <a:p>
              <a:r>
                <a:rPr lang="en-US" sz="1600"/>
                <a:t>Select courses to teach</a:t>
              </a:r>
            </a:p>
          </p:txBody>
        </p:sp>
      </p:grpSp>
      <p:sp>
        <p:nvSpPr>
          <p:cNvPr id="38951" name="Line 39"/>
          <p:cNvSpPr>
            <a:spLocks noChangeShapeType="1"/>
          </p:cNvSpPr>
          <p:nvPr/>
        </p:nvSpPr>
        <p:spPr bwMode="auto">
          <a:xfrm flipH="1" flipV="1">
            <a:off x="6437313" y="3981450"/>
            <a:ext cx="1487487" cy="514350"/>
          </a:xfrm>
          <a:prstGeom prst="line">
            <a:avLst/>
          </a:prstGeom>
          <a:noFill/>
          <a:ln w="12700">
            <a:solidFill>
              <a:schemeClr val="tx1"/>
            </a:solidFill>
            <a:round/>
            <a:headEnd/>
            <a:tailEnd/>
          </a:ln>
          <a:effectLst/>
        </p:spPr>
        <p:txBody>
          <a:bodyPr wrap="none" anchor="ctr"/>
          <a:lstStyle/>
          <a:p>
            <a:endParaRPr lang="ar-EG"/>
          </a:p>
        </p:txBody>
      </p:sp>
      <p:sp>
        <p:nvSpPr>
          <p:cNvPr id="38952" name="Line 40"/>
          <p:cNvSpPr>
            <a:spLocks noChangeShapeType="1"/>
          </p:cNvSpPr>
          <p:nvPr/>
        </p:nvSpPr>
        <p:spPr bwMode="auto">
          <a:xfrm flipH="1">
            <a:off x="6407150" y="4648200"/>
            <a:ext cx="1517650" cy="536575"/>
          </a:xfrm>
          <a:prstGeom prst="line">
            <a:avLst/>
          </a:prstGeom>
          <a:noFill/>
          <a:ln w="12700">
            <a:solidFill>
              <a:schemeClr val="tx1"/>
            </a:solidFill>
            <a:round/>
            <a:headEnd/>
            <a:tailEnd/>
          </a:ln>
          <a:effectLst/>
        </p:spPr>
        <p:txBody>
          <a:bodyPr wrap="none" anchor="ctr"/>
          <a:lstStyle/>
          <a:p>
            <a:endParaRPr lang="ar-EG"/>
          </a:p>
        </p:txBody>
      </p:sp>
      <p:grpSp>
        <p:nvGrpSpPr>
          <p:cNvPr id="11" name="Group 47"/>
          <p:cNvGrpSpPr>
            <a:grpSpLocks/>
          </p:cNvGrpSpPr>
          <p:nvPr/>
        </p:nvGrpSpPr>
        <p:grpSpPr bwMode="auto">
          <a:xfrm>
            <a:off x="4041775" y="1225550"/>
            <a:ext cx="928688" cy="811213"/>
            <a:chOff x="2546" y="772"/>
            <a:chExt cx="585" cy="511"/>
          </a:xfrm>
        </p:grpSpPr>
        <p:sp>
          <p:nvSpPr>
            <p:cNvPr id="38953" name="Rectangle 41"/>
            <p:cNvSpPr>
              <a:spLocks noChangeArrowheads="1"/>
            </p:cNvSpPr>
            <p:nvPr/>
          </p:nvSpPr>
          <p:spPr bwMode="auto">
            <a:xfrm>
              <a:off x="2546" y="1073"/>
              <a:ext cx="585" cy="210"/>
            </a:xfrm>
            <a:prstGeom prst="rect">
              <a:avLst/>
            </a:prstGeom>
            <a:noFill/>
            <a:ln w="12700">
              <a:noFill/>
              <a:miter lim="800000"/>
              <a:headEnd/>
              <a:tailEnd/>
            </a:ln>
            <a:effectLst/>
          </p:spPr>
          <p:txBody>
            <a:bodyPr wrap="none" lIns="90487" tIns="44450" rIns="90487" bIns="44450">
              <a:spAutoFit/>
            </a:bodyPr>
            <a:lstStyle/>
            <a:p>
              <a:pPr algn="l"/>
              <a:r>
                <a:rPr lang="en-US" sz="1600"/>
                <a:t>Registrar</a:t>
              </a:r>
            </a:p>
          </p:txBody>
        </p:sp>
        <p:grpSp>
          <p:nvGrpSpPr>
            <p:cNvPr id="12" name="Group 46"/>
            <p:cNvGrpSpPr>
              <a:grpSpLocks/>
            </p:cNvGrpSpPr>
            <p:nvPr/>
          </p:nvGrpSpPr>
          <p:grpSpPr bwMode="auto">
            <a:xfrm>
              <a:off x="2764" y="772"/>
              <a:ext cx="156" cy="320"/>
              <a:chOff x="2764" y="772"/>
              <a:chExt cx="156" cy="320"/>
            </a:xfrm>
          </p:grpSpPr>
          <p:sp>
            <p:nvSpPr>
              <p:cNvPr id="38954" name="Oval 42"/>
              <p:cNvSpPr>
                <a:spLocks noChangeArrowheads="1"/>
              </p:cNvSpPr>
              <p:nvPr/>
            </p:nvSpPr>
            <p:spPr bwMode="auto">
              <a:xfrm>
                <a:off x="2806" y="772"/>
                <a:ext cx="81" cy="82"/>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38955" name="Line 43"/>
              <p:cNvSpPr>
                <a:spLocks noChangeShapeType="1"/>
              </p:cNvSpPr>
              <p:nvPr/>
            </p:nvSpPr>
            <p:spPr bwMode="auto">
              <a:xfrm>
                <a:off x="2846" y="866"/>
                <a:ext cx="0" cy="119"/>
              </a:xfrm>
              <a:prstGeom prst="line">
                <a:avLst/>
              </a:prstGeom>
              <a:noFill/>
              <a:ln w="12700">
                <a:solidFill>
                  <a:schemeClr val="tx1"/>
                </a:solidFill>
                <a:round/>
                <a:headEnd/>
                <a:tailEnd/>
              </a:ln>
              <a:effectLst/>
            </p:spPr>
            <p:txBody>
              <a:bodyPr wrap="none" anchor="ctr"/>
              <a:lstStyle/>
              <a:p>
                <a:endParaRPr lang="ar-EG"/>
              </a:p>
            </p:txBody>
          </p:sp>
          <p:sp>
            <p:nvSpPr>
              <p:cNvPr id="38956" name="Line 44"/>
              <p:cNvSpPr>
                <a:spLocks noChangeShapeType="1"/>
              </p:cNvSpPr>
              <p:nvPr/>
            </p:nvSpPr>
            <p:spPr bwMode="auto">
              <a:xfrm>
                <a:off x="2786" y="913"/>
                <a:ext cx="121" cy="0"/>
              </a:xfrm>
              <a:prstGeom prst="line">
                <a:avLst/>
              </a:prstGeom>
              <a:noFill/>
              <a:ln w="12700">
                <a:solidFill>
                  <a:schemeClr val="tx1"/>
                </a:solidFill>
                <a:round/>
                <a:headEnd/>
                <a:tailEnd/>
              </a:ln>
              <a:effectLst/>
            </p:spPr>
            <p:txBody>
              <a:bodyPr wrap="none" anchor="ctr"/>
              <a:lstStyle/>
              <a:p>
                <a:endParaRPr lang="ar-EG"/>
              </a:p>
            </p:txBody>
          </p:sp>
          <p:sp>
            <p:nvSpPr>
              <p:cNvPr id="38957" name="Freeform 45"/>
              <p:cNvSpPr>
                <a:spLocks/>
              </p:cNvSpPr>
              <p:nvPr/>
            </p:nvSpPr>
            <p:spPr bwMode="auto">
              <a:xfrm>
                <a:off x="2764" y="992"/>
                <a:ext cx="156" cy="100"/>
              </a:xfrm>
              <a:custGeom>
                <a:avLst/>
                <a:gdLst/>
                <a:ahLst/>
                <a:cxnLst>
                  <a:cxn ang="0">
                    <a:pos x="0" y="99"/>
                  </a:cxn>
                  <a:cxn ang="0">
                    <a:pos x="78" y="0"/>
                  </a:cxn>
                  <a:cxn ang="0">
                    <a:pos x="155" y="99"/>
                  </a:cxn>
                </a:cxnLst>
                <a:rect l="0" t="0" r="r" b="b"/>
                <a:pathLst>
                  <a:path w="156" h="100">
                    <a:moveTo>
                      <a:pt x="0" y="99"/>
                    </a:moveTo>
                    <a:lnTo>
                      <a:pt x="78" y="0"/>
                    </a:lnTo>
                    <a:lnTo>
                      <a:pt x="155" y="99"/>
                    </a:lnTo>
                  </a:path>
                </a:pathLst>
              </a:custGeom>
              <a:noFill/>
              <a:ln w="12700" cap="rnd" cmpd="sng">
                <a:solidFill>
                  <a:schemeClr val="tx1"/>
                </a:solidFill>
                <a:prstDash val="solid"/>
                <a:round/>
                <a:headEnd type="none" w="med" len="med"/>
                <a:tailEnd type="none" w="med" len="med"/>
              </a:ln>
              <a:effectLst/>
            </p:spPr>
            <p:txBody>
              <a:bodyPr/>
              <a:lstStyle/>
              <a:p>
                <a:endParaRPr lang="ar-EG"/>
              </a:p>
            </p:txBody>
          </p:sp>
        </p:grpSp>
      </p:grpSp>
      <p:grpSp>
        <p:nvGrpSpPr>
          <p:cNvPr id="13" name="Group 50"/>
          <p:cNvGrpSpPr>
            <a:grpSpLocks/>
          </p:cNvGrpSpPr>
          <p:nvPr/>
        </p:nvGrpSpPr>
        <p:grpSpPr bwMode="auto">
          <a:xfrm>
            <a:off x="1601788" y="2384425"/>
            <a:ext cx="2514600" cy="630238"/>
            <a:chOff x="1009" y="1502"/>
            <a:chExt cx="1584" cy="397"/>
          </a:xfrm>
        </p:grpSpPr>
        <p:sp>
          <p:nvSpPr>
            <p:cNvPr id="38960" name="Oval 48"/>
            <p:cNvSpPr>
              <a:spLocks noChangeArrowheads="1"/>
            </p:cNvSpPr>
            <p:nvPr/>
          </p:nvSpPr>
          <p:spPr bwMode="auto">
            <a:xfrm>
              <a:off x="1519" y="1502"/>
              <a:ext cx="571" cy="197"/>
            </a:xfrm>
            <a:prstGeom prst="ellipse">
              <a:avLst/>
            </a:prstGeom>
            <a:noFill/>
            <a:ln w="12700">
              <a:solidFill>
                <a:schemeClr val="tx1"/>
              </a:solidFill>
              <a:round/>
              <a:headEnd/>
              <a:tailEnd/>
            </a:ln>
            <a:effectLst/>
          </p:spPr>
          <p:txBody>
            <a:bodyPr wrap="none" anchor="ctr"/>
            <a:lstStyle/>
            <a:p>
              <a:endParaRPr lang="ar-EG"/>
            </a:p>
          </p:txBody>
        </p:sp>
        <p:sp>
          <p:nvSpPr>
            <p:cNvPr id="38961" name="Rectangle 49"/>
            <p:cNvSpPr>
              <a:spLocks noChangeArrowheads="1"/>
            </p:cNvSpPr>
            <p:nvPr/>
          </p:nvSpPr>
          <p:spPr bwMode="auto">
            <a:xfrm>
              <a:off x="1009" y="1689"/>
              <a:ext cx="1584" cy="210"/>
            </a:xfrm>
            <a:prstGeom prst="rect">
              <a:avLst/>
            </a:prstGeom>
            <a:noFill/>
            <a:ln w="12700">
              <a:noFill/>
              <a:miter lim="800000"/>
              <a:headEnd/>
              <a:tailEnd/>
            </a:ln>
            <a:effectLst/>
          </p:spPr>
          <p:txBody>
            <a:bodyPr wrap="none" lIns="90487" tIns="44450" rIns="90487" bIns="44450">
              <a:spAutoFit/>
            </a:bodyPr>
            <a:lstStyle/>
            <a:p>
              <a:r>
                <a:rPr lang="en-US" sz="1600"/>
                <a:t>Maintain course information</a:t>
              </a:r>
            </a:p>
          </p:txBody>
        </p:sp>
      </p:grpSp>
      <p:grpSp>
        <p:nvGrpSpPr>
          <p:cNvPr id="14" name="Group 53"/>
          <p:cNvGrpSpPr>
            <a:grpSpLocks/>
          </p:cNvGrpSpPr>
          <p:nvPr/>
        </p:nvGrpSpPr>
        <p:grpSpPr bwMode="auto">
          <a:xfrm>
            <a:off x="5140325" y="2384425"/>
            <a:ext cx="2217738" cy="630238"/>
            <a:chOff x="3238" y="1502"/>
            <a:chExt cx="1397" cy="397"/>
          </a:xfrm>
        </p:grpSpPr>
        <p:sp>
          <p:nvSpPr>
            <p:cNvPr id="38963" name="Oval 51"/>
            <p:cNvSpPr>
              <a:spLocks noChangeArrowheads="1"/>
            </p:cNvSpPr>
            <p:nvPr/>
          </p:nvSpPr>
          <p:spPr bwMode="auto">
            <a:xfrm>
              <a:off x="3646" y="1502"/>
              <a:ext cx="571" cy="197"/>
            </a:xfrm>
            <a:prstGeom prst="ellipse">
              <a:avLst/>
            </a:prstGeom>
            <a:noFill/>
            <a:ln w="12700">
              <a:solidFill>
                <a:schemeClr val="tx1"/>
              </a:solidFill>
              <a:round/>
              <a:headEnd/>
              <a:tailEnd/>
            </a:ln>
            <a:effectLst/>
          </p:spPr>
          <p:txBody>
            <a:bodyPr wrap="none" anchor="ctr"/>
            <a:lstStyle/>
            <a:p>
              <a:endParaRPr lang="ar-EG"/>
            </a:p>
          </p:txBody>
        </p:sp>
        <p:sp>
          <p:nvSpPr>
            <p:cNvPr id="38964" name="Rectangle 52"/>
            <p:cNvSpPr>
              <a:spLocks noChangeArrowheads="1"/>
            </p:cNvSpPr>
            <p:nvPr/>
          </p:nvSpPr>
          <p:spPr bwMode="auto">
            <a:xfrm>
              <a:off x="3238" y="1689"/>
              <a:ext cx="1397" cy="210"/>
            </a:xfrm>
            <a:prstGeom prst="rect">
              <a:avLst/>
            </a:prstGeom>
            <a:noFill/>
            <a:ln w="12700">
              <a:noFill/>
              <a:miter lim="800000"/>
              <a:headEnd/>
              <a:tailEnd/>
            </a:ln>
            <a:effectLst/>
          </p:spPr>
          <p:txBody>
            <a:bodyPr wrap="none" lIns="90487" tIns="44450" rIns="90487" bIns="44450">
              <a:spAutoFit/>
            </a:bodyPr>
            <a:lstStyle/>
            <a:p>
              <a:r>
                <a:rPr lang="en-US" sz="1600"/>
                <a:t>Prepare course catalogue</a:t>
              </a:r>
            </a:p>
          </p:txBody>
        </p:sp>
      </p:grpSp>
      <p:grpSp>
        <p:nvGrpSpPr>
          <p:cNvPr id="15" name="Group 57"/>
          <p:cNvGrpSpPr>
            <a:grpSpLocks/>
          </p:cNvGrpSpPr>
          <p:nvPr/>
        </p:nvGrpSpPr>
        <p:grpSpPr bwMode="auto">
          <a:xfrm>
            <a:off x="596900" y="1225550"/>
            <a:ext cx="2571750" cy="630238"/>
            <a:chOff x="376" y="772"/>
            <a:chExt cx="1620" cy="397"/>
          </a:xfrm>
        </p:grpSpPr>
        <p:sp>
          <p:nvSpPr>
            <p:cNvPr id="38967" name="Oval 55"/>
            <p:cNvSpPr>
              <a:spLocks noChangeArrowheads="1"/>
            </p:cNvSpPr>
            <p:nvPr/>
          </p:nvSpPr>
          <p:spPr bwMode="auto">
            <a:xfrm>
              <a:off x="906" y="772"/>
              <a:ext cx="571" cy="197"/>
            </a:xfrm>
            <a:prstGeom prst="ellipse">
              <a:avLst/>
            </a:prstGeom>
            <a:noFill/>
            <a:ln w="12700">
              <a:solidFill>
                <a:schemeClr val="tx1"/>
              </a:solidFill>
              <a:round/>
              <a:headEnd/>
              <a:tailEnd/>
            </a:ln>
            <a:effectLst/>
          </p:spPr>
          <p:txBody>
            <a:bodyPr wrap="none" anchor="ctr"/>
            <a:lstStyle/>
            <a:p>
              <a:endParaRPr lang="ar-EG"/>
            </a:p>
          </p:txBody>
        </p:sp>
        <p:sp>
          <p:nvSpPr>
            <p:cNvPr id="38968" name="Rectangle 56"/>
            <p:cNvSpPr>
              <a:spLocks noChangeArrowheads="1"/>
            </p:cNvSpPr>
            <p:nvPr/>
          </p:nvSpPr>
          <p:spPr bwMode="auto">
            <a:xfrm>
              <a:off x="376" y="959"/>
              <a:ext cx="1620" cy="210"/>
            </a:xfrm>
            <a:prstGeom prst="rect">
              <a:avLst/>
            </a:prstGeom>
            <a:noFill/>
            <a:ln w="12700">
              <a:noFill/>
              <a:miter lim="800000"/>
              <a:headEnd/>
              <a:tailEnd/>
            </a:ln>
            <a:effectLst/>
          </p:spPr>
          <p:txBody>
            <a:bodyPr wrap="none" lIns="90487" tIns="44450" rIns="90487" bIns="44450">
              <a:spAutoFit/>
            </a:bodyPr>
            <a:lstStyle/>
            <a:p>
              <a:r>
                <a:rPr lang="en-US" sz="1600"/>
                <a:t>Maintain student information</a:t>
              </a:r>
            </a:p>
          </p:txBody>
        </p:sp>
      </p:grpSp>
      <p:grpSp>
        <p:nvGrpSpPr>
          <p:cNvPr id="16" name="Group 60"/>
          <p:cNvGrpSpPr>
            <a:grpSpLocks/>
          </p:cNvGrpSpPr>
          <p:nvPr/>
        </p:nvGrpSpPr>
        <p:grpSpPr bwMode="auto">
          <a:xfrm>
            <a:off x="6080125" y="1225550"/>
            <a:ext cx="2741613" cy="630238"/>
            <a:chOff x="3830" y="772"/>
            <a:chExt cx="1727" cy="397"/>
          </a:xfrm>
        </p:grpSpPr>
        <p:sp>
          <p:nvSpPr>
            <p:cNvPr id="38970" name="Oval 58"/>
            <p:cNvSpPr>
              <a:spLocks noChangeArrowheads="1"/>
            </p:cNvSpPr>
            <p:nvPr/>
          </p:nvSpPr>
          <p:spPr bwMode="auto">
            <a:xfrm>
              <a:off x="4408" y="772"/>
              <a:ext cx="571" cy="197"/>
            </a:xfrm>
            <a:prstGeom prst="ellipse">
              <a:avLst/>
            </a:prstGeom>
            <a:noFill/>
            <a:ln w="12700">
              <a:solidFill>
                <a:schemeClr val="tx1"/>
              </a:solidFill>
              <a:round/>
              <a:headEnd/>
              <a:tailEnd/>
            </a:ln>
            <a:effectLst/>
          </p:spPr>
          <p:txBody>
            <a:bodyPr wrap="none" anchor="ctr"/>
            <a:lstStyle/>
            <a:p>
              <a:endParaRPr lang="ar-EG"/>
            </a:p>
          </p:txBody>
        </p:sp>
        <p:sp>
          <p:nvSpPr>
            <p:cNvPr id="38971" name="Rectangle 59"/>
            <p:cNvSpPr>
              <a:spLocks noChangeArrowheads="1"/>
            </p:cNvSpPr>
            <p:nvPr/>
          </p:nvSpPr>
          <p:spPr bwMode="auto">
            <a:xfrm>
              <a:off x="3830" y="959"/>
              <a:ext cx="1727" cy="210"/>
            </a:xfrm>
            <a:prstGeom prst="rect">
              <a:avLst/>
            </a:prstGeom>
            <a:noFill/>
            <a:ln w="12700">
              <a:noFill/>
              <a:miter lim="800000"/>
              <a:headEnd/>
              <a:tailEnd/>
            </a:ln>
            <a:effectLst/>
          </p:spPr>
          <p:txBody>
            <a:bodyPr wrap="none" lIns="90487" tIns="44450" rIns="90487" bIns="44450">
              <a:spAutoFit/>
            </a:bodyPr>
            <a:lstStyle/>
            <a:p>
              <a:r>
                <a:rPr lang="en-US" sz="1600"/>
                <a:t>Maintain professor information</a:t>
              </a:r>
            </a:p>
          </p:txBody>
        </p:sp>
      </p:grpSp>
      <p:sp>
        <p:nvSpPr>
          <p:cNvPr id="38974" name="Line 62"/>
          <p:cNvSpPr>
            <a:spLocks noChangeShapeType="1"/>
          </p:cNvSpPr>
          <p:nvPr/>
        </p:nvSpPr>
        <p:spPr bwMode="auto">
          <a:xfrm flipH="1" flipV="1">
            <a:off x="2465388" y="1387475"/>
            <a:ext cx="1838325" cy="46038"/>
          </a:xfrm>
          <a:prstGeom prst="line">
            <a:avLst/>
          </a:prstGeom>
          <a:noFill/>
          <a:ln w="12700">
            <a:solidFill>
              <a:schemeClr val="tx1"/>
            </a:solidFill>
            <a:round/>
            <a:headEnd/>
            <a:tailEnd/>
          </a:ln>
          <a:effectLst/>
        </p:spPr>
        <p:txBody>
          <a:bodyPr wrap="none" anchor="ctr"/>
          <a:lstStyle/>
          <a:p>
            <a:endParaRPr lang="ar-EG"/>
          </a:p>
        </p:txBody>
      </p:sp>
      <p:sp>
        <p:nvSpPr>
          <p:cNvPr id="38975" name="Line 63"/>
          <p:cNvSpPr>
            <a:spLocks noChangeShapeType="1"/>
          </p:cNvSpPr>
          <p:nvPr/>
        </p:nvSpPr>
        <p:spPr bwMode="auto">
          <a:xfrm flipH="1">
            <a:off x="3273425" y="1549400"/>
            <a:ext cx="1019175" cy="836613"/>
          </a:xfrm>
          <a:prstGeom prst="line">
            <a:avLst/>
          </a:prstGeom>
          <a:noFill/>
          <a:ln w="12700">
            <a:solidFill>
              <a:schemeClr val="tx1"/>
            </a:solidFill>
            <a:round/>
            <a:headEnd/>
            <a:tailEnd/>
          </a:ln>
          <a:effectLst/>
        </p:spPr>
        <p:txBody>
          <a:bodyPr wrap="none" anchor="ctr"/>
          <a:lstStyle/>
          <a:p>
            <a:endParaRPr lang="ar-EG"/>
          </a:p>
        </p:txBody>
      </p:sp>
      <p:sp>
        <p:nvSpPr>
          <p:cNvPr id="38976" name="Line 64"/>
          <p:cNvSpPr>
            <a:spLocks noChangeShapeType="1"/>
          </p:cNvSpPr>
          <p:nvPr/>
        </p:nvSpPr>
        <p:spPr bwMode="auto">
          <a:xfrm>
            <a:off x="4721225" y="1560513"/>
            <a:ext cx="1243013" cy="782637"/>
          </a:xfrm>
          <a:prstGeom prst="line">
            <a:avLst/>
          </a:prstGeom>
          <a:noFill/>
          <a:ln w="12700">
            <a:solidFill>
              <a:schemeClr val="tx1"/>
            </a:solidFill>
            <a:round/>
            <a:headEnd/>
            <a:tailEnd/>
          </a:ln>
          <a:effectLst/>
        </p:spPr>
        <p:txBody>
          <a:bodyPr wrap="none" anchor="ctr"/>
          <a:lstStyle/>
          <a:p>
            <a:endParaRPr lang="ar-EG"/>
          </a:p>
        </p:txBody>
      </p:sp>
      <p:sp>
        <p:nvSpPr>
          <p:cNvPr id="38977" name="Line 65"/>
          <p:cNvSpPr>
            <a:spLocks noChangeShapeType="1"/>
          </p:cNvSpPr>
          <p:nvPr/>
        </p:nvSpPr>
        <p:spPr bwMode="auto">
          <a:xfrm flipV="1">
            <a:off x="4713288" y="1387475"/>
            <a:ext cx="2168525" cy="44450"/>
          </a:xfrm>
          <a:prstGeom prst="line">
            <a:avLst/>
          </a:prstGeom>
          <a:noFill/>
          <a:ln w="12700">
            <a:solidFill>
              <a:schemeClr val="tx1"/>
            </a:solidFill>
            <a:round/>
            <a:headEnd/>
            <a:tailEnd/>
          </a:ln>
          <a:effectLst/>
        </p:spPr>
        <p:txBody>
          <a:bodyPr wrap="none" anchor="ctr"/>
          <a:lstStyle/>
          <a:p>
            <a:endParaRPr lang="ar-EG"/>
          </a:p>
        </p:txBody>
      </p:sp>
      <p:grpSp>
        <p:nvGrpSpPr>
          <p:cNvPr id="17" name="Group 69"/>
          <p:cNvGrpSpPr>
            <a:grpSpLocks/>
          </p:cNvGrpSpPr>
          <p:nvPr/>
        </p:nvGrpSpPr>
        <p:grpSpPr bwMode="auto">
          <a:xfrm>
            <a:off x="2374900" y="5032375"/>
            <a:ext cx="2401888" cy="630238"/>
            <a:chOff x="1511" y="2759"/>
            <a:chExt cx="1513" cy="397"/>
          </a:xfrm>
        </p:grpSpPr>
        <p:sp>
          <p:nvSpPr>
            <p:cNvPr id="38982" name="Oval 70"/>
            <p:cNvSpPr>
              <a:spLocks noChangeArrowheads="1"/>
            </p:cNvSpPr>
            <p:nvPr/>
          </p:nvSpPr>
          <p:spPr bwMode="auto">
            <a:xfrm>
              <a:off x="1979" y="2759"/>
              <a:ext cx="571" cy="197"/>
            </a:xfrm>
            <a:prstGeom prst="ellipse">
              <a:avLst/>
            </a:prstGeom>
            <a:noFill/>
            <a:ln w="12700">
              <a:solidFill>
                <a:schemeClr val="tx1"/>
              </a:solidFill>
              <a:round/>
              <a:headEnd/>
              <a:tailEnd/>
            </a:ln>
            <a:effectLst/>
          </p:spPr>
          <p:txBody>
            <a:bodyPr wrap="none" anchor="ctr"/>
            <a:lstStyle/>
            <a:p>
              <a:endParaRPr lang="ar-EG"/>
            </a:p>
          </p:txBody>
        </p:sp>
        <p:sp>
          <p:nvSpPr>
            <p:cNvPr id="38983" name="Rectangle 71"/>
            <p:cNvSpPr>
              <a:spLocks noChangeArrowheads="1"/>
            </p:cNvSpPr>
            <p:nvPr/>
          </p:nvSpPr>
          <p:spPr bwMode="auto">
            <a:xfrm>
              <a:off x="1511" y="2946"/>
              <a:ext cx="1513" cy="210"/>
            </a:xfrm>
            <a:prstGeom prst="rect">
              <a:avLst/>
            </a:prstGeom>
            <a:noFill/>
            <a:ln w="12700">
              <a:noFill/>
              <a:miter lim="800000"/>
              <a:headEnd/>
              <a:tailEnd/>
            </a:ln>
            <a:effectLst/>
          </p:spPr>
          <p:txBody>
            <a:bodyPr wrap="none" lIns="90487" tIns="44450" rIns="90487" bIns="44450">
              <a:spAutoFit/>
            </a:bodyPr>
            <a:lstStyle/>
            <a:p>
              <a:r>
                <a:rPr lang="en-US" sz="1600"/>
                <a:t>Prepare billing information</a:t>
              </a:r>
            </a:p>
          </p:txBody>
        </p:sp>
      </p:grpSp>
      <p:grpSp>
        <p:nvGrpSpPr>
          <p:cNvPr id="18" name="Group 72"/>
          <p:cNvGrpSpPr>
            <a:grpSpLocks/>
          </p:cNvGrpSpPr>
          <p:nvPr/>
        </p:nvGrpSpPr>
        <p:grpSpPr bwMode="auto">
          <a:xfrm>
            <a:off x="1087438" y="4419600"/>
            <a:ext cx="611187" cy="811213"/>
            <a:chOff x="694" y="2349"/>
            <a:chExt cx="385" cy="511"/>
          </a:xfrm>
        </p:grpSpPr>
        <p:sp>
          <p:nvSpPr>
            <p:cNvPr id="38985" name="Rectangle 73"/>
            <p:cNvSpPr>
              <a:spLocks noChangeArrowheads="1"/>
            </p:cNvSpPr>
            <p:nvPr/>
          </p:nvSpPr>
          <p:spPr bwMode="auto">
            <a:xfrm>
              <a:off x="694" y="2650"/>
              <a:ext cx="385" cy="210"/>
            </a:xfrm>
            <a:prstGeom prst="rect">
              <a:avLst/>
            </a:prstGeom>
            <a:noFill/>
            <a:ln w="12700">
              <a:noFill/>
              <a:miter lim="800000"/>
              <a:headEnd/>
              <a:tailEnd/>
            </a:ln>
            <a:effectLst/>
          </p:spPr>
          <p:txBody>
            <a:bodyPr wrap="none" lIns="90487" tIns="44450" rIns="90487" bIns="44450">
              <a:spAutoFit/>
            </a:bodyPr>
            <a:lstStyle/>
            <a:p>
              <a:r>
                <a:rPr lang="en-US" sz="1600"/>
                <a:t>Time</a:t>
              </a:r>
            </a:p>
          </p:txBody>
        </p:sp>
        <p:grpSp>
          <p:nvGrpSpPr>
            <p:cNvPr id="19" name="Group 74"/>
            <p:cNvGrpSpPr>
              <a:grpSpLocks/>
            </p:cNvGrpSpPr>
            <p:nvPr/>
          </p:nvGrpSpPr>
          <p:grpSpPr bwMode="auto">
            <a:xfrm>
              <a:off x="808" y="2349"/>
              <a:ext cx="156" cy="320"/>
              <a:chOff x="808" y="2349"/>
              <a:chExt cx="156" cy="320"/>
            </a:xfrm>
          </p:grpSpPr>
          <p:sp>
            <p:nvSpPr>
              <p:cNvPr id="38987" name="Oval 75"/>
              <p:cNvSpPr>
                <a:spLocks noChangeArrowheads="1"/>
              </p:cNvSpPr>
              <p:nvPr/>
            </p:nvSpPr>
            <p:spPr bwMode="auto">
              <a:xfrm>
                <a:off x="850" y="2349"/>
                <a:ext cx="81" cy="82"/>
              </a:xfrm>
              <a:prstGeom prst="ellipse">
                <a:avLst/>
              </a:prstGeom>
              <a:solidFill>
                <a:schemeClr val="bg1"/>
              </a:solidFill>
              <a:ln w="12700">
                <a:solidFill>
                  <a:schemeClr val="tx1"/>
                </a:solidFill>
                <a:round/>
                <a:headEnd/>
                <a:tailEnd/>
              </a:ln>
              <a:effectLst/>
            </p:spPr>
            <p:txBody>
              <a:bodyPr wrap="none" anchor="ctr"/>
              <a:lstStyle/>
              <a:p>
                <a:endParaRPr lang="ar-EG"/>
              </a:p>
            </p:txBody>
          </p:sp>
          <p:sp>
            <p:nvSpPr>
              <p:cNvPr id="38988" name="Line 76"/>
              <p:cNvSpPr>
                <a:spLocks noChangeShapeType="1"/>
              </p:cNvSpPr>
              <p:nvPr/>
            </p:nvSpPr>
            <p:spPr bwMode="auto">
              <a:xfrm>
                <a:off x="890" y="2443"/>
                <a:ext cx="0" cy="119"/>
              </a:xfrm>
              <a:prstGeom prst="line">
                <a:avLst/>
              </a:prstGeom>
              <a:noFill/>
              <a:ln w="12700">
                <a:solidFill>
                  <a:schemeClr val="tx1"/>
                </a:solidFill>
                <a:round/>
                <a:headEnd/>
                <a:tailEnd/>
              </a:ln>
              <a:effectLst/>
            </p:spPr>
            <p:txBody>
              <a:bodyPr wrap="none" anchor="ctr"/>
              <a:lstStyle/>
              <a:p>
                <a:endParaRPr lang="ar-EG"/>
              </a:p>
            </p:txBody>
          </p:sp>
          <p:sp>
            <p:nvSpPr>
              <p:cNvPr id="38989" name="Line 77"/>
              <p:cNvSpPr>
                <a:spLocks noChangeShapeType="1"/>
              </p:cNvSpPr>
              <p:nvPr/>
            </p:nvSpPr>
            <p:spPr bwMode="auto">
              <a:xfrm>
                <a:off x="830" y="2490"/>
                <a:ext cx="121" cy="0"/>
              </a:xfrm>
              <a:prstGeom prst="line">
                <a:avLst/>
              </a:prstGeom>
              <a:noFill/>
              <a:ln w="12700">
                <a:solidFill>
                  <a:schemeClr val="tx1"/>
                </a:solidFill>
                <a:round/>
                <a:headEnd/>
                <a:tailEnd/>
              </a:ln>
              <a:effectLst/>
            </p:spPr>
            <p:txBody>
              <a:bodyPr wrap="none" anchor="ctr"/>
              <a:lstStyle/>
              <a:p>
                <a:endParaRPr lang="ar-EG"/>
              </a:p>
            </p:txBody>
          </p:sp>
          <p:sp>
            <p:nvSpPr>
              <p:cNvPr id="38990" name="Freeform 78"/>
              <p:cNvSpPr>
                <a:spLocks/>
              </p:cNvSpPr>
              <p:nvPr/>
            </p:nvSpPr>
            <p:spPr bwMode="auto">
              <a:xfrm>
                <a:off x="808" y="2569"/>
                <a:ext cx="156" cy="100"/>
              </a:xfrm>
              <a:custGeom>
                <a:avLst/>
                <a:gdLst/>
                <a:ahLst/>
                <a:cxnLst>
                  <a:cxn ang="0">
                    <a:pos x="0" y="99"/>
                  </a:cxn>
                  <a:cxn ang="0">
                    <a:pos x="78" y="0"/>
                  </a:cxn>
                  <a:cxn ang="0">
                    <a:pos x="155" y="99"/>
                  </a:cxn>
                </a:cxnLst>
                <a:rect l="0" t="0" r="r" b="b"/>
                <a:pathLst>
                  <a:path w="156" h="100">
                    <a:moveTo>
                      <a:pt x="0" y="99"/>
                    </a:moveTo>
                    <a:lnTo>
                      <a:pt x="78" y="0"/>
                    </a:lnTo>
                    <a:lnTo>
                      <a:pt x="155" y="99"/>
                    </a:lnTo>
                  </a:path>
                </a:pathLst>
              </a:custGeom>
              <a:noFill/>
              <a:ln w="12700" cap="rnd" cmpd="sng">
                <a:solidFill>
                  <a:schemeClr val="tx1"/>
                </a:solidFill>
                <a:prstDash val="solid"/>
                <a:round/>
                <a:headEnd type="none" w="med" len="med"/>
                <a:tailEnd type="none" w="med" len="med"/>
              </a:ln>
              <a:effectLst/>
            </p:spPr>
            <p:txBody>
              <a:bodyPr/>
              <a:lstStyle/>
              <a:p>
                <a:endParaRPr lang="ar-EG"/>
              </a:p>
            </p:txBody>
          </p:sp>
        </p:grpSp>
      </p:grpSp>
      <p:sp>
        <p:nvSpPr>
          <p:cNvPr id="38991" name="Line 79"/>
          <p:cNvSpPr>
            <a:spLocks noChangeShapeType="1"/>
          </p:cNvSpPr>
          <p:nvPr/>
        </p:nvSpPr>
        <p:spPr bwMode="auto">
          <a:xfrm>
            <a:off x="1676400" y="4648200"/>
            <a:ext cx="1371600" cy="457200"/>
          </a:xfrm>
          <a:prstGeom prst="line">
            <a:avLst/>
          </a:prstGeom>
          <a:noFill/>
          <a:ln w="12700">
            <a:solidFill>
              <a:schemeClr val="tx1"/>
            </a:solidFill>
            <a:round/>
            <a:headEnd/>
            <a:tailEnd/>
          </a:ln>
          <a:effectLst/>
        </p:spPr>
        <p:txBody>
          <a:bodyPr wrap="none" anchor="ctr"/>
          <a:lstStyle/>
          <a:p>
            <a:endParaRPr lang="ar-EG"/>
          </a:p>
        </p:txBody>
      </p:sp>
      <p:sp>
        <p:nvSpPr>
          <p:cNvPr id="38992" name="Text Box 80"/>
          <p:cNvSpPr txBox="1">
            <a:spLocks noChangeArrowheads="1"/>
          </p:cNvSpPr>
          <p:nvPr/>
        </p:nvSpPr>
        <p:spPr bwMode="auto">
          <a:xfrm>
            <a:off x="2514600" y="5943600"/>
            <a:ext cx="3592513" cy="336550"/>
          </a:xfrm>
          <a:prstGeom prst="rect">
            <a:avLst/>
          </a:prstGeom>
          <a:noFill/>
          <a:ln w="12700">
            <a:noFill/>
            <a:miter lim="800000"/>
            <a:headEnd/>
            <a:tailEnd/>
          </a:ln>
          <a:effectLst/>
        </p:spPr>
        <p:txBody>
          <a:bodyPr wrap="none">
            <a:spAutoFit/>
          </a:bodyPr>
          <a:lstStyle/>
          <a:p>
            <a:r>
              <a:rPr lang="en-US" sz="1600" b="1">
                <a:solidFill>
                  <a:srgbClr val="CF0E30"/>
                </a:solidFill>
              </a:rPr>
              <a:t>«communication» association (implicit)</a:t>
            </a:r>
            <a:endParaRPr lang="en-US" sz="1600" b="1"/>
          </a:p>
        </p:txBody>
      </p:sp>
      <p:cxnSp>
        <p:nvCxnSpPr>
          <p:cNvPr id="38993" name="AutoShape 81"/>
          <p:cNvCxnSpPr>
            <a:cxnSpLocks noChangeShapeType="1"/>
            <a:stCxn id="38992" idx="1"/>
          </p:cNvCxnSpPr>
          <p:nvPr/>
        </p:nvCxnSpPr>
        <p:spPr bwMode="auto">
          <a:xfrm flipH="1" flipV="1">
            <a:off x="2049463" y="5638800"/>
            <a:ext cx="465137" cy="473075"/>
          </a:xfrm>
          <a:prstGeom prst="straightConnector1">
            <a:avLst/>
          </a:prstGeom>
          <a:noFill/>
          <a:ln w="12700">
            <a:solidFill>
              <a:schemeClr val="tx1"/>
            </a:solidFill>
            <a:round/>
            <a:headEnd/>
            <a:tailEnd type="triangl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499"/>
                                          </p:stCondLst>
                                        </p:cTn>
                                        <p:tgtEl>
                                          <p:spTgt spid="11"/>
                                        </p:tgtEl>
                                        <p:attrNameLst>
                                          <p:attrName>style.visibility</p:attrName>
                                        </p:attrNameLst>
                                      </p:cBhvr>
                                      <p:to>
                                        <p:strVal val="visible"/>
                                      </p:to>
                                    </p:set>
                                  </p:childTnLst>
                                </p:cTn>
                              </p:par>
                            </p:childTnLst>
                          </p:cTn>
                        </p:par>
                        <p:par>
                          <p:cTn id="7" fill="hold">
                            <p:stCondLst>
                              <p:cond delay="1500"/>
                            </p:stCondLst>
                            <p:childTnLst>
                              <p:par>
                                <p:cTn id="8" presetID="22" presetClass="entr" presetSubtype="8" fill="hold" grpId="0" nodeType="afterEffect">
                                  <p:stCondLst>
                                    <p:cond delay="1000"/>
                                  </p:stCondLst>
                                  <p:childTnLst>
                                    <p:set>
                                      <p:cBhvr>
                                        <p:cTn id="9" dur="1" fill="hold">
                                          <p:stCondLst>
                                            <p:cond delay="0"/>
                                          </p:stCondLst>
                                        </p:cTn>
                                        <p:tgtEl>
                                          <p:spTgt spid="38976"/>
                                        </p:tgtEl>
                                        <p:attrNameLst>
                                          <p:attrName>style.visibility</p:attrName>
                                        </p:attrNameLst>
                                      </p:cBhvr>
                                      <p:to>
                                        <p:strVal val="visible"/>
                                      </p:to>
                                    </p:set>
                                    <p:animEffect transition="in" filter="wipe(left)">
                                      <p:cBhvr>
                                        <p:cTn id="10" dur="500"/>
                                        <p:tgtEl>
                                          <p:spTgt spid="38976"/>
                                        </p:tgtEl>
                                      </p:cBhvr>
                                    </p:animEffect>
                                  </p:childTnLst>
                                </p:cTn>
                              </p:par>
                            </p:childTnLst>
                          </p:cTn>
                        </p:par>
                        <p:par>
                          <p:cTn id="11" fill="hold">
                            <p:stCondLst>
                              <p:cond delay="3000"/>
                            </p:stCondLst>
                            <p:childTnLst>
                              <p:par>
                                <p:cTn id="12" presetID="1" presetClass="entr" presetSubtype="0" fill="hold" nodeType="afterEffect">
                                  <p:stCondLst>
                                    <p:cond delay="0"/>
                                  </p:stCondLst>
                                  <p:childTnLst>
                                    <p:set>
                                      <p:cBhvr>
                                        <p:cTn id="13" dur="1" fill="hold">
                                          <p:stCondLst>
                                            <p:cond delay="499"/>
                                          </p:stCondLst>
                                        </p:cTn>
                                        <p:tgtEl>
                                          <p:spTgt spid="14"/>
                                        </p:tgtEl>
                                        <p:attrNameLst>
                                          <p:attrName>style.visibility</p:attrName>
                                        </p:attrNameLst>
                                      </p:cBhvr>
                                      <p:to>
                                        <p:strVal val="visible"/>
                                      </p:to>
                                    </p:set>
                                  </p:childTnLst>
                                </p:cTn>
                              </p:par>
                            </p:childTnLst>
                          </p:cTn>
                        </p:par>
                        <p:par>
                          <p:cTn id="14" fill="hold">
                            <p:stCondLst>
                              <p:cond delay="3500"/>
                            </p:stCondLst>
                            <p:childTnLst>
                              <p:par>
                                <p:cTn id="15" presetID="1" presetClass="entr" presetSubtype="0" fill="hold" nodeType="afterEffect">
                                  <p:stCondLst>
                                    <p:cond delay="2000"/>
                                  </p:stCondLst>
                                  <p:childTnLst>
                                    <p:set>
                                      <p:cBhvr>
                                        <p:cTn id="16" dur="1" fill="hold">
                                          <p:stCondLst>
                                            <p:cond delay="499"/>
                                          </p:stCondLst>
                                        </p:cTn>
                                        <p:tgtEl>
                                          <p:spTgt spid="3"/>
                                        </p:tgtEl>
                                        <p:attrNameLst>
                                          <p:attrName>style.visibility</p:attrName>
                                        </p:attrNameLst>
                                      </p:cBhvr>
                                      <p:to>
                                        <p:strVal val="visible"/>
                                      </p:to>
                                    </p:set>
                                  </p:childTnLst>
                                </p:cTn>
                              </p:par>
                            </p:childTnLst>
                          </p:cTn>
                        </p:par>
                        <p:par>
                          <p:cTn id="17" fill="hold">
                            <p:stCondLst>
                              <p:cond delay="6000"/>
                            </p:stCondLst>
                            <p:childTnLst>
                              <p:par>
                                <p:cTn id="18" presetID="22" presetClass="entr" presetSubtype="8" fill="hold" grpId="0" nodeType="afterEffect">
                                  <p:stCondLst>
                                    <p:cond delay="1000"/>
                                  </p:stCondLst>
                                  <p:childTnLst>
                                    <p:set>
                                      <p:cBhvr>
                                        <p:cTn id="19" dur="1" fill="hold">
                                          <p:stCondLst>
                                            <p:cond delay="0"/>
                                          </p:stCondLst>
                                        </p:cTn>
                                        <p:tgtEl>
                                          <p:spTgt spid="38934"/>
                                        </p:tgtEl>
                                        <p:attrNameLst>
                                          <p:attrName>style.visibility</p:attrName>
                                        </p:attrNameLst>
                                      </p:cBhvr>
                                      <p:to>
                                        <p:strVal val="visible"/>
                                      </p:to>
                                    </p:set>
                                    <p:animEffect transition="in" filter="wipe(left)">
                                      <p:cBhvr>
                                        <p:cTn id="20" dur="500"/>
                                        <p:tgtEl>
                                          <p:spTgt spid="38934"/>
                                        </p:tgtEl>
                                      </p:cBhvr>
                                    </p:animEffect>
                                  </p:childTnLst>
                                </p:cTn>
                              </p:par>
                            </p:childTnLst>
                          </p:cTn>
                        </p:par>
                        <p:par>
                          <p:cTn id="21" fill="hold">
                            <p:stCondLst>
                              <p:cond delay="7500"/>
                            </p:stCondLst>
                            <p:childTnLst>
                              <p:par>
                                <p:cTn id="22" presetID="1" presetClass="entr" presetSubtype="0" fill="hold" nodeType="afterEffect">
                                  <p:stCondLst>
                                    <p:cond delay="0"/>
                                  </p:stCondLst>
                                  <p:childTnLst>
                                    <p:set>
                                      <p:cBhvr>
                                        <p:cTn id="23" dur="1" fill="hold">
                                          <p:stCondLst>
                                            <p:cond delay="499"/>
                                          </p:stCondLst>
                                        </p:cTn>
                                        <p:tgtEl>
                                          <p:spTgt spid="2"/>
                                        </p:tgtEl>
                                        <p:attrNameLst>
                                          <p:attrName>style.visibility</p:attrName>
                                        </p:attrNameLst>
                                      </p:cBhvr>
                                      <p:to>
                                        <p:strVal val="visible"/>
                                      </p:to>
                                    </p:set>
                                  </p:childTnLst>
                                </p:cTn>
                              </p:par>
                            </p:childTnLst>
                          </p:cTn>
                        </p:par>
                        <p:par>
                          <p:cTn id="24" fill="hold">
                            <p:stCondLst>
                              <p:cond delay="8000"/>
                            </p:stCondLst>
                            <p:childTnLst>
                              <p:par>
                                <p:cTn id="25" presetID="1" presetClass="entr" presetSubtype="0" fill="hold" nodeType="afterEffect">
                                  <p:stCondLst>
                                    <p:cond delay="2000"/>
                                  </p:stCondLst>
                                  <p:childTnLst>
                                    <p:set>
                                      <p:cBhvr>
                                        <p:cTn id="26" dur="1" fill="hold">
                                          <p:stCondLst>
                                            <p:cond delay="499"/>
                                          </p:stCondLst>
                                        </p:cTn>
                                        <p:tgtEl>
                                          <p:spTgt spid="5"/>
                                        </p:tgtEl>
                                        <p:attrNameLst>
                                          <p:attrName>style.visibility</p:attrName>
                                        </p:attrNameLst>
                                      </p:cBhvr>
                                      <p:to>
                                        <p:strVal val="visible"/>
                                      </p:to>
                                    </p:set>
                                  </p:childTnLst>
                                </p:cTn>
                              </p:par>
                            </p:childTnLst>
                          </p:cTn>
                        </p:par>
                        <p:par>
                          <p:cTn id="27" fill="hold">
                            <p:stCondLst>
                              <p:cond delay="10500"/>
                            </p:stCondLst>
                            <p:childTnLst>
                              <p:par>
                                <p:cTn id="28" presetID="1" presetClass="entr" presetSubtype="0" fill="hold" nodeType="afterEffect">
                                  <p:stCondLst>
                                    <p:cond delay="1000"/>
                                  </p:stCondLst>
                                  <p:childTnLst>
                                    <p:set>
                                      <p:cBhvr>
                                        <p:cTn id="29" dur="1" fill="hold">
                                          <p:stCondLst>
                                            <p:cond delay="499"/>
                                          </p:stCondLst>
                                        </p:cTn>
                                        <p:tgtEl>
                                          <p:spTgt spid="17"/>
                                        </p:tgtEl>
                                        <p:attrNameLst>
                                          <p:attrName>style.visibility</p:attrName>
                                        </p:attrNameLst>
                                      </p:cBhvr>
                                      <p:to>
                                        <p:strVal val="visible"/>
                                      </p:to>
                                    </p:set>
                                  </p:childTnLst>
                                </p:cTn>
                              </p:par>
                            </p:childTnLst>
                          </p:cTn>
                        </p:par>
                        <p:par>
                          <p:cTn id="30" fill="hold">
                            <p:stCondLst>
                              <p:cond delay="12000"/>
                            </p:stCondLst>
                            <p:childTnLst>
                              <p:par>
                                <p:cTn id="31" presetID="22" presetClass="entr" presetSubtype="2" fill="hold" grpId="0" nodeType="afterEffect">
                                  <p:stCondLst>
                                    <p:cond delay="0"/>
                                  </p:stCondLst>
                                  <p:childTnLst>
                                    <p:set>
                                      <p:cBhvr>
                                        <p:cTn id="32" dur="1" fill="hold">
                                          <p:stCondLst>
                                            <p:cond delay="0"/>
                                          </p:stCondLst>
                                        </p:cTn>
                                        <p:tgtEl>
                                          <p:spTgt spid="38935"/>
                                        </p:tgtEl>
                                        <p:attrNameLst>
                                          <p:attrName>style.visibility</p:attrName>
                                        </p:attrNameLst>
                                      </p:cBhvr>
                                      <p:to>
                                        <p:strVal val="visible"/>
                                      </p:to>
                                    </p:set>
                                    <p:animEffect transition="in" filter="wipe(right)">
                                      <p:cBhvr>
                                        <p:cTn id="33" dur="500"/>
                                        <p:tgtEl>
                                          <p:spTgt spid="38935"/>
                                        </p:tgtEl>
                                      </p:cBhvr>
                                    </p:animEffect>
                                  </p:childTnLst>
                                </p:cTn>
                              </p:par>
                            </p:childTnLst>
                          </p:cTn>
                        </p:par>
                        <p:par>
                          <p:cTn id="34" fill="hold">
                            <p:stCondLst>
                              <p:cond delay="12500"/>
                            </p:stCondLst>
                            <p:childTnLst>
                              <p:par>
                                <p:cTn id="35" presetID="1" presetClass="entr" presetSubtype="0" fill="hold" nodeType="afterEffect">
                                  <p:stCondLst>
                                    <p:cond delay="2000"/>
                                  </p:stCondLst>
                                  <p:childTnLst>
                                    <p:set>
                                      <p:cBhvr>
                                        <p:cTn id="36" dur="1" fill="hold">
                                          <p:stCondLst>
                                            <p:cond delay="499"/>
                                          </p:stCondLst>
                                        </p:cTn>
                                        <p:tgtEl>
                                          <p:spTgt spid="7"/>
                                        </p:tgtEl>
                                        <p:attrNameLst>
                                          <p:attrName>style.visibility</p:attrName>
                                        </p:attrNameLst>
                                      </p:cBhvr>
                                      <p:to>
                                        <p:strVal val="visible"/>
                                      </p:to>
                                    </p:set>
                                  </p:childTnLst>
                                </p:cTn>
                              </p:par>
                            </p:childTnLst>
                          </p:cTn>
                        </p:par>
                        <p:par>
                          <p:cTn id="37" fill="hold">
                            <p:stCondLst>
                              <p:cond delay="15000"/>
                            </p:stCondLst>
                            <p:childTnLst>
                              <p:par>
                                <p:cTn id="38" presetID="22" presetClass="entr" presetSubtype="2" fill="hold" grpId="0" nodeType="afterEffect">
                                  <p:stCondLst>
                                    <p:cond delay="1000"/>
                                  </p:stCondLst>
                                  <p:childTnLst>
                                    <p:set>
                                      <p:cBhvr>
                                        <p:cTn id="39" dur="1" fill="hold">
                                          <p:stCondLst>
                                            <p:cond delay="0"/>
                                          </p:stCondLst>
                                        </p:cTn>
                                        <p:tgtEl>
                                          <p:spTgt spid="38951"/>
                                        </p:tgtEl>
                                        <p:attrNameLst>
                                          <p:attrName>style.visibility</p:attrName>
                                        </p:attrNameLst>
                                      </p:cBhvr>
                                      <p:to>
                                        <p:strVal val="visible"/>
                                      </p:to>
                                    </p:set>
                                    <p:animEffect transition="in" filter="wipe(right)">
                                      <p:cBhvr>
                                        <p:cTn id="40" dur="500"/>
                                        <p:tgtEl>
                                          <p:spTgt spid="38951"/>
                                        </p:tgtEl>
                                      </p:cBhvr>
                                    </p:animEffect>
                                  </p:childTnLst>
                                </p:cTn>
                              </p:par>
                            </p:childTnLst>
                          </p:cTn>
                        </p:par>
                        <p:par>
                          <p:cTn id="41" fill="hold">
                            <p:stCondLst>
                              <p:cond delay="16500"/>
                            </p:stCondLst>
                            <p:childTnLst>
                              <p:par>
                                <p:cTn id="42" presetID="1" presetClass="entr" presetSubtype="0" fill="hold" nodeType="afterEffect">
                                  <p:stCondLst>
                                    <p:cond delay="0"/>
                                  </p:stCondLst>
                                  <p:childTnLst>
                                    <p:set>
                                      <p:cBhvr>
                                        <p:cTn id="43" dur="1" fill="hold">
                                          <p:stCondLst>
                                            <p:cond delay="499"/>
                                          </p:stCondLst>
                                        </p:cTn>
                                        <p:tgtEl>
                                          <p:spTgt spid="10"/>
                                        </p:tgtEl>
                                        <p:attrNameLst>
                                          <p:attrName>style.visibility</p:attrName>
                                        </p:attrNameLst>
                                      </p:cBhvr>
                                      <p:to>
                                        <p:strVal val="visible"/>
                                      </p:to>
                                    </p:set>
                                  </p:childTnLst>
                                </p:cTn>
                              </p:par>
                            </p:childTnLst>
                          </p:cTn>
                        </p:par>
                        <p:par>
                          <p:cTn id="44" fill="hold">
                            <p:stCondLst>
                              <p:cond delay="17000"/>
                            </p:stCondLst>
                            <p:childTnLst>
                              <p:par>
                                <p:cTn id="45" presetID="22" presetClass="entr" presetSubtype="2" fill="hold" grpId="0" nodeType="afterEffect">
                                  <p:stCondLst>
                                    <p:cond delay="1000"/>
                                  </p:stCondLst>
                                  <p:childTnLst>
                                    <p:set>
                                      <p:cBhvr>
                                        <p:cTn id="46" dur="1" fill="hold">
                                          <p:stCondLst>
                                            <p:cond delay="0"/>
                                          </p:stCondLst>
                                        </p:cTn>
                                        <p:tgtEl>
                                          <p:spTgt spid="38952"/>
                                        </p:tgtEl>
                                        <p:attrNameLst>
                                          <p:attrName>style.visibility</p:attrName>
                                        </p:attrNameLst>
                                      </p:cBhvr>
                                      <p:to>
                                        <p:strVal val="visible"/>
                                      </p:to>
                                    </p:set>
                                    <p:animEffect transition="in" filter="wipe(right)">
                                      <p:cBhvr>
                                        <p:cTn id="47" dur="500"/>
                                        <p:tgtEl>
                                          <p:spTgt spid="38952"/>
                                        </p:tgtEl>
                                      </p:cBhvr>
                                    </p:animEffect>
                                  </p:childTnLst>
                                </p:cTn>
                              </p:par>
                            </p:childTnLst>
                          </p:cTn>
                        </p:par>
                        <p:par>
                          <p:cTn id="48" fill="hold">
                            <p:stCondLst>
                              <p:cond delay="18500"/>
                            </p:stCondLst>
                            <p:childTnLst>
                              <p:par>
                                <p:cTn id="49" presetID="1" presetClass="entr" presetSubtype="0" fill="hold" nodeType="afterEffect">
                                  <p:stCondLst>
                                    <p:cond delay="0"/>
                                  </p:stCondLst>
                                  <p:childTnLst>
                                    <p:set>
                                      <p:cBhvr>
                                        <p:cTn id="50" dur="1" fill="hold">
                                          <p:stCondLst>
                                            <p:cond delay="499"/>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38974"/>
                                        </p:tgtEl>
                                        <p:attrNameLst>
                                          <p:attrName>style.visibility</p:attrName>
                                        </p:attrNameLst>
                                      </p:cBhvr>
                                      <p:to>
                                        <p:strVal val="visible"/>
                                      </p:to>
                                    </p:set>
                                    <p:animEffect transition="in" filter="wipe(right)">
                                      <p:cBhvr>
                                        <p:cTn id="55" dur="500"/>
                                        <p:tgtEl>
                                          <p:spTgt spid="38974"/>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15"/>
                                        </p:tgtEl>
                                        <p:attrNameLst>
                                          <p:attrName>style.visibility</p:attrName>
                                        </p:attrNameLst>
                                      </p:cBhvr>
                                      <p:to>
                                        <p:strVal val="visible"/>
                                      </p:to>
                                    </p:set>
                                  </p:childTnLst>
                                </p:cTn>
                              </p:par>
                            </p:childTnLst>
                          </p:cTn>
                        </p:par>
                        <p:par>
                          <p:cTn id="59" fill="hold">
                            <p:stCondLst>
                              <p:cond delay="1000"/>
                            </p:stCondLst>
                            <p:childTnLst>
                              <p:par>
                                <p:cTn id="60" presetID="22" presetClass="entr" presetSubtype="2" fill="hold" grpId="0" nodeType="afterEffect">
                                  <p:stCondLst>
                                    <p:cond delay="1000"/>
                                  </p:stCondLst>
                                  <p:childTnLst>
                                    <p:set>
                                      <p:cBhvr>
                                        <p:cTn id="61" dur="1" fill="hold">
                                          <p:stCondLst>
                                            <p:cond delay="0"/>
                                          </p:stCondLst>
                                        </p:cTn>
                                        <p:tgtEl>
                                          <p:spTgt spid="38975"/>
                                        </p:tgtEl>
                                        <p:attrNameLst>
                                          <p:attrName>style.visibility</p:attrName>
                                        </p:attrNameLst>
                                      </p:cBhvr>
                                      <p:to>
                                        <p:strVal val="visible"/>
                                      </p:to>
                                    </p:set>
                                    <p:animEffect transition="in" filter="wipe(right)">
                                      <p:cBhvr>
                                        <p:cTn id="62" dur="500"/>
                                        <p:tgtEl>
                                          <p:spTgt spid="38975"/>
                                        </p:tgtEl>
                                      </p:cBhvr>
                                    </p:animEffect>
                                  </p:childTnLst>
                                </p:cTn>
                              </p:par>
                            </p:childTnLst>
                          </p:cTn>
                        </p:par>
                        <p:par>
                          <p:cTn id="63" fill="hold">
                            <p:stCondLst>
                              <p:cond delay="2500"/>
                            </p:stCondLst>
                            <p:childTnLst>
                              <p:par>
                                <p:cTn id="64" presetID="1" presetClass="entr" presetSubtype="0" fill="hold" nodeType="afterEffect">
                                  <p:stCondLst>
                                    <p:cond delay="0"/>
                                  </p:stCondLst>
                                  <p:childTnLst>
                                    <p:set>
                                      <p:cBhvr>
                                        <p:cTn id="65" dur="1" fill="hold">
                                          <p:stCondLst>
                                            <p:cond delay="499"/>
                                          </p:stCondLst>
                                        </p:cTn>
                                        <p:tgtEl>
                                          <p:spTgt spid="13"/>
                                        </p:tgtEl>
                                        <p:attrNameLst>
                                          <p:attrName>style.visibility</p:attrName>
                                        </p:attrNameLst>
                                      </p:cBhvr>
                                      <p:to>
                                        <p:strVal val="visible"/>
                                      </p:to>
                                    </p:set>
                                  </p:childTnLst>
                                </p:cTn>
                              </p:par>
                            </p:childTnLst>
                          </p:cTn>
                        </p:par>
                        <p:par>
                          <p:cTn id="66" fill="hold">
                            <p:stCondLst>
                              <p:cond delay="3000"/>
                            </p:stCondLst>
                            <p:childTnLst>
                              <p:par>
                                <p:cTn id="67" presetID="22" presetClass="entr" presetSubtype="8" fill="hold" grpId="0" nodeType="afterEffect">
                                  <p:stCondLst>
                                    <p:cond delay="1000"/>
                                  </p:stCondLst>
                                  <p:childTnLst>
                                    <p:set>
                                      <p:cBhvr>
                                        <p:cTn id="68" dur="1" fill="hold">
                                          <p:stCondLst>
                                            <p:cond delay="0"/>
                                          </p:stCondLst>
                                        </p:cTn>
                                        <p:tgtEl>
                                          <p:spTgt spid="38977"/>
                                        </p:tgtEl>
                                        <p:attrNameLst>
                                          <p:attrName>style.visibility</p:attrName>
                                        </p:attrNameLst>
                                      </p:cBhvr>
                                      <p:to>
                                        <p:strVal val="visible"/>
                                      </p:to>
                                    </p:set>
                                    <p:animEffect transition="in" filter="wipe(left)">
                                      <p:cBhvr>
                                        <p:cTn id="69" dur="500"/>
                                        <p:tgtEl>
                                          <p:spTgt spid="38977"/>
                                        </p:tgtEl>
                                      </p:cBhvr>
                                    </p:animEffect>
                                  </p:childTnLst>
                                </p:cTn>
                              </p:par>
                            </p:childTnLst>
                          </p:cTn>
                        </p:par>
                        <p:par>
                          <p:cTn id="70" fill="hold">
                            <p:stCondLst>
                              <p:cond delay="4500"/>
                            </p:stCondLst>
                            <p:childTnLst>
                              <p:par>
                                <p:cTn id="71" presetID="1" presetClass="entr" presetSubtype="0" fill="hold" nodeType="afterEffect">
                                  <p:stCondLst>
                                    <p:cond delay="0"/>
                                  </p:stCondLst>
                                  <p:childTnLst>
                                    <p:set>
                                      <p:cBhvr>
                                        <p:cTn id="72" dur="1" fill="hold">
                                          <p:stCondLst>
                                            <p:cond delay="499"/>
                                          </p:stCondLst>
                                        </p:cTn>
                                        <p:tgtEl>
                                          <p:spTgt spid="1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499"/>
                                          </p:stCondLst>
                                        </p:cTn>
                                        <p:tgtEl>
                                          <p:spTgt spid="18"/>
                                        </p:tgtEl>
                                        <p:attrNameLst>
                                          <p:attrName>style.visibility</p:attrName>
                                        </p:attrNameLst>
                                      </p:cBhvr>
                                      <p:to>
                                        <p:strVal val="visible"/>
                                      </p:to>
                                    </p:set>
                                  </p:childTnLst>
                                </p:cTn>
                              </p:par>
                            </p:childTnLst>
                          </p:cTn>
                        </p:par>
                        <p:par>
                          <p:cTn id="77" fill="hold">
                            <p:stCondLst>
                              <p:cond delay="500"/>
                            </p:stCondLst>
                            <p:childTnLst>
                              <p:par>
                                <p:cTn id="78" presetID="22" presetClass="entr" presetSubtype="8" fill="hold" grpId="0" nodeType="afterEffect">
                                  <p:stCondLst>
                                    <p:cond delay="1000"/>
                                  </p:stCondLst>
                                  <p:childTnLst>
                                    <p:set>
                                      <p:cBhvr>
                                        <p:cTn id="79" dur="1" fill="hold">
                                          <p:stCondLst>
                                            <p:cond delay="0"/>
                                          </p:stCondLst>
                                        </p:cTn>
                                        <p:tgtEl>
                                          <p:spTgt spid="38991"/>
                                        </p:tgtEl>
                                        <p:attrNameLst>
                                          <p:attrName>style.visibility</p:attrName>
                                        </p:attrNameLst>
                                      </p:cBhvr>
                                      <p:to>
                                        <p:strVal val="visible"/>
                                      </p:to>
                                    </p:set>
                                    <p:animEffect transition="in" filter="wipe(left)">
                                      <p:cBhvr>
                                        <p:cTn id="80" dur="500"/>
                                        <p:tgtEl>
                                          <p:spTgt spid="3899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8992"/>
                                        </p:tgtEl>
                                        <p:attrNameLst>
                                          <p:attrName>style.visibility</p:attrName>
                                        </p:attrNameLst>
                                      </p:cBhvr>
                                      <p:to>
                                        <p:strVal val="visible"/>
                                      </p:to>
                                    </p:set>
                                    <p:animEffect transition="in" filter="wipe(left)">
                                      <p:cBhvr>
                                        <p:cTn id="85" dur="500"/>
                                        <p:tgtEl>
                                          <p:spTgt spid="38992"/>
                                        </p:tgtEl>
                                      </p:cBhvr>
                                    </p:animEffect>
                                  </p:childTnLst>
                                </p:cTn>
                              </p:par>
                            </p:childTnLst>
                          </p:cTn>
                        </p:par>
                        <p:par>
                          <p:cTn id="86" fill="hold">
                            <p:stCondLst>
                              <p:cond delay="500"/>
                            </p:stCondLst>
                            <p:childTnLst>
                              <p:par>
                                <p:cTn id="87" presetID="22" presetClass="entr" presetSubtype="4" fill="hold" nodeType="afterEffect">
                                  <p:stCondLst>
                                    <p:cond delay="0"/>
                                  </p:stCondLst>
                                  <p:childTnLst>
                                    <p:set>
                                      <p:cBhvr>
                                        <p:cTn id="88" dur="1" fill="hold">
                                          <p:stCondLst>
                                            <p:cond delay="0"/>
                                          </p:stCondLst>
                                        </p:cTn>
                                        <p:tgtEl>
                                          <p:spTgt spid="38993"/>
                                        </p:tgtEl>
                                        <p:attrNameLst>
                                          <p:attrName>style.visibility</p:attrName>
                                        </p:attrNameLst>
                                      </p:cBhvr>
                                      <p:to>
                                        <p:strVal val="visible"/>
                                      </p:to>
                                    </p:set>
                                    <p:animEffect transition="in" filter="wipe(down)">
                                      <p:cBhvr>
                                        <p:cTn id="89" dur="500"/>
                                        <p:tgtEl>
                                          <p:spTgt spid="38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4" grpId="0" animBg="1"/>
      <p:bldP spid="38935" grpId="0" animBg="1"/>
      <p:bldP spid="38951" grpId="0" animBg="1"/>
      <p:bldP spid="38952" grpId="0" animBg="1"/>
      <p:bldP spid="38974" grpId="0" animBg="1"/>
      <p:bldP spid="38975" grpId="0" animBg="1"/>
      <p:bldP spid="38976" grpId="0" animBg="1"/>
      <p:bldP spid="38977" grpId="0" animBg="1"/>
      <p:bldP spid="38991" grpId="0" animBg="1"/>
      <p:bldP spid="3899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4800" y="609600"/>
            <a:ext cx="8534400" cy="533400"/>
          </a:xfrm>
        </p:spPr>
        <p:txBody>
          <a:bodyPr/>
          <a:lstStyle/>
          <a:p>
            <a:r>
              <a:rPr lang="en-US" sz="3200">
                <a:solidFill>
                  <a:srgbClr val="00CC00"/>
                </a:solidFill>
              </a:rPr>
              <a:t>Diagrams</a:t>
            </a:r>
            <a:r>
              <a:rPr lang="en-US" sz="3200">
                <a:solidFill>
                  <a:schemeClr val="bg2"/>
                </a:solidFill>
              </a:rPr>
              <a:t> in UML </a:t>
            </a:r>
            <a:r>
              <a:rPr lang="en-US" sz="1800">
                <a:solidFill>
                  <a:schemeClr val="bg2"/>
                </a:solidFill>
              </a:rPr>
              <a:t/>
            </a:r>
            <a:br>
              <a:rPr lang="en-US" sz="1800">
                <a:solidFill>
                  <a:schemeClr val="bg2"/>
                </a:solidFill>
              </a:rPr>
            </a:br>
            <a:endParaRPr lang="en-US" sz="1800">
              <a:solidFill>
                <a:schemeClr val="bg2"/>
              </a:solidFill>
            </a:endParaRPr>
          </a:p>
        </p:txBody>
      </p:sp>
      <p:sp>
        <p:nvSpPr>
          <p:cNvPr id="101379" name="Rectangle 3"/>
          <p:cNvSpPr>
            <a:spLocks noGrp="1" noChangeArrowheads="1"/>
          </p:cNvSpPr>
          <p:nvPr>
            <p:ph type="body" idx="1"/>
          </p:nvPr>
        </p:nvSpPr>
        <p:spPr>
          <a:xfrm>
            <a:off x="152400" y="1371600"/>
            <a:ext cx="8686800" cy="4724400"/>
          </a:xfrm>
        </p:spPr>
        <p:txBody>
          <a:bodyPr/>
          <a:lstStyle/>
          <a:p>
            <a:pPr algn="l" rtl="0">
              <a:lnSpc>
                <a:spcPct val="80000"/>
              </a:lnSpc>
              <a:buFont typeface="Wingdings" pitchFamily="2" charset="2"/>
              <a:buNone/>
            </a:pPr>
            <a:r>
              <a:rPr lang="en-US" sz="1600" b="1" dirty="0"/>
              <a:t>The UTD wants to computerize its registration system</a:t>
            </a:r>
          </a:p>
          <a:p>
            <a:pPr algn="l" rtl="0">
              <a:lnSpc>
                <a:spcPct val="80000"/>
              </a:lnSpc>
              <a:buFont typeface="Wingdings" pitchFamily="2" charset="2"/>
              <a:buNone/>
            </a:pPr>
            <a:endParaRPr lang="en-US" sz="1600" dirty="0"/>
          </a:p>
          <a:p>
            <a:pPr algn="l" rtl="0">
              <a:lnSpc>
                <a:spcPct val="80000"/>
              </a:lnSpc>
            </a:pPr>
            <a:r>
              <a:rPr lang="en-US" sz="1600" dirty="0"/>
              <a:t>The Registrar sets up the curriculum for a semester</a:t>
            </a:r>
          </a:p>
          <a:p>
            <a:pPr lvl="1" algn="l" rtl="0">
              <a:lnSpc>
                <a:spcPct val="80000"/>
              </a:lnSpc>
              <a:buSzPct val="75000"/>
              <a:buFont typeface="Wingdings" pitchFamily="2" charset="2"/>
              <a:buNone/>
            </a:pPr>
            <a:endParaRPr lang="en-US" sz="1400" dirty="0"/>
          </a:p>
          <a:p>
            <a:pPr lvl="1" algn="l" rtl="0">
              <a:lnSpc>
                <a:spcPct val="80000"/>
              </a:lnSpc>
              <a:buSzPct val="75000"/>
              <a:buFont typeface="Wingdings" pitchFamily="2" charset="2"/>
              <a:buNone/>
            </a:pPr>
            <a:endParaRPr lang="en-US" sz="1400" dirty="0"/>
          </a:p>
          <a:p>
            <a:pPr algn="l" rtl="0">
              <a:lnSpc>
                <a:spcPct val="80000"/>
              </a:lnSpc>
            </a:pPr>
            <a:r>
              <a:rPr lang="en-US" sz="1600" dirty="0"/>
              <a:t>Students select 3 core courses and 2 electives</a:t>
            </a:r>
          </a:p>
          <a:p>
            <a:pPr algn="l" rtl="0">
              <a:lnSpc>
                <a:spcPct val="80000"/>
              </a:lnSpc>
              <a:buFont typeface="Wingdings" pitchFamily="2" charset="2"/>
              <a:buNone/>
            </a:pPr>
            <a:endParaRPr lang="en-US" sz="1600" dirty="0"/>
          </a:p>
          <a:p>
            <a:pPr algn="l" rtl="0">
              <a:lnSpc>
                <a:spcPct val="80000"/>
              </a:lnSpc>
            </a:pPr>
            <a:r>
              <a:rPr lang="en-US" sz="1600" dirty="0"/>
              <a:t>Once a student registers for a semester, the billing system is </a:t>
            </a:r>
          </a:p>
          <a:p>
            <a:pPr algn="l" rtl="0">
              <a:lnSpc>
                <a:spcPct val="80000"/>
              </a:lnSpc>
              <a:buFont typeface="Wingdings" pitchFamily="2" charset="2"/>
              <a:buNone/>
            </a:pPr>
            <a:r>
              <a:rPr lang="en-US" sz="1600" dirty="0"/>
              <a:t>	notified so the student may be billed for the semester</a:t>
            </a:r>
          </a:p>
          <a:p>
            <a:pPr algn="l" rtl="0">
              <a:lnSpc>
                <a:spcPct val="80000"/>
              </a:lnSpc>
              <a:buFont typeface="Wingdings" pitchFamily="2" charset="2"/>
              <a:buNone/>
            </a:pPr>
            <a:endParaRPr lang="en-US" sz="1600" dirty="0"/>
          </a:p>
          <a:p>
            <a:pPr algn="l" rtl="0">
              <a:lnSpc>
                <a:spcPct val="80000"/>
              </a:lnSpc>
            </a:pPr>
            <a:r>
              <a:rPr lang="en-US" sz="1600" dirty="0"/>
              <a:t>Students may use the system to add/drop courses </a:t>
            </a:r>
          </a:p>
          <a:p>
            <a:pPr algn="l" rtl="0">
              <a:lnSpc>
                <a:spcPct val="80000"/>
              </a:lnSpc>
              <a:buFont typeface="Wingdings" pitchFamily="2" charset="2"/>
              <a:buNone/>
            </a:pPr>
            <a:r>
              <a:rPr lang="en-US" sz="1600" dirty="0"/>
              <a:t>	for a period of time after registration</a:t>
            </a:r>
          </a:p>
          <a:p>
            <a:pPr algn="l" rtl="0">
              <a:lnSpc>
                <a:spcPct val="80000"/>
              </a:lnSpc>
              <a:buFont typeface="Wingdings" pitchFamily="2" charset="2"/>
              <a:buNone/>
            </a:pPr>
            <a:endParaRPr lang="en-US" sz="1600" dirty="0"/>
          </a:p>
          <a:p>
            <a:pPr algn="l" rtl="0">
              <a:lnSpc>
                <a:spcPct val="80000"/>
              </a:lnSpc>
            </a:pPr>
            <a:r>
              <a:rPr lang="en-US" sz="1600" dirty="0"/>
              <a:t>Professors use the system to set their preferred course offerings</a:t>
            </a:r>
          </a:p>
          <a:p>
            <a:pPr algn="l" rtl="0">
              <a:lnSpc>
                <a:spcPct val="80000"/>
              </a:lnSpc>
              <a:buFont typeface="Wingdings" pitchFamily="2" charset="2"/>
              <a:buNone/>
            </a:pPr>
            <a:r>
              <a:rPr lang="en-US" sz="1600" dirty="0"/>
              <a:t>	and receive their course offering rosters after students register</a:t>
            </a:r>
          </a:p>
          <a:p>
            <a:pPr algn="l" rtl="0">
              <a:lnSpc>
                <a:spcPct val="80000"/>
              </a:lnSpc>
              <a:buFont typeface="Wingdings" pitchFamily="2" charset="2"/>
              <a:buNone/>
            </a:pPr>
            <a:endParaRPr lang="en-US" sz="1600" dirty="0"/>
          </a:p>
          <a:p>
            <a:pPr algn="l" rtl="0">
              <a:lnSpc>
                <a:spcPct val="80000"/>
              </a:lnSpc>
            </a:pPr>
            <a:r>
              <a:rPr lang="en-US" sz="1600" dirty="0"/>
              <a:t>Users of the registration system are assigned passwords</a:t>
            </a:r>
          </a:p>
          <a:p>
            <a:pPr algn="l" rtl="0">
              <a:lnSpc>
                <a:spcPct val="80000"/>
              </a:lnSpc>
              <a:buFont typeface="Wingdings" pitchFamily="2" charset="2"/>
              <a:buNone/>
            </a:pPr>
            <a:r>
              <a:rPr lang="en-US" sz="1600" dirty="0"/>
              <a:t>	 which are used at logon validation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381000" y="381000"/>
            <a:ext cx="7758113" cy="609600"/>
          </a:xfrm>
        </p:spPr>
        <p:txBody>
          <a:bodyPr/>
          <a:lstStyle/>
          <a:p>
            <a:r>
              <a:rPr lang="en-US" sz="3200">
                <a:solidFill>
                  <a:srgbClr val="00CC00"/>
                </a:solidFill>
              </a:rPr>
              <a:t>Diagrams</a:t>
            </a:r>
            <a:r>
              <a:rPr lang="en-US" sz="3200">
                <a:solidFill>
                  <a:schemeClr val="bg2"/>
                </a:solidFill>
              </a:rPr>
              <a:t> in UML – </a:t>
            </a:r>
            <a:r>
              <a:rPr lang="en-US" sz="2400">
                <a:solidFill>
                  <a:srgbClr val="D60093"/>
                </a:solidFill>
              </a:rPr>
              <a:t>Actors</a:t>
            </a:r>
            <a:r>
              <a:rPr lang="en-US" sz="2400">
                <a:solidFill>
                  <a:schemeClr val="bg2"/>
                </a:solidFill>
              </a:rPr>
              <a:t> in </a:t>
            </a:r>
            <a:r>
              <a:rPr lang="en-US" sz="2400">
                <a:solidFill>
                  <a:srgbClr val="00CC00"/>
                </a:solidFill>
              </a:rPr>
              <a:t>Use Case</a:t>
            </a:r>
            <a:r>
              <a:rPr lang="en-US" sz="2400">
                <a:solidFill>
                  <a:schemeClr val="bg2"/>
                </a:solidFill>
              </a:rPr>
              <a:t> Diagram</a:t>
            </a:r>
          </a:p>
        </p:txBody>
      </p:sp>
      <p:grpSp>
        <p:nvGrpSpPr>
          <p:cNvPr id="2" name="Group 3"/>
          <p:cNvGrpSpPr>
            <a:grpSpLocks/>
          </p:cNvGrpSpPr>
          <p:nvPr/>
        </p:nvGrpSpPr>
        <p:grpSpPr bwMode="auto">
          <a:xfrm>
            <a:off x="6865938" y="2441575"/>
            <a:ext cx="379412" cy="839788"/>
            <a:chOff x="3203" y="2495"/>
            <a:chExt cx="239" cy="529"/>
          </a:xfrm>
        </p:grpSpPr>
        <p:sp>
          <p:nvSpPr>
            <p:cNvPr id="184324" name="Oval 4"/>
            <p:cNvSpPr>
              <a:spLocks noChangeArrowheads="1"/>
            </p:cNvSpPr>
            <p:nvPr/>
          </p:nvSpPr>
          <p:spPr bwMode="auto">
            <a:xfrm>
              <a:off x="3222" y="2495"/>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3" name="Group 5"/>
            <p:cNvGrpSpPr>
              <a:grpSpLocks/>
            </p:cNvGrpSpPr>
            <p:nvPr/>
          </p:nvGrpSpPr>
          <p:grpSpPr bwMode="auto">
            <a:xfrm>
              <a:off x="3203" y="2866"/>
              <a:ext cx="239" cy="158"/>
              <a:chOff x="3203" y="2866"/>
              <a:chExt cx="239" cy="158"/>
            </a:xfrm>
          </p:grpSpPr>
          <p:sp>
            <p:nvSpPr>
              <p:cNvPr id="184326" name="Line 6"/>
              <p:cNvSpPr>
                <a:spLocks noChangeShapeType="1"/>
              </p:cNvSpPr>
              <p:nvPr/>
            </p:nvSpPr>
            <p:spPr bwMode="auto">
              <a:xfrm flipH="1">
                <a:off x="3203" y="2866"/>
                <a:ext cx="120" cy="158"/>
              </a:xfrm>
              <a:prstGeom prst="line">
                <a:avLst/>
              </a:prstGeom>
              <a:noFill/>
              <a:ln w="25400">
                <a:solidFill>
                  <a:srgbClr val="D60093"/>
                </a:solidFill>
                <a:round/>
                <a:headEnd/>
                <a:tailEnd/>
              </a:ln>
              <a:effectLst/>
            </p:spPr>
            <p:txBody>
              <a:bodyPr/>
              <a:lstStyle/>
              <a:p>
                <a:endParaRPr lang="ar-EG"/>
              </a:p>
            </p:txBody>
          </p:sp>
          <p:sp>
            <p:nvSpPr>
              <p:cNvPr id="184327" name="Line 7"/>
              <p:cNvSpPr>
                <a:spLocks noChangeShapeType="1"/>
              </p:cNvSpPr>
              <p:nvPr/>
            </p:nvSpPr>
            <p:spPr bwMode="auto">
              <a:xfrm>
                <a:off x="3322" y="2866"/>
                <a:ext cx="120" cy="158"/>
              </a:xfrm>
              <a:prstGeom prst="line">
                <a:avLst/>
              </a:prstGeom>
              <a:noFill/>
              <a:ln w="25400">
                <a:solidFill>
                  <a:srgbClr val="D60093"/>
                </a:solidFill>
                <a:round/>
                <a:headEnd/>
                <a:tailEnd/>
              </a:ln>
              <a:effectLst/>
            </p:spPr>
            <p:txBody>
              <a:bodyPr/>
              <a:lstStyle/>
              <a:p>
                <a:endParaRPr lang="ar-EG"/>
              </a:p>
            </p:txBody>
          </p:sp>
        </p:grpSp>
        <p:grpSp>
          <p:nvGrpSpPr>
            <p:cNvPr id="4" name="Group 8"/>
            <p:cNvGrpSpPr>
              <a:grpSpLocks/>
            </p:cNvGrpSpPr>
            <p:nvPr/>
          </p:nvGrpSpPr>
          <p:grpSpPr bwMode="auto">
            <a:xfrm>
              <a:off x="3204" y="2700"/>
              <a:ext cx="237" cy="162"/>
              <a:chOff x="3204" y="2700"/>
              <a:chExt cx="237" cy="162"/>
            </a:xfrm>
          </p:grpSpPr>
          <p:sp>
            <p:nvSpPr>
              <p:cNvPr id="184329" name="Line 9"/>
              <p:cNvSpPr>
                <a:spLocks noChangeShapeType="1"/>
              </p:cNvSpPr>
              <p:nvPr/>
            </p:nvSpPr>
            <p:spPr bwMode="auto">
              <a:xfrm>
                <a:off x="3322" y="2700"/>
                <a:ext cx="0" cy="162"/>
              </a:xfrm>
              <a:prstGeom prst="line">
                <a:avLst/>
              </a:prstGeom>
              <a:noFill/>
              <a:ln w="25400">
                <a:solidFill>
                  <a:srgbClr val="D60093"/>
                </a:solidFill>
                <a:round/>
                <a:headEnd/>
                <a:tailEnd/>
              </a:ln>
              <a:effectLst/>
            </p:spPr>
            <p:txBody>
              <a:bodyPr/>
              <a:lstStyle/>
              <a:p>
                <a:endParaRPr lang="ar-EG"/>
              </a:p>
            </p:txBody>
          </p:sp>
          <p:sp>
            <p:nvSpPr>
              <p:cNvPr id="184330" name="Line 10"/>
              <p:cNvSpPr>
                <a:spLocks noChangeShapeType="1"/>
              </p:cNvSpPr>
              <p:nvPr/>
            </p:nvSpPr>
            <p:spPr bwMode="auto">
              <a:xfrm>
                <a:off x="3204" y="2760"/>
                <a:ext cx="237" cy="0"/>
              </a:xfrm>
              <a:prstGeom prst="line">
                <a:avLst/>
              </a:prstGeom>
              <a:noFill/>
              <a:ln w="25400">
                <a:solidFill>
                  <a:srgbClr val="D60093"/>
                </a:solidFill>
                <a:round/>
                <a:headEnd/>
                <a:tailEnd/>
              </a:ln>
              <a:effectLst/>
            </p:spPr>
            <p:txBody>
              <a:bodyPr/>
              <a:lstStyle/>
              <a:p>
                <a:endParaRPr lang="ar-EG"/>
              </a:p>
            </p:txBody>
          </p:sp>
        </p:grpSp>
      </p:grpSp>
      <p:sp>
        <p:nvSpPr>
          <p:cNvPr id="184331" name="Rectangle 11"/>
          <p:cNvSpPr>
            <a:spLocks noChangeArrowheads="1"/>
          </p:cNvSpPr>
          <p:nvPr/>
        </p:nvSpPr>
        <p:spPr bwMode="auto">
          <a:xfrm>
            <a:off x="6629400" y="3352800"/>
            <a:ext cx="852488" cy="314325"/>
          </a:xfrm>
          <a:prstGeom prst="rect">
            <a:avLst/>
          </a:prstGeom>
          <a:noFill/>
          <a:ln w="12700">
            <a:solidFill>
              <a:srgbClr val="D60093"/>
            </a:solidFill>
            <a:miter lim="800000"/>
            <a:headEnd/>
            <a:tailEnd/>
          </a:ln>
          <a:effectLst/>
        </p:spPr>
        <p:txBody>
          <a:bodyPr wrap="none" lIns="90488" tIns="44450" rIns="90488" bIns="44450" anchor="ctr">
            <a:spAutoFit/>
          </a:bodyPr>
          <a:lstStyle/>
          <a:p>
            <a:r>
              <a:rPr lang="en-US"/>
              <a:t>Student</a:t>
            </a:r>
          </a:p>
        </p:txBody>
      </p:sp>
      <p:grpSp>
        <p:nvGrpSpPr>
          <p:cNvPr id="5" name="Group 12"/>
          <p:cNvGrpSpPr>
            <a:grpSpLocks/>
          </p:cNvGrpSpPr>
          <p:nvPr/>
        </p:nvGrpSpPr>
        <p:grpSpPr bwMode="auto">
          <a:xfrm>
            <a:off x="5703888" y="1908175"/>
            <a:ext cx="379412" cy="839788"/>
            <a:chOff x="1267" y="1775"/>
            <a:chExt cx="239" cy="529"/>
          </a:xfrm>
        </p:grpSpPr>
        <p:sp>
          <p:nvSpPr>
            <p:cNvPr id="184333" name="Oval 13"/>
            <p:cNvSpPr>
              <a:spLocks noChangeArrowheads="1"/>
            </p:cNvSpPr>
            <p:nvPr/>
          </p:nvSpPr>
          <p:spPr bwMode="auto">
            <a:xfrm>
              <a:off x="1286" y="1775"/>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6" name="Group 14"/>
            <p:cNvGrpSpPr>
              <a:grpSpLocks/>
            </p:cNvGrpSpPr>
            <p:nvPr/>
          </p:nvGrpSpPr>
          <p:grpSpPr bwMode="auto">
            <a:xfrm>
              <a:off x="1267" y="2146"/>
              <a:ext cx="239" cy="158"/>
              <a:chOff x="1267" y="2146"/>
              <a:chExt cx="239" cy="158"/>
            </a:xfrm>
          </p:grpSpPr>
          <p:sp>
            <p:nvSpPr>
              <p:cNvPr id="184335" name="Line 15"/>
              <p:cNvSpPr>
                <a:spLocks noChangeShapeType="1"/>
              </p:cNvSpPr>
              <p:nvPr/>
            </p:nvSpPr>
            <p:spPr bwMode="auto">
              <a:xfrm flipH="1">
                <a:off x="1267" y="2146"/>
                <a:ext cx="120" cy="158"/>
              </a:xfrm>
              <a:prstGeom prst="line">
                <a:avLst/>
              </a:prstGeom>
              <a:noFill/>
              <a:ln w="25400">
                <a:solidFill>
                  <a:srgbClr val="D60093"/>
                </a:solidFill>
                <a:round/>
                <a:headEnd/>
                <a:tailEnd/>
              </a:ln>
              <a:effectLst/>
            </p:spPr>
            <p:txBody>
              <a:bodyPr/>
              <a:lstStyle/>
              <a:p>
                <a:endParaRPr lang="ar-EG"/>
              </a:p>
            </p:txBody>
          </p:sp>
          <p:sp>
            <p:nvSpPr>
              <p:cNvPr id="184336" name="Line 16"/>
              <p:cNvSpPr>
                <a:spLocks noChangeShapeType="1"/>
              </p:cNvSpPr>
              <p:nvPr/>
            </p:nvSpPr>
            <p:spPr bwMode="auto">
              <a:xfrm>
                <a:off x="1386" y="2146"/>
                <a:ext cx="120" cy="158"/>
              </a:xfrm>
              <a:prstGeom prst="line">
                <a:avLst/>
              </a:prstGeom>
              <a:noFill/>
              <a:ln w="25400">
                <a:solidFill>
                  <a:srgbClr val="D60093"/>
                </a:solidFill>
                <a:round/>
                <a:headEnd/>
                <a:tailEnd/>
              </a:ln>
              <a:effectLst/>
            </p:spPr>
            <p:txBody>
              <a:bodyPr/>
              <a:lstStyle/>
              <a:p>
                <a:endParaRPr lang="ar-EG"/>
              </a:p>
            </p:txBody>
          </p:sp>
        </p:grpSp>
        <p:grpSp>
          <p:nvGrpSpPr>
            <p:cNvPr id="7" name="Group 17"/>
            <p:cNvGrpSpPr>
              <a:grpSpLocks/>
            </p:cNvGrpSpPr>
            <p:nvPr/>
          </p:nvGrpSpPr>
          <p:grpSpPr bwMode="auto">
            <a:xfrm>
              <a:off x="1268" y="1980"/>
              <a:ext cx="237" cy="162"/>
              <a:chOff x="1268" y="1980"/>
              <a:chExt cx="237" cy="162"/>
            </a:xfrm>
          </p:grpSpPr>
          <p:sp>
            <p:nvSpPr>
              <p:cNvPr id="184338" name="Line 18"/>
              <p:cNvSpPr>
                <a:spLocks noChangeShapeType="1"/>
              </p:cNvSpPr>
              <p:nvPr/>
            </p:nvSpPr>
            <p:spPr bwMode="auto">
              <a:xfrm>
                <a:off x="1386" y="1980"/>
                <a:ext cx="0" cy="162"/>
              </a:xfrm>
              <a:prstGeom prst="line">
                <a:avLst/>
              </a:prstGeom>
              <a:noFill/>
              <a:ln w="25400">
                <a:solidFill>
                  <a:srgbClr val="D60093"/>
                </a:solidFill>
                <a:round/>
                <a:headEnd/>
                <a:tailEnd/>
              </a:ln>
              <a:effectLst/>
            </p:spPr>
            <p:txBody>
              <a:bodyPr/>
              <a:lstStyle/>
              <a:p>
                <a:endParaRPr lang="ar-EG"/>
              </a:p>
            </p:txBody>
          </p:sp>
          <p:sp>
            <p:nvSpPr>
              <p:cNvPr id="184339" name="Line 19"/>
              <p:cNvSpPr>
                <a:spLocks noChangeShapeType="1"/>
              </p:cNvSpPr>
              <p:nvPr/>
            </p:nvSpPr>
            <p:spPr bwMode="auto">
              <a:xfrm>
                <a:off x="1268" y="2040"/>
                <a:ext cx="237" cy="0"/>
              </a:xfrm>
              <a:prstGeom prst="line">
                <a:avLst/>
              </a:prstGeom>
              <a:noFill/>
              <a:ln w="25400">
                <a:solidFill>
                  <a:srgbClr val="D60093"/>
                </a:solidFill>
                <a:round/>
                <a:headEnd/>
                <a:tailEnd/>
              </a:ln>
              <a:effectLst/>
            </p:spPr>
            <p:txBody>
              <a:bodyPr/>
              <a:lstStyle/>
              <a:p>
                <a:endParaRPr lang="ar-EG"/>
              </a:p>
            </p:txBody>
          </p:sp>
        </p:grpSp>
      </p:grpSp>
      <p:sp>
        <p:nvSpPr>
          <p:cNvPr id="184340" name="Rectangle 20"/>
          <p:cNvSpPr>
            <a:spLocks noChangeArrowheads="1"/>
          </p:cNvSpPr>
          <p:nvPr/>
        </p:nvSpPr>
        <p:spPr bwMode="auto">
          <a:xfrm>
            <a:off x="5410200" y="2819400"/>
            <a:ext cx="973138" cy="314325"/>
          </a:xfrm>
          <a:prstGeom prst="rect">
            <a:avLst/>
          </a:prstGeom>
          <a:noFill/>
          <a:ln w="12700">
            <a:solidFill>
              <a:srgbClr val="D60093"/>
            </a:solidFill>
            <a:miter lim="800000"/>
            <a:headEnd/>
            <a:tailEnd/>
          </a:ln>
          <a:effectLst/>
        </p:spPr>
        <p:txBody>
          <a:bodyPr wrap="none" lIns="90488" tIns="44450" rIns="90488" bIns="44450" anchor="ctr">
            <a:spAutoFit/>
          </a:bodyPr>
          <a:lstStyle/>
          <a:p>
            <a:r>
              <a:rPr lang="en-US"/>
              <a:t>Registrar</a:t>
            </a:r>
          </a:p>
        </p:txBody>
      </p:sp>
      <p:grpSp>
        <p:nvGrpSpPr>
          <p:cNvPr id="8" name="Group 21"/>
          <p:cNvGrpSpPr>
            <a:grpSpLocks/>
          </p:cNvGrpSpPr>
          <p:nvPr/>
        </p:nvGrpSpPr>
        <p:grpSpPr bwMode="auto">
          <a:xfrm>
            <a:off x="7100888" y="5108575"/>
            <a:ext cx="379412" cy="839788"/>
            <a:chOff x="2240" y="2063"/>
            <a:chExt cx="239" cy="529"/>
          </a:xfrm>
        </p:grpSpPr>
        <p:sp>
          <p:nvSpPr>
            <p:cNvPr id="184342" name="Oval 22"/>
            <p:cNvSpPr>
              <a:spLocks noChangeArrowheads="1"/>
            </p:cNvSpPr>
            <p:nvPr/>
          </p:nvSpPr>
          <p:spPr bwMode="auto">
            <a:xfrm>
              <a:off x="2259" y="2063"/>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9" name="Group 23"/>
            <p:cNvGrpSpPr>
              <a:grpSpLocks/>
            </p:cNvGrpSpPr>
            <p:nvPr/>
          </p:nvGrpSpPr>
          <p:grpSpPr bwMode="auto">
            <a:xfrm>
              <a:off x="2240" y="2434"/>
              <a:ext cx="239" cy="158"/>
              <a:chOff x="2240" y="2434"/>
              <a:chExt cx="239" cy="158"/>
            </a:xfrm>
          </p:grpSpPr>
          <p:sp>
            <p:nvSpPr>
              <p:cNvPr id="184344" name="Line 24"/>
              <p:cNvSpPr>
                <a:spLocks noChangeShapeType="1"/>
              </p:cNvSpPr>
              <p:nvPr/>
            </p:nvSpPr>
            <p:spPr bwMode="auto">
              <a:xfrm flipH="1">
                <a:off x="2240" y="2434"/>
                <a:ext cx="120" cy="158"/>
              </a:xfrm>
              <a:prstGeom prst="line">
                <a:avLst/>
              </a:prstGeom>
              <a:noFill/>
              <a:ln w="25400">
                <a:solidFill>
                  <a:srgbClr val="D60093"/>
                </a:solidFill>
                <a:round/>
                <a:headEnd/>
                <a:tailEnd/>
              </a:ln>
              <a:effectLst/>
            </p:spPr>
            <p:txBody>
              <a:bodyPr/>
              <a:lstStyle/>
              <a:p>
                <a:endParaRPr lang="ar-EG"/>
              </a:p>
            </p:txBody>
          </p:sp>
          <p:sp>
            <p:nvSpPr>
              <p:cNvPr id="184345" name="Line 25"/>
              <p:cNvSpPr>
                <a:spLocks noChangeShapeType="1"/>
              </p:cNvSpPr>
              <p:nvPr/>
            </p:nvSpPr>
            <p:spPr bwMode="auto">
              <a:xfrm>
                <a:off x="2359" y="2434"/>
                <a:ext cx="120" cy="158"/>
              </a:xfrm>
              <a:prstGeom prst="line">
                <a:avLst/>
              </a:prstGeom>
              <a:noFill/>
              <a:ln w="25400">
                <a:solidFill>
                  <a:srgbClr val="D60093"/>
                </a:solidFill>
                <a:round/>
                <a:headEnd/>
                <a:tailEnd/>
              </a:ln>
              <a:effectLst/>
            </p:spPr>
            <p:txBody>
              <a:bodyPr/>
              <a:lstStyle/>
              <a:p>
                <a:endParaRPr lang="ar-EG"/>
              </a:p>
            </p:txBody>
          </p:sp>
        </p:grpSp>
        <p:grpSp>
          <p:nvGrpSpPr>
            <p:cNvPr id="10" name="Group 26"/>
            <p:cNvGrpSpPr>
              <a:grpSpLocks/>
            </p:cNvGrpSpPr>
            <p:nvPr/>
          </p:nvGrpSpPr>
          <p:grpSpPr bwMode="auto">
            <a:xfrm>
              <a:off x="2241" y="2268"/>
              <a:ext cx="237" cy="162"/>
              <a:chOff x="2241" y="2268"/>
              <a:chExt cx="237" cy="162"/>
            </a:xfrm>
          </p:grpSpPr>
          <p:sp>
            <p:nvSpPr>
              <p:cNvPr id="184347" name="Line 27"/>
              <p:cNvSpPr>
                <a:spLocks noChangeShapeType="1"/>
              </p:cNvSpPr>
              <p:nvPr/>
            </p:nvSpPr>
            <p:spPr bwMode="auto">
              <a:xfrm>
                <a:off x="2359" y="2268"/>
                <a:ext cx="0" cy="162"/>
              </a:xfrm>
              <a:prstGeom prst="line">
                <a:avLst/>
              </a:prstGeom>
              <a:noFill/>
              <a:ln w="25400">
                <a:solidFill>
                  <a:srgbClr val="D60093"/>
                </a:solidFill>
                <a:round/>
                <a:headEnd/>
                <a:tailEnd/>
              </a:ln>
              <a:effectLst/>
            </p:spPr>
            <p:txBody>
              <a:bodyPr/>
              <a:lstStyle/>
              <a:p>
                <a:endParaRPr lang="ar-EG"/>
              </a:p>
            </p:txBody>
          </p:sp>
          <p:sp>
            <p:nvSpPr>
              <p:cNvPr id="184348" name="Line 28"/>
              <p:cNvSpPr>
                <a:spLocks noChangeShapeType="1"/>
              </p:cNvSpPr>
              <p:nvPr/>
            </p:nvSpPr>
            <p:spPr bwMode="auto">
              <a:xfrm>
                <a:off x="2241" y="2328"/>
                <a:ext cx="237" cy="0"/>
              </a:xfrm>
              <a:prstGeom prst="line">
                <a:avLst/>
              </a:prstGeom>
              <a:noFill/>
              <a:ln w="25400">
                <a:solidFill>
                  <a:srgbClr val="D60093"/>
                </a:solidFill>
                <a:round/>
                <a:headEnd/>
                <a:tailEnd/>
              </a:ln>
              <a:effectLst/>
            </p:spPr>
            <p:txBody>
              <a:bodyPr/>
              <a:lstStyle/>
              <a:p>
                <a:endParaRPr lang="ar-EG"/>
              </a:p>
            </p:txBody>
          </p:sp>
        </p:grpSp>
      </p:grpSp>
      <p:sp>
        <p:nvSpPr>
          <p:cNvPr id="184349" name="Rectangle 29"/>
          <p:cNvSpPr>
            <a:spLocks noChangeArrowheads="1"/>
          </p:cNvSpPr>
          <p:nvPr/>
        </p:nvSpPr>
        <p:spPr bwMode="auto">
          <a:xfrm>
            <a:off x="6781800" y="6019800"/>
            <a:ext cx="1022350" cy="314325"/>
          </a:xfrm>
          <a:prstGeom prst="rect">
            <a:avLst/>
          </a:prstGeom>
          <a:noFill/>
          <a:ln w="12700">
            <a:solidFill>
              <a:srgbClr val="D60093"/>
            </a:solidFill>
            <a:miter lim="800000"/>
            <a:headEnd/>
            <a:tailEnd/>
          </a:ln>
          <a:effectLst/>
        </p:spPr>
        <p:txBody>
          <a:bodyPr wrap="none" lIns="90488" tIns="44450" rIns="90488" bIns="44450" anchor="ctr">
            <a:spAutoFit/>
          </a:bodyPr>
          <a:lstStyle/>
          <a:p>
            <a:r>
              <a:rPr lang="en-US"/>
              <a:t>Professor</a:t>
            </a:r>
          </a:p>
        </p:txBody>
      </p:sp>
      <p:grpSp>
        <p:nvGrpSpPr>
          <p:cNvPr id="11" name="Group 30"/>
          <p:cNvGrpSpPr>
            <a:grpSpLocks/>
          </p:cNvGrpSpPr>
          <p:nvPr/>
        </p:nvGrpSpPr>
        <p:grpSpPr bwMode="auto">
          <a:xfrm>
            <a:off x="7826375" y="3127375"/>
            <a:ext cx="379413" cy="839788"/>
            <a:chOff x="4174" y="2831"/>
            <a:chExt cx="239" cy="529"/>
          </a:xfrm>
        </p:grpSpPr>
        <p:sp>
          <p:nvSpPr>
            <p:cNvPr id="184351" name="Oval 31"/>
            <p:cNvSpPr>
              <a:spLocks noChangeArrowheads="1"/>
            </p:cNvSpPr>
            <p:nvPr/>
          </p:nvSpPr>
          <p:spPr bwMode="auto">
            <a:xfrm>
              <a:off x="4193" y="2831"/>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12" name="Group 32"/>
            <p:cNvGrpSpPr>
              <a:grpSpLocks/>
            </p:cNvGrpSpPr>
            <p:nvPr/>
          </p:nvGrpSpPr>
          <p:grpSpPr bwMode="auto">
            <a:xfrm>
              <a:off x="4174" y="3202"/>
              <a:ext cx="239" cy="158"/>
              <a:chOff x="4174" y="3202"/>
              <a:chExt cx="239" cy="158"/>
            </a:xfrm>
          </p:grpSpPr>
          <p:sp>
            <p:nvSpPr>
              <p:cNvPr id="184353" name="Line 33"/>
              <p:cNvSpPr>
                <a:spLocks noChangeShapeType="1"/>
              </p:cNvSpPr>
              <p:nvPr/>
            </p:nvSpPr>
            <p:spPr bwMode="auto">
              <a:xfrm flipH="1">
                <a:off x="4174" y="3202"/>
                <a:ext cx="120" cy="158"/>
              </a:xfrm>
              <a:prstGeom prst="line">
                <a:avLst/>
              </a:prstGeom>
              <a:noFill/>
              <a:ln w="25400">
                <a:solidFill>
                  <a:srgbClr val="D60093"/>
                </a:solidFill>
                <a:round/>
                <a:headEnd/>
                <a:tailEnd/>
              </a:ln>
              <a:effectLst/>
            </p:spPr>
            <p:txBody>
              <a:bodyPr/>
              <a:lstStyle/>
              <a:p>
                <a:endParaRPr lang="ar-EG"/>
              </a:p>
            </p:txBody>
          </p:sp>
          <p:sp>
            <p:nvSpPr>
              <p:cNvPr id="184354" name="Line 34"/>
              <p:cNvSpPr>
                <a:spLocks noChangeShapeType="1"/>
              </p:cNvSpPr>
              <p:nvPr/>
            </p:nvSpPr>
            <p:spPr bwMode="auto">
              <a:xfrm>
                <a:off x="4293" y="3202"/>
                <a:ext cx="120" cy="158"/>
              </a:xfrm>
              <a:prstGeom prst="line">
                <a:avLst/>
              </a:prstGeom>
              <a:noFill/>
              <a:ln w="25400">
                <a:solidFill>
                  <a:srgbClr val="D60093"/>
                </a:solidFill>
                <a:round/>
                <a:headEnd/>
                <a:tailEnd/>
              </a:ln>
              <a:effectLst/>
            </p:spPr>
            <p:txBody>
              <a:bodyPr/>
              <a:lstStyle/>
              <a:p>
                <a:endParaRPr lang="ar-EG"/>
              </a:p>
            </p:txBody>
          </p:sp>
        </p:grpSp>
        <p:grpSp>
          <p:nvGrpSpPr>
            <p:cNvPr id="13" name="Group 35"/>
            <p:cNvGrpSpPr>
              <a:grpSpLocks/>
            </p:cNvGrpSpPr>
            <p:nvPr/>
          </p:nvGrpSpPr>
          <p:grpSpPr bwMode="auto">
            <a:xfrm>
              <a:off x="4175" y="3036"/>
              <a:ext cx="237" cy="162"/>
              <a:chOff x="4175" y="3036"/>
              <a:chExt cx="237" cy="162"/>
            </a:xfrm>
          </p:grpSpPr>
          <p:sp>
            <p:nvSpPr>
              <p:cNvPr id="184356" name="Line 36"/>
              <p:cNvSpPr>
                <a:spLocks noChangeShapeType="1"/>
              </p:cNvSpPr>
              <p:nvPr/>
            </p:nvSpPr>
            <p:spPr bwMode="auto">
              <a:xfrm>
                <a:off x="4293" y="3036"/>
                <a:ext cx="0" cy="162"/>
              </a:xfrm>
              <a:prstGeom prst="line">
                <a:avLst/>
              </a:prstGeom>
              <a:noFill/>
              <a:ln w="25400">
                <a:solidFill>
                  <a:srgbClr val="D60093"/>
                </a:solidFill>
                <a:round/>
                <a:headEnd/>
                <a:tailEnd/>
              </a:ln>
              <a:effectLst/>
            </p:spPr>
            <p:txBody>
              <a:bodyPr/>
              <a:lstStyle/>
              <a:p>
                <a:endParaRPr lang="ar-EG"/>
              </a:p>
            </p:txBody>
          </p:sp>
          <p:sp>
            <p:nvSpPr>
              <p:cNvPr id="184357" name="Line 37"/>
              <p:cNvSpPr>
                <a:spLocks noChangeShapeType="1"/>
              </p:cNvSpPr>
              <p:nvPr/>
            </p:nvSpPr>
            <p:spPr bwMode="auto">
              <a:xfrm>
                <a:off x="4175" y="3096"/>
                <a:ext cx="237" cy="0"/>
              </a:xfrm>
              <a:prstGeom prst="line">
                <a:avLst/>
              </a:prstGeom>
              <a:noFill/>
              <a:ln w="25400">
                <a:solidFill>
                  <a:srgbClr val="D60093"/>
                </a:solidFill>
                <a:round/>
                <a:headEnd/>
                <a:tailEnd/>
              </a:ln>
              <a:effectLst/>
            </p:spPr>
            <p:txBody>
              <a:bodyPr/>
              <a:lstStyle/>
              <a:p>
                <a:endParaRPr lang="ar-EG"/>
              </a:p>
            </p:txBody>
          </p:sp>
        </p:grpSp>
      </p:grpSp>
      <p:sp>
        <p:nvSpPr>
          <p:cNvPr id="184358" name="Rectangle 38"/>
          <p:cNvSpPr>
            <a:spLocks noChangeArrowheads="1"/>
          </p:cNvSpPr>
          <p:nvPr/>
        </p:nvSpPr>
        <p:spPr bwMode="auto">
          <a:xfrm>
            <a:off x="7315200" y="4038600"/>
            <a:ext cx="1416050" cy="314325"/>
          </a:xfrm>
          <a:prstGeom prst="rect">
            <a:avLst/>
          </a:prstGeom>
          <a:noFill/>
          <a:ln w="12700">
            <a:solidFill>
              <a:srgbClr val="D60093"/>
            </a:solidFill>
            <a:miter lim="800000"/>
            <a:headEnd/>
            <a:tailEnd/>
          </a:ln>
          <a:effectLst/>
        </p:spPr>
        <p:txBody>
          <a:bodyPr wrap="none" lIns="90488" tIns="44450" rIns="90488" bIns="44450" anchor="ctr">
            <a:spAutoFit/>
          </a:bodyPr>
          <a:lstStyle/>
          <a:p>
            <a:r>
              <a:rPr lang="en-US"/>
              <a:t>Billing System</a:t>
            </a:r>
          </a:p>
        </p:txBody>
      </p:sp>
      <p:sp>
        <p:nvSpPr>
          <p:cNvPr id="184359" name="Rectangle 39"/>
          <p:cNvSpPr>
            <a:spLocks noGrp="1" noChangeArrowheads="1"/>
          </p:cNvSpPr>
          <p:nvPr>
            <p:ph type="body" idx="1"/>
          </p:nvPr>
        </p:nvSpPr>
        <p:spPr>
          <a:xfrm>
            <a:off x="457200" y="1066800"/>
            <a:ext cx="7772400" cy="685800"/>
          </a:xfrm>
          <a:solidFill>
            <a:srgbClr val="CCFFFF"/>
          </a:solidFill>
          <a:ln/>
        </p:spPr>
        <p:txBody>
          <a:bodyPr/>
          <a:lstStyle/>
          <a:p>
            <a:pPr algn="l" defTabSz="1079500" rtl="0">
              <a:lnSpc>
                <a:spcPct val="90000"/>
              </a:lnSpc>
            </a:pPr>
            <a:r>
              <a:rPr lang="en-US" sz="2000" dirty="0"/>
              <a:t>An </a:t>
            </a:r>
            <a:r>
              <a:rPr lang="en-US" sz="2000" dirty="0">
                <a:solidFill>
                  <a:srgbClr val="D60093"/>
                </a:solidFill>
              </a:rPr>
              <a:t>actor</a:t>
            </a:r>
            <a:r>
              <a:rPr lang="en-US" sz="2000" dirty="0"/>
              <a:t> is someone or some thing that must interact with the system under development</a:t>
            </a:r>
          </a:p>
        </p:txBody>
      </p:sp>
      <p:sp>
        <p:nvSpPr>
          <p:cNvPr id="184360" name="Rectangle 40"/>
          <p:cNvSpPr>
            <a:spLocks noChangeArrowheads="1"/>
          </p:cNvSpPr>
          <p:nvPr/>
        </p:nvSpPr>
        <p:spPr bwMode="auto">
          <a:xfrm>
            <a:off x="0" y="1905000"/>
            <a:ext cx="8686800" cy="4724400"/>
          </a:xfrm>
          <a:prstGeom prst="rect">
            <a:avLst/>
          </a:prstGeom>
          <a:noFill/>
          <a:ln w="9525">
            <a:noFill/>
            <a:miter lim="800000"/>
            <a:headEnd/>
            <a:tailEnd/>
          </a:ln>
          <a:effectLst/>
        </p:spPr>
        <p:txBody>
          <a:bodyPr/>
          <a:lstStyle/>
          <a:p>
            <a:pPr marL="342900" indent="-342900" algn="l" rtl="0" eaLnBrk="1" hangingPunct="1">
              <a:lnSpc>
                <a:spcPct val="80000"/>
              </a:lnSpc>
              <a:spcBef>
                <a:spcPct val="20000"/>
              </a:spcBef>
              <a:buClr>
                <a:schemeClr val="bg2"/>
              </a:buClr>
              <a:buSzPct val="75000"/>
              <a:buFont typeface="Wingdings" pitchFamily="2" charset="2"/>
              <a:buNone/>
            </a:pPr>
            <a:r>
              <a:rPr lang="en-US" sz="1800" b="0" dirty="0">
                <a:solidFill>
                  <a:schemeClr val="accent1"/>
                </a:solidFill>
              </a:rPr>
              <a:t>The UTD wants to computerize its registration system</a:t>
            </a:r>
          </a:p>
          <a:p>
            <a:pPr marL="342900" indent="-342900" algn="l" rtl="0" eaLnBrk="1" hangingPunct="1">
              <a:lnSpc>
                <a:spcPct val="80000"/>
              </a:lnSpc>
              <a:spcBef>
                <a:spcPct val="20000"/>
              </a:spcBef>
              <a:buClr>
                <a:schemeClr val="bg2"/>
              </a:buClr>
              <a:buSzPct val="75000"/>
              <a:buFont typeface="Wingdings" pitchFamily="2" charset="2"/>
              <a:buNone/>
            </a:pPr>
            <a:endParaRPr lang="en-US" sz="1800" b="0" dirty="0">
              <a:solidFill>
                <a:schemeClr val="accent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b="0" dirty="0">
                <a:solidFill>
                  <a:schemeClr val="tx1"/>
                </a:solidFill>
              </a:rPr>
              <a:t>The </a:t>
            </a:r>
            <a:r>
              <a:rPr lang="en-US" sz="1800" dirty="0"/>
              <a:t>Registrar</a:t>
            </a:r>
            <a:r>
              <a:rPr lang="en-US" sz="1800" b="0" dirty="0">
                <a:solidFill>
                  <a:schemeClr val="tx1"/>
                </a:solidFill>
              </a:rPr>
              <a:t> sets up the curriculum for a semester</a:t>
            </a:r>
          </a:p>
          <a:p>
            <a:pPr marL="742950" lvl="1" indent="-285750" algn="l" rtl="0" eaLnBrk="1" hangingPunct="1">
              <a:lnSpc>
                <a:spcPct val="80000"/>
              </a:lnSpc>
              <a:spcBef>
                <a:spcPct val="20000"/>
              </a:spcBef>
              <a:buClr>
                <a:schemeClr val="accent2"/>
              </a:buClr>
              <a:buSzPct val="75000"/>
              <a:buFont typeface="Wingdings" pitchFamily="2" charset="2"/>
              <a:buNone/>
            </a:pPr>
            <a:endParaRPr lang="en-US" sz="1600" b="0" dirty="0">
              <a:solidFill>
                <a:schemeClr val="tx1"/>
              </a:solidFill>
            </a:endParaRPr>
          </a:p>
          <a:p>
            <a:pPr marL="742950" lvl="1" indent="-285750" algn="l" rtl="0" eaLnBrk="1" hangingPunct="1">
              <a:lnSpc>
                <a:spcPct val="80000"/>
              </a:lnSpc>
              <a:spcBef>
                <a:spcPct val="20000"/>
              </a:spcBef>
              <a:buClr>
                <a:schemeClr val="accent2"/>
              </a:buClr>
              <a:buSzPct val="75000"/>
              <a:buFont typeface="Wingdings" pitchFamily="2" charset="2"/>
              <a:buNone/>
            </a:pPr>
            <a:endParaRPr lang="en-US" sz="1600" b="0" dirty="0">
              <a:solidFill>
                <a:schemeClr val="tx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dirty="0"/>
              <a:t>Students</a:t>
            </a:r>
            <a:r>
              <a:rPr lang="en-US" sz="1800" b="0" dirty="0">
                <a:solidFill>
                  <a:schemeClr val="tx1"/>
                </a:solidFill>
              </a:rPr>
              <a:t> select 3 core courses and 2 electives</a:t>
            </a:r>
          </a:p>
          <a:p>
            <a:pPr marL="342900" indent="-342900" algn="l" rtl="0" eaLnBrk="1" hangingPunct="1">
              <a:lnSpc>
                <a:spcPct val="80000"/>
              </a:lnSpc>
              <a:spcBef>
                <a:spcPct val="20000"/>
              </a:spcBef>
              <a:buClr>
                <a:schemeClr val="bg2"/>
              </a:buClr>
              <a:buSzPct val="75000"/>
              <a:buFont typeface="Wingdings" pitchFamily="2" charset="2"/>
              <a:buNone/>
            </a:pPr>
            <a:endParaRPr lang="en-US" sz="1800" b="0" dirty="0">
              <a:solidFill>
                <a:schemeClr val="tx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b="0" dirty="0">
                <a:solidFill>
                  <a:schemeClr val="tx1"/>
                </a:solidFill>
              </a:rPr>
              <a:t>Once a student registers for a semester, the </a:t>
            </a:r>
            <a:r>
              <a:rPr lang="en-US" sz="1800" dirty="0"/>
              <a:t>billing system</a:t>
            </a:r>
            <a:r>
              <a:rPr lang="en-US" sz="1800" b="0" dirty="0">
                <a:solidFill>
                  <a:schemeClr val="tx1"/>
                </a:solidFill>
              </a:rPr>
              <a:t> is </a:t>
            </a:r>
          </a:p>
          <a:p>
            <a:pPr marL="342900" indent="-342900" algn="l" rtl="0" eaLnBrk="1" hangingPunct="1">
              <a:lnSpc>
                <a:spcPct val="80000"/>
              </a:lnSpc>
              <a:spcBef>
                <a:spcPct val="20000"/>
              </a:spcBef>
              <a:buClr>
                <a:schemeClr val="bg2"/>
              </a:buClr>
              <a:buSzPct val="75000"/>
              <a:buFont typeface="Wingdings" pitchFamily="2" charset="2"/>
              <a:buNone/>
            </a:pPr>
            <a:r>
              <a:rPr lang="en-US" sz="1800" b="0" dirty="0">
                <a:solidFill>
                  <a:schemeClr val="tx1"/>
                </a:solidFill>
              </a:rPr>
              <a:t>	notified so the student may be billed for the semester</a:t>
            </a:r>
          </a:p>
          <a:p>
            <a:pPr marL="342900" indent="-342900" algn="l" rtl="0" eaLnBrk="1" hangingPunct="1">
              <a:lnSpc>
                <a:spcPct val="80000"/>
              </a:lnSpc>
              <a:spcBef>
                <a:spcPct val="20000"/>
              </a:spcBef>
              <a:buClr>
                <a:schemeClr val="bg2"/>
              </a:buClr>
              <a:buSzPct val="75000"/>
              <a:buFont typeface="Wingdings" pitchFamily="2" charset="2"/>
              <a:buNone/>
            </a:pPr>
            <a:endParaRPr lang="en-US" sz="1800" b="0" dirty="0">
              <a:solidFill>
                <a:schemeClr val="tx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b="0" dirty="0">
                <a:solidFill>
                  <a:schemeClr val="tx1"/>
                </a:solidFill>
              </a:rPr>
              <a:t>Students may use the system to add/drop courses</a:t>
            </a:r>
          </a:p>
          <a:p>
            <a:pPr marL="342900" indent="-342900" algn="l" rtl="0" eaLnBrk="1" hangingPunct="1">
              <a:lnSpc>
                <a:spcPct val="80000"/>
              </a:lnSpc>
              <a:spcBef>
                <a:spcPct val="20000"/>
              </a:spcBef>
              <a:buClr>
                <a:schemeClr val="bg2"/>
              </a:buClr>
              <a:buSzPct val="75000"/>
              <a:buFont typeface="Wingdings" pitchFamily="2" charset="2"/>
              <a:buNone/>
            </a:pPr>
            <a:r>
              <a:rPr lang="en-US" sz="1800" b="0" dirty="0">
                <a:solidFill>
                  <a:schemeClr val="tx1"/>
                </a:solidFill>
              </a:rPr>
              <a:t>	 for a period of time after registration</a:t>
            </a:r>
          </a:p>
          <a:p>
            <a:pPr marL="342900" indent="-342900" algn="l" rtl="0" eaLnBrk="1" hangingPunct="1">
              <a:lnSpc>
                <a:spcPct val="80000"/>
              </a:lnSpc>
              <a:spcBef>
                <a:spcPct val="20000"/>
              </a:spcBef>
              <a:buClr>
                <a:schemeClr val="bg2"/>
              </a:buClr>
              <a:buSzPct val="75000"/>
              <a:buFont typeface="Wingdings" pitchFamily="2" charset="2"/>
              <a:buNone/>
            </a:pPr>
            <a:endParaRPr lang="en-US" sz="1800" b="0" dirty="0">
              <a:solidFill>
                <a:schemeClr val="tx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dirty="0"/>
              <a:t>Professor</a:t>
            </a:r>
            <a:r>
              <a:rPr lang="en-US" sz="1800" b="0" dirty="0"/>
              <a:t>s</a:t>
            </a:r>
            <a:r>
              <a:rPr lang="en-US" sz="1800" b="0" dirty="0">
                <a:solidFill>
                  <a:schemeClr val="tx1"/>
                </a:solidFill>
              </a:rPr>
              <a:t> use the system to set their preferred course offerings</a:t>
            </a:r>
          </a:p>
          <a:p>
            <a:pPr marL="342900" indent="-342900" algn="l" rtl="0" eaLnBrk="1" hangingPunct="1">
              <a:lnSpc>
                <a:spcPct val="80000"/>
              </a:lnSpc>
              <a:spcBef>
                <a:spcPct val="20000"/>
              </a:spcBef>
              <a:buClr>
                <a:schemeClr val="bg2"/>
              </a:buClr>
              <a:buSzPct val="75000"/>
              <a:buFont typeface="Wingdings" pitchFamily="2" charset="2"/>
              <a:buNone/>
            </a:pPr>
            <a:r>
              <a:rPr lang="en-US" sz="1800" b="0" dirty="0">
                <a:solidFill>
                  <a:schemeClr val="tx1"/>
                </a:solidFill>
              </a:rPr>
              <a:t>	 and receive their course offering rosters after students register</a:t>
            </a:r>
          </a:p>
          <a:p>
            <a:pPr marL="342900" indent="-342900" algn="l" rtl="0" eaLnBrk="1" hangingPunct="1">
              <a:lnSpc>
                <a:spcPct val="80000"/>
              </a:lnSpc>
              <a:spcBef>
                <a:spcPct val="20000"/>
              </a:spcBef>
              <a:buClr>
                <a:schemeClr val="bg2"/>
              </a:buClr>
              <a:buSzPct val="75000"/>
              <a:buFont typeface="Wingdings" pitchFamily="2" charset="2"/>
              <a:buNone/>
            </a:pPr>
            <a:endParaRPr lang="en-US" sz="1800" b="0" dirty="0">
              <a:solidFill>
                <a:schemeClr val="tx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b="0" dirty="0"/>
              <a:t>Users</a:t>
            </a:r>
            <a:r>
              <a:rPr lang="en-US" sz="1800" b="0" dirty="0">
                <a:solidFill>
                  <a:schemeClr val="tx1"/>
                </a:solidFill>
              </a:rPr>
              <a:t> of the registration system are assigned passwords</a:t>
            </a:r>
          </a:p>
          <a:p>
            <a:pPr marL="342900" indent="-342900" algn="l" rtl="0" eaLnBrk="1" hangingPunct="1">
              <a:lnSpc>
                <a:spcPct val="80000"/>
              </a:lnSpc>
              <a:spcBef>
                <a:spcPct val="20000"/>
              </a:spcBef>
              <a:buClr>
                <a:schemeClr val="bg2"/>
              </a:buClr>
              <a:buSzPct val="75000"/>
              <a:buFont typeface="Wingdings" pitchFamily="2" charset="2"/>
              <a:buNone/>
            </a:pPr>
            <a:r>
              <a:rPr lang="en-US" sz="1800" b="0" dirty="0">
                <a:solidFill>
                  <a:schemeClr val="tx1"/>
                </a:solidFill>
              </a:rPr>
              <a:t>	 which are used at logon validation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381000" y="228600"/>
            <a:ext cx="8610600" cy="609600"/>
          </a:xfrm>
        </p:spPr>
        <p:txBody>
          <a:bodyPr/>
          <a:lstStyle/>
          <a:p>
            <a:r>
              <a:rPr lang="en-US" sz="3200">
                <a:solidFill>
                  <a:srgbClr val="00CC00"/>
                </a:solidFill>
              </a:rPr>
              <a:t>Diagrams</a:t>
            </a:r>
            <a:r>
              <a:rPr lang="en-US" sz="3200">
                <a:solidFill>
                  <a:schemeClr val="bg2"/>
                </a:solidFill>
              </a:rPr>
              <a:t> in UML – </a:t>
            </a:r>
            <a:r>
              <a:rPr lang="en-US" sz="2400" b="1">
                <a:solidFill>
                  <a:srgbClr val="0000FF"/>
                </a:solidFill>
              </a:rPr>
              <a:t>Use Cases</a:t>
            </a:r>
            <a:r>
              <a:rPr lang="en-US" sz="2400">
                <a:solidFill>
                  <a:schemeClr val="bg2"/>
                </a:solidFill>
              </a:rPr>
              <a:t> in </a:t>
            </a:r>
            <a:r>
              <a:rPr lang="en-US" sz="2400">
                <a:solidFill>
                  <a:srgbClr val="00CC00"/>
                </a:solidFill>
              </a:rPr>
              <a:t>Use Case</a:t>
            </a:r>
            <a:r>
              <a:rPr lang="en-US" sz="2400">
                <a:solidFill>
                  <a:schemeClr val="bg2"/>
                </a:solidFill>
              </a:rPr>
              <a:t> Diagram</a:t>
            </a:r>
          </a:p>
        </p:txBody>
      </p:sp>
      <p:grpSp>
        <p:nvGrpSpPr>
          <p:cNvPr id="2" name="Group 3"/>
          <p:cNvGrpSpPr>
            <a:grpSpLocks/>
          </p:cNvGrpSpPr>
          <p:nvPr/>
        </p:nvGrpSpPr>
        <p:grpSpPr bwMode="auto">
          <a:xfrm>
            <a:off x="6635750" y="2060575"/>
            <a:ext cx="379413" cy="839788"/>
            <a:chOff x="3203" y="2495"/>
            <a:chExt cx="239" cy="529"/>
          </a:xfrm>
        </p:grpSpPr>
        <p:sp>
          <p:nvSpPr>
            <p:cNvPr id="231428" name="Oval 4"/>
            <p:cNvSpPr>
              <a:spLocks noChangeArrowheads="1"/>
            </p:cNvSpPr>
            <p:nvPr/>
          </p:nvSpPr>
          <p:spPr bwMode="auto">
            <a:xfrm>
              <a:off x="3222" y="2495"/>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3" name="Group 5"/>
            <p:cNvGrpSpPr>
              <a:grpSpLocks/>
            </p:cNvGrpSpPr>
            <p:nvPr/>
          </p:nvGrpSpPr>
          <p:grpSpPr bwMode="auto">
            <a:xfrm>
              <a:off x="3203" y="2866"/>
              <a:ext cx="239" cy="158"/>
              <a:chOff x="3203" y="2866"/>
              <a:chExt cx="239" cy="158"/>
            </a:xfrm>
          </p:grpSpPr>
          <p:sp>
            <p:nvSpPr>
              <p:cNvPr id="231430" name="Line 6"/>
              <p:cNvSpPr>
                <a:spLocks noChangeShapeType="1"/>
              </p:cNvSpPr>
              <p:nvPr/>
            </p:nvSpPr>
            <p:spPr bwMode="auto">
              <a:xfrm flipH="1">
                <a:off x="3203" y="2866"/>
                <a:ext cx="120" cy="158"/>
              </a:xfrm>
              <a:prstGeom prst="line">
                <a:avLst/>
              </a:prstGeom>
              <a:noFill/>
              <a:ln w="25400">
                <a:solidFill>
                  <a:srgbClr val="D60093"/>
                </a:solidFill>
                <a:round/>
                <a:headEnd/>
                <a:tailEnd/>
              </a:ln>
              <a:effectLst/>
            </p:spPr>
            <p:txBody>
              <a:bodyPr/>
              <a:lstStyle/>
              <a:p>
                <a:endParaRPr lang="ar-EG"/>
              </a:p>
            </p:txBody>
          </p:sp>
          <p:sp>
            <p:nvSpPr>
              <p:cNvPr id="231431" name="Line 7"/>
              <p:cNvSpPr>
                <a:spLocks noChangeShapeType="1"/>
              </p:cNvSpPr>
              <p:nvPr/>
            </p:nvSpPr>
            <p:spPr bwMode="auto">
              <a:xfrm>
                <a:off x="3322" y="2866"/>
                <a:ext cx="120" cy="158"/>
              </a:xfrm>
              <a:prstGeom prst="line">
                <a:avLst/>
              </a:prstGeom>
              <a:noFill/>
              <a:ln w="25400">
                <a:solidFill>
                  <a:srgbClr val="D60093"/>
                </a:solidFill>
                <a:round/>
                <a:headEnd/>
                <a:tailEnd/>
              </a:ln>
              <a:effectLst/>
            </p:spPr>
            <p:txBody>
              <a:bodyPr/>
              <a:lstStyle/>
              <a:p>
                <a:endParaRPr lang="ar-EG"/>
              </a:p>
            </p:txBody>
          </p:sp>
        </p:grpSp>
        <p:grpSp>
          <p:nvGrpSpPr>
            <p:cNvPr id="4" name="Group 8"/>
            <p:cNvGrpSpPr>
              <a:grpSpLocks/>
            </p:cNvGrpSpPr>
            <p:nvPr/>
          </p:nvGrpSpPr>
          <p:grpSpPr bwMode="auto">
            <a:xfrm>
              <a:off x="3204" y="2700"/>
              <a:ext cx="237" cy="162"/>
              <a:chOff x="3204" y="2700"/>
              <a:chExt cx="237" cy="162"/>
            </a:xfrm>
          </p:grpSpPr>
          <p:sp>
            <p:nvSpPr>
              <p:cNvPr id="231433" name="Line 9"/>
              <p:cNvSpPr>
                <a:spLocks noChangeShapeType="1"/>
              </p:cNvSpPr>
              <p:nvPr/>
            </p:nvSpPr>
            <p:spPr bwMode="auto">
              <a:xfrm>
                <a:off x="3322" y="2700"/>
                <a:ext cx="0" cy="162"/>
              </a:xfrm>
              <a:prstGeom prst="line">
                <a:avLst/>
              </a:prstGeom>
              <a:noFill/>
              <a:ln w="25400">
                <a:solidFill>
                  <a:srgbClr val="D60093"/>
                </a:solidFill>
                <a:round/>
                <a:headEnd/>
                <a:tailEnd/>
              </a:ln>
              <a:effectLst/>
            </p:spPr>
            <p:txBody>
              <a:bodyPr/>
              <a:lstStyle/>
              <a:p>
                <a:endParaRPr lang="ar-EG"/>
              </a:p>
            </p:txBody>
          </p:sp>
          <p:sp>
            <p:nvSpPr>
              <p:cNvPr id="231434" name="Line 10"/>
              <p:cNvSpPr>
                <a:spLocks noChangeShapeType="1"/>
              </p:cNvSpPr>
              <p:nvPr/>
            </p:nvSpPr>
            <p:spPr bwMode="auto">
              <a:xfrm>
                <a:off x="3204" y="2760"/>
                <a:ext cx="237" cy="0"/>
              </a:xfrm>
              <a:prstGeom prst="line">
                <a:avLst/>
              </a:prstGeom>
              <a:noFill/>
              <a:ln w="25400">
                <a:solidFill>
                  <a:srgbClr val="D60093"/>
                </a:solidFill>
                <a:round/>
                <a:headEnd/>
                <a:tailEnd/>
              </a:ln>
              <a:effectLst/>
            </p:spPr>
            <p:txBody>
              <a:bodyPr/>
              <a:lstStyle/>
              <a:p>
                <a:endParaRPr lang="ar-EG"/>
              </a:p>
            </p:txBody>
          </p:sp>
        </p:grpSp>
      </p:grpSp>
      <p:sp>
        <p:nvSpPr>
          <p:cNvPr id="231435" name="Rectangle 11"/>
          <p:cNvSpPr>
            <a:spLocks noChangeArrowheads="1"/>
          </p:cNvSpPr>
          <p:nvPr/>
        </p:nvSpPr>
        <p:spPr bwMode="auto">
          <a:xfrm>
            <a:off x="6399213" y="2971800"/>
            <a:ext cx="852487" cy="314325"/>
          </a:xfrm>
          <a:prstGeom prst="rect">
            <a:avLst/>
          </a:prstGeom>
          <a:noFill/>
          <a:ln w="12700">
            <a:solidFill>
              <a:srgbClr val="D60093"/>
            </a:solidFill>
            <a:miter lim="800000"/>
            <a:headEnd/>
            <a:tailEnd/>
          </a:ln>
          <a:effectLst/>
        </p:spPr>
        <p:txBody>
          <a:bodyPr wrap="none" lIns="90488" tIns="44450" rIns="90488" bIns="44450" anchor="ctr">
            <a:spAutoFit/>
          </a:bodyPr>
          <a:lstStyle/>
          <a:p>
            <a:r>
              <a:rPr lang="en-US"/>
              <a:t>Student</a:t>
            </a:r>
          </a:p>
        </p:txBody>
      </p:sp>
      <p:grpSp>
        <p:nvGrpSpPr>
          <p:cNvPr id="5" name="Group 12"/>
          <p:cNvGrpSpPr>
            <a:grpSpLocks/>
          </p:cNvGrpSpPr>
          <p:nvPr/>
        </p:nvGrpSpPr>
        <p:grpSpPr bwMode="auto">
          <a:xfrm>
            <a:off x="5549900" y="1603375"/>
            <a:ext cx="379413" cy="839788"/>
            <a:chOff x="1267" y="1775"/>
            <a:chExt cx="239" cy="529"/>
          </a:xfrm>
        </p:grpSpPr>
        <p:sp>
          <p:nvSpPr>
            <p:cNvPr id="231437" name="Oval 13"/>
            <p:cNvSpPr>
              <a:spLocks noChangeArrowheads="1"/>
            </p:cNvSpPr>
            <p:nvPr/>
          </p:nvSpPr>
          <p:spPr bwMode="auto">
            <a:xfrm>
              <a:off x="1286" y="1775"/>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6" name="Group 14"/>
            <p:cNvGrpSpPr>
              <a:grpSpLocks/>
            </p:cNvGrpSpPr>
            <p:nvPr/>
          </p:nvGrpSpPr>
          <p:grpSpPr bwMode="auto">
            <a:xfrm>
              <a:off x="1267" y="2146"/>
              <a:ext cx="239" cy="158"/>
              <a:chOff x="1267" y="2146"/>
              <a:chExt cx="239" cy="158"/>
            </a:xfrm>
          </p:grpSpPr>
          <p:sp>
            <p:nvSpPr>
              <p:cNvPr id="231439" name="Line 15"/>
              <p:cNvSpPr>
                <a:spLocks noChangeShapeType="1"/>
              </p:cNvSpPr>
              <p:nvPr/>
            </p:nvSpPr>
            <p:spPr bwMode="auto">
              <a:xfrm flipH="1">
                <a:off x="1267" y="2146"/>
                <a:ext cx="120" cy="158"/>
              </a:xfrm>
              <a:prstGeom prst="line">
                <a:avLst/>
              </a:prstGeom>
              <a:noFill/>
              <a:ln w="25400">
                <a:solidFill>
                  <a:srgbClr val="D60093"/>
                </a:solidFill>
                <a:round/>
                <a:headEnd/>
                <a:tailEnd/>
              </a:ln>
              <a:effectLst/>
            </p:spPr>
            <p:txBody>
              <a:bodyPr/>
              <a:lstStyle/>
              <a:p>
                <a:endParaRPr lang="ar-EG"/>
              </a:p>
            </p:txBody>
          </p:sp>
          <p:sp>
            <p:nvSpPr>
              <p:cNvPr id="231440" name="Line 16"/>
              <p:cNvSpPr>
                <a:spLocks noChangeShapeType="1"/>
              </p:cNvSpPr>
              <p:nvPr/>
            </p:nvSpPr>
            <p:spPr bwMode="auto">
              <a:xfrm>
                <a:off x="1386" y="2146"/>
                <a:ext cx="120" cy="158"/>
              </a:xfrm>
              <a:prstGeom prst="line">
                <a:avLst/>
              </a:prstGeom>
              <a:noFill/>
              <a:ln w="25400">
                <a:solidFill>
                  <a:srgbClr val="D60093"/>
                </a:solidFill>
                <a:round/>
                <a:headEnd/>
                <a:tailEnd/>
              </a:ln>
              <a:effectLst/>
            </p:spPr>
            <p:txBody>
              <a:bodyPr/>
              <a:lstStyle/>
              <a:p>
                <a:endParaRPr lang="ar-EG"/>
              </a:p>
            </p:txBody>
          </p:sp>
        </p:grpSp>
        <p:grpSp>
          <p:nvGrpSpPr>
            <p:cNvPr id="7" name="Group 17"/>
            <p:cNvGrpSpPr>
              <a:grpSpLocks/>
            </p:cNvGrpSpPr>
            <p:nvPr/>
          </p:nvGrpSpPr>
          <p:grpSpPr bwMode="auto">
            <a:xfrm>
              <a:off x="1268" y="1980"/>
              <a:ext cx="237" cy="162"/>
              <a:chOff x="1268" y="1980"/>
              <a:chExt cx="237" cy="162"/>
            </a:xfrm>
          </p:grpSpPr>
          <p:sp>
            <p:nvSpPr>
              <p:cNvPr id="231442" name="Line 18"/>
              <p:cNvSpPr>
                <a:spLocks noChangeShapeType="1"/>
              </p:cNvSpPr>
              <p:nvPr/>
            </p:nvSpPr>
            <p:spPr bwMode="auto">
              <a:xfrm>
                <a:off x="1386" y="1980"/>
                <a:ext cx="0" cy="162"/>
              </a:xfrm>
              <a:prstGeom prst="line">
                <a:avLst/>
              </a:prstGeom>
              <a:noFill/>
              <a:ln w="25400">
                <a:solidFill>
                  <a:srgbClr val="D60093"/>
                </a:solidFill>
                <a:round/>
                <a:headEnd/>
                <a:tailEnd/>
              </a:ln>
              <a:effectLst/>
            </p:spPr>
            <p:txBody>
              <a:bodyPr/>
              <a:lstStyle/>
              <a:p>
                <a:endParaRPr lang="ar-EG"/>
              </a:p>
            </p:txBody>
          </p:sp>
          <p:sp>
            <p:nvSpPr>
              <p:cNvPr id="231443" name="Line 19"/>
              <p:cNvSpPr>
                <a:spLocks noChangeShapeType="1"/>
              </p:cNvSpPr>
              <p:nvPr/>
            </p:nvSpPr>
            <p:spPr bwMode="auto">
              <a:xfrm>
                <a:off x="1268" y="2040"/>
                <a:ext cx="237" cy="0"/>
              </a:xfrm>
              <a:prstGeom prst="line">
                <a:avLst/>
              </a:prstGeom>
              <a:noFill/>
              <a:ln w="25400">
                <a:solidFill>
                  <a:srgbClr val="D60093"/>
                </a:solidFill>
                <a:round/>
                <a:headEnd/>
                <a:tailEnd/>
              </a:ln>
              <a:effectLst/>
            </p:spPr>
            <p:txBody>
              <a:bodyPr/>
              <a:lstStyle/>
              <a:p>
                <a:endParaRPr lang="ar-EG"/>
              </a:p>
            </p:txBody>
          </p:sp>
        </p:grpSp>
      </p:grpSp>
      <p:sp>
        <p:nvSpPr>
          <p:cNvPr id="231444" name="Rectangle 20"/>
          <p:cNvSpPr>
            <a:spLocks noChangeArrowheads="1"/>
          </p:cNvSpPr>
          <p:nvPr/>
        </p:nvSpPr>
        <p:spPr bwMode="auto">
          <a:xfrm>
            <a:off x="5256213" y="2514600"/>
            <a:ext cx="973137" cy="314325"/>
          </a:xfrm>
          <a:prstGeom prst="rect">
            <a:avLst/>
          </a:prstGeom>
          <a:noFill/>
          <a:ln w="12700">
            <a:solidFill>
              <a:srgbClr val="D60093"/>
            </a:solidFill>
            <a:miter lim="800000"/>
            <a:headEnd/>
            <a:tailEnd/>
          </a:ln>
          <a:effectLst/>
        </p:spPr>
        <p:txBody>
          <a:bodyPr wrap="none" lIns="90488" tIns="44450" rIns="90488" bIns="44450" anchor="ctr">
            <a:spAutoFit/>
          </a:bodyPr>
          <a:lstStyle/>
          <a:p>
            <a:r>
              <a:rPr lang="en-US"/>
              <a:t>Registrar</a:t>
            </a:r>
          </a:p>
        </p:txBody>
      </p:sp>
      <p:grpSp>
        <p:nvGrpSpPr>
          <p:cNvPr id="8" name="Group 21"/>
          <p:cNvGrpSpPr>
            <a:grpSpLocks/>
          </p:cNvGrpSpPr>
          <p:nvPr/>
        </p:nvGrpSpPr>
        <p:grpSpPr bwMode="auto">
          <a:xfrm>
            <a:off x="6794500" y="4727575"/>
            <a:ext cx="379413" cy="839788"/>
            <a:chOff x="2240" y="2063"/>
            <a:chExt cx="239" cy="529"/>
          </a:xfrm>
        </p:grpSpPr>
        <p:sp>
          <p:nvSpPr>
            <p:cNvPr id="231446" name="Oval 22"/>
            <p:cNvSpPr>
              <a:spLocks noChangeArrowheads="1"/>
            </p:cNvSpPr>
            <p:nvPr/>
          </p:nvSpPr>
          <p:spPr bwMode="auto">
            <a:xfrm>
              <a:off x="2259" y="2063"/>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9" name="Group 23"/>
            <p:cNvGrpSpPr>
              <a:grpSpLocks/>
            </p:cNvGrpSpPr>
            <p:nvPr/>
          </p:nvGrpSpPr>
          <p:grpSpPr bwMode="auto">
            <a:xfrm>
              <a:off x="2240" y="2434"/>
              <a:ext cx="239" cy="158"/>
              <a:chOff x="2240" y="2434"/>
              <a:chExt cx="239" cy="158"/>
            </a:xfrm>
          </p:grpSpPr>
          <p:sp>
            <p:nvSpPr>
              <p:cNvPr id="231448" name="Line 24"/>
              <p:cNvSpPr>
                <a:spLocks noChangeShapeType="1"/>
              </p:cNvSpPr>
              <p:nvPr/>
            </p:nvSpPr>
            <p:spPr bwMode="auto">
              <a:xfrm flipH="1">
                <a:off x="2240" y="2434"/>
                <a:ext cx="120" cy="158"/>
              </a:xfrm>
              <a:prstGeom prst="line">
                <a:avLst/>
              </a:prstGeom>
              <a:noFill/>
              <a:ln w="25400">
                <a:solidFill>
                  <a:srgbClr val="D60093"/>
                </a:solidFill>
                <a:round/>
                <a:headEnd/>
                <a:tailEnd/>
              </a:ln>
              <a:effectLst/>
            </p:spPr>
            <p:txBody>
              <a:bodyPr/>
              <a:lstStyle/>
              <a:p>
                <a:endParaRPr lang="ar-EG"/>
              </a:p>
            </p:txBody>
          </p:sp>
          <p:sp>
            <p:nvSpPr>
              <p:cNvPr id="231449" name="Line 25"/>
              <p:cNvSpPr>
                <a:spLocks noChangeShapeType="1"/>
              </p:cNvSpPr>
              <p:nvPr/>
            </p:nvSpPr>
            <p:spPr bwMode="auto">
              <a:xfrm>
                <a:off x="2359" y="2434"/>
                <a:ext cx="120" cy="158"/>
              </a:xfrm>
              <a:prstGeom prst="line">
                <a:avLst/>
              </a:prstGeom>
              <a:noFill/>
              <a:ln w="25400">
                <a:solidFill>
                  <a:srgbClr val="D60093"/>
                </a:solidFill>
                <a:round/>
                <a:headEnd/>
                <a:tailEnd/>
              </a:ln>
              <a:effectLst/>
            </p:spPr>
            <p:txBody>
              <a:bodyPr/>
              <a:lstStyle/>
              <a:p>
                <a:endParaRPr lang="ar-EG"/>
              </a:p>
            </p:txBody>
          </p:sp>
        </p:grpSp>
        <p:grpSp>
          <p:nvGrpSpPr>
            <p:cNvPr id="10" name="Group 26"/>
            <p:cNvGrpSpPr>
              <a:grpSpLocks/>
            </p:cNvGrpSpPr>
            <p:nvPr/>
          </p:nvGrpSpPr>
          <p:grpSpPr bwMode="auto">
            <a:xfrm>
              <a:off x="2241" y="2268"/>
              <a:ext cx="237" cy="162"/>
              <a:chOff x="2241" y="2268"/>
              <a:chExt cx="237" cy="162"/>
            </a:xfrm>
          </p:grpSpPr>
          <p:sp>
            <p:nvSpPr>
              <p:cNvPr id="231451" name="Line 27"/>
              <p:cNvSpPr>
                <a:spLocks noChangeShapeType="1"/>
              </p:cNvSpPr>
              <p:nvPr/>
            </p:nvSpPr>
            <p:spPr bwMode="auto">
              <a:xfrm>
                <a:off x="2359" y="2268"/>
                <a:ext cx="0" cy="162"/>
              </a:xfrm>
              <a:prstGeom prst="line">
                <a:avLst/>
              </a:prstGeom>
              <a:noFill/>
              <a:ln w="25400">
                <a:solidFill>
                  <a:srgbClr val="D60093"/>
                </a:solidFill>
                <a:round/>
                <a:headEnd/>
                <a:tailEnd/>
              </a:ln>
              <a:effectLst/>
            </p:spPr>
            <p:txBody>
              <a:bodyPr/>
              <a:lstStyle/>
              <a:p>
                <a:endParaRPr lang="ar-EG"/>
              </a:p>
            </p:txBody>
          </p:sp>
          <p:sp>
            <p:nvSpPr>
              <p:cNvPr id="231452" name="Line 28"/>
              <p:cNvSpPr>
                <a:spLocks noChangeShapeType="1"/>
              </p:cNvSpPr>
              <p:nvPr/>
            </p:nvSpPr>
            <p:spPr bwMode="auto">
              <a:xfrm>
                <a:off x="2241" y="2328"/>
                <a:ext cx="237" cy="0"/>
              </a:xfrm>
              <a:prstGeom prst="line">
                <a:avLst/>
              </a:prstGeom>
              <a:noFill/>
              <a:ln w="25400">
                <a:solidFill>
                  <a:srgbClr val="D60093"/>
                </a:solidFill>
                <a:round/>
                <a:headEnd/>
                <a:tailEnd/>
              </a:ln>
              <a:effectLst/>
            </p:spPr>
            <p:txBody>
              <a:bodyPr/>
              <a:lstStyle/>
              <a:p>
                <a:endParaRPr lang="ar-EG"/>
              </a:p>
            </p:txBody>
          </p:sp>
        </p:grpSp>
      </p:grpSp>
      <p:sp>
        <p:nvSpPr>
          <p:cNvPr id="231453" name="Rectangle 29"/>
          <p:cNvSpPr>
            <a:spLocks noChangeArrowheads="1"/>
          </p:cNvSpPr>
          <p:nvPr/>
        </p:nvSpPr>
        <p:spPr bwMode="auto">
          <a:xfrm>
            <a:off x="6475413" y="5638800"/>
            <a:ext cx="1022350" cy="314325"/>
          </a:xfrm>
          <a:prstGeom prst="rect">
            <a:avLst/>
          </a:prstGeom>
          <a:noFill/>
          <a:ln w="12700">
            <a:solidFill>
              <a:srgbClr val="D60093"/>
            </a:solidFill>
            <a:miter lim="800000"/>
            <a:headEnd/>
            <a:tailEnd/>
          </a:ln>
          <a:effectLst/>
        </p:spPr>
        <p:txBody>
          <a:bodyPr wrap="none" lIns="90488" tIns="44450" rIns="90488" bIns="44450" anchor="ctr">
            <a:spAutoFit/>
          </a:bodyPr>
          <a:lstStyle/>
          <a:p>
            <a:r>
              <a:rPr lang="en-US"/>
              <a:t>Professor</a:t>
            </a:r>
          </a:p>
        </p:txBody>
      </p:sp>
      <p:grpSp>
        <p:nvGrpSpPr>
          <p:cNvPr id="11" name="Group 30"/>
          <p:cNvGrpSpPr>
            <a:grpSpLocks/>
          </p:cNvGrpSpPr>
          <p:nvPr/>
        </p:nvGrpSpPr>
        <p:grpSpPr bwMode="auto">
          <a:xfrm>
            <a:off x="7748588" y="2898775"/>
            <a:ext cx="379412" cy="839788"/>
            <a:chOff x="4174" y="2831"/>
            <a:chExt cx="239" cy="529"/>
          </a:xfrm>
        </p:grpSpPr>
        <p:sp>
          <p:nvSpPr>
            <p:cNvPr id="231455" name="Oval 31"/>
            <p:cNvSpPr>
              <a:spLocks noChangeArrowheads="1"/>
            </p:cNvSpPr>
            <p:nvPr/>
          </p:nvSpPr>
          <p:spPr bwMode="auto">
            <a:xfrm>
              <a:off x="4193" y="2831"/>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12" name="Group 32"/>
            <p:cNvGrpSpPr>
              <a:grpSpLocks/>
            </p:cNvGrpSpPr>
            <p:nvPr/>
          </p:nvGrpSpPr>
          <p:grpSpPr bwMode="auto">
            <a:xfrm>
              <a:off x="4174" y="3202"/>
              <a:ext cx="239" cy="158"/>
              <a:chOff x="4174" y="3202"/>
              <a:chExt cx="239" cy="158"/>
            </a:xfrm>
          </p:grpSpPr>
          <p:sp>
            <p:nvSpPr>
              <p:cNvPr id="231457" name="Line 33"/>
              <p:cNvSpPr>
                <a:spLocks noChangeShapeType="1"/>
              </p:cNvSpPr>
              <p:nvPr/>
            </p:nvSpPr>
            <p:spPr bwMode="auto">
              <a:xfrm flipH="1">
                <a:off x="4174" y="3202"/>
                <a:ext cx="120" cy="158"/>
              </a:xfrm>
              <a:prstGeom prst="line">
                <a:avLst/>
              </a:prstGeom>
              <a:noFill/>
              <a:ln w="25400">
                <a:solidFill>
                  <a:srgbClr val="D60093"/>
                </a:solidFill>
                <a:round/>
                <a:headEnd/>
                <a:tailEnd/>
              </a:ln>
              <a:effectLst/>
            </p:spPr>
            <p:txBody>
              <a:bodyPr/>
              <a:lstStyle/>
              <a:p>
                <a:endParaRPr lang="ar-EG"/>
              </a:p>
            </p:txBody>
          </p:sp>
          <p:sp>
            <p:nvSpPr>
              <p:cNvPr id="231458" name="Line 34"/>
              <p:cNvSpPr>
                <a:spLocks noChangeShapeType="1"/>
              </p:cNvSpPr>
              <p:nvPr/>
            </p:nvSpPr>
            <p:spPr bwMode="auto">
              <a:xfrm>
                <a:off x="4293" y="3202"/>
                <a:ext cx="120" cy="158"/>
              </a:xfrm>
              <a:prstGeom prst="line">
                <a:avLst/>
              </a:prstGeom>
              <a:noFill/>
              <a:ln w="25400">
                <a:solidFill>
                  <a:srgbClr val="D60093"/>
                </a:solidFill>
                <a:round/>
                <a:headEnd/>
                <a:tailEnd/>
              </a:ln>
              <a:effectLst/>
            </p:spPr>
            <p:txBody>
              <a:bodyPr/>
              <a:lstStyle/>
              <a:p>
                <a:endParaRPr lang="ar-EG"/>
              </a:p>
            </p:txBody>
          </p:sp>
        </p:grpSp>
        <p:grpSp>
          <p:nvGrpSpPr>
            <p:cNvPr id="13" name="Group 35"/>
            <p:cNvGrpSpPr>
              <a:grpSpLocks/>
            </p:cNvGrpSpPr>
            <p:nvPr/>
          </p:nvGrpSpPr>
          <p:grpSpPr bwMode="auto">
            <a:xfrm>
              <a:off x="4175" y="3036"/>
              <a:ext cx="237" cy="162"/>
              <a:chOff x="4175" y="3036"/>
              <a:chExt cx="237" cy="162"/>
            </a:xfrm>
          </p:grpSpPr>
          <p:sp>
            <p:nvSpPr>
              <p:cNvPr id="231460" name="Line 36"/>
              <p:cNvSpPr>
                <a:spLocks noChangeShapeType="1"/>
              </p:cNvSpPr>
              <p:nvPr/>
            </p:nvSpPr>
            <p:spPr bwMode="auto">
              <a:xfrm>
                <a:off x="4293" y="3036"/>
                <a:ext cx="0" cy="162"/>
              </a:xfrm>
              <a:prstGeom prst="line">
                <a:avLst/>
              </a:prstGeom>
              <a:noFill/>
              <a:ln w="25400">
                <a:solidFill>
                  <a:srgbClr val="D60093"/>
                </a:solidFill>
                <a:round/>
                <a:headEnd/>
                <a:tailEnd/>
              </a:ln>
              <a:effectLst/>
            </p:spPr>
            <p:txBody>
              <a:bodyPr/>
              <a:lstStyle/>
              <a:p>
                <a:endParaRPr lang="ar-EG"/>
              </a:p>
            </p:txBody>
          </p:sp>
          <p:sp>
            <p:nvSpPr>
              <p:cNvPr id="231461" name="Line 37"/>
              <p:cNvSpPr>
                <a:spLocks noChangeShapeType="1"/>
              </p:cNvSpPr>
              <p:nvPr/>
            </p:nvSpPr>
            <p:spPr bwMode="auto">
              <a:xfrm>
                <a:off x="4175" y="3096"/>
                <a:ext cx="237" cy="0"/>
              </a:xfrm>
              <a:prstGeom prst="line">
                <a:avLst/>
              </a:prstGeom>
              <a:noFill/>
              <a:ln w="25400">
                <a:solidFill>
                  <a:srgbClr val="D60093"/>
                </a:solidFill>
                <a:round/>
                <a:headEnd/>
                <a:tailEnd/>
              </a:ln>
              <a:effectLst/>
            </p:spPr>
            <p:txBody>
              <a:bodyPr/>
              <a:lstStyle/>
              <a:p>
                <a:endParaRPr lang="ar-EG"/>
              </a:p>
            </p:txBody>
          </p:sp>
        </p:grpSp>
      </p:grpSp>
      <p:sp>
        <p:nvSpPr>
          <p:cNvPr id="231462" name="Rectangle 38"/>
          <p:cNvSpPr>
            <a:spLocks noChangeArrowheads="1"/>
          </p:cNvSpPr>
          <p:nvPr/>
        </p:nvSpPr>
        <p:spPr bwMode="auto">
          <a:xfrm>
            <a:off x="7237413" y="3810000"/>
            <a:ext cx="1416050" cy="314325"/>
          </a:xfrm>
          <a:prstGeom prst="rect">
            <a:avLst/>
          </a:prstGeom>
          <a:noFill/>
          <a:ln w="12700">
            <a:solidFill>
              <a:srgbClr val="D60093"/>
            </a:solidFill>
            <a:miter lim="800000"/>
            <a:headEnd/>
            <a:tailEnd/>
          </a:ln>
          <a:effectLst/>
        </p:spPr>
        <p:txBody>
          <a:bodyPr wrap="none" lIns="90488" tIns="44450" rIns="90488" bIns="44450" anchor="ctr">
            <a:spAutoFit/>
          </a:bodyPr>
          <a:lstStyle/>
          <a:p>
            <a:r>
              <a:rPr lang="en-US"/>
              <a:t>Billing System</a:t>
            </a:r>
          </a:p>
        </p:txBody>
      </p:sp>
      <p:sp>
        <p:nvSpPr>
          <p:cNvPr id="231464" name="Rectangle 40"/>
          <p:cNvSpPr>
            <a:spLocks noChangeArrowheads="1"/>
          </p:cNvSpPr>
          <p:nvPr/>
        </p:nvSpPr>
        <p:spPr bwMode="auto">
          <a:xfrm>
            <a:off x="0" y="1524000"/>
            <a:ext cx="7391400" cy="4724400"/>
          </a:xfrm>
          <a:prstGeom prst="rect">
            <a:avLst/>
          </a:prstGeom>
          <a:noFill/>
          <a:ln w="9525">
            <a:noFill/>
            <a:miter lim="800000"/>
            <a:headEnd/>
            <a:tailEnd/>
          </a:ln>
          <a:effectLst/>
        </p:spPr>
        <p:txBody>
          <a:bodyPr/>
          <a:lstStyle/>
          <a:p>
            <a:pPr marL="342900" indent="-342900" algn="l" rtl="0" eaLnBrk="1" hangingPunct="1">
              <a:lnSpc>
                <a:spcPct val="80000"/>
              </a:lnSpc>
              <a:spcBef>
                <a:spcPct val="20000"/>
              </a:spcBef>
              <a:buClr>
                <a:schemeClr val="bg2"/>
              </a:buClr>
              <a:buSzPct val="75000"/>
              <a:buFont typeface="Wingdings" pitchFamily="2" charset="2"/>
              <a:buNone/>
            </a:pPr>
            <a:r>
              <a:rPr lang="en-US" sz="1800" b="0" dirty="0">
                <a:solidFill>
                  <a:schemeClr val="accent1"/>
                </a:solidFill>
              </a:rPr>
              <a:t>The UTD wants to computerize its registration system</a:t>
            </a:r>
          </a:p>
          <a:p>
            <a:pPr marL="342900" indent="-342900" algn="l" rtl="0" eaLnBrk="1" hangingPunct="1">
              <a:lnSpc>
                <a:spcPct val="80000"/>
              </a:lnSpc>
              <a:spcBef>
                <a:spcPct val="20000"/>
              </a:spcBef>
              <a:buClr>
                <a:schemeClr val="bg2"/>
              </a:buClr>
              <a:buSzPct val="75000"/>
              <a:buFont typeface="Wingdings" pitchFamily="2" charset="2"/>
              <a:buNone/>
            </a:pPr>
            <a:endParaRPr lang="en-US" sz="1800" b="0" dirty="0">
              <a:solidFill>
                <a:schemeClr val="accent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b="0" dirty="0">
                <a:solidFill>
                  <a:schemeClr val="tx1"/>
                </a:solidFill>
              </a:rPr>
              <a:t>The </a:t>
            </a:r>
            <a:r>
              <a:rPr lang="en-US" sz="1800" dirty="0"/>
              <a:t>Registrar</a:t>
            </a:r>
            <a:r>
              <a:rPr lang="en-US" sz="1800" b="0" dirty="0">
                <a:solidFill>
                  <a:schemeClr val="tx1"/>
                </a:solidFill>
              </a:rPr>
              <a:t> sets up the curriculum for a semester</a:t>
            </a:r>
          </a:p>
          <a:p>
            <a:pPr marL="742950" lvl="1" indent="-285750" algn="l" rtl="0" eaLnBrk="1" hangingPunct="1">
              <a:lnSpc>
                <a:spcPct val="80000"/>
              </a:lnSpc>
              <a:spcBef>
                <a:spcPct val="20000"/>
              </a:spcBef>
              <a:buClr>
                <a:schemeClr val="accent2"/>
              </a:buClr>
              <a:buSzPct val="75000"/>
              <a:buFont typeface="Wingdings" pitchFamily="2" charset="2"/>
              <a:buNone/>
            </a:pPr>
            <a:endParaRPr lang="en-US" sz="1600" b="0" dirty="0">
              <a:solidFill>
                <a:schemeClr val="tx1"/>
              </a:solidFill>
            </a:endParaRPr>
          </a:p>
          <a:p>
            <a:pPr marL="742950" lvl="1" indent="-285750" algn="l" rtl="0" eaLnBrk="1" hangingPunct="1">
              <a:lnSpc>
                <a:spcPct val="80000"/>
              </a:lnSpc>
              <a:spcBef>
                <a:spcPct val="20000"/>
              </a:spcBef>
              <a:buClr>
                <a:schemeClr val="accent2"/>
              </a:buClr>
              <a:buSzPct val="75000"/>
              <a:buFont typeface="Wingdings" pitchFamily="2" charset="2"/>
              <a:buNone/>
            </a:pPr>
            <a:endParaRPr lang="en-US" sz="1600" b="0" dirty="0">
              <a:solidFill>
                <a:schemeClr val="tx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dirty="0"/>
              <a:t>Students</a:t>
            </a:r>
            <a:r>
              <a:rPr lang="en-US" sz="1800" b="0" dirty="0">
                <a:solidFill>
                  <a:schemeClr val="tx1"/>
                </a:solidFill>
              </a:rPr>
              <a:t> select 3 core courses and 2 electives</a:t>
            </a:r>
          </a:p>
          <a:p>
            <a:pPr marL="342900" indent="-342900" algn="l" rtl="0" eaLnBrk="1" hangingPunct="1">
              <a:lnSpc>
                <a:spcPct val="80000"/>
              </a:lnSpc>
              <a:spcBef>
                <a:spcPct val="20000"/>
              </a:spcBef>
              <a:buClr>
                <a:schemeClr val="bg2"/>
              </a:buClr>
              <a:buSzPct val="75000"/>
              <a:buFont typeface="Wingdings" pitchFamily="2" charset="2"/>
              <a:buNone/>
            </a:pPr>
            <a:endParaRPr lang="en-US" sz="1800" b="0" dirty="0">
              <a:solidFill>
                <a:schemeClr val="tx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b="0" dirty="0">
                <a:solidFill>
                  <a:schemeClr val="tx1"/>
                </a:solidFill>
              </a:rPr>
              <a:t>Once a student registers for a semester, the </a:t>
            </a:r>
            <a:r>
              <a:rPr lang="en-US" sz="1800" dirty="0"/>
              <a:t>billing system</a:t>
            </a:r>
            <a:r>
              <a:rPr lang="en-US" sz="1800" b="0" dirty="0">
                <a:solidFill>
                  <a:schemeClr val="tx1"/>
                </a:solidFill>
              </a:rPr>
              <a:t> is </a:t>
            </a:r>
          </a:p>
          <a:p>
            <a:pPr marL="342900" indent="-342900" algn="l" rtl="0" eaLnBrk="1" hangingPunct="1">
              <a:lnSpc>
                <a:spcPct val="80000"/>
              </a:lnSpc>
              <a:spcBef>
                <a:spcPct val="20000"/>
              </a:spcBef>
              <a:buClr>
                <a:schemeClr val="bg2"/>
              </a:buClr>
              <a:buSzPct val="75000"/>
              <a:buFont typeface="Wingdings" pitchFamily="2" charset="2"/>
              <a:buNone/>
            </a:pPr>
            <a:r>
              <a:rPr lang="en-US" sz="1800" b="0" dirty="0">
                <a:solidFill>
                  <a:schemeClr val="tx1"/>
                </a:solidFill>
              </a:rPr>
              <a:t>	notified so the student may be billed for the semester</a:t>
            </a:r>
          </a:p>
          <a:p>
            <a:pPr marL="342900" indent="-342900" algn="l" rtl="0" eaLnBrk="1" hangingPunct="1">
              <a:lnSpc>
                <a:spcPct val="80000"/>
              </a:lnSpc>
              <a:spcBef>
                <a:spcPct val="20000"/>
              </a:spcBef>
              <a:buClr>
                <a:schemeClr val="bg2"/>
              </a:buClr>
              <a:buSzPct val="75000"/>
              <a:buFont typeface="Wingdings" pitchFamily="2" charset="2"/>
              <a:buNone/>
            </a:pPr>
            <a:endParaRPr lang="en-US" sz="1800" b="0" dirty="0">
              <a:solidFill>
                <a:schemeClr val="tx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b="0" dirty="0">
                <a:solidFill>
                  <a:schemeClr val="tx1"/>
                </a:solidFill>
              </a:rPr>
              <a:t>Students may use the system to add/drop courses</a:t>
            </a:r>
          </a:p>
          <a:p>
            <a:pPr marL="342900" indent="-342900" algn="l" rtl="0" eaLnBrk="1" hangingPunct="1">
              <a:lnSpc>
                <a:spcPct val="80000"/>
              </a:lnSpc>
              <a:spcBef>
                <a:spcPct val="20000"/>
              </a:spcBef>
              <a:buClr>
                <a:schemeClr val="bg2"/>
              </a:buClr>
              <a:buSzPct val="75000"/>
              <a:buFont typeface="Wingdings" pitchFamily="2" charset="2"/>
              <a:buNone/>
            </a:pPr>
            <a:r>
              <a:rPr lang="en-US" sz="1800" b="0" dirty="0">
                <a:solidFill>
                  <a:schemeClr val="tx1"/>
                </a:solidFill>
              </a:rPr>
              <a:t>	 for a period of time after registration</a:t>
            </a:r>
          </a:p>
          <a:p>
            <a:pPr marL="342900" indent="-342900" algn="l" rtl="0" eaLnBrk="1" hangingPunct="1">
              <a:lnSpc>
                <a:spcPct val="80000"/>
              </a:lnSpc>
              <a:spcBef>
                <a:spcPct val="20000"/>
              </a:spcBef>
              <a:buClr>
                <a:schemeClr val="bg2"/>
              </a:buClr>
              <a:buSzPct val="75000"/>
              <a:buFont typeface="Wingdings" pitchFamily="2" charset="2"/>
              <a:buNone/>
            </a:pPr>
            <a:endParaRPr lang="en-US" sz="1800" b="0" dirty="0">
              <a:solidFill>
                <a:schemeClr val="tx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dirty="0"/>
              <a:t>Professor</a:t>
            </a:r>
            <a:r>
              <a:rPr lang="en-US" sz="1800" b="0" dirty="0">
                <a:solidFill>
                  <a:schemeClr val="tx1"/>
                </a:solidFill>
              </a:rPr>
              <a:t>s use the system to set their preferred course offerings</a:t>
            </a:r>
          </a:p>
          <a:p>
            <a:pPr marL="342900" indent="-342900" algn="l" rtl="0" eaLnBrk="1" hangingPunct="1">
              <a:lnSpc>
                <a:spcPct val="80000"/>
              </a:lnSpc>
              <a:spcBef>
                <a:spcPct val="20000"/>
              </a:spcBef>
              <a:buClr>
                <a:schemeClr val="bg2"/>
              </a:buClr>
              <a:buSzPct val="75000"/>
              <a:buFont typeface="Wingdings" pitchFamily="2" charset="2"/>
              <a:buNone/>
            </a:pPr>
            <a:r>
              <a:rPr lang="en-US" sz="1800" b="0" dirty="0">
                <a:solidFill>
                  <a:schemeClr val="tx1"/>
                </a:solidFill>
              </a:rPr>
              <a:t>	 and receive their course offering rosters after students register</a:t>
            </a:r>
          </a:p>
          <a:p>
            <a:pPr marL="342900" indent="-342900" algn="l" rtl="0" eaLnBrk="1" hangingPunct="1">
              <a:lnSpc>
                <a:spcPct val="80000"/>
              </a:lnSpc>
              <a:spcBef>
                <a:spcPct val="20000"/>
              </a:spcBef>
              <a:buClr>
                <a:schemeClr val="bg2"/>
              </a:buClr>
              <a:buSzPct val="75000"/>
              <a:buFont typeface="Wingdings" pitchFamily="2" charset="2"/>
              <a:buNone/>
            </a:pPr>
            <a:endParaRPr lang="en-US" sz="1800" b="0" dirty="0">
              <a:solidFill>
                <a:schemeClr val="tx1"/>
              </a:solidFill>
            </a:endParaRPr>
          </a:p>
          <a:p>
            <a:pPr marL="342900" indent="-342900" algn="l" rtl="0" eaLnBrk="1" hangingPunct="1">
              <a:lnSpc>
                <a:spcPct val="80000"/>
              </a:lnSpc>
              <a:spcBef>
                <a:spcPct val="20000"/>
              </a:spcBef>
              <a:buClr>
                <a:schemeClr val="bg2"/>
              </a:buClr>
              <a:buSzPct val="75000"/>
              <a:buFont typeface="Wingdings" pitchFamily="2" charset="2"/>
              <a:buChar char="n"/>
            </a:pPr>
            <a:r>
              <a:rPr lang="en-US" sz="1800" b="0" dirty="0">
                <a:solidFill>
                  <a:schemeClr val="tx1"/>
                </a:solidFill>
              </a:rPr>
              <a:t>Users of the registration system are assigned passwords</a:t>
            </a:r>
          </a:p>
          <a:p>
            <a:pPr marL="342900" indent="-342900" algn="l" rtl="0" eaLnBrk="1" hangingPunct="1">
              <a:lnSpc>
                <a:spcPct val="80000"/>
              </a:lnSpc>
              <a:spcBef>
                <a:spcPct val="20000"/>
              </a:spcBef>
              <a:buClr>
                <a:schemeClr val="bg2"/>
              </a:buClr>
              <a:buSzPct val="75000"/>
              <a:buFont typeface="Wingdings" pitchFamily="2" charset="2"/>
              <a:buNone/>
            </a:pPr>
            <a:r>
              <a:rPr lang="en-US" sz="1800" b="0" dirty="0">
                <a:solidFill>
                  <a:schemeClr val="tx1"/>
                </a:solidFill>
              </a:rPr>
              <a:t>	 which are used at logon validation</a:t>
            </a:r>
          </a:p>
        </p:txBody>
      </p:sp>
      <p:sp>
        <p:nvSpPr>
          <p:cNvPr id="231466" name="Rectangle 42"/>
          <p:cNvSpPr>
            <a:spLocks noChangeArrowheads="1"/>
          </p:cNvSpPr>
          <p:nvPr/>
        </p:nvSpPr>
        <p:spPr bwMode="auto">
          <a:xfrm>
            <a:off x="304800" y="914400"/>
            <a:ext cx="8458200" cy="350838"/>
          </a:xfrm>
          <a:prstGeom prst="rect">
            <a:avLst/>
          </a:prstGeom>
          <a:solidFill>
            <a:srgbClr val="CCFFCC"/>
          </a:solidFill>
          <a:ln w="9525">
            <a:noFill/>
            <a:miter lim="800000"/>
            <a:headEnd/>
            <a:tailEnd/>
          </a:ln>
          <a:effectLst/>
        </p:spPr>
        <p:txBody>
          <a:bodyPr>
            <a:spAutoFit/>
          </a:bodyPr>
          <a:lstStyle/>
          <a:p>
            <a:pPr algn="l">
              <a:lnSpc>
                <a:spcPct val="85000"/>
              </a:lnSpc>
              <a:spcBef>
                <a:spcPct val="50000"/>
              </a:spcBef>
              <a:buSzPct val="75000"/>
              <a:buFont typeface="Wingdings" pitchFamily="2" charset="2"/>
              <a:buChar char="n"/>
            </a:pPr>
            <a:r>
              <a:rPr lang="en-US" sz="2000" b="0">
                <a:solidFill>
                  <a:schemeClr val="tx1"/>
                </a:solidFill>
              </a:rPr>
              <a:t> A </a:t>
            </a:r>
            <a:r>
              <a:rPr lang="en-US" sz="2000" b="0"/>
              <a:t>use case</a:t>
            </a:r>
            <a:r>
              <a:rPr lang="en-US" sz="2000" b="0">
                <a:solidFill>
                  <a:schemeClr val="tx1"/>
                </a:solidFill>
              </a:rPr>
              <a:t> is a </a:t>
            </a:r>
            <a:r>
              <a:rPr lang="en-US" sz="1800" b="0">
                <a:solidFill>
                  <a:schemeClr val="tx1"/>
                </a:solidFill>
              </a:rPr>
              <a:t>sequence of interactions between an actor and the system</a:t>
            </a:r>
          </a:p>
        </p:txBody>
      </p:sp>
      <p:sp>
        <p:nvSpPr>
          <p:cNvPr id="231467" name="Oval 43"/>
          <p:cNvSpPr>
            <a:spLocks noChangeArrowheads="1"/>
          </p:cNvSpPr>
          <p:nvPr/>
        </p:nvSpPr>
        <p:spPr bwMode="auto">
          <a:xfrm>
            <a:off x="6164263" y="1292225"/>
            <a:ext cx="1146175" cy="460375"/>
          </a:xfrm>
          <a:prstGeom prst="ellipse">
            <a:avLst/>
          </a:prstGeom>
          <a:noFill/>
          <a:ln w="25400">
            <a:solidFill>
              <a:srgbClr val="0000FF"/>
            </a:solidFill>
            <a:round/>
            <a:headEnd/>
            <a:tailEnd/>
          </a:ln>
          <a:effectLst/>
        </p:spPr>
        <p:txBody>
          <a:bodyPr wrap="none" anchor="ctr"/>
          <a:lstStyle/>
          <a:p>
            <a:endParaRPr lang="ar-EG"/>
          </a:p>
        </p:txBody>
      </p:sp>
      <p:sp>
        <p:nvSpPr>
          <p:cNvPr id="231468" name="Rectangle 44"/>
          <p:cNvSpPr>
            <a:spLocks noChangeArrowheads="1"/>
          </p:cNvSpPr>
          <p:nvPr/>
        </p:nvSpPr>
        <p:spPr bwMode="auto">
          <a:xfrm>
            <a:off x="6170613" y="1295400"/>
            <a:ext cx="1177925" cy="514350"/>
          </a:xfrm>
          <a:prstGeom prst="rect">
            <a:avLst/>
          </a:prstGeom>
          <a:noFill/>
          <a:ln w="12700">
            <a:noFill/>
            <a:miter lim="800000"/>
            <a:headEnd/>
            <a:tailEnd/>
          </a:ln>
          <a:effectLst/>
        </p:spPr>
        <p:txBody>
          <a:bodyPr wrap="none" lIns="90488" tIns="44450" rIns="90488" bIns="44450" anchor="ctr">
            <a:spAutoFit/>
          </a:bodyPr>
          <a:lstStyle/>
          <a:p>
            <a:r>
              <a:rPr lang="en-US" dirty="0">
                <a:solidFill>
                  <a:srgbClr val="0000FF"/>
                </a:solidFill>
              </a:rPr>
              <a:t>Maintain</a:t>
            </a:r>
          </a:p>
          <a:p>
            <a:r>
              <a:rPr lang="en-US" b="0" dirty="0">
                <a:solidFill>
                  <a:srgbClr val="0000FF"/>
                </a:solidFill>
              </a:rPr>
              <a:t> </a:t>
            </a:r>
            <a:r>
              <a:rPr lang="en-US" dirty="0">
                <a:solidFill>
                  <a:srgbClr val="0000FF"/>
                </a:solidFill>
              </a:rPr>
              <a:t>Curriculum</a:t>
            </a:r>
          </a:p>
        </p:txBody>
      </p:sp>
      <p:sp>
        <p:nvSpPr>
          <p:cNvPr id="231469" name="Oval 45"/>
          <p:cNvSpPr>
            <a:spLocks noChangeArrowheads="1"/>
          </p:cNvSpPr>
          <p:nvPr/>
        </p:nvSpPr>
        <p:spPr bwMode="auto">
          <a:xfrm>
            <a:off x="7466013" y="4570413"/>
            <a:ext cx="1146175" cy="460375"/>
          </a:xfrm>
          <a:prstGeom prst="ellipse">
            <a:avLst/>
          </a:prstGeom>
          <a:noFill/>
          <a:ln w="25400">
            <a:solidFill>
              <a:srgbClr val="0000FF"/>
            </a:solidFill>
            <a:round/>
            <a:headEnd/>
            <a:tailEnd/>
          </a:ln>
          <a:effectLst/>
        </p:spPr>
        <p:txBody>
          <a:bodyPr wrap="none" anchor="ctr"/>
          <a:lstStyle/>
          <a:p>
            <a:endParaRPr lang="ar-EG"/>
          </a:p>
        </p:txBody>
      </p:sp>
      <p:sp>
        <p:nvSpPr>
          <p:cNvPr id="231470" name="Rectangle 46"/>
          <p:cNvSpPr>
            <a:spLocks noChangeArrowheads="1"/>
          </p:cNvSpPr>
          <p:nvPr/>
        </p:nvSpPr>
        <p:spPr bwMode="auto">
          <a:xfrm>
            <a:off x="7315200" y="4572000"/>
            <a:ext cx="1452563" cy="514350"/>
          </a:xfrm>
          <a:prstGeom prst="rect">
            <a:avLst/>
          </a:prstGeom>
          <a:noFill/>
          <a:ln w="12700">
            <a:noFill/>
            <a:miter lim="800000"/>
            <a:headEnd/>
            <a:tailEnd/>
          </a:ln>
          <a:effectLst/>
        </p:spPr>
        <p:txBody>
          <a:bodyPr wrap="none" lIns="90488" tIns="44450" rIns="90488" bIns="44450" anchor="ctr">
            <a:spAutoFit/>
          </a:bodyPr>
          <a:lstStyle/>
          <a:p>
            <a:r>
              <a:rPr lang="en-US">
                <a:solidFill>
                  <a:srgbClr val="0000FF"/>
                </a:solidFill>
              </a:rPr>
              <a:t>Request</a:t>
            </a:r>
          </a:p>
          <a:p>
            <a:r>
              <a:rPr lang="en-US">
                <a:solidFill>
                  <a:srgbClr val="0000FF"/>
                </a:solidFill>
              </a:rPr>
              <a:t> Course Roster</a:t>
            </a:r>
          </a:p>
        </p:txBody>
      </p:sp>
      <p:sp>
        <p:nvSpPr>
          <p:cNvPr id="231471" name="Oval 47"/>
          <p:cNvSpPr>
            <a:spLocks noChangeArrowheads="1"/>
          </p:cNvSpPr>
          <p:nvPr/>
        </p:nvSpPr>
        <p:spPr bwMode="auto">
          <a:xfrm>
            <a:off x="7477125" y="2208213"/>
            <a:ext cx="1146175" cy="460375"/>
          </a:xfrm>
          <a:prstGeom prst="ellipse">
            <a:avLst/>
          </a:prstGeom>
          <a:noFill/>
          <a:ln w="25400">
            <a:solidFill>
              <a:srgbClr val="0000FF"/>
            </a:solidFill>
            <a:round/>
            <a:headEnd/>
            <a:tailEnd/>
          </a:ln>
          <a:effectLst/>
        </p:spPr>
        <p:txBody>
          <a:bodyPr wrap="none" anchor="ctr"/>
          <a:lstStyle/>
          <a:p>
            <a:endParaRPr lang="ar-EG"/>
          </a:p>
        </p:txBody>
      </p:sp>
      <p:sp>
        <p:nvSpPr>
          <p:cNvPr id="231472" name="Rectangle 48"/>
          <p:cNvSpPr>
            <a:spLocks noChangeArrowheads="1"/>
          </p:cNvSpPr>
          <p:nvPr/>
        </p:nvSpPr>
        <p:spPr bwMode="auto">
          <a:xfrm>
            <a:off x="7466013" y="2209800"/>
            <a:ext cx="1225550" cy="514350"/>
          </a:xfrm>
          <a:prstGeom prst="rect">
            <a:avLst/>
          </a:prstGeom>
          <a:noFill/>
          <a:ln w="12700">
            <a:noFill/>
            <a:miter lim="800000"/>
            <a:headEnd/>
            <a:tailEnd/>
          </a:ln>
          <a:effectLst/>
        </p:spPr>
        <p:txBody>
          <a:bodyPr wrap="none" lIns="90488" tIns="44450" rIns="90488" bIns="44450" anchor="ctr">
            <a:spAutoFit/>
          </a:bodyPr>
          <a:lstStyle/>
          <a:p>
            <a:r>
              <a:rPr lang="en-US">
                <a:solidFill>
                  <a:srgbClr val="0000FF"/>
                </a:solidFill>
              </a:rPr>
              <a:t>Register</a:t>
            </a:r>
          </a:p>
          <a:p>
            <a:r>
              <a:rPr lang="en-US">
                <a:solidFill>
                  <a:srgbClr val="0000FF"/>
                </a:solidFill>
              </a:rPr>
              <a:t> for Courses</a:t>
            </a:r>
          </a:p>
        </p:txBody>
      </p:sp>
      <p:sp>
        <p:nvSpPr>
          <p:cNvPr id="231473" name="Line 49"/>
          <p:cNvSpPr>
            <a:spLocks noChangeShapeType="1"/>
          </p:cNvSpPr>
          <p:nvPr/>
        </p:nvSpPr>
        <p:spPr bwMode="auto">
          <a:xfrm flipV="1">
            <a:off x="5865813" y="1752600"/>
            <a:ext cx="457200" cy="379413"/>
          </a:xfrm>
          <a:prstGeom prst="line">
            <a:avLst/>
          </a:prstGeom>
          <a:noFill/>
          <a:ln w="25400">
            <a:solidFill>
              <a:schemeClr val="folHlink"/>
            </a:solidFill>
            <a:round/>
            <a:headEnd/>
            <a:tailEnd type="triangle" w="med" len="med"/>
          </a:ln>
          <a:effectLst/>
        </p:spPr>
        <p:txBody>
          <a:bodyPr/>
          <a:lstStyle/>
          <a:p>
            <a:endParaRPr lang="ar-EG"/>
          </a:p>
        </p:txBody>
      </p:sp>
      <p:sp>
        <p:nvSpPr>
          <p:cNvPr id="231474" name="Line 50"/>
          <p:cNvSpPr>
            <a:spLocks noChangeShapeType="1"/>
          </p:cNvSpPr>
          <p:nvPr/>
        </p:nvSpPr>
        <p:spPr bwMode="auto">
          <a:xfrm>
            <a:off x="7085013" y="2513013"/>
            <a:ext cx="304800" cy="1587"/>
          </a:xfrm>
          <a:prstGeom prst="line">
            <a:avLst/>
          </a:prstGeom>
          <a:noFill/>
          <a:ln w="25400">
            <a:solidFill>
              <a:schemeClr val="folHlink"/>
            </a:solidFill>
            <a:round/>
            <a:headEnd/>
            <a:tailEnd type="triangle" w="med" len="med"/>
          </a:ln>
          <a:effectLst/>
        </p:spPr>
        <p:txBody>
          <a:bodyPr/>
          <a:lstStyle/>
          <a:p>
            <a:endParaRPr lang="ar-EG"/>
          </a:p>
        </p:txBody>
      </p:sp>
      <p:sp>
        <p:nvSpPr>
          <p:cNvPr id="231475" name="Line 51"/>
          <p:cNvSpPr>
            <a:spLocks noChangeShapeType="1"/>
          </p:cNvSpPr>
          <p:nvPr/>
        </p:nvSpPr>
        <p:spPr bwMode="auto">
          <a:xfrm flipV="1">
            <a:off x="7923213" y="2667000"/>
            <a:ext cx="0" cy="150813"/>
          </a:xfrm>
          <a:prstGeom prst="line">
            <a:avLst/>
          </a:prstGeom>
          <a:noFill/>
          <a:ln w="25400">
            <a:solidFill>
              <a:schemeClr val="folHlink"/>
            </a:solidFill>
            <a:round/>
            <a:headEnd/>
            <a:tailEnd type="triangle" w="med" len="med"/>
          </a:ln>
          <a:effectLst/>
        </p:spPr>
        <p:txBody>
          <a:bodyPr/>
          <a:lstStyle/>
          <a:p>
            <a:endParaRPr lang="ar-EG"/>
          </a:p>
        </p:txBody>
      </p:sp>
      <p:sp>
        <p:nvSpPr>
          <p:cNvPr id="231476" name="Oval 52"/>
          <p:cNvSpPr>
            <a:spLocks noChangeArrowheads="1"/>
          </p:cNvSpPr>
          <p:nvPr/>
        </p:nvSpPr>
        <p:spPr bwMode="auto">
          <a:xfrm>
            <a:off x="7654925" y="5487988"/>
            <a:ext cx="1146175" cy="460375"/>
          </a:xfrm>
          <a:prstGeom prst="ellipse">
            <a:avLst/>
          </a:prstGeom>
          <a:noFill/>
          <a:ln w="25400">
            <a:solidFill>
              <a:srgbClr val="0000FF"/>
            </a:solidFill>
            <a:round/>
            <a:headEnd/>
            <a:tailEnd/>
          </a:ln>
          <a:effectLst/>
        </p:spPr>
        <p:txBody>
          <a:bodyPr wrap="none" anchor="ctr"/>
          <a:lstStyle/>
          <a:p>
            <a:endParaRPr lang="ar-EG"/>
          </a:p>
        </p:txBody>
      </p:sp>
      <p:sp>
        <p:nvSpPr>
          <p:cNvPr id="231477" name="Rectangle 53"/>
          <p:cNvSpPr>
            <a:spLocks noChangeArrowheads="1"/>
          </p:cNvSpPr>
          <p:nvPr/>
        </p:nvSpPr>
        <p:spPr bwMode="auto">
          <a:xfrm>
            <a:off x="7357149" y="5486400"/>
            <a:ext cx="1788439" cy="582211"/>
          </a:xfrm>
          <a:prstGeom prst="rect">
            <a:avLst/>
          </a:prstGeom>
          <a:noFill/>
          <a:ln w="12700">
            <a:noFill/>
            <a:miter lim="800000"/>
            <a:headEnd/>
            <a:tailEnd/>
          </a:ln>
          <a:effectLst/>
        </p:spPr>
        <p:txBody>
          <a:bodyPr wrap="none" lIns="90488" tIns="44450" rIns="90488" bIns="44450" anchor="ctr">
            <a:spAutoFit/>
          </a:bodyPr>
          <a:lstStyle/>
          <a:p>
            <a:pPr algn="l" rtl="0"/>
            <a:r>
              <a:rPr lang="en-US" sz="1600" dirty="0">
                <a:solidFill>
                  <a:srgbClr val="0000FF"/>
                </a:solidFill>
              </a:rPr>
              <a:t>Set</a:t>
            </a:r>
          </a:p>
          <a:p>
            <a:pPr algn="l" rtl="0"/>
            <a:r>
              <a:rPr lang="en-US" sz="1600" dirty="0">
                <a:solidFill>
                  <a:srgbClr val="0000FF"/>
                </a:solidFill>
              </a:rPr>
              <a:t> Course Offerings</a:t>
            </a:r>
          </a:p>
        </p:txBody>
      </p:sp>
      <p:sp>
        <p:nvSpPr>
          <p:cNvPr id="231479" name="Line 55"/>
          <p:cNvSpPr>
            <a:spLocks noChangeShapeType="1"/>
          </p:cNvSpPr>
          <p:nvPr/>
        </p:nvSpPr>
        <p:spPr bwMode="auto">
          <a:xfrm>
            <a:off x="7237413" y="5257800"/>
            <a:ext cx="381000" cy="381000"/>
          </a:xfrm>
          <a:prstGeom prst="line">
            <a:avLst/>
          </a:prstGeom>
          <a:noFill/>
          <a:ln w="25400">
            <a:solidFill>
              <a:schemeClr val="folHlink"/>
            </a:solidFill>
            <a:round/>
            <a:headEnd/>
            <a:tailEnd type="triangle" w="med" len="med"/>
          </a:ln>
          <a:effectLst/>
        </p:spPr>
        <p:txBody>
          <a:bodyPr/>
          <a:lstStyle/>
          <a:p>
            <a:endParaRPr lang="ar-EG"/>
          </a:p>
        </p:txBody>
      </p:sp>
      <p:sp>
        <p:nvSpPr>
          <p:cNvPr id="231481" name="Line 57"/>
          <p:cNvSpPr>
            <a:spLocks noChangeShapeType="1"/>
          </p:cNvSpPr>
          <p:nvPr/>
        </p:nvSpPr>
        <p:spPr bwMode="auto">
          <a:xfrm flipV="1">
            <a:off x="7239000" y="4876800"/>
            <a:ext cx="228600" cy="304800"/>
          </a:xfrm>
          <a:prstGeom prst="line">
            <a:avLst/>
          </a:prstGeom>
          <a:noFill/>
          <a:ln w="25400">
            <a:solidFill>
              <a:schemeClr val="folHlink"/>
            </a:solidFill>
            <a:round/>
            <a:headEnd/>
            <a:tailEnd type="triangle" w="med" len="med"/>
          </a:ln>
          <a:effectLst/>
        </p:spPr>
        <p:txBody>
          <a:bodyPr/>
          <a:lstStyle/>
          <a:p>
            <a:endParaRPr lang="ar-EG"/>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81000" y="228600"/>
            <a:ext cx="8610600" cy="609600"/>
          </a:xfrm>
        </p:spPr>
        <p:txBody>
          <a:bodyPr/>
          <a:lstStyle/>
          <a:p>
            <a:r>
              <a:rPr lang="en-US" sz="3200">
                <a:solidFill>
                  <a:srgbClr val="00CC00"/>
                </a:solidFill>
              </a:rPr>
              <a:t>Diagrams</a:t>
            </a:r>
            <a:r>
              <a:rPr lang="en-US" sz="3200">
                <a:solidFill>
                  <a:schemeClr val="bg2"/>
                </a:solidFill>
              </a:rPr>
              <a:t> in UML – </a:t>
            </a:r>
            <a:r>
              <a:rPr lang="en-US" sz="2400">
                <a:solidFill>
                  <a:srgbClr val="00CC00"/>
                </a:solidFill>
              </a:rPr>
              <a:t>Use Case</a:t>
            </a:r>
            <a:r>
              <a:rPr lang="en-US" sz="2400">
                <a:solidFill>
                  <a:schemeClr val="bg2"/>
                </a:solidFill>
              </a:rPr>
              <a:t> Diagram</a:t>
            </a:r>
          </a:p>
        </p:txBody>
      </p:sp>
      <p:grpSp>
        <p:nvGrpSpPr>
          <p:cNvPr id="2" name="Group 3"/>
          <p:cNvGrpSpPr>
            <a:grpSpLocks/>
          </p:cNvGrpSpPr>
          <p:nvPr/>
        </p:nvGrpSpPr>
        <p:grpSpPr bwMode="auto">
          <a:xfrm>
            <a:off x="2058988" y="3044825"/>
            <a:ext cx="379412" cy="839788"/>
            <a:chOff x="3203" y="2495"/>
            <a:chExt cx="239" cy="529"/>
          </a:xfrm>
        </p:grpSpPr>
        <p:sp>
          <p:nvSpPr>
            <p:cNvPr id="239620" name="Oval 4"/>
            <p:cNvSpPr>
              <a:spLocks noChangeArrowheads="1"/>
            </p:cNvSpPr>
            <p:nvPr/>
          </p:nvSpPr>
          <p:spPr bwMode="auto">
            <a:xfrm>
              <a:off x="3222" y="2495"/>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3" name="Group 5"/>
            <p:cNvGrpSpPr>
              <a:grpSpLocks/>
            </p:cNvGrpSpPr>
            <p:nvPr/>
          </p:nvGrpSpPr>
          <p:grpSpPr bwMode="auto">
            <a:xfrm>
              <a:off x="3203" y="2866"/>
              <a:ext cx="239" cy="158"/>
              <a:chOff x="3203" y="2866"/>
              <a:chExt cx="239" cy="158"/>
            </a:xfrm>
          </p:grpSpPr>
          <p:sp>
            <p:nvSpPr>
              <p:cNvPr id="239622" name="Line 6"/>
              <p:cNvSpPr>
                <a:spLocks noChangeShapeType="1"/>
              </p:cNvSpPr>
              <p:nvPr/>
            </p:nvSpPr>
            <p:spPr bwMode="auto">
              <a:xfrm flipH="1">
                <a:off x="3203" y="2866"/>
                <a:ext cx="120" cy="158"/>
              </a:xfrm>
              <a:prstGeom prst="line">
                <a:avLst/>
              </a:prstGeom>
              <a:noFill/>
              <a:ln w="25400">
                <a:solidFill>
                  <a:srgbClr val="D60093"/>
                </a:solidFill>
                <a:round/>
                <a:headEnd/>
                <a:tailEnd/>
              </a:ln>
              <a:effectLst/>
            </p:spPr>
            <p:txBody>
              <a:bodyPr/>
              <a:lstStyle/>
              <a:p>
                <a:endParaRPr lang="ar-EG"/>
              </a:p>
            </p:txBody>
          </p:sp>
          <p:sp>
            <p:nvSpPr>
              <p:cNvPr id="239623" name="Line 7"/>
              <p:cNvSpPr>
                <a:spLocks noChangeShapeType="1"/>
              </p:cNvSpPr>
              <p:nvPr/>
            </p:nvSpPr>
            <p:spPr bwMode="auto">
              <a:xfrm>
                <a:off x="3322" y="2866"/>
                <a:ext cx="120" cy="158"/>
              </a:xfrm>
              <a:prstGeom prst="line">
                <a:avLst/>
              </a:prstGeom>
              <a:noFill/>
              <a:ln w="25400">
                <a:solidFill>
                  <a:srgbClr val="D60093"/>
                </a:solidFill>
                <a:round/>
                <a:headEnd/>
                <a:tailEnd/>
              </a:ln>
              <a:effectLst/>
            </p:spPr>
            <p:txBody>
              <a:bodyPr/>
              <a:lstStyle/>
              <a:p>
                <a:endParaRPr lang="ar-EG"/>
              </a:p>
            </p:txBody>
          </p:sp>
        </p:grpSp>
        <p:grpSp>
          <p:nvGrpSpPr>
            <p:cNvPr id="4" name="Group 8"/>
            <p:cNvGrpSpPr>
              <a:grpSpLocks/>
            </p:cNvGrpSpPr>
            <p:nvPr/>
          </p:nvGrpSpPr>
          <p:grpSpPr bwMode="auto">
            <a:xfrm>
              <a:off x="3204" y="2700"/>
              <a:ext cx="237" cy="162"/>
              <a:chOff x="3204" y="2700"/>
              <a:chExt cx="237" cy="162"/>
            </a:xfrm>
          </p:grpSpPr>
          <p:sp>
            <p:nvSpPr>
              <p:cNvPr id="239625" name="Line 9"/>
              <p:cNvSpPr>
                <a:spLocks noChangeShapeType="1"/>
              </p:cNvSpPr>
              <p:nvPr/>
            </p:nvSpPr>
            <p:spPr bwMode="auto">
              <a:xfrm>
                <a:off x="3322" y="2700"/>
                <a:ext cx="0" cy="162"/>
              </a:xfrm>
              <a:prstGeom prst="line">
                <a:avLst/>
              </a:prstGeom>
              <a:noFill/>
              <a:ln w="25400">
                <a:solidFill>
                  <a:srgbClr val="D60093"/>
                </a:solidFill>
                <a:round/>
                <a:headEnd/>
                <a:tailEnd/>
              </a:ln>
              <a:effectLst/>
            </p:spPr>
            <p:txBody>
              <a:bodyPr/>
              <a:lstStyle/>
              <a:p>
                <a:endParaRPr lang="ar-EG"/>
              </a:p>
            </p:txBody>
          </p:sp>
          <p:sp>
            <p:nvSpPr>
              <p:cNvPr id="239626" name="Line 10"/>
              <p:cNvSpPr>
                <a:spLocks noChangeShapeType="1"/>
              </p:cNvSpPr>
              <p:nvPr/>
            </p:nvSpPr>
            <p:spPr bwMode="auto">
              <a:xfrm>
                <a:off x="3204" y="2760"/>
                <a:ext cx="237" cy="0"/>
              </a:xfrm>
              <a:prstGeom prst="line">
                <a:avLst/>
              </a:prstGeom>
              <a:noFill/>
              <a:ln w="25400">
                <a:solidFill>
                  <a:srgbClr val="D60093"/>
                </a:solidFill>
                <a:round/>
                <a:headEnd/>
                <a:tailEnd/>
              </a:ln>
              <a:effectLst/>
            </p:spPr>
            <p:txBody>
              <a:bodyPr/>
              <a:lstStyle/>
              <a:p>
                <a:endParaRPr lang="ar-EG"/>
              </a:p>
            </p:txBody>
          </p:sp>
        </p:grpSp>
      </p:grpSp>
      <p:sp>
        <p:nvSpPr>
          <p:cNvPr id="239627" name="Rectangle 11"/>
          <p:cNvSpPr>
            <a:spLocks noChangeArrowheads="1"/>
          </p:cNvSpPr>
          <p:nvPr/>
        </p:nvSpPr>
        <p:spPr bwMode="auto">
          <a:xfrm>
            <a:off x="1828800" y="3962400"/>
            <a:ext cx="839788" cy="301625"/>
          </a:xfrm>
          <a:prstGeom prst="rect">
            <a:avLst/>
          </a:prstGeom>
          <a:noFill/>
          <a:ln w="12700">
            <a:noFill/>
            <a:miter lim="800000"/>
            <a:headEnd/>
            <a:tailEnd/>
          </a:ln>
          <a:effectLst/>
        </p:spPr>
        <p:txBody>
          <a:bodyPr wrap="none" lIns="90488" tIns="44450" rIns="90488" bIns="44450" anchor="ctr">
            <a:spAutoFit/>
          </a:bodyPr>
          <a:lstStyle/>
          <a:p>
            <a:r>
              <a:rPr lang="en-US"/>
              <a:t>Student</a:t>
            </a:r>
          </a:p>
        </p:txBody>
      </p:sp>
      <p:grpSp>
        <p:nvGrpSpPr>
          <p:cNvPr id="5" name="Group 12"/>
          <p:cNvGrpSpPr>
            <a:grpSpLocks/>
          </p:cNvGrpSpPr>
          <p:nvPr/>
        </p:nvGrpSpPr>
        <p:grpSpPr bwMode="auto">
          <a:xfrm>
            <a:off x="2046288" y="1679575"/>
            <a:ext cx="379412" cy="839788"/>
            <a:chOff x="1267" y="1775"/>
            <a:chExt cx="239" cy="529"/>
          </a:xfrm>
        </p:grpSpPr>
        <p:sp>
          <p:nvSpPr>
            <p:cNvPr id="239629" name="Oval 13"/>
            <p:cNvSpPr>
              <a:spLocks noChangeArrowheads="1"/>
            </p:cNvSpPr>
            <p:nvPr/>
          </p:nvSpPr>
          <p:spPr bwMode="auto">
            <a:xfrm>
              <a:off x="1286" y="1775"/>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6" name="Group 14"/>
            <p:cNvGrpSpPr>
              <a:grpSpLocks/>
            </p:cNvGrpSpPr>
            <p:nvPr/>
          </p:nvGrpSpPr>
          <p:grpSpPr bwMode="auto">
            <a:xfrm>
              <a:off x="1267" y="2146"/>
              <a:ext cx="239" cy="158"/>
              <a:chOff x="1267" y="2146"/>
              <a:chExt cx="239" cy="158"/>
            </a:xfrm>
          </p:grpSpPr>
          <p:sp>
            <p:nvSpPr>
              <p:cNvPr id="239631" name="Line 15"/>
              <p:cNvSpPr>
                <a:spLocks noChangeShapeType="1"/>
              </p:cNvSpPr>
              <p:nvPr/>
            </p:nvSpPr>
            <p:spPr bwMode="auto">
              <a:xfrm flipH="1">
                <a:off x="1267" y="2146"/>
                <a:ext cx="120" cy="158"/>
              </a:xfrm>
              <a:prstGeom prst="line">
                <a:avLst/>
              </a:prstGeom>
              <a:noFill/>
              <a:ln w="25400">
                <a:solidFill>
                  <a:srgbClr val="D60093"/>
                </a:solidFill>
                <a:round/>
                <a:headEnd/>
                <a:tailEnd/>
              </a:ln>
              <a:effectLst/>
            </p:spPr>
            <p:txBody>
              <a:bodyPr/>
              <a:lstStyle/>
              <a:p>
                <a:endParaRPr lang="ar-EG"/>
              </a:p>
            </p:txBody>
          </p:sp>
          <p:sp>
            <p:nvSpPr>
              <p:cNvPr id="239632" name="Line 16"/>
              <p:cNvSpPr>
                <a:spLocks noChangeShapeType="1"/>
              </p:cNvSpPr>
              <p:nvPr/>
            </p:nvSpPr>
            <p:spPr bwMode="auto">
              <a:xfrm>
                <a:off x="1386" y="2146"/>
                <a:ext cx="120" cy="158"/>
              </a:xfrm>
              <a:prstGeom prst="line">
                <a:avLst/>
              </a:prstGeom>
              <a:noFill/>
              <a:ln w="25400">
                <a:solidFill>
                  <a:srgbClr val="D60093"/>
                </a:solidFill>
                <a:round/>
                <a:headEnd/>
                <a:tailEnd/>
              </a:ln>
              <a:effectLst/>
            </p:spPr>
            <p:txBody>
              <a:bodyPr/>
              <a:lstStyle/>
              <a:p>
                <a:endParaRPr lang="ar-EG"/>
              </a:p>
            </p:txBody>
          </p:sp>
        </p:grpSp>
        <p:grpSp>
          <p:nvGrpSpPr>
            <p:cNvPr id="7" name="Group 17"/>
            <p:cNvGrpSpPr>
              <a:grpSpLocks/>
            </p:cNvGrpSpPr>
            <p:nvPr/>
          </p:nvGrpSpPr>
          <p:grpSpPr bwMode="auto">
            <a:xfrm>
              <a:off x="1268" y="1980"/>
              <a:ext cx="237" cy="162"/>
              <a:chOff x="1268" y="1980"/>
              <a:chExt cx="237" cy="162"/>
            </a:xfrm>
          </p:grpSpPr>
          <p:sp>
            <p:nvSpPr>
              <p:cNvPr id="239634" name="Line 18"/>
              <p:cNvSpPr>
                <a:spLocks noChangeShapeType="1"/>
              </p:cNvSpPr>
              <p:nvPr/>
            </p:nvSpPr>
            <p:spPr bwMode="auto">
              <a:xfrm>
                <a:off x="1386" y="1980"/>
                <a:ext cx="0" cy="162"/>
              </a:xfrm>
              <a:prstGeom prst="line">
                <a:avLst/>
              </a:prstGeom>
              <a:noFill/>
              <a:ln w="25400">
                <a:solidFill>
                  <a:srgbClr val="D60093"/>
                </a:solidFill>
                <a:round/>
                <a:headEnd/>
                <a:tailEnd/>
              </a:ln>
              <a:effectLst/>
            </p:spPr>
            <p:txBody>
              <a:bodyPr/>
              <a:lstStyle/>
              <a:p>
                <a:endParaRPr lang="ar-EG"/>
              </a:p>
            </p:txBody>
          </p:sp>
          <p:sp>
            <p:nvSpPr>
              <p:cNvPr id="239635" name="Line 19"/>
              <p:cNvSpPr>
                <a:spLocks noChangeShapeType="1"/>
              </p:cNvSpPr>
              <p:nvPr/>
            </p:nvSpPr>
            <p:spPr bwMode="auto">
              <a:xfrm>
                <a:off x="1268" y="2040"/>
                <a:ext cx="237" cy="0"/>
              </a:xfrm>
              <a:prstGeom prst="line">
                <a:avLst/>
              </a:prstGeom>
              <a:noFill/>
              <a:ln w="25400">
                <a:solidFill>
                  <a:srgbClr val="D60093"/>
                </a:solidFill>
                <a:round/>
                <a:headEnd/>
                <a:tailEnd/>
              </a:ln>
              <a:effectLst/>
            </p:spPr>
            <p:txBody>
              <a:bodyPr/>
              <a:lstStyle/>
              <a:p>
                <a:endParaRPr lang="ar-EG"/>
              </a:p>
            </p:txBody>
          </p:sp>
        </p:grpSp>
      </p:grpSp>
      <p:sp>
        <p:nvSpPr>
          <p:cNvPr id="239636" name="Rectangle 20"/>
          <p:cNvSpPr>
            <a:spLocks noChangeArrowheads="1"/>
          </p:cNvSpPr>
          <p:nvPr/>
        </p:nvSpPr>
        <p:spPr bwMode="auto">
          <a:xfrm>
            <a:off x="1758950" y="2520950"/>
            <a:ext cx="960438" cy="301625"/>
          </a:xfrm>
          <a:prstGeom prst="rect">
            <a:avLst/>
          </a:prstGeom>
          <a:noFill/>
          <a:ln w="12700">
            <a:noFill/>
            <a:miter lim="800000"/>
            <a:headEnd/>
            <a:tailEnd/>
          </a:ln>
          <a:effectLst/>
        </p:spPr>
        <p:txBody>
          <a:bodyPr wrap="none" lIns="90488" tIns="44450" rIns="90488" bIns="44450" anchor="ctr">
            <a:spAutoFit/>
          </a:bodyPr>
          <a:lstStyle/>
          <a:p>
            <a:r>
              <a:rPr lang="en-US"/>
              <a:t>Registrar</a:t>
            </a:r>
          </a:p>
        </p:txBody>
      </p:sp>
      <p:grpSp>
        <p:nvGrpSpPr>
          <p:cNvPr id="8" name="Group 21"/>
          <p:cNvGrpSpPr>
            <a:grpSpLocks/>
          </p:cNvGrpSpPr>
          <p:nvPr/>
        </p:nvGrpSpPr>
        <p:grpSpPr bwMode="auto">
          <a:xfrm>
            <a:off x="2071688" y="5108575"/>
            <a:ext cx="379412" cy="839788"/>
            <a:chOff x="2240" y="2063"/>
            <a:chExt cx="239" cy="529"/>
          </a:xfrm>
        </p:grpSpPr>
        <p:sp>
          <p:nvSpPr>
            <p:cNvPr id="239638" name="Oval 22"/>
            <p:cNvSpPr>
              <a:spLocks noChangeArrowheads="1"/>
            </p:cNvSpPr>
            <p:nvPr/>
          </p:nvSpPr>
          <p:spPr bwMode="auto">
            <a:xfrm>
              <a:off x="2259" y="2063"/>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9" name="Group 23"/>
            <p:cNvGrpSpPr>
              <a:grpSpLocks/>
            </p:cNvGrpSpPr>
            <p:nvPr/>
          </p:nvGrpSpPr>
          <p:grpSpPr bwMode="auto">
            <a:xfrm>
              <a:off x="2240" y="2434"/>
              <a:ext cx="239" cy="158"/>
              <a:chOff x="2240" y="2434"/>
              <a:chExt cx="239" cy="158"/>
            </a:xfrm>
          </p:grpSpPr>
          <p:sp>
            <p:nvSpPr>
              <p:cNvPr id="239640" name="Line 24"/>
              <p:cNvSpPr>
                <a:spLocks noChangeShapeType="1"/>
              </p:cNvSpPr>
              <p:nvPr/>
            </p:nvSpPr>
            <p:spPr bwMode="auto">
              <a:xfrm flipH="1">
                <a:off x="2240" y="2434"/>
                <a:ext cx="120" cy="158"/>
              </a:xfrm>
              <a:prstGeom prst="line">
                <a:avLst/>
              </a:prstGeom>
              <a:noFill/>
              <a:ln w="25400">
                <a:solidFill>
                  <a:srgbClr val="D60093"/>
                </a:solidFill>
                <a:round/>
                <a:headEnd/>
                <a:tailEnd/>
              </a:ln>
              <a:effectLst/>
            </p:spPr>
            <p:txBody>
              <a:bodyPr/>
              <a:lstStyle/>
              <a:p>
                <a:endParaRPr lang="ar-EG"/>
              </a:p>
            </p:txBody>
          </p:sp>
          <p:sp>
            <p:nvSpPr>
              <p:cNvPr id="239641" name="Line 25"/>
              <p:cNvSpPr>
                <a:spLocks noChangeShapeType="1"/>
              </p:cNvSpPr>
              <p:nvPr/>
            </p:nvSpPr>
            <p:spPr bwMode="auto">
              <a:xfrm>
                <a:off x="2359" y="2434"/>
                <a:ext cx="120" cy="158"/>
              </a:xfrm>
              <a:prstGeom prst="line">
                <a:avLst/>
              </a:prstGeom>
              <a:noFill/>
              <a:ln w="25400">
                <a:solidFill>
                  <a:srgbClr val="D60093"/>
                </a:solidFill>
                <a:round/>
                <a:headEnd/>
                <a:tailEnd/>
              </a:ln>
              <a:effectLst/>
            </p:spPr>
            <p:txBody>
              <a:bodyPr/>
              <a:lstStyle/>
              <a:p>
                <a:endParaRPr lang="ar-EG"/>
              </a:p>
            </p:txBody>
          </p:sp>
        </p:grpSp>
        <p:grpSp>
          <p:nvGrpSpPr>
            <p:cNvPr id="10" name="Group 26"/>
            <p:cNvGrpSpPr>
              <a:grpSpLocks/>
            </p:cNvGrpSpPr>
            <p:nvPr/>
          </p:nvGrpSpPr>
          <p:grpSpPr bwMode="auto">
            <a:xfrm>
              <a:off x="2241" y="2268"/>
              <a:ext cx="237" cy="162"/>
              <a:chOff x="2241" y="2268"/>
              <a:chExt cx="237" cy="162"/>
            </a:xfrm>
          </p:grpSpPr>
          <p:sp>
            <p:nvSpPr>
              <p:cNvPr id="239643" name="Line 27"/>
              <p:cNvSpPr>
                <a:spLocks noChangeShapeType="1"/>
              </p:cNvSpPr>
              <p:nvPr/>
            </p:nvSpPr>
            <p:spPr bwMode="auto">
              <a:xfrm>
                <a:off x="2359" y="2268"/>
                <a:ext cx="0" cy="162"/>
              </a:xfrm>
              <a:prstGeom prst="line">
                <a:avLst/>
              </a:prstGeom>
              <a:noFill/>
              <a:ln w="25400">
                <a:solidFill>
                  <a:srgbClr val="D60093"/>
                </a:solidFill>
                <a:round/>
                <a:headEnd/>
                <a:tailEnd/>
              </a:ln>
              <a:effectLst/>
            </p:spPr>
            <p:txBody>
              <a:bodyPr/>
              <a:lstStyle/>
              <a:p>
                <a:endParaRPr lang="ar-EG"/>
              </a:p>
            </p:txBody>
          </p:sp>
          <p:sp>
            <p:nvSpPr>
              <p:cNvPr id="239644" name="Line 28"/>
              <p:cNvSpPr>
                <a:spLocks noChangeShapeType="1"/>
              </p:cNvSpPr>
              <p:nvPr/>
            </p:nvSpPr>
            <p:spPr bwMode="auto">
              <a:xfrm>
                <a:off x="2241" y="2328"/>
                <a:ext cx="237" cy="0"/>
              </a:xfrm>
              <a:prstGeom prst="line">
                <a:avLst/>
              </a:prstGeom>
              <a:noFill/>
              <a:ln w="25400">
                <a:solidFill>
                  <a:srgbClr val="D60093"/>
                </a:solidFill>
                <a:round/>
                <a:headEnd/>
                <a:tailEnd/>
              </a:ln>
              <a:effectLst/>
            </p:spPr>
            <p:txBody>
              <a:bodyPr/>
              <a:lstStyle/>
              <a:p>
                <a:endParaRPr lang="ar-EG"/>
              </a:p>
            </p:txBody>
          </p:sp>
        </p:grpSp>
      </p:grpSp>
      <p:sp>
        <p:nvSpPr>
          <p:cNvPr id="239645" name="Rectangle 29"/>
          <p:cNvSpPr>
            <a:spLocks noChangeArrowheads="1"/>
          </p:cNvSpPr>
          <p:nvPr/>
        </p:nvSpPr>
        <p:spPr bwMode="auto">
          <a:xfrm>
            <a:off x="1758950" y="6026150"/>
            <a:ext cx="1009650" cy="301625"/>
          </a:xfrm>
          <a:prstGeom prst="rect">
            <a:avLst/>
          </a:prstGeom>
          <a:noFill/>
          <a:ln w="12700">
            <a:noFill/>
            <a:miter lim="800000"/>
            <a:headEnd/>
            <a:tailEnd/>
          </a:ln>
          <a:effectLst/>
        </p:spPr>
        <p:txBody>
          <a:bodyPr wrap="none" lIns="90488" tIns="44450" rIns="90488" bIns="44450" anchor="ctr">
            <a:spAutoFit/>
          </a:bodyPr>
          <a:lstStyle/>
          <a:p>
            <a:r>
              <a:rPr lang="en-US"/>
              <a:t>Professor</a:t>
            </a:r>
          </a:p>
        </p:txBody>
      </p:sp>
      <p:grpSp>
        <p:nvGrpSpPr>
          <p:cNvPr id="11" name="Group 30"/>
          <p:cNvGrpSpPr>
            <a:grpSpLocks/>
          </p:cNvGrpSpPr>
          <p:nvPr/>
        </p:nvGrpSpPr>
        <p:grpSpPr bwMode="auto">
          <a:xfrm>
            <a:off x="7216775" y="2898775"/>
            <a:ext cx="379413" cy="839788"/>
            <a:chOff x="4174" y="2831"/>
            <a:chExt cx="239" cy="529"/>
          </a:xfrm>
        </p:grpSpPr>
        <p:sp>
          <p:nvSpPr>
            <p:cNvPr id="239647" name="Oval 31"/>
            <p:cNvSpPr>
              <a:spLocks noChangeArrowheads="1"/>
            </p:cNvSpPr>
            <p:nvPr/>
          </p:nvSpPr>
          <p:spPr bwMode="auto">
            <a:xfrm>
              <a:off x="4193" y="2831"/>
              <a:ext cx="200" cy="197"/>
            </a:xfrm>
            <a:prstGeom prst="ellipse">
              <a:avLst/>
            </a:prstGeom>
            <a:noFill/>
            <a:ln w="25400">
              <a:solidFill>
                <a:srgbClr val="D60093"/>
              </a:solidFill>
              <a:round/>
              <a:headEnd/>
              <a:tailEnd/>
            </a:ln>
            <a:effectLst/>
          </p:spPr>
          <p:txBody>
            <a:bodyPr wrap="none" anchor="ctr"/>
            <a:lstStyle/>
            <a:p>
              <a:endParaRPr lang="ar-EG"/>
            </a:p>
          </p:txBody>
        </p:sp>
        <p:grpSp>
          <p:nvGrpSpPr>
            <p:cNvPr id="12" name="Group 32"/>
            <p:cNvGrpSpPr>
              <a:grpSpLocks/>
            </p:cNvGrpSpPr>
            <p:nvPr/>
          </p:nvGrpSpPr>
          <p:grpSpPr bwMode="auto">
            <a:xfrm>
              <a:off x="4174" y="3202"/>
              <a:ext cx="239" cy="158"/>
              <a:chOff x="4174" y="3202"/>
              <a:chExt cx="239" cy="158"/>
            </a:xfrm>
          </p:grpSpPr>
          <p:sp>
            <p:nvSpPr>
              <p:cNvPr id="239649" name="Line 33"/>
              <p:cNvSpPr>
                <a:spLocks noChangeShapeType="1"/>
              </p:cNvSpPr>
              <p:nvPr/>
            </p:nvSpPr>
            <p:spPr bwMode="auto">
              <a:xfrm flipH="1">
                <a:off x="4174" y="3202"/>
                <a:ext cx="120" cy="158"/>
              </a:xfrm>
              <a:prstGeom prst="line">
                <a:avLst/>
              </a:prstGeom>
              <a:noFill/>
              <a:ln w="25400">
                <a:solidFill>
                  <a:srgbClr val="D60093"/>
                </a:solidFill>
                <a:round/>
                <a:headEnd/>
                <a:tailEnd/>
              </a:ln>
              <a:effectLst/>
            </p:spPr>
            <p:txBody>
              <a:bodyPr/>
              <a:lstStyle/>
              <a:p>
                <a:endParaRPr lang="ar-EG"/>
              </a:p>
            </p:txBody>
          </p:sp>
          <p:sp>
            <p:nvSpPr>
              <p:cNvPr id="239650" name="Line 34"/>
              <p:cNvSpPr>
                <a:spLocks noChangeShapeType="1"/>
              </p:cNvSpPr>
              <p:nvPr/>
            </p:nvSpPr>
            <p:spPr bwMode="auto">
              <a:xfrm>
                <a:off x="4293" y="3202"/>
                <a:ext cx="120" cy="158"/>
              </a:xfrm>
              <a:prstGeom prst="line">
                <a:avLst/>
              </a:prstGeom>
              <a:noFill/>
              <a:ln w="25400">
                <a:solidFill>
                  <a:srgbClr val="D60093"/>
                </a:solidFill>
                <a:round/>
                <a:headEnd/>
                <a:tailEnd/>
              </a:ln>
              <a:effectLst/>
            </p:spPr>
            <p:txBody>
              <a:bodyPr/>
              <a:lstStyle/>
              <a:p>
                <a:endParaRPr lang="ar-EG"/>
              </a:p>
            </p:txBody>
          </p:sp>
        </p:grpSp>
        <p:grpSp>
          <p:nvGrpSpPr>
            <p:cNvPr id="13" name="Group 35"/>
            <p:cNvGrpSpPr>
              <a:grpSpLocks/>
            </p:cNvGrpSpPr>
            <p:nvPr/>
          </p:nvGrpSpPr>
          <p:grpSpPr bwMode="auto">
            <a:xfrm>
              <a:off x="4175" y="3036"/>
              <a:ext cx="237" cy="162"/>
              <a:chOff x="4175" y="3036"/>
              <a:chExt cx="237" cy="162"/>
            </a:xfrm>
          </p:grpSpPr>
          <p:sp>
            <p:nvSpPr>
              <p:cNvPr id="239652" name="Line 36"/>
              <p:cNvSpPr>
                <a:spLocks noChangeShapeType="1"/>
              </p:cNvSpPr>
              <p:nvPr/>
            </p:nvSpPr>
            <p:spPr bwMode="auto">
              <a:xfrm>
                <a:off x="4293" y="3036"/>
                <a:ext cx="0" cy="162"/>
              </a:xfrm>
              <a:prstGeom prst="line">
                <a:avLst/>
              </a:prstGeom>
              <a:noFill/>
              <a:ln w="25400">
                <a:solidFill>
                  <a:srgbClr val="D60093"/>
                </a:solidFill>
                <a:round/>
                <a:headEnd/>
                <a:tailEnd/>
              </a:ln>
              <a:effectLst/>
            </p:spPr>
            <p:txBody>
              <a:bodyPr/>
              <a:lstStyle/>
              <a:p>
                <a:endParaRPr lang="ar-EG"/>
              </a:p>
            </p:txBody>
          </p:sp>
          <p:sp>
            <p:nvSpPr>
              <p:cNvPr id="239653" name="Line 37"/>
              <p:cNvSpPr>
                <a:spLocks noChangeShapeType="1"/>
              </p:cNvSpPr>
              <p:nvPr/>
            </p:nvSpPr>
            <p:spPr bwMode="auto">
              <a:xfrm>
                <a:off x="4175" y="3096"/>
                <a:ext cx="237" cy="0"/>
              </a:xfrm>
              <a:prstGeom prst="line">
                <a:avLst/>
              </a:prstGeom>
              <a:noFill/>
              <a:ln w="25400">
                <a:solidFill>
                  <a:srgbClr val="D60093"/>
                </a:solidFill>
                <a:round/>
                <a:headEnd/>
                <a:tailEnd/>
              </a:ln>
              <a:effectLst/>
            </p:spPr>
            <p:txBody>
              <a:bodyPr/>
              <a:lstStyle/>
              <a:p>
                <a:endParaRPr lang="ar-EG"/>
              </a:p>
            </p:txBody>
          </p:sp>
        </p:grpSp>
      </p:grpSp>
      <p:sp>
        <p:nvSpPr>
          <p:cNvPr id="239654" name="Rectangle 38"/>
          <p:cNvSpPr>
            <a:spLocks noChangeArrowheads="1"/>
          </p:cNvSpPr>
          <p:nvPr/>
        </p:nvSpPr>
        <p:spPr bwMode="auto">
          <a:xfrm>
            <a:off x="6711950" y="3816350"/>
            <a:ext cx="1403350" cy="301625"/>
          </a:xfrm>
          <a:prstGeom prst="rect">
            <a:avLst/>
          </a:prstGeom>
          <a:noFill/>
          <a:ln w="12700">
            <a:noFill/>
            <a:miter lim="800000"/>
            <a:headEnd/>
            <a:tailEnd/>
          </a:ln>
          <a:effectLst/>
        </p:spPr>
        <p:txBody>
          <a:bodyPr wrap="none" lIns="90488" tIns="44450" rIns="90488" bIns="44450" anchor="ctr">
            <a:spAutoFit/>
          </a:bodyPr>
          <a:lstStyle/>
          <a:p>
            <a:r>
              <a:rPr lang="en-US"/>
              <a:t>Billing System</a:t>
            </a:r>
          </a:p>
        </p:txBody>
      </p:sp>
      <p:sp>
        <p:nvSpPr>
          <p:cNvPr id="239657" name="Oval 41"/>
          <p:cNvSpPr>
            <a:spLocks noChangeArrowheads="1"/>
          </p:cNvSpPr>
          <p:nvPr/>
        </p:nvSpPr>
        <p:spPr bwMode="auto">
          <a:xfrm>
            <a:off x="4032250" y="1978025"/>
            <a:ext cx="1146175" cy="460375"/>
          </a:xfrm>
          <a:prstGeom prst="ellipse">
            <a:avLst/>
          </a:prstGeom>
          <a:noFill/>
          <a:ln w="25400">
            <a:solidFill>
              <a:srgbClr val="0000FF"/>
            </a:solidFill>
            <a:round/>
            <a:headEnd/>
            <a:tailEnd/>
          </a:ln>
          <a:effectLst/>
        </p:spPr>
        <p:txBody>
          <a:bodyPr wrap="none" anchor="ctr"/>
          <a:lstStyle/>
          <a:p>
            <a:endParaRPr lang="ar-EG"/>
          </a:p>
        </p:txBody>
      </p:sp>
      <p:sp>
        <p:nvSpPr>
          <p:cNvPr id="239658" name="Rectangle 42"/>
          <p:cNvSpPr>
            <a:spLocks noChangeArrowheads="1"/>
          </p:cNvSpPr>
          <p:nvPr/>
        </p:nvSpPr>
        <p:spPr bwMode="auto">
          <a:xfrm>
            <a:off x="4038600" y="1981200"/>
            <a:ext cx="1177925" cy="514350"/>
          </a:xfrm>
          <a:prstGeom prst="rect">
            <a:avLst/>
          </a:prstGeom>
          <a:noFill/>
          <a:ln w="12700">
            <a:noFill/>
            <a:miter lim="800000"/>
            <a:headEnd/>
            <a:tailEnd/>
          </a:ln>
          <a:effectLst/>
        </p:spPr>
        <p:txBody>
          <a:bodyPr wrap="none" lIns="90488" tIns="44450" rIns="90488" bIns="44450" anchor="ctr">
            <a:spAutoFit/>
          </a:bodyPr>
          <a:lstStyle/>
          <a:p>
            <a:r>
              <a:rPr lang="en-US">
                <a:solidFill>
                  <a:srgbClr val="0000FF"/>
                </a:solidFill>
              </a:rPr>
              <a:t>Maintain</a:t>
            </a:r>
          </a:p>
          <a:p>
            <a:r>
              <a:rPr lang="en-US" b="0">
                <a:solidFill>
                  <a:srgbClr val="0000FF"/>
                </a:solidFill>
              </a:rPr>
              <a:t> </a:t>
            </a:r>
            <a:r>
              <a:rPr lang="en-US">
                <a:solidFill>
                  <a:srgbClr val="0000FF"/>
                </a:solidFill>
              </a:rPr>
              <a:t>Curriculum</a:t>
            </a:r>
          </a:p>
        </p:txBody>
      </p:sp>
      <p:sp>
        <p:nvSpPr>
          <p:cNvPr id="239659" name="Oval 43"/>
          <p:cNvSpPr>
            <a:spLocks noChangeArrowheads="1"/>
          </p:cNvSpPr>
          <p:nvPr/>
        </p:nvSpPr>
        <p:spPr bwMode="auto">
          <a:xfrm>
            <a:off x="4037013" y="5027613"/>
            <a:ext cx="1146175" cy="460375"/>
          </a:xfrm>
          <a:prstGeom prst="ellipse">
            <a:avLst/>
          </a:prstGeom>
          <a:noFill/>
          <a:ln w="25400">
            <a:solidFill>
              <a:srgbClr val="0000FF"/>
            </a:solidFill>
            <a:round/>
            <a:headEnd/>
            <a:tailEnd/>
          </a:ln>
          <a:effectLst/>
        </p:spPr>
        <p:txBody>
          <a:bodyPr wrap="none" anchor="ctr"/>
          <a:lstStyle/>
          <a:p>
            <a:endParaRPr lang="ar-EG"/>
          </a:p>
        </p:txBody>
      </p:sp>
      <p:sp>
        <p:nvSpPr>
          <p:cNvPr id="239660" name="Rectangle 44"/>
          <p:cNvSpPr>
            <a:spLocks noChangeArrowheads="1"/>
          </p:cNvSpPr>
          <p:nvPr/>
        </p:nvSpPr>
        <p:spPr bwMode="auto">
          <a:xfrm>
            <a:off x="3886200" y="5029200"/>
            <a:ext cx="1452563" cy="514350"/>
          </a:xfrm>
          <a:prstGeom prst="rect">
            <a:avLst/>
          </a:prstGeom>
          <a:noFill/>
          <a:ln w="12700">
            <a:noFill/>
            <a:miter lim="800000"/>
            <a:headEnd/>
            <a:tailEnd/>
          </a:ln>
          <a:effectLst/>
        </p:spPr>
        <p:txBody>
          <a:bodyPr wrap="none" lIns="90488" tIns="44450" rIns="90488" bIns="44450" anchor="ctr">
            <a:spAutoFit/>
          </a:bodyPr>
          <a:lstStyle/>
          <a:p>
            <a:r>
              <a:rPr lang="en-US">
                <a:solidFill>
                  <a:srgbClr val="0000FF"/>
                </a:solidFill>
              </a:rPr>
              <a:t>Request</a:t>
            </a:r>
          </a:p>
          <a:p>
            <a:r>
              <a:rPr lang="en-US">
                <a:solidFill>
                  <a:srgbClr val="0000FF"/>
                </a:solidFill>
              </a:rPr>
              <a:t> Course Roster</a:t>
            </a:r>
          </a:p>
        </p:txBody>
      </p:sp>
      <p:sp>
        <p:nvSpPr>
          <p:cNvPr id="239661" name="Oval 45"/>
          <p:cNvSpPr>
            <a:spLocks noChangeArrowheads="1"/>
          </p:cNvSpPr>
          <p:nvPr/>
        </p:nvSpPr>
        <p:spPr bwMode="auto">
          <a:xfrm>
            <a:off x="4049713" y="3275013"/>
            <a:ext cx="1146175" cy="460375"/>
          </a:xfrm>
          <a:prstGeom prst="ellipse">
            <a:avLst/>
          </a:prstGeom>
          <a:noFill/>
          <a:ln w="25400">
            <a:solidFill>
              <a:srgbClr val="0000FF"/>
            </a:solidFill>
            <a:round/>
            <a:headEnd/>
            <a:tailEnd/>
          </a:ln>
          <a:effectLst/>
        </p:spPr>
        <p:txBody>
          <a:bodyPr wrap="none" anchor="ctr"/>
          <a:lstStyle/>
          <a:p>
            <a:endParaRPr lang="ar-EG"/>
          </a:p>
        </p:txBody>
      </p:sp>
      <p:sp>
        <p:nvSpPr>
          <p:cNvPr id="239662" name="Rectangle 46"/>
          <p:cNvSpPr>
            <a:spLocks noChangeArrowheads="1"/>
          </p:cNvSpPr>
          <p:nvPr/>
        </p:nvSpPr>
        <p:spPr bwMode="auto">
          <a:xfrm>
            <a:off x="4038600" y="3276600"/>
            <a:ext cx="1225550" cy="514350"/>
          </a:xfrm>
          <a:prstGeom prst="rect">
            <a:avLst/>
          </a:prstGeom>
          <a:noFill/>
          <a:ln w="12700">
            <a:noFill/>
            <a:miter lim="800000"/>
            <a:headEnd/>
            <a:tailEnd/>
          </a:ln>
          <a:effectLst/>
        </p:spPr>
        <p:txBody>
          <a:bodyPr wrap="none" lIns="90488" tIns="44450" rIns="90488" bIns="44450" anchor="ctr">
            <a:spAutoFit/>
          </a:bodyPr>
          <a:lstStyle/>
          <a:p>
            <a:r>
              <a:rPr lang="en-US">
                <a:solidFill>
                  <a:srgbClr val="0000FF"/>
                </a:solidFill>
              </a:rPr>
              <a:t>Register</a:t>
            </a:r>
          </a:p>
          <a:p>
            <a:r>
              <a:rPr lang="en-US">
                <a:solidFill>
                  <a:srgbClr val="0000FF"/>
                </a:solidFill>
              </a:rPr>
              <a:t> for Courses</a:t>
            </a:r>
          </a:p>
        </p:txBody>
      </p:sp>
      <p:sp>
        <p:nvSpPr>
          <p:cNvPr id="239663" name="Line 47"/>
          <p:cNvSpPr>
            <a:spLocks noChangeShapeType="1"/>
          </p:cNvSpPr>
          <p:nvPr/>
        </p:nvSpPr>
        <p:spPr bwMode="auto">
          <a:xfrm flipV="1">
            <a:off x="2514600" y="2209800"/>
            <a:ext cx="1524000" cy="0"/>
          </a:xfrm>
          <a:prstGeom prst="line">
            <a:avLst/>
          </a:prstGeom>
          <a:noFill/>
          <a:ln w="25400">
            <a:solidFill>
              <a:schemeClr val="folHlink"/>
            </a:solidFill>
            <a:round/>
            <a:headEnd/>
            <a:tailEnd type="triangle" w="med" len="med"/>
          </a:ln>
          <a:effectLst/>
        </p:spPr>
        <p:txBody>
          <a:bodyPr/>
          <a:lstStyle/>
          <a:p>
            <a:endParaRPr lang="ar-EG"/>
          </a:p>
        </p:txBody>
      </p:sp>
      <p:sp>
        <p:nvSpPr>
          <p:cNvPr id="239664" name="Line 48"/>
          <p:cNvSpPr>
            <a:spLocks noChangeShapeType="1"/>
          </p:cNvSpPr>
          <p:nvPr/>
        </p:nvSpPr>
        <p:spPr bwMode="auto">
          <a:xfrm>
            <a:off x="2743200" y="3503613"/>
            <a:ext cx="1219200" cy="1587"/>
          </a:xfrm>
          <a:prstGeom prst="line">
            <a:avLst/>
          </a:prstGeom>
          <a:noFill/>
          <a:ln w="25400">
            <a:solidFill>
              <a:schemeClr val="folHlink"/>
            </a:solidFill>
            <a:round/>
            <a:headEnd/>
            <a:tailEnd type="triangle" w="med" len="med"/>
          </a:ln>
          <a:effectLst/>
        </p:spPr>
        <p:txBody>
          <a:bodyPr/>
          <a:lstStyle/>
          <a:p>
            <a:endParaRPr lang="ar-EG"/>
          </a:p>
        </p:txBody>
      </p:sp>
      <p:sp>
        <p:nvSpPr>
          <p:cNvPr id="239665" name="Line 49"/>
          <p:cNvSpPr>
            <a:spLocks noChangeShapeType="1"/>
          </p:cNvSpPr>
          <p:nvPr/>
        </p:nvSpPr>
        <p:spPr bwMode="auto">
          <a:xfrm>
            <a:off x="5257800" y="3505200"/>
            <a:ext cx="1905000" cy="0"/>
          </a:xfrm>
          <a:prstGeom prst="line">
            <a:avLst/>
          </a:prstGeom>
          <a:noFill/>
          <a:ln w="25400">
            <a:solidFill>
              <a:schemeClr val="folHlink"/>
            </a:solidFill>
            <a:round/>
            <a:headEnd/>
            <a:tailEnd type="triangle" w="med" len="med"/>
          </a:ln>
          <a:effectLst/>
        </p:spPr>
        <p:txBody>
          <a:bodyPr/>
          <a:lstStyle/>
          <a:p>
            <a:endParaRPr lang="ar-EG"/>
          </a:p>
        </p:txBody>
      </p:sp>
      <p:sp>
        <p:nvSpPr>
          <p:cNvPr id="239666" name="Oval 50"/>
          <p:cNvSpPr>
            <a:spLocks noChangeArrowheads="1"/>
          </p:cNvSpPr>
          <p:nvPr/>
        </p:nvSpPr>
        <p:spPr bwMode="auto">
          <a:xfrm>
            <a:off x="4225925" y="5945188"/>
            <a:ext cx="1146175" cy="460375"/>
          </a:xfrm>
          <a:prstGeom prst="ellipse">
            <a:avLst/>
          </a:prstGeom>
          <a:noFill/>
          <a:ln w="25400">
            <a:solidFill>
              <a:srgbClr val="0000FF"/>
            </a:solidFill>
            <a:round/>
            <a:headEnd/>
            <a:tailEnd/>
          </a:ln>
          <a:effectLst/>
        </p:spPr>
        <p:txBody>
          <a:bodyPr wrap="none" anchor="ctr"/>
          <a:lstStyle/>
          <a:p>
            <a:endParaRPr lang="ar-EG"/>
          </a:p>
        </p:txBody>
      </p:sp>
      <p:sp>
        <p:nvSpPr>
          <p:cNvPr id="239667" name="Rectangle 51"/>
          <p:cNvSpPr>
            <a:spLocks noChangeArrowheads="1"/>
          </p:cNvSpPr>
          <p:nvPr/>
        </p:nvSpPr>
        <p:spPr bwMode="auto">
          <a:xfrm>
            <a:off x="3962400" y="5943600"/>
            <a:ext cx="1677988" cy="514350"/>
          </a:xfrm>
          <a:prstGeom prst="rect">
            <a:avLst/>
          </a:prstGeom>
          <a:noFill/>
          <a:ln w="12700">
            <a:noFill/>
            <a:miter lim="800000"/>
            <a:headEnd/>
            <a:tailEnd/>
          </a:ln>
          <a:effectLst/>
        </p:spPr>
        <p:txBody>
          <a:bodyPr wrap="none" lIns="90488" tIns="44450" rIns="90488" bIns="44450" anchor="ctr">
            <a:spAutoFit/>
          </a:bodyPr>
          <a:lstStyle/>
          <a:p>
            <a:r>
              <a:rPr lang="en-US">
                <a:solidFill>
                  <a:srgbClr val="0000FF"/>
                </a:solidFill>
              </a:rPr>
              <a:t>Set</a:t>
            </a:r>
          </a:p>
          <a:p>
            <a:r>
              <a:rPr lang="en-US">
                <a:solidFill>
                  <a:srgbClr val="0000FF"/>
                </a:solidFill>
              </a:rPr>
              <a:t> Course Offerings</a:t>
            </a:r>
          </a:p>
        </p:txBody>
      </p:sp>
      <p:sp>
        <p:nvSpPr>
          <p:cNvPr id="239668" name="Line 52"/>
          <p:cNvSpPr>
            <a:spLocks noChangeShapeType="1"/>
          </p:cNvSpPr>
          <p:nvPr/>
        </p:nvSpPr>
        <p:spPr bwMode="auto">
          <a:xfrm>
            <a:off x="2590800" y="5715000"/>
            <a:ext cx="1598613" cy="381000"/>
          </a:xfrm>
          <a:prstGeom prst="line">
            <a:avLst/>
          </a:prstGeom>
          <a:noFill/>
          <a:ln w="25400">
            <a:solidFill>
              <a:schemeClr val="folHlink"/>
            </a:solidFill>
            <a:round/>
            <a:headEnd/>
            <a:tailEnd type="triangle" w="med" len="med"/>
          </a:ln>
          <a:effectLst/>
        </p:spPr>
        <p:txBody>
          <a:bodyPr/>
          <a:lstStyle/>
          <a:p>
            <a:endParaRPr lang="ar-EG"/>
          </a:p>
        </p:txBody>
      </p:sp>
      <p:sp>
        <p:nvSpPr>
          <p:cNvPr id="239669" name="Rectangle 53"/>
          <p:cNvSpPr>
            <a:spLocks noGrp="1" noChangeArrowheads="1"/>
          </p:cNvSpPr>
          <p:nvPr>
            <p:ph type="body" idx="1"/>
          </p:nvPr>
        </p:nvSpPr>
        <p:spPr>
          <a:xfrm>
            <a:off x="457200" y="838200"/>
            <a:ext cx="7391400" cy="304800"/>
          </a:xfrm>
          <a:solidFill>
            <a:srgbClr val="FFFF99"/>
          </a:solidFill>
          <a:ln/>
        </p:spPr>
        <p:txBody>
          <a:bodyPr lIns="107950" tIns="53975" rIns="107950" bIns="53975"/>
          <a:lstStyle/>
          <a:p>
            <a:pPr algn="l" defTabSz="1079500" rtl="0"/>
            <a:r>
              <a:rPr lang="en-US" sz="1600" dirty="0"/>
              <a:t>Use case diagrams depict the relationships between actors and use cases</a:t>
            </a:r>
          </a:p>
        </p:txBody>
      </p:sp>
      <p:sp>
        <p:nvSpPr>
          <p:cNvPr id="239670" name="Line 54"/>
          <p:cNvSpPr>
            <a:spLocks noChangeShapeType="1"/>
          </p:cNvSpPr>
          <p:nvPr/>
        </p:nvSpPr>
        <p:spPr bwMode="auto">
          <a:xfrm flipV="1">
            <a:off x="2516188" y="5334000"/>
            <a:ext cx="1370012" cy="228600"/>
          </a:xfrm>
          <a:prstGeom prst="line">
            <a:avLst/>
          </a:prstGeom>
          <a:noFill/>
          <a:ln w="25400">
            <a:solidFill>
              <a:schemeClr val="folHlink"/>
            </a:solidFill>
            <a:round/>
            <a:headEnd/>
            <a:tailEnd type="triangle" w="med" len="med"/>
          </a:ln>
          <a:effectLst/>
        </p:spPr>
        <p:txBody>
          <a:bodyPr/>
          <a:lstStyle/>
          <a:p>
            <a:endParaRPr lang="ar-EG"/>
          </a:p>
        </p:txBody>
      </p:sp>
      <p:sp>
        <p:nvSpPr>
          <p:cNvPr id="239671" name="Rectangle 55"/>
          <p:cNvSpPr>
            <a:spLocks noChangeArrowheads="1"/>
          </p:cNvSpPr>
          <p:nvPr/>
        </p:nvSpPr>
        <p:spPr bwMode="auto">
          <a:xfrm>
            <a:off x="3429000" y="1524000"/>
            <a:ext cx="2438400" cy="5105400"/>
          </a:xfrm>
          <a:prstGeom prst="rect">
            <a:avLst/>
          </a:prstGeom>
          <a:noFill/>
          <a:ln w="22225" algn="ctr">
            <a:solidFill>
              <a:srgbClr val="666699"/>
            </a:solidFill>
            <a:miter lim="800000"/>
            <a:headEnd/>
            <a:tailEnd/>
          </a:ln>
          <a:effectLst/>
        </p:spPr>
        <p:txBody>
          <a:bodyPr wrap="none" anchor="ctr"/>
          <a:lstStyle/>
          <a:p>
            <a:endParaRPr lang="ar-EG"/>
          </a:p>
        </p:txBody>
      </p:sp>
      <p:sp>
        <p:nvSpPr>
          <p:cNvPr id="239673" name="Rectangle 57"/>
          <p:cNvSpPr>
            <a:spLocks noChangeArrowheads="1"/>
          </p:cNvSpPr>
          <p:nvPr/>
        </p:nvSpPr>
        <p:spPr bwMode="auto">
          <a:xfrm>
            <a:off x="5867400" y="1600200"/>
            <a:ext cx="1647825" cy="301625"/>
          </a:xfrm>
          <a:prstGeom prst="rect">
            <a:avLst/>
          </a:prstGeom>
          <a:noFill/>
          <a:ln w="12700">
            <a:noFill/>
            <a:miter lim="800000"/>
            <a:headEnd/>
            <a:tailEnd/>
          </a:ln>
          <a:effectLst/>
        </p:spPr>
        <p:txBody>
          <a:bodyPr wrap="none" lIns="90488" tIns="44450" rIns="90488" bIns="44450" anchor="ctr">
            <a:spAutoFit/>
          </a:bodyPr>
          <a:lstStyle/>
          <a:p>
            <a:r>
              <a:rPr lang="en-US" i="1">
                <a:solidFill>
                  <a:srgbClr val="FF00FF"/>
                </a:solidFill>
              </a:rPr>
              <a:t>system boundary</a:t>
            </a:r>
          </a:p>
        </p:txBody>
      </p:sp>
      <p:sp>
        <p:nvSpPr>
          <p:cNvPr id="239676" name="Oval 60"/>
          <p:cNvSpPr>
            <a:spLocks noChangeArrowheads="1"/>
          </p:cNvSpPr>
          <p:nvPr/>
        </p:nvSpPr>
        <p:spPr bwMode="auto">
          <a:xfrm>
            <a:off x="4125913" y="4189413"/>
            <a:ext cx="1146175" cy="460375"/>
          </a:xfrm>
          <a:prstGeom prst="ellipse">
            <a:avLst/>
          </a:prstGeom>
          <a:noFill/>
          <a:ln w="25400">
            <a:solidFill>
              <a:srgbClr val="0000FF"/>
            </a:solidFill>
            <a:round/>
            <a:headEnd/>
            <a:tailEnd/>
          </a:ln>
          <a:effectLst/>
        </p:spPr>
        <p:txBody>
          <a:bodyPr wrap="none" anchor="ctr"/>
          <a:lstStyle/>
          <a:p>
            <a:endParaRPr lang="ar-EG"/>
          </a:p>
        </p:txBody>
      </p:sp>
      <p:sp>
        <p:nvSpPr>
          <p:cNvPr id="239677" name="Rectangle 61"/>
          <p:cNvSpPr>
            <a:spLocks noChangeArrowheads="1"/>
          </p:cNvSpPr>
          <p:nvPr/>
        </p:nvSpPr>
        <p:spPr bwMode="auto">
          <a:xfrm>
            <a:off x="4260850" y="4191000"/>
            <a:ext cx="931863" cy="514350"/>
          </a:xfrm>
          <a:prstGeom prst="rect">
            <a:avLst/>
          </a:prstGeom>
          <a:noFill/>
          <a:ln w="12700">
            <a:noFill/>
            <a:miter lim="800000"/>
            <a:headEnd/>
            <a:tailEnd/>
          </a:ln>
          <a:effectLst/>
        </p:spPr>
        <p:txBody>
          <a:bodyPr wrap="none" lIns="90488" tIns="44450" rIns="90488" bIns="44450" anchor="ctr">
            <a:spAutoFit/>
          </a:bodyPr>
          <a:lstStyle/>
          <a:p>
            <a:r>
              <a:rPr lang="en-US">
                <a:solidFill>
                  <a:srgbClr val="0000FF"/>
                </a:solidFill>
              </a:rPr>
              <a:t>Manage</a:t>
            </a:r>
          </a:p>
          <a:p>
            <a:r>
              <a:rPr lang="en-US">
                <a:solidFill>
                  <a:srgbClr val="0000FF"/>
                </a:solidFill>
              </a:rPr>
              <a:t> Seminar</a:t>
            </a:r>
          </a:p>
        </p:txBody>
      </p:sp>
      <p:sp>
        <p:nvSpPr>
          <p:cNvPr id="239679" name="Rectangle 63"/>
          <p:cNvSpPr>
            <a:spLocks noChangeArrowheads="1"/>
          </p:cNvSpPr>
          <p:nvPr/>
        </p:nvSpPr>
        <p:spPr bwMode="auto">
          <a:xfrm>
            <a:off x="3505200" y="1554163"/>
            <a:ext cx="2362200" cy="301625"/>
          </a:xfrm>
          <a:prstGeom prst="rect">
            <a:avLst/>
          </a:prstGeom>
          <a:noFill/>
          <a:ln w="12700">
            <a:noFill/>
            <a:miter lim="800000"/>
            <a:headEnd/>
            <a:tailEnd/>
          </a:ln>
          <a:effectLst/>
        </p:spPr>
        <p:txBody>
          <a:bodyPr lIns="90488" tIns="44450" rIns="90488" bIns="44450" anchor="ctr">
            <a:spAutoFit/>
          </a:bodyPr>
          <a:lstStyle/>
          <a:p>
            <a:pPr algn="l"/>
            <a:r>
              <a:rPr lang="en-US">
                <a:solidFill>
                  <a:srgbClr val="0000FF"/>
                </a:solidFill>
              </a:rPr>
              <a:t>UTD Registration System</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gn="l" rtl="0"/>
            <a:r>
              <a:rPr lang="en-US" sz="2800" dirty="0" smtClean="0"/>
              <a:t>In this lesson, the following points were covered:</a:t>
            </a:r>
          </a:p>
          <a:p>
            <a:pPr lvl="1" algn="l" rtl="0"/>
            <a:r>
              <a:rPr lang="en-US" sz="2400" dirty="0" smtClean="0"/>
              <a:t>Introduction to use case diagrams, its symbols and the meaning and usage of each symbol.</a:t>
            </a:r>
          </a:p>
          <a:p>
            <a:pPr lvl="1" algn="l" rtl="0"/>
            <a:r>
              <a:rPr lang="en-US" sz="2400" dirty="0" smtClean="0"/>
              <a:t>Use case relationships(Association, Include, Extend, Generalization</a:t>
            </a:r>
          </a:p>
          <a:p>
            <a:pPr lvl="1" algn="l" rtl="0"/>
            <a:r>
              <a:rPr lang="en-US" sz="2400" dirty="0" smtClean="0"/>
              <a:t>A comparison between the previous relations.</a:t>
            </a:r>
          </a:p>
          <a:p>
            <a:pPr lvl="1" algn="l" rtl="0"/>
            <a:r>
              <a:rPr lang="en-US" sz="2400" dirty="0" smtClean="0"/>
              <a:t>Use case contents and Use case modeling core elements and core relationships</a:t>
            </a:r>
          </a:p>
          <a:p>
            <a:pPr lvl="1" algn="l" rtl="0"/>
            <a:r>
              <a:rPr lang="en-US" sz="2400" dirty="0" smtClean="0"/>
              <a:t>Real life examples and University Course Registration System case study were discussed</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Purpose</a:t>
            </a:r>
            <a:endParaRPr lang="en-US" dirty="0"/>
          </a:p>
        </p:txBody>
      </p:sp>
      <p:sp>
        <p:nvSpPr>
          <p:cNvPr id="3" name="Content Placeholder 2"/>
          <p:cNvSpPr>
            <a:spLocks noGrp="1"/>
          </p:cNvSpPr>
          <p:nvPr>
            <p:ph idx="1"/>
          </p:nvPr>
        </p:nvSpPr>
        <p:spPr/>
        <p:txBody>
          <a:bodyPr/>
          <a:lstStyle/>
          <a:p>
            <a:pPr algn="l" rtl="0"/>
            <a:r>
              <a:rPr lang="en-US" dirty="0" smtClean="0"/>
              <a:t>Describes business’ work process,</a:t>
            </a:r>
          </a:p>
          <a:p>
            <a:pPr algn="l" rtl="0"/>
            <a:r>
              <a:rPr lang="en-US" dirty="0" smtClean="0"/>
              <a:t>Focus </a:t>
            </a:r>
            <a:r>
              <a:rPr lang="en-US" dirty="0" smtClean="0"/>
              <a:t>discussion about up </a:t>
            </a:r>
            <a:r>
              <a:rPr lang="en-US" dirty="0" smtClean="0"/>
              <a:t>coming software </a:t>
            </a:r>
            <a:r>
              <a:rPr lang="en-US" dirty="0" smtClean="0"/>
              <a:t>system requirements</a:t>
            </a:r>
            <a:r>
              <a:rPr lang="en-US" dirty="0" smtClean="0"/>
              <a:t>, " </a:t>
            </a:r>
            <a:r>
              <a:rPr lang="en-US" dirty="0" smtClean="0"/>
              <a:t>not a requirements description substitute</a:t>
            </a:r>
          </a:p>
          <a:p>
            <a:pPr algn="l" rtl="0"/>
            <a:r>
              <a:rPr lang="en-US" dirty="0" smtClean="0"/>
              <a:t>Functional </a:t>
            </a:r>
            <a:r>
              <a:rPr lang="en-US" dirty="0" smtClean="0"/>
              <a:t>requirements for a system</a:t>
            </a:r>
          </a:p>
          <a:p>
            <a:pPr algn="l" rtl="0"/>
            <a:r>
              <a:rPr lang="en-US" dirty="0" smtClean="0"/>
              <a:t>Document </a:t>
            </a:r>
            <a:r>
              <a:rPr lang="en-US" dirty="0" smtClean="0"/>
              <a:t>the design of the system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Use </a:t>
            </a:r>
            <a:r>
              <a:rPr lang="en-US" dirty="0" smtClean="0"/>
              <a:t>Cases</a:t>
            </a:r>
            <a:endParaRPr lang="en-US" dirty="0"/>
          </a:p>
        </p:txBody>
      </p:sp>
      <p:sp>
        <p:nvSpPr>
          <p:cNvPr id="3" name="Content Placeholder 2"/>
          <p:cNvSpPr>
            <a:spLocks noGrp="1"/>
          </p:cNvSpPr>
          <p:nvPr>
            <p:ph idx="1"/>
          </p:nvPr>
        </p:nvSpPr>
        <p:spPr/>
        <p:txBody>
          <a:bodyPr/>
          <a:lstStyle/>
          <a:p>
            <a:pPr algn="l" rtl="0"/>
            <a:r>
              <a:rPr lang="en-US" dirty="0" smtClean="0"/>
              <a:t>! </a:t>
            </a:r>
            <a:r>
              <a:rPr lang="en-US" dirty="0" smtClean="0"/>
              <a:t>They can represent the </a:t>
            </a:r>
            <a:r>
              <a:rPr lang="en-US" dirty="0" smtClean="0"/>
              <a:t>functional (behavioral</a:t>
            </a:r>
            <a:r>
              <a:rPr lang="en-US" dirty="0" smtClean="0"/>
              <a:t>) requirements</a:t>
            </a:r>
          </a:p>
          <a:p>
            <a:pPr algn="l" rtl="0">
              <a:buNone/>
            </a:pPr>
            <a:r>
              <a:rPr lang="en-US" dirty="0" smtClean="0"/>
              <a:t>	" </a:t>
            </a:r>
            <a:r>
              <a:rPr lang="en-US" dirty="0" smtClean="0"/>
              <a:t>If properly written</a:t>
            </a:r>
          </a:p>
          <a:p>
            <a:pPr algn="l" rtl="0"/>
            <a:r>
              <a:rPr lang="en-US" dirty="0" smtClean="0"/>
              <a:t>They </a:t>
            </a:r>
            <a:r>
              <a:rPr lang="en-US" dirty="0" smtClean="0"/>
              <a:t>miss</a:t>
            </a:r>
          </a:p>
          <a:p>
            <a:pPr lvl="1" algn="l" rtl="0">
              <a:buNone/>
            </a:pPr>
            <a:r>
              <a:rPr lang="en-US" dirty="0" smtClean="0"/>
              <a:t>" External interfaces</a:t>
            </a:r>
          </a:p>
          <a:p>
            <a:pPr lvl="1" algn="l" rtl="0">
              <a:buNone/>
            </a:pPr>
            <a:r>
              <a:rPr lang="en-US" dirty="0" smtClean="0"/>
              <a:t>" Data formats</a:t>
            </a:r>
          </a:p>
          <a:p>
            <a:pPr lvl="1" algn="l" rtl="0">
              <a:buNone/>
            </a:pPr>
            <a:r>
              <a:rPr lang="en-US" dirty="0" smtClean="0"/>
              <a:t>" Business rules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DA7C555DA9B047A71ABB3CAD5B429B" ma:contentTypeVersion="0" ma:contentTypeDescription="Create a new document." ma:contentTypeScope="" ma:versionID="576fbcebcdda64686df124ad812a455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678FAF-4E6A-48F2-98C3-6F7D8276C462}"/>
</file>

<file path=customXml/itemProps2.xml><?xml version="1.0" encoding="utf-8"?>
<ds:datastoreItem xmlns:ds="http://schemas.openxmlformats.org/officeDocument/2006/customXml" ds:itemID="{68F0DD4C-0E6D-446D-BC0A-CCC9A1D45D88}"/>
</file>

<file path=customXml/itemProps3.xml><?xml version="1.0" encoding="utf-8"?>
<ds:datastoreItem xmlns:ds="http://schemas.openxmlformats.org/officeDocument/2006/customXml" ds:itemID="{61744FCF-AA63-4C32-AD1D-1673885B52A6}"/>
</file>

<file path=docProps/app.xml><?xml version="1.0" encoding="utf-8"?>
<Properties xmlns="http://schemas.openxmlformats.org/officeDocument/2006/extended-properties" xmlns:vt="http://schemas.openxmlformats.org/officeDocument/2006/docPropsVTypes">
  <Template/>
  <TotalTime>14625</TotalTime>
  <Words>3749</Words>
  <Application>Microsoft Office PowerPoint</Application>
  <PresentationFormat>On-screen Show (4:3)</PresentationFormat>
  <Paragraphs>557</Paragraphs>
  <Slides>78</Slides>
  <Notes>27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78</vt:i4>
      </vt:variant>
    </vt:vector>
  </HeadingPairs>
  <TitlesOfParts>
    <vt:vector size="81" baseType="lpstr">
      <vt:lpstr>Office Theme</vt:lpstr>
      <vt:lpstr>Document</vt:lpstr>
      <vt:lpstr>VISIO</vt:lpstr>
      <vt:lpstr>UML Diagrams</vt:lpstr>
      <vt:lpstr>Lesson 1: Use Case Diagram</vt:lpstr>
      <vt:lpstr>Objective</vt:lpstr>
      <vt:lpstr>Topic 1: Introduction to Use Case Diagram</vt:lpstr>
      <vt:lpstr>Requirements Document</vt:lpstr>
      <vt:lpstr>Introduction</vt:lpstr>
      <vt:lpstr>Use case </vt:lpstr>
      <vt:lpstr>Purpose</vt:lpstr>
      <vt:lpstr>Requirements and Use Cases</vt:lpstr>
      <vt:lpstr>Definition</vt:lpstr>
      <vt:lpstr>Definition of Use Case</vt:lpstr>
      <vt:lpstr>Use Case Diagram</vt:lpstr>
      <vt:lpstr>Use Case Diagram Symbols</vt:lpstr>
      <vt:lpstr>Key elements</vt:lpstr>
      <vt:lpstr>Slide 15</vt:lpstr>
      <vt:lpstr>Actors </vt:lpstr>
      <vt:lpstr>ACTOR (Cont)</vt:lpstr>
      <vt:lpstr>Finding Actors: Useful Questions</vt:lpstr>
      <vt:lpstr>USE CASE</vt:lpstr>
      <vt:lpstr>USE CASE (Cont.)</vt:lpstr>
      <vt:lpstr>Finding Use Case: Useful Questions</vt:lpstr>
      <vt:lpstr>External Systems</vt:lpstr>
      <vt:lpstr>External Systems</vt:lpstr>
      <vt:lpstr>System Boundary</vt:lpstr>
      <vt:lpstr>Example 1: Use cases diagram for a supermarket system </vt:lpstr>
      <vt:lpstr>Example 2: Use Case Diagram for Elevator Control System </vt:lpstr>
      <vt:lpstr>Example 3: Use Case Diagram for Appointment System</vt:lpstr>
      <vt:lpstr>Topic 2: Use Case Relationships</vt:lpstr>
      <vt:lpstr>Use Case Relationships</vt:lpstr>
      <vt:lpstr>Use Case Relationships: Association</vt:lpstr>
      <vt:lpstr>Use Case Relationships: include</vt:lpstr>
      <vt:lpstr>Use Case Relationships: include</vt:lpstr>
      <vt:lpstr>Use Case Relationships: include</vt:lpstr>
      <vt:lpstr>Use Case Relationships</vt:lpstr>
      <vt:lpstr>Example : Include relation</vt:lpstr>
      <vt:lpstr>Use Case Relationships: Extend</vt:lpstr>
      <vt:lpstr>Use Case Relationships: Extend</vt:lpstr>
      <vt:lpstr>Use Case Relationships: Extend</vt:lpstr>
      <vt:lpstr>Example: Extend relation</vt:lpstr>
      <vt:lpstr>Use Case relationships: Generalization </vt:lpstr>
      <vt:lpstr>Use Case relationships: Generalization </vt:lpstr>
      <vt:lpstr>Example: Generalization relation</vt:lpstr>
      <vt:lpstr>Slide 43</vt:lpstr>
      <vt:lpstr>Extends vs. Includes vs. Generalization</vt:lpstr>
      <vt:lpstr>Organizing Use Cases Example 1:</vt:lpstr>
      <vt:lpstr>Example 2: </vt:lpstr>
      <vt:lpstr>Topic 3: Use Case description contents</vt:lpstr>
      <vt:lpstr>Use Case Description Contents 1</vt:lpstr>
      <vt:lpstr>Use Case Description Contents 2</vt:lpstr>
      <vt:lpstr>Use Case Modeling : Core Elements</vt:lpstr>
      <vt:lpstr>Use Case Modeling : Core Relationships</vt:lpstr>
      <vt:lpstr>Use Case Modeling : Core Relationships</vt:lpstr>
      <vt:lpstr>Topic 4: Examples</vt:lpstr>
      <vt:lpstr>Example: Point of Sale Terminal (POST)</vt:lpstr>
      <vt:lpstr>Example: Point of Sale Terminal (POST)</vt:lpstr>
      <vt:lpstr>Slide 56</vt:lpstr>
      <vt:lpstr>Example: Online Human Resources (HR) System</vt:lpstr>
      <vt:lpstr>Example: Home Heating Use-Cases</vt:lpstr>
      <vt:lpstr>Slide 59</vt:lpstr>
      <vt:lpstr>HACS</vt:lpstr>
      <vt:lpstr>HACS</vt:lpstr>
      <vt:lpstr>Example:</vt:lpstr>
      <vt:lpstr>Use-Case Diagrams</vt:lpstr>
      <vt:lpstr>Slide 64</vt:lpstr>
      <vt:lpstr>university Course Registration System(UCR)</vt:lpstr>
      <vt:lpstr>UCR— ACTORS AND FUNCTIONAL REQUIREMENTS</vt:lpstr>
      <vt:lpstr> USE-CASE MODEL </vt:lpstr>
      <vt:lpstr>Slide 68</vt:lpstr>
      <vt:lpstr>UCR — ACTORS AND FUNCTIONAL REQUIREMENTS</vt:lpstr>
      <vt:lpstr>ASU:USE CASES — FUNCTIONALIITY ANALYSIS &amp; GROUPING</vt:lpstr>
      <vt:lpstr>ASU — USE CASES</vt:lpstr>
      <vt:lpstr>Diagrams in UML  </vt:lpstr>
      <vt:lpstr>Diagrams in UML – Actors in Use Case Diagram</vt:lpstr>
      <vt:lpstr>Diagrams in UML – Use Cases in Use Case Diagram</vt:lpstr>
      <vt:lpstr>Diagrams in UML – Use Case Diagram</vt:lpstr>
      <vt:lpstr>Summary</vt:lpstr>
      <vt:lpstr>Quiz</vt:lpstr>
      <vt:lpstr>Activity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Dr_Manal</dc:creator>
  <cp:lastModifiedBy>manal</cp:lastModifiedBy>
  <cp:revision>192</cp:revision>
  <dcterms:created xsi:type="dcterms:W3CDTF">2008-03-26T05:27:05Z</dcterms:created>
  <dcterms:modified xsi:type="dcterms:W3CDTF">2022-08-05T19:15:17Z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0x010100A3DA7C555DA9B047A71ABB3CAD5B429B</vt:lpwstr>
  </property>
</Properties>
</file>