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s/slide1.xml" ContentType="application/vnd.openxmlformats-officedocument.presentationml.slide+xml"/>
  <Override PartName="/ppt/slides/slide70.xml" ContentType="application/vnd.openxmlformats-officedocument.presentationml.slide+xml"/>
  <Override PartName="/ppt/slides/slide41.xml" ContentType="application/vnd.openxmlformats-officedocument.presentationml.slide+xml"/>
  <Override PartName="/ppt/slides/slide69.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0.xml" ContentType="application/vnd.openxmlformats-officedocument.presentationml.slide+xml"/>
  <Override PartName="/ppt/slides/slide71.xml" ContentType="application/vnd.openxmlformats-officedocument.presentationml.slide+xml"/>
  <Override PartName="/ppt/slides/slide39.xml" ContentType="application/vnd.openxmlformats-officedocument.presentationml.slide+xml"/>
  <Override PartName="/ppt/slides/slide6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7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67.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4.xml" ContentType="application/vnd.openxmlformats-officedocument.presentationml.slide+xml"/>
  <Override PartName="/ppt/slides/slide58.xml" ContentType="application/vnd.openxmlformats-officedocument.presentationml.slide+xml"/>
  <Override PartName="/ppt/slides/slide63.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66.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65.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32.xml" ContentType="application/vnd.openxmlformats-officedocument.presentationml.slide+xml"/>
  <Override PartName="/ppt/slides/slide73.xml" ContentType="application/vnd.openxmlformats-officedocument.presentationml.slide+xml"/>
  <Override PartName="/ppt/slides/slide3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7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78.xml" ContentType="application/vnd.openxmlformats-officedocument.presentationml.slide+xml"/>
  <Override PartName="/ppt/slides/slide75.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74.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20.xml" ContentType="application/vnd.openxmlformats-officedocument.presentationml.slide+xml"/>
  <Override PartName="/ppt/slides/slide30.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28.xml" ContentType="application/vnd.openxmlformats-officedocument.presentationml.notesSlide+xml"/>
  <Override PartName="/ppt/notesSlides/notesSlide31.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349" r:id="rId2"/>
    <p:sldId id="413" r:id="rId3"/>
    <p:sldId id="535" r:id="rId4"/>
    <p:sldId id="350" r:id="rId5"/>
    <p:sldId id="536" r:id="rId6"/>
    <p:sldId id="352" r:id="rId7"/>
    <p:sldId id="360" r:id="rId8"/>
    <p:sldId id="480" r:id="rId9"/>
    <p:sldId id="333" r:id="rId10"/>
    <p:sldId id="276" r:id="rId11"/>
    <p:sldId id="361" r:id="rId12"/>
    <p:sldId id="370" r:id="rId13"/>
    <p:sldId id="364" r:id="rId14"/>
    <p:sldId id="365" r:id="rId15"/>
    <p:sldId id="366" r:id="rId16"/>
    <p:sldId id="537" r:id="rId17"/>
    <p:sldId id="375" r:id="rId18"/>
    <p:sldId id="377" r:id="rId19"/>
    <p:sldId id="543" r:id="rId20"/>
    <p:sldId id="378" r:id="rId21"/>
    <p:sldId id="381" r:id="rId22"/>
    <p:sldId id="382" r:id="rId23"/>
    <p:sldId id="379" r:id="rId24"/>
    <p:sldId id="373" r:id="rId25"/>
    <p:sldId id="387" r:id="rId26"/>
    <p:sldId id="420" r:id="rId27"/>
    <p:sldId id="544" r:id="rId28"/>
    <p:sldId id="538" r:id="rId29"/>
    <p:sldId id="430" r:id="rId30"/>
    <p:sldId id="442" r:id="rId31"/>
    <p:sldId id="443" r:id="rId32"/>
    <p:sldId id="446" r:id="rId33"/>
    <p:sldId id="451" r:id="rId34"/>
    <p:sldId id="447" r:id="rId35"/>
    <p:sldId id="444" r:id="rId36"/>
    <p:sldId id="450" r:id="rId37"/>
    <p:sldId id="298" r:id="rId38"/>
    <p:sldId id="488" r:id="rId39"/>
    <p:sldId id="418" r:id="rId40"/>
    <p:sldId id="534" r:id="rId41"/>
    <p:sldId id="422" r:id="rId42"/>
    <p:sldId id="463" r:id="rId43"/>
    <p:sldId id="490" r:id="rId44"/>
    <p:sldId id="427" r:id="rId45"/>
    <p:sldId id="428" r:id="rId46"/>
    <p:sldId id="455" r:id="rId47"/>
    <p:sldId id="456" r:id="rId48"/>
    <p:sldId id="452" r:id="rId49"/>
    <p:sldId id="417" r:id="rId50"/>
    <p:sldId id="457" r:id="rId51"/>
    <p:sldId id="303" r:id="rId52"/>
    <p:sldId id="464" r:id="rId53"/>
    <p:sldId id="465" r:id="rId54"/>
    <p:sldId id="313" r:id="rId55"/>
    <p:sldId id="505" r:id="rId56"/>
    <p:sldId id="507" r:id="rId57"/>
    <p:sldId id="546" r:id="rId58"/>
    <p:sldId id="466" r:id="rId59"/>
    <p:sldId id="318" r:id="rId60"/>
    <p:sldId id="478" r:id="rId61"/>
    <p:sldId id="479" r:id="rId62"/>
    <p:sldId id="485" r:id="rId63"/>
    <p:sldId id="475" r:id="rId64"/>
    <p:sldId id="512" r:id="rId65"/>
    <p:sldId id="481" r:id="rId66"/>
    <p:sldId id="484" r:id="rId67"/>
    <p:sldId id="321" r:id="rId68"/>
    <p:sldId id="324" r:id="rId69"/>
    <p:sldId id="533" r:id="rId70"/>
    <p:sldId id="529" r:id="rId71"/>
    <p:sldId id="325" r:id="rId72"/>
    <p:sldId id="525" r:id="rId73"/>
    <p:sldId id="545" r:id="rId74"/>
    <p:sldId id="486" r:id="rId75"/>
    <p:sldId id="539" r:id="rId76"/>
    <p:sldId id="531" r:id="rId77"/>
    <p:sldId id="540" r:id="rId78"/>
    <p:sldId id="541" r:id="rId79"/>
    <p:sldId id="542"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aas"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FFD10B"/>
    <a:srgbClr val="FF6600"/>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32" autoAdjust="0"/>
    <p:restoredTop sz="94746" autoAdjust="0"/>
  </p:normalViewPr>
  <p:slideViewPr>
    <p:cSldViewPr>
      <p:cViewPr varScale="1">
        <p:scale>
          <a:sx n="73" d="100"/>
          <a:sy n="73" d="100"/>
        </p:scale>
        <p:origin x="-10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1.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9B2CCF-8242-40F8-BE75-6516D05A0134}" type="slidenum">
              <a:rPr lang="en-US"/>
              <a:pPr/>
              <a:t>‹#›</a:t>
            </a:fld>
            <a:endParaRPr lang="en-US"/>
          </a:p>
        </p:txBody>
      </p:sp>
    </p:spTree>
    <p:extLst>
      <p:ext uri="{BB962C8B-B14F-4D97-AF65-F5344CB8AC3E}">
        <p14:creationId xmlns:p14="http://schemas.microsoft.com/office/powerpoint/2010/main" xmlns="" val="28526975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2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2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2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200" kern="1200">
        <a:solidFill>
          <a:schemeClr val="tx1"/>
        </a:solidFill>
        <a:latin typeface="Arial" pitchFamily="34" charset="0"/>
        <a:ea typeface="+mn-ea"/>
        <a:cs typeface="Arial"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1D2D8A-9A18-49F8-B7B3-3010F74914C2}" type="slidenum">
              <a:rPr lang="en-US"/>
              <a:pPr/>
              <a:t>29</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ar-E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32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34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For example, suppose you have a </a:t>
            </a:r>
            <a:r>
              <a:rPr lang="en-US" sz="1200" b="1" dirty="0" err="1" smtClean="0"/>
              <a:t>GraduateStudent</a:t>
            </a:r>
            <a:r>
              <a:rPr lang="en-US" sz="1200" dirty="0" smtClean="0"/>
              <a:t> class and a </a:t>
            </a:r>
            <a:r>
              <a:rPr lang="en-US" sz="1200" b="1" dirty="0" smtClean="0"/>
              <a:t>Student</a:t>
            </a:r>
            <a:r>
              <a:rPr lang="en-US" sz="1200" dirty="0" smtClean="0"/>
              <a:t> class.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Example: </a:t>
            </a:r>
            <a:r>
              <a:rPr lang="en-US" i="1" dirty="0" smtClean="0"/>
              <a:t>Polygon </a:t>
            </a:r>
            <a:r>
              <a:rPr lang="en-US" dirty="0" smtClean="0"/>
              <a:t>and</a:t>
            </a:r>
            <a:r>
              <a:rPr lang="en-US" i="1" dirty="0" smtClean="0"/>
              <a:t> Ellipse </a:t>
            </a:r>
            <a:r>
              <a:rPr lang="en-US" dirty="0" smtClean="0"/>
              <a:t>are specializations of </a:t>
            </a:r>
            <a:r>
              <a:rPr lang="en-US" i="1" dirty="0" smtClean="0"/>
              <a:t>Shape</a:t>
            </a: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35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Figure shows how both</a:t>
            </a:r>
          </a:p>
          <a:p>
            <a:r>
              <a:rPr lang="en-US" sz="1200" dirty="0" err="1" smtClean="0"/>
              <a:t>CheckingAccount</a:t>
            </a:r>
            <a:r>
              <a:rPr lang="en-US" sz="1200" dirty="0" smtClean="0"/>
              <a:t> and </a:t>
            </a:r>
            <a:r>
              <a:rPr lang="en-US" sz="1200" dirty="0" err="1" smtClean="0"/>
              <a:t>SavingsAccount</a:t>
            </a:r>
            <a:r>
              <a:rPr lang="en-US" sz="1200" dirty="0" smtClean="0"/>
              <a:t> classes inherit from the </a:t>
            </a:r>
            <a:r>
              <a:rPr lang="en-US" sz="1200" dirty="0" err="1" smtClean="0"/>
              <a:t>BankAccount</a:t>
            </a:r>
            <a:r>
              <a:rPr lang="en-US" sz="1200" dirty="0" smtClean="0"/>
              <a:t> class.</a:t>
            </a:r>
            <a:endParaRPr lang="ar-EG" sz="1200" dirty="0" smtClean="0"/>
          </a:p>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36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see slide animation</a:t>
            </a:r>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37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34" charset="0"/>
                <a:ea typeface="+mn-ea"/>
                <a:cs typeface="Arial" pitchFamily="34" charset="0"/>
              </a:rPr>
              <a:t>Multiple inheritance means that a class can inherit from several other classes. </a:t>
            </a:r>
          </a:p>
          <a:p>
            <a:endParaRPr lang="ar-EG" sz="1200" kern="1200" baseline="0" dirty="0" smtClean="0">
              <a:solidFill>
                <a:schemeClr val="tx1"/>
              </a:solidFill>
              <a:latin typeface="Arial" pitchFamily="34" charset="0"/>
              <a:ea typeface="+mn-ea"/>
              <a:cs typeface="Arial" pitchFamily="34" charset="0"/>
            </a:endParaRPr>
          </a:p>
          <a:p>
            <a:r>
              <a:rPr lang="en-US" sz="1200" kern="1200" baseline="0" dirty="0" smtClean="0">
                <a:solidFill>
                  <a:schemeClr val="tx1"/>
                </a:solidFill>
                <a:latin typeface="Arial" pitchFamily="34" charset="0"/>
                <a:ea typeface="+mn-ea"/>
                <a:cs typeface="Arial" pitchFamily="34" charset="0"/>
              </a:rPr>
              <a:t>Multiple inheritance is represented by arrows drawn from the subclass to each of the super classes. The class Teaching Assistance (TA)  inherits features  from both postgraduate and  staff. </a:t>
            </a:r>
          </a:p>
          <a:p>
            <a:endParaRPr lang="en-US" sz="1200" kern="1200" baseline="0" dirty="0" smtClean="0">
              <a:solidFill>
                <a:schemeClr val="tx1"/>
              </a:solidFill>
              <a:latin typeface="Arial" pitchFamily="34" charset="0"/>
              <a:ea typeface="+mn-ea"/>
              <a:cs typeface="Arial" pitchFamily="34" charset="0"/>
            </a:endParaRPr>
          </a:p>
          <a:p>
            <a:r>
              <a:rPr lang="en-US" sz="1200" kern="1200" baseline="0" dirty="0" smtClean="0">
                <a:solidFill>
                  <a:schemeClr val="tx1"/>
                </a:solidFill>
                <a:latin typeface="Arial" pitchFamily="34" charset="0"/>
                <a:ea typeface="+mn-ea"/>
                <a:cs typeface="Arial" pitchFamily="34" charset="0"/>
              </a:rPr>
              <a:t>NB: check slide animation</a:t>
            </a:r>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38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30000"/>
              </a:lnSpc>
            </a:pPr>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39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baseline="0" dirty="0" smtClean="0">
                <a:solidFill>
                  <a:schemeClr val="tx1"/>
                </a:solidFill>
                <a:latin typeface="Arial" pitchFamily="34" charset="0"/>
                <a:ea typeface="+mn-ea"/>
                <a:cs typeface="Arial" pitchFamily="34" charset="0"/>
              </a:rPr>
              <a:t>The association of fig.  should be read as “Many books may be borrowed by a Library Member”. </a:t>
            </a:r>
            <a:endParaRPr lang="ar-EG" dirty="0" smtClean="0"/>
          </a:p>
          <a:p>
            <a:endParaRPr lang="en-US" dirty="0" smtClean="0"/>
          </a:p>
          <a:p>
            <a:r>
              <a:rPr lang="en-US" dirty="0" smtClean="0"/>
              <a:t>NB:</a:t>
            </a:r>
            <a:r>
              <a:rPr lang="en-US" baseline="0" dirty="0" smtClean="0"/>
              <a:t> this figure is supposed to be presented with the previous slide but there wasn’t a place to put without hiding some text behind it</a:t>
            </a:r>
            <a:endParaRPr lang="en-US"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40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7253B6B-D57E-4904-819B-1AA83050DA8B}" type="slidenum">
              <a:rPr lang="en-US">
                <a:latin typeface="Times New Roman" pitchFamily="18" charset="0"/>
                <a:ea typeface="MS PGothic" pitchFamily="34" charset="-128"/>
              </a:rPr>
              <a:pPr/>
              <a:t>44</a:t>
            </a:fld>
            <a:endParaRPr lang="en-US">
              <a:latin typeface="Times New Roman" pitchFamily="18" charset="0"/>
              <a:ea typeface="MS PGothic" pitchFamily="34" charset="-128"/>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ar-EG"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90B3840-88DD-46DA-9F99-8B508945C855}" type="slidenum">
              <a:rPr lang="en-US"/>
              <a:pPr/>
              <a:t>7</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ar-EG"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OOADv2000 Instructor Notes</a:t>
            </a:r>
            <a:endParaRPr lang="en-US" sz="1000" i="1" dirty="0"/>
          </a:p>
        </p:txBody>
      </p:sp>
      <p:sp>
        <p:nvSpPr>
          <p:cNvPr id="5" name="Rectangle 4"/>
          <p:cNvSpPr>
            <a:spLocks noGrp="1" noChangeArrowheads="1"/>
          </p:cNvSpPr>
          <p:nvPr>
            <p:ph type="ftr" sz="quarter" idx="4"/>
          </p:nvPr>
        </p:nvSpPr>
        <p:spPr>
          <a:ln/>
        </p:spPr>
        <p:txBody>
          <a:bodyPr/>
          <a:lstStyle/>
          <a:p>
            <a:r>
              <a:rPr lang="en-US"/>
              <a:t>Module2 - Concepts of Object Orientation</a:t>
            </a:r>
            <a:endParaRPr lang="en-US">
              <a:latin typeface="ZapfHumnst BT" pitchFamily="34" charset="0"/>
            </a:endParaRPr>
          </a:p>
        </p:txBody>
      </p:sp>
      <p:sp>
        <p:nvSpPr>
          <p:cNvPr id="411650" name="Rectangle 2"/>
          <p:cNvSpPr>
            <a:spLocks noGrp="1" noRot="1" noChangeAspect="1" noChangeArrowheads="1" noTextEdit="1"/>
          </p:cNvSpPr>
          <p:nvPr>
            <p:ph type="sldImg"/>
          </p:nvPr>
        </p:nvSpPr>
        <p:spPr bwMode="auto">
          <a:xfrm>
            <a:off x="2463800" y="833438"/>
            <a:ext cx="4037013" cy="3028950"/>
          </a:xfrm>
          <a:prstGeom prst="rect">
            <a:avLst/>
          </a:prstGeom>
          <a:solidFill>
            <a:srgbClr val="FFFFFF"/>
          </a:solidFill>
          <a:ln>
            <a:solidFill>
              <a:srgbClr val="000000"/>
            </a:solidFill>
            <a:miter lim="800000"/>
            <a:headEnd/>
            <a:tailEnd/>
          </a:ln>
        </p:spPr>
      </p:sp>
      <p:sp>
        <p:nvSpPr>
          <p:cNvPr id="411651" name="Rectangle 3"/>
          <p:cNvSpPr>
            <a:spLocks noGrp="1" noChangeArrowheads="1"/>
          </p:cNvSpPr>
          <p:nvPr>
            <p:ph type="body" idx="1"/>
          </p:nvPr>
        </p:nvSpPr>
        <p:spPr bwMode="auto">
          <a:xfrm>
            <a:off x="2487069" y="4096310"/>
            <a:ext cx="3971886" cy="4020452"/>
          </a:xfrm>
          <a:prstGeom prst="rect">
            <a:avLst/>
          </a:prstGeom>
          <a:noFill/>
          <a:ln>
            <a:miter lim="800000"/>
            <a:headEnd/>
            <a:tailEnd/>
          </a:ln>
        </p:spPr>
        <p:txBody>
          <a:bodyPr/>
          <a:lstStyle/>
          <a:p>
            <a:pPr marL="112734" marR="0" indent="-112734" algn="l" defTabSz="914400" rtl="0" eaLnBrk="1" fontAlgn="t" latinLnBrk="0" hangingPunct="1">
              <a:lnSpc>
                <a:spcPct val="100000"/>
              </a:lnSpc>
              <a:spcBef>
                <a:spcPct val="30000"/>
              </a:spcBef>
              <a:spcAft>
                <a:spcPct val="0"/>
              </a:spcAft>
              <a:buClrTx/>
              <a:buSzTx/>
              <a:buFontTx/>
              <a:buNone/>
              <a:tabLst/>
              <a:defRPr/>
            </a:pPr>
            <a:endParaRPr lang="en-US" sz="1000" dirty="0">
              <a:latin typeface="ZapfHumnst BT"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DFAF0BE9-01C6-40AA-841B-1A15E5ECEA41}" type="slidenum">
              <a:rPr lang="en-US"/>
              <a:pPr/>
              <a:t>47</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ar-EG"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rgbClr val="000000"/>
                </a:solidFill>
                <a:latin typeface="Arial" pitchFamily="34" charset="0"/>
              </a:rPr>
              <a:t>Figure 1: One instance of a Customer may be renting zero or more Videos.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smtClean="0">
                <a:solidFill>
                  <a:srgbClr val="000000"/>
                </a:solidFill>
                <a:latin typeface="Arial" pitchFamily="34" charset="0"/>
              </a:rPr>
              <a:t>             </a:t>
            </a:r>
            <a:r>
              <a:rPr lang="en-US" sz="1200" dirty="0" smtClean="0">
                <a:solidFill>
                  <a:srgbClr val="000000"/>
                </a:solidFill>
                <a:latin typeface="Arial" pitchFamily="34" charset="0"/>
              </a:rPr>
              <a:t>One instance of a Video may be being rented by zero or one Customers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solidFill>
                <a:srgbClr val="000000"/>
              </a:solidFill>
              <a:latin typeface="Arial" pitchFamily="34" charset="0"/>
            </a:endParaRPr>
          </a:p>
          <a:p>
            <a:pPr eaLnBrk="1" hangingPunct="1"/>
            <a:r>
              <a:rPr lang="en-US" sz="1200" dirty="0" smtClean="0">
                <a:solidFill>
                  <a:srgbClr val="000000"/>
                </a:solidFill>
                <a:latin typeface="Arial" pitchFamily="34" charset="0"/>
              </a:rPr>
              <a:t>Figure 2: </a:t>
            </a:r>
            <a:r>
              <a:rPr lang="en-US" sz="1200" dirty="0" smtClean="0"/>
              <a:t>Each (individual) Order is associated with zero to many Order Line Items;</a:t>
            </a:r>
          </a:p>
          <a:p>
            <a:pPr eaLnBrk="1" hangingPunct="1"/>
            <a:r>
              <a:rPr lang="en-US" sz="1200" dirty="0" smtClean="0"/>
              <a:t>             Each (individual) Order Line Item is associated with exactly one Order</a:t>
            </a:r>
          </a:p>
          <a:p>
            <a:pPr eaLnBrk="1" hangingPunct="1"/>
            <a:endParaRPr lang="en-US" sz="1200" dirty="0" smtClean="0"/>
          </a:p>
          <a:p>
            <a:pPr eaLnBrk="1" hangingPunct="1"/>
            <a:r>
              <a:rPr lang="en-US" sz="1200" dirty="0" smtClean="0"/>
              <a:t>Figure 3: Each (individual) Order is associated with zero or one Date Received;</a:t>
            </a:r>
          </a:p>
          <a:p>
            <a:pPr eaLnBrk="1" hangingPunct="1"/>
            <a:r>
              <a:rPr lang="en-US" sz="1200" dirty="0" smtClean="0"/>
              <a:t>             Each (individual) Date Received is associated with zero or many Orders.</a:t>
            </a:r>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48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200" dirty="0" smtClean="0"/>
              <a:t>Example: specifies that each pair of student and module object can be linked to zero or more </a:t>
            </a:r>
            <a:r>
              <a:rPr lang="en-GB" sz="1200" dirty="0" smtClean="0">
                <a:latin typeface="Courier New" pitchFamily="49" charset="0"/>
              </a:rPr>
              <a:t>Attempt</a:t>
            </a:r>
            <a:r>
              <a:rPr lang="en-GB" sz="1200" dirty="0" smtClean="0"/>
              <a:t> objects.</a:t>
            </a:r>
            <a:endParaRPr lang="en-US" sz="1200" dirty="0" smtClean="0"/>
          </a:p>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54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An </a:t>
            </a:r>
            <a:r>
              <a:rPr lang="en-US" sz="1200" b="1" dirty="0" smtClean="0"/>
              <a:t>association class can be introduced alongside the association, as depicted in Figure. This diagram </a:t>
            </a:r>
            <a:r>
              <a:rPr lang="en-US" sz="1200" dirty="0" smtClean="0"/>
              <a:t>indicates that a </a:t>
            </a:r>
            <a:r>
              <a:rPr lang="en-US" sz="1200" dirty="0" err="1" smtClean="0"/>
              <a:t>CarModel</a:t>
            </a:r>
            <a:r>
              <a:rPr lang="en-US" sz="1200" dirty="0" smtClean="0"/>
              <a:t> can be associated with any number of Customer objects and a Customer can be associated with any number of </a:t>
            </a:r>
            <a:r>
              <a:rPr lang="en-US" sz="1200" dirty="0" err="1" smtClean="0"/>
              <a:t>CarModel</a:t>
            </a:r>
            <a:r>
              <a:rPr lang="en-US" sz="1200" dirty="0" smtClean="0"/>
              <a:t> objects. For each link, there is a corresponding Reservation object that has a number, time-stamp and state. There is no name given to the association in this case, because it is implicit in the name of the association class.</a:t>
            </a:r>
          </a:p>
          <a:p>
            <a:endParaRPr lang="en-US" sz="1200" dirty="0" smtClean="0"/>
          </a:p>
          <a:p>
            <a:r>
              <a:rPr lang="en-US" sz="1200" dirty="0" smtClean="0"/>
              <a:t>In the example above, when a customer makes a reservation, a new link is created</a:t>
            </a:r>
            <a:r>
              <a:rPr lang="en-US" sz="1200" baseline="0" dirty="0" smtClean="0"/>
              <a:t> </a:t>
            </a:r>
            <a:r>
              <a:rPr lang="en-US" sz="1200" dirty="0" smtClean="0"/>
              <a:t>at run time between the Customer and the corresponding </a:t>
            </a:r>
            <a:r>
              <a:rPr lang="en-US" sz="1200" dirty="0" err="1" smtClean="0"/>
              <a:t>CarModel</a:t>
            </a:r>
            <a:r>
              <a:rPr lang="en-US" sz="120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other  example illustrates, an employee may be working on several projects at the same time and have different job titles and security levels on each.</a:t>
            </a:r>
            <a:endParaRPr lang="ar-EG" dirty="0" smtClean="0"/>
          </a:p>
          <a:p>
            <a:endParaRPr lang="en-US" sz="1200" dirty="0" smtClean="0"/>
          </a:p>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56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0E2DAEEF-F600-4873-A246-1E675CAAD29C}" type="slidenum">
              <a:rPr lang="en-US">
                <a:latin typeface="Times New Roman" pitchFamily="18" charset="0"/>
                <a:ea typeface="MS PGothic" pitchFamily="34" charset="-128"/>
              </a:rPr>
              <a:pPr/>
              <a:t>58</a:t>
            </a:fld>
            <a:endParaRPr lang="en-US">
              <a:latin typeface="Times New Roman" pitchFamily="18" charset="0"/>
              <a:ea typeface="MS PGothic" pitchFamily="34" charset="-128"/>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ar-EG"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59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60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34" charset="0"/>
                <a:ea typeface="+mn-ea"/>
                <a:cs typeface="Arial" pitchFamily="34" charset="0"/>
              </a:rPr>
              <a:t>Figure1  shows a typical example of aggregation, in which an electronic mail message contains a header, a body and an unspecified number of attachments.</a:t>
            </a:r>
          </a:p>
          <a:p>
            <a:r>
              <a:rPr lang="en-US" sz="1200" kern="1200" baseline="0" dirty="0" smtClean="0">
                <a:solidFill>
                  <a:schemeClr val="tx1"/>
                </a:solidFill>
                <a:latin typeface="Arial" pitchFamily="34" charset="0"/>
                <a:ea typeface="+mn-ea"/>
                <a:cs typeface="Arial" pitchFamily="34" charset="0"/>
              </a:rPr>
              <a:t>Figure 2 shows an example of an aggregation relationship between a Car and a Wheel.</a:t>
            </a:r>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61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BCA4348-6708-4823-8AC5-07E5CCDEBB83}" type="slidenum">
              <a:rPr lang="en-US"/>
              <a:pPr/>
              <a:t>62</a:t>
            </a:fld>
            <a:endParaRPr lang="en-US"/>
          </a:p>
        </p:txBody>
      </p:sp>
      <p:sp>
        <p:nvSpPr>
          <p:cNvPr id="76803" name="Rectangle 2"/>
          <p:cNvSpPr>
            <a:spLocks noGrp="1" noRot="1" noChangeAspect="1" noChangeArrowheads="1"/>
          </p:cNvSpPr>
          <p:nvPr>
            <p:ph type="sldImg"/>
          </p:nvPr>
        </p:nvSpPr>
        <p:spPr>
          <a:xfrm>
            <a:off x="1292225" y="31750"/>
            <a:ext cx="4164013" cy="3122613"/>
          </a:xfrm>
          <a:solidFill>
            <a:srgbClr val="FFFFFF"/>
          </a:solidFill>
          <a:ln/>
        </p:spPr>
      </p:sp>
      <p:sp>
        <p:nvSpPr>
          <p:cNvPr id="76804" name="Rectangle 3"/>
          <p:cNvSpPr>
            <a:spLocks noGrp="1" noChangeArrowheads="1"/>
          </p:cNvSpPr>
          <p:nvPr>
            <p:ph type="body" idx="1"/>
          </p:nvPr>
        </p:nvSpPr>
        <p:spPr bwMode="auto">
          <a:xfrm>
            <a:off x="457200" y="3294063"/>
            <a:ext cx="5986463" cy="5240337"/>
          </a:xfrm>
          <a:prstGeom prst="rect">
            <a:avLst/>
          </a:prstGeom>
          <a:solidFill>
            <a:srgbClr val="FFFFFF"/>
          </a:solidFill>
          <a:ln>
            <a:solidFill>
              <a:srgbClr val="000000"/>
            </a:solidFill>
            <a:miter lim="800000"/>
            <a:headEnd/>
            <a:tailEnd/>
          </a:ln>
        </p:spPr>
        <p:txBody>
          <a:bodyPr/>
          <a:lstStyle/>
          <a:p>
            <a:endParaRPr lang="de-DE" smtClean="0">
              <a:latin typeface="Time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9394" name="Rectangle 2"/>
          <p:cNvSpPr>
            <a:spLocks noGrp="1" noRot="1" noChangeAspect="1" noChangeArrowheads="1" noTextEdit="1"/>
          </p:cNvSpPr>
          <p:nvPr>
            <p:ph type="sldImg"/>
          </p:nvPr>
        </p:nvSpPr>
        <p:spPr>
          <a:xfrm>
            <a:off x="1143000" y="685800"/>
            <a:ext cx="4572000" cy="3429000"/>
          </a:xfrm>
          <a:ln/>
        </p:spPr>
      </p:sp>
      <p:sp>
        <p:nvSpPr>
          <p:cNvPr id="3899395" name="Rectangle 3"/>
          <p:cNvSpPr>
            <a:spLocks noGrp="1" noChangeArrowheads="1"/>
          </p:cNvSpPr>
          <p:nvPr>
            <p:ph type="body" idx="1"/>
          </p:nvPr>
        </p:nvSpPr>
        <p:spPr>
          <a:xfrm>
            <a:off x="913805" y="4343704"/>
            <a:ext cx="5030391" cy="4113892"/>
          </a:xfrm>
        </p:spPr>
        <p:txBody>
          <a:bodyPr/>
          <a:lstStyle/>
          <a:p>
            <a:r>
              <a:rPr lang="en-US" sz="1200" kern="1200" baseline="0" dirty="0" smtClean="0">
                <a:solidFill>
                  <a:schemeClr val="tx1"/>
                </a:solidFill>
                <a:latin typeface="Arial" pitchFamily="34" charset="0"/>
                <a:ea typeface="+mn-ea"/>
                <a:cs typeface="Arial" pitchFamily="34" charset="0"/>
              </a:rPr>
              <a:t>Note that: The bottom two would be unnecessary on a diagram depicting a higher level of detail in which the purpose is to show only the relationship between classes.</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dirty="0" smtClean="0"/>
              <a:t>1)For example, the relationship between a person and his head , body, arm and leg is a composition relationship</a:t>
            </a:r>
          </a:p>
          <a:p>
            <a:endParaRPr lang="en-US" i="1" dirty="0" smtClean="0"/>
          </a:p>
          <a:p>
            <a:r>
              <a:rPr lang="en-US" sz="1200" dirty="0" smtClean="0"/>
              <a:t>2)Figure, a Company class instance will always have at least one Department class instance. Because the relationship is a composition relationship, when the Company instance is removed/destroyed, the Department instance is automatically removed/destroyed as well.</a:t>
            </a:r>
          </a:p>
          <a:p>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3)Third example </a:t>
            </a:r>
            <a:r>
              <a:rPr lang="en-US" dirty="0" smtClean="0"/>
              <a:t>Composition implies that an Order is comprised of Entry parts (an Order logically does not exist without any Entry objects), and that the Entry objects </a:t>
            </a:r>
            <a:r>
              <a:rPr lang="en-US" u="sng" dirty="0" smtClean="0"/>
              <a:t>cannot exist independently of the Order object</a:t>
            </a:r>
            <a:r>
              <a:rPr lang="en-US" dirty="0" smtClean="0"/>
              <a:t>; that is, the Order </a:t>
            </a:r>
            <a:r>
              <a:rPr lang="en-US" u="sng" dirty="0" smtClean="0"/>
              <a:t>exclusively</a:t>
            </a:r>
            <a:r>
              <a:rPr lang="en-US" dirty="0" smtClean="0"/>
              <a:t> owns the Entry objects.</a:t>
            </a:r>
          </a:p>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66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shows that</a:t>
            </a:r>
            <a:r>
              <a:rPr lang="en-US" baseline="0" dirty="0" smtClean="0"/>
              <a:t> an Order contains Shipping Information in which each Order instance has only one Shipping Information.</a:t>
            </a:r>
          </a:p>
          <a:p>
            <a:r>
              <a:rPr lang="en-US" dirty="0" smtClean="0"/>
              <a:t>Also, an</a:t>
            </a:r>
            <a:r>
              <a:rPr lang="en-US" baseline="0" dirty="0" smtClean="0"/>
              <a:t> Order instance comprises an instance of Billing Information and one or more instances of Book in the essence that if the Order  instance is removed or destroyed, the Billing Information and Book instance(s) are removed removed or destroyed</a:t>
            </a:r>
            <a:endParaRPr lang="en-US"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67</a:t>
            </a:fld>
            <a:endParaRPr lang="en-US"/>
          </a:p>
        </p:txBody>
      </p:sp>
    </p:spTree>
    <p:extLst>
      <p:ext uri="{BB962C8B-B14F-4D97-AF65-F5344CB8AC3E}">
        <p14:creationId xmlns:p14="http://schemas.microsoft.com/office/powerpoint/2010/main" xmlns="" val="3366705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E8996C-2D99-41EB-AB2F-B45DDB2CBDEF}" type="slidenum">
              <a:rPr lang="en-US"/>
              <a:pPr/>
              <a:t>68</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dirty="0" smtClean="0"/>
              <a:t>This</a:t>
            </a:r>
            <a:r>
              <a:rPr lang="en-US" baseline="0" dirty="0" smtClean="0"/>
              <a:t> figure shows that the chair is a composition of Frame, Back, Seat and Arm Rest</a:t>
            </a:r>
            <a:endParaRPr lang="ar-EG"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6000750" y="90488"/>
            <a:ext cx="857250" cy="274637"/>
          </a:xfrm>
          <a:prstGeom prst="rect">
            <a:avLst/>
          </a:prstGeom>
          <a:noFill/>
          <a:ln w="12700">
            <a:noFill/>
            <a:miter lim="800000"/>
            <a:headEnd/>
            <a:tailEnd/>
          </a:ln>
          <a:effectLst/>
        </p:spPr>
        <p:txBody>
          <a:bodyPr wrap="none" anchor="ctr"/>
          <a:lstStyle/>
          <a:p>
            <a:endParaRPr lang="ar-EG"/>
          </a:p>
        </p:txBody>
      </p:sp>
      <p:sp>
        <p:nvSpPr>
          <p:cNvPr id="72707" name="Rectangle 3"/>
          <p:cNvSpPr>
            <a:spLocks noChangeArrowheads="1"/>
          </p:cNvSpPr>
          <p:nvPr/>
        </p:nvSpPr>
        <p:spPr bwMode="auto">
          <a:xfrm>
            <a:off x="6523038" y="8870950"/>
            <a:ext cx="333375" cy="271463"/>
          </a:xfrm>
          <a:prstGeom prst="rect">
            <a:avLst/>
          </a:prstGeom>
          <a:noFill/>
          <a:ln w="12700">
            <a:noFill/>
            <a:miter lim="800000"/>
            <a:headEnd/>
            <a:tailEnd/>
          </a:ln>
          <a:effectLst/>
        </p:spPr>
        <p:txBody>
          <a:bodyPr wrap="none" lIns="90488" tIns="44450" rIns="90488" bIns="44450" anchor="b">
            <a:spAutoFit/>
          </a:bodyPr>
          <a:lstStyle/>
          <a:p>
            <a:pPr algn="r"/>
            <a:r>
              <a:rPr lang="en-US" sz="1200"/>
              <a:t>34</a:t>
            </a:r>
          </a:p>
        </p:txBody>
      </p:sp>
      <p:sp>
        <p:nvSpPr>
          <p:cNvPr id="72708" name="Rectangle 4"/>
          <p:cNvSpPr>
            <a:spLocks noChangeArrowheads="1"/>
          </p:cNvSpPr>
          <p:nvPr/>
        </p:nvSpPr>
        <p:spPr bwMode="auto">
          <a:xfrm>
            <a:off x="0" y="8869363"/>
            <a:ext cx="650875" cy="274637"/>
          </a:xfrm>
          <a:prstGeom prst="rect">
            <a:avLst/>
          </a:prstGeom>
          <a:noFill/>
          <a:ln w="12700">
            <a:noFill/>
            <a:miter lim="800000"/>
            <a:headEnd/>
            <a:tailEnd/>
          </a:ln>
          <a:effectLst/>
        </p:spPr>
        <p:txBody>
          <a:bodyPr wrap="none" anchor="ctr"/>
          <a:lstStyle/>
          <a:p>
            <a:endParaRPr lang="ar-EG"/>
          </a:p>
        </p:txBody>
      </p:sp>
      <p:sp>
        <p:nvSpPr>
          <p:cNvPr id="72709" name="Rectangle 5"/>
          <p:cNvSpPr>
            <a:spLocks noChangeArrowheads="1"/>
          </p:cNvSpPr>
          <p:nvPr/>
        </p:nvSpPr>
        <p:spPr bwMode="auto">
          <a:xfrm>
            <a:off x="0" y="90488"/>
            <a:ext cx="693738" cy="274637"/>
          </a:xfrm>
          <a:prstGeom prst="rect">
            <a:avLst/>
          </a:prstGeom>
          <a:noFill/>
          <a:ln w="12700">
            <a:noFill/>
            <a:miter lim="800000"/>
            <a:headEnd/>
            <a:tailEnd/>
          </a:ln>
          <a:effectLst/>
        </p:spPr>
        <p:txBody>
          <a:bodyPr wrap="none" anchor="ctr"/>
          <a:lstStyle/>
          <a:p>
            <a:endParaRPr lang="ar-EG"/>
          </a:p>
        </p:txBody>
      </p:sp>
      <p:sp>
        <p:nvSpPr>
          <p:cNvPr id="72710" name="Rectangle 6"/>
          <p:cNvSpPr>
            <a:spLocks noGrp="1" noRot="1" noChangeAspect="1" noChangeArrowheads="1" noTextEdit="1"/>
          </p:cNvSpPr>
          <p:nvPr>
            <p:ph type="sldImg"/>
          </p:nvPr>
        </p:nvSpPr>
        <p:spPr>
          <a:xfrm>
            <a:off x="1150938" y="692150"/>
            <a:ext cx="4556125" cy="3416300"/>
          </a:xfrm>
          <a:ln cap="flat"/>
        </p:spPr>
      </p:sp>
      <p:sp>
        <p:nvSpPr>
          <p:cNvPr id="72711" name="Rectangle 7"/>
          <p:cNvSpPr>
            <a:spLocks noGrp="1" noChangeArrowheads="1"/>
          </p:cNvSpPr>
          <p:nvPr>
            <p:ph type="body" idx="1"/>
          </p:nvPr>
        </p:nvSpPr>
        <p:spPr>
          <a:xfrm>
            <a:off x="915988" y="6859588"/>
            <a:ext cx="5102225" cy="274637"/>
          </a:xfrm>
          <a:ln/>
        </p:spPr>
        <p:txBody>
          <a:bodyPr/>
          <a:lstStyle/>
          <a:p>
            <a:r>
              <a:rPr lang="en-US" dirty="0" smtClean="0"/>
              <a:t>The above diagram</a:t>
            </a:r>
            <a:r>
              <a:rPr lang="en-US" baseline="0" dirty="0" smtClean="0"/>
              <a:t> shows the class diagram of University Course Registration System.</a:t>
            </a:r>
          </a:p>
          <a:p>
            <a:r>
              <a:rPr lang="en-US" baseline="0" dirty="0" smtClean="0"/>
              <a:t>This system encompasses 8 classes connected to one another.</a:t>
            </a:r>
          </a:p>
          <a:p>
            <a:r>
              <a:rPr lang="en-US" baseline="0" dirty="0" smtClean="0"/>
              <a:t> Student, having major attribute, inherits from </a:t>
            </a:r>
            <a:r>
              <a:rPr lang="en-US" baseline="0" dirty="0" err="1" smtClean="0"/>
              <a:t>RegisterationUser,having</a:t>
            </a:r>
            <a:r>
              <a:rPr lang="en-US" baseline="0" dirty="0" smtClean="0"/>
              <a:t> attribute name and is connected to </a:t>
            </a:r>
            <a:r>
              <a:rPr lang="en-US" baseline="0" dirty="0" err="1" smtClean="0"/>
              <a:t>CourseOffering,having</a:t>
            </a:r>
            <a:r>
              <a:rPr lang="en-US" baseline="0" dirty="0" smtClean="0"/>
              <a:t> attribute location and </a:t>
            </a:r>
            <a:r>
              <a:rPr lang="en-US" baseline="0" dirty="0" err="1" smtClean="0"/>
              <a:t>addStudent</a:t>
            </a:r>
            <a:r>
              <a:rPr lang="en-US" baseline="0" dirty="0" smtClean="0"/>
              <a:t>(</a:t>
            </a:r>
            <a:r>
              <a:rPr lang="en-US" baseline="0" dirty="0" err="1" smtClean="0"/>
              <a:t>Course,StudentInfo</a:t>
            </a:r>
            <a:r>
              <a:rPr lang="en-US" baseline="0" dirty="0" smtClean="0"/>
              <a:t>) method in which each 3 to 10 Student instances have 4 </a:t>
            </a:r>
            <a:r>
              <a:rPr lang="en-US" baseline="0" dirty="0" err="1" smtClean="0"/>
              <a:t>CourseOffering</a:t>
            </a:r>
            <a:r>
              <a:rPr lang="en-US" baseline="0" dirty="0" smtClean="0"/>
              <a:t> instances.</a:t>
            </a:r>
          </a:p>
          <a:p>
            <a:r>
              <a:rPr lang="en-US" baseline="0" dirty="0" smtClean="0"/>
              <a:t>Similarly, Professor, having </a:t>
            </a:r>
            <a:r>
              <a:rPr lang="en-US" baseline="0" dirty="0" err="1" smtClean="0"/>
              <a:t>tenureStatus</a:t>
            </a:r>
            <a:r>
              <a:rPr lang="en-US" baseline="0" dirty="0" smtClean="0"/>
              <a:t> attribute, inherits from </a:t>
            </a:r>
            <a:r>
              <a:rPr lang="en-US" baseline="0" dirty="0" err="1" smtClean="0"/>
              <a:t>RegisterationUser</a:t>
            </a:r>
            <a:r>
              <a:rPr lang="en-US" baseline="0" dirty="0" smtClean="0"/>
              <a:t> and is connected to </a:t>
            </a:r>
            <a:r>
              <a:rPr lang="en-US" baseline="0" dirty="0" err="1" smtClean="0"/>
              <a:t>CourseOffering</a:t>
            </a:r>
            <a:r>
              <a:rPr lang="en-US" baseline="0" dirty="0" smtClean="0"/>
              <a:t> in which each Professor instance has from 0 to 4 </a:t>
            </a:r>
            <a:r>
              <a:rPr lang="en-US" baseline="0" dirty="0" err="1" smtClean="0"/>
              <a:t>CourseOffering</a:t>
            </a:r>
            <a:r>
              <a:rPr lang="en-US" baseline="0" dirty="0" smtClean="0"/>
              <a:t> instances.</a:t>
            </a:r>
          </a:p>
          <a:p>
            <a:r>
              <a:rPr lang="en-US" baseline="0" dirty="0" smtClean="0"/>
              <a:t>An instance of Course, having name and </a:t>
            </a:r>
            <a:r>
              <a:rPr lang="en-US" baseline="0" dirty="0" err="1" smtClean="0"/>
              <a:t>numberCredits</a:t>
            </a:r>
            <a:r>
              <a:rPr lang="en-US" baseline="0" dirty="0" smtClean="0"/>
              <a:t> attributes and open() and </a:t>
            </a:r>
            <a:r>
              <a:rPr lang="en-US" baseline="0" dirty="0" err="1" smtClean="0"/>
              <a:t>addStudent</a:t>
            </a:r>
            <a:r>
              <a:rPr lang="en-US" baseline="0" dirty="0" smtClean="0"/>
              <a:t>(</a:t>
            </a:r>
            <a:r>
              <a:rPr lang="en-US" baseline="0" dirty="0" err="1" smtClean="0"/>
              <a:t>StudentInfo</a:t>
            </a:r>
            <a:r>
              <a:rPr lang="en-US" baseline="0" dirty="0" smtClean="0"/>
              <a:t>) methods, consists of one or more instances of </a:t>
            </a:r>
            <a:r>
              <a:rPr lang="en-US" baseline="0" dirty="0" err="1" smtClean="0"/>
              <a:t>CourseOffering</a:t>
            </a:r>
            <a:endParaRPr lang="en-US" baseline="0" dirty="0" smtClean="0"/>
          </a:p>
          <a:p>
            <a:r>
              <a:rPr lang="en-US" baseline="0" dirty="0" smtClean="0"/>
              <a:t>0 or more instances of </a:t>
            </a:r>
            <a:r>
              <a:rPr lang="en-US" baseline="0" dirty="0" err="1" smtClean="0"/>
              <a:t>RegisterationForm</a:t>
            </a:r>
            <a:r>
              <a:rPr lang="en-US" baseline="0" dirty="0" smtClean="0"/>
              <a:t> links to a single instance of </a:t>
            </a:r>
            <a:r>
              <a:rPr lang="en-US" baseline="0" dirty="0" err="1" smtClean="0"/>
              <a:t>RegisterationManager</a:t>
            </a:r>
            <a:r>
              <a:rPr lang="en-US" baseline="0" dirty="0" smtClean="0"/>
              <a:t>, having </a:t>
            </a:r>
            <a:r>
              <a:rPr lang="en-US" baseline="0" dirty="0" err="1" smtClean="0"/>
              <a:t>addStudent</a:t>
            </a:r>
            <a:r>
              <a:rPr lang="en-US" baseline="0" dirty="0" smtClean="0"/>
              <a:t>(</a:t>
            </a:r>
            <a:r>
              <a:rPr lang="en-US" baseline="0" dirty="0" err="1" smtClean="0"/>
              <a:t>Course,StudentInfo</a:t>
            </a:r>
            <a:r>
              <a:rPr lang="en-US" baseline="0" dirty="0" smtClean="0"/>
              <a:t>) method that is connected to one or more instances of Course.</a:t>
            </a:r>
          </a:p>
          <a:p>
            <a:r>
              <a:rPr lang="en-US" baseline="0" dirty="0" err="1" smtClean="0"/>
              <a:t>RegisterationManager</a:t>
            </a:r>
            <a:r>
              <a:rPr lang="en-US" baseline="0" dirty="0" smtClean="0"/>
              <a:t> depends on </a:t>
            </a:r>
            <a:r>
              <a:rPr lang="en-US" baseline="0" dirty="0" err="1" smtClean="0"/>
              <a:t>ScheduleAlgorithm</a:t>
            </a:r>
            <a:r>
              <a:rPr lang="en-US" baseline="0" dirty="0"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Here is the simplest possible class diagram </a:t>
            </a:r>
          </a:p>
          <a:p>
            <a:r>
              <a:rPr lang="en-US" sz="1200" kern="1200" baseline="0" dirty="0" smtClean="0">
                <a:solidFill>
                  <a:schemeClr val="tx1"/>
                </a:solidFill>
                <a:latin typeface="Arial" pitchFamily="34" charset="0"/>
                <a:ea typeface="+mn-ea"/>
                <a:cs typeface="Arial" pitchFamily="34" charset="0"/>
              </a:rPr>
              <a:t>Figure shows an airline flight modeled as a UML class. As we can see, the name is </a:t>
            </a:r>
            <a:r>
              <a:rPr lang="en-US" sz="1200" i="1" kern="1200" baseline="0" dirty="0" smtClean="0">
                <a:solidFill>
                  <a:schemeClr val="tx1"/>
                </a:solidFill>
                <a:latin typeface="Arial" pitchFamily="34" charset="0"/>
                <a:ea typeface="+mn-ea"/>
                <a:cs typeface="Arial" pitchFamily="34" charset="0"/>
              </a:rPr>
              <a:t>Flight</a:t>
            </a:r>
            <a:endParaRPr lang="ar-EG" dirty="0" smtClean="0"/>
          </a:p>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97725E0-AE79-4882-BDCF-E50BC40E8EF4}" type="slidenum">
              <a:rPr lang="en-US">
                <a:latin typeface="Times New Roman" pitchFamily="18" charset="0"/>
                <a:ea typeface="MS PGothic" pitchFamily="34" charset="-128"/>
              </a:rPr>
              <a:pPr/>
              <a:t>17</a:t>
            </a:fld>
            <a:endParaRPr lang="en-US">
              <a:latin typeface="Times New Roman" pitchFamily="18" charset="0"/>
              <a:ea typeface="MS PGothic" pitchFamily="34" charset="-128"/>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ar-EG" dirty="0"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34" charset="0"/>
                <a:ea typeface="+mn-ea"/>
                <a:cs typeface="Arial" pitchFamily="34" charset="0"/>
              </a:rPr>
              <a:t>Fig shows the identification of the attributes list in class diagram notations.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baseline="0" dirty="0" smtClean="0">
                <a:solidFill>
                  <a:schemeClr val="tx1"/>
                </a:solidFill>
                <a:latin typeface="Arial" pitchFamily="34" charset="0"/>
                <a:ea typeface="+mn-ea"/>
                <a:cs typeface="Arial" pitchFamily="34" charset="0"/>
              </a:rPr>
              <a:t>The attribute type is shown after the colon. </a:t>
            </a:r>
            <a:r>
              <a:rPr lang="en-US" sz="1200" dirty="0" smtClean="0"/>
              <a:t>you can specify a type for each attribute’s value (string, floating-point, number, integer, Boolean or user defined types). Also,</a:t>
            </a:r>
            <a:r>
              <a:rPr lang="en-US" sz="1200" baseline="0" dirty="0" smtClean="0"/>
              <a:t> </a:t>
            </a:r>
            <a:r>
              <a:rPr lang="en-US" sz="1200" dirty="0" smtClean="0"/>
              <a:t>UML specification allows for the identification of default values in the attribute list section. Showing a default value for attributes is optional </a:t>
            </a:r>
          </a:p>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20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pitchFamily="34" charset="0"/>
                <a:ea typeface="+mn-ea"/>
                <a:cs typeface="Arial" pitchFamily="34" charset="0"/>
              </a:rPr>
              <a:t>Figure  shows an airline flight modeled as a UML class. As we can see, the name is </a:t>
            </a:r>
            <a:r>
              <a:rPr lang="en-US" sz="1200" i="1" kern="1200" baseline="0" dirty="0" smtClean="0">
                <a:solidFill>
                  <a:schemeClr val="tx1"/>
                </a:solidFill>
                <a:latin typeface="Arial" pitchFamily="34" charset="0"/>
                <a:ea typeface="+mn-ea"/>
                <a:cs typeface="Arial" pitchFamily="34" charset="0"/>
              </a:rPr>
              <a:t>Flight, and in the middle compartment we see that the Flight class has three </a:t>
            </a:r>
            <a:r>
              <a:rPr lang="en-US" sz="1200" kern="1200" baseline="0" dirty="0" smtClean="0">
                <a:solidFill>
                  <a:schemeClr val="tx1"/>
                </a:solidFill>
                <a:latin typeface="Arial" pitchFamily="34" charset="0"/>
                <a:ea typeface="+mn-ea"/>
                <a:cs typeface="Arial" pitchFamily="34" charset="0"/>
              </a:rPr>
              <a:t>attributes: </a:t>
            </a:r>
            <a:r>
              <a:rPr lang="en-US" sz="1200" kern="1200" baseline="0" dirty="0" err="1" smtClean="0">
                <a:solidFill>
                  <a:schemeClr val="tx1"/>
                </a:solidFill>
                <a:latin typeface="Arial" pitchFamily="34" charset="0"/>
                <a:ea typeface="+mn-ea"/>
                <a:cs typeface="Arial" pitchFamily="34" charset="0"/>
              </a:rPr>
              <a:t>flightNumber</a:t>
            </a:r>
            <a:r>
              <a:rPr lang="en-US" sz="1200" kern="1200" baseline="0" dirty="0" smtClean="0">
                <a:solidFill>
                  <a:schemeClr val="tx1"/>
                </a:solidFill>
                <a:latin typeface="Arial" pitchFamily="34" charset="0"/>
                <a:ea typeface="+mn-ea"/>
                <a:cs typeface="Arial" pitchFamily="34" charset="0"/>
              </a:rPr>
              <a:t>, </a:t>
            </a:r>
            <a:r>
              <a:rPr lang="en-US" sz="1200" kern="1200" baseline="0" dirty="0" err="1" smtClean="0">
                <a:solidFill>
                  <a:schemeClr val="tx1"/>
                </a:solidFill>
                <a:latin typeface="Arial" pitchFamily="34" charset="0"/>
                <a:ea typeface="+mn-ea"/>
                <a:cs typeface="Arial" pitchFamily="34" charset="0"/>
              </a:rPr>
              <a:t>departureTime</a:t>
            </a:r>
            <a:r>
              <a:rPr lang="en-US" sz="1200" kern="1200" baseline="0" dirty="0" smtClean="0">
                <a:solidFill>
                  <a:schemeClr val="tx1"/>
                </a:solidFill>
                <a:latin typeface="Arial" pitchFamily="34" charset="0"/>
                <a:ea typeface="+mn-ea"/>
                <a:cs typeface="Arial" pitchFamily="34" charset="0"/>
              </a:rPr>
              <a:t>, and </a:t>
            </a:r>
            <a:r>
              <a:rPr lang="en-US" sz="1200" kern="1200" baseline="0" dirty="0" err="1" smtClean="0">
                <a:solidFill>
                  <a:schemeClr val="tx1"/>
                </a:solidFill>
                <a:latin typeface="Arial" pitchFamily="34" charset="0"/>
                <a:ea typeface="+mn-ea"/>
                <a:cs typeface="Arial" pitchFamily="34" charset="0"/>
              </a:rPr>
              <a:t>flightDuration</a:t>
            </a:r>
            <a:r>
              <a:rPr lang="en-US" sz="1200" kern="1200" baseline="0" dirty="0" smtClean="0">
                <a:solidFill>
                  <a:schemeClr val="tx1"/>
                </a:solidFill>
                <a:latin typeface="Arial" pitchFamily="34" charset="0"/>
                <a:ea typeface="+mn-ea"/>
                <a:cs typeface="Arial" pitchFamily="34" charset="0"/>
              </a:rPr>
              <a:t>.</a:t>
            </a:r>
          </a:p>
          <a:p>
            <a:r>
              <a:rPr lang="en-US" sz="1200" kern="1200" baseline="0" dirty="0" smtClean="0">
                <a:solidFill>
                  <a:schemeClr val="tx1"/>
                </a:solidFill>
                <a:latin typeface="Arial" pitchFamily="34" charset="0"/>
                <a:ea typeface="+mn-ea"/>
                <a:cs typeface="Arial" pitchFamily="34" charset="0"/>
              </a:rPr>
              <a:t>Continuing with our Flight class example, we can describe the class's attributes with the attribute type</a:t>
            </a:r>
          </a:p>
          <a:p>
            <a:r>
              <a:rPr lang="en-US" sz="1200" kern="1200" baseline="0" dirty="0" smtClean="0">
                <a:solidFill>
                  <a:schemeClr val="tx1"/>
                </a:solidFill>
                <a:latin typeface="Arial" pitchFamily="34" charset="0"/>
                <a:ea typeface="+mn-ea"/>
                <a:cs typeface="Arial" pitchFamily="34" charset="0"/>
              </a:rPr>
              <a:t>information, as shown in Table.</a:t>
            </a:r>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21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409B2CCF-8242-40F8-BE75-6516D05A0134}"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ar-E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FB4F24-4FD4-4B55-8B69-F198B49126A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AC88704-69FB-44E7-B8EE-55B8D32E28D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53A8C9-0671-4014-BD29-16467EFCCAD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3EB7938-963B-4CE4-9899-7439558BDC6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95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C2A4E3-486E-4239-8125-926664E75D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0BC4EBD-A14C-492F-B952-AF5606223D7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7F4E48-CDC5-4879-A7FE-ACA13E22273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45A2F72-8A0F-4E41-959E-E85B03241D9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78E0F35-CF4F-4705-ACC0-51AE84C7DA7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EG"/>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0D6CBA8-CAF0-4726-A26C-FB2B4354239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F4CFD48-8DAF-4076-9703-25877BCA0E0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6BA102-A34B-4165-B830-2CCF5D22F86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718C2C7-17FB-4923-810C-B6129F7E15F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B8DD1F1-74F3-47A3-8C3A-B064369351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fontAlgn="base">
        <a:spcBef>
          <a:spcPct val="0"/>
        </a:spcBef>
        <a:spcAft>
          <a:spcPct val="0"/>
        </a:spcAft>
        <a:defRPr sz="3200">
          <a:solidFill>
            <a:schemeClr val="tx2"/>
          </a:solidFill>
          <a:latin typeface="Times New Roman" pitchFamily="18" charset="0"/>
          <a:ea typeface="+mj-ea"/>
          <a:cs typeface="Times New Roman" pitchFamily="18" charset="0"/>
        </a:defRPr>
      </a:lvl1pPr>
      <a:lvl2pPr algn="ctr" rtl="0" fontAlgn="base">
        <a:spcBef>
          <a:spcPct val="0"/>
        </a:spcBef>
        <a:spcAft>
          <a:spcPct val="0"/>
        </a:spcAft>
        <a:defRPr sz="4400">
          <a:solidFill>
            <a:schemeClr val="tx2"/>
          </a:solidFill>
          <a:latin typeface="Arial" pitchFamily="34" charset="0"/>
          <a:cs typeface="Arial" pitchFamily="34" charset="0"/>
        </a:defRPr>
      </a:lvl2pPr>
      <a:lvl3pPr algn="ctr" rtl="0" fontAlgn="base">
        <a:spcBef>
          <a:spcPct val="0"/>
        </a:spcBef>
        <a:spcAft>
          <a:spcPct val="0"/>
        </a:spcAft>
        <a:defRPr sz="4400">
          <a:solidFill>
            <a:schemeClr val="tx2"/>
          </a:solidFill>
          <a:latin typeface="Arial" pitchFamily="34" charset="0"/>
          <a:cs typeface="Arial" pitchFamily="34" charset="0"/>
        </a:defRPr>
      </a:lvl3pPr>
      <a:lvl4pPr algn="ctr" rtl="0" fontAlgn="base">
        <a:spcBef>
          <a:spcPct val="0"/>
        </a:spcBef>
        <a:spcAft>
          <a:spcPct val="0"/>
        </a:spcAft>
        <a:defRPr sz="4400">
          <a:solidFill>
            <a:schemeClr val="tx2"/>
          </a:solidFill>
          <a:latin typeface="Arial" pitchFamily="34" charset="0"/>
          <a:cs typeface="Arial" pitchFamily="34" charset="0"/>
        </a:defRPr>
      </a:lvl4pPr>
      <a:lvl5pPr algn="ctr" rtl="0" fontAlgn="base">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fontAlgn="base">
        <a:spcBef>
          <a:spcPct val="20000"/>
        </a:spcBef>
        <a:spcAft>
          <a:spcPct val="0"/>
        </a:spcAft>
        <a:buChar char="•"/>
        <a:defRPr sz="2400">
          <a:solidFill>
            <a:schemeClr val="tx1"/>
          </a:solidFill>
          <a:latin typeface="Times New Roman" pitchFamily="18" charset="0"/>
          <a:ea typeface="+mn-ea"/>
          <a:cs typeface="Times New Roman" pitchFamily="18" charset="0"/>
        </a:defRPr>
      </a:lvl1pPr>
      <a:lvl2pPr marL="742950" indent="-285750" algn="l" rtl="0" fontAlgn="base">
        <a:spcBef>
          <a:spcPct val="20000"/>
        </a:spcBef>
        <a:spcAft>
          <a:spcPct val="0"/>
        </a:spcAft>
        <a:buChar char="–"/>
        <a:defRPr sz="2400">
          <a:solidFill>
            <a:schemeClr val="tx1"/>
          </a:solidFill>
          <a:latin typeface="Times New Roman" pitchFamily="18" charset="0"/>
          <a:cs typeface="Times New Roman" pitchFamily="18" charset="0"/>
        </a:defRPr>
      </a:lvl2pPr>
      <a:lvl3pPr marL="1143000" indent="-228600" algn="l" rtl="0" fontAlgn="base">
        <a:spcBef>
          <a:spcPct val="20000"/>
        </a:spcBef>
        <a:spcAft>
          <a:spcPct val="0"/>
        </a:spcAft>
        <a:buChar char="•"/>
        <a:defRPr sz="2400">
          <a:solidFill>
            <a:schemeClr val="tx1"/>
          </a:solidFill>
          <a:latin typeface="Times New Roman" pitchFamily="18" charset="0"/>
          <a:cs typeface="Times New Roman" pitchFamily="18" charset="0"/>
        </a:defRPr>
      </a:lvl3pPr>
      <a:lvl4pPr marL="1600200" indent="-228600" algn="l" rtl="0" fontAlgn="base">
        <a:spcBef>
          <a:spcPct val="20000"/>
        </a:spcBef>
        <a:spcAft>
          <a:spcPct val="0"/>
        </a:spcAft>
        <a:buChar char="–"/>
        <a:defRPr sz="2400">
          <a:solidFill>
            <a:schemeClr val="tx1"/>
          </a:solidFill>
          <a:latin typeface="Times New Roman" pitchFamily="18" charset="0"/>
          <a:cs typeface="Times New Roman" pitchFamily="18" charset="0"/>
        </a:defRPr>
      </a:lvl4pPr>
      <a:lvl5pPr marL="2057400" indent="-228600" algn="l" rtl="0" fontAlgn="base">
        <a:spcBef>
          <a:spcPct val="20000"/>
        </a:spcBef>
        <a:spcAft>
          <a:spcPct val="0"/>
        </a:spcAft>
        <a:buChar char="»"/>
        <a:defRPr sz="24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Supertyp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en.wikipedia.org/wiki/Subtyp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png"/><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Microsoft_Office_Word_97_-_2003_Document1.doc"/><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2790056"/>
            <a:ext cx="8229600" cy="710952"/>
          </a:xfrm>
        </p:spPr>
        <p:txBody>
          <a:bodyPr/>
          <a:lstStyle/>
          <a:p>
            <a:r>
              <a:rPr lang="en-US" dirty="0" smtClean="0"/>
              <a:t>Lesson 2: Class diagram </a:t>
            </a:r>
            <a:endParaRPr lang="ar-E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71472" y="214290"/>
            <a:ext cx="7772400" cy="1143000"/>
          </a:xfrm>
        </p:spPr>
        <p:txBody>
          <a:bodyPr/>
          <a:lstStyle/>
          <a:p>
            <a:r>
              <a:rPr lang="en-US" b="1" dirty="0"/>
              <a:t>Classes</a:t>
            </a:r>
          </a:p>
        </p:txBody>
      </p:sp>
      <p:sp>
        <p:nvSpPr>
          <p:cNvPr id="29699" name="Rectangle 3"/>
          <p:cNvSpPr>
            <a:spLocks noGrp="1" noChangeArrowheads="1"/>
          </p:cNvSpPr>
          <p:nvPr>
            <p:ph type="body" idx="1"/>
          </p:nvPr>
        </p:nvSpPr>
        <p:spPr>
          <a:xfrm>
            <a:off x="285720" y="1500174"/>
            <a:ext cx="8705880" cy="4446601"/>
          </a:xfrm>
        </p:spPr>
        <p:txBody>
          <a:bodyPr/>
          <a:lstStyle/>
          <a:p>
            <a:pPr>
              <a:lnSpc>
                <a:spcPct val="130000"/>
              </a:lnSpc>
            </a:pPr>
            <a:r>
              <a:rPr lang="en-US" sz="2800" dirty="0" smtClean="0"/>
              <a:t>A class </a:t>
            </a:r>
          </a:p>
          <a:p>
            <a:pPr lvl="1">
              <a:lnSpc>
                <a:spcPct val="130000"/>
              </a:lnSpc>
            </a:pPr>
            <a:r>
              <a:rPr lang="en-US" sz="2800" dirty="0" smtClean="0"/>
              <a:t>encapsulates state </a:t>
            </a:r>
            <a:r>
              <a:rPr lang="en-US" sz="2800" b="1" i="1" dirty="0" smtClean="0"/>
              <a:t>(attributes)</a:t>
            </a:r>
            <a:r>
              <a:rPr lang="en-US" sz="2800" dirty="0" smtClean="0"/>
              <a:t> and behavior </a:t>
            </a:r>
            <a:r>
              <a:rPr lang="en-US" sz="2800" b="1" i="1" dirty="0" smtClean="0"/>
              <a:t>(operations).</a:t>
            </a:r>
            <a:endParaRPr lang="en-US" sz="2800" dirty="0"/>
          </a:p>
          <a:p>
            <a:pPr lvl="1">
              <a:lnSpc>
                <a:spcPct val="130000"/>
              </a:lnSpc>
            </a:pPr>
            <a:r>
              <a:rPr lang="en-US" sz="2800" dirty="0" smtClean="0"/>
              <a:t>is </a:t>
            </a:r>
            <a:r>
              <a:rPr lang="en-US" sz="2800" dirty="0"/>
              <a:t>a description of a set of objects that share the same attributes, operations, relationships, and </a:t>
            </a:r>
            <a:r>
              <a:rPr lang="en-US" sz="2800" dirty="0" smtClean="0"/>
              <a:t>semantics.</a:t>
            </a:r>
          </a:p>
          <a:p>
            <a:pPr lvl="1">
              <a:lnSpc>
                <a:spcPct val="130000"/>
              </a:lnSpc>
            </a:pPr>
            <a:r>
              <a:rPr lang="en-US" sz="2800" dirty="0" smtClean="0"/>
              <a:t>Graphically, is rendered as a rectangle</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8370" name="Rectangle 2"/>
          <p:cNvSpPr>
            <a:spLocks noGrp="1" noChangeArrowheads="1"/>
          </p:cNvSpPr>
          <p:nvPr>
            <p:ph type="title"/>
          </p:nvPr>
        </p:nvSpPr>
        <p:spPr/>
        <p:txBody>
          <a:bodyPr/>
          <a:lstStyle/>
          <a:p>
            <a:r>
              <a:rPr lang="en-US" dirty="0"/>
              <a:t>Class Notation</a:t>
            </a:r>
          </a:p>
        </p:txBody>
      </p:sp>
      <p:sp>
        <p:nvSpPr>
          <p:cNvPr id="3898371" name="Rectangle 3"/>
          <p:cNvSpPr>
            <a:spLocks noGrp="1" noChangeArrowheads="1"/>
          </p:cNvSpPr>
          <p:nvPr>
            <p:ph type="body" sz="half" idx="1"/>
          </p:nvPr>
        </p:nvSpPr>
        <p:spPr>
          <a:xfrm>
            <a:off x="152400" y="1371600"/>
            <a:ext cx="5410200" cy="4800600"/>
          </a:xfrm>
        </p:spPr>
        <p:txBody>
          <a:bodyPr/>
          <a:lstStyle/>
          <a:p>
            <a:pPr marL="533400" indent="-533400">
              <a:lnSpc>
                <a:spcPct val="80000"/>
              </a:lnSpc>
            </a:pPr>
            <a:r>
              <a:rPr lang="en-US" sz="2400" dirty="0"/>
              <a:t>A class is depicted on the class diagram as a rectangle with three horizontal sections (“compartments”)</a:t>
            </a:r>
          </a:p>
          <a:p>
            <a:pPr marL="533400" indent="-533400">
              <a:lnSpc>
                <a:spcPct val="80000"/>
              </a:lnSpc>
            </a:pPr>
            <a:r>
              <a:rPr lang="en-US" sz="2400" dirty="0"/>
              <a:t>The upper section shows the class's name</a:t>
            </a:r>
          </a:p>
          <a:p>
            <a:pPr marL="533400" indent="-533400">
              <a:lnSpc>
                <a:spcPct val="80000"/>
              </a:lnSpc>
            </a:pPr>
            <a:r>
              <a:rPr lang="en-US" sz="2400" dirty="0"/>
              <a:t>The middle section contains the class's attributes, optionally with initial values</a:t>
            </a:r>
          </a:p>
          <a:p>
            <a:pPr marL="533400" indent="-533400">
              <a:lnSpc>
                <a:spcPct val="80000"/>
              </a:lnSpc>
            </a:pPr>
            <a:r>
              <a:rPr lang="en-US" sz="2400" dirty="0"/>
              <a:t>The lower section contains the class's operations or behaviors (methods)</a:t>
            </a:r>
          </a:p>
          <a:p>
            <a:pPr marL="533400" indent="-533400">
              <a:lnSpc>
                <a:spcPct val="80000"/>
              </a:lnSpc>
            </a:pPr>
            <a:r>
              <a:rPr lang="en-US" sz="2400" dirty="0"/>
              <a:t>May be abbreviated to show just name, or just name and attributes</a:t>
            </a:r>
          </a:p>
        </p:txBody>
      </p:sp>
      <p:grpSp>
        <p:nvGrpSpPr>
          <p:cNvPr id="8" name="Group 11"/>
          <p:cNvGrpSpPr>
            <a:grpSpLocks/>
          </p:cNvGrpSpPr>
          <p:nvPr/>
        </p:nvGrpSpPr>
        <p:grpSpPr bwMode="auto">
          <a:xfrm>
            <a:off x="5673016" y="1857364"/>
            <a:ext cx="3219464" cy="2919418"/>
            <a:chOff x="2304" y="2208"/>
            <a:chExt cx="1344" cy="1296"/>
          </a:xfrm>
        </p:grpSpPr>
        <p:sp>
          <p:nvSpPr>
            <p:cNvPr id="9" name="Rectangle 8"/>
            <p:cNvSpPr>
              <a:spLocks noChangeArrowheads="1"/>
            </p:cNvSpPr>
            <p:nvPr/>
          </p:nvSpPr>
          <p:spPr bwMode="auto">
            <a:xfrm>
              <a:off x="2304" y="2208"/>
              <a:ext cx="1344" cy="288"/>
            </a:xfrm>
            <a:prstGeom prst="rect">
              <a:avLst/>
            </a:prstGeom>
            <a:noFill/>
            <a:ln w="9525">
              <a:solidFill>
                <a:schemeClr val="tx1"/>
              </a:solidFill>
              <a:miter lim="800000"/>
              <a:headEnd/>
              <a:tailEnd/>
            </a:ln>
          </p:spPr>
          <p:txBody>
            <a:bodyPr wrap="none" anchor="ctr"/>
            <a:lstStyle/>
            <a:p>
              <a:pPr algn="ctr" eaLnBrk="0" hangingPunct="0"/>
              <a:r>
                <a:rPr lang="en-US" sz="2400" b="1" dirty="0" smtClean="0">
                  <a:latin typeface="Times New Roman" pitchFamily="18" charset="0"/>
                </a:rPr>
                <a:t>Class Name</a:t>
              </a:r>
              <a:endParaRPr lang="en-US" sz="2400" dirty="0">
                <a:latin typeface="Times New Roman" pitchFamily="18" charset="0"/>
              </a:endParaRPr>
            </a:p>
          </p:txBody>
        </p:sp>
        <p:sp>
          <p:nvSpPr>
            <p:cNvPr id="10" name="Rectangle 9"/>
            <p:cNvSpPr>
              <a:spLocks noChangeArrowheads="1"/>
            </p:cNvSpPr>
            <p:nvPr/>
          </p:nvSpPr>
          <p:spPr bwMode="auto">
            <a:xfrm>
              <a:off x="2304" y="2496"/>
              <a:ext cx="1344" cy="480"/>
            </a:xfrm>
            <a:prstGeom prst="rect">
              <a:avLst/>
            </a:prstGeom>
            <a:noFill/>
            <a:ln w="9525">
              <a:solidFill>
                <a:schemeClr val="tx1"/>
              </a:solidFill>
              <a:miter lim="800000"/>
              <a:headEnd/>
              <a:tailEnd/>
            </a:ln>
          </p:spPr>
          <p:txBody>
            <a:bodyPr wrap="none" anchor="ctr"/>
            <a:lstStyle/>
            <a:p>
              <a:pPr algn="ctr" eaLnBrk="0" hangingPunct="0"/>
              <a:r>
                <a:rPr lang="en-US" dirty="0" smtClean="0">
                  <a:latin typeface="Times New Roman" pitchFamily="18" charset="0"/>
                </a:rPr>
                <a:t>Attribute: Type =Initial Value</a:t>
              </a:r>
              <a:endParaRPr lang="en-US" dirty="0">
                <a:latin typeface="Times New Roman" pitchFamily="18" charset="0"/>
              </a:endParaRPr>
            </a:p>
          </p:txBody>
        </p:sp>
        <p:sp>
          <p:nvSpPr>
            <p:cNvPr id="11" name="Rectangle 10"/>
            <p:cNvSpPr>
              <a:spLocks noChangeArrowheads="1"/>
            </p:cNvSpPr>
            <p:nvPr/>
          </p:nvSpPr>
          <p:spPr bwMode="auto">
            <a:xfrm>
              <a:off x="2304" y="2976"/>
              <a:ext cx="1344" cy="528"/>
            </a:xfrm>
            <a:prstGeom prst="rect">
              <a:avLst/>
            </a:prstGeom>
            <a:noFill/>
            <a:ln w="9525">
              <a:solidFill>
                <a:schemeClr val="tx1"/>
              </a:solidFill>
              <a:miter lim="800000"/>
              <a:headEnd/>
              <a:tailEnd/>
            </a:ln>
          </p:spPr>
          <p:txBody>
            <a:bodyPr wrap="none" anchor="ctr"/>
            <a:lstStyle/>
            <a:p>
              <a:pPr algn="ctr" eaLnBrk="0" hangingPunct="0"/>
              <a:r>
                <a:rPr lang="en-US" dirty="0" smtClean="0">
                  <a:latin typeface="Times New Roman" pitchFamily="18" charset="0"/>
                </a:rPr>
                <a:t>Operation(</a:t>
              </a:r>
              <a:r>
                <a:rPr lang="en-US" dirty="0" err="1" smtClean="0">
                  <a:latin typeface="Times New Roman" pitchFamily="18" charset="0"/>
                </a:rPr>
                <a:t>arg</a:t>
              </a:r>
              <a:r>
                <a:rPr lang="en-US" dirty="0" smtClean="0">
                  <a:latin typeface="Times New Roman" pitchFamily="18" charset="0"/>
                </a:rPr>
                <a:t> List): </a:t>
              </a:r>
              <a:r>
                <a:rPr lang="en-US" dirty="0" err="1" smtClean="0">
                  <a:latin typeface="Times New Roman" pitchFamily="18" charset="0"/>
                </a:rPr>
                <a:t>returnType</a:t>
              </a:r>
              <a:endParaRPr lang="en-US" dirty="0">
                <a:latin typeface="Times New Roman" pitchFamily="18"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220788" y="2235200"/>
            <a:ext cx="6756400" cy="3892550"/>
            <a:chOff x="769" y="1220"/>
            <a:chExt cx="4256" cy="2452"/>
          </a:xfrm>
        </p:grpSpPr>
        <p:sp>
          <p:nvSpPr>
            <p:cNvPr id="28697" name="Rectangle 25"/>
            <p:cNvSpPr>
              <a:spLocks noChangeArrowheads="1"/>
            </p:cNvSpPr>
            <p:nvPr/>
          </p:nvSpPr>
          <p:spPr bwMode="auto">
            <a:xfrm>
              <a:off x="769" y="1220"/>
              <a:ext cx="4256" cy="2452"/>
            </a:xfrm>
            <a:prstGeom prst="rect">
              <a:avLst/>
            </a:prstGeom>
            <a:solidFill>
              <a:schemeClr val="bg1"/>
            </a:solidFill>
            <a:ln w="25400">
              <a:solidFill>
                <a:schemeClr val="tx1"/>
              </a:solidFill>
              <a:prstDash val="dash"/>
              <a:miter lim="800000"/>
              <a:headEnd/>
              <a:tailEnd/>
            </a:ln>
            <a:effectLst/>
          </p:spPr>
          <p:txBody>
            <a:bodyPr wrap="none" anchor="ctr"/>
            <a:lstStyle/>
            <a:p>
              <a:endParaRPr lang="ar-EG"/>
            </a:p>
          </p:txBody>
        </p:sp>
        <p:sp>
          <p:nvSpPr>
            <p:cNvPr id="28698" name="Rectangle 26"/>
            <p:cNvSpPr>
              <a:spLocks noChangeArrowheads="1"/>
            </p:cNvSpPr>
            <p:nvPr/>
          </p:nvSpPr>
          <p:spPr bwMode="auto">
            <a:xfrm>
              <a:off x="2134" y="1366"/>
              <a:ext cx="1200" cy="2160"/>
            </a:xfrm>
            <a:prstGeom prst="rect">
              <a:avLst/>
            </a:prstGeom>
            <a:solidFill>
              <a:schemeClr val="bg1"/>
            </a:solidFill>
            <a:ln w="50800">
              <a:solidFill>
                <a:schemeClr val="tx1"/>
              </a:solidFill>
              <a:miter lim="800000"/>
              <a:headEnd/>
              <a:tailEnd/>
            </a:ln>
            <a:effectLst/>
          </p:spPr>
          <p:txBody>
            <a:bodyPr wrap="none" anchor="ctr"/>
            <a:lstStyle/>
            <a:p>
              <a:endParaRPr lang="ar-EG" dirty="0"/>
            </a:p>
          </p:txBody>
        </p:sp>
        <p:sp>
          <p:nvSpPr>
            <p:cNvPr id="28699" name="Rectangle 27"/>
            <p:cNvSpPr>
              <a:spLocks noChangeArrowheads="1"/>
            </p:cNvSpPr>
            <p:nvPr/>
          </p:nvSpPr>
          <p:spPr bwMode="auto">
            <a:xfrm>
              <a:off x="2429" y="1432"/>
              <a:ext cx="468" cy="212"/>
            </a:xfrm>
            <a:prstGeom prst="rect">
              <a:avLst/>
            </a:prstGeom>
            <a:noFill/>
            <a:ln w="12700">
              <a:noFill/>
              <a:miter lim="800000"/>
              <a:headEnd/>
              <a:tailEnd/>
            </a:ln>
            <a:effectLst/>
          </p:spPr>
          <p:txBody>
            <a:bodyPr wrap="none" lIns="90488" tIns="44450" rIns="90488" bIns="44450">
              <a:spAutoFit/>
            </a:bodyPr>
            <a:lstStyle/>
            <a:p>
              <a:r>
                <a:rPr lang="en-US" sz="1600" b="1" dirty="0" smtClean="0"/>
                <a:t>Flight</a:t>
              </a:r>
              <a:endParaRPr lang="en-US" sz="1600" b="1" dirty="0"/>
            </a:p>
          </p:txBody>
        </p:sp>
        <p:sp>
          <p:nvSpPr>
            <p:cNvPr id="28700" name="Line 28"/>
            <p:cNvSpPr>
              <a:spLocks noChangeShapeType="1"/>
            </p:cNvSpPr>
            <p:nvPr/>
          </p:nvSpPr>
          <p:spPr bwMode="auto">
            <a:xfrm>
              <a:off x="2147" y="1626"/>
              <a:ext cx="1195" cy="0"/>
            </a:xfrm>
            <a:prstGeom prst="line">
              <a:avLst/>
            </a:prstGeom>
            <a:noFill/>
            <a:ln w="12700">
              <a:solidFill>
                <a:schemeClr val="tx1"/>
              </a:solidFill>
              <a:round/>
              <a:headEnd/>
              <a:tailEnd/>
            </a:ln>
            <a:effectLst/>
          </p:spPr>
          <p:txBody>
            <a:bodyPr wrap="none" anchor="ctr"/>
            <a:lstStyle/>
            <a:p>
              <a:endParaRPr lang="ar-EG"/>
            </a:p>
          </p:txBody>
        </p:sp>
        <p:sp>
          <p:nvSpPr>
            <p:cNvPr id="28701" name="Rectangle 29"/>
            <p:cNvSpPr>
              <a:spLocks noChangeArrowheads="1"/>
            </p:cNvSpPr>
            <p:nvPr/>
          </p:nvSpPr>
          <p:spPr bwMode="auto">
            <a:xfrm>
              <a:off x="2240" y="1615"/>
              <a:ext cx="115" cy="212"/>
            </a:xfrm>
            <a:prstGeom prst="rect">
              <a:avLst/>
            </a:prstGeom>
            <a:noFill/>
            <a:ln w="12700">
              <a:noFill/>
              <a:miter lim="800000"/>
              <a:headEnd/>
              <a:tailEnd/>
            </a:ln>
            <a:effectLst/>
          </p:spPr>
          <p:txBody>
            <a:bodyPr wrap="none" lIns="90488" tIns="44450" rIns="90488" bIns="44450">
              <a:spAutoFit/>
            </a:bodyPr>
            <a:lstStyle/>
            <a:p>
              <a:endParaRPr lang="en-US" sz="1600" dirty="0"/>
            </a:p>
          </p:txBody>
        </p:sp>
        <p:sp>
          <p:nvSpPr>
            <p:cNvPr id="28702" name="Line 30"/>
            <p:cNvSpPr>
              <a:spLocks noChangeShapeType="1"/>
            </p:cNvSpPr>
            <p:nvPr/>
          </p:nvSpPr>
          <p:spPr bwMode="auto">
            <a:xfrm>
              <a:off x="2153" y="2745"/>
              <a:ext cx="1192" cy="0"/>
            </a:xfrm>
            <a:prstGeom prst="line">
              <a:avLst/>
            </a:prstGeom>
            <a:noFill/>
            <a:ln w="12700">
              <a:solidFill>
                <a:schemeClr val="tx1"/>
              </a:solidFill>
              <a:round/>
              <a:headEnd/>
              <a:tailEnd/>
            </a:ln>
            <a:effectLst/>
          </p:spPr>
          <p:txBody>
            <a:bodyPr wrap="none" anchor="ctr"/>
            <a:lstStyle/>
            <a:p>
              <a:endParaRPr lang="ar-EG"/>
            </a:p>
          </p:txBody>
        </p:sp>
        <p:sp>
          <p:nvSpPr>
            <p:cNvPr id="28704" name="Rectangle 32"/>
            <p:cNvSpPr>
              <a:spLocks noChangeArrowheads="1"/>
            </p:cNvSpPr>
            <p:nvPr/>
          </p:nvSpPr>
          <p:spPr bwMode="auto">
            <a:xfrm>
              <a:off x="853" y="2073"/>
              <a:ext cx="770" cy="229"/>
            </a:xfrm>
            <a:prstGeom prst="rect">
              <a:avLst/>
            </a:prstGeom>
            <a:noFill/>
            <a:ln w="12700">
              <a:noFill/>
              <a:miter lim="800000"/>
              <a:headEnd/>
              <a:tailEnd/>
            </a:ln>
            <a:effectLst/>
          </p:spPr>
          <p:txBody>
            <a:bodyPr wrap="none" lIns="90488" tIns="44450" rIns="90488" bIns="44450">
              <a:spAutoFit/>
            </a:bodyPr>
            <a:lstStyle/>
            <a:p>
              <a:r>
                <a:rPr lang="en-US" sz="1800" b="1"/>
                <a:t>attributes</a:t>
              </a:r>
            </a:p>
          </p:txBody>
        </p:sp>
        <p:sp>
          <p:nvSpPr>
            <p:cNvPr id="28705" name="Rectangle 33"/>
            <p:cNvSpPr>
              <a:spLocks noChangeArrowheads="1"/>
            </p:cNvSpPr>
            <p:nvPr/>
          </p:nvSpPr>
          <p:spPr bwMode="auto">
            <a:xfrm>
              <a:off x="930" y="2928"/>
              <a:ext cx="850" cy="229"/>
            </a:xfrm>
            <a:prstGeom prst="rect">
              <a:avLst/>
            </a:prstGeom>
            <a:noFill/>
            <a:ln w="12700">
              <a:noFill/>
              <a:miter lim="800000"/>
              <a:headEnd/>
              <a:tailEnd/>
            </a:ln>
            <a:effectLst/>
          </p:spPr>
          <p:txBody>
            <a:bodyPr wrap="none" lIns="90488" tIns="44450" rIns="90488" bIns="44450">
              <a:spAutoFit/>
            </a:bodyPr>
            <a:lstStyle/>
            <a:p>
              <a:r>
                <a:rPr lang="en-US" sz="1800" b="1"/>
                <a:t>operations</a:t>
              </a:r>
            </a:p>
          </p:txBody>
        </p:sp>
        <p:sp>
          <p:nvSpPr>
            <p:cNvPr id="28706" name="Rectangle 34"/>
            <p:cNvSpPr>
              <a:spLocks noChangeArrowheads="1"/>
            </p:cNvSpPr>
            <p:nvPr/>
          </p:nvSpPr>
          <p:spPr bwMode="auto">
            <a:xfrm>
              <a:off x="1569" y="1427"/>
              <a:ext cx="516" cy="1294"/>
            </a:xfrm>
            <a:prstGeom prst="rect">
              <a:avLst/>
            </a:prstGeom>
            <a:noFill/>
            <a:ln w="12700">
              <a:noFill/>
              <a:miter lim="800000"/>
              <a:headEnd/>
              <a:tailEnd/>
            </a:ln>
            <a:effectLst/>
          </p:spPr>
          <p:txBody>
            <a:bodyPr wrap="none" lIns="90488" tIns="44450" rIns="90488" bIns="44450">
              <a:spAutoFit/>
            </a:bodyPr>
            <a:lstStyle/>
            <a:p>
              <a:r>
                <a:rPr lang="en-US" sz="12900" b="1" dirty="0"/>
                <a:t>{</a:t>
              </a:r>
            </a:p>
          </p:txBody>
        </p:sp>
        <p:sp>
          <p:nvSpPr>
            <p:cNvPr id="28707" name="Rectangle 35"/>
            <p:cNvSpPr>
              <a:spLocks noChangeArrowheads="1"/>
            </p:cNvSpPr>
            <p:nvPr/>
          </p:nvSpPr>
          <p:spPr bwMode="auto">
            <a:xfrm>
              <a:off x="1714" y="2672"/>
              <a:ext cx="319" cy="690"/>
            </a:xfrm>
            <a:prstGeom prst="rect">
              <a:avLst/>
            </a:prstGeom>
            <a:noFill/>
            <a:ln w="12700">
              <a:noFill/>
              <a:miter lim="800000"/>
              <a:headEnd/>
              <a:tailEnd/>
            </a:ln>
            <a:effectLst/>
          </p:spPr>
          <p:txBody>
            <a:bodyPr wrap="none" lIns="90488" tIns="44450" rIns="90488" bIns="44450">
              <a:spAutoFit/>
            </a:bodyPr>
            <a:lstStyle/>
            <a:p>
              <a:r>
                <a:rPr lang="en-US" sz="6600" b="1"/>
                <a:t>{</a:t>
              </a:r>
            </a:p>
          </p:txBody>
        </p:sp>
        <p:sp>
          <p:nvSpPr>
            <p:cNvPr id="28708" name="Rectangle 36"/>
            <p:cNvSpPr>
              <a:spLocks noChangeArrowheads="1"/>
            </p:cNvSpPr>
            <p:nvPr/>
          </p:nvSpPr>
          <p:spPr bwMode="auto">
            <a:xfrm>
              <a:off x="3633" y="1621"/>
              <a:ext cx="1367" cy="1532"/>
            </a:xfrm>
            <a:prstGeom prst="rect">
              <a:avLst/>
            </a:prstGeom>
            <a:noFill/>
            <a:ln w="12700">
              <a:noFill/>
              <a:miter lim="800000"/>
              <a:headEnd/>
              <a:tailEnd/>
            </a:ln>
            <a:effectLst/>
          </p:spPr>
          <p:txBody>
            <a:bodyPr wrap="none" lIns="90488" tIns="44450" rIns="90488" bIns="44450">
              <a:spAutoFit/>
            </a:bodyPr>
            <a:lstStyle/>
            <a:p>
              <a:pPr>
                <a:lnSpc>
                  <a:spcPct val="160000"/>
                </a:lnSpc>
              </a:pPr>
              <a:r>
                <a:rPr lang="en-US" sz="1600" b="1"/>
                <a:t>Expanded view of a</a:t>
              </a:r>
            </a:p>
            <a:p>
              <a:pPr>
                <a:lnSpc>
                  <a:spcPct val="160000"/>
                </a:lnSpc>
              </a:pPr>
              <a:r>
                <a:rPr lang="en-US" sz="1600" b="1"/>
                <a:t>Class into its three</a:t>
              </a:r>
            </a:p>
            <a:p>
              <a:pPr>
                <a:lnSpc>
                  <a:spcPct val="160000"/>
                </a:lnSpc>
              </a:pPr>
              <a:r>
                <a:rPr lang="en-US" sz="1600" b="1"/>
                <a:t>sections:</a:t>
              </a:r>
            </a:p>
            <a:p>
              <a:pPr>
                <a:lnSpc>
                  <a:spcPct val="160000"/>
                </a:lnSpc>
              </a:pPr>
              <a:r>
                <a:rPr lang="en-US" sz="1600" b="1"/>
                <a:t>  Top: Class Name</a:t>
              </a:r>
            </a:p>
            <a:p>
              <a:pPr>
                <a:lnSpc>
                  <a:spcPct val="160000"/>
                </a:lnSpc>
              </a:pPr>
              <a:r>
                <a:rPr lang="en-US" sz="1600" b="1"/>
                <a:t>  Middle: attributes</a:t>
              </a:r>
            </a:p>
            <a:p>
              <a:pPr>
                <a:lnSpc>
                  <a:spcPct val="160000"/>
                </a:lnSpc>
              </a:pPr>
              <a:r>
                <a:rPr lang="en-US" sz="1600" b="1"/>
                <a:t>  Bottom: operations</a:t>
              </a:r>
            </a:p>
          </p:txBody>
        </p:sp>
      </p:grpSp>
      <p:sp>
        <p:nvSpPr>
          <p:cNvPr id="28709" name="Rectangle 37"/>
          <p:cNvSpPr>
            <a:spLocks noChangeArrowheads="1"/>
          </p:cNvSpPr>
          <p:nvPr/>
        </p:nvSpPr>
        <p:spPr bwMode="auto">
          <a:xfrm>
            <a:off x="2460625" y="1333500"/>
            <a:ext cx="995363" cy="454025"/>
          </a:xfrm>
          <a:prstGeom prst="rect">
            <a:avLst/>
          </a:prstGeom>
          <a:noFill/>
          <a:ln w="25400">
            <a:noFill/>
            <a:miter lim="800000"/>
            <a:headEnd/>
            <a:tailEnd/>
          </a:ln>
          <a:effectLst/>
        </p:spPr>
        <p:txBody>
          <a:bodyPr wrap="none" lIns="90488" tIns="44450" rIns="90488" bIns="44450">
            <a:spAutoFit/>
          </a:bodyPr>
          <a:lstStyle/>
          <a:p>
            <a:r>
              <a:rPr lang="en-US" b="1" dirty="0"/>
              <a:t>Class</a:t>
            </a:r>
          </a:p>
        </p:txBody>
      </p:sp>
      <p:grpSp>
        <p:nvGrpSpPr>
          <p:cNvPr id="3" name="Group 38"/>
          <p:cNvGrpSpPr>
            <a:grpSpLocks/>
          </p:cNvGrpSpPr>
          <p:nvPr/>
        </p:nvGrpSpPr>
        <p:grpSpPr bwMode="auto">
          <a:xfrm>
            <a:off x="3482975" y="1284288"/>
            <a:ext cx="1624013" cy="685800"/>
            <a:chOff x="2880" y="240"/>
            <a:chExt cx="1023" cy="432"/>
          </a:xfrm>
        </p:grpSpPr>
        <p:sp>
          <p:nvSpPr>
            <p:cNvPr id="28711" name="Rectangle 39"/>
            <p:cNvSpPr>
              <a:spLocks noChangeArrowheads="1"/>
            </p:cNvSpPr>
            <p:nvPr/>
          </p:nvSpPr>
          <p:spPr bwMode="auto">
            <a:xfrm>
              <a:off x="2880" y="240"/>
              <a:ext cx="1008" cy="432"/>
            </a:xfrm>
            <a:prstGeom prst="rect">
              <a:avLst/>
            </a:prstGeom>
            <a:solidFill>
              <a:schemeClr val="bg1"/>
            </a:solidFill>
            <a:ln w="50800">
              <a:solidFill>
                <a:schemeClr val="tx1"/>
              </a:solidFill>
              <a:miter lim="800000"/>
              <a:headEnd/>
              <a:tailEnd/>
            </a:ln>
            <a:effectLst/>
          </p:spPr>
          <p:txBody>
            <a:bodyPr wrap="none" anchor="ctr"/>
            <a:lstStyle/>
            <a:p>
              <a:endParaRPr lang="ar-EG"/>
            </a:p>
          </p:txBody>
        </p:sp>
        <p:sp>
          <p:nvSpPr>
            <p:cNvPr id="28712" name="Line 40"/>
            <p:cNvSpPr>
              <a:spLocks noChangeShapeType="1"/>
            </p:cNvSpPr>
            <p:nvPr/>
          </p:nvSpPr>
          <p:spPr bwMode="auto">
            <a:xfrm>
              <a:off x="2894" y="384"/>
              <a:ext cx="1009" cy="0"/>
            </a:xfrm>
            <a:prstGeom prst="line">
              <a:avLst/>
            </a:prstGeom>
            <a:noFill/>
            <a:ln w="12700">
              <a:solidFill>
                <a:schemeClr val="tx1"/>
              </a:solidFill>
              <a:round/>
              <a:headEnd/>
              <a:tailEnd/>
            </a:ln>
            <a:effectLst/>
          </p:spPr>
          <p:txBody>
            <a:bodyPr wrap="none" anchor="ctr"/>
            <a:lstStyle/>
            <a:p>
              <a:endParaRPr lang="ar-EG"/>
            </a:p>
          </p:txBody>
        </p:sp>
        <p:sp>
          <p:nvSpPr>
            <p:cNvPr id="28713" name="Line 41"/>
            <p:cNvSpPr>
              <a:spLocks noChangeShapeType="1"/>
            </p:cNvSpPr>
            <p:nvPr/>
          </p:nvSpPr>
          <p:spPr bwMode="auto">
            <a:xfrm>
              <a:off x="2894" y="528"/>
              <a:ext cx="1009" cy="0"/>
            </a:xfrm>
            <a:prstGeom prst="line">
              <a:avLst/>
            </a:prstGeom>
            <a:noFill/>
            <a:ln w="12700">
              <a:solidFill>
                <a:schemeClr val="tx1"/>
              </a:solidFill>
              <a:round/>
              <a:headEnd/>
              <a:tailEnd/>
            </a:ln>
            <a:effectLst/>
          </p:spPr>
          <p:txBody>
            <a:bodyPr wrap="none" anchor="ctr"/>
            <a:lstStyle/>
            <a:p>
              <a:endParaRPr lang="ar-EG"/>
            </a:p>
          </p:txBody>
        </p:sp>
      </p:grpSp>
      <p:sp>
        <p:nvSpPr>
          <p:cNvPr id="23" name="Rectangle 22"/>
          <p:cNvSpPr/>
          <p:nvPr/>
        </p:nvSpPr>
        <p:spPr>
          <a:xfrm>
            <a:off x="3500430" y="3071810"/>
            <a:ext cx="1857388" cy="646331"/>
          </a:xfrm>
          <a:prstGeom prst="rect">
            <a:avLst/>
          </a:prstGeom>
        </p:spPr>
        <p:txBody>
          <a:bodyPr wrap="square">
            <a:spAutoFit/>
          </a:bodyPr>
          <a:lstStyle/>
          <a:p>
            <a:r>
              <a:rPr lang="en-US" sz="1200" dirty="0" err="1" smtClean="0">
                <a:latin typeface="Times New Roman" pitchFamily="18" charset="0"/>
                <a:cs typeface="Times New Roman" pitchFamily="18" charset="0"/>
              </a:rPr>
              <a:t>flightNumber</a:t>
            </a:r>
            <a:r>
              <a:rPr lang="en-US" sz="1200" dirty="0" smtClean="0">
                <a:latin typeface="Times New Roman" pitchFamily="18" charset="0"/>
                <a:cs typeface="Times New Roman" pitchFamily="18" charset="0"/>
              </a:rPr>
              <a:t>: Integer</a:t>
            </a:r>
          </a:p>
          <a:p>
            <a:r>
              <a:rPr lang="en-US" sz="1200" dirty="0" err="1" smtClean="0">
                <a:latin typeface="Times New Roman" pitchFamily="18" charset="0"/>
                <a:cs typeface="Times New Roman" pitchFamily="18" charset="0"/>
              </a:rPr>
              <a:t>departureTime</a:t>
            </a:r>
            <a:r>
              <a:rPr lang="en-US" sz="1200" dirty="0" smtClean="0">
                <a:latin typeface="Times New Roman" pitchFamily="18" charset="0"/>
                <a:cs typeface="Times New Roman" pitchFamily="18" charset="0"/>
              </a:rPr>
              <a:t> :Date</a:t>
            </a:r>
          </a:p>
          <a:p>
            <a:r>
              <a:rPr lang="en-US" sz="1200" dirty="0" err="1" smtClean="0">
                <a:latin typeface="Times New Roman" pitchFamily="18" charset="0"/>
                <a:cs typeface="Times New Roman" pitchFamily="18" charset="0"/>
              </a:rPr>
              <a:t>flightDuration</a:t>
            </a:r>
            <a:r>
              <a:rPr lang="en-US" sz="1200" dirty="0" smtClean="0">
                <a:latin typeface="Times New Roman" pitchFamily="18" charset="0"/>
                <a:cs typeface="Times New Roman" pitchFamily="18" charset="0"/>
              </a:rPr>
              <a:t> : Minutes</a:t>
            </a:r>
            <a:endParaRPr lang="ar-EG" sz="1200" dirty="0">
              <a:latin typeface="Times New Roman" pitchFamily="18" charset="0"/>
              <a:cs typeface="Times New Roman" pitchFamily="18" charset="0"/>
            </a:endParaRPr>
          </a:p>
        </p:txBody>
      </p:sp>
      <p:sp>
        <p:nvSpPr>
          <p:cNvPr id="24" name="Rectangle 2"/>
          <p:cNvSpPr>
            <a:spLocks noGrp="1" noChangeArrowheads="1"/>
          </p:cNvSpPr>
          <p:nvPr>
            <p:ph type="title"/>
          </p:nvPr>
        </p:nvSpPr>
        <p:spPr>
          <a:xfrm>
            <a:off x="428596" y="214290"/>
            <a:ext cx="8115328" cy="631844"/>
          </a:xfrm>
        </p:spPr>
        <p:txBody>
          <a:bodyPr/>
          <a:lstStyle/>
          <a:p>
            <a:r>
              <a:rPr lang="en-US" dirty="0"/>
              <a:t>Class </a:t>
            </a:r>
            <a:r>
              <a:rPr lang="en-US" dirty="0" smtClean="0"/>
              <a:t>Notation: example</a:t>
            </a:r>
            <a:endParaRPr lang="en-US" dirty="0"/>
          </a:p>
        </p:txBody>
      </p:sp>
      <p:sp>
        <p:nvSpPr>
          <p:cNvPr id="25" name="Rectangle 24"/>
          <p:cNvSpPr/>
          <p:nvPr/>
        </p:nvSpPr>
        <p:spPr>
          <a:xfrm>
            <a:off x="3428992" y="4714884"/>
            <a:ext cx="1857388" cy="461665"/>
          </a:xfrm>
          <a:prstGeom prst="rect">
            <a:avLst/>
          </a:prstGeom>
        </p:spPr>
        <p:txBody>
          <a:bodyPr wrap="square">
            <a:spAutoFit/>
          </a:bodyPr>
          <a:lstStyle/>
          <a:p>
            <a:r>
              <a:rPr lang="en-US" sz="1200" dirty="0" err="1" smtClean="0"/>
              <a:t>delayFlight</a:t>
            </a:r>
            <a:r>
              <a:rPr lang="en-US" sz="1200" dirty="0" smtClean="0"/>
              <a:t>(In Number of minutes: minutes)</a:t>
            </a:r>
            <a:endParaRPr lang="ar-EG" sz="12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Finding Classes</a:t>
            </a:r>
          </a:p>
        </p:txBody>
      </p:sp>
      <p:sp>
        <p:nvSpPr>
          <p:cNvPr id="35843" name="Rectangle 3"/>
          <p:cNvSpPr>
            <a:spLocks noGrp="1" noChangeArrowheads="1"/>
          </p:cNvSpPr>
          <p:nvPr>
            <p:ph type="body" idx="1"/>
          </p:nvPr>
        </p:nvSpPr>
        <p:spPr/>
        <p:txBody>
          <a:bodyPr/>
          <a:lstStyle/>
          <a:p>
            <a:pPr>
              <a:lnSpc>
                <a:spcPct val="130000"/>
              </a:lnSpc>
            </a:pPr>
            <a:r>
              <a:rPr lang="en-US" dirty="0"/>
              <a:t>Where to find candidate classes:</a:t>
            </a:r>
            <a:endParaRPr lang="en-US" sz="2800" dirty="0"/>
          </a:p>
          <a:p>
            <a:pPr lvl="1">
              <a:lnSpc>
                <a:spcPct val="130000"/>
              </a:lnSpc>
            </a:pPr>
            <a:r>
              <a:rPr lang="en-US" dirty="0"/>
              <a:t>Nouns in descriptions or conversation</a:t>
            </a:r>
          </a:p>
          <a:p>
            <a:pPr lvl="1">
              <a:lnSpc>
                <a:spcPct val="130000"/>
              </a:lnSpc>
            </a:pPr>
            <a:r>
              <a:rPr lang="en-US" dirty="0"/>
              <a:t>Checklists of general/typical object types</a:t>
            </a:r>
          </a:p>
          <a:p>
            <a:pPr lvl="1">
              <a:lnSpc>
                <a:spcPct val="130000"/>
              </a:lnSpc>
            </a:pPr>
            <a:r>
              <a:rPr lang="en-US" dirty="0"/>
              <a:t>Similar computerized systems</a:t>
            </a:r>
          </a:p>
          <a:p>
            <a:pPr lvl="1">
              <a:lnSpc>
                <a:spcPct val="130000"/>
              </a:lnSpc>
            </a:pPr>
            <a:r>
              <a:rPr lang="en-US" dirty="0"/>
              <a:t>Technical literature in the problem domain</a:t>
            </a:r>
            <a:endParaRPr lang="en-US" sz="2400"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Example for </a:t>
            </a:r>
            <a:r>
              <a:rPr lang="en-US" dirty="0"/>
              <a:t>Classes</a:t>
            </a:r>
          </a:p>
        </p:txBody>
      </p:sp>
      <p:sp>
        <p:nvSpPr>
          <p:cNvPr id="36867" name="Rectangle 3"/>
          <p:cNvSpPr>
            <a:spLocks noChangeArrowheads="1"/>
          </p:cNvSpPr>
          <p:nvPr/>
        </p:nvSpPr>
        <p:spPr bwMode="auto">
          <a:xfrm>
            <a:off x="1249363" y="1916113"/>
            <a:ext cx="1733550" cy="350837"/>
          </a:xfrm>
          <a:prstGeom prst="rect">
            <a:avLst/>
          </a:prstGeom>
          <a:noFill/>
          <a:ln w="9525">
            <a:noFill/>
            <a:miter lim="800000"/>
            <a:headEnd/>
            <a:tailEnd/>
          </a:ln>
        </p:spPr>
        <p:txBody>
          <a:bodyPr wrap="none" lIns="0" tIns="0" rIns="0" bIns="0">
            <a:spAutoFit/>
          </a:bodyPr>
          <a:lstStyle/>
          <a:p>
            <a:pPr eaLnBrk="0" hangingPunct="0"/>
            <a:r>
              <a:rPr lang="en-US" sz="2300" b="1">
                <a:solidFill>
                  <a:srgbClr val="FF0000"/>
                </a:solidFill>
                <a:latin typeface="Tahoma" pitchFamily="34" charset="0"/>
              </a:rPr>
              <a:t>Phenomena</a:t>
            </a:r>
            <a:endParaRPr lang="en-US" sz="2400" b="1">
              <a:latin typeface="Times New Roman" pitchFamily="18" charset="0"/>
            </a:endParaRPr>
          </a:p>
        </p:txBody>
      </p:sp>
      <p:sp>
        <p:nvSpPr>
          <p:cNvPr id="36868" name="Rectangle 4"/>
          <p:cNvSpPr>
            <a:spLocks noChangeArrowheads="1"/>
          </p:cNvSpPr>
          <p:nvPr/>
        </p:nvSpPr>
        <p:spPr bwMode="auto">
          <a:xfrm>
            <a:off x="5508625" y="1916113"/>
            <a:ext cx="1084263" cy="350837"/>
          </a:xfrm>
          <a:prstGeom prst="rect">
            <a:avLst/>
          </a:prstGeom>
          <a:noFill/>
          <a:ln w="9525">
            <a:noFill/>
            <a:miter lim="800000"/>
            <a:headEnd/>
            <a:tailEnd/>
          </a:ln>
        </p:spPr>
        <p:txBody>
          <a:bodyPr wrap="none" lIns="0" tIns="0" rIns="0" bIns="0">
            <a:spAutoFit/>
          </a:bodyPr>
          <a:lstStyle/>
          <a:p>
            <a:pPr eaLnBrk="0" hangingPunct="0"/>
            <a:r>
              <a:rPr lang="en-US" sz="2300" b="1">
                <a:solidFill>
                  <a:srgbClr val="FF0000"/>
                </a:solidFill>
                <a:latin typeface="Tahoma" pitchFamily="34" charset="0"/>
              </a:rPr>
              <a:t>Classes</a:t>
            </a:r>
            <a:endParaRPr lang="en-US" sz="2400">
              <a:latin typeface="Times New Roman" pitchFamily="18" charset="0"/>
            </a:endParaRPr>
          </a:p>
        </p:txBody>
      </p:sp>
      <p:sp>
        <p:nvSpPr>
          <p:cNvPr id="36869" name="Rectangle 5"/>
          <p:cNvSpPr>
            <a:spLocks noChangeArrowheads="1"/>
          </p:cNvSpPr>
          <p:nvPr/>
        </p:nvSpPr>
        <p:spPr bwMode="auto">
          <a:xfrm>
            <a:off x="1609725" y="2582863"/>
            <a:ext cx="727075"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Thing</a:t>
            </a:r>
          </a:p>
        </p:txBody>
      </p:sp>
      <p:sp>
        <p:nvSpPr>
          <p:cNvPr id="36870" name="Rectangle 6"/>
          <p:cNvSpPr>
            <a:spLocks noChangeArrowheads="1"/>
          </p:cNvSpPr>
          <p:nvPr/>
        </p:nvSpPr>
        <p:spPr bwMode="auto">
          <a:xfrm>
            <a:off x="3487738" y="2582863"/>
            <a:ext cx="3990975"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Car, goods, packaging, materials</a:t>
            </a:r>
          </a:p>
        </p:txBody>
      </p:sp>
      <p:sp>
        <p:nvSpPr>
          <p:cNvPr id="36871" name="Rectangle 7"/>
          <p:cNvSpPr>
            <a:spLocks noChangeArrowheads="1"/>
          </p:cNvSpPr>
          <p:nvPr/>
        </p:nvSpPr>
        <p:spPr bwMode="auto">
          <a:xfrm>
            <a:off x="1058863" y="3036888"/>
            <a:ext cx="1809750"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People &amp; roles</a:t>
            </a:r>
          </a:p>
        </p:txBody>
      </p:sp>
      <p:sp>
        <p:nvSpPr>
          <p:cNvPr id="36872" name="Rectangle 8"/>
          <p:cNvSpPr>
            <a:spLocks noChangeArrowheads="1"/>
          </p:cNvSpPr>
          <p:nvPr/>
        </p:nvSpPr>
        <p:spPr bwMode="auto">
          <a:xfrm>
            <a:off x="3487738" y="3036888"/>
            <a:ext cx="4564062"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Employee, parent, customer, member</a:t>
            </a:r>
          </a:p>
        </p:txBody>
      </p:sp>
      <p:sp>
        <p:nvSpPr>
          <p:cNvPr id="36873" name="Rectangle 9"/>
          <p:cNvSpPr>
            <a:spLocks noChangeArrowheads="1"/>
          </p:cNvSpPr>
          <p:nvPr/>
        </p:nvSpPr>
        <p:spPr bwMode="auto">
          <a:xfrm>
            <a:off x="1103313" y="3490913"/>
            <a:ext cx="1708150"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Organizations</a:t>
            </a:r>
          </a:p>
        </p:txBody>
      </p:sp>
      <p:sp>
        <p:nvSpPr>
          <p:cNvPr id="36874" name="Rectangle 10"/>
          <p:cNvSpPr>
            <a:spLocks noChangeArrowheads="1"/>
          </p:cNvSpPr>
          <p:nvPr/>
        </p:nvSpPr>
        <p:spPr bwMode="auto">
          <a:xfrm>
            <a:off x="3487738" y="3490913"/>
            <a:ext cx="4565650"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Company, department, group, project</a:t>
            </a:r>
          </a:p>
        </p:txBody>
      </p:sp>
      <p:sp>
        <p:nvSpPr>
          <p:cNvPr id="36875" name="Rectangle 11"/>
          <p:cNvSpPr>
            <a:spLocks noChangeArrowheads="1"/>
          </p:cNvSpPr>
          <p:nvPr/>
        </p:nvSpPr>
        <p:spPr bwMode="auto">
          <a:xfrm>
            <a:off x="1573213" y="3944938"/>
            <a:ext cx="777875"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Places</a:t>
            </a:r>
          </a:p>
        </p:txBody>
      </p:sp>
      <p:sp>
        <p:nvSpPr>
          <p:cNvPr id="36876" name="Rectangle 12"/>
          <p:cNvSpPr>
            <a:spLocks noChangeArrowheads="1"/>
          </p:cNvSpPr>
          <p:nvPr/>
        </p:nvSpPr>
        <p:spPr bwMode="auto">
          <a:xfrm>
            <a:off x="3487738" y="3944938"/>
            <a:ext cx="5073650"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Shelf, parking spot, construction site, city</a:t>
            </a:r>
          </a:p>
        </p:txBody>
      </p:sp>
      <p:sp>
        <p:nvSpPr>
          <p:cNvPr id="36877" name="Rectangle 13"/>
          <p:cNvSpPr>
            <a:spLocks noChangeArrowheads="1"/>
          </p:cNvSpPr>
          <p:nvPr/>
        </p:nvSpPr>
        <p:spPr bwMode="auto">
          <a:xfrm>
            <a:off x="1389063" y="4398963"/>
            <a:ext cx="1133475"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Concepts</a:t>
            </a:r>
          </a:p>
        </p:txBody>
      </p:sp>
      <p:sp>
        <p:nvSpPr>
          <p:cNvPr id="36878" name="Rectangle 14"/>
          <p:cNvSpPr>
            <a:spLocks noChangeArrowheads="1"/>
          </p:cNvSpPr>
          <p:nvPr/>
        </p:nvSpPr>
        <p:spPr bwMode="auto">
          <a:xfrm>
            <a:off x="3487738" y="4398963"/>
            <a:ext cx="4995862"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Square, currency, quality parameters, fee</a:t>
            </a:r>
          </a:p>
        </p:txBody>
      </p:sp>
      <p:sp>
        <p:nvSpPr>
          <p:cNvPr id="36879" name="Rectangle 15"/>
          <p:cNvSpPr>
            <a:spLocks noChangeArrowheads="1"/>
          </p:cNvSpPr>
          <p:nvPr/>
        </p:nvSpPr>
        <p:spPr bwMode="auto">
          <a:xfrm>
            <a:off x="1323975" y="4851400"/>
            <a:ext cx="1252538"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Resources</a:t>
            </a:r>
          </a:p>
        </p:txBody>
      </p:sp>
      <p:sp>
        <p:nvSpPr>
          <p:cNvPr id="36880" name="Rectangle 16"/>
          <p:cNvSpPr>
            <a:spLocks noChangeArrowheads="1"/>
          </p:cNvSpPr>
          <p:nvPr/>
        </p:nvSpPr>
        <p:spPr bwMode="auto">
          <a:xfrm>
            <a:off x="3487738" y="4851400"/>
            <a:ext cx="2765425"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Money, time, energy,  </a:t>
            </a:r>
          </a:p>
        </p:txBody>
      </p:sp>
      <p:sp>
        <p:nvSpPr>
          <p:cNvPr id="36881" name="Rectangle 17"/>
          <p:cNvSpPr>
            <a:spLocks noChangeArrowheads="1"/>
          </p:cNvSpPr>
          <p:nvPr/>
        </p:nvSpPr>
        <p:spPr bwMode="auto">
          <a:xfrm>
            <a:off x="6289675" y="4851400"/>
            <a:ext cx="1970088"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labor force, info</a:t>
            </a:r>
          </a:p>
        </p:txBody>
      </p:sp>
      <p:sp>
        <p:nvSpPr>
          <p:cNvPr id="36882" name="Rectangle 18"/>
          <p:cNvSpPr>
            <a:spLocks noChangeArrowheads="1"/>
          </p:cNvSpPr>
          <p:nvPr/>
        </p:nvSpPr>
        <p:spPr bwMode="auto">
          <a:xfrm>
            <a:off x="1187450" y="5307013"/>
            <a:ext cx="1506538"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Apparatuses</a:t>
            </a:r>
          </a:p>
        </p:txBody>
      </p:sp>
      <p:sp>
        <p:nvSpPr>
          <p:cNvPr id="36883" name="Rectangle 19"/>
          <p:cNvSpPr>
            <a:spLocks noChangeArrowheads="1"/>
          </p:cNvSpPr>
          <p:nvPr/>
        </p:nvSpPr>
        <p:spPr bwMode="auto">
          <a:xfrm>
            <a:off x="3487738" y="5307013"/>
            <a:ext cx="3349625"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Radar, sensor, valve, motor</a:t>
            </a:r>
          </a:p>
        </p:txBody>
      </p:sp>
      <p:sp>
        <p:nvSpPr>
          <p:cNvPr id="36884" name="Rectangle 20"/>
          <p:cNvSpPr>
            <a:spLocks noChangeArrowheads="1"/>
          </p:cNvSpPr>
          <p:nvPr/>
        </p:nvSpPr>
        <p:spPr bwMode="auto">
          <a:xfrm>
            <a:off x="1443038" y="5761038"/>
            <a:ext cx="1016000"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Systems</a:t>
            </a:r>
          </a:p>
        </p:txBody>
      </p:sp>
      <p:sp>
        <p:nvSpPr>
          <p:cNvPr id="36885" name="Rectangle 21"/>
          <p:cNvSpPr>
            <a:spLocks noChangeArrowheads="1"/>
          </p:cNvSpPr>
          <p:nvPr/>
        </p:nvSpPr>
        <p:spPr bwMode="auto">
          <a:xfrm>
            <a:off x="3487738" y="5761038"/>
            <a:ext cx="5148262" cy="365125"/>
          </a:xfrm>
          <a:prstGeom prst="rect">
            <a:avLst/>
          </a:prstGeom>
          <a:noFill/>
          <a:ln w="9525">
            <a:noFill/>
            <a:miter lim="800000"/>
            <a:headEnd/>
            <a:tailEnd/>
          </a:ln>
        </p:spPr>
        <p:txBody>
          <a:bodyPr wrap="none" lIns="0" tIns="0" rIns="0" bIns="0">
            <a:spAutoFit/>
          </a:bodyPr>
          <a:lstStyle/>
          <a:p>
            <a:pPr eaLnBrk="0" hangingPunct="0"/>
            <a:r>
              <a:rPr lang="en-US" sz="2400">
                <a:solidFill>
                  <a:schemeClr val="accent2"/>
                </a:solidFill>
                <a:latin typeface="Times New Roman" pitchFamily="18" charset="0"/>
                <a:cs typeface="Times New Roman" pitchFamily="18" charset="0"/>
              </a:rPr>
              <a:t>Street register, cash register, alarm system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200" b="1" dirty="0">
                <a:latin typeface="Times New Roman" pitchFamily="18" charset="0"/>
                <a:cs typeface="Times New Roman" pitchFamily="18" charset="0"/>
              </a:rPr>
              <a:t>Evaluating Classes</a:t>
            </a:r>
          </a:p>
        </p:txBody>
      </p:sp>
      <p:sp>
        <p:nvSpPr>
          <p:cNvPr id="37891" name="Rectangle 3"/>
          <p:cNvSpPr>
            <a:spLocks noGrp="1" noChangeArrowheads="1"/>
          </p:cNvSpPr>
          <p:nvPr>
            <p:ph type="body" idx="1"/>
          </p:nvPr>
        </p:nvSpPr>
        <p:spPr>
          <a:xfrm>
            <a:off x="304800" y="1219200"/>
            <a:ext cx="8656638" cy="5289550"/>
          </a:xfrm>
        </p:spPr>
        <p:txBody>
          <a:bodyPr/>
          <a:lstStyle/>
          <a:p>
            <a:pPr>
              <a:lnSpc>
                <a:spcPct val="120000"/>
              </a:lnSpc>
            </a:pPr>
            <a:r>
              <a:rPr lang="en-US" sz="2800" dirty="0" smtClean="0">
                <a:latin typeface="Times New Roman" pitchFamily="18" charset="0"/>
                <a:cs typeface="Times New Roman" pitchFamily="18" charset="0"/>
              </a:rPr>
              <a:t>Here are some questions to be considered when evaluating your classes: </a:t>
            </a:r>
            <a:endParaRPr lang="en-US" sz="2800" dirty="0"/>
          </a:p>
          <a:p>
            <a:pPr lvl="1">
              <a:lnSpc>
                <a:spcPct val="120000"/>
              </a:lnSpc>
            </a:pPr>
            <a:r>
              <a:rPr lang="en-US" sz="2800" dirty="0" smtClean="0">
                <a:latin typeface="Times New Roman" pitchFamily="18" charset="0"/>
                <a:cs typeface="Times New Roman" pitchFamily="18" charset="0"/>
              </a:rPr>
              <a:t>Does </a:t>
            </a:r>
            <a:r>
              <a:rPr lang="en-US" sz="2800" dirty="0">
                <a:latin typeface="Times New Roman" pitchFamily="18" charset="0"/>
                <a:cs typeface="Times New Roman" pitchFamily="18" charset="0"/>
              </a:rPr>
              <a:t>the class contain unique </a:t>
            </a:r>
            <a:r>
              <a:rPr lang="en-US" sz="2800" dirty="0" smtClean="0">
                <a:latin typeface="Times New Roman" pitchFamily="18" charset="0"/>
                <a:cs typeface="Times New Roman" pitchFamily="18" charset="0"/>
              </a:rPr>
              <a:t>information?</a:t>
            </a:r>
          </a:p>
          <a:p>
            <a:pPr lvl="1">
              <a:lnSpc>
                <a:spcPct val="120000"/>
              </a:lnSpc>
            </a:pPr>
            <a:r>
              <a:rPr lang="en-US" sz="2800" dirty="0" smtClean="0">
                <a:latin typeface="Times New Roman" pitchFamily="18" charset="0"/>
                <a:cs typeface="Times New Roman" pitchFamily="18" charset="0"/>
              </a:rPr>
              <a:t>Does </a:t>
            </a:r>
            <a:r>
              <a:rPr lang="en-US" sz="2800" dirty="0">
                <a:latin typeface="Times New Roman" pitchFamily="18" charset="0"/>
                <a:cs typeface="Times New Roman" pitchFamily="18" charset="0"/>
              </a:rPr>
              <a:t>the class encompass multiple </a:t>
            </a:r>
            <a:r>
              <a:rPr lang="en-US" sz="2800" dirty="0" smtClean="0">
                <a:latin typeface="Times New Roman" pitchFamily="18" charset="0"/>
                <a:cs typeface="Times New Roman" pitchFamily="18" charset="0"/>
              </a:rPr>
              <a:t>objects?</a:t>
            </a:r>
          </a:p>
          <a:p>
            <a:pPr lvl="1">
              <a:lnSpc>
                <a:spcPct val="120000"/>
              </a:lnSpc>
            </a:pPr>
            <a:r>
              <a:rPr lang="en-US" sz="2800" dirty="0" smtClean="0">
                <a:latin typeface="Times New Roman" pitchFamily="18" charset="0"/>
                <a:cs typeface="Times New Roman" pitchFamily="18" charset="0"/>
              </a:rPr>
              <a:t>Can </a:t>
            </a:r>
            <a:r>
              <a:rPr lang="en-US" sz="2800" dirty="0">
                <a:latin typeface="Times New Roman" pitchFamily="18" charset="0"/>
                <a:cs typeface="Times New Roman" pitchFamily="18" charset="0"/>
              </a:rPr>
              <a:t>we identify objects from the </a:t>
            </a:r>
            <a:r>
              <a:rPr lang="en-US" sz="2800" dirty="0" smtClean="0">
                <a:latin typeface="Times New Roman" pitchFamily="18" charset="0"/>
                <a:cs typeface="Times New Roman" pitchFamily="18" charset="0"/>
              </a:rPr>
              <a:t>class?</a:t>
            </a:r>
          </a:p>
          <a:p>
            <a:pPr lvl="1">
              <a:lnSpc>
                <a:spcPct val="120000"/>
              </a:lnSpc>
            </a:pPr>
            <a:r>
              <a:rPr lang="en-US" sz="2800" dirty="0" smtClean="0">
                <a:latin typeface="Times New Roman" pitchFamily="18" charset="0"/>
                <a:cs typeface="Times New Roman" pitchFamily="18" charset="0"/>
              </a:rPr>
              <a:t>Does </a:t>
            </a:r>
            <a:r>
              <a:rPr lang="en-US" sz="2800" dirty="0">
                <a:latin typeface="Times New Roman" pitchFamily="18" charset="0"/>
                <a:cs typeface="Times New Roman" pitchFamily="18" charset="0"/>
              </a:rPr>
              <a:t>the class have a manageable number of </a:t>
            </a:r>
            <a:r>
              <a:rPr lang="en-US" sz="2800" dirty="0" smtClean="0">
                <a:latin typeface="Times New Roman" pitchFamily="18" charset="0"/>
                <a:cs typeface="Times New Roman" pitchFamily="18" charset="0"/>
              </a:rPr>
              <a:t>operations?</a:t>
            </a:r>
          </a:p>
          <a:p>
            <a:pPr lvl="1">
              <a:lnSpc>
                <a:spcPct val="120000"/>
              </a:lnSpc>
            </a:pPr>
            <a:r>
              <a:rPr lang="en-US" sz="2800" dirty="0" smtClean="0">
                <a:latin typeface="Times New Roman" pitchFamily="18" charset="0"/>
                <a:cs typeface="Times New Roman" pitchFamily="18" charset="0"/>
              </a:rPr>
              <a:t>Does </a:t>
            </a:r>
            <a:r>
              <a:rPr lang="en-US" sz="2800" dirty="0">
                <a:latin typeface="Times New Roman" pitchFamily="18" charset="0"/>
                <a:cs typeface="Times New Roman" pitchFamily="18" charset="0"/>
              </a:rPr>
              <a:t>the class embodies a small, well-defined set of responsibilities?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Topic 2: Class diagram components</a:t>
            </a:r>
            <a:endParaRPr lang="en-US" dirty="0"/>
          </a:p>
        </p:txBody>
      </p:sp>
    </p:spTree>
    <p:extLst>
      <p:ext uri="{BB962C8B-B14F-4D97-AF65-F5344CB8AC3E}">
        <p14:creationId xmlns:p14="http://schemas.microsoft.com/office/powerpoint/2010/main" xmlns="" val="477192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116632"/>
            <a:ext cx="8229600" cy="504056"/>
          </a:xfrm>
        </p:spPr>
        <p:txBody>
          <a:bodyPr/>
          <a:lstStyle/>
          <a:p>
            <a:r>
              <a:rPr lang="en-US" b="1" dirty="0" smtClean="0"/>
              <a:t>Class Names</a:t>
            </a:r>
          </a:p>
        </p:txBody>
      </p:sp>
      <p:sp>
        <p:nvSpPr>
          <p:cNvPr id="6148" name="Rectangle 3"/>
          <p:cNvSpPr>
            <a:spLocks noGrp="1" noChangeArrowheads="1"/>
          </p:cNvSpPr>
          <p:nvPr>
            <p:ph type="body" idx="1"/>
          </p:nvPr>
        </p:nvSpPr>
        <p:spPr>
          <a:xfrm>
            <a:off x="228600" y="762000"/>
            <a:ext cx="8534400" cy="5662616"/>
          </a:xfrm>
        </p:spPr>
        <p:txBody>
          <a:bodyPr/>
          <a:lstStyle/>
          <a:p>
            <a:pPr>
              <a:lnSpc>
                <a:spcPct val="90000"/>
              </a:lnSpc>
            </a:pPr>
            <a:r>
              <a:rPr lang="en-US" dirty="0"/>
              <a:t>Classes have a mandatory name compartment where the name is written centered in boldface. </a:t>
            </a:r>
            <a:endParaRPr lang="en-US" dirty="0" smtClean="0"/>
          </a:p>
          <a:p>
            <a:pPr>
              <a:lnSpc>
                <a:spcPct val="90000"/>
              </a:lnSpc>
            </a:pPr>
            <a:r>
              <a:rPr lang="en-US" dirty="0" smtClean="0"/>
              <a:t>The </a:t>
            </a:r>
            <a:r>
              <a:rPr lang="en-US" dirty="0"/>
              <a:t>class name is usually written using mixed case convention and begins with an uppercase. </a:t>
            </a:r>
            <a:endParaRPr lang="en-US" dirty="0" smtClean="0"/>
          </a:p>
          <a:p>
            <a:pPr lvl="1"/>
            <a:r>
              <a:rPr lang="en-US" sz="2000" dirty="0"/>
              <a:t>The name of the class is, by convention, a word with an initial uppercase letter. It appears near the top of the rectangle. If your class</a:t>
            </a:r>
          </a:p>
          <a:p>
            <a:pPr lvl="1"/>
            <a:r>
              <a:rPr lang="en-US" sz="2000" dirty="0"/>
              <a:t>name has more than one word name, then join the words together and capitalize the first letter of the every word.</a:t>
            </a:r>
          </a:p>
          <a:p>
            <a:pPr>
              <a:lnSpc>
                <a:spcPct val="90000"/>
              </a:lnSpc>
            </a:pPr>
            <a:r>
              <a:rPr lang="en-US" dirty="0"/>
              <a:t>Classes should be named using the vocabulary of the domain</a:t>
            </a:r>
          </a:p>
          <a:p>
            <a:pPr>
              <a:lnSpc>
                <a:spcPct val="90000"/>
              </a:lnSpc>
            </a:pPr>
            <a:r>
              <a:rPr lang="en-US" dirty="0"/>
              <a:t>The name should </a:t>
            </a:r>
            <a:r>
              <a:rPr lang="en-US" dirty="0" smtClean="0"/>
              <a:t>be</a:t>
            </a:r>
          </a:p>
          <a:p>
            <a:pPr lvl="1">
              <a:lnSpc>
                <a:spcPct val="90000"/>
              </a:lnSpc>
            </a:pPr>
            <a:r>
              <a:rPr lang="en-US" dirty="0" smtClean="0">
                <a:ea typeface="+mn-ea"/>
              </a:rPr>
              <a:t>a </a:t>
            </a:r>
            <a:r>
              <a:rPr lang="en-US" dirty="0">
                <a:ea typeface="+mn-ea"/>
              </a:rPr>
              <a:t>noun or noun phrase</a:t>
            </a:r>
          </a:p>
          <a:p>
            <a:pPr lvl="1">
              <a:lnSpc>
                <a:spcPct val="90000"/>
              </a:lnSpc>
            </a:pPr>
            <a:r>
              <a:rPr lang="en-US" dirty="0">
                <a:ea typeface="+mn-ea"/>
              </a:rPr>
              <a:t>singular and description of each object in the class</a:t>
            </a:r>
          </a:p>
          <a:p>
            <a:pPr lvl="1">
              <a:lnSpc>
                <a:spcPct val="90000"/>
              </a:lnSpc>
            </a:pPr>
            <a:r>
              <a:rPr lang="en-US" dirty="0">
                <a:ea typeface="+mn-ea"/>
              </a:rPr>
              <a:t>meaningful from a problem-domain perspective</a:t>
            </a:r>
          </a:p>
          <a:p>
            <a:pPr lvl="2">
              <a:lnSpc>
                <a:spcPct val="90000"/>
              </a:lnSpc>
            </a:pPr>
            <a:r>
              <a:rPr lang="en-US" dirty="0">
                <a:ea typeface="+mn-ea"/>
              </a:rPr>
              <a:t>“Student” is better than “Student Data” or “S-record” or any other implementation driven name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66800" y="152400"/>
            <a:ext cx="7648604" cy="766746"/>
          </a:xfrm>
        </p:spPr>
        <p:txBody>
          <a:bodyPr/>
          <a:lstStyle/>
          <a:p>
            <a:r>
              <a:rPr lang="en-US" sz="3600" b="1" dirty="0" smtClean="0"/>
              <a:t>Attributes</a:t>
            </a:r>
            <a:endParaRPr lang="en-US" sz="3600" b="1" dirty="0"/>
          </a:p>
        </p:txBody>
      </p:sp>
      <p:sp>
        <p:nvSpPr>
          <p:cNvPr id="31747" name="Rectangle 3"/>
          <p:cNvSpPr>
            <a:spLocks noGrp="1" noChangeArrowheads="1"/>
          </p:cNvSpPr>
          <p:nvPr>
            <p:ph type="body" idx="1"/>
          </p:nvPr>
        </p:nvSpPr>
        <p:spPr>
          <a:xfrm>
            <a:off x="228600" y="990600"/>
            <a:ext cx="8686800" cy="5606752"/>
          </a:xfrm>
        </p:spPr>
        <p:txBody>
          <a:bodyPr/>
          <a:lstStyle/>
          <a:p>
            <a:r>
              <a:rPr lang="en-US" sz="2000" dirty="0" smtClean="0"/>
              <a:t>Attributes:</a:t>
            </a:r>
          </a:p>
          <a:p>
            <a:pPr lvl="1"/>
            <a:r>
              <a:rPr lang="en-US" sz="1800" dirty="0" smtClean="0"/>
              <a:t>a </a:t>
            </a:r>
            <a:r>
              <a:rPr lang="en-US" sz="1800" dirty="0"/>
              <a:t>named property of a class that describes a range of values that instances of the property may hold</a:t>
            </a:r>
          </a:p>
          <a:p>
            <a:pPr lvl="1"/>
            <a:r>
              <a:rPr lang="en-US" sz="1800" dirty="0"/>
              <a:t>At conceptual level it is a piece of information associated with the class that can be accessed and possibly modified</a:t>
            </a:r>
          </a:p>
          <a:p>
            <a:pPr lvl="1"/>
            <a:r>
              <a:rPr lang="en-US" sz="1800" dirty="0" smtClean="0"/>
              <a:t>represents </a:t>
            </a:r>
            <a:r>
              <a:rPr lang="en-US" sz="1800" dirty="0"/>
              <a:t>the kind of data that an object might contain. </a:t>
            </a:r>
          </a:p>
          <a:p>
            <a:pPr lvl="1"/>
            <a:r>
              <a:rPr lang="en-US" sz="1800" dirty="0" smtClean="0"/>
              <a:t>are </a:t>
            </a:r>
            <a:r>
              <a:rPr lang="en-US" sz="1800" dirty="0"/>
              <a:t>listed with their names, type, an initial(default) value, and constraints. </a:t>
            </a:r>
          </a:p>
          <a:p>
            <a:pPr lvl="1"/>
            <a:r>
              <a:rPr lang="en-US" sz="1800" dirty="0" smtClean="0"/>
              <a:t>map </a:t>
            </a:r>
            <a:r>
              <a:rPr lang="en-US" sz="1800" dirty="0"/>
              <a:t>onto member variables (data members) in code.</a:t>
            </a:r>
          </a:p>
          <a:p>
            <a:pPr lvl="1"/>
            <a:r>
              <a:rPr lang="en-US" sz="1800" dirty="0"/>
              <a:t>A one-word attribute name is written in lowercase letter. If the name consists of more than one word, the words are joined and each word other than the first word begins with an uppercase </a:t>
            </a:r>
            <a:r>
              <a:rPr lang="en-US" sz="1800" dirty="0" smtClean="0"/>
              <a:t>letter.</a:t>
            </a:r>
          </a:p>
          <a:p>
            <a:pPr lvl="1"/>
            <a:r>
              <a:rPr lang="en-US" sz="1800" dirty="0" smtClean="0"/>
              <a:t>The </a:t>
            </a:r>
            <a:r>
              <a:rPr lang="en-US" sz="1800" dirty="0"/>
              <a:t>list of attribute names begins below a line separating them </a:t>
            </a:r>
            <a:r>
              <a:rPr lang="en-US" sz="1800" dirty="0" smtClean="0"/>
              <a:t>from the </a:t>
            </a:r>
            <a:r>
              <a:rPr lang="en-US" sz="1800" dirty="0"/>
              <a:t>class </a:t>
            </a:r>
            <a:r>
              <a:rPr lang="en-US" sz="1800" dirty="0" smtClean="0"/>
              <a:t>name.</a:t>
            </a:r>
          </a:p>
          <a:p>
            <a:pPr lvl="1"/>
            <a:r>
              <a:rPr lang="en-US" sz="1800" dirty="0" smtClean="0"/>
              <a:t>The </a:t>
            </a:r>
            <a:r>
              <a:rPr lang="en-US" sz="1800" dirty="0"/>
              <a:t>data elements of a class defines the object to be instantiated from the class.</a:t>
            </a:r>
          </a:p>
          <a:p>
            <a:pPr lvl="1">
              <a:lnSpc>
                <a:spcPct val="90000"/>
              </a:lnSpc>
            </a:pPr>
            <a:r>
              <a:rPr lang="en-US" sz="1800" dirty="0"/>
              <a:t>The attributes are then accessed by methods within the class</a:t>
            </a:r>
            <a:r>
              <a:rPr lang="en-US" sz="1800" dirty="0" smtClean="0"/>
              <a:t>.</a:t>
            </a:r>
          </a:p>
          <a:p>
            <a:pPr>
              <a:lnSpc>
                <a:spcPct val="90000"/>
              </a:lnSpc>
            </a:pPr>
            <a:r>
              <a:rPr lang="en-US" sz="2000" dirty="0" smtClean="0"/>
              <a:t>The type of the attribute is written by appending a colon and the type name after the attribute name. </a:t>
            </a:r>
            <a:endParaRPr lang="en-US" sz="2000" dirty="0"/>
          </a:p>
          <a:p>
            <a:pPr lvl="1">
              <a:buNone/>
            </a:pP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r>
              <a:rPr lang="en-US" dirty="0" smtClean="0"/>
              <a:t>the name of an attribute is the same for all objects and can be described in the class </a:t>
            </a:r>
          </a:p>
          <a:p>
            <a:r>
              <a:rPr lang="en-US" dirty="0" smtClean="0"/>
              <a:t>the value of an attribute may be different on each object and cannot described in the class </a:t>
            </a:r>
          </a:p>
          <a:p>
            <a:endParaRPr lang="en-US" dirty="0"/>
          </a:p>
        </p:txBody>
      </p:sp>
      <p:sp>
        <p:nvSpPr>
          <p:cNvPr id="4" name="Rectangle 2"/>
          <p:cNvSpPr>
            <a:spLocks noGrp="1" noChangeArrowheads="1"/>
          </p:cNvSpPr>
          <p:nvPr>
            <p:ph type="title"/>
          </p:nvPr>
        </p:nvSpPr>
        <p:spPr/>
        <p:txBody>
          <a:bodyPr/>
          <a:lstStyle/>
          <a:p>
            <a:r>
              <a:rPr lang="en-US" sz="3600" b="1" dirty="0" smtClean="0"/>
              <a:t>Attributes</a:t>
            </a:r>
            <a:endParaRPr lang="en-US" sz="36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81000"/>
            <a:ext cx="7772400" cy="609600"/>
          </a:xfrm>
        </p:spPr>
        <p:txBody>
          <a:bodyPr/>
          <a:lstStyle/>
          <a:p>
            <a:pPr algn="ctr"/>
            <a:r>
              <a:rPr lang="en-US" dirty="0" smtClean="0"/>
              <a:t>Introduction</a:t>
            </a:r>
            <a:endParaRPr lang="en-US" dirty="0"/>
          </a:p>
        </p:txBody>
      </p:sp>
      <p:sp>
        <p:nvSpPr>
          <p:cNvPr id="52227" name="Rectangle 3"/>
          <p:cNvSpPr>
            <a:spLocks noGrp="1" noChangeArrowheads="1"/>
          </p:cNvSpPr>
          <p:nvPr>
            <p:ph type="body" idx="1"/>
          </p:nvPr>
        </p:nvSpPr>
        <p:spPr>
          <a:xfrm>
            <a:off x="642910" y="1214422"/>
            <a:ext cx="7772400" cy="4800600"/>
          </a:xfrm>
        </p:spPr>
        <p:txBody>
          <a:bodyPr/>
          <a:lstStyle/>
          <a:p>
            <a:r>
              <a:rPr lang="en-US" sz="2400" dirty="0"/>
              <a:t>Class diagrams are the most commonly used diagrams in UML.</a:t>
            </a:r>
          </a:p>
          <a:p>
            <a:r>
              <a:rPr lang="en-US" sz="2400" dirty="0"/>
              <a:t>Class diagrams are for visualizing, specifying and documenting the system from a static perspective.</a:t>
            </a:r>
          </a:p>
          <a:p>
            <a:r>
              <a:rPr lang="en-US" sz="2400" dirty="0"/>
              <a:t>Class diagrams indicate which classes know about other classes and, if they do, what type of relationship exists.</a:t>
            </a:r>
          </a:p>
          <a:p>
            <a:r>
              <a:rPr lang="en-US" sz="2400" dirty="0"/>
              <a:t>Class diagrams will have different levels of detail (abstraction) depending on where we are in the software development process.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143932" cy="2786082"/>
          </a:xfrm>
        </p:spPr>
        <p:txBody>
          <a:bodyPr/>
          <a:lstStyle/>
          <a:p>
            <a:pPr>
              <a:lnSpc>
                <a:spcPct val="90000"/>
              </a:lnSpc>
              <a:buNone/>
            </a:pPr>
            <a:r>
              <a:rPr lang="en-US" dirty="0" smtClean="0"/>
              <a:t>Attributes are shown in the second partition. </a:t>
            </a:r>
          </a:p>
          <a:p>
            <a:pPr>
              <a:lnSpc>
                <a:spcPct val="90000"/>
              </a:lnSpc>
              <a:buNone/>
            </a:pPr>
            <a:r>
              <a:rPr lang="en-US" sz="2400" dirty="0" smtClean="0"/>
              <a:t>The syntax for attributes </a:t>
            </a:r>
            <a:br>
              <a:rPr lang="en-US" sz="2400" dirty="0" smtClean="0"/>
            </a:br>
            <a:r>
              <a:rPr lang="en-US" sz="2400" dirty="0" smtClean="0"/>
              <a:t>  name: type = initial-value</a:t>
            </a:r>
          </a:p>
          <a:p>
            <a:pPr>
              <a:lnSpc>
                <a:spcPct val="90000"/>
              </a:lnSpc>
              <a:buNone/>
            </a:pPr>
            <a:r>
              <a:rPr lang="en-US" sz="2400" dirty="0" smtClean="0"/>
              <a:t>Name: Class name</a:t>
            </a:r>
          </a:p>
          <a:p>
            <a:pPr>
              <a:lnSpc>
                <a:spcPct val="90000"/>
              </a:lnSpc>
              <a:buNone/>
            </a:pPr>
            <a:r>
              <a:rPr lang="en-US" sz="2400" dirty="0" smtClean="0"/>
              <a:t>type: built-in type or any user-defined type </a:t>
            </a:r>
          </a:p>
          <a:p>
            <a:pPr>
              <a:lnSpc>
                <a:spcPct val="90000"/>
              </a:lnSpc>
              <a:buNone/>
            </a:pPr>
            <a:r>
              <a:rPr lang="en-US" sz="2400" dirty="0" smtClean="0"/>
              <a:t>initial-value: any constant </a:t>
            </a:r>
          </a:p>
          <a:p>
            <a:pPr>
              <a:lnSpc>
                <a:spcPct val="90000"/>
              </a:lnSpc>
              <a:buNone/>
            </a:pPr>
            <a:endParaRPr lang="en-US" sz="2400" dirty="0" smtClean="0"/>
          </a:p>
        </p:txBody>
      </p:sp>
      <p:sp>
        <p:nvSpPr>
          <p:cNvPr id="5" name="Rectangle 2"/>
          <p:cNvSpPr>
            <a:spLocks noGrp="1" noChangeArrowheads="1"/>
          </p:cNvSpPr>
          <p:nvPr>
            <p:ph type="title"/>
          </p:nvPr>
        </p:nvSpPr>
        <p:spPr>
          <a:xfrm>
            <a:off x="642910" y="0"/>
            <a:ext cx="8229600" cy="1143000"/>
          </a:xfrm>
        </p:spPr>
        <p:txBody>
          <a:bodyPr/>
          <a:lstStyle/>
          <a:p>
            <a:r>
              <a:rPr lang="en-US" sz="2800" dirty="0" smtClean="0"/>
              <a:t>Attribute Syntax</a:t>
            </a:r>
            <a:endParaRPr lang="en-US" sz="2800" b="1" dirty="0"/>
          </a:p>
        </p:txBody>
      </p:sp>
      <p:grpSp>
        <p:nvGrpSpPr>
          <p:cNvPr id="10" name="Group 9"/>
          <p:cNvGrpSpPr/>
          <p:nvPr/>
        </p:nvGrpSpPr>
        <p:grpSpPr>
          <a:xfrm>
            <a:off x="1214438" y="3733800"/>
            <a:ext cx="6253162" cy="1885944"/>
            <a:chOff x="1285852" y="3929066"/>
            <a:chExt cx="6253162" cy="1885944"/>
          </a:xfrm>
        </p:grpSpPr>
        <p:sp>
          <p:nvSpPr>
            <p:cNvPr id="6" name="Rectangle 3"/>
            <p:cNvSpPr>
              <a:spLocks noChangeArrowheads="1"/>
            </p:cNvSpPr>
            <p:nvPr/>
          </p:nvSpPr>
          <p:spPr bwMode="auto">
            <a:xfrm>
              <a:off x="1285852" y="3929066"/>
              <a:ext cx="6248400" cy="1885944"/>
            </a:xfrm>
            <a:prstGeom prst="rect">
              <a:avLst/>
            </a:prstGeom>
            <a:noFill/>
            <a:ln w="9525">
              <a:solidFill>
                <a:srgbClr val="99CCFF"/>
              </a:solidFill>
              <a:miter lim="800000"/>
              <a:headEnd/>
              <a:tailEnd/>
            </a:ln>
            <a:effectLst/>
          </p:spPr>
          <p:txBody>
            <a:bodyPr wrap="none" anchor="ctr"/>
            <a:lstStyle/>
            <a:p>
              <a:pPr algn="ctr" eaLnBrk="0" hangingPunct="0"/>
              <a:endParaRPr lang="en-US" sz="2000" b="1" dirty="0">
                <a:solidFill>
                  <a:srgbClr val="666699"/>
                </a:solidFill>
                <a:latin typeface="Times New Roman" pitchFamily="18" charset="0"/>
              </a:endParaRPr>
            </a:p>
            <a:p>
              <a:pPr algn="ctr" eaLnBrk="0" hangingPunct="0"/>
              <a:endParaRPr lang="en-US" sz="2000" b="1" dirty="0" smtClean="0">
                <a:solidFill>
                  <a:srgbClr val="666699"/>
                </a:solidFill>
                <a:latin typeface="Times New Roman" pitchFamily="18" charset="0"/>
              </a:endParaRPr>
            </a:p>
            <a:p>
              <a:pPr algn="ctr" eaLnBrk="0" hangingPunct="0"/>
              <a:r>
                <a:rPr lang="en-US" sz="2000" b="1" dirty="0" smtClean="0">
                  <a:solidFill>
                    <a:srgbClr val="666699"/>
                  </a:solidFill>
                  <a:latin typeface="Times New Roman" pitchFamily="18" charset="0"/>
                </a:rPr>
                <a:t>Class-Name </a:t>
              </a:r>
            </a:p>
            <a:p>
              <a:pPr algn="ctr" eaLnBrk="0" hangingPunct="0"/>
              <a:endParaRPr lang="en-US" sz="2000" b="1" dirty="0" smtClean="0">
                <a:solidFill>
                  <a:srgbClr val="666699"/>
                </a:solidFill>
                <a:latin typeface="Times New Roman" pitchFamily="18" charset="0"/>
              </a:endParaRPr>
            </a:p>
            <a:p>
              <a:pPr algn="ctr" eaLnBrk="0" hangingPunct="0"/>
              <a:endParaRPr lang="en-US" sz="2000" b="1" dirty="0" smtClean="0">
                <a:solidFill>
                  <a:srgbClr val="666699"/>
                </a:solidFill>
                <a:latin typeface="Times New Roman" pitchFamily="18" charset="0"/>
              </a:endParaRPr>
            </a:p>
            <a:p>
              <a:pPr algn="ctr" eaLnBrk="0" hangingPunct="0"/>
              <a:r>
                <a:rPr lang="en-US" sz="2000" b="1" dirty="0" smtClean="0">
                  <a:solidFill>
                    <a:srgbClr val="666699"/>
                  </a:solidFill>
                  <a:latin typeface="Times New Roman" pitchFamily="18" charset="0"/>
                </a:rPr>
                <a:t>attribute-name-1 </a:t>
              </a:r>
              <a:r>
                <a:rPr lang="en-US" sz="2000" b="1" dirty="0">
                  <a:solidFill>
                    <a:srgbClr val="666699"/>
                  </a:solidFill>
                  <a:latin typeface="Times New Roman" pitchFamily="18" charset="0"/>
                </a:rPr>
                <a:t>: data-type-1 = default-value-1</a:t>
              </a:r>
            </a:p>
            <a:p>
              <a:pPr algn="ctr" eaLnBrk="0" hangingPunct="0"/>
              <a:r>
                <a:rPr lang="en-US" sz="2000" b="1" dirty="0">
                  <a:solidFill>
                    <a:srgbClr val="666699"/>
                  </a:solidFill>
                  <a:latin typeface="Times New Roman" pitchFamily="18" charset="0"/>
                </a:rPr>
                <a:t>attribute-name-2 : data-type-2 = default-value-2</a:t>
              </a:r>
            </a:p>
            <a:p>
              <a:pPr algn="ctr" eaLnBrk="0" hangingPunct="0"/>
              <a:endParaRPr lang="en-US" sz="2000" b="1" dirty="0">
                <a:solidFill>
                  <a:srgbClr val="666699"/>
                </a:solidFill>
                <a:latin typeface="Times New Roman" pitchFamily="18" charset="0"/>
              </a:endParaRPr>
            </a:p>
          </p:txBody>
        </p:sp>
        <p:sp>
          <p:nvSpPr>
            <p:cNvPr id="8" name="Line 5"/>
            <p:cNvSpPr>
              <a:spLocks noChangeShapeType="1"/>
            </p:cNvSpPr>
            <p:nvPr/>
          </p:nvSpPr>
          <p:spPr bwMode="auto">
            <a:xfrm>
              <a:off x="1290614" y="4643446"/>
              <a:ext cx="6248400" cy="1588"/>
            </a:xfrm>
            <a:prstGeom prst="line">
              <a:avLst/>
            </a:prstGeom>
            <a:noFill/>
            <a:ln w="9525">
              <a:solidFill>
                <a:srgbClr val="99CCFF"/>
              </a:solidFill>
              <a:round/>
              <a:headEnd/>
              <a:tailEnd/>
            </a:ln>
            <a:effectLst/>
          </p:spPr>
          <p:txBody>
            <a:bodyPr wrap="none" anchor="ctr"/>
            <a:lstStyle/>
            <a:p>
              <a:endParaRPr lang="ar-EG"/>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ar-EG" dirty="0"/>
          </a:p>
        </p:txBody>
      </p:sp>
      <p:sp>
        <p:nvSpPr>
          <p:cNvPr id="3" name="Content Placeholder 2"/>
          <p:cNvSpPr>
            <a:spLocks noGrp="1"/>
          </p:cNvSpPr>
          <p:nvPr>
            <p:ph idx="1"/>
          </p:nvPr>
        </p:nvSpPr>
        <p:spPr>
          <a:xfrm>
            <a:off x="457200" y="1600201"/>
            <a:ext cx="7901014" cy="1900238"/>
          </a:xfrm>
          <a:ln>
            <a:solidFill>
              <a:schemeClr val="accent1"/>
            </a:solidFill>
          </a:ln>
        </p:spPr>
        <p:txBody>
          <a:bodyPr/>
          <a:lstStyle/>
          <a:p>
            <a:endParaRPr lang="en-US" dirty="0" smtClean="0"/>
          </a:p>
          <a:p>
            <a:endParaRPr lang="en-US" dirty="0" smtClean="0"/>
          </a:p>
          <a:p>
            <a:endParaRPr lang="en-US" dirty="0" smtClean="0"/>
          </a:p>
          <a:p>
            <a:endParaRPr lang="en-US" dirty="0" smtClean="0"/>
          </a:p>
          <a:p>
            <a:pPr>
              <a:buNone/>
            </a:pPr>
            <a:r>
              <a:rPr lang="en-US" sz="1800" b="1" dirty="0" smtClean="0"/>
              <a:t>Table: The Flight class's attribute names with their associated types</a:t>
            </a:r>
          </a:p>
          <a:p>
            <a:pPr>
              <a:buNone/>
            </a:pPr>
            <a:endParaRPr lang="en-US" sz="1800" b="1" dirty="0" smtClean="0"/>
          </a:p>
          <a:p>
            <a:pPr>
              <a:buNone/>
            </a:pPr>
            <a:r>
              <a:rPr lang="en-US" sz="2000" b="1" dirty="0" smtClean="0"/>
              <a:t>Attribute Name 	Attribute Type</a:t>
            </a:r>
          </a:p>
          <a:p>
            <a:pPr>
              <a:buNone/>
            </a:pPr>
            <a:r>
              <a:rPr lang="en-US" sz="2000" dirty="0" err="1" smtClean="0"/>
              <a:t>flightNumber</a:t>
            </a:r>
            <a:r>
              <a:rPr lang="en-US" sz="2000" dirty="0" smtClean="0"/>
              <a:t> 		Integer</a:t>
            </a:r>
          </a:p>
          <a:p>
            <a:pPr>
              <a:buNone/>
            </a:pPr>
            <a:r>
              <a:rPr lang="en-US" sz="2000" dirty="0" err="1" smtClean="0"/>
              <a:t>departureTime</a:t>
            </a:r>
            <a:r>
              <a:rPr lang="en-US" sz="2000" dirty="0" smtClean="0"/>
              <a:t>		 Date</a:t>
            </a:r>
          </a:p>
          <a:p>
            <a:pPr>
              <a:buNone/>
            </a:pPr>
            <a:r>
              <a:rPr lang="en-US" sz="2000" dirty="0" err="1" smtClean="0"/>
              <a:t>flightDuration</a:t>
            </a:r>
            <a:r>
              <a:rPr lang="en-US" sz="2000" dirty="0" smtClean="0"/>
              <a:t> 		Minutes</a:t>
            </a:r>
            <a:endParaRPr lang="ar-EG" sz="2000" dirty="0"/>
          </a:p>
        </p:txBody>
      </p:sp>
      <p:pic>
        <p:nvPicPr>
          <p:cNvPr id="443393" name="Picture 1"/>
          <p:cNvPicPr>
            <a:picLocks noChangeAspect="1" noChangeArrowheads="1"/>
          </p:cNvPicPr>
          <p:nvPr/>
        </p:nvPicPr>
        <p:blipFill>
          <a:blip r:embed="rId3"/>
          <a:srcRect/>
          <a:stretch>
            <a:fillRect/>
          </a:stretch>
        </p:blipFill>
        <p:spPr bwMode="auto">
          <a:xfrm>
            <a:off x="2819400" y="1219200"/>
            <a:ext cx="3390900" cy="151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ar-EG" dirty="0"/>
          </a:p>
        </p:txBody>
      </p:sp>
      <p:sp>
        <p:nvSpPr>
          <p:cNvPr id="3" name="Content Placeholder 2"/>
          <p:cNvSpPr>
            <a:spLocks noGrp="1"/>
          </p:cNvSpPr>
          <p:nvPr>
            <p:ph idx="1"/>
          </p:nvPr>
        </p:nvSpPr>
        <p:spPr>
          <a:xfrm>
            <a:off x="457200" y="1600201"/>
            <a:ext cx="8401080" cy="2971808"/>
          </a:xfrm>
        </p:spPr>
        <p:txBody>
          <a:bodyPr/>
          <a:lstStyle/>
          <a:p>
            <a:r>
              <a:rPr lang="en-US" sz="2400" dirty="0" smtClean="0"/>
              <a:t>Figure  shows a Bank Account class with an attribute called </a:t>
            </a:r>
            <a:r>
              <a:rPr lang="en-US" sz="2400" i="1" dirty="0" smtClean="0"/>
              <a:t>balance, which has a default value of 0.</a:t>
            </a:r>
          </a:p>
          <a:p>
            <a:endParaRPr lang="ar-EG" sz="2400" dirty="0"/>
          </a:p>
        </p:txBody>
      </p:sp>
      <p:pic>
        <p:nvPicPr>
          <p:cNvPr id="441345" name="Picture 1"/>
          <p:cNvPicPr>
            <a:picLocks noChangeAspect="1" noChangeArrowheads="1"/>
          </p:cNvPicPr>
          <p:nvPr/>
        </p:nvPicPr>
        <p:blipFill>
          <a:blip r:embed="rId3"/>
          <a:srcRect/>
          <a:stretch>
            <a:fillRect/>
          </a:stretch>
        </p:blipFill>
        <p:spPr bwMode="auto">
          <a:xfrm>
            <a:off x="3048000" y="3048000"/>
            <a:ext cx="3105150" cy="1666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582594"/>
          </a:xfrm>
        </p:spPr>
        <p:txBody>
          <a:bodyPr/>
          <a:lstStyle/>
          <a:p>
            <a:r>
              <a:rPr lang="en-US" sz="3600" dirty="0" smtClean="0"/>
              <a:t>Operations</a:t>
            </a:r>
            <a:endParaRPr lang="ar-EG" sz="3600" dirty="0"/>
          </a:p>
        </p:txBody>
      </p:sp>
      <p:sp>
        <p:nvSpPr>
          <p:cNvPr id="3" name="Content Placeholder 2"/>
          <p:cNvSpPr>
            <a:spLocks noGrp="1"/>
          </p:cNvSpPr>
          <p:nvPr>
            <p:ph idx="1"/>
          </p:nvPr>
        </p:nvSpPr>
        <p:spPr>
          <a:xfrm>
            <a:off x="285720" y="1000108"/>
            <a:ext cx="8358246" cy="5126055"/>
          </a:xfrm>
        </p:spPr>
        <p:txBody>
          <a:bodyPr/>
          <a:lstStyle/>
          <a:p>
            <a:r>
              <a:rPr lang="en-US" sz="2000" dirty="0" smtClean="0"/>
              <a:t>Operation </a:t>
            </a:r>
          </a:p>
          <a:p>
            <a:pPr lvl="1"/>
            <a:r>
              <a:rPr lang="en-US" sz="2000" dirty="0" smtClean="0"/>
              <a:t>is the implementation of a service that can be requested from any object of the class to affect behavior. </a:t>
            </a:r>
          </a:p>
          <a:p>
            <a:pPr lvl="1"/>
            <a:r>
              <a:rPr lang="en-US" sz="2000" dirty="0" smtClean="0"/>
              <a:t>It is like methods in Java.</a:t>
            </a:r>
          </a:p>
          <a:p>
            <a:pPr lvl="1"/>
            <a:r>
              <a:rPr lang="en-US" sz="2000" dirty="0" smtClean="0"/>
              <a:t>describe what the class can do.</a:t>
            </a:r>
          </a:p>
          <a:p>
            <a:pPr lvl="1">
              <a:lnSpc>
                <a:spcPct val="90000"/>
              </a:lnSpc>
            </a:pPr>
            <a:r>
              <a:rPr lang="en-US" sz="2000" dirty="0" smtClean="0"/>
              <a:t>has knowledge about the state of a class and the nature of its associations</a:t>
            </a:r>
          </a:p>
          <a:p>
            <a:pPr lvl="1">
              <a:lnSpc>
                <a:spcPct val="90000"/>
              </a:lnSpc>
            </a:pPr>
            <a:r>
              <a:rPr lang="en-US" sz="2000" dirty="0" smtClean="0"/>
              <a:t>The action performed by an operation is based on the current values of the attributes of a class</a:t>
            </a:r>
          </a:p>
          <a:p>
            <a:pPr lvl="1"/>
            <a:r>
              <a:rPr lang="en-US" sz="2000" dirty="0" smtClean="0"/>
              <a:t>A class may have any number of operations or no operation at all. </a:t>
            </a:r>
          </a:p>
          <a:p>
            <a:pPr lvl="1"/>
            <a:r>
              <a:rPr lang="en-US" sz="2000" dirty="0" smtClean="0"/>
              <a:t>can either be a command or a question. Only a command can change the state of the object, a question should never change it. </a:t>
            </a:r>
          </a:p>
          <a:p>
            <a:pPr lvl="1"/>
            <a:r>
              <a:rPr lang="en-US" sz="2000" dirty="0" smtClean="0"/>
              <a:t>It has a name and a list of arguments. </a:t>
            </a:r>
          </a:p>
          <a:p>
            <a:pPr lvl="1"/>
            <a:r>
              <a:rPr lang="en-US" sz="2000" dirty="0" smtClean="0"/>
              <a:t>An operation’s name is written in the exact way as the attribute. </a:t>
            </a:r>
          </a:p>
          <a:p>
            <a:pPr lvl="1"/>
            <a:r>
              <a:rPr lang="en-US" sz="2000" dirty="0" smtClean="0"/>
              <a:t>The list of operations begins below a line separating operations from the attributes.</a:t>
            </a:r>
          </a:p>
          <a:p>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762000" y="228600"/>
            <a:ext cx="7772400" cy="1143000"/>
          </a:xfrm>
        </p:spPr>
        <p:txBody>
          <a:bodyPr/>
          <a:lstStyle/>
          <a:p>
            <a:r>
              <a:rPr lang="en-US" dirty="0" smtClean="0"/>
              <a:t>Operations</a:t>
            </a:r>
            <a:endParaRPr lang="en-US" dirty="0"/>
          </a:p>
        </p:txBody>
      </p:sp>
      <p:sp>
        <p:nvSpPr>
          <p:cNvPr id="390147" name="Rectangle 3"/>
          <p:cNvSpPr>
            <a:spLocks noGrp="1" noChangeArrowheads="1"/>
          </p:cNvSpPr>
          <p:nvPr>
            <p:ph type="body" idx="1"/>
          </p:nvPr>
        </p:nvSpPr>
        <p:spPr>
          <a:xfrm>
            <a:off x="228600" y="1752600"/>
            <a:ext cx="8534400" cy="4114800"/>
          </a:xfrm>
        </p:spPr>
        <p:txBody>
          <a:bodyPr/>
          <a:lstStyle/>
          <a:p>
            <a:pPr>
              <a:lnSpc>
                <a:spcPct val="150000"/>
              </a:lnSpc>
            </a:pPr>
            <a:r>
              <a:rPr lang="en-US" sz="2000" dirty="0" smtClean="0"/>
              <a:t>Four </a:t>
            </a:r>
            <a:r>
              <a:rPr lang="en-US" sz="2000" dirty="0"/>
              <a:t>categories of operations</a:t>
            </a:r>
          </a:p>
          <a:p>
            <a:pPr lvl="1">
              <a:lnSpc>
                <a:spcPct val="150000"/>
              </a:lnSpc>
            </a:pPr>
            <a:r>
              <a:rPr lang="en-US" sz="2000" dirty="0"/>
              <a:t>Operations that manipulate data in some way to </a:t>
            </a:r>
            <a:r>
              <a:rPr lang="en-US" sz="2000" u="sng" dirty="0"/>
              <a:t>change the state</a:t>
            </a:r>
            <a:r>
              <a:rPr lang="en-US" sz="2000" dirty="0"/>
              <a:t> of an object (e.g., add, delete, modify)</a:t>
            </a:r>
          </a:p>
          <a:p>
            <a:pPr lvl="1">
              <a:lnSpc>
                <a:spcPct val="150000"/>
              </a:lnSpc>
            </a:pPr>
            <a:r>
              <a:rPr lang="en-US" sz="2000" dirty="0"/>
              <a:t>Operations that </a:t>
            </a:r>
            <a:r>
              <a:rPr lang="en-US" sz="2000" u="sng" dirty="0"/>
              <a:t>perform a computation</a:t>
            </a:r>
          </a:p>
          <a:p>
            <a:pPr lvl="1">
              <a:lnSpc>
                <a:spcPct val="150000"/>
              </a:lnSpc>
            </a:pPr>
            <a:r>
              <a:rPr lang="en-US" sz="2000" dirty="0"/>
              <a:t>Operations that </a:t>
            </a:r>
            <a:r>
              <a:rPr lang="en-US" sz="2000" u="sng" dirty="0"/>
              <a:t>inquire about the state</a:t>
            </a:r>
            <a:r>
              <a:rPr lang="en-US" sz="2000" dirty="0"/>
              <a:t> of an object</a:t>
            </a:r>
          </a:p>
          <a:p>
            <a:pPr lvl="1">
              <a:lnSpc>
                <a:spcPct val="150000"/>
              </a:lnSpc>
            </a:pPr>
            <a:r>
              <a:rPr lang="en-US" sz="2000" dirty="0"/>
              <a:t>Operations that </a:t>
            </a:r>
            <a:r>
              <a:rPr lang="en-US" sz="2000" u="sng" dirty="0"/>
              <a:t>monitor </a:t>
            </a:r>
            <a:r>
              <a:rPr lang="en-US" sz="2000" dirty="0"/>
              <a:t>an object </a:t>
            </a:r>
            <a:r>
              <a:rPr lang="en-US" sz="2000" u="sng" dirty="0"/>
              <a:t>for</a:t>
            </a:r>
            <a:r>
              <a:rPr lang="en-US" sz="2000" dirty="0"/>
              <a:t> the occurrence of </a:t>
            </a:r>
            <a:r>
              <a:rPr lang="en-US" sz="2000" u="sng" dirty="0"/>
              <a:t>a controlling event</a:t>
            </a:r>
          </a:p>
          <a:p>
            <a:pPr>
              <a:lnSpc>
                <a:spcPct val="150000"/>
              </a:lnSpc>
            </a:pPr>
            <a:endParaRPr lang="en-US" sz="2000" dirty="0" smtClean="0"/>
          </a:p>
          <a:p>
            <a:pPr lvl="1">
              <a:lnSpc>
                <a:spcPct val="150000"/>
              </a:lnSpc>
            </a:pP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457200" y="274638"/>
            <a:ext cx="8229600" cy="652462"/>
          </a:xfrm>
        </p:spPr>
        <p:txBody>
          <a:bodyPr/>
          <a:lstStyle/>
          <a:p>
            <a:r>
              <a:rPr lang="en-US" sz="3600" b="1" dirty="0">
                <a:solidFill>
                  <a:schemeClr val="accent2"/>
                </a:solidFill>
              </a:rPr>
              <a:t>Operations</a:t>
            </a:r>
          </a:p>
        </p:txBody>
      </p:sp>
      <p:sp>
        <p:nvSpPr>
          <p:cNvPr id="628739" name="Rectangle 3"/>
          <p:cNvSpPr>
            <a:spLocks noGrp="1" noChangeArrowheads="1"/>
          </p:cNvSpPr>
          <p:nvPr>
            <p:ph type="body" idx="1"/>
          </p:nvPr>
        </p:nvSpPr>
        <p:spPr>
          <a:xfrm>
            <a:off x="428596" y="1071546"/>
            <a:ext cx="7929589" cy="2724154"/>
          </a:xfrm>
        </p:spPr>
        <p:txBody>
          <a:bodyPr/>
          <a:lstStyle/>
          <a:p>
            <a:pPr>
              <a:lnSpc>
                <a:spcPct val="90000"/>
              </a:lnSpc>
            </a:pPr>
            <a:r>
              <a:rPr lang="en-US" sz="2400" dirty="0" smtClean="0"/>
              <a:t>The syntax for operations is </a:t>
            </a:r>
            <a:r>
              <a:rPr lang="en-US" sz="2400" dirty="0">
                <a:latin typeface="Times New Roman" pitchFamily="18" charset="0"/>
              </a:rPr>
              <a:t/>
            </a:r>
            <a:br>
              <a:rPr lang="en-US" sz="2400" dirty="0">
                <a:latin typeface="Times New Roman" pitchFamily="18" charset="0"/>
              </a:rPr>
            </a:br>
            <a:r>
              <a:rPr lang="en-US" sz="1800" dirty="0" smtClean="0">
                <a:solidFill>
                  <a:srgbClr val="FF00FF"/>
                </a:solidFill>
                <a:latin typeface="Times New Roman" pitchFamily="18" charset="0"/>
              </a:rPr>
              <a:t>name </a:t>
            </a:r>
            <a:r>
              <a:rPr lang="en-US" sz="1800" dirty="0">
                <a:solidFill>
                  <a:srgbClr val="FF00FF"/>
                </a:solidFill>
                <a:latin typeface="Times New Roman" pitchFamily="18" charset="0"/>
              </a:rPr>
              <a:t>[ (parameter-list ) ] [ : return-type ] </a:t>
            </a:r>
          </a:p>
          <a:p>
            <a:pPr>
              <a:lnSpc>
                <a:spcPct val="90000"/>
              </a:lnSpc>
            </a:pPr>
            <a:r>
              <a:rPr lang="en-US" sz="2400" dirty="0" smtClean="0">
                <a:latin typeface="Times New Roman" pitchFamily="18" charset="0"/>
              </a:rPr>
              <a:t>parameter-list </a:t>
            </a:r>
            <a:r>
              <a:rPr lang="en-US" sz="2400" dirty="0">
                <a:latin typeface="Times New Roman" pitchFamily="18" charset="0"/>
              </a:rPr>
              <a:t>syntax</a:t>
            </a:r>
            <a:br>
              <a:rPr lang="en-US" sz="2400" dirty="0">
                <a:latin typeface="Times New Roman" pitchFamily="18" charset="0"/>
              </a:rPr>
            </a:br>
            <a:r>
              <a:rPr lang="en-US" sz="1800" dirty="0">
                <a:solidFill>
                  <a:srgbClr val="FF00FF"/>
                </a:solidFill>
                <a:latin typeface="Times New Roman" pitchFamily="18" charset="0"/>
              </a:rPr>
              <a:t>[ direction ] name : type [ = default-value ]</a:t>
            </a:r>
          </a:p>
          <a:p>
            <a:pPr>
              <a:lnSpc>
                <a:spcPct val="90000"/>
              </a:lnSpc>
            </a:pPr>
            <a:r>
              <a:rPr lang="en-US" sz="2400" dirty="0">
                <a:latin typeface="Times New Roman" pitchFamily="18" charset="0"/>
              </a:rPr>
              <a:t>direction</a:t>
            </a:r>
          </a:p>
          <a:p>
            <a:pPr lvl="1">
              <a:lnSpc>
                <a:spcPct val="90000"/>
              </a:lnSpc>
            </a:pPr>
            <a:r>
              <a:rPr lang="en-US" sz="1800" i="1" dirty="0">
                <a:solidFill>
                  <a:srgbClr val="FF00FF"/>
                </a:solidFill>
                <a:latin typeface="Times New Roman" pitchFamily="18" charset="0"/>
              </a:rPr>
              <a:t>in</a:t>
            </a:r>
            <a:r>
              <a:rPr lang="en-US" sz="1800" dirty="0">
                <a:latin typeface="Times New Roman" pitchFamily="18" charset="0"/>
              </a:rPr>
              <a:t>—input parameter; may not be modified</a:t>
            </a:r>
          </a:p>
          <a:p>
            <a:pPr lvl="1">
              <a:lnSpc>
                <a:spcPct val="90000"/>
              </a:lnSpc>
            </a:pPr>
            <a:r>
              <a:rPr lang="en-US" sz="1800" i="1" dirty="0">
                <a:solidFill>
                  <a:srgbClr val="FF00FF"/>
                </a:solidFill>
                <a:latin typeface="Times New Roman" pitchFamily="18" charset="0"/>
              </a:rPr>
              <a:t>out</a:t>
            </a:r>
            <a:r>
              <a:rPr lang="en-US" sz="1800" dirty="0">
                <a:latin typeface="Times New Roman" pitchFamily="18" charset="0"/>
              </a:rPr>
              <a:t>—output parameter; may be modified</a:t>
            </a:r>
          </a:p>
          <a:p>
            <a:pPr lvl="1">
              <a:lnSpc>
                <a:spcPct val="90000"/>
              </a:lnSpc>
            </a:pPr>
            <a:r>
              <a:rPr lang="en-US" sz="1800" i="1" dirty="0" err="1">
                <a:solidFill>
                  <a:srgbClr val="FF00FF"/>
                </a:solidFill>
                <a:latin typeface="Times New Roman" pitchFamily="18" charset="0"/>
              </a:rPr>
              <a:t>inout</a:t>
            </a:r>
            <a:r>
              <a:rPr lang="en-US" sz="1800" dirty="0">
                <a:latin typeface="Times New Roman" pitchFamily="18" charset="0"/>
              </a:rPr>
              <a:t>—input parameter; may be modified</a:t>
            </a:r>
          </a:p>
        </p:txBody>
      </p:sp>
      <p:pic>
        <p:nvPicPr>
          <p:cNvPr id="10" name="Picture 2"/>
          <p:cNvPicPr>
            <a:picLocks noChangeAspect="1" noChangeArrowheads="1"/>
          </p:cNvPicPr>
          <p:nvPr/>
        </p:nvPicPr>
        <p:blipFill>
          <a:blip r:embed="rId2"/>
          <a:srcRect/>
          <a:stretch>
            <a:fillRect/>
          </a:stretch>
        </p:blipFill>
        <p:spPr bwMode="auto">
          <a:xfrm>
            <a:off x="5867400" y="1219200"/>
            <a:ext cx="2348680" cy="22189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ar-EG" dirty="0"/>
          </a:p>
        </p:txBody>
      </p:sp>
      <p:sp>
        <p:nvSpPr>
          <p:cNvPr id="3" name="Content Placeholder 2"/>
          <p:cNvSpPr>
            <a:spLocks noGrp="1"/>
          </p:cNvSpPr>
          <p:nvPr>
            <p:ph idx="1"/>
          </p:nvPr>
        </p:nvSpPr>
        <p:spPr>
          <a:xfrm>
            <a:off x="428596" y="1285860"/>
            <a:ext cx="8329642" cy="2900370"/>
          </a:xfrm>
        </p:spPr>
        <p:txBody>
          <a:bodyPr/>
          <a:lstStyle/>
          <a:p>
            <a:pPr lvl="0"/>
            <a:r>
              <a:rPr lang="en-US" sz="2400" dirty="0" smtClean="0"/>
              <a:t>The </a:t>
            </a:r>
            <a:r>
              <a:rPr lang="en-US" sz="2400" b="1" dirty="0" smtClean="0"/>
              <a:t>Account</a:t>
            </a:r>
            <a:r>
              <a:rPr lang="en-US" sz="2400" dirty="0" smtClean="0"/>
              <a:t> is the name of the class representing the definition of an Account. </a:t>
            </a:r>
          </a:p>
          <a:p>
            <a:pPr lvl="0"/>
            <a:r>
              <a:rPr lang="en-US" sz="2400" dirty="0" smtClean="0"/>
              <a:t>The </a:t>
            </a:r>
            <a:r>
              <a:rPr lang="en-US" sz="2400" b="1" dirty="0" smtClean="0"/>
              <a:t>Value</a:t>
            </a:r>
            <a:r>
              <a:rPr lang="en-US" sz="2400" dirty="0" smtClean="0"/>
              <a:t> is an attribute of the Account representing the amount of money in the account. </a:t>
            </a:r>
          </a:p>
          <a:p>
            <a:pPr lvl="0"/>
            <a:r>
              <a:rPr lang="en-US" sz="2400" b="1" dirty="0" smtClean="0"/>
              <a:t>Withdraw</a:t>
            </a:r>
            <a:r>
              <a:rPr lang="en-US" sz="2400" dirty="0" smtClean="0"/>
              <a:t> and </a:t>
            </a:r>
            <a:r>
              <a:rPr lang="en-US" sz="2400" b="1" dirty="0" smtClean="0"/>
              <a:t>Deposit</a:t>
            </a:r>
            <a:r>
              <a:rPr lang="en-US" sz="2400" dirty="0" smtClean="0"/>
              <a:t> are methods to Add/Delete money to the account. </a:t>
            </a:r>
          </a:p>
          <a:p>
            <a:r>
              <a:rPr lang="en-US" sz="2400" dirty="0" smtClean="0"/>
              <a:t>The </a:t>
            </a:r>
            <a:r>
              <a:rPr lang="en-US" sz="2400" b="1" dirty="0" smtClean="0"/>
              <a:t>void</a:t>
            </a:r>
            <a:r>
              <a:rPr lang="en-US" sz="2400" dirty="0" smtClean="0"/>
              <a:t> after the colon are the return types from the class. </a:t>
            </a:r>
          </a:p>
          <a:p>
            <a:pPr lvl="0"/>
            <a:endParaRPr lang="en-US" sz="2400" dirty="0" smtClean="0"/>
          </a:p>
          <a:p>
            <a:endParaRPr lang="ar-EG" sz="2400" dirty="0"/>
          </a:p>
        </p:txBody>
      </p:sp>
      <p:pic>
        <p:nvPicPr>
          <p:cNvPr id="275458" name="Picture 2"/>
          <p:cNvPicPr>
            <a:picLocks noChangeAspect="1" noChangeArrowheads="1"/>
          </p:cNvPicPr>
          <p:nvPr/>
        </p:nvPicPr>
        <p:blipFill>
          <a:blip r:embed="rId2"/>
          <a:srcRect/>
          <a:stretch>
            <a:fillRect/>
          </a:stretch>
        </p:blipFill>
        <p:spPr bwMode="auto">
          <a:xfrm>
            <a:off x="2133600" y="4419600"/>
            <a:ext cx="4235751" cy="185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50"/>
          <p:cNvPicPr>
            <a:picLocks noGrp="1"/>
          </p:cNvPicPr>
          <p:nvPr>
            <p:ph idx="1"/>
          </p:nvPr>
        </p:nvPicPr>
        <p:blipFill>
          <a:blip r:embed="rId2"/>
          <a:stretch>
            <a:fillRect/>
          </a:stretch>
        </p:blipFill>
        <p:spPr>
          <a:xfrm>
            <a:off x="2057400" y="2514600"/>
            <a:ext cx="3276599" cy="2209800"/>
          </a:xfrm>
          <a:prstGeom prst="rect">
            <a:avLst/>
          </a:prstGeom>
        </p:spPr>
      </p:pic>
      <p:sp>
        <p:nvSpPr>
          <p:cNvPr id="5" name="Title 1"/>
          <p:cNvSpPr>
            <a:spLocks noGrp="1"/>
          </p:cNvSpPr>
          <p:nvPr>
            <p:ph type="title"/>
          </p:nvPr>
        </p:nvSpPr>
        <p:spPr/>
        <p:txBody>
          <a:bodyPr/>
          <a:lstStyle/>
          <a:p>
            <a:r>
              <a:rPr lang="en-US" dirty="0" smtClean="0"/>
              <a:t>example</a:t>
            </a:r>
            <a:endParaRPr lang="ar-E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Topic 3: Class diagram relationships</a:t>
            </a:r>
            <a:endParaRPr lang="en-US" dirty="0"/>
          </a:p>
        </p:txBody>
      </p:sp>
    </p:spTree>
    <p:extLst>
      <p:ext uri="{BB962C8B-B14F-4D97-AF65-F5344CB8AC3E}">
        <p14:creationId xmlns:p14="http://schemas.microsoft.com/office/powerpoint/2010/main" xmlns="" val="13750122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Relationships</a:t>
            </a:r>
          </a:p>
        </p:txBody>
      </p:sp>
      <p:sp>
        <p:nvSpPr>
          <p:cNvPr id="51203" name="Rectangle 3"/>
          <p:cNvSpPr>
            <a:spLocks noGrp="1" noChangeArrowheads="1"/>
          </p:cNvSpPr>
          <p:nvPr>
            <p:ph type="body" idx="1"/>
          </p:nvPr>
        </p:nvSpPr>
        <p:spPr>
          <a:xfrm>
            <a:off x="468313" y="1916113"/>
            <a:ext cx="8134350" cy="3494087"/>
          </a:xfrm>
        </p:spPr>
        <p:txBody>
          <a:bodyPr/>
          <a:lstStyle/>
          <a:p>
            <a:pPr marL="342900" lvl="1" indent="-342900">
              <a:buFontTx/>
              <a:buChar char="•"/>
            </a:pPr>
            <a:r>
              <a:rPr lang="en-US" sz="2000" dirty="0" smtClean="0"/>
              <a:t>The UML provides graphic symbols to represent the following relationships between classes:</a:t>
            </a:r>
          </a:p>
          <a:p>
            <a:pPr marL="1222375" lvl="1" indent="-533400">
              <a:lnSpc>
                <a:spcPct val="130000"/>
              </a:lnSpc>
            </a:pPr>
            <a:r>
              <a:rPr lang="en-US" sz="1800" dirty="0" smtClean="0"/>
              <a:t>dependencies</a:t>
            </a:r>
            <a:endParaRPr lang="en-US" sz="1800" dirty="0"/>
          </a:p>
          <a:p>
            <a:pPr marL="1222375" lvl="1" indent="-533400">
              <a:lnSpc>
                <a:spcPct val="130000"/>
              </a:lnSpc>
            </a:pPr>
            <a:r>
              <a:rPr lang="en-US" sz="1800" dirty="0"/>
              <a:t>generalizations</a:t>
            </a:r>
          </a:p>
          <a:p>
            <a:pPr marL="1222375" lvl="1" indent="-533400">
              <a:lnSpc>
                <a:spcPct val="130000"/>
              </a:lnSpc>
            </a:pPr>
            <a:r>
              <a:rPr lang="en-US" sz="1800" dirty="0" smtClean="0"/>
              <a:t>Associations</a:t>
            </a:r>
          </a:p>
          <a:p>
            <a:pPr marL="1222375" lvl="1" indent="-533400">
              <a:lnSpc>
                <a:spcPct val="130000"/>
              </a:lnSpc>
              <a:buNone/>
            </a:pPr>
            <a:endParaRPr lang="en-US" sz="1800" dirty="0"/>
          </a:p>
          <a:p>
            <a:pPr marL="573088" indent="-533400">
              <a:lnSpc>
                <a:spcPct val="130000"/>
              </a:lnSpc>
            </a:pPr>
            <a:endParaRPr lang="en-US" sz="2000" dirty="0"/>
          </a:p>
          <a:p>
            <a:pPr marL="573088" indent="-533400">
              <a:lnSpc>
                <a:spcPct val="80000"/>
              </a:lnSpc>
              <a:buFontTx/>
              <a:buNone/>
            </a:pPr>
            <a:endParaRPr lang="en-US" sz="2000" dirty="0"/>
          </a:p>
        </p:txBody>
      </p:sp>
    </p:spTree>
  </p:cSld>
  <p:clrMapOvr>
    <a:masterClrMapping/>
  </p:clrMapOvr>
  <p:transition>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guide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42018709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214423"/>
            <a:ext cx="8572560" cy="3571900"/>
          </a:xfrm>
        </p:spPr>
        <p:txBody>
          <a:bodyPr/>
          <a:lstStyle/>
          <a:p>
            <a:r>
              <a:rPr lang="en-US" sz="2400" dirty="0" smtClean="0"/>
              <a:t>Dependency </a:t>
            </a:r>
          </a:p>
          <a:p>
            <a:pPr lvl="1"/>
            <a:r>
              <a:rPr lang="en-US" sz="2000" dirty="0" smtClean="0"/>
              <a:t>is a weaker form of relationship which indicates that one class depends on another.</a:t>
            </a:r>
          </a:p>
          <a:p>
            <a:pPr lvl="1"/>
            <a:r>
              <a:rPr lang="en-US" sz="2000" dirty="0" smtClean="0"/>
              <a:t>exists when one class relies on another in some way, usually by invoking the methods of the other</a:t>
            </a:r>
          </a:p>
          <a:p>
            <a:pPr lvl="1"/>
            <a:r>
              <a:rPr lang="en-US" sz="2000" dirty="0" smtClean="0"/>
              <a:t>is a relationship between two classes in which a change to one, called the independent class, causes a change in the other, called the dependent class.  </a:t>
            </a:r>
          </a:p>
          <a:p>
            <a:pPr lvl="1"/>
            <a:r>
              <a:rPr lang="en-US" sz="2000" dirty="0" smtClean="0"/>
              <a:t>is represented by a dashed line from the dependent class to the independent class. </a:t>
            </a:r>
          </a:p>
          <a:p>
            <a:pPr lvl="1"/>
            <a:r>
              <a:rPr lang="en-US" sz="2000" dirty="0" smtClean="0"/>
              <a:t>exists if a class is a parameter variable or local variable of a method of another class</a:t>
            </a:r>
          </a:p>
          <a:p>
            <a:endParaRPr lang="ar-EG" sz="2400" dirty="0"/>
          </a:p>
        </p:txBody>
      </p:sp>
      <p:sp>
        <p:nvSpPr>
          <p:cNvPr id="4" name="Rectangle 2"/>
          <p:cNvSpPr>
            <a:spLocks noGrp="1" noChangeArrowheads="1"/>
          </p:cNvSpPr>
          <p:nvPr>
            <p:ph type="title"/>
          </p:nvPr>
        </p:nvSpPr>
        <p:spPr/>
        <p:txBody>
          <a:bodyPr/>
          <a:lstStyle/>
          <a:p>
            <a:r>
              <a:rPr lang="en-US" sz="3600" b="1" dirty="0" smtClean="0"/>
              <a:t>Dependency</a:t>
            </a:r>
            <a:endParaRPr lang="en-US" sz="3600" b="1" dirty="0"/>
          </a:p>
        </p:txBody>
      </p:sp>
      <p:grpSp>
        <p:nvGrpSpPr>
          <p:cNvPr id="5" name="Group 4"/>
          <p:cNvGrpSpPr/>
          <p:nvPr/>
        </p:nvGrpSpPr>
        <p:grpSpPr>
          <a:xfrm>
            <a:off x="714348" y="5181600"/>
            <a:ext cx="7153275" cy="1524000"/>
            <a:chOff x="1227138" y="2079625"/>
            <a:chExt cx="7153275" cy="1390650"/>
          </a:xfrm>
        </p:grpSpPr>
        <p:sp>
          <p:nvSpPr>
            <p:cNvPr id="6" name="Rectangle 3"/>
            <p:cNvSpPr>
              <a:spLocks noChangeArrowheads="1"/>
            </p:cNvSpPr>
            <p:nvPr/>
          </p:nvSpPr>
          <p:spPr bwMode="auto">
            <a:xfrm>
              <a:off x="1262063" y="2079625"/>
              <a:ext cx="2481262" cy="139065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dirty="0">
                  <a:solidFill>
                    <a:schemeClr val="accent2"/>
                  </a:solidFill>
                  <a:latin typeface="Times New Roman" pitchFamily="18" charset="0"/>
                </a:rPr>
                <a:t>Dependent Class</a:t>
              </a:r>
            </a:p>
            <a:p>
              <a:pPr algn="ctr" eaLnBrk="0" hangingPunct="0"/>
              <a:endParaRPr lang="en-US" sz="2400" dirty="0">
                <a:solidFill>
                  <a:schemeClr val="accent2"/>
                </a:solidFill>
                <a:latin typeface="Times New Roman" pitchFamily="18" charset="0"/>
              </a:endParaRPr>
            </a:p>
            <a:p>
              <a:pPr algn="ctr" eaLnBrk="0" hangingPunct="0"/>
              <a:endParaRPr lang="en-US" sz="2400" dirty="0">
                <a:solidFill>
                  <a:schemeClr val="accent2"/>
                </a:solidFill>
                <a:latin typeface="Times New Roman" pitchFamily="18" charset="0"/>
              </a:endParaRPr>
            </a:p>
          </p:txBody>
        </p:sp>
        <p:sp>
          <p:nvSpPr>
            <p:cNvPr id="7" name="Rectangle 4"/>
            <p:cNvSpPr>
              <a:spLocks noChangeArrowheads="1"/>
            </p:cNvSpPr>
            <p:nvPr/>
          </p:nvSpPr>
          <p:spPr bwMode="auto">
            <a:xfrm>
              <a:off x="6213475" y="2292350"/>
              <a:ext cx="2166938" cy="10033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r>
                <a:rPr lang="en-US" sz="2400" dirty="0">
                  <a:solidFill>
                    <a:schemeClr val="accent2"/>
                  </a:solidFill>
                  <a:latin typeface="Times New Roman" pitchFamily="18" charset="0"/>
                </a:rPr>
                <a:t>Independent </a:t>
              </a:r>
            </a:p>
            <a:p>
              <a:pPr algn="ctr" eaLnBrk="0" hangingPunct="0"/>
              <a:r>
                <a:rPr lang="en-US" sz="2400" dirty="0">
                  <a:solidFill>
                    <a:schemeClr val="accent2"/>
                  </a:solidFill>
                  <a:latin typeface="Times New Roman" pitchFamily="18" charset="0"/>
                </a:rPr>
                <a:t>Class</a:t>
              </a:r>
            </a:p>
          </p:txBody>
        </p:sp>
        <p:sp>
          <p:nvSpPr>
            <p:cNvPr id="8" name="Line 5"/>
            <p:cNvSpPr>
              <a:spLocks noChangeShapeType="1"/>
            </p:cNvSpPr>
            <p:nvPr/>
          </p:nvSpPr>
          <p:spPr bwMode="auto">
            <a:xfrm>
              <a:off x="3770313" y="2855913"/>
              <a:ext cx="2443162" cy="0"/>
            </a:xfrm>
            <a:prstGeom prst="line">
              <a:avLst/>
            </a:prstGeom>
            <a:noFill/>
            <a:ln w="38100">
              <a:solidFill>
                <a:schemeClr val="tx1"/>
              </a:solidFill>
              <a:prstDash val="sysDot"/>
              <a:round/>
              <a:headEnd/>
              <a:tailEnd type="arrow" w="med" len="med"/>
            </a:ln>
            <a:effectLst/>
          </p:spPr>
          <p:txBody>
            <a:bodyPr/>
            <a:lstStyle/>
            <a:p>
              <a:endParaRPr lang="ar-EG"/>
            </a:p>
          </p:txBody>
        </p:sp>
        <p:sp>
          <p:nvSpPr>
            <p:cNvPr id="9" name="Line 9"/>
            <p:cNvSpPr>
              <a:spLocks noChangeShapeType="1"/>
            </p:cNvSpPr>
            <p:nvPr/>
          </p:nvSpPr>
          <p:spPr bwMode="auto">
            <a:xfrm>
              <a:off x="1227138" y="2705418"/>
              <a:ext cx="2543175" cy="0"/>
            </a:xfrm>
            <a:prstGeom prst="line">
              <a:avLst/>
            </a:prstGeom>
            <a:noFill/>
            <a:ln w="28575">
              <a:solidFill>
                <a:schemeClr val="bg2"/>
              </a:solidFill>
              <a:round/>
              <a:headEnd/>
              <a:tailEnd/>
            </a:ln>
            <a:effectLst/>
          </p:spPr>
          <p:txBody>
            <a:bodyPr/>
            <a:lstStyle/>
            <a:p>
              <a:endParaRPr lang="ar-EG"/>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428868"/>
            <a:ext cx="8001056" cy="1857388"/>
          </a:xfrm>
        </p:spPr>
        <p:txBody>
          <a:bodyPr/>
          <a:lstStyle/>
          <a:p>
            <a:pPr>
              <a:lnSpc>
                <a:spcPct val="150000"/>
              </a:lnSpc>
            </a:pPr>
            <a:r>
              <a:rPr lang="en-US" sz="2400" dirty="0" smtClean="0"/>
              <a:t>For example, if you have a </a:t>
            </a:r>
            <a:r>
              <a:rPr lang="en-US" sz="2400" b="1" dirty="0" err="1" smtClean="0"/>
              <a:t>CDPlayer</a:t>
            </a:r>
            <a:r>
              <a:rPr lang="en-US" sz="2400" dirty="0" smtClean="0"/>
              <a:t> player class and a</a:t>
            </a:r>
            <a:r>
              <a:rPr lang="en-US" sz="2400" b="1" dirty="0" smtClean="0"/>
              <a:t> </a:t>
            </a:r>
            <a:r>
              <a:rPr lang="en-US" sz="2400" b="1" dirty="0" err="1" smtClean="0"/>
              <a:t>RemoteControl</a:t>
            </a:r>
            <a:r>
              <a:rPr lang="en-US" sz="2400" dirty="0" smtClean="0"/>
              <a:t> class, you would indicate the dependency by the following diagram</a:t>
            </a:r>
            <a:endParaRPr lang="ar-EG" sz="2400" dirty="0"/>
          </a:p>
        </p:txBody>
      </p:sp>
      <p:sp>
        <p:nvSpPr>
          <p:cNvPr id="432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ar-EG"/>
          </a:p>
        </p:txBody>
      </p:sp>
      <p:graphicFrame>
        <p:nvGraphicFramePr>
          <p:cNvPr id="432129" name="Object 1"/>
          <p:cNvGraphicFramePr>
            <a:graphicFrameLocks noChangeAspect="1"/>
          </p:cNvGraphicFramePr>
          <p:nvPr/>
        </p:nvGraphicFramePr>
        <p:xfrm>
          <a:off x="714348" y="4786322"/>
          <a:ext cx="7143475" cy="1109666"/>
        </p:xfrm>
        <a:graphic>
          <a:graphicData uri="http://schemas.openxmlformats.org/presentationml/2006/ole">
            <p:oleObj spid="_x0000_s432156" r:id="rId3" imgW="3927348" imgH="612648" progId="">
              <p:embed/>
            </p:oleObj>
          </a:graphicData>
        </a:graphic>
      </p:graphicFrame>
      <p:sp>
        <p:nvSpPr>
          <p:cNvPr id="6" name="Rectangle 2"/>
          <p:cNvSpPr>
            <a:spLocks noGrp="1" noChangeArrowheads="1"/>
          </p:cNvSpPr>
          <p:nvPr>
            <p:ph type="title"/>
          </p:nvPr>
        </p:nvSpPr>
        <p:spPr/>
        <p:txBody>
          <a:bodyPr/>
          <a:lstStyle/>
          <a:p>
            <a:r>
              <a:rPr lang="en-US" dirty="0" smtClean="0"/>
              <a:t>Dependency example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71538" y="0"/>
            <a:ext cx="7681913" cy="676275"/>
          </a:xfrm>
        </p:spPr>
        <p:txBody>
          <a:bodyPr/>
          <a:lstStyle/>
          <a:p>
            <a:r>
              <a:rPr lang="en-US" sz="3200" b="1" dirty="0"/>
              <a:t>Generalization</a:t>
            </a:r>
          </a:p>
        </p:txBody>
      </p:sp>
      <p:sp>
        <p:nvSpPr>
          <p:cNvPr id="55299" name="Rectangle 3"/>
          <p:cNvSpPr>
            <a:spLocks noGrp="1" noChangeArrowheads="1"/>
          </p:cNvSpPr>
          <p:nvPr>
            <p:ph type="body" idx="1"/>
          </p:nvPr>
        </p:nvSpPr>
        <p:spPr>
          <a:xfrm>
            <a:off x="179388" y="928670"/>
            <a:ext cx="8785225" cy="5380055"/>
          </a:xfrm>
        </p:spPr>
        <p:txBody>
          <a:bodyPr/>
          <a:lstStyle/>
          <a:p>
            <a:pPr>
              <a:lnSpc>
                <a:spcPct val="120000"/>
              </a:lnSpc>
            </a:pPr>
            <a:r>
              <a:rPr lang="en-US" sz="2000" dirty="0" smtClean="0"/>
              <a:t>A Generalization follows a “is a” or “is a kind of” heuristic from a specialization class to the generalization class. (e.g., student “is a” person, video “is a kind of” inventory)..</a:t>
            </a:r>
            <a:endParaRPr lang="en-US" sz="2000" dirty="0" smtClean="0">
              <a:latin typeface="Times New Roman" pitchFamily="18" charset="0"/>
              <a:cs typeface="Times New Roman" pitchFamily="18" charset="0"/>
            </a:endParaRPr>
          </a:p>
          <a:p>
            <a:pPr>
              <a:lnSpc>
                <a:spcPct val="120000"/>
              </a:lnSpc>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relationship between a general thing (called the </a:t>
            </a:r>
            <a:r>
              <a:rPr lang="en-US" sz="2000" dirty="0" err="1">
                <a:latin typeface="Times New Roman" pitchFamily="18" charset="0"/>
                <a:cs typeface="Times New Roman" pitchFamily="18" charset="0"/>
              </a:rPr>
              <a:t>superclass</a:t>
            </a:r>
            <a:r>
              <a:rPr lang="en-US" sz="2000" dirty="0">
                <a:latin typeface="Times New Roman" pitchFamily="18" charset="0"/>
                <a:cs typeface="Times New Roman" pitchFamily="18" charset="0"/>
              </a:rPr>
              <a:t> or parent) and a more specific kind of that thing (called the subclass or child</a:t>
            </a:r>
            <a:r>
              <a:rPr lang="en-US" sz="2000" dirty="0" smtClean="0">
                <a:latin typeface="Times New Roman" pitchFamily="18" charset="0"/>
                <a:cs typeface="Times New Roman" pitchFamily="18" charset="0"/>
              </a:rPr>
              <a:t>)</a:t>
            </a:r>
          </a:p>
          <a:p>
            <a:pPr lvl="1"/>
            <a:r>
              <a:rPr lang="en-US" sz="1800" dirty="0" smtClean="0">
                <a:latin typeface="Times New Roman" pitchFamily="18" charset="0"/>
                <a:cs typeface="Times New Roman" pitchFamily="18" charset="0"/>
              </a:rPr>
              <a:t>The </a:t>
            </a:r>
            <a:r>
              <a:rPr lang="en-US" sz="1800" i="1" dirty="0" err="1" smtClean="0">
                <a:latin typeface="Times New Roman" pitchFamily="18" charset="0"/>
                <a:cs typeface="Times New Roman" pitchFamily="18" charset="0"/>
                <a:hlinkClick r:id="rId3" tooltip="Supertype"/>
              </a:rPr>
              <a:t>supertype</a:t>
            </a:r>
            <a:r>
              <a:rPr lang="en-US" sz="1800" dirty="0" smtClean="0">
                <a:latin typeface="Times New Roman" pitchFamily="18" charset="0"/>
                <a:cs typeface="Times New Roman" pitchFamily="18" charset="0"/>
              </a:rPr>
              <a:t> in the generalization relationship is also known as the </a:t>
            </a:r>
            <a:r>
              <a:rPr lang="en-US" sz="1800" i="1" dirty="0" smtClean="0">
                <a:latin typeface="Times New Roman" pitchFamily="18" charset="0"/>
                <a:cs typeface="Times New Roman" pitchFamily="18" charset="0"/>
              </a:rPr>
              <a:t>"parent"</a:t>
            </a:r>
            <a:r>
              <a:rPr lang="en-US" sz="1800" dirty="0" smtClean="0">
                <a:latin typeface="Times New Roman" pitchFamily="18" charset="0"/>
                <a:cs typeface="Times New Roman" pitchFamily="18" charset="0"/>
              </a:rPr>
              <a:t>, </a:t>
            </a:r>
            <a:r>
              <a:rPr lang="en-US" sz="1800" i="1" dirty="0" err="1" smtClean="0">
                <a:latin typeface="Times New Roman" pitchFamily="18" charset="0"/>
                <a:cs typeface="Times New Roman" pitchFamily="18" charset="0"/>
              </a:rPr>
              <a:t>superclass</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base class</a:t>
            </a:r>
            <a:r>
              <a:rPr lang="en-US" sz="1800" dirty="0" smtClean="0">
                <a:latin typeface="Times New Roman" pitchFamily="18" charset="0"/>
                <a:cs typeface="Times New Roman" pitchFamily="18" charset="0"/>
              </a:rPr>
              <a:t>, or </a:t>
            </a:r>
            <a:r>
              <a:rPr lang="en-US" sz="1800" i="1" dirty="0" smtClean="0">
                <a:latin typeface="Times New Roman" pitchFamily="18" charset="0"/>
                <a:cs typeface="Times New Roman" pitchFamily="18" charset="0"/>
              </a:rPr>
              <a:t>base type</a:t>
            </a:r>
            <a:r>
              <a:rPr lang="en-US" sz="1800" dirty="0" smtClean="0">
                <a:latin typeface="Times New Roman" pitchFamily="18" charset="0"/>
                <a:cs typeface="Times New Roman" pitchFamily="18" charset="0"/>
              </a:rPr>
              <a:t>.</a:t>
            </a:r>
          </a:p>
          <a:p>
            <a:pPr lvl="1"/>
            <a:r>
              <a:rPr lang="en-US" sz="1800" dirty="0" smtClean="0">
                <a:latin typeface="Times New Roman" pitchFamily="18" charset="0"/>
                <a:cs typeface="Times New Roman" pitchFamily="18" charset="0"/>
              </a:rPr>
              <a:t>The </a:t>
            </a:r>
            <a:r>
              <a:rPr lang="en-US" sz="1800" i="1" dirty="0" smtClean="0">
                <a:latin typeface="Times New Roman" pitchFamily="18" charset="0"/>
                <a:cs typeface="Times New Roman" pitchFamily="18" charset="0"/>
                <a:hlinkClick r:id="rId4" tooltip="Subtype"/>
              </a:rPr>
              <a:t>subtype</a:t>
            </a:r>
            <a:r>
              <a:rPr lang="en-US" sz="1800" dirty="0" smtClean="0">
                <a:latin typeface="Times New Roman" pitchFamily="18" charset="0"/>
                <a:cs typeface="Times New Roman" pitchFamily="18" charset="0"/>
              </a:rPr>
              <a:t> in the specialization relationship is also known as the </a:t>
            </a:r>
            <a:r>
              <a:rPr lang="en-US" sz="1800" i="1" dirty="0" smtClean="0">
                <a:latin typeface="Times New Roman" pitchFamily="18" charset="0"/>
                <a:cs typeface="Times New Roman" pitchFamily="18" charset="0"/>
              </a:rPr>
              <a:t>"child"</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subclass</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derived class</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derived type</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inheriting class</a:t>
            </a:r>
            <a:r>
              <a:rPr lang="en-US" sz="1800" dirty="0" smtClean="0">
                <a:latin typeface="Times New Roman" pitchFamily="18" charset="0"/>
                <a:cs typeface="Times New Roman" pitchFamily="18" charset="0"/>
              </a:rPr>
              <a:t>, or </a:t>
            </a:r>
            <a:r>
              <a:rPr lang="en-US" sz="1800" i="1" dirty="0" smtClean="0">
                <a:latin typeface="Times New Roman" pitchFamily="18" charset="0"/>
                <a:cs typeface="Times New Roman" pitchFamily="18" charset="0"/>
              </a:rPr>
              <a:t>inheriting type</a:t>
            </a:r>
            <a:r>
              <a:rPr lang="en-US" sz="1800" dirty="0" smtClean="0">
                <a:latin typeface="Times New Roman" pitchFamily="18" charset="0"/>
                <a:cs typeface="Times New Roman" pitchFamily="18" charset="0"/>
              </a:rPr>
              <a:t>.</a:t>
            </a:r>
          </a:p>
          <a:p>
            <a:pPr>
              <a:lnSpc>
                <a:spcPct val="130000"/>
              </a:lnSpc>
              <a:spcBef>
                <a:spcPct val="0"/>
              </a:spcBef>
            </a:pPr>
            <a:r>
              <a:rPr lang="en-US" sz="2000" dirty="0" smtClean="0"/>
              <a:t>Common attributes, operations and relationships are located in the generalization class and are inherited by the specialization classes</a:t>
            </a:r>
          </a:p>
          <a:p>
            <a:pPr>
              <a:lnSpc>
                <a:spcPct val="130000"/>
              </a:lnSpc>
              <a:spcBef>
                <a:spcPct val="0"/>
              </a:spcBef>
            </a:pPr>
            <a:r>
              <a:rPr lang="en-US" sz="2000" dirty="0" smtClean="0"/>
              <a:t>Unique attributes, operations and relationships are located in the specialization classes.</a:t>
            </a:r>
          </a:p>
          <a:p>
            <a:pPr>
              <a:lnSpc>
                <a:spcPct val="130000"/>
              </a:lnSpc>
              <a:spcBef>
                <a:spcPct val="0"/>
              </a:spcBef>
            </a:pPr>
            <a:r>
              <a:rPr lang="en-US" sz="2000" dirty="0" smtClean="0"/>
              <a:t>Inherited attributes and operations may be overridden or enhanced in the specialization class depending on programming language support.</a:t>
            </a:r>
          </a:p>
          <a:p>
            <a:pPr>
              <a:lnSpc>
                <a:spcPct val="130000"/>
              </a:lnSpc>
              <a:spcBef>
                <a:spcPct val="0"/>
              </a:spcBef>
            </a:pPr>
            <a:r>
              <a:rPr lang="en-US" sz="2000" dirty="0" smtClean="0"/>
              <a:t>Every instance of a subtype must also be an instance of its </a:t>
            </a:r>
            <a:r>
              <a:rPr lang="en-US" sz="2000" dirty="0" err="1" smtClean="0"/>
              <a:t>supertype</a:t>
            </a:r>
            <a:endParaRPr lang="ar-EG"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3200" b="1"/>
              <a:t>Generalization</a:t>
            </a:r>
          </a:p>
        </p:txBody>
      </p:sp>
      <p:sp>
        <p:nvSpPr>
          <p:cNvPr id="56323" name="Rectangle 3"/>
          <p:cNvSpPr>
            <a:spLocks noGrp="1" noChangeArrowheads="1"/>
          </p:cNvSpPr>
          <p:nvPr>
            <p:ph type="body" idx="1"/>
          </p:nvPr>
        </p:nvSpPr>
        <p:spPr>
          <a:xfrm>
            <a:off x="539750" y="1484313"/>
            <a:ext cx="8451850" cy="4465637"/>
          </a:xfrm>
        </p:spPr>
        <p:txBody>
          <a:bodyPr/>
          <a:lstStyle/>
          <a:p>
            <a:r>
              <a:rPr lang="en-US" sz="2400" dirty="0">
                <a:latin typeface="Times New Roman" pitchFamily="18" charset="0"/>
                <a:cs typeface="Times New Roman" pitchFamily="18" charset="0"/>
              </a:rPr>
              <a:t>A class </a:t>
            </a:r>
          </a:p>
          <a:p>
            <a:pPr lvl="1"/>
            <a:r>
              <a:rPr lang="en-US" sz="2400" dirty="0">
                <a:latin typeface="Times New Roman" pitchFamily="18" charset="0"/>
                <a:cs typeface="Times New Roman" pitchFamily="18" charset="0"/>
              </a:rPr>
              <a:t>may have zero, one, or more parents</a:t>
            </a:r>
          </a:p>
          <a:p>
            <a:pPr lvl="1"/>
            <a:r>
              <a:rPr lang="en-US" sz="2400" dirty="0">
                <a:latin typeface="Times New Roman" pitchFamily="18" charset="0"/>
                <a:cs typeface="Times New Roman" pitchFamily="18" charset="0"/>
              </a:rPr>
              <a:t>that has no parents and has one or more children is called a root class or a base class	</a:t>
            </a:r>
          </a:p>
          <a:p>
            <a:pPr lvl="1"/>
            <a:r>
              <a:rPr lang="en-US" sz="2400" dirty="0">
                <a:latin typeface="Times New Roman" pitchFamily="18" charset="0"/>
                <a:cs typeface="Times New Roman" pitchFamily="18" charset="0"/>
              </a:rPr>
              <a:t>that has no children is called a leaf class</a:t>
            </a:r>
          </a:p>
          <a:p>
            <a:r>
              <a:rPr lang="en-US" sz="2400" dirty="0">
                <a:latin typeface="Times New Roman" pitchFamily="18" charset="0"/>
                <a:cs typeface="Times New Roman" pitchFamily="18" charset="0"/>
              </a:rPr>
              <a:t>Inheritance</a:t>
            </a:r>
          </a:p>
          <a:p>
            <a:pPr lvl="1"/>
            <a:r>
              <a:rPr lang="en-US" sz="2400" dirty="0">
                <a:latin typeface="Times New Roman" pitchFamily="18" charset="0"/>
                <a:cs typeface="Times New Roman" pitchFamily="18" charset="0"/>
              </a:rPr>
              <a:t>a class with exactly one parent uses single inheritance</a:t>
            </a:r>
          </a:p>
          <a:p>
            <a:pPr lvl="1"/>
            <a:r>
              <a:rPr lang="en-US" sz="2400" dirty="0">
                <a:latin typeface="Times New Roman" pitchFamily="18" charset="0"/>
                <a:cs typeface="Times New Roman" pitchFamily="18" charset="0"/>
              </a:rPr>
              <a:t>a class with more than one parent uses multiple inheritance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5186" name="Picture 2"/>
          <p:cNvPicPr>
            <a:picLocks noChangeAspect="1" noChangeArrowheads="1"/>
          </p:cNvPicPr>
          <p:nvPr/>
        </p:nvPicPr>
        <p:blipFill>
          <a:blip r:embed="rId3"/>
          <a:srcRect/>
          <a:stretch>
            <a:fillRect/>
          </a:stretch>
        </p:blipFill>
        <p:spPr bwMode="auto">
          <a:xfrm>
            <a:off x="2290520" y="4510086"/>
            <a:ext cx="3529247" cy="1771654"/>
          </a:xfrm>
          <a:prstGeom prst="rect">
            <a:avLst/>
          </a:prstGeom>
          <a:noFill/>
          <a:ln w="9525">
            <a:noFill/>
            <a:miter lim="800000"/>
            <a:headEnd/>
            <a:tailEnd/>
          </a:ln>
          <a:effectLst/>
        </p:spPr>
      </p:pic>
      <p:pic>
        <p:nvPicPr>
          <p:cNvPr id="605187" name="Picture 3"/>
          <p:cNvPicPr>
            <a:picLocks noGrp="1" noChangeAspect="1" noChangeArrowheads="1"/>
          </p:cNvPicPr>
          <p:nvPr>
            <p:ph idx="1"/>
          </p:nvPr>
        </p:nvPicPr>
        <p:blipFill>
          <a:blip r:embed="rId4"/>
          <a:srcRect/>
          <a:stretch>
            <a:fillRect/>
          </a:stretch>
        </p:blipFill>
        <p:spPr bwMode="auto">
          <a:xfrm>
            <a:off x="2438400" y="6400800"/>
            <a:ext cx="3048000" cy="381000"/>
          </a:xfrm>
          <a:prstGeom prst="rect">
            <a:avLst/>
          </a:prstGeom>
          <a:noFill/>
          <a:ln w="9525">
            <a:noFill/>
            <a:miter lim="800000"/>
            <a:headEnd/>
            <a:tailEnd/>
          </a:ln>
          <a:effectLst/>
        </p:spPr>
      </p:pic>
      <p:sp>
        <p:nvSpPr>
          <p:cNvPr id="6" name="TextBox 5"/>
          <p:cNvSpPr txBox="1"/>
          <p:nvPr/>
        </p:nvSpPr>
        <p:spPr>
          <a:xfrm>
            <a:off x="1143000" y="1410831"/>
            <a:ext cx="6572296" cy="2246769"/>
          </a:xfrm>
          <a:prstGeom prst="rect">
            <a:avLst/>
          </a:prstGeom>
          <a:noFill/>
        </p:spPr>
        <p:txBody>
          <a:bodyPr wrap="square" rtlCol="1">
            <a:spAutoFit/>
          </a:bodyPr>
          <a:lstStyle/>
          <a:p>
            <a:pPr>
              <a:buFont typeface="Arial" pitchFamily="34" charset="0"/>
              <a:buChar char="•"/>
            </a:pPr>
            <a:r>
              <a:rPr lang="en-US" sz="2000" dirty="0" smtClean="0">
                <a:latin typeface="Times New Roman" pitchFamily="18" charset="0"/>
                <a:cs typeface="Times New Roman" pitchFamily="18" charset="0"/>
              </a:rPr>
              <a:t>Graphically, it is rendered as a solid directed line with a hollow arrowhead that points from the child element to the parent element pointing to the parent</a:t>
            </a:r>
          </a:p>
          <a:p>
            <a:pPr>
              <a:buFont typeface="Arial" pitchFamily="34" charset="0"/>
              <a:buChar char="•"/>
            </a:pPr>
            <a:r>
              <a:rPr lang="en-US" sz="2000" dirty="0" smtClean="0"/>
              <a:t>The generalization is drawn from the subclass class to the </a:t>
            </a:r>
            <a:r>
              <a:rPr lang="en-US" sz="2000" dirty="0" err="1" smtClean="0"/>
              <a:t>superclass</a:t>
            </a:r>
            <a:r>
              <a:rPr lang="en-US" sz="2000" dirty="0" smtClean="0"/>
              <a:t>/parent class. </a:t>
            </a:r>
          </a:p>
          <a:p>
            <a:pPr>
              <a:buFont typeface="Arial" pitchFamily="34" charset="0"/>
              <a:buChar char="•"/>
            </a:pPr>
            <a:r>
              <a:rPr lang="en-US" sz="2000" dirty="0" smtClean="0"/>
              <a:t>The terms “ancestor” and “descendent” may be used instead of “</a:t>
            </a:r>
            <a:r>
              <a:rPr lang="en-US" sz="2000" dirty="0" err="1" smtClean="0"/>
              <a:t>superclass</a:t>
            </a:r>
            <a:r>
              <a:rPr lang="en-US" sz="2000" dirty="0" smtClean="0"/>
              <a:t>” and “subclass.” </a:t>
            </a:r>
            <a:endParaRPr lang="ar-EG" sz="2400" dirty="0"/>
          </a:p>
        </p:txBody>
      </p:sp>
      <p:sp>
        <p:nvSpPr>
          <p:cNvPr id="7" name="Rectangle 17"/>
          <p:cNvSpPr>
            <a:spLocks noChangeArrowheads="1"/>
          </p:cNvSpPr>
          <p:nvPr/>
        </p:nvSpPr>
        <p:spPr bwMode="auto">
          <a:xfrm>
            <a:off x="1357290" y="428604"/>
            <a:ext cx="6653216" cy="584775"/>
          </a:xfrm>
          <a:prstGeom prst="rect">
            <a:avLst/>
          </a:prstGeom>
          <a:noFill/>
          <a:ln w="12700" cap="sq">
            <a:noFill/>
            <a:miter lim="800000"/>
            <a:headEnd type="none" w="sm" len="sm"/>
            <a:tailEnd type="none" w="sm" len="sm"/>
          </a:ln>
          <a:effectLst/>
        </p:spPr>
        <p:txBody>
          <a:bodyPr wrap="square">
            <a:spAutoFit/>
          </a:bodyPr>
          <a:lstStyle/>
          <a:p>
            <a:pPr eaLnBrk="1" hangingPunct="1">
              <a:spcBef>
                <a:spcPct val="50000"/>
              </a:spcBef>
            </a:pPr>
            <a:r>
              <a:rPr lang="en-US" sz="2400" b="1" dirty="0">
                <a:latin typeface="Times New Roman" pitchFamily="18" charset="0"/>
              </a:rPr>
              <a:t> </a:t>
            </a:r>
            <a:r>
              <a:rPr lang="en-US" altLang="zh-TW" sz="2400" b="1" dirty="0">
                <a:latin typeface="Times New Roman" pitchFamily="18" charset="0"/>
                <a:ea typeface="PMingLiU" pitchFamily="18" charset="-120"/>
              </a:rPr>
              <a:t>Notation of Class Diagram</a:t>
            </a:r>
            <a:r>
              <a:rPr lang="en-US" sz="2400" b="1" dirty="0">
                <a:solidFill>
                  <a:schemeClr val="tx2"/>
                </a:solidFill>
                <a:latin typeface="Times New Roman" pitchFamily="18" charset="0"/>
              </a:rPr>
              <a:t>:</a:t>
            </a:r>
            <a:r>
              <a:rPr lang="en-US" sz="3200" b="1" dirty="0">
                <a:solidFill>
                  <a:schemeClr val="tx2"/>
                </a:solidFill>
                <a:latin typeface="Times New Roman" pitchFamily="18" charset="0"/>
              </a:rPr>
              <a:t> </a:t>
            </a:r>
            <a:r>
              <a:rPr lang="en-US" sz="2400" b="1" dirty="0">
                <a:latin typeface="Times New Roman" pitchFamily="18" charset="0"/>
              </a:rPr>
              <a:t>Generalization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examples</a:t>
            </a:r>
            <a:endParaRPr lang="ar-EG" dirty="0"/>
          </a:p>
        </p:txBody>
      </p:sp>
      <p:sp>
        <p:nvSpPr>
          <p:cNvPr id="6082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ar-EG"/>
          </a:p>
        </p:txBody>
      </p:sp>
      <p:graphicFrame>
        <p:nvGraphicFramePr>
          <p:cNvPr id="608257" name="Object 1"/>
          <p:cNvGraphicFramePr>
            <a:graphicFrameLocks noChangeAspect="1"/>
          </p:cNvGraphicFramePr>
          <p:nvPr/>
        </p:nvGraphicFramePr>
        <p:xfrm>
          <a:off x="1571604" y="2000248"/>
          <a:ext cx="5763829" cy="895352"/>
        </p:xfrm>
        <a:graphic>
          <a:graphicData uri="http://schemas.openxmlformats.org/presentationml/2006/ole">
            <p:oleObj spid="_x0000_s608284" r:id="rId4" imgW="3927348" imgH="612648" progId="">
              <p:embed/>
            </p:oleObj>
          </a:graphicData>
        </a:graphic>
      </p:graphicFrame>
      <p:pic>
        <p:nvPicPr>
          <p:cNvPr id="4" name="Picture 2"/>
          <p:cNvPicPr>
            <a:picLocks noChangeAspect="1" noChangeArrowheads="1"/>
          </p:cNvPicPr>
          <p:nvPr/>
        </p:nvPicPr>
        <p:blipFill>
          <a:blip r:embed="rId5"/>
          <a:srcRect/>
          <a:stretch>
            <a:fillRect/>
          </a:stretch>
        </p:blipFill>
        <p:spPr bwMode="auto">
          <a:xfrm>
            <a:off x="2285984" y="3714752"/>
            <a:ext cx="4391025" cy="2009775"/>
          </a:xfrm>
          <a:prstGeom prst="rect">
            <a:avLst/>
          </a:prstGeom>
          <a:noFill/>
          <a:ln w="9525">
            <a:noFill/>
            <a:miter lim="800000"/>
            <a:headEnd/>
            <a:tailEnd/>
          </a:ln>
          <a:effectLst/>
        </p:spPr>
      </p:pic>
      <p:sp>
        <p:nvSpPr>
          <p:cNvPr id="6" name="TextBox 5"/>
          <p:cNvSpPr txBox="1"/>
          <p:nvPr/>
        </p:nvSpPr>
        <p:spPr>
          <a:xfrm>
            <a:off x="990600" y="1371601"/>
            <a:ext cx="5801588" cy="369332"/>
          </a:xfrm>
          <a:prstGeom prst="rect">
            <a:avLst/>
          </a:prstGeom>
          <a:noFill/>
        </p:spPr>
        <p:txBody>
          <a:bodyPr wrap="square" rtlCol="0">
            <a:spAutoFit/>
          </a:bodyPr>
          <a:lstStyle/>
          <a:p>
            <a:r>
              <a:rPr lang="en-US" dirty="0" smtClean="0"/>
              <a:t>The generalization is depicted by the following diagram</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example</a:t>
            </a:r>
            <a:endParaRPr lang="ar-EG" dirty="0"/>
          </a:p>
        </p:txBody>
      </p:sp>
      <p:pic>
        <p:nvPicPr>
          <p:cNvPr id="714754" name="Picture 2"/>
          <p:cNvPicPr>
            <a:picLocks noChangeAspect="1" noChangeArrowheads="1"/>
          </p:cNvPicPr>
          <p:nvPr/>
        </p:nvPicPr>
        <p:blipFill>
          <a:blip r:embed="rId3"/>
          <a:srcRect/>
          <a:stretch>
            <a:fillRect/>
          </a:stretch>
        </p:blipFill>
        <p:spPr bwMode="auto">
          <a:xfrm>
            <a:off x="1142976" y="1714488"/>
            <a:ext cx="6734175" cy="3971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3"/>
          <p:cNvSpPr>
            <a:spLocks noGrp="1" noChangeArrowheads="1"/>
          </p:cNvSpPr>
          <p:nvPr>
            <p:ph type="title"/>
          </p:nvPr>
        </p:nvSpPr>
        <p:spPr>
          <a:noFill/>
          <a:ln/>
        </p:spPr>
        <p:txBody>
          <a:bodyPr lIns="90487" tIns="44450" rIns="90487" bIns="44450"/>
          <a:lstStyle/>
          <a:p>
            <a:pPr>
              <a:tabLst>
                <a:tab pos="7551738" algn="r"/>
              </a:tabLst>
            </a:pPr>
            <a:r>
              <a:rPr lang="en-US" altLang="en-US" sz="2400" dirty="0">
                <a:latin typeface="Times New Roman" pitchFamily="18" charset="0"/>
                <a:cs typeface="Times New Roman" pitchFamily="18" charset="0"/>
              </a:rPr>
              <a:t>	</a:t>
            </a:r>
          </a:p>
        </p:txBody>
      </p:sp>
      <p:sp>
        <p:nvSpPr>
          <p:cNvPr id="59396" name="Rectangle 4"/>
          <p:cNvSpPr>
            <a:spLocks noChangeArrowheads="1"/>
          </p:cNvSpPr>
          <p:nvPr/>
        </p:nvSpPr>
        <p:spPr bwMode="auto">
          <a:xfrm>
            <a:off x="3729038" y="1925638"/>
            <a:ext cx="1511300" cy="430212"/>
          </a:xfrm>
          <a:prstGeom prst="rect">
            <a:avLst/>
          </a:prstGeom>
          <a:noFill/>
          <a:ln w="12700">
            <a:solidFill>
              <a:schemeClr val="tx1"/>
            </a:solidFill>
            <a:miter lim="800000"/>
            <a:headEnd/>
            <a:tailEnd/>
          </a:ln>
          <a:effectLst/>
        </p:spPr>
        <p:txBody>
          <a:bodyPr wrap="none" anchor="ctr"/>
          <a:lstStyle/>
          <a:p>
            <a:pPr algn="ctr" eaLnBrk="0" hangingPunct="0">
              <a:lnSpc>
                <a:spcPct val="75000"/>
              </a:lnSpc>
            </a:pPr>
            <a:r>
              <a:rPr lang="en-US" altLang="en-US" sz="2000" dirty="0">
                <a:latin typeface="Times New Roman" pitchFamily="18" charset="0"/>
                <a:cs typeface="Times New Roman" pitchFamily="18" charset="0"/>
              </a:rPr>
              <a:t>Vehicle</a:t>
            </a:r>
          </a:p>
        </p:txBody>
      </p:sp>
      <p:sp>
        <p:nvSpPr>
          <p:cNvPr id="59397" name="Rectangle 5"/>
          <p:cNvSpPr>
            <a:spLocks noChangeArrowheads="1"/>
          </p:cNvSpPr>
          <p:nvPr/>
        </p:nvSpPr>
        <p:spPr bwMode="auto">
          <a:xfrm>
            <a:off x="1489075" y="3313113"/>
            <a:ext cx="1511300" cy="430212"/>
          </a:xfrm>
          <a:prstGeom prst="rect">
            <a:avLst/>
          </a:prstGeom>
          <a:noFill/>
          <a:ln w="12700">
            <a:solidFill>
              <a:schemeClr val="tx1"/>
            </a:solidFill>
            <a:miter lim="800000"/>
            <a:headEnd/>
            <a:tailEnd/>
          </a:ln>
          <a:effectLst/>
        </p:spPr>
        <p:txBody>
          <a:bodyPr wrap="none" anchor="ctr"/>
          <a:lstStyle/>
          <a:p>
            <a:pPr algn="ctr" eaLnBrk="0" hangingPunct="0">
              <a:lnSpc>
                <a:spcPct val="75000"/>
              </a:lnSpc>
            </a:pPr>
            <a:r>
              <a:rPr lang="en-US" altLang="en-US" sz="2000">
                <a:latin typeface="Times New Roman" pitchFamily="18" charset="0"/>
                <a:cs typeface="Times New Roman" pitchFamily="18" charset="0"/>
              </a:rPr>
              <a:t>Van</a:t>
            </a:r>
          </a:p>
        </p:txBody>
      </p:sp>
      <p:sp>
        <p:nvSpPr>
          <p:cNvPr id="59398" name="Rectangle 6"/>
          <p:cNvSpPr>
            <a:spLocks noChangeArrowheads="1"/>
          </p:cNvSpPr>
          <p:nvPr/>
        </p:nvSpPr>
        <p:spPr bwMode="auto">
          <a:xfrm>
            <a:off x="3729038" y="3313113"/>
            <a:ext cx="1511300" cy="430212"/>
          </a:xfrm>
          <a:prstGeom prst="rect">
            <a:avLst/>
          </a:prstGeom>
          <a:noFill/>
          <a:ln w="12700">
            <a:solidFill>
              <a:schemeClr val="tx1"/>
            </a:solidFill>
            <a:miter lim="800000"/>
            <a:headEnd/>
            <a:tailEnd/>
          </a:ln>
          <a:effectLst/>
        </p:spPr>
        <p:txBody>
          <a:bodyPr wrap="none" anchor="ctr"/>
          <a:lstStyle/>
          <a:p>
            <a:pPr algn="ctr" eaLnBrk="0" hangingPunct="0">
              <a:lnSpc>
                <a:spcPct val="75000"/>
              </a:lnSpc>
            </a:pPr>
            <a:r>
              <a:rPr lang="en-US" altLang="en-US" sz="2000">
                <a:latin typeface="Times New Roman" pitchFamily="18" charset="0"/>
                <a:cs typeface="Times New Roman" pitchFamily="18" charset="0"/>
              </a:rPr>
              <a:t>Car</a:t>
            </a:r>
          </a:p>
        </p:txBody>
      </p:sp>
      <p:sp>
        <p:nvSpPr>
          <p:cNvPr id="59399" name="Rectangle 7"/>
          <p:cNvSpPr>
            <a:spLocks noChangeArrowheads="1"/>
          </p:cNvSpPr>
          <p:nvPr/>
        </p:nvSpPr>
        <p:spPr bwMode="auto">
          <a:xfrm>
            <a:off x="5970588" y="3313113"/>
            <a:ext cx="1511300" cy="430212"/>
          </a:xfrm>
          <a:prstGeom prst="rect">
            <a:avLst/>
          </a:prstGeom>
          <a:noFill/>
          <a:ln w="12700">
            <a:solidFill>
              <a:schemeClr val="tx1"/>
            </a:solidFill>
            <a:miter lim="800000"/>
            <a:headEnd/>
            <a:tailEnd/>
          </a:ln>
          <a:effectLst/>
        </p:spPr>
        <p:txBody>
          <a:bodyPr wrap="none" anchor="ctr"/>
          <a:lstStyle/>
          <a:p>
            <a:pPr algn="ctr" eaLnBrk="0" hangingPunct="0">
              <a:lnSpc>
                <a:spcPct val="75000"/>
              </a:lnSpc>
            </a:pPr>
            <a:r>
              <a:rPr lang="en-US" altLang="en-US" sz="2000">
                <a:latin typeface="Times New Roman" pitchFamily="18" charset="0"/>
                <a:cs typeface="Times New Roman" pitchFamily="18" charset="0"/>
              </a:rPr>
              <a:t>Truck</a:t>
            </a:r>
          </a:p>
        </p:txBody>
      </p:sp>
      <p:grpSp>
        <p:nvGrpSpPr>
          <p:cNvPr id="59400" name="Group 8"/>
          <p:cNvGrpSpPr>
            <a:grpSpLocks/>
          </p:cNvGrpSpPr>
          <p:nvPr/>
        </p:nvGrpSpPr>
        <p:grpSpPr bwMode="auto">
          <a:xfrm>
            <a:off x="2243138" y="2371725"/>
            <a:ext cx="4484687" cy="942975"/>
            <a:chOff x="1468" y="1736"/>
            <a:chExt cx="2825" cy="594"/>
          </a:xfrm>
        </p:grpSpPr>
        <p:sp>
          <p:nvSpPr>
            <p:cNvPr id="59401" name="AutoShape 9"/>
            <p:cNvSpPr>
              <a:spLocks noChangeArrowheads="1"/>
            </p:cNvSpPr>
            <p:nvPr/>
          </p:nvSpPr>
          <p:spPr bwMode="auto">
            <a:xfrm>
              <a:off x="2733" y="1736"/>
              <a:ext cx="294" cy="152"/>
            </a:xfrm>
            <a:prstGeom prst="triangle">
              <a:avLst>
                <a:gd name="adj" fmla="val 49995"/>
              </a:avLst>
            </a:prstGeom>
            <a:noFill/>
            <a:ln w="12700">
              <a:solidFill>
                <a:schemeClr val="tx1"/>
              </a:solidFill>
              <a:miter lim="800000"/>
              <a:headEnd/>
              <a:tailEnd/>
            </a:ln>
            <a:effectLst/>
          </p:spPr>
          <p:txBody>
            <a:bodyPr wrap="none" anchor="ctr"/>
            <a:lstStyle/>
            <a:p>
              <a:endParaRPr lang="ar-EG"/>
            </a:p>
          </p:txBody>
        </p:sp>
        <p:sp>
          <p:nvSpPr>
            <p:cNvPr id="59402" name="Line 10"/>
            <p:cNvSpPr>
              <a:spLocks noChangeShapeType="1"/>
            </p:cNvSpPr>
            <p:nvPr/>
          </p:nvSpPr>
          <p:spPr bwMode="auto">
            <a:xfrm>
              <a:off x="2880" y="1888"/>
              <a:ext cx="0" cy="437"/>
            </a:xfrm>
            <a:prstGeom prst="line">
              <a:avLst/>
            </a:prstGeom>
            <a:noFill/>
            <a:ln w="12700">
              <a:solidFill>
                <a:schemeClr val="tx1"/>
              </a:solidFill>
              <a:round/>
              <a:headEnd/>
              <a:tailEnd/>
            </a:ln>
            <a:effectLst/>
          </p:spPr>
          <p:txBody>
            <a:bodyPr wrap="none" anchor="ctr"/>
            <a:lstStyle/>
            <a:p>
              <a:endParaRPr lang="ar-EG"/>
            </a:p>
          </p:txBody>
        </p:sp>
        <p:sp>
          <p:nvSpPr>
            <p:cNvPr id="59403" name="Freeform 11"/>
            <p:cNvSpPr>
              <a:spLocks/>
            </p:cNvSpPr>
            <p:nvPr/>
          </p:nvSpPr>
          <p:spPr bwMode="auto">
            <a:xfrm>
              <a:off x="1468" y="2104"/>
              <a:ext cx="2825" cy="226"/>
            </a:xfrm>
            <a:custGeom>
              <a:avLst/>
              <a:gdLst/>
              <a:ahLst/>
              <a:cxnLst>
                <a:cxn ang="0">
                  <a:pos x="0" y="225"/>
                </a:cxn>
                <a:cxn ang="0">
                  <a:pos x="0" y="0"/>
                </a:cxn>
                <a:cxn ang="0">
                  <a:pos x="2824" y="0"/>
                </a:cxn>
                <a:cxn ang="0">
                  <a:pos x="2824" y="225"/>
                </a:cxn>
              </a:cxnLst>
              <a:rect l="0" t="0" r="r" b="b"/>
              <a:pathLst>
                <a:path w="2825" h="226">
                  <a:moveTo>
                    <a:pt x="0" y="225"/>
                  </a:moveTo>
                  <a:lnTo>
                    <a:pt x="0" y="0"/>
                  </a:lnTo>
                  <a:lnTo>
                    <a:pt x="2824" y="0"/>
                  </a:lnTo>
                  <a:lnTo>
                    <a:pt x="2824" y="225"/>
                  </a:lnTo>
                </a:path>
              </a:pathLst>
            </a:custGeom>
            <a:noFill/>
            <a:ln w="12700" cap="rnd" cmpd="sng">
              <a:solidFill>
                <a:schemeClr val="tx1"/>
              </a:solidFill>
              <a:prstDash val="solid"/>
              <a:round/>
              <a:headEnd type="none" w="med" len="med"/>
              <a:tailEnd type="none" w="med" len="med"/>
            </a:ln>
            <a:effectLst/>
          </p:spPr>
          <p:txBody>
            <a:bodyPr/>
            <a:lstStyle/>
            <a:p>
              <a:endParaRPr lang="ar-EG"/>
            </a:p>
          </p:txBody>
        </p:sp>
      </p:grpSp>
      <p:sp>
        <p:nvSpPr>
          <p:cNvPr id="59404" name="Rectangle 12"/>
          <p:cNvSpPr>
            <a:spLocks noChangeArrowheads="1"/>
          </p:cNvSpPr>
          <p:nvPr/>
        </p:nvSpPr>
        <p:spPr bwMode="auto">
          <a:xfrm>
            <a:off x="1506538" y="4705350"/>
            <a:ext cx="1511300" cy="430213"/>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New Roman" pitchFamily="18" charset="0"/>
                <a:cs typeface="Times New Roman" pitchFamily="18" charset="0"/>
              </a:rPr>
              <a:t>Compact</a:t>
            </a:r>
          </a:p>
        </p:txBody>
      </p:sp>
      <p:sp>
        <p:nvSpPr>
          <p:cNvPr id="59405" name="Rectangle 13"/>
          <p:cNvSpPr>
            <a:spLocks noChangeArrowheads="1"/>
          </p:cNvSpPr>
          <p:nvPr/>
        </p:nvSpPr>
        <p:spPr bwMode="auto">
          <a:xfrm>
            <a:off x="3729038" y="4705350"/>
            <a:ext cx="1511300" cy="430213"/>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New Roman" pitchFamily="18" charset="0"/>
                <a:cs typeface="Times New Roman" pitchFamily="18" charset="0"/>
              </a:rPr>
              <a:t>Midsize</a:t>
            </a:r>
          </a:p>
        </p:txBody>
      </p:sp>
      <p:sp>
        <p:nvSpPr>
          <p:cNvPr id="59406" name="Rectangle 14"/>
          <p:cNvSpPr>
            <a:spLocks noChangeArrowheads="1"/>
          </p:cNvSpPr>
          <p:nvPr/>
        </p:nvSpPr>
        <p:spPr bwMode="auto">
          <a:xfrm>
            <a:off x="5970588" y="4705350"/>
            <a:ext cx="1511300" cy="430213"/>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New Roman" pitchFamily="18" charset="0"/>
                <a:cs typeface="Times New Roman" pitchFamily="18" charset="0"/>
              </a:rPr>
              <a:t>Full-size</a:t>
            </a:r>
          </a:p>
        </p:txBody>
      </p:sp>
      <p:grpSp>
        <p:nvGrpSpPr>
          <p:cNvPr id="59407" name="Group 15"/>
          <p:cNvGrpSpPr>
            <a:grpSpLocks/>
          </p:cNvGrpSpPr>
          <p:nvPr/>
        </p:nvGrpSpPr>
        <p:grpSpPr bwMode="auto">
          <a:xfrm>
            <a:off x="2243138" y="3757613"/>
            <a:ext cx="4484687" cy="949325"/>
            <a:chOff x="1413" y="2367"/>
            <a:chExt cx="2825" cy="598"/>
          </a:xfrm>
        </p:grpSpPr>
        <p:sp>
          <p:nvSpPr>
            <p:cNvPr id="59408" name="Line 16"/>
            <p:cNvSpPr>
              <a:spLocks noChangeShapeType="1"/>
            </p:cNvSpPr>
            <p:nvPr/>
          </p:nvSpPr>
          <p:spPr bwMode="auto">
            <a:xfrm>
              <a:off x="2825" y="2527"/>
              <a:ext cx="0" cy="433"/>
            </a:xfrm>
            <a:prstGeom prst="line">
              <a:avLst/>
            </a:prstGeom>
            <a:noFill/>
            <a:ln w="12700">
              <a:solidFill>
                <a:schemeClr val="tx1"/>
              </a:solidFill>
              <a:round/>
              <a:headEnd/>
              <a:tailEnd/>
            </a:ln>
            <a:effectLst/>
          </p:spPr>
          <p:txBody>
            <a:bodyPr wrap="none" anchor="ctr"/>
            <a:lstStyle/>
            <a:p>
              <a:endParaRPr lang="ar-EG"/>
            </a:p>
          </p:txBody>
        </p:sp>
        <p:sp>
          <p:nvSpPr>
            <p:cNvPr id="59409" name="AutoShape 17"/>
            <p:cNvSpPr>
              <a:spLocks noChangeArrowheads="1"/>
            </p:cNvSpPr>
            <p:nvPr/>
          </p:nvSpPr>
          <p:spPr bwMode="auto">
            <a:xfrm>
              <a:off x="2678" y="2367"/>
              <a:ext cx="294" cy="152"/>
            </a:xfrm>
            <a:prstGeom prst="triangle">
              <a:avLst>
                <a:gd name="adj" fmla="val 49995"/>
              </a:avLst>
            </a:prstGeom>
            <a:noFill/>
            <a:ln w="12700">
              <a:solidFill>
                <a:schemeClr val="tx1"/>
              </a:solidFill>
              <a:miter lim="800000"/>
              <a:headEnd/>
              <a:tailEnd/>
            </a:ln>
            <a:effectLst/>
          </p:spPr>
          <p:txBody>
            <a:bodyPr wrap="none" anchor="ctr"/>
            <a:lstStyle/>
            <a:p>
              <a:endParaRPr lang="ar-EG"/>
            </a:p>
          </p:txBody>
        </p:sp>
        <p:sp>
          <p:nvSpPr>
            <p:cNvPr id="59410" name="Freeform 18"/>
            <p:cNvSpPr>
              <a:spLocks/>
            </p:cNvSpPr>
            <p:nvPr/>
          </p:nvSpPr>
          <p:spPr bwMode="auto">
            <a:xfrm>
              <a:off x="1413" y="2739"/>
              <a:ext cx="2825" cy="226"/>
            </a:xfrm>
            <a:custGeom>
              <a:avLst/>
              <a:gdLst/>
              <a:ahLst/>
              <a:cxnLst>
                <a:cxn ang="0">
                  <a:pos x="0" y="225"/>
                </a:cxn>
                <a:cxn ang="0">
                  <a:pos x="0" y="0"/>
                </a:cxn>
                <a:cxn ang="0">
                  <a:pos x="2824" y="0"/>
                </a:cxn>
                <a:cxn ang="0">
                  <a:pos x="2824" y="225"/>
                </a:cxn>
              </a:cxnLst>
              <a:rect l="0" t="0" r="r" b="b"/>
              <a:pathLst>
                <a:path w="2825" h="226">
                  <a:moveTo>
                    <a:pt x="0" y="225"/>
                  </a:moveTo>
                  <a:lnTo>
                    <a:pt x="0" y="0"/>
                  </a:lnTo>
                  <a:lnTo>
                    <a:pt x="2824" y="0"/>
                  </a:lnTo>
                  <a:lnTo>
                    <a:pt x="2824" y="225"/>
                  </a:lnTo>
                </a:path>
              </a:pathLst>
            </a:custGeom>
            <a:noFill/>
            <a:ln w="12700" cap="rnd" cmpd="sng">
              <a:solidFill>
                <a:schemeClr val="tx1"/>
              </a:solidFill>
              <a:prstDash val="solid"/>
              <a:round/>
              <a:headEnd type="none" w="med" len="med"/>
              <a:tailEnd type="none" w="med" len="med"/>
            </a:ln>
            <a:effectLst/>
          </p:spPr>
          <p:txBody>
            <a:bodyPr/>
            <a:lstStyle/>
            <a:p>
              <a:endParaRPr lang="ar-EG"/>
            </a:p>
          </p:txBody>
        </p:sp>
      </p:grpSp>
      <p:sp>
        <p:nvSpPr>
          <p:cNvPr id="59411" name="Rectangle 19"/>
          <p:cNvSpPr>
            <a:spLocks noChangeArrowheads="1"/>
          </p:cNvSpPr>
          <p:nvPr/>
        </p:nvSpPr>
        <p:spPr bwMode="auto">
          <a:xfrm>
            <a:off x="4648200" y="4043363"/>
            <a:ext cx="968375" cy="393700"/>
          </a:xfrm>
          <a:prstGeom prst="rect">
            <a:avLst/>
          </a:prstGeom>
          <a:noFill/>
          <a:ln w="12700">
            <a:noFill/>
            <a:miter lim="800000"/>
            <a:headEnd/>
            <a:tailEnd/>
          </a:ln>
          <a:effectLst/>
        </p:spPr>
        <p:txBody>
          <a:bodyPr wrap="none" lIns="90487" tIns="44450" rIns="90487" bIns="44450">
            <a:spAutoFit/>
          </a:bodyPr>
          <a:lstStyle/>
          <a:p>
            <a:pPr eaLnBrk="0" hangingPunct="0"/>
            <a:r>
              <a:rPr lang="en-US" altLang="en-US" sz="2000">
                <a:latin typeface="Times New Roman" pitchFamily="18" charset="0"/>
                <a:cs typeface="Times New Roman" pitchFamily="18" charset="0"/>
              </a:rPr>
              <a:t>car-size</a:t>
            </a:r>
          </a:p>
        </p:txBody>
      </p:sp>
      <p:sp>
        <p:nvSpPr>
          <p:cNvPr id="59412" name="Text Box 20"/>
          <p:cNvSpPr txBox="1">
            <a:spLocks noChangeArrowheads="1"/>
          </p:cNvSpPr>
          <p:nvPr/>
        </p:nvSpPr>
        <p:spPr bwMode="auto">
          <a:xfrm>
            <a:off x="5773738" y="3846513"/>
            <a:ext cx="1533525" cy="396875"/>
          </a:xfrm>
          <a:prstGeom prst="rect">
            <a:avLst/>
          </a:prstGeom>
          <a:noFill/>
          <a:ln w="12700">
            <a:noFill/>
            <a:miter lim="800000"/>
            <a:headEnd/>
            <a:tailEnd/>
          </a:ln>
          <a:effectLst/>
        </p:spPr>
        <p:txBody>
          <a:bodyPr wrap="none">
            <a:spAutoFit/>
          </a:bodyPr>
          <a:lstStyle/>
          <a:p>
            <a:pPr eaLnBrk="0" hangingPunct="0"/>
            <a:r>
              <a:rPr lang="en-US" altLang="en-US" sz="2000">
                <a:latin typeface="Times New Roman" pitchFamily="18" charset="0"/>
                <a:cs typeface="Times New Roman" pitchFamily="18" charset="0"/>
              </a:rPr>
              <a:t>discriminator</a:t>
            </a:r>
          </a:p>
        </p:txBody>
      </p:sp>
      <p:sp>
        <p:nvSpPr>
          <p:cNvPr id="59413" name="Line 21"/>
          <p:cNvSpPr>
            <a:spLocks noChangeShapeType="1"/>
          </p:cNvSpPr>
          <p:nvPr/>
        </p:nvSpPr>
        <p:spPr bwMode="auto">
          <a:xfrm flipH="1">
            <a:off x="5387975" y="4078288"/>
            <a:ext cx="449263" cy="117475"/>
          </a:xfrm>
          <a:prstGeom prst="line">
            <a:avLst/>
          </a:prstGeom>
          <a:noFill/>
          <a:ln w="12700">
            <a:solidFill>
              <a:schemeClr val="tx1"/>
            </a:solidFill>
            <a:round/>
            <a:headEnd/>
            <a:tailEnd type="triangle" w="med" len="med"/>
          </a:ln>
          <a:effectLst/>
        </p:spPr>
        <p:txBody>
          <a:bodyPr wrap="none" anchor="ctr"/>
          <a:lstStyle/>
          <a:p>
            <a:endParaRPr lang="ar-EG"/>
          </a:p>
        </p:txBody>
      </p:sp>
      <p:sp>
        <p:nvSpPr>
          <p:cNvPr id="59414" name="Rectangle 22"/>
          <p:cNvSpPr>
            <a:spLocks noChangeArrowheads="1"/>
          </p:cNvSpPr>
          <p:nvPr/>
        </p:nvSpPr>
        <p:spPr bwMode="auto">
          <a:xfrm>
            <a:off x="4648200" y="2651125"/>
            <a:ext cx="1433513" cy="393700"/>
          </a:xfrm>
          <a:prstGeom prst="rect">
            <a:avLst/>
          </a:prstGeom>
          <a:noFill/>
          <a:ln w="12700">
            <a:noFill/>
            <a:miter lim="800000"/>
            <a:headEnd/>
            <a:tailEnd/>
          </a:ln>
          <a:effectLst/>
        </p:spPr>
        <p:txBody>
          <a:bodyPr wrap="none" lIns="90487" tIns="44450" rIns="90487" bIns="44450">
            <a:spAutoFit/>
          </a:bodyPr>
          <a:lstStyle/>
          <a:p>
            <a:pPr eaLnBrk="0" hangingPunct="0"/>
            <a:r>
              <a:rPr lang="en-US" altLang="en-US" sz="2000">
                <a:latin typeface="Times New Roman" pitchFamily="18" charset="0"/>
                <a:cs typeface="Times New Roman" pitchFamily="18" charset="0"/>
              </a:rPr>
              <a:t>vehicle-type</a:t>
            </a:r>
          </a:p>
        </p:txBody>
      </p:sp>
      <p:sp>
        <p:nvSpPr>
          <p:cNvPr id="59415" name="Line 23"/>
          <p:cNvSpPr>
            <a:spLocks noChangeShapeType="1"/>
          </p:cNvSpPr>
          <p:nvPr/>
        </p:nvSpPr>
        <p:spPr bwMode="auto">
          <a:xfrm flipH="1" flipV="1">
            <a:off x="5365750" y="2951163"/>
            <a:ext cx="457200" cy="1049337"/>
          </a:xfrm>
          <a:prstGeom prst="line">
            <a:avLst/>
          </a:prstGeom>
          <a:noFill/>
          <a:ln w="12700">
            <a:solidFill>
              <a:schemeClr val="tx1"/>
            </a:solidFill>
            <a:round/>
            <a:headEnd/>
            <a:tailEnd type="triangle" w="med" len="med"/>
          </a:ln>
          <a:effectLst/>
        </p:spPr>
        <p:txBody>
          <a:bodyPr wrap="none" anchor="ctr"/>
          <a:lstStyle/>
          <a:p>
            <a:endParaRPr lang="ar-EG"/>
          </a:p>
        </p:txBody>
      </p:sp>
      <p:sp>
        <p:nvSpPr>
          <p:cNvPr id="59416" name="Text Box 24"/>
          <p:cNvSpPr txBox="1">
            <a:spLocks noChangeArrowheads="1"/>
          </p:cNvSpPr>
          <p:nvPr/>
        </p:nvSpPr>
        <p:spPr bwMode="auto">
          <a:xfrm>
            <a:off x="233363" y="1646238"/>
            <a:ext cx="1719262" cy="396875"/>
          </a:xfrm>
          <a:prstGeom prst="rect">
            <a:avLst/>
          </a:prstGeom>
          <a:noFill/>
          <a:ln w="12700">
            <a:noFill/>
            <a:miter lim="800000"/>
            <a:headEnd/>
            <a:tailEnd/>
          </a:ln>
          <a:effectLst/>
        </p:spPr>
        <p:txBody>
          <a:bodyPr wrap="none">
            <a:spAutoFit/>
          </a:bodyPr>
          <a:lstStyle/>
          <a:p>
            <a:pPr eaLnBrk="0" hangingPunct="0"/>
            <a:r>
              <a:rPr lang="en-US" altLang="en-US" sz="2000" b="1">
                <a:solidFill>
                  <a:srgbClr val="B5011F"/>
                </a:solidFill>
                <a:effectLst>
                  <a:outerShdw blurRad="38100" dist="38100" dir="2700000" algn="tl">
                    <a:srgbClr val="C0C0C0"/>
                  </a:outerShdw>
                </a:effectLst>
                <a:latin typeface="Times New Roman" pitchFamily="18" charset="0"/>
                <a:cs typeface="Times New Roman" pitchFamily="18" charset="0"/>
              </a:rPr>
              <a:t>generalization</a:t>
            </a:r>
            <a:endParaRPr lang="en-US" altLang="en-US" sz="2000">
              <a:latin typeface="Times New Roman" pitchFamily="18" charset="0"/>
              <a:cs typeface="Times New Roman" pitchFamily="18" charset="0"/>
            </a:endParaRPr>
          </a:p>
        </p:txBody>
      </p:sp>
      <p:sp>
        <p:nvSpPr>
          <p:cNvPr id="59417" name="Line 25"/>
          <p:cNvSpPr>
            <a:spLocks noChangeShapeType="1"/>
          </p:cNvSpPr>
          <p:nvPr/>
        </p:nvSpPr>
        <p:spPr bwMode="auto">
          <a:xfrm flipV="1">
            <a:off x="1177925" y="2019300"/>
            <a:ext cx="0" cy="3098800"/>
          </a:xfrm>
          <a:prstGeom prst="line">
            <a:avLst/>
          </a:prstGeom>
          <a:noFill/>
          <a:ln w="12700">
            <a:solidFill>
              <a:schemeClr val="tx1"/>
            </a:solidFill>
            <a:round/>
            <a:headEnd/>
            <a:tailEnd type="arrow" w="med" len="med"/>
          </a:ln>
          <a:effectLst/>
        </p:spPr>
        <p:txBody>
          <a:bodyPr wrap="none" anchor="ctr"/>
          <a:lstStyle/>
          <a:p>
            <a:endParaRPr lang="ar-EG"/>
          </a:p>
        </p:txBody>
      </p:sp>
      <p:sp>
        <p:nvSpPr>
          <p:cNvPr id="59418" name="Text Box 26"/>
          <p:cNvSpPr txBox="1">
            <a:spLocks noChangeArrowheads="1"/>
          </p:cNvSpPr>
          <p:nvPr/>
        </p:nvSpPr>
        <p:spPr bwMode="auto">
          <a:xfrm>
            <a:off x="6948488" y="5140325"/>
            <a:ext cx="1647825" cy="396875"/>
          </a:xfrm>
          <a:prstGeom prst="rect">
            <a:avLst/>
          </a:prstGeom>
          <a:noFill/>
          <a:ln w="12700">
            <a:noFill/>
            <a:miter lim="800000"/>
            <a:headEnd/>
            <a:tailEnd/>
          </a:ln>
          <a:effectLst/>
        </p:spPr>
        <p:txBody>
          <a:bodyPr wrap="none">
            <a:spAutoFit/>
          </a:bodyPr>
          <a:lstStyle/>
          <a:p>
            <a:pPr eaLnBrk="0" hangingPunct="0"/>
            <a:r>
              <a:rPr lang="en-US" altLang="en-US" sz="2000" b="1">
                <a:solidFill>
                  <a:srgbClr val="B5011F"/>
                </a:solidFill>
                <a:effectLst>
                  <a:outerShdw blurRad="38100" dist="38100" dir="2700000" algn="tl">
                    <a:srgbClr val="C0C0C0"/>
                  </a:outerShdw>
                </a:effectLst>
                <a:latin typeface="Times New Roman" pitchFamily="18" charset="0"/>
                <a:cs typeface="Times New Roman" pitchFamily="18" charset="0"/>
              </a:rPr>
              <a:t>specialization</a:t>
            </a:r>
            <a:endParaRPr lang="en-US" altLang="en-US" sz="2000">
              <a:latin typeface="Times New Roman" pitchFamily="18" charset="0"/>
              <a:cs typeface="Times New Roman" pitchFamily="18" charset="0"/>
            </a:endParaRPr>
          </a:p>
        </p:txBody>
      </p:sp>
      <p:sp>
        <p:nvSpPr>
          <p:cNvPr id="59419" name="Line 27"/>
          <p:cNvSpPr>
            <a:spLocks noChangeShapeType="1"/>
          </p:cNvSpPr>
          <p:nvPr/>
        </p:nvSpPr>
        <p:spPr bwMode="auto">
          <a:xfrm>
            <a:off x="7804150" y="1892300"/>
            <a:ext cx="0" cy="3286125"/>
          </a:xfrm>
          <a:prstGeom prst="line">
            <a:avLst/>
          </a:prstGeom>
          <a:noFill/>
          <a:ln w="12700">
            <a:solidFill>
              <a:schemeClr val="tx1"/>
            </a:solidFill>
            <a:round/>
            <a:headEnd/>
            <a:tailEnd type="arrow" w="med" len="med"/>
          </a:ln>
          <a:effectLst/>
        </p:spPr>
        <p:txBody>
          <a:bodyPr wrap="none" anchor="ctr"/>
          <a:lstStyle/>
          <a:p>
            <a:endParaRPr lang="ar-EG"/>
          </a:p>
        </p:txBody>
      </p:sp>
      <p:sp>
        <p:nvSpPr>
          <p:cNvPr id="59420" name="Rectangle 28"/>
          <p:cNvSpPr>
            <a:spLocks noChangeArrowheads="1"/>
          </p:cNvSpPr>
          <p:nvPr/>
        </p:nvSpPr>
        <p:spPr bwMode="auto">
          <a:xfrm>
            <a:off x="685800" y="5549900"/>
            <a:ext cx="7772400" cy="685800"/>
          </a:xfrm>
          <a:prstGeom prst="rect">
            <a:avLst/>
          </a:prstGeom>
          <a:noFill/>
          <a:ln w="12700">
            <a:noFill/>
            <a:miter lim="800000"/>
            <a:headEnd/>
            <a:tailEnd/>
          </a:ln>
          <a:effectLst/>
        </p:spPr>
        <p:txBody>
          <a:bodyPr lIns="90487" tIns="44450" rIns="90487" bIns="44450"/>
          <a:lstStyle/>
          <a:p>
            <a:pPr>
              <a:spcBef>
                <a:spcPct val="20000"/>
              </a:spcBef>
            </a:pPr>
            <a:r>
              <a:rPr lang="en-US" altLang="en-US" sz="2000" b="1" u="sng" dirty="0">
                <a:solidFill>
                  <a:srgbClr val="CF0E30"/>
                </a:solidFill>
                <a:latin typeface="Times New Roman" pitchFamily="18" charset="0"/>
                <a:cs typeface="Times New Roman" pitchFamily="18" charset="0"/>
              </a:rPr>
              <a:t>discriminator</a:t>
            </a:r>
            <a:r>
              <a:rPr lang="en-US" altLang="en-US" sz="2000" dirty="0">
                <a:latin typeface="Times New Roman" pitchFamily="18" charset="0"/>
                <a:cs typeface="Times New Roman" pitchFamily="18" charset="0"/>
              </a:rPr>
              <a:t>: an </a:t>
            </a:r>
            <a:r>
              <a:rPr lang="en-US" altLang="en-US" sz="2000" dirty="0">
                <a:solidFill>
                  <a:schemeClr val="hlink"/>
                </a:solidFill>
                <a:latin typeface="Times New Roman" pitchFamily="18" charset="0"/>
                <a:cs typeface="Times New Roman" pitchFamily="18" charset="0"/>
              </a:rPr>
              <a:t>attribute of enumeration type</a:t>
            </a:r>
            <a:r>
              <a:rPr lang="en-US" altLang="en-US" sz="2000" dirty="0">
                <a:latin typeface="Times New Roman" pitchFamily="18" charset="0"/>
                <a:cs typeface="Times New Roman" pitchFamily="18" charset="0"/>
              </a:rPr>
              <a:t> that indicates which property of a class is being abstracted by a generalization</a:t>
            </a:r>
          </a:p>
        </p:txBody>
      </p:sp>
      <p:grpSp>
        <p:nvGrpSpPr>
          <p:cNvPr id="59421" name="Group 29"/>
          <p:cNvGrpSpPr>
            <a:grpSpLocks/>
          </p:cNvGrpSpPr>
          <p:nvPr/>
        </p:nvGrpSpPr>
        <p:grpSpPr bwMode="auto">
          <a:xfrm>
            <a:off x="2262188" y="5153025"/>
            <a:ext cx="3681412" cy="496888"/>
            <a:chOff x="1425" y="3257"/>
            <a:chExt cx="2319" cy="313"/>
          </a:xfrm>
        </p:grpSpPr>
        <p:sp>
          <p:nvSpPr>
            <p:cNvPr id="59422" name="Text Box 30"/>
            <p:cNvSpPr txBox="1">
              <a:spLocks noChangeArrowheads="1"/>
            </p:cNvSpPr>
            <p:nvPr/>
          </p:nvSpPr>
          <p:spPr bwMode="auto">
            <a:xfrm>
              <a:off x="1925" y="3320"/>
              <a:ext cx="648" cy="250"/>
            </a:xfrm>
            <a:prstGeom prst="rect">
              <a:avLst/>
            </a:prstGeom>
            <a:noFill/>
            <a:ln w="12700">
              <a:noFill/>
              <a:miter lim="800000"/>
              <a:headEnd/>
              <a:tailEnd/>
            </a:ln>
            <a:effectLst/>
          </p:spPr>
          <p:txBody>
            <a:bodyPr wrap="none">
              <a:spAutoFit/>
            </a:bodyPr>
            <a:lstStyle/>
            <a:p>
              <a:pPr eaLnBrk="0" hangingPunct="0"/>
              <a:r>
                <a:rPr lang="en-US" altLang="en-US" sz="2000">
                  <a:solidFill>
                    <a:schemeClr val="accent2"/>
                  </a:solidFill>
                  <a:latin typeface="Times New Roman" pitchFamily="18" charset="0"/>
                  <a:cs typeface="Times New Roman" pitchFamily="18" charset="0"/>
                </a:rPr>
                <a:t>subclass</a:t>
              </a:r>
              <a:endParaRPr lang="en-US" altLang="en-US" sz="2000">
                <a:latin typeface="Times New Roman" pitchFamily="18" charset="0"/>
                <a:cs typeface="Times New Roman" pitchFamily="18" charset="0"/>
              </a:endParaRPr>
            </a:p>
          </p:txBody>
        </p:sp>
        <p:cxnSp>
          <p:nvCxnSpPr>
            <p:cNvPr id="59423" name="AutoShape 31"/>
            <p:cNvCxnSpPr>
              <a:cxnSpLocks noChangeShapeType="1"/>
              <a:stCxn id="59422" idx="1"/>
            </p:cNvCxnSpPr>
            <p:nvPr/>
          </p:nvCxnSpPr>
          <p:spPr bwMode="auto">
            <a:xfrm flipH="1" flipV="1">
              <a:off x="1425" y="3257"/>
              <a:ext cx="500" cy="199"/>
            </a:xfrm>
            <a:prstGeom prst="straightConnector1">
              <a:avLst/>
            </a:prstGeom>
            <a:noFill/>
            <a:ln w="12700">
              <a:solidFill>
                <a:schemeClr val="accent2"/>
              </a:solidFill>
              <a:round/>
              <a:headEnd/>
              <a:tailEnd type="triangle" w="med" len="med"/>
            </a:ln>
            <a:effectLst/>
          </p:spPr>
        </p:cxnSp>
        <p:cxnSp>
          <p:nvCxnSpPr>
            <p:cNvPr id="59424" name="AutoShape 32"/>
            <p:cNvCxnSpPr>
              <a:cxnSpLocks noChangeShapeType="1"/>
              <a:stCxn id="59422" idx="3"/>
            </p:cNvCxnSpPr>
            <p:nvPr/>
          </p:nvCxnSpPr>
          <p:spPr bwMode="auto">
            <a:xfrm flipV="1">
              <a:off x="2553" y="3257"/>
              <a:ext cx="272" cy="199"/>
            </a:xfrm>
            <a:prstGeom prst="straightConnector1">
              <a:avLst/>
            </a:prstGeom>
            <a:noFill/>
            <a:ln w="12700">
              <a:solidFill>
                <a:schemeClr val="accent2"/>
              </a:solidFill>
              <a:round/>
              <a:headEnd/>
              <a:tailEnd type="triangle" w="med" len="med"/>
            </a:ln>
            <a:effectLst/>
          </p:spPr>
        </p:cxnSp>
        <p:cxnSp>
          <p:nvCxnSpPr>
            <p:cNvPr id="59425" name="AutoShape 33"/>
            <p:cNvCxnSpPr>
              <a:cxnSpLocks noChangeShapeType="1"/>
              <a:stCxn id="59422" idx="3"/>
            </p:cNvCxnSpPr>
            <p:nvPr/>
          </p:nvCxnSpPr>
          <p:spPr bwMode="auto">
            <a:xfrm flipV="1">
              <a:off x="2553" y="3264"/>
              <a:ext cx="1191" cy="192"/>
            </a:xfrm>
            <a:prstGeom prst="straightConnector1">
              <a:avLst/>
            </a:prstGeom>
            <a:noFill/>
            <a:ln w="12700">
              <a:solidFill>
                <a:schemeClr val="accent2"/>
              </a:solidFill>
              <a:round/>
              <a:headEnd/>
              <a:tailEnd type="triangle" w="med" len="med"/>
            </a:ln>
            <a:effectLst/>
          </p:spPr>
        </p:cxnSp>
      </p:grpSp>
      <p:grpSp>
        <p:nvGrpSpPr>
          <p:cNvPr id="59426" name="Group 34"/>
          <p:cNvGrpSpPr>
            <a:grpSpLocks/>
          </p:cNvGrpSpPr>
          <p:nvPr/>
        </p:nvGrpSpPr>
        <p:grpSpPr bwMode="auto">
          <a:xfrm>
            <a:off x="1954213" y="3775075"/>
            <a:ext cx="2008187" cy="536575"/>
            <a:chOff x="1231" y="2400"/>
            <a:chExt cx="1265" cy="338"/>
          </a:xfrm>
        </p:grpSpPr>
        <p:sp>
          <p:nvSpPr>
            <p:cNvPr id="59427" name="Text Box 35"/>
            <p:cNvSpPr txBox="1">
              <a:spLocks noChangeArrowheads="1"/>
            </p:cNvSpPr>
            <p:nvPr/>
          </p:nvSpPr>
          <p:spPr bwMode="auto">
            <a:xfrm>
              <a:off x="1231" y="2488"/>
              <a:ext cx="772" cy="250"/>
            </a:xfrm>
            <a:prstGeom prst="rect">
              <a:avLst/>
            </a:prstGeom>
            <a:noFill/>
            <a:ln w="12700">
              <a:noFill/>
              <a:miter lim="800000"/>
              <a:headEnd/>
              <a:tailEnd/>
            </a:ln>
            <a:effectLst/>
          </p:spPr>
          <p:txBody>
            <a:bodyPr wrap="none">
              <a:spAutoFit/>
            </a:bodyPr>
            <a:lstStyle/>
            <a:p>
              <a:pPr eaLnBrk="0" hangingPunct="0"/>
              <a:r>
                <a:rPr lang="en-US" altLang="en-US" sz="2000">
                  <a:solidFill>
                    <a:schemeClr val="accent2"/>
                  </a:solidFill>
                  <a:latin typeface="Times New Roman" pitchFamily="18" charset="0"/>
                  <a:cs typeface="Times New Roman" pitchFamily="18" charset="0"/>
                </a:rPr>
                <a:t>superclass</a:t>
              </a:r>
              <a:endParaRPr lang="en-US" altLang="en-US" sz="2000">
                <a:latin typeface="Times New Roman" pitchFamily="18" charset="0"/>
                <a:cs typeface="Times New Roman" pitchFamily="18" charset="0"/>
              </a:endParaRPr>
            </a:p>
          </p:txBody>
        </p:sp>
        <p:cxnSp>
          <p:nvCxnSpPr>
            <p:cNvPr id="59428" name="AutoShape 36"/>
            <p:cNvCxnSpPr>
              <a:cxnSpLocks noChangeShapeType="1"/>
              <a:stCxn id="59427" idx="3"/>
            </p:cNvCxnSpPr>
            <p:nvPr/>
          </p:nvCxnSpPr>
          <p:spPr bwMode="auto">
            <a:xfrm flipV="1">
              <a:off x="1909" y="2400"/>
              <a:ext cx="587" cy="224"/>
            </a:xfrm>
            <a:prstGeom prst="straightConnector1">
              <a:avLst/>
            </a:prstGeom>
            <a:noFill/>
            <a:ln w="12700">
              <a:solidFill>
                <a:schemeClr val="accent2"/>
              </a:solidFill>
              <a:round/>
              <a:headEnd/>
              <a:tailEnd type="triangle" w="med" len="med"/>
            </a:ln>
            <a:effectLst/>
          </p:spPr>
        </p:cxnSp>
      </p:grpSp>
      <p:grpSp>
        <p:nvGrpSpPr>
          <p:cNvPr id="59429" name="Group 37"/>
          <p:cNvGrpSpPr>
            <a:grpSpLocks/>
          </p:cNvGrpSpPr>
          <p:nvPr/>
        </p:nvGrpSpPr>
        <p:grpSpPr bwMode="auto">
          <a:xfrm>
            <a:off x="2038350" y="2068513"/>
            <a:ext cx="1690688" cy="396875"/>
            <a:chOff x="1284" y="1325"/>
            <a:chExt cx="1065" cy="250"/>
          </a:xfrm>
        </p:grpSpPr>
        <p:sp>
          <p:nvSpPr>
            <p:cNvPr id="59430" name="Text Box 38"/>
            <p:cNvSpPr txBox="1">
              <a:spLocks noChangeArrowheads="1"/>
            </p:cNvSpPr>
            <p:nvPr/>
          </p:nvSpPr>
          <p:spPr bwMode="auto">
            <a:xfrm>
              <a:off x="1284" y="1325"/>
              <a:ext cx="772" cy="250"/>
            </a:xfrm>
            <a:prstGeom prst="rect">
              <a:avLst/>
            </a:prstGeom>
            <a:noFill/>
            <a:ln w="12700">
              <a:noFill/>
              <a:miter lim="800000"/>
              <a:headEnd/>
              <a:tailEnd/>
            </a:ln>
            <a:effectLst/>
          </p:spPr>
          <p:txBody>
            <a:bodyPr wrap="none">
              <a:spAutoFit/>
            </a:bodyPr>
            <a:lstStyle/>
            <a:p>
              <a:pPr eaLnBrk="0" hangingPunct="0"/>
              <a:r>
                <a:rPr lang="en-US" altLang="en-US" sz="2000">
                  <a:solidFill>
                    <a:srgbClr val="00279F"/>
                  </a:solidFill>
                  <a:latin typeface="Times New Roman" pitchFamily="18" charset="0"/>
                  <a:cs typeface="Times New Roman" pitchFamily="18" charset="0"/>
                </a:rPr>
                <a:t>superclass</a:t>
              </a:r>
              <a:endParaRPr lang="en-US" altLang="en-US" sz="2000">
                <a:latin typeface="Times New Roman" pitchFamily="18" charset="0"/>
                <a:cs typeface="Times New Roman" pitchFamily="18" charset="0"/>
              </a:endParaRPr>
            </a:p>
          </p:txBody>
        </p:sp>
        <p:cxnSp>
          <p:nvCxnSpPr>
            <p:cNvPr id="59431" name="AutoShape 39"/>
            <p:cNvCxnSpPr>
              <a:cxnSpLocks noChangeShapeType="1"/>
              <a:stCxn id="59430" idx="3"/>
            </p:cNvCxnSpPr>
            <p:nvPr/>
          </p:nvCxnSpPr>
          <p:spPr bwMode="auto">
            <a:xfrm flipV="1">
              <a:off x="1962" y="1371"/>
              <a:ext cx="387" cy="90"/>
            </a:xfrm>
            <a:prstGeom prst="straightConnector1">
              <a:avLst/>
            </a:prstGeom>
            <a:noFill/>
            <a:ln w="12700">
              <a:solidFill>
                <a:srgbClr val="00279F"/>
              </a:solidFill>
              <a:round/>
              <a:headEnd/>
              <a:tailEnd type="triangle" w="med" len="med"/>
            </a:ln>
            <a:effectLst/>
          </p:spPr>
        </p:cxnSp>
      </p:grpSp>
      <p:grpSp>
        <p:nvGrpSpPr>
          <p:cNvPr id="59432" name="Group 40"/>
          <p:cNvGrpSpPr>
            <a:grpSpLocks/>
          </p:cNvGrpSpPr>
          <p:nvPr/>
        </p:nvGrpSpPr>
        <p:grpSpPr bwMode="auto">
          <a:xfrm>
            <a:off x="2995613" y="2051050"/>
            <a:ext cx="4424362" cy="1343025"/>
            <a:chOff x="1920" y="1314"/>
            <a:chExt cx="2787" cy="846"/>
          </a:xfrm>
        </p:grpSpPr>
        <p:sp>
          <p:nvSpPr>
            <p:cNvPr id="59433" name="Text Box 41"/>
            <p:cNvSpPr txBox="1">
              <a:spLocks noChangeArrowheads="1"/>
            </p:cNvSpPr>
            <p:nvPr/>
          </p:nvSpPr>
          <p:spPr bwMode="auto">
            <a:xfrm>
              <a:off x="4059" y="1314"/>
              <a:ext cx="648" cy="250"/>
            </a:xfrm>
            <a:prstGeom prst="rect">
              <a:avLst/>
            </a:prstGeom>
            <a:noFill/>
            <a:ln w="12700">
              <a:noFill/>
              <a:miter lim="800000"/>
              <a:headEnd/>
              <a:tailEnd/>
            </a:ln>
            <a:effectLst/>
          </p:spPr>
          <p:txBody>
            <a:bodyPr wrap="none">
              <a:spAutoFit/>
            </a:bodyPr>
            <a:lstStyle/>
            <a:p>
              <a:pPr eaLnBrk="0" hangingPunct="0"/>
              <a:r>
                <a:rPr lang="en-US" altLang="en-US" sz="2000">
                  <a:solidFill>
                    <a:srgbClr val="00279F"/>
                  </a:solidFill>
                  <a:latin typeface="Times New Roman" pitchFamily="18" charset="0"/>
                  <a:cs typeface="Times New Roman" pitchFamily="18" charset="0"/>
                </a:rPr>
                <a:t>subclass</a:t>
              </a:r>
              <a:endParaRPr lang="en-US" altLang="en-US" sz="2000">
                <a:latin typeface="Times New Roman" pitchFamily="18" charset="0"/>
                <a:cs typeface="Times New Roman" pitchFamily="18" charset="0"/>
              </a:endParaRPr>
            </a:p>
          </p:txBody>
        </p:sp>
        <p:cxnSp>
          <p:nvCxnSpPr>
            <p:cNvPr id="59434" name="AutoShape 42"/>
            <p:cNvCxnSpPr>
              <a:cxnSpLocks noChangeShapeType="1"/>
              <a:stCxn id="59433" idx="2"/>
            </p:cNvCxnSpPr>
            <p:nvPr/>
          </p:nvCxnSpPr>
          <p:spPr bwMode="auto">
            <a:xfrm flipH="1">
              <a:off x="4320" y="1556"/>
              <a:ext cx="53" cy="556"/>
            </a:xfrm>
            <a:prstGeom prst="straightConnector1">
              <a:avLst/>
            </a:prstGeom>
            <a:noFill/>
            <a:ln w="12700">
              <a:solidFill>
                <a:srgbClr val="00279F"/>
              </a:solidFill>
              <a:round/>
              <a:headEnd/>
              <a:tailEnd type="triangle" w="med" len="med"/>
            </a:ln>
            <a:effectLst/>
          </p:spPr>
        </p:cxnSp>
        <p:cxnSp>
          <p:nvCxnSpPr>
            <p:cNvPr id="59435" name="AutoShape 43"/>
            <p:cNvCxnSpPr>
              <a:cxnSpLocks noChangeShapeType="1"/>
              <a:stCxn id="59433" idx="2"/>
            </p:cNvCxnSpPr>
            <p:nvPr/>
          </p:nvCxnSpPr>
          <p:spPr bwMode="auto">
            <a:xfrm flipH="1">
              <a:off x="3024" y="1556"/>
              <a:ext cx="1349" cy="556"/>
            </a:xfrm>
            <a:prstGeom prst="straightConnector1">
              <a:avLst/>
            </a:prstGeom>
            <a:noFill/>
            <a:ln w="12700">
              <a:solidFill>
                <a:srgbClr val="00279F"/>
              </a:solidFill>
              <a:round/>
              <a:headEnd/>
              <a:tailEnd type="triangle" w="med" len="med"/>
            </a:ln>
            <a:effectLst/>
          </p:spPr>
        </p:cxnSp>
        <p:cxnSp>
          <p:nvCxnSpPr>
            <p:cNvPr id="59436" name="AutoShape 44"/>
            <p:cNvCxnSpPr>
              <a:cxnSpLocks noChangeShapeType="1"/>
              <a:stCxn id="59433" idx="2"/>
            </p:cNvCxnSpPr>
            <p:nvPr/>
          </p:nvCxnSpPr>
          <p:spPr bwMode="auto">
            <a:xfrm flipH="1">
              <a:off x="1920" y="1556"/>
              <a:ext cx="2453" cy="604"/>
            </a:xfrm>
            <a:prstGeom prst="straightConnector1">
              <a:avLst/>
            </a:prstGeom>
            <a:noFill/>
            <a:ln w="12700">
              <a:solidFill>
                <a:srgbClr val="00279F"/>
              </a:solidFill>
              <a:round/>
              <a:headEnd/>
              <a:tailEnd type="triangle" w="med" len="med"/>
            </a:ln>
            <a:effectLst/>
          </p:spPr>
        </p:cxnSp>
      </p:grpSp>
      <p:sp>
        <p:nvSpPr>
          <p:cNvPr id="45" name="Title 1"/>
          <p:cNvSpPr txBox="1">
            <a:spLocks/>
          </p:cNvSpPr>
          <p:nvPr/>
        </p:nvSpPr>
        <p:spPr bwMode="auto">
          <a:xfrm>
            <a:off x="609600" y="427038"/>
            <a:ext cx="8105804" cy="7873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smtClean="0">
                <a:ln>
                  <a:noFill/>
                </a:ln>
                <a:solidFill>
                  <a:schemeClr val="tx2"/>
                </a:solidFill>
                <a:effectLst/>
                <a:uLnTx/>
                <a:uFillTx/>
                <a:latin typeface="Times New Roman" pitchFamily="18" charset="0"/>
                <a:ea typeface="+mj-ea"/>
                <a:cs typeface="Times New Roman" pitchFamily="18" charset="0"/>
              </a:rPr>
              <a:t>Generalization example</a:t>
            </a:r>
            <a:endParaRPr kumimoji="0" lang="ar-EG" sz="3200" b="0"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940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940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940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9407"/>
                                        </p:tgtEl>
                                        <p:attrNameLst>
                                          <p:attrName>style.visibility</p:attrName>
                                        </p:attrNameLst>
                                      </p:cBhvr>
                                      <p:to>
                                        <p:strVal val="visible"/>
                                      </p:to>
                                    </p:set>
                                    <p:animEffect transition="in" filter="wipe(down)">
                                      <p:cBhvr>
                                        <p:cTn id="17" dur="500"/>
                                        <p:tgtEl>
                                          <p:spTgt spid="59407"/>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59398"/>
                                        </p:tgtEl>
                                        <p:attrNameLst>
                                          <p:attrName>style.visibility</p:attrName>
                                        </p:attrNameLst>
                                      </p:cBhvr>
                                      <p:to>
                                        <p:strVal val="visible"/>
                                      </p:to>
                                    </p:set>
                                    <p:animEffect transition="in" filter="wipe(down)">
                                      <p:cBhvr>
                                        <p:cTn id="21" dur="500"/>
                                        <p:tgtEl>
                                          <p:spTgt spid="5939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59420"/>
                                        </p:tgtEl>
                                        <p:attrNameLst>
                                          <p:attrName>style.visibility</p:attrName>
                                        </p:attrNameLst>
                                      </p:cBhvr>
                                      <p:to>
                                        <p:strVal val="visible"/>
                                      </p:to>
                                    </p:set>
                                    <p:animEffect transition="in" filter="box(out)">
                                      <p:cBhvr>
                                        <p:cTn id="26" dur="500"/>
                                        <p:tgtEl>
                                          <p:spTgt spid="5942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9411"/>
                                        </p:tgtEl>
                                        <p:attrNameLst>
                                          <p:attrName>style.visibility</p:attrName>
                                        </p:attrNameLst>
                                      </p:cBhvr>
                                      <p:to>
                                        <p:strVal val="visible"/>
                                      </p:to>
                                    </p:set>
                                    <p:animEffect transition="in" filter="wipe(left)">
                                      <p:cBhvr>
                                        <p:cTn id="30" dur="500"/>
                                        <p:tgtEl>
                                          <p:spTgt spid="59411"/>
                                        </p:tgtEl>
                                      </p:cBhvr>
                                    </p:animEffect>
                                  </p:childTnLst>
                                </p:cTn>
                              </p:par>
                            </p:childTnLst>
                          </p:cTn>
                        </p:par>
                        <p:par>
                          <p:cTn id="31" fill="hold">
                            <p:stCondLst>
                              <p:cond delay="1000"/>
                            </p:stCondLst>
                            <p:childTnLst>
                              <p:par>
                                <p:cTn id="32" presetID="22" presetClass="entr" presetSubtype="2" fill="hold" grpId="0" nodeType="afterEffect">
                                  <p:stCondLst>
                                    <p:cond delay="0"/>
                                  </p:stCondLst>
                                  <p:childTnLst>
                                    <p:set>
                                      <p:cBhvr>
                                        <p:cTn id="33" dur="1" fill="hold">
                                          <p:stCondLst>
                                            <p:cond delay="0"/>
                                          </p:stCondLst>
                                        </p:cTn>
                                        <p:tgtEl>
                                          <p:spTgt spid="59413"/>
                                        </p:tgtEl>
                                        <p:attrNameLst>
                                          <p:attrName>style.visibility</p:attrName>
                                        </p:attrNameLst>
                                      </p:cBhvr>
                                      <p:to>
                                        <p:strVal val="visible"/>
                                      </p:to>
                                    </p:set>
                                    <p:animEffect transition="in" filter="wipe(right)">
                                      <p:cBhvr>
                                        <p:cTn id="34" dur="500"/>
                                        <p:tgtEl>
                                          <p:spTgt spid="59413"/>
                                        </p:tgtEl>
                                      </p:cBhvr>
                                    </p:animEffect>
                                  </p:childTnLst>
                                </p:cTn>
                              </p:par>
                            </p:childTnLst>
                          </p:cTn>
                        </p:par>
                        <p:par>
                          <p:cTn id="35" fill="hold">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59412"/>
                                        </p:tgtEl>
                                        <p:attrNameLst>
                                          <p:attrName>style.visibility</p:attrName>
                                        </p:attrNameLst>
                                      </p:cBhvr>
                                      <p:to>
                                        <p:strVal val="visible"/>
                                      </p:to>
                                    </p:set>
                                    <p:animEffect transition="in" filter="dissolve">
                                      <p:cBhvr>
                                        <p:cTn id="38" dur="500"/>
                                        <p:tgtEl>
                                          <p:spTgt spid="594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9421"/>
                                        </p:tgtEl>
                                        <p:attrNameLst>
                                          <p:attrName>style.visibility</p:attrName>
                                        </p:attrNameLst>
                                      </p:cBhvr>
                                      <p:to>
                                        <p:strVal val="visible"/>
                                      </p:to>
                                    </p:set>
                                    <p:animEffect transition="in" filter="wipe(down)">
                                      <p:cBhvr>
                                        <p:cTn id="43" dur="500"/>
                                        <p:tgtEl>
                                          <p:spTgt spid="59421"/>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59426"/>
                                        </p:tgtEl>
                                        <p:attrNameLst>
                                          <p:attrName>style.visibility</p:attrName>
                                        </p:attrNameLst>
                                      </p:cBhvr>
                                      <p:to>
                                        <p:strVal val="visible"/>
                                      </p:to>
                                    </p:set>
                                    <p:animEffect transition="in" filter="wipe(left)">
                                      <p:cBhvr>
                                        <p:cTn id="47" dur="500"/>
                                        <p:tgtEl>
                                          <p:spTgt spid="5942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59397"/>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59399"/>
                                        </p:tgtEl>
                                        <p:attrNameLst>
                                          <p:attrName>style.visibility</p:attrName>
                                        </p:attrNameLst>
                                      </p:cBhvr>
                                      <p:to>
                                        <p:strVal val="visible"/>
                                      </p:to>
                                    </p:set>
                                  </p:childTnLst>
                                </p:cTn>
                              </p:par>
                            </p:childTnLst>
                          </p:cTn>
                        </p:par>
                        <p:par>
                          <p:cTn id="55" fill="hold">
                            <p:stCondLst>
                              <p:cond delay="1000"/>
                            </p:stCondLst>
                            <p:childTnLst>
                              <p:par>
                                <p:cTn id="56" presetID="22" presetClass="entr" presetSubtype="4" fill="hold" nodeType="afterEffect">
                                  <p:stCondLst>
                                    <p:cond delay="0"/>
                                  </p:stCondLst>
                                  <p:childTnLst>
                                    <p:set>
                                      <p:cBhvr>
                                        <p:cTn id="57" dur="1" fill="hold">
                                          <p:stCondLst>
                                            <p:cond delay="0"/>
                                          </p:stCondLst>
                                        </p:cTn>
                                        <p:tgtEl>
                                          <p:spTgt spid="59400"/>
                                        </p:tgtEl>
                                        <p:attrNameLst>
                                          <p:attrName>style.visibility</p:attrName>
                                        </p:attrNameLst>
                                      </p:cBhvr>
                                      <p:to>
                                        <p:strVal val="visible"/>
                                      </p:to>
                                    </p:set>
                                    <p:animEffect transition="in" filter="wipe(down)">
                                      <p:cBhvr>
                                        <p:cTn id="58" dur="500"/>
                                        <p:tgtEl>
                                          <p:spTgt spid="59400"/>
                                        </p:tgtEl>
                                      </p:cBhvr>
                                    </p:animEffect>
                                  </p:childTnLst>
                                </p:cTn>
                              </p:par>
                            </p:childTnLst>
                          </p:cTn>
                        </p:par>
                        <p:par>
                          <p:cTn id="59" fill="hold">
                            <p:stCondLst>
                              <p:cond delay="1500"/>
                            </p:stCondLst>
                            <p:childTnLst>
                              <p:par>
                                <p:cTn id="60" presetID="22" presetClass="entr" presetSubtype="4" fill="hold" grpId="0" nodeType="afterEffect">
                                  <p:stCondLst>
                                    <p:cond delay="0"/>
                                  </p:stCondLst>
                                  <p:childTnLst>
                                    <p:set>
                                      <p:cBhvr>
                                        <p:cTn id="61" dur="1" fill="hold">
                                          <p:stCondLst>
                                            <p:cond delay="0"/>
                                          </p:stCondLst>
                                        </p:cTn>
                                        <p:tgtEl>
                                          <p:spTgt spid="59396"/>
                                        </p:tgtEl>
                                        <p:attrNameLst>
                                          <p:attrName>style.visibility</p:attrName>
                                        </p:attrNameLst>
                                      </p:cBhvr>
                                      <p:to>
                                        <p:strVal val="visible"/>
                                      </p:to>
                                    </p:set>
                                    <p:animEffect transition="in" filter="wipe(down)">
                                      <p:cBhvr>
                                        <p:cTn id="62" dur="500"/>
                                        <p:tgtEl>
                                          <p:spTgt spid="59396"/>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59414"/>
                                        </p:tgtEl>
                                        <p:attrNameLst>
                                          <p:attrName>style.visibility</p:attrName>
                                        </p:attrNameLst>
                                      </p:cBhvr>
                                      <p:to>
                                        <p:strVal val="visible"/>
                                      </p:to>
                                    </p:set>
                                    <p:animEffect transition="in" filter="wipe(left)">
                                      <p:cBhvr>
                                        <p:cTn id="66" dur="500"/>
                                        <p:tgtEl>
                                          <p:spTgt spid="59414"/>
                                        </p:tgtEl>
                                      </p:cBhvr>
                                    </p:animEffect>
                                  </p:childTnLst>
                                </p:cTn>
                              </p:par>
                            </p:childTnLst>
                          </p:cTn>
                        </p:par>
                        <p:par>
                          <p:cTn id="67" fill="hold">
                            <p:stCondLst>
                              <p:cond delay="2500"/>
                            </p:stCondLst>
                            <p:childTnLst>
                              <p:par>
                                <p:cTn id="68" presetID="22" presetClass="entr" presetSubtype="2" fill="hold" grpId="0" nodeType="afterEffect">
                                  <p:stCondLst>
                                    <p:cond delay="0"/>
                                  </p:stCondLst>
                                  <p:childTnLst>
                                    <p:set>
                                      <p:cBhvr>
                                        <p:cTn id="69" dur="1" fill="hold">
                                          <p:stCondLst>
                                            <p:cond delay="0"/>
                                          </p:stCondLst>
                                        </p:cTn>
                                        <p:tgtEl>
                                          <p:spTgt spid="59415"/>
                                        </p:tgtEl>
                                        <p:attrNameLst>
                                          <p:attrName>style.visibility</p:attrName>
                                        </p:attrNameLst>
                                      </p:cBhvr>
                                      <p:to>
                                        <p:strVal val="visible"/>
                                      </p:to>
                                    </p:set>
                                    <p:animEffect transition="in" filter="wipe(right)">
                                      <p:cBhvr>
                                        <p:cTn id="70" dur="500"/>
                                        <p:tgtEl>
                                          <p:spTgt spid="5941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59432"/>
                                        </p:tgtEl>
                                        <p:attrNameLst>
                                          <p:attrName>style.visibility</p:attrName>
                                        </p:attrNameLst>
                                      </p:cBhvr>
                                      <p:to>
                                        <p:strVal val="visible"/>
                                      </p:to>
                                    </p:set>
                                    <p:animEffect transition="in" filter="wipe(up)">
                                      <p:cBhvr>
                                        <p:cTn id="75" dur="500"/>
                                        <p:tgtEl>
                                          <p:spTgt spid="59432"/>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59429"/>
                                        </p:tgtEl>
                                        <p:attrNameLst>
                                          <p:attrName>style.visibility</p:attrName>
                                        </p:attrNameLst>
                                      </p:cBhvr>
                                      <p:to>
                                        <p:strVal val="visible"/>
                                      </p:to>
                                    </p:set>
                                    <p:animEffect transition="in" filter="wipe(left)">
                                      <p:cBhvr>
                                        <p:cTn id="79" dur="500"/>
                                        <p:tgtEl>
                                          <p:spTgt spid="5942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59417"/>
                                        </p:tgtEl>
                                        <p:attrNameLst>
                                          <p:attrName>style.visibility</p:attrName>
                                        </p:attrNameLst>
                                      </p:cBhvr>
                                      <p:to>
                                        <p:strVal val="visible"/>
                                      </p:to>
                                    </p:set>
                                    <p:animEffect transition="in" filter="wipe(down)">
                                      <p:cBhvr>
                                        <p:cTn id="84" dur="500"/>
                                        <p:tgtEl>
                                          <p:spTgt spid="59417"/>
                                        </p:tgtEl>
                                      </p:cBhvr>
                                    </p:animEffect>
                                  </p:child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499"/>
                                          </p:stCondLst>
                                        </p:cTn>
                                        <p:tgtEl>
                                          <p:spTgt spid="59416"/>
                                        </p:tgtEl>
                                        <p:attrNameLst>
                                          <p:attrName>style.visibility</p:attrName>
                                        </p:attrNameLst>
                                      </p:cBhvr>
                                      <p:to>
                                        <p:strVal val="visible"/>
                                      </p:to>
                                    </p:set>
                                  </p:childTnLst>
                                </p:cTn>
                              </p:par>
                            </p:childTnLst>
                          </p:cTn>
                        </p:par>
                        <p:par>
                          <p:cTn id="88" fill="hold">
                            <p:stCondLst>
                              <p:cond delay="1000"/>
                            </p:stCondLst>
                            <p:childTnLst>
                              <p:par>
                                <p:cTn id="89" presetID="22" presetClass="entr" presetSubtype="1" fill="hold" grpId="0" nodeType="afterEffect">
                                  <p:stCondLst>
                                    <p:cond delay="1000"/>
                                  </p:stCondLst>
                                  <p:childTnLst>
                                    <p:set>
                                      <p:cBhvr>
                                        <p:cTn id="90" dur="1" fill="hold">
                                          <p:stCondLst>
                                            <p:cond delay="0"/>
                                          </p:stCondLst>
                                        </p:cTn>
                                        <p:tgtEl>
                                          <p:spTgt spid="59419"/>
                                        </p:tgtEl>
                                        <p:attrNameLst>
                                          <p:attrName>style.visibility</p:attrName>
                                        </p:attrNameLst>
                                      </p:cBhvr>
                                      <p:to>
                                        <p:strVal val="visible"/>
                                      </p:to>
                                    </p:set>
                                    <p:animEffect transition="in" filter="wipe(up)">
                                      <p:cBhvr>
                                        <p:cTn id="91" dur="500"/>
                                        <p:tgtEl>
                                          <p:spTgt spid="59419"/>
                                        </p:tgtEl>
                                      </p:cBhvr>
                                    </p:animEffect>
                                  </p:childTnLst>
                                </p:cTn>
                              </p:par>
                            </p:childTnLst>
                          </p:cTn>
                        </p:par>
                        <p:par>
                          <p:cTn id="92" fill="hold">
                            <p:stCondLst>
                              <p:cond delay="2500"/>
                            </p:stCondLst>
                            <p:childTnLst>
                              <p:par>
                                <p:cTn id="93" presetID="1" presetClass="entr" presetSubtype="0" fill="hold" grpId="0" nodeType="afterEffect">
                                  <p:stCondLst>
                                    <p:cond delay="0"/>
                                  </p:stCondLst>
                                  <p:childTnLst>
                                    <p:set>
                                      <p:cBhvr>
                                        <p:cTn id="94" dur="1" fill="hold">
                                          <p:stCondLst>
                                            <p:cond delay="499"/>
                                          </p:stCondLst>
                                        </p:cTn>
                                        <p:tgtEl>
                                          <p:spTgt spid="59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autoUpdateAnimBg="0"/>
      <p:bldP spid="59397" grpId="0" animBg="1" autoUpdateAnimBg="0"/>
      <p:bldP spid="59398" grpId="0" animBg="1" autoUpdateAnimBg="0"/>
      <p:bldP spid="59399" grpId="0" animBg="1" autoUpdateAnimBg="0"/>
      <p:bldP spid="59404" grpId="0" animBg="1" autoUpdateAnimBg="0"/>
      <p:bldP spid="59405" grpId="0" animBg="1" autoUpdateAnimBg="0"/>
      <p:bldP spid="59406" grpId="0" animBg="1" autoUpdateAnimBg="0"/>
      <p:bldP spid="59411" grpId="0" autoUpdateAnimBg="0"/>
      <p:bldP spid="59412" grpId="0" autoUpdateAnimBg="0"/>
      <p:bldP spid="59413" grpId="0" animBg="1"/>
      <p:bldP spid="59414" grpId="0" autoUpdateAnimBg="0"/>
      <p:bldP spid="59415" grpId="0" animBg="1"/>
      <p:bldP spid="59416" grpId="0" autoUpdateAnimBg="0"/>
      <p:bldP spid="59417" grpId="0" animBg="1"/>
      <p:bldP spid="59418" grpId="0" autoUpdateAnimBg="0"/>
      <p:bldP spid="59419" grpId="0" animBg="1"/>
      <p:bldP spid="5942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8313" y="188913"/>
            <a:ext cx="8229600" cy="1143000"/>
          </a:xfrm>
        </p:spPr>
        <p:txBody>
          <a:bodyPr/>
          <a:lstStyle/>
          <a:p>
            <a:pPr>
              <a:tabLst>
                <a:tab pos="7551738" algn="r"/>
              </a:tabLst>
            </a:pPr>
            <a:r>
              <a:rPr lang="en-US" altLang="en-US" sz="2800" b="1" dirty="0">
                <a:latin typeface="Times New Roman" pitchFamily="18" charset="0"/>
                <a:cs typeface="Times New Roman" pitchFamily="18" charset="0"/>
              </a:rPr>
              <a:t>MULTIPLE INHERITANCE EXAMPLE</a:t>
            </a:r>
          </a:p>
        </p:txBody>
      </p:sp>
      <p:grpSp>
        <p:nvGrpSpPr>
          <p:cNvPr id="2" name="Group 3"/>
          <p:cNvGrpSpPr>
            <a:grpSpLocks/>
          </p:cNvGrpSpPr>
          <p:nvPr/>
        </p:nvGrpSpPr>
        <p:grpSpPr bwMode="auto">
          <a:xfrm>
            <a:off x="604838" y="1155700"/>
            <a:ext cx="7935912" cy="5038725"/>
            <a:chOff x="381" y="728"/>
            <a:chExt cx="4999" cy="3174"/>
          </a:xfrm>
        </p:grpSpPr>
        <p:sp>
          <p:nvSpPr>
            <p:cNvPr id="63492" name="Rectangle 4"/>
            <p:cNvSpPr>
              <a:spLocks noChangeArrowheads="1"/>
            </p:cNvSpPr>
            <p:nvPr/>
          </p:nvSpPr>
          <p:spPr bwMode="auto">
            <a:xfrm>
              <a:off x="995" y="1697"/>
              <a:ext cx="952" cy="265"/>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pitchFamily="-80" charset="0"/>
                </a:rPr>
                <a:t>Student</a:t>
              </a:r>
            </a:p>
          </p:txBody>
        </p:sp>
        <p:sp>
          <p:nvSpPr>
            <p:cNvPr id="63493" name="Rectangle 5"/>
            <p:cNvSpPr>
              <a:spLocks noChangeArrowheads="1"/>
            </p:cNvSpPr>
            <p:nvPr/>
          </p:nvSpPr>
          <p:spPr bwMode="auto">
            <a:xfrm>
              <a:off x="3814" y="1696"/>
              <a:ext cx="952" cy="265"/>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pitchFamily="-80" charset="0"/>
                </a:rPr>
                <a:t>Employee</a:t>
              </a:r>
            </a:p>
          </p:txBody>
        </p:sp>
        <p:sp>
          <p:nvSpPr>
            <p:cNvPr id="63494" name="Rectangle 6"/>
            <p:cNvSpPr>
              <a:spLocks noChangeArrowheads="1"/>
            </p:cNvSpPr>
            <p:nvPr/>
          </p:nvSpPr>
          <p:spPr bwMode="auto">
            <a:xfrm>
              <a:off x="381" y="2672"/>
              <a:ext cx="952" cy="265"/>
            </a:xfrm>
            <a:prstGeom prst="rect">
              <a:avLst/>
            </a:prstGeom>
            <a:noFill/>
            <a:ln w="12700">
              <a:solidFill>
                <a:schemeClr val="tx1"/>
              </a:solidFill>
              <a:miter lim="800000"/>
              <a:headEnd/>
              <a:tailEnd/>
            </a:ln>
            <a:effectLst/>
          </p:spPr>
          <p:txBody>
            <a:bodyPr wrap="none" anchor="ctr"/>
            <a:lstStyle/>
            <a:p>
              <a:pPr algn="ctr" eaLnBrk="0" hangingPunct="0"/>
              <a:r>
                <a:rPr lang="en-US" altLang="en-US" sz="2000" dirty="0">
                  <a:latin typeface="Times" pitchFamily="-80" charset="0"/>
                </a:rPr>
                <a:t>Undergrad</a:t>
              </a:r>
            </a:p>
          </p:txBody>
        </p:sp>
        <p:sp>
          <p:nvSpPr>
            <p:cNvPr id="63495" name="Rectangle 7"/>
            <p:cNvSpPr>
              <a:spLocks noChangeArrowheads="1"/>
            </p:cNvSpPr>
            <p:nvPr/>
          </p:nvSpPr>
          <p:spPr bwMode="auto">
            <a:xfrm>
              <a:off x="1608" y="2672"/>
              <a:ext cx="952" cy="265"/>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pitchFamily="-80" charset="0"/>
                </a:rPr>
                <a:t>Postgrad</a:t>
              </a:r>
            </a:p>
          </p:txBody>
        </p:sp>
        <p:sp>
          <p:nvSpPr>
            <p:cNvPr id="63496" name="Rectangle 8"/>
            <p:cNvSpPr>
              <a:spLocks noChangeArrowheads="1"/>
            </p:cNvSpPr>
            <p:nvPr/>
          </p:nvSpPr>
          <p:spPr bwMode="auto">
            <a:xfrm>
              <a:off x="2397" y="3637"/>
              <a:ext cx="952" cy="265"/>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pitchFamily="-80" charset="0"/>
                </a:rPr>
                <a:t>TA</a:t>
              </a:r>
            </a:p>
          </p:txBody>
        </p:sp>
        <p:sp>
          <p:nvSpPr>
            <p:cNvPr id="63497" name="Rectangle 9"/>
            <p:cNvSpPr>
              <a:spLocks noChangeArrowheads="1"/>
            </p:cNvSpPr>
            <p:nvPr/>
          </p:nvSpPr>
          <p:spPr bwMode="auto">
            <a:xfrm>
              <a:off x="3201" y="2672"/>
              <a:ext cx="952" cy="265"/>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pitchFamily="-80" charset="0"/>
                </a:rPr>
                <a:t>Staff</a:t>
              </a:r>
            </a:p>
          </p:txBody>
        </p:sp>
        <p:sp>
          <p:nvSpPr>
            <p:cNvPr id="63498" name="Rectangle 10"/>
            <p:cNvSpPr>
              <a:spLocks noChangeArrowheads="1"/>
            </p:cNvSpPr>
            <p:nvPr/>
          </p:nvSpPr>
          <p:spPr bwMode="auto">
            <a:xfrm>
              <a:off x="4428" y="2672"/>
              <a:ext cx="952" cy="265"/>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pitchFamily="-80" charset="0"/>
                </a:rPr>
                <a:t>Faculty</a:t>
              </a:r>
            </a:p>
          </p:txBody>
        </p:sp>
        <p:sp>
          <p:nvSpPr>
            <p:cNvPr id="63499" name="Rectangle 11"/>
            <p:cNvSpPr>
              <a:spLocks noChangeArrowheads="1"/>
            </p:cNvSpPr>
            <p:nvPr/>
          </p:nvSpPr>
          <p:spPr bwMode="auto">
            <a:xfrm>
              <a:off x="2397" y="728"/>
              <a:ext cx="952" cy="271"/>
            </a:xfrm>
            <a:prstGeom prst="rect">
              <a:avLst/>
            </a:prstGeom>
            <a:noFill/>
            <a:ln w="12700">
              <a:solidFill>
                <a:schemeClr val="tx1"/>
              </a:solidFill>
              <a:miter lim="800000"/>
              <a:headEnd/>
              <a:tailEnd/>
            </a:ln>
            <a:effectLst/>
          </p:spPr>
          <p:txBody>
            <a:bodyPr wrap="none" anchor="ctr"/>
            <a:lstStyle/>
            <a:p>
              <a:pPr algn="ctr" eaLnBrk="0" hangingPunct="0">
                <a:lnSpc>
                  <a:spcPct val="25000"/>
                </a:lnSpc>
              </a:pPr>
              <a:endParaRPr lang="en-US" altLang="en-US" sz="2000">
                <a:latin typeface="Times" pitchFamily="-80" charset="0"/>
              </a:endParaRPr>
            </a:p>
            <a:p>
              <a:pPr algn="ctr" eaLnBrk="0" hangingPunct="0">
                <a:lnSpc>
                  <a:spcPct val="65000"/>
                </a:lnSpc>
              </a:pPr>
              <a:r>
                <a:rPr lang="en-US" altLang="en-US" sz="2000">
                  <a:latin typeface="Times" pitchFamily="-80" charset="0"/>
                </a:rPr>
                <a:t>University</a:t>
              </a:r>
            </a:p>
            <a:p>
              <a:pPr algn="ctr" eaLnBrk="0" hangingPunct="0">
                <a:lnSpc>
                  <a:spcPct val="65000"/>
                </a:lnSpc>
              </a:pPr>
              <a:r>
                <a:rPr lang="en-US" altLang="en-US" sz="2000">
                  <a:latin typeface="Times" pitchFamily="-80" charset="0"/>
                </a:rPr>
                <a:t>member</a:t>
              </a:r>
            </a:p>
          </p:txBody>
        </p:sp>
        <p:sp>
          <p:nvSpPr>
            <p:cNvPr id="63500" name="Rectangle 12"/>
            <p:cNvSpPr>
              <a:spLocks noChangeArrowheads="1"/>
            </p:cNvSpPr>
            <p:nvPr/>
          </p:nvSpPr>
          <p:spPr bwMode="auto">
            <a:xfrm>
              <a:off x="2397" y="1000"/>
              <a:ext cx="952" cy="196"/>
            </a:xfrm>
            <a:prstGeom prst="rect">
              <a:avLst/>
            </a:prstGeom>
            <a:noFill/>
            <a:ln w="12700">
              <a:solidFill>
                <a:schemeClr val="tx1"/>
              </a:solidFill>
              <a:miter lim="800000"/>
              <a:headEnd/>
              <a:tailEnd/>
            </a:ln>
            <a:effectLst/>
          </p:spPr>
          <p:txBody>
            <a:bodyPr wrap="none" anchor="ctr"/>
            <a:lstStyle/>
            <a:p>
              <a:pPr eaLnBrk="0" hangingPunct="0"/>
              <a:r>
                <a:rPr lang="en-US" altLang="en-US">
                  <a:latin typeface="Times" pitchFamily="-80" charset="0"/>
                </a:rPr>
                <a:t>id</a:t>
              </a:r>
            </a:p>
          </p:txBody>
        </p:sp>
        <p:sp>
          <p:nvSpPr>
            <p:cNvPr id="63501" name="AutoShape 13"/>
            <p:cNvSpPr>
              <a:spLocks noChangeArrowheads="1"/>
            </p:cNvSpPr>
            <p:nvPr/>
          </p:nvSpPr>
          <p:spPr bwMode="auto">
            <a:xfrm>
              <a:off x="2726" y="1205"/>
              <a:ext cx="294" cy="152"/>
            </a:xfrm>
            <a:prstGeom prst="triangle">
              <a:avLst>
                <a:gd name="adj" fmla="val 49995"/>
              </a:avLst>
            </a:prstGeom>
            <a:noFill/>
            <a:ln w="12700">
              <a:solidFill>
                <a:schemeClr val="tx1"/>
              </a:solidFill>
              <a:miter lim="800000"/>
              <a:headEnd/>
              <a:tailEnd/>
            </a:ln>
            <a:effectLst/>
          </p:spPr>
          <p:txBody>
            <a:bodyPr wrap="none" anchor="ctr"/>
            <a:lstStyle/>
            <a:p>
              <a:endParaRPr lang="ar-EG"/>
            </a:p>
          </p:txBody>
        </p:sp>
        <p:sp>
          <p:nvSpPr>
            <p:cNvPr id="63502" name="AutoShape 14"/>
            <p:cNvSpPr>
              <a:spLocks noChangeArrowheads="1"/>
            </p:cNvSpPr>
            <p:nvPr/>
          </p:nvSpPr>
          <p:spPr bwMode="auto">
            <a:xfrm>
              <a:off x="1324" y="1973"/>
              <a:ext cx="294" cy="152"/>
            </a:xfrm>
            <a:prstGeom prst="triangle">
              <a:avLst>
                <a:gd name="adj" fmla="val 49995"/>
              </a:avLst>
            </a:prstGeom>
            <a:noFill/>
            <a:ln w="12700">
              <a:solidFill>
                <a:schemeClr val="tx1"/>
              </a:solidFill>
              <a:miter lim="800000"/>
              <a:headEnd/>
              <a:tailEnd/>
            </a:ln>
            <a:effectLst/>
          </p:spPr>
          <p:txBody>
            <a:bodyPr wrap="none" anchor="ctr"/>
            <a:lstStyle/>
            <a:p>
              <a:endParaRPr lang="ar-EG"/>
            </a:p>
          </p:txBody>
        </p:sp>
        <p:sp>
          <p:nvSpPr>
            <p:cNvPr id="63503" name="AutoShape 15"/>
            <p:cNvSpPr>
              <a:spLocks noChangeArrowheads="1"/>
            </p:cNvSpPr>
            <p:nvPr/>
          </p:nvSpPr>
          <p:spPr bwMode="auto">
            <a:xfrm>
              <a:off x="3530" y="2948"/>
              <a:ext cx="294" cy="152"/>
            </a:xfrm>
            <a:prstGeom prst="triangle">
              <a:avLst>
                <a:gd name="adj" fmla="val 49995"/>
              </a:avLst>
            </a:prstGeom>
            <a:noFill/>
            <a:ln w="12700">
              <a:solidFill>
                <a:schemeClr val="tx1"/>
              </a:solidFill>
              <a:miter lim="800000"/>
              <a:headEnd/>
              <a:tailEnd/>
            </a:ln>
            <a:effectLst/>
          </p:spPr>
          <p:txBody>
            <a:bodyPr wrap="none" anchor="ctr"/>
            <a:lstStyle/>
            <a:p>
              <a:endParaRPr lang="ar-EG"/>
            </a:p>
          </p:txBody>
        </p:sp>
        <p:sp>
          <p:nvSpPr>
            <p:cNvPr id="63504" name="AutoShape 16"/>
            <p:cNvSpPr>
              <a:spLocks noChangeArrowheads="1"/>
            </p:cNvSpPr>
            <p:nvPr/>
          </p:nvSpPr>
          <p:spPr bwMode="auto">
            <a:xfrm>
              <a:off x="1937" y="2949"/>
              <a:ext cx="294" cy="152"/>
            </a:xfrm>
            <a:prstGeom prst="triangle">
              <a:avLst>
                <a:gd name="adj" fmla="val 49995"/>
              </a:avLst>
            </a:prstGeom>
            <a:noFill/>
            <a:ln w="12700">
              <a:solidFill>
                <a:schemeClr val="tx1"/>
              </a:solidFill>
              <a:miter lim="800000"/>
              <a:headEnd/>
              <a:tailEnd/>
            </a:ln>
            <a:effectLst/>
          </p:spPr>
          <p:txBody>
            <a:bodyPr wrap="none" anchor="ctr"/>
            <a:lstStyle/>
            <a:p>
              <a:endParaRPr lang="ar-EG"/>
            </a:p>
          </p:txBody>
        </p:sp>
        <p:sp>
          <p:nvSpPr>
            <p:cNvPr id="63505" name="AutoShape 17"/>
            <p:cNvSpPr>
              <a:spLocks noChangeArrowheads="1"/>
            </p:cNvSpPr>
            <p:nvPr/>
          </p:nvSpPr>
          <p:spPr bwMode="auto">
            <a:xfrm>
              <a:off x="4143" y="1973"/>
              <a:ext cx="294" cy="152"/>
            </a:xfrm>
            <a:prstGeom prst="triangle">
              <a:avLst>
                <a:gd name="adj" fmla="val 49995"/>
              </a:avLst>
            </a:prstGeom>
            <a:noFill/>
            <a:ln w="12700">
              <a:solidFill>
                <a:schemeClr val="tx1"/>
              </a:solidFill>
              <a:miter lim="800000"/>
              <a:headEnd/>
              <a:tailEnd/>
            </a:ln>
            <a:effectLst/>
          </p:spPr>
          <p:txBody>
            <a:bodyPr wrap="none" anchor="ctr"/>
            <a:lstStyle/>
            <a:p>
              <a:endParaRPr lang="ar-EG"/>
            </a:p>
          </p:txBody>
        </p:sp>
        <p:cxnSp>
          <p:nvCxnSpPr>
            <p:cNvPr id="63506" name="AutoShape 18"/>
            <p:cNvCxnSpPr>
              <a:cxnSpLocks noChangeShapeType="1"/>
              <a:stCxn id="63492" idx="0"/>
              <a:endCxn id="63493" idx="0"/>
            </p:cNvCxnSpPr>
            <p:nvPr/>
          </p:nvCxnSpPr>
          <p:spPr bwMode="auto">
            <a:xfrm rot="16200000">
              <a:off x="2880" y="287"/>
              <a:ext cx="1" cy="2819"/>
            </a:xfrm>
            <a:prstGeom prst="bentConnector3">
              <a:avLst>
                <a:gd name="adj1" fmla="val 20599995"/>
              </a:avLst>
            </a:prstGeom>
            <a:noFill/>
            <a:ln w="12700">
              <a:solidFill>
                <a:schemeClr val="tx1"/>
              </a:solidFill>
              <a:miter lim="800000"/>
              <a:headEnd/>
              <a:tailEnd/>
            </a:ln>
            <a:effectLst/>
          </p:spPr>
        </p:cxnSp>
        <p:cxnSp>
          <p:nvCxnSpPr>
            <p:cNvPr id="63507" name="AutoShape 19"/>
            <p:cNvCxnSpPr>
              <a:cxnSpLocks noChangeShapeType="1"/>
            </p:cNvCxnSpPr>
            <p:nvPr/>
          </p:nvCxnSpPr>
          <p:spPr bwMode="auto">
            <a:xfrm rot="5400000" flipV="1">
              <a:off x="4290" y="2059"/>
              <a:ext cx="1" cy="1227"/>
            </a:xfrm>
            <a:prstGeom prst="bentConnector3">
              <a:avLst>
                <a:gd name="adj1" fmla="val -24700000"/>
              </a:avLst>
            </a:prstGeom>
            <a:noFill/>
            <a:ln w="12700">
              <a:solidFill>
                <a:schemeClr val="tx1"/>
              </a:solidFill>
              <a:miter lim="800000"/>
              <a:headEnd/>
              <a:tailEnd/>
            </a:ln>
            <a:effectLst/>
          </p:spPr>
        </p:cxnSp>
        <p:cxnSp>
          <p:nvCxnSpPr>
            <p:cNvPr id="63508" name="AutoShape 20"/>
            <p:cNvCxnSpPr>
              <a:cxnSpLocks noChangeShapeType="1"/>
            </p:cNvCxnSpPr>
            <p:nvPr/>
          </p:nvCxnSpPr>
          <p:spPr bwMode="auto">
            <a:xfrm rot="5400000" flipV="1">
              <a:off x="1470" y="2059"/>
              <a:ext cx="1" cy="1227"/>
            </a:xfrm>
            <a:prstGeom prst="bentConnector3">
              <a:avLst>
                <a:gd name="adj1" fmla="val -25000000"/>
              </a:avLst>
            </a:prstGeom>
            <a:noFill/>
            <a:ln w="12700">
              <a:solidFill>
                <a:schemeClr val="tx1"/>
              </a:solidFill>
              <a:miter lim="800000"/>
              <a:headEnd/>
              <a:tailEnd/>
            </a:ln>
            <a:effectLst/>
          </p:spPr>
        </p:cxnSp>
        <p:cxnSp>
          <p:nvCxnSpPr>
            <p:cNvPr id="63509" name="AutoShape 21"/>
            <p:cNvCxnSpPr>
              <a:cxnSpLocks noChangeShapeType="1"/>
              <a:stCxn id="63501" idx="3"/>
            </p:cNvCxnSpPr>
            <p:nvPr/>
          </p:nvCxnSpPr>
          <p:spPr bwMode="auto">
            <a:xfrm>
              <a:off x="2873" y="1357"/>
              <a:ext cx="0" cy="136"/>
            </a:xfrm>
            <a:prstGeom prst="straightConnector1">
              <a:avLst/>
            </a:prstGeom>
            <a:noFill/>
            <a:ln w="12700">
              <a:solidFill>
                <a:schemeClr val="tx1"/>
              </a:solidFill>
              <a:round/>
              <a:headEnd/>
              <a:tailEnd/>
            </a:ln>
            <a:effectLst/>
          </p:spPr>
        </p:cxnSp>
        <p:cxnSp>
          <p:nvCxnSpPr>
            <p:cNvPr id="63510" name="AutoShape 22"/>
            <p:cNvCxnSpPr>
              <a:cxnSpLocks noChangeShapeType="1"/>
              <a:stCxn id="63502" idx="3"/>
            </p:cNvCxnSpPr>
            <p:nvPr/>
          </p:nvCxnSpPr>
          <p:spPr bwMode="auto">
            <a:xfrm>
              <a:off x="1471" y="2125"/>
              <a:ext cx="1" cy="291"/>
            </a:xfrm>
            <a:prstGeom prst="straightConnector1">
              <a:avLst/>
            </a:prstGeom>
            <a:noFill/>
            <a:ln w="12700">
              <a:solidFill>
                <a:schemeClr val="tx1"/>
              </a:solidFill>
              <a:round/>
              <a:headEnd/>
              <a:tailEnd/>
            </a:ln>
            <a:effectLst/>
          </p:spPr>
        </p:cxnSp>
        <p:cxnSp>
          <p:nvCxnSpPr>
            <p:cNvPr id="63511" name="AutoShape 23"/>
            <p:cNvCxnSpPr>
              <a:cxnSpLocks noChangeShapeType="1"/>
              <a:stCxn id="63505" idx="3"/>
            </p:cNvCxnSpPr>
            <p:nvPr/>
          </p:nvCxnSpPr>
          <p:spPr bwMode="auto">
            <a:xfrm flipH="1">
              <a:off x="4288" y="2125"/>
              <a:ext cx="2" cy="291"/>
            </a:xfrm>
            <a:prstGeom prst="straightConnector1">
              <a:avLst/>
            </a:prstGeom>
            <a:noFill/>
            <a:ln w="12700">
              <a:solidFill>
                <a:schemeClr val="tx1"/>
              </a:solidFill>
              <a:round/>
              <a:headEnd/>
              <a:tailEnd/>
            </a:ln>
            <a:effectLst/>
          </p:spPr>
        </p:cxnSp>
        <p:sp>
          <p:nvSpPr>
            <p:cNvPr id="63512" name="Freeform 24"/>
            <p:cNvSpPr>
              <a:spLocks/>
            </p:cNvSpPr>
            <p:nvPr/>
          </p:nvSpPr>
          <p:spPr bwMode="auto">
            <a:xfrm>
              <a:off x="2080" y="3099"/>
              <a:ext cx="512" cy="538"/>
            </a:xfrm>
            <a:custGeom>
              <a:avLst/>
              <a:gdLst/>
              <a:ahLst/>
              <a:cxnLst>
                <a:cxn ang="0">
                  <a:pos x="0" y="0"/>
                </a:cxn>
                <a:cxn ang="0">
                  <a:pos x="0" y="272"/>
                </a:cxn>
                <a:cxn ang="0">
                  <a:pos x="512" y="272"/>
                </a:cxn>
                <a:cxn ang="0">
                  <a:pos x="512" y="538"/>
                </a:cxn>
              </a:cxnLst>
              <a:rect l="0" t="0" r="r" b="b"/>
              <a:pathLst>
                <a:path w="512" h="538">
                  <a:moveTo>
                    <a:pt x="0" y="0"/>
                  </a:moveTo>
                  <a:lnTo>
                    <a:pt x="0" y="272"/>
                  </a:lnTo>
                  <a:lnTo>
                    <a:pt x="512" y="272"/>
                  </a:lnTo>
                  <a:lnTo>
                    <a:pt x="512" y="538"/>
                  </a:lnTo>
                </a:path>
              </a:pathLst>
            </a:custGeom>
            <a:noFill/>
            <a:ln w="12700" cap="flat" cmpd="sng">
              <a:solidFill>
                <a:schemeClr val="tx1"/>
              </a:solidFill>
              <a:prstDash val="solid"/>
              <a:round/>
              <a:headEnd type="none" w="med" len="med"/>
              <a:tailEnd type="none" w="med" len="med"/>
            </a:ln>
            <a:effectLst/>
          </p:spPr>
          <p:txBody>
            <a:bodyPr wrap="none" anchor="ctr"/>
            <a:lstStyle/>
            <a:p>
              <a:endParaRPr lang="ar-EG"/>
            </a:p>
          </p:txBody>
        </p:sp>
        <p:sp>
          <p:nvSpPr>
            <p:cNvPr id="63513" name="Freeform 25"/>
            <p:cNvSpPr>
              <a:spLocks/>
            </p:cNvSpPr>
            <p:nvPr/>
          </p:nvSpPr>
          <p:spPr bwMode="auto">
            <a:xfrm flipH="1">
              <a:off x="3163" y="3099"/>
              <a:ext cx="512" cy="538"/>
            </a:xfrm>
            <a:custGeom>
              <a:avLst/>
              <a:gdLst/>
              <a:ahLst/>
              <a:cxnLst>
                <a:cxn ang="0">
                  <a:pos x="0" y="0"/>
                </a:cxn>
                <a:cxn ang="0">
                  <a:pos x="0" y="272"/>
                </a:cxn>
                <a:cxn ang="0">
                  <a:pos x="512" y="272"/>
                </a:cxn>
                <a:cxn ang="0">
                  <a:pos x="512" y="538"/>
                </a:cxn>
              </a:cxnLst>
              <a:rect l="0" t="0" r="r" b="b"/>
              <a:pathLst>
                <a:path w="512" h="538">
                  <a:moveTo>
                    <a:pt x="0" y="0"/>
                  </a:moveTo>
                  <a:lnTo>
                    <a:pt x="0" y="272"/>
                  </a:lnTo>
                  <a:lnTo>
                    <a:pt x="512" y="272"/>
                  </a:lnTo>
                  <a:lnTo>
                    <a:pt x="512" y="538"/>
                  </a:lnTo>
                </a:path>
              </a:pathLst>
            </a:custGeom>
            <a:noFill/>
            <a:ln w="12700" cap="flat" cmpd="sng">
              <a:solidFill>
                <a:schemeClr val="tx1"/>
              </a:solidFill>
              <a:prstDash val="solid"/>
              <a:round/>
              <a:headEnd type="none" w="med" len="med"/>
              <a:tailEnd type="none" w="med" len="med"/>
            </a:ln>
            <a:effectLst/>
          </p:spPr>
          <p:txBody>
            <a:bodyPr wrap="none" anchor="ctr"/>
            <a:lstStyle/>
            <a:p>
              <a:endParaRPr lang="ar-EG"/>
            </a:p>
          </p:txBody>
        </p:sp>
      </p:grpSp>
      <p:sp>
        <p:nvSpPr>
          <p:cNvPr id="63514" name="Freeform 26"/>
          <p:cNvSpPr>
            <a:spLocks/>
          </p:cNvSpPr>
          <p:nvPr/>
        </p:nvSpPr>
        <p:spPr bwMode="auto">
          <a:xfrm>
            <a:off x="2162175" y="1998663"/>
            <a:ext cx="2027238" cy="642937"/>
          </a:xfrm>
          <a:custGeom>
            <a:avLst/>
            <a:gdLst/>
            <a:ahLst/>
            <a:cxnLst>
              <a:cxn ang="0">
                <a:pos x="1273" y="0"/>
              </a:cxn>
              <a:cxn ang="0">
                <a:pos x="1113" y="149"/>
              </a:cxn>
              <a:cxn ang="0">
                <a:pos x="291" y="170"/>
              </a:cxn>
              <a:cxn ang="0">
                <a:pos x="46" y="192"/>
              </a:cxn>
              <a:cxn ang="0">
                <a:pos x="14" y="405"/>
              </a:cxn>
            </a:cxnLst>
            <a:rect l="0" t="0" r="r" b="b"/>
            <a:pathLst>
              <a:path w="1277" h="405">
                <a:moveTo>
                  <a:pt x="1273" y="0"/>
                </a:moveTo>
                <a:cubicBezTo>
                  <a:pt x="1275" y="60"/>
                  <a:pt x="1277" y="121"/>
                  <a:pt x="1113" y="149"/>
                </a:cubicBezTo>
                <a:cubicBezTo>
                  <a:pt x="949" y="177"/>
                  <a:pt x="469" y="163"/>
                  <a:pt x="291" y="170"/>
                </a:cubicBezTo>
                <a:cubicBezTo>
                  <a:pt x="113" y="177"/>
                  <a:pt x="92" y="153"/>
                  <a:pt x="46" y="192"/>
                </a:cubicBezTo>
                <a:cubicBezTo>
                  <a:pt x="0" y="231"/>
                  <a:pt x="7" y="318"/>
                  <a:pt x="14" y="405"/>
                </a:cubicBezTo>
              </a:path>
            </a:pathLst>
          </a:custGeom>
          <a:noFill/>
          <a:ln w="38100" cap="flat" cmpd="sng">
            <a:solidFill>
              <a:schemeClr val="hlink"/>
            </a:solidFill>
            <a:prstDash val="solid"/>
            <a:round/>
            <a:headEnd type="none" w="med" len="med"/>
            <a:tailEnd type="arrow" w="med" len="med"/>
          </a:ln>
          <a:effectLst/>
        </p:spPr>
        <p:txBody>
          <a:bodyPr wrap="none" anchor="ctr"/>
          <a:lstStyle/>
          <a:p>
            <a:endParaRPr lang="ar-EG"/>
          </a:p>
        </p:txBody>
      </p:sp>
      <p:sp>
        <p:nvSpPr>
          <p:cNvPr id="63515" name="Freeform 27"/>
          <p:cNvSpPr>
            <a:spLocks/>
          </p:cNvSpPr>
          <p:nvPr/>
        </p:nvSpPr>
        <p:spPr bwMode="auto">
          <a:xfrm>
            <a:off x="4957763" y="1998663"/>
            <a:ext cx="2035175" cy="608012"/>
          </a:xfrm>
          <a:custGeom>
            <a:avLst/>
            <a:gdLst/>
            <a:ahLst/>
            <a:cxnLst>
              <a:cxn ang="0">
                <a:pos x="4" y="0"/>
              </a:cxn>
              <a:cxn ang="0">
                <a:pos x="164" y="149"/>
              </a:cxn>
              <a:cxn ang="0">
                <a:pos x="986" y="170"/>
              </a:cxn>
              <a:cxn ang="0">
                <a:pos x="1231" y="192"/>
              </a:cxn>
              <a:cxn ang="0">
                <a:pos x="1282" y="426"/>
              </a:cxn>
            </a:cxnLst>
            <a:rect l="0" t="0" r="r" b="b"/>
            <a:pathLst>
              <a:path w="1282" h="426">
                <a:moveTo>
                  <a:pt x="4" y="0"/>
                </a:moveTo>
                <a:cubicBezTo>
                  <a:pt x="2" y="60"/>
                  <a:pt x="0" y="121"/>
                  <a:pt x="164" y="149"/>
                </a:cubicBezTo>
                <a:cubicBezTo>
                  <a:pt x="328" y="177"/>
                  <a:pt x="808" y="163"/>
                  <a:pt x="986" y="170"/>
                </a:cubicBezTo>
                <a:cubicBezTo>
                  <a:pt x="1164" y="177"/>
                  <a:pt x="1182" y="149"/>
                  <a:pt x="1231" y="192"/>
                </a:cubicBezTo>
                <a:cubicBezTo>
                  <a:pt x="1280" y="235"/>
                  <a:pt x="1272" y="377"/>
                  <a:pt x="1282" y="426"/>
                </a:cubicBezTo>
              </a:path>
            </a:pathLst>
          </a:custGeom>
          <a:noFill/>
          <a:ln w="38100" cap="flat" cmpd="sng">
            <a:solidFill>
              <a:schemeClr val="hlink"/>
            </a:solidFill>
            <a:prstDash val="solid"/>
            <a:round/>
            <a:headEnd type="none" w="med" len="med"/>
            <a:tailEnd type="arrow" w="med" len="med"/>
          </a:ln>
          <a:effectLst/>
        </p:spPr>
        <p:txBody>
          <a:bodyPr wrap="none" anchor="ctr"/>
          <a:lstStyle/>
          <a:p>
            <a:endParaRPr lang="ar-EG"/>
          </a:p>
        </p:txBody>
      </p:sp>
      <p:sp>
        <p:nvSpPr>
          <p:cNvPr id="63516" name="Freeform 28"/>
          <p:cNvSpPr>
            <a:spLocks/>
          </p:cNvSpPr>
          <p:nvPr/>
        </p:nvSpPr>
        <p:spPr bwMode="auto">
          <a:xfrm>
            <a:off x="1179513" y="3219450"/>
            <a:ext cx="892175" cy="947738"/>
          </a:xfrm>
          <a:custGeom>
            <a:avLst/>
            <a:gdLst/>
            <a:ahLst/>
            <a:cxnLst>
              <a:cxn ang="0">
                <a:pos x="1273" y="0"/>
              </a:cxn>
              <a:cxn ang="0">
                <a:pos x="1113" y="149"/>
              </a:cxn>
              <a:cxn ang="0">
                <a:pos x="291" y="170"/>
              </a:cxn>
              <a:cxn ang="0">
                <a:pos x="46" y="192"/>
              </a:cxn>
              <a:cxn ang="0">
                <a:pos x="14" y="405"/>
              </a:cxn>
            </a:cxnLst>
            <a:rect l="0" t="0" r="r" b="b"/>
            <a:pathLst>
              <a:path w="1277" h="405">
                <a:moveTo>
                  <a:pt x="1273" y="0"/>
                </a:moveTo>
                <a:cubicBezTo>
                  <a:pt x="1275" y="60"/>
                  <a:pt x="1277" y="121"/>
                  <a:pt x="1113" y="149"/>
                </a:cubicBezTo>
                <a:cubicBezTo>
                  <a:pt x="949" y="177"/>
                  <a:pt x="469" y="163"/>
                  <a:pt x="291" y="170"/>
                </a:cubicBezTo>
                <a:cubicBezTo>
                  <a:pt x="113" y="177"/>
                  <a:pt x="92" y="153"/>
                  <a:pt x="46" y="192"/>
                </a:cubicBezTo>
                <a:cubicBezTo>
                  <a:pt x="0" y="231"/>
                  <a:pt x="7" y="318"/>
                  <a:pt x="14" y="405"/>
                </a:cubicBezTo>
              </a:path>
            </a:pathLst>
          </a:custGeom>
          <a:noFill/>
          <a:ln w="38100" cap="flat" cmpd="sng">
            <a:solidFill>
              <a:schemeClr val="hlink"/>
            </a:solidFill>
            <a:prstDash val="solid"/>
            <a:round/>
            <a:headEnd type="none" w="med" len="med"/>
            <a:tailEnd type="arrow" w="med" len="med"/>
          </a:ln>
          <a:effectLst/>
        </p:spPr>
        <p:txBody>
          <a:bodyPr wrap="none" anchor="ctr"/>
          <a:lstStyle/>
          <a:p>
            <a:endParaRPr lang="ar-EG"/>
          </a:p>
        </p:txBody>
      </p:sp>
      <p:sp>
        <p:nvSpPr>
          <p:cNvPr id="63517" name="Freeform 29"/>
          <p:cNvSpPr>
            <a:spLocks/>
          </p:cNvSpPr>
          <p:nvPr/>
        </p:nvSpPr>
        <p:spPr bwMode="auto">
          <a:xfrm>
            <a:off x="5649913" y="3219450"/>
            <a:ext cx="892175" cy="947738"/>
          </a:xfrm>
          <a:custGeom>
            <a:avLst/>
            <a:gdLst/>
            <a:ahLst/>
            <a:cxnLst>
              <a:cxn ang="0">
                <a:pos x="1273" y="0"/>
              </a:cxn>
              <a:cxn ang="0">
                <a:pos x="1113" y="149"/>
              </a:cxn>
              <a:cxn ang="0">
                <a:pos x="291" y="170"/>
              </a:cxn>
              <a:cxn ang="0">
                <a:pos x="46" y="192"/>
              </a:cxn>
              <a:cxn ang="0">
                <a:pos x="14" y="405"/>
              </a:cxn>
            </a:cxnLst>
            <a:rect l="0" t="0" r="r" b="b"/>
            <a:pathLst>
              <a:path w="1277" h="405">
                <a:moveTo>
                  <a:pt x="1273" y="0"/>
                </a:moveTo>
                <a:cubicBezTo>
                  <a:pt x="1275" y="60"/>
                  <a:pt x="1277" y="121"/>
                  <a:pt x="1113" y="149"/>
                </a:cubicBezTo>
                <a:cubicBezTo>
                  <a:pt x="949" y="177"/>
                  <a:pt x="469" y="163"/>
                  <a:pt x="291" y="170"/>
                </a:cubicBezTo>
                <a:cubicBezTo>
                  <a:pt x="113" y="177"/>
                  <a:pt x="92" y="153"/>
                  <a:pt x="46" y="192"/>
                </a:cubicBezTo>
                <a:cubicBezTo>
                  <a:pt x="0" y="231"/>
                  <a:pt x="7" y="318"/>
                  <a:pt x="14" y="405"/>
                </a:cubicBezTo>
              </a:path>
            </a:pathLst>
          </a:custGeom>
          <a:noFill/>
          <a:ln w="38100" cap="flat" cmpd="sng">
            <a:solidFill>
              <a:schemeClr val="hlink"/>
            </a:solidFill>
            <a:prstDash val="solid"/>
            <a:round/>
            <a:headEnd type="none" w="med" len="med"/>
            <a:tailEnd type="arrow" w="med" len="med"/>
          </a:ln>
          <a:effectLst/>
        </p:spPr>
        <p:txBody>
          <a:bodyPr wrap="none" anchor="ctr"/>
          <a:lstStyle/>
          <a:p>
            <a:endParaRPr lang="ar-EG"/>
          </a:p>
        </p:txBody>
      </p:sp>
      <p:sp>
        <p:nvSpPr>
          <p:cNvPr id="63518" name="Freeform 30"/>
          <p:cNvSpPr>
            <a:spLocks/>
          </p:cNvSpPr>
          <p:nvPr/>
        </p:nvSpPr>
        <p:spPr bwMode="auto">
          <a:xfrm flipH="1">
            <a:off x="7088188" y="3219450"/>
            <a:ext cx="892175" cy="963613"/>
          </a:xfrm>
          <a:custGeom>
            <a:avLst/>
            <a:gdLst/>
            <a:ahLst/>
            <a:cxnLst>
              <a:cxn ang="0">
                <a:pos x="1273" y="0"/>
              </a:cxn>
              <a:cxn ang="0">
                <a:pos x="1113" y="149"/>
              </a:cxn>
              <a:cxn ang="0">
                <a:pos x="291" y="170"/>
              </a:cxn>
              <a:cxn ang="0">
                <a:pos x="46" y="192"/>
              </a:cxn>
              <a:cxn ang="0">
                <a:pos x="14" y="405"/>
              </a:cxn>
            </a:cxnLst>
            <a:rect l="0" t="0" r="r" b="b"/>
            <a:pathLst>
              <a:path w="1277" h="405">
                <a:moveTo>
                  <a:pt x="1273" y="0"/>
                </a:moveTo>
                <a:cubicBezTo>
                  <a:pt x="1275" y="60"/>
                  <a:pt x="1277" y="121"/>
                  <a:pt x="1113" y="149"/>
                </a:cubicBezTo>
                <a:cubicBezTo>
                  <a:pt x="949" y="177"/>
                  <a:pt x="469" y="163"/>
                  <a:pt x="291" y="170"/>
                </a:cubicBezTo>
                <a:cubicBezTo>
                  <a:pt x="113" y="177"/>
                  <a:pt x="92" y="153"/>
                  <a:pt x="46" y="192"/>
                </a:cubicBezTo>
                <a:cubicBezTo>
                  <a:pt x="0" y="231"/>
                  <a:pt x="7" y="318"/>
                  <a:pt x="14" y="405"/>
                </a:cubicBezTo>
              </a:path>
            </a:pathLst>
          </a:custGeom>
          <a:noFill/>
          <a:ln w="38100" cap="flat" cmpd="sng">
            <a:solidFill>
              <a:schemeClr val="hlink"/>
            </a:solidFill>
            <a:prstDash val="solid"/>
            <a:round/>
            <a:headEnd type="none" w="med" len="med"/>
            <a:tailEnd type="arrow" w="med" len="med"/>
          </a:ln>
          <a:effectLst/>
        </p:spPr>
        <p:txBody>
          <a:bodyPr wrap="none" anchor="ctr"/>
          <a:lstStyle/>
          <a:p>
            <a:endParaRPr lang="ar-EG"/>
          </a:p>
        </p:txBody>
      </p:sp>
      <p:sp>
        <p:nvSpPr>
          <p:cNvPr id="63519" name="Freeform 31"/>
          <p:cNvSpPr>
            <a:spLocks/>
          </p:cNvSpPr>
          <p:nvPr/>
        </p:nvSpPr>
        <p:spPr bwMode="auto">
          <a:xfrm flipH="1">
            <a:off x="2617788" y="3219450"/>
            <a:ext cx="892175" cy="965200"/>
          </a:xfrm>
          <a:custGeom>
            <a:avLst/>
            <a:gdLst/>
            <a:ahLst/>
            <a:cxnLst>
              <a:cxn ang="0">
                <a:pos x="1273" y="0"/>
              </a:cxn>
              <a:cxn ang="0">
                <a:pos x="1113" y="149"/>
              </a:cxn>
              <a:cxn ang="0">
                <a:pos x="291" y="170"/>
              </a:cxn>
              <a:cxn ang="0">
                <a:pos x="46" y="192"/>
              </a:cxn>
              <a:cxn ang="0">
                <a:pos x="14" y="405"/>
              </a:cxn>
            </a:cxnLst>
            <a:rect l="0" t="0" r="r" b="b"/>
            <a:pathLst>
              <a:path w="1277" h="405">
                <a:moveTo>
                  <a:pt x="1273" y="0"/>
                </a:moveTo>
                <a:cubicBezTo>
                  <a:pt x="1275" y="60"/>
                  <a:pt x="1277" y="121"/>
                  <a:pt x="1113" y="149"/>
                </a:cubicBezTo>
                <a:cubicBezTo>
                  <a:pt x="949" y="177"/>
                  <a:pt x="469" y="163"/>
                  <a:pt x="291" y="170"/>
                </a:cubicBezTo>
                <a:cubicBezTo>
                  <a:pt x="113" y="177"/>
                  <a:pt x="92" y="153"/>
                  <a:pt x="46" y="192"/>
                </a:cubicBezTo>
                <a:cubicBezTo>
                  <a:pt x="0" y="231"/>
                  <a:pt x="7" y="318"/>
                  <a:pt x="14" y="405"/>
                </a:cubicBezTo>
              </a:path>
            </a:pathLst>
          </a:custGeom>
          <a:noFill/>
          <a:ln w="38100" cap="flat" cmpd="sng">
            <a:solidFill>
              <a:schemeClr val="hlink"/>
            </a:solidFill>
            <a:prstDash val="solid"/>
            <a:round/>
            <a:headEnd type="none" w="med" len="med"/>
            <a:tailEnd type="arrow" w="med" len="med"/>
          </a:ln>
          <a:effectLst/>
        </p:spPr>
        <p:txBody>
          <a:bodyPr wrap="none" anchor="ctr"/>
          <a:lstStyle/>
          <a:p>
            <a:endParaRPr lang="ar-EG"/>
          </a:p>
        </p:txBody>
      </p:sp>
      <p:sp>
        <p:nvSpPr>
          <p:cNvPr id="63520" name="Freeform 32"/>
          <p:cNvSpPr>
            <a:spLocks/>
          </p:cNvSpPr>
          <p:nvPr/>
        </p:nvSpPr>
        <p:spPr bwMode="auto">
          <a:xfrm flipH="1">
            <a:off x="3582988" y="4708525"/>
            <a:ext cx="706437" cy="965200"/>
          </a:xfrm>
          <a:custGeom>
            <a:avLst/>
            <a:gdLst/>
            <a:ahLst/>
            <a:cxnLst>
              <a:cxn ang="0">
                <a:pos x="1273" y="0"/>
              </a:cxn>
              <a:cxn ang="0">
                <a:pos x="1113" y="149"/>
              </a:cxn>
              <a:cxn ang="0">
                <a:pos x="291" y="170"/>
              </a:cxn>
              <a:cxn ang="0">
                <a:pos x="46" y="192"/>
              </a:cxn>
              <a:cxn ang="0">
                <a:pos x="14" y="405"/>
              </a:cxn>
            </a:cxnLst>
            <a:rect l="0" t="0" r="r" b="b"/>
            <a:pathLst>
              <a:path w="1277" h="405">
                <a:moveTo>
                  <a:pt x="1273" y="0"/>
                </a:moveTo>
                <a:cubicBezTo>
                  <a:pt x="1275" y="60"/>
                  <a:pt x="1277" y="121"/>
                  <a:pt x="1113" y="149"/>
                </a:cubicBezTo>
                <a:cubicBezTo>
                  <a:pt x="949" y="177"/>
                  <a:pt x="469" y="163"/>
                  <a:pt x="291" y="170"/>
                </a:cubicBezTo>
                <a:cubicBezTo>
                  <a:pt x="113" y="177"/>
                  <a:pt x="92" y="153"/>
                  <a:pt x="46" y="192"/>
                </a:cubicBezTo>
                <a:cubicBezTo>
                  <a:pt x="0" y="231"/>
                  <a:pt x="7" y="318"/>
                  <a:pt x="14" y="405"/>
                </a:cubicBezTo>
              </a:path>
            </a:pathLst>
          </a:custGeom>
          <a:noFill/>
          <a:ln w="38100" cap="flat" cmpd="sng">
            <a:solidFill>
              <a:schemeClr val="hlink"/>
            </a:solidFill>
            <a:prstDash val="solid"/>
            <a:round/>
            <a:headEnd type="none" w="med" len="med"/>
            <a:tailEnd type="arrow" w="med" len="med"/>
          </a:ln>
          <a:effectLst/>
        </p:spPr>
        <p:txBody>
          <a:bodyPr wrap="none" anchor="ctr"/>
          <a:lstStyle/>
          <a:p>
            <a:endParaRPr lang="ar-EG"/>
          </a:p>
        </p:txBody>
      </p:sp>
      <p:sp>
        <p:nvSpPr>
          <p:cNvPr id="63521" name="Freeform 33"/>
          <p:cNvSpPr>
            <a:spLocks/>
          </p:cNvSpPr>
          <p:nvPr/>
        </p:nvSpPr>
        <p:spPr bwMode="auto">
          <a:xfrm>
            <a:off x="4852988" y="4708525"/>
            <a:ext cx="706437" cy="965200"/>
          </a:xfrm>
          <a:custGeom>
            <a:avLst/>
            <a:gdLst/>
            <a:ahLst/>
            <a:cxnLst>
              <a:cxn ang="0">
                <a:pos x="1273" y="0"/>
              </a:cxn>
              <a:cxn ang="0">
                <a:pos x="1113" y="149"/>
              </a:cxn>
              <a:cxn ang="0">
                <a:pos x="291" y="170"/>
              </a:cxn>
              <a:cxn ang="0">
                <a:pos x="46" y="192"/>
              </a:cxn>
              <a:cxn ang="0">
                <a:pos x="14" y="405"/>
              </a:cxn>
            </a:cxnLst>
            <a:rect l="0" t="0" r="r" b="b"/>
            <a:pathLst>
              <a:path w="1277" h="405">
                <a:moveTo>
                  <a:pt x="1273" y="0"/>
                </a:moveTo>
                <a:cubicBezTo>
                  <a:pt x="1275" y="60"/>
                  <a:pt x="1277" y="121"/>
                  <a:pt x="1113" y="149"/>
                </a:cubicBezTo>
                <a:cubicBezTo>
                  <a:pt x="949" y="177"/>
                  <a:pt x="469" y="163"/>
                  <a:pt x="291" y="170"/>
                </a:cubicBezTo>
                <a:cubicBezTo>
                  <a:pt x="113" y="177"/>
                  <a:pt x="92" y="153"/>
                  <a:pt x="46" y="192"/>
                </a:cubicBezTo>
                <a:cubicBezTo>
                  <a:pt x="0" y="231"/>
                  <a:pt x="7" y="318"/>
                  <a:pt x="14" y="405"/>
                </a:cubicBezTo>
              </a:path>
            </a:pathLst>
          </a:custGeom>
          <a:noFill/>
          <a:ln w="38100" cap="flat" cmpd="sng">
            <a:solidFill>
              <a:schemeClr val="hlink"/>
            </a:solidFill>
            <a:prstDash val="solid"/>
            <a:round/>
            <a:headEnd type="none" w="med" len="med"/>
            <a:tailEnd type="arrow" w="med" len="med"/>
          </a:ln>
          <a:effectLst/>
        </p:spPr>
        <p:txBody>
          <a:bodyPr wrap="none" anchor="ctr"/>
          <a:lstStyle/>
          <a:p>
            <a:endParaRPr lang="ar-EG"/>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514"/>
                                        </p:tgtEl>
                                        <p:attrNameLst>
                                          <p:attrName>style.visibility</p:attrName>
                                        </p:attrNameLst>
                                      </p:cBhvr>
                                      <p:to>
                                        <p:strVal val="visible"/>
                                      </p:to>
                                    </p:set>
                                    <p:animEffect transition="in" filter="wipe(up)">
                                      <p:cBhvr>
                                        <p:cTn id="7" dur="500"/>
                                        <p:tgtEl>
                                          <p:spTgt spid="635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3515"/>
                                        </p:tgtEl>
                                        <p:attrNameLst>
                                          <p:attrName>style.visibility</p:attrName>
                                        </p:attrNameLst>
                                      </p:cBhvr>
                                      <p:to>
                                        <p:strVal val="visible"/>
                                      </p:to>
                                    </p:set>
                                    <p:animEffect transition="in" filter="wipe(up)">
                                      <p:cBhvr>
                                        <p:cTn id="11" dur="500"/>
                                        <p:tgtEl>
                                          <p:spTgt spid="63515"/>
                                        </p:tgtEl>
                                      </p:cBhvr>
                                    </p:animEffect>
                                  </p:childTnLst>
                                </p:cTn>
                              </p:par>
                            </p:childTnLst>
                          </p:cTn>
                        </p:par>
                        <p:par>
                          <p:cTn id="12" fill="hold">
                            <p:stCondLst>
                              <p:cond delay="1000"/>
                            </p:stCondLst>
                            <p:childTnLst>
                              <p:par>
                                <p:cTn id="13" presetID="22" presetClass="entr" presetSubtype="1" fill="hold" grpId="0" nodeType="afterEffect">
                                  <p:stCondLst>
                                    <p:cond delay="1000"/>
                                  </p:stCondLst>
                                  <p:childTnLst>
                                    <p:set>
                                      <p:cBhvr>
                                        <p:cTn id="14" dur="1" fill="hold">
                                          <p:stCondLst>
                                            <p:cond delay="0"/>
                                          </p:stCondLst>
                                        </p:cTn>
                                        <p:tgtEl>
                                          <p:spTgt spid="63516"/>
                                        </p:tgtEl>
                                        <p:attrNameLst>
                                          <p:attrName>style.visibility</p:attrName>
                                        </p:attrNameLst>
                                      </p:cBhvr>
                                      <p:to>
                                        <p:strVal val="visible"/>
                                      </p:to>
                                    </p:set>
                                    <p:animEffect transition="in" filter="wipe(up)">
                                      <p:cBhvr>
                                        <p:cTn id="15" dur="500"/>
                                        <p:tgtEl>
                                          <p:spTgt spid="63516"/>
                                        </p:tgtEl>
                                      </p:cBhvr>
                                    </p:animEffect>
                                  </p:childTnLst>
                                </p:cTn>
                              </p:par>
                            </p:childTnLst>
                          </p:cTn>
                        </p:par>
                        <p:par>
                          <p:cTn id="16" fill="hold">
                            <p:stCondLst>
                              <p:cond delay="2500"/>
                            </p:stCondLst>
                            <p:childTnLst>
                              <p:par>
                                <p:cTn id="17" presetID="22" presetClass="entr" presetSubtype="1" fill="hold" grpId="0" nodeType="afterEffect">
                                  <p:stCondLst>
                                    <p:cond delay="0"/>
                                  </p:stCondLst>
                                  <p:childTnLst>
                                    <p:set>
                                      <p:cBhvr>
                                        <p:cTn id="18" dur="1" fill="hold">
                                          <p:stCondLst>
                                            <p:cond delay="0"/>
                                          </p:stCondLst>
                                        </p:cTn>
                                        <p:tgtEl>
                                          <p:spTgt spid="63519"/>
                                        </p:tgtEl>
                                        <p:attrNameLst>
                                          <p:attrName>style.visibility</p:attrName>
                                        </p:attrNameLst>
                                      </p:cBhvr>
                                      <p:to>
                                        <p:strVal val="visible"/>
                                      </p:to>
                                    </p:set>
                                    <p:animEffect transition="in" filter="wipe(up)">
                                      <p:cBhvr>
                                        <p:cTn id="19" dur="500"/>
                                        <p:tgtEl>
                                          <p:spTgt spid="63519"/>
                                        </p:tgtEl>
                                      </p:cBhvr>
                                    </p:animEffect>
                                  </p:childTnLst>
                                </p:cTn>
                              </p:par>
                            </p:childTnLst>
                          </p:cTn>
                        </p:par>
                        <p:par>
                          <p:cTn id="20" fill="hold">
                            <p:stCondLst>
                              <p:cond delay="3000"/>
                            </p:stCondLst>
                            <p:childTnLst>
                              <p:par>
                                <p:cTn id="21" presetID="22" presetClass="entr" presetSubtype="1" fill="hold" grpId="0" nodeType="afterEffect">
                                  <p:stCondLst>
                                    <p:cond delay="0"/>
                                  </p:stCondLst>
                                  <p:childTnLst>
                                    <p:set>
                                      <p:cBhvr>
                                        <p:cTn id="22" dur="1" fill="hold">
                                          <p:stCondLst>
                                            <p:cond delay="0"/>
                                          </p:stCondLst>
                                        </p:cTn>
                                        <p:tgtEl>
                                          <p:spTgt spid="63517"/>
                                        </p:tgtEl>
                                        <p:attrNameLst>
                                          <p:attrName>style.visibility</p:attrName>
                                        </p:attrNameLst>
                                      </p:cBhvr>
                                      <p:to>
                                        <p:strVal val="visible"/>
                                      </p:to>
                                    </p:set>
                                    <p:animEffect transition="in" filter="wipe(up)">
                                      <p:cBhvr>
                                        <p:cTn id="23" dur="500"/>
                                        <p:tgtEl>
                                          <p:spTgt spid="63517"/>
                                        </p:tgtEl>
                                      </p:cBhvr>
                                    </p:animEffect>
                                  </p:childTnLst>
                                </p:cTn>
                              </p:par>
                            </p:childTnLst>
                          </p:cTn>
                        </p:par>
                        <p:par>
                          <p:cTn id="24" fill="hold">
                            <p:stCondLst>
                              <p:cond delay="3500"/>
                            </p:stCondLst>
                            <p:childTnLst>
                              <p:par>
                                <p:cTn id="25" presetID="22" presetClass="entr" presetSubtype="1" fill="hold" grpId="0" nodeType="afterEffect">
                                  <p:stCondLst>
                                    <p:cond delay="0"/>
                                  </p:stCondLst>
                                  <p:childTnLst>
                                    <p:set>
                                      <p:cBhvr>
                                        <p:cTn id="26" dur="1" fill="hold">
                                          <p:stCondLst>
                                            <p:cond delay="0"/>
                                          </p:stCondLst>
                                        </p:cTn>
                                        <p:tgtEl>
                                          <p:spTgt spid="63518"/>
                                        </p:tgtEl>
                                        <p:attrNameLst>
                                          <p:attrName>style.visibility</p:attrName>
                                        </p:attrNameLst>
                                      </p:cBhvr>
                                      <p:to>
                                        <p:strVal val="visible"/>
                                      </p:to>
                                    </p:set>
                                    <p:animEffect transition="in" filter="wipe(up)">
                                      <p:cBhvr>
                                        <p:cTn id="27" dur="500"/>
                                        <p:tgtEl>
                                          <p:spTgt spid="63518"/>
                                        </p:tgtEl>
                                      </p:cBhvr>
                                    </p:animEffect>
                                  </p:childTnLst>
                                </p:cTn>
                              </p:par>
                            </p:childTnLst>
                          </p:cTn>
                        </p:par>
                        <p:par>
                          <p:cTn id="28" fill="hold">
                            <p:stCondLst>
                              <p:cond delay="4000"/>
                            </p:stCondLst>
                            <p:childTnLst>
                              <p:par>
                                <p:cTn id="29" presetID="22" presetClass="entr" presetSubtype="1" fill="hold" grpId="0" nodeType="afterEffect">
                                  <p:stCondLst>
                                    <p:cond delay="1000"/>
                                  </p:stCondLst>
                                  <p:childTnLst>
                                    <p:set>
                                      <p:cBhvr>
                                        <p:cTn id="30" dur="1" fill="hold">
                                          <p:stCondLst>
                                            <p:cond delay="0"/>
                                          </p:stCondLst>
                                        </p:cTn>
                                        <p:tgtEl>
                                          <p:spTgt spid="63520"/>
                                        </p:tgtEl>
                                        <p:attrNameLst>
                                          <p:attrName>style.visibility</p:attrName>
                                        </p:attrNameLst>
                                      </p:cBhvr>
                                      <p:to>
                                        <p:strVal val="visible"/>
                                      </p:to>
                                    </p:set>
                                    <p:animEffect transition="in" filter="wipe(up)">
                                      <p:cBhvr>
                                        <p:cTn id="31" dur="500"/>
                                        <p:tgtEl>
                                          <p:spTgt spid="63520"/>
                                        </p:tgtEl>
                                      </p:cBhvr>
                                    </p:animEffect>
                                  </p:childTnLst>
                                </p:cTn>
                              </p:par>
                            </p:childTnLst>
                          </p:cTn>
                        </p:par>
                        <p:par>
                          <p:cTn id="32" fill="hold">
                            <p:stCondLst>
                              <p:cond delay="5500"/>
                            </p:stCondLst>
                            <p:childTnLst>
                              <p:par>
                                <p:cTn id="33" presetID="22" presetClass="entr" presetSubtype="1" fill="hold" grpId="0" nodeType="afterEffect">
                                  <p:stCondLst>
                                    <p:cond delay="0"/>
                                  </p:stCondLst>
                                  <p:childTnLst>
                                    <p:set>
                                      <p:cBhvr>
                                        <p:cTn id="34" dur="1" fill="hold">
                                          <p:stCondLst>
                                            <p:cond delay="0"/>
                                          </p:stCondLst>
                                        </p:cTn>
                                        <p:tgtEl>
                                          <p:spTgt spid="63521"/>
                                        </p:tgtEl>
                                        <p:attrNameLst>
                                          <p:attrName>style.visibility</p:attrName>
                                        </p:attrNameLst>
                                      </p:cBhvr>
                                      <p:to>
                                        <p:strVal val="visible"/>
                                      </p:to>
                                    </p:set>
                                    <p:animEffect transition="in" filter="wipe(up)">
                                      <p:cBhvr>
                                        <p:cTn id="35" dur="500"/>
                                        <p:tgtEl>
                                          <p:spTgt spid="63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14" grpId="0" animBg="1"/>
      <p:bldP spid="63515" grpId="0" animBg="1"/>
      <p:bldP spid="63516" grpId="0" animBg="1"/>
      <p:bldP spid="63517" grpId="0" animBg="1"/>
      <p:bldP spid="63518" grpId="0" animBg="1"/>
      <p:bldP spid="63519" grpId="0" animBg="1"/>
      <p:bldP spid="63520" grpId="0" animBg="1"/>
      <p:bldP spid="635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74638"/>
            <a:ext cx="8186766" cy="654032"/>
          </a:xfrm>
        </p:spPr>
        <p:txBody>
          <a:bodyPr/>
          <a:lstStyle/>
          <a:p>
            <a:r>
              <a:rPr lang="en-US" dirty="0"/>
              <a:t>Association</a:t>
            </a:r>
          </a:p>
        </p:txBody>
      </p:sp>
      <p:sp>
        <p:nvSpPr>
          <p:cNvPr id="64515" name="Rectangle 3"/>
          <p:cNvSpPr>
            <a:spLocks noGrp="1" noChangeArrowheads="1"/>
          </p:cNvSpPr>
          <p:nvPr>
            <p:ph type="body" idx="1"/>
          </p:nvPr>
        </p:nvSpPr>
        <p:spPr>
          <a:xfrm>
            <a:off x="285720" y="928670"/>
            <a:ext cx="8401080" cy="5197493"/>
          </a:xfrm>
        </p:spPr>
        <p:txBody>
          <a:bodyPr/>
          <a:lstStyle/>
          <a:p>
            <a:pPr>
              <a:lnSpc>
                <a:spcPct val="130000"/>
              </a:lnSpc>
            </a:pPr>
            <a:r>
              <a:rPr lang="en-US" sz="2000" dirty="0" smtClean="0"/>
              <a:t>An association</a:t>
            </a:r>
          </a:p>
          <a:p>
            <a:pPr lvl="1">
              <a:lnSpc>
                <a:spcPct val="130000"/>
              </a:lnSpc>
            </a:pPr>
            <a:r>
              <a:rPr lang="en-US" sz="2000" dirty="0" smtClean="0"/>
              <a:t> </a:t>
            </a:r>
            <a:r>
              <a:rPr lang="en-US" sz="1800" dirty="0" smtClean="0"/>
              <a:t>is a structural relationship within which objects belonging to two or more different classes are connected to each other.</a:t>
            </a:r>
            <a:endParaRPr lang="en-GB" sz="1800" dirty="0" smtClean="0"/>
          </a:p>
          <a:p>
            <a:pPr lvl="1">
              <a:lnSpc>
                <a:spcPct val="130000"/>
              </a:lnSpc>
            </a:pPr>
            <a:r>
              <a:rPr lang="en-GB" sz="1800" dirty="0" smtClean="0">
                <a:latin typeface="Times New Roman" pitchFamily="18" charset="0"/>
                <a:cs typeface="Times New Roman" pitchFamily="18" charset="0"/>
              </a:rPr>
              <a:t>express the relationship </a:t>
            </a:r>
            <a:r>
              <a:rPr lang="en-US" sz="1800" dirty="0" smtClean="0"/>
              <a:t>between instances of the two classes</a:t>
            </a:r>
            <a:r>
              <a:rPr lang="en-GB" sz="1800" dirty="0" smtClean="0">
                <a:latin typeface="Times New Roman" pitchFamily="18" charset="0"/>
                <a:cs typeface="Times New Roman" pitchFamily="18" charset="0"/>
              </a:rPr>
              <a:t>.</a:t>
            </a:r>
          </a:p>
          <a:p>
            <a:pPr lvl="2">
              <a:lnSpc>
                <a:spcPct val="130000"/>
              </a:lnSpc>
            </a:pPr>
            <a:r>
              <a:rPr lang="en-US" sz="1600" dirty="0" smtClean="0"/>
              <a:t>There is an association between two classes if an instance of one class must know about the other in order to perform its work. </a:t>
            </a:r>
            <a:endParaRPr lang="en-US" sz="2000" b="1" dirty="0" smtClean="0"/>
          </a:p>
          <a:p>
            <a:pPr lvl="1">
              <a:lnSpc>
                <a:spcPct val="130000"/>
              </a:lnSpc>
            </a:pPr>
            <a:r>
              <a:rPr lang="en-US" sz="1800" dirty="0" smtClean="0"/>
              <a:t>are inherently bi-directional.</a:t>
            </a:r>
          </a:p>
          <a:p>
            <a:pPr>
              <a:lnSpc>
                <a:spcPct val="130000"/>
              </a:lnSpc>
            </a:pPr>
            <a:r>
              <a:rPr lang="en-US" sz="2000" dirty="0" smtClean="0"/>
              <a:t>The name of the association is written along side the association line. </a:t>
            </a:r>
          </a:p>
          <a:p>
            <a:pPr>
              <a:lnSpc>
                <a:spcPct val="130000"/>
              </a:lnSpc>
            </a:pPr>
            <a:r>
              <a:rPr lang="en-US" sz="2000" dirty="0" smtClean="0">
                <a:latin typeface="Times New Roman" pitchFamily="18" charset="0"/>
                <a:cs typeface="Times New Roman" pitchFamily="18" charset="0"/>
              </a:rPr>
              <a:t>Graphically</a:t>
            </a:r>
            <a:r>
              <a:rPr lang="en-US" sz="2000" dirty="0">
                <a:latin typeface="Times New Roman" pitchFamily="18" charset="0"/>
                <a:cs typeface="Times New Roman" pitchFamily="18" charset="0"/>
              </a:rPr>
              <a:t>, it is rendered as a solid line connecting the same or different </a:t>
            </a:r>
            <a:r>
              <a:rPr lang="en-US" sz="2000" dirty="0" smtClean="0">
                <a:latin typeface="Times New Roman" pitchFamily="18" charset="0"/>
                <a:cs typeface="Times New Roman" pitchFamily="18" charset="0"/>
              </a:rPr>
              <a:t>classes</a:t>
            </a:r>
          </a:p>
          <a:p>
            <a:pPr>
              <a:lnSpc>
                <a:spcPct val="130000"/>
              </a:lnSpc>
            </a:pPr>
            <a:r>
              <a:rPr lang="en-US" sz="2000" dirty="0" smtClean="0"/>
              <a:t>An arrowhead may be placed on the association line to indicate the reading direction of the association. </a:t>
            </a:r>
          </a:p>
          <a:p>
            <a:pPr lvl="1">
              <a:lnSpc>
                <a:spcPct val="130000"/>
              </a:lnSpc>
            </a:pPr>
            <a:r>
              <a:rPr lang="en-US" sz="2000" dirty="0" smtClean="0"/>
              <a:t>The arrowhead should not be misunderstood to be indicating the direction of a pointer implementing an association.</a:t>
            </a:r>
            <a:endParaRPr lang="en-GB"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smtClean="0"/>
              <a:t>At the end of this lesson the student will be able to: </a:t>
            </a:r>
          </a:p>
          <a:p>
            <a:pPr>
              <a:buNone/>
            </a:pPr>
            <a:endParaRPr lang="en-US" sz="2400" dirty="0" smtClean="0"/>
          </a:p>
          <a:p>
            <a:pPr>
              <a:buNone/>
            </a:pPr>
            <a:r>
              <a:rPr lang="en-US" sz="2400" dirty="0" smtClean="0"/>
              <a:t>• Explain the features represented by a class diagram. </a:t>
            </a:r>
          </a:p>
          <a:p>
            <a:pPr>
              <a:buNone/>
            </a:pPr>
            <a:r>
              <a:rPr lang="en-US" sz="2400" dirty="0" smtClean="0"/>
              <a:t>• Explain the relationships among different types of classes by means of association. </a:t>
            </a:r>
          </a:p>
          <a:p>
            <a:pPr>
              <a:buNone/>
            </a:pPr>
            <a:r>
              <a:rPr lang="en-US" sz="2400" dirty="0" smtClean="0"/>
              <a:t>• Explain the relationships among different types of classes by means of aggregation. </a:t>
            </a:r>
          </a:p>
          <a:p>
            <a:pPr>
              <a:buNone/>
            </a:pPr>
            <a:r>
              <a:rPr lang="en-US" sz="2400" dirty="0" smtClean="0"/>
              <a:t>• Explain the relationships among different types of classes by means of composition. </a:t>
            </a:r>
          </a:p>
          <a:p>
            <a:pPr>
              <a:buNone/>
            </a:pPr>
            <a:endParaRPr lang="en-US" sz="2400" dirty="0" smtClean="0"/>
          </a:p>
          <a:p>
            <a:endParaRPr lang="ar-EG" sz="2400" dirty="0"/>
          </a:p>
        </p:txBody>
      </p:sp>
      <p:sp>
        <p:nvSpPr>
          <p:cNvPr id="4" name="Title 3"/>
          <p:cNvSpPr>
            <a:spLocks noGrp="1"/>
          </p:cNvSpPr>
          <p:nvPr>
            <p:ph type="title"/>
          </p:nvPr>
        </p:nvSpPr>
        <p:spPr/>
        <p:txBody>
          <a:bodyPr/>
          <a:lstStyle/>
          <a:p>
            <a:r>
              <a:rPr lang="en-US" dirty="0" smtClean="0"/>
              <a:t>Objectives</a:t>
            </a:r>
            <a:endParaRPr lang="ar-EG"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2"/>
          <p:cNvPicPr>
            <a:picLocks noGrp="1" noChangeAspect="1" noChangeArrowheads="1"/>
          </p:cNvPicPr>
          <p:nvPr>
            <p:ph idx="1"/>
          </p:nvPr>
        </p:nvPicPr>
        <p:blipFill>
          <a:blip r:embed="rId3"/>
          <a:srcRect/>
          <a:stretch>
            <a:fillRect/>
          </a:stretch>
        </p:blipFill>
        <p:spPr bwMode="auto">
          <a:xfrm>
            <a:off x="2133600" y="1752600"/>
            <a:ext cx="5038725" cy="819150"/>
          </a:xfrm>
          <a:prstGeom prst="rect">
            <a:avLst/>
          </a:prstGeom>
          <a:noFill/>
          <a:ln w="9525">
            <a:noFill/>
            <a:miter lim="800000"/>
            <a:headEnd/>
            <a:tailEnd/>
          </a:ln>
          <a:effectLst/>
        </p:spPr>
      </p:pic>
      <p:sp>
        <p:nvSpPr>
          <p:cNvPr id="5" name="TextBox 4"/>
          <p:cNvSpPr txBox="1"/>
          <p:nvPr/>
        </p:nvSpPr>
        <p:spPr>
          <a:xfrm>
            <a:off x="2819400" y="2971800"/>
            <a:ext cx="3621504" cy="369332"/>
          </a:xfrm>
          <a:prstGeom prst="rect">
            <a:avLst/>
          </a:prstGeom>
          <a:noFill/>
        </p:spPr>
        <p:txBody>
          <a:bodyPr wrap="none" rtlCol="1">
            <a:spAutoFit/>
          </a:bodyPr>
          <a:lstStyle/>
          <a:p>
            <a:r>
              <a:rPr lang="en-US" dirty="0" smtClean="0"/>
              <a:t>Association between two classes </a:t>
            </a:r>
            <a:endParaRPr lang="ar-EG"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71546"/>
            <a:ext cx="8229600" cy="4525963"/>
          </a:xfrm>
        </p:spPr>
        <p:txBody>
          <a:bodyPr/>
          <a:lstStyle/>
          <a:p>
            <a:r>
              <a:rPr lang="en-US" sz="2000" dirty="0" smtClean="0"/>
              <a:t>An Association</a:t>
            </a:r>
          </a:p>
          <a:p>
            <a:pPr lvl="1"/>
            <a:r>
              <a:rPr lang="en-US" sz="2000" dirty="0" smtClean="0"/>
              <a:t> represents a family of links</a:t>
            </a:r>
          </a:p>
          <a:p>
            <a:pPr lvl="1"/>
            <a:r>
              <a:rPr lang="en-US" sz="2000" dirty="0" smtClean="0"/>
              <a:t>can be named, and the ends of an association can be adorned with role names, ownership indicators, multiplicity, visibility, and other properties</a:t>
            </a:r>
          </a:p>
          <a:p>
            <a:r>
              <a:rPr lang="en-US" sz="2000" dirty="0" smtClean="0"/>
              <a:t>Binary associations (with two ends) are normally represented as a line, with each end connected to a class box</a:t>
            </a:r>
          </a:p>
          <a:p>
            <a:r>
              <a:rPr lang="en-US" sz="2000" dirty="0" smtClean="0"/>
              <a:t>Higher order associations can be drawn with more than two ends; in such cases, the ends are connected to a central diamond</a:t>
            </a:r>
          </a:p>
          <a:p>
            <a:r>
              <a:rPr lang="en-US" sz="2000" dirty="0" smtClean="0"/>
              <a:t>There are five different types of association; </a:t>
            </a:r>
          </a:p>
          <a:p>
            <a:pPr lvl="1"/>
            <a:r>
              <a:rPr lang="en-US" sz="2000" dirty="0" smtClean="0"/>
              <a:t>bi-directional and </a:t>
            </a:r>
          </a:p>
          <a:p>
            <a:pPr lvl="1"/>
            <a:r>
              <a:rPr lang="en-US" sz="2000" dirty="0" err="1" smtClean="0"/>
              <a:t>uni</a:t>
            </a:r>
            <a:r>
              <a:rPr lang="en-US" sz="2000" dirty="0" smtClean="0"/>
              <a:t>-directional associations are the most common ones</a:t>
            </a:r>
          </a:p>
          <a:p>
            <a:r>
              <a:rPr lang="en-GB" sz="2000" b="1" dirty="0" smtClean="0">
                <a:solidFill>
                  <a:srgbClr val="0033CC"/>
                </a:solidFill>
              </a:rPr>
              <a:t>There are instances of associations, just as there are instances of classes</a:t>
            </a:r>
          </a:p>
          <a:p>
            <a:pPr lvl="1"/>
            <a:r>
              <a:rPr lang="en-GB" sz="2000" dirty="0" smtClean="0"/>
              <a:t>Instances of a classes are called </a:t>
            </a:r>
            <a:r>
              <a:rPr lang="en-GB" sz="2000" b="1" i="1" dirty="0" smtClean="0">
                <a:solidFill>
                  <a:srgbClr val="FF0000"/>
                </a:solidFill>
              </a:rPr>
              <a:t>objects</a:t>
            </a:r>
            <a:r>
              <a:rPr lang="en-GB" sz="2000" dirty="0" smtClean="0"/>
              <a:t>; </a:t>
            </a:r>
          </a:p>
          <a:p>
            <a:pPr lvl="1"/>
            <a:r>
              <a:rPr lang="en-GB" sz="2000" dirty="0" smtClean="0"/>
              <a:t>Instances of associations are called </a:t>
            </a:r>
            <a:r>
              <a:rPr lang="en-GB" sz="2000" b="1" i="1" dirty="0" smtClean="0">
                <a:solidFill>
                  <a:srgbClr val="FF0000"/>
                </a:solidFill>
              </a:rPr>
              <a:t>links</a:t>
            </a:r>
            <a:r>
              <a:rPr lang="en-GB" sz="2000" dirty="0" smtClean="0"/>
              <a:t> in UML  </a:t>
            </a:r>
          </a:p>
        </p:txBody>
      </p:sp>
      <p:sp>
        <p:nvSpPr>
          <p:cNvPr id="4" name="Rectangle 2"/>
          <p:cNvSpPr>
            <a:spLocks noGrp="1" noChangeArrowheads="1"/>
          </p:cNvSpPr>
          <p:nvPr>
            <p:ph type="title"/>
          </p:nvPr>
        </p:nvSpPr>
        <p:spPr/>
        <p:txBody>
          <a:bodyPr/>
          <a:lstStyle/>
          <a:p>
            <a:r>
              <a:rPr lang="en-US" dirty="0"/>
              <a:t>Association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smtClean="0"/>
              <a:t>Association Notation</a:t>
            </a:r>
          </a:p>
        </p:txBody>
      </p:sp>
      <p:sp>
        <p:nvSpPr>
          <p:cNvPr id="83971" name="Rectangle 3"/>
          <p:cNvSpPr>
            <a:spLocks noGrp="1" noChangeArrowheads="1"/>
          </p:cNvSpPr>
          <p:nvPr>
            <p:ph type="body" idx="1"/>
          </p:nvPr>
        </p:nvSpPr>
        <p:spPr>
          <a:xfrm>
            <a:off x="357158" y="1142985"/>
            <a:ext cx="8429684" cy="2214578"/>
          </a:xfrm>
        </p:spPr>
        <p:txBody>
          <a:bodyPr/>
          <a:lstStyle/>
          <a:p>
            <a:r>
              <a:rPr lang="en-US" dirty="0" smtClean="0"/>
              <a:t>Connect two classes</a:t>
            </a:r>
          </a:p>
          <a:p>
            <a:r>
              <a:rPr lang="en-US" dirty="0" smtClean="0"/>
              <a:t>Have an optional label</a:t>
            </a:r>
          </a:p>
          <a:p>
            <a:r>
              <a:rPr lang="en-US" dirty="0" smtClean="0"/>
              <a:t>Have multiplicities</a:t>
            </a:r>
          </a:p>
          <a:p>
            <a:r>
              <a:rPr lang="en-US" dirty="0" smtClean="0"/>
              <a:t>Are directional</a:t>
            </a:r>
          </a:p>
          <a:p>
            <a:r>
              <a:rPr lang="en-US" dirty="0" smtClean="0"/>
              <a:t>Have optional roles</a:t>
            </a:r>
          </a:p>
        </p:txBody>
      </p:sp>
      <p:pic>
        <p:nvPicPr>
          <p:cNvPr id="83972" name="Picture 4"/>
          <p:cNvPicPr>
            <a:picLocks noChangeAspect="1" noChangeArrowheads="1"/>
          </p:cNvPicPr>
          <p:nvPr/>
        </p:nvPicPr>
        <p:blipFill>
          <a:blip r:embed="rId2"/>
          <a:srcRect/>
          <a:stretch>
            <a:fillRect/>
          </a:stretch>
        </p:blipFill>
        <p:spPr bwMode="auto">
          <a:xfrm>
            <a:off x="180975" y="3635375"/>
            <a:ext cx="8810625" cy="1012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28596" y="785794"/>
            <a:ext cx="7696200" cy="2971800"/>
          </a:xfrm>
        </p:spPr>
        <p:txBody>
          <a:bodyPr/>
          <a:lstStyle/>
          <a:p>
            <a:pPr>
              <a:lnSpc>
                <a:spcPct val="80000"/>
              </a:lnSpc>
            </a:pPr>
            <a:r>
              <a:rPr lang="en-US" sz="2400" b="1" dirty="0">
                <a:latin typeface="Times New Roman" pitchFamily="18" charset="0"/>
              </a:rPr>
              <a:t>Bi-directional association</a:t>
            </a:r>
            <a:r>
              <a:rPr lang="en-US" sz="2800" dirty="0">
                <a:latin typeface="Times New Roman" pitchFamily="18" charset="0"/>
              </a:rPr>
              <a:t/>
            </a:r>
            <a:br>
              <a:rPr lang="en-US" sz="2800" dirty="0">
                <a:latin typeface="Times New Roman" pitchFamily="18" charset="0"/>
              </a:rPr>
            </a:br>
            <a:r>
              <a:rPr lang="en-US" sz="2400" dirty="0">
                <a:latin typeface="Times New Roman" pitchFamily="18" charset="0"/>
              </a:rPr>
              <a:t>Associations are assumed to be bi-directional </a:t>
            </a:r>
            <a:endParaRPr lang="en-US" sz="2400" dirty="0" smtClean="0">
              <a:latin typeface="Times New Roman" pitchFamily="18" charset="0"/>
            </a:endParaRPr>
          </a:p>
          <a:p>
            <a:pPr>
              <a:lnSpc>
                <a:spcPct val="80000"/>
              </a:lnSpc>
              <a:buFontTx/>
              <a:buNone/>
            </a:pPr>
            <a:r>
              <a:rPr lang="en-US" sz="2400" dirty="0" smtClean="0"/>
              <a:t>         </a:t>
            </a:r>
            <a:r>
              <a:rPr lang="en-US" sz="2400" dirty="0" smtClean="0">
                <a:latin typeface="Times New Roman" pitchFamily="18" charset="0"/>
              </a:rPr>
              <a:t>notation:</a:t>
            </a:r>
            <a:endParaRPr lang="en-US" sz="2400" b="1" dirty="0" smtClean="0">
              <a:latin typeface="Times New Roman" pitchFamily="18" charset="0"/>
            </a:endParaRPr>
          </a:p>
          <a:p>
            <a:pPr>
              <a:lnSpc>
                <a:spcPct val="80000"/>
              </a:lnSpc>
            </a:pPr>
            <a:r>
              <a:rPr lang="en-US" sz="2400" b="1" dirty="0" err="1" smtClean="0">
                <a:latin typeface="Times New Roman" pitchFamily="18" charset="0"/>
              </a:rPr>
              <a:t>Uni</a:t>
            </a:r>
            <a:r>
              <a:rPr lang="en-US" sz="2400" b="1" dirty="0" smtClean="0">
                <a:latin typeface="Times New Roman" pitchFamily="18" charset="0"/>
              </a:rPr>
              <a:t>-directional association</a:t>
            </a:r>
            <a:endParaRPr lang="en-US" sz="2800" dirty="0">
              <a:latin typeface="Times New Roman" pitchFamily="18" charset="0"/>
            </a:endParaRPr>
          </a:p>
          <a:p>
            <a:pPr>
              <a:lnSpc>
                <a:spcPct val="80000"/>
              </a:lnSpc>
              <a:buFontTx/>
              <a:buNone/>
            </a:pPr>
            <a:r>
              <a:rPr lang="en-US" dirty="0"/>
              <a:t>   </a:t>
            </a:r>
            <a:r>
              <a:rPr lang="en-US" sz="2400" dirty="0"/>
              <a:t>     </a:t>
            </a:r>
            <a:r>
              <a:rPr lang="en-US" sz="2400" dirty="0">
                <a:latin typeface="Times New Roman" pitchFamily="18" charset="0"/>
              </a:rPr>
              <a:t>notation:</a:t>
            </a:r>
          </a:p>
        </p:txBody>
      </p:sp>
      <p:sp>
        <p:nvSpPr>
          <p:cNvPr id="102404" name="Line 4"/>
          <p:cNvSpPr>
            <a:spLocks noChangeShapeType="1"/>
          </p:cNvSpPr>
          <p:nvPr/>
        </p:nvSpPr>
        <p:spPr bwMode="auto">
          <a:xfrm>
            <a:off x="2857488" y="2357430"/>
            <a:ext cx="2819400" cy="0"/>
          </a:xfrm>
          <a:prstGeom prst="line">
            <a:avLst/>
          </a:prstGeom>
          <a:noFill/>
          <a:ln w="9525">
            <a:solidFill>
              <a:schemeClr val="tx1"/>
            </a:solidFill>
            <a:miter lim="800000"/>
            <a:headEnd/>
            <a:tailEnd type="triangle" w="med" len="med"/>
          </a:ln>
          <a:effectLst/>
        </p:spPr>
        <p:txBody>
          <a:bodyPr wrap="none"/>
          <a:lstStyle/>
          <a:p>
            <a:endParaRPr lang="ar-EG"/>
          </a:p>
        </p:txBody>
      </p:sp>
      <p:sp>
        <p:nvSpPr>
          <p:cNvPr id="102405" name="Line 5"/>
          <p:cNvSpPr>
            <a:spLocks noChangeShapeType="1"/>
          </p:cNvSpPr>
          <p:nvPr/>
        </p:nvSpPr>
        <p:spPr bwMode="auto">
          <a:xfrm>
            <a:off x="2714612" y="1643050"/>
            <a:ext cx="2743200" cy="0"/>
          </a:xfrm>
          <a:prstGeom prst="line">
            <a:avLst/>
          </a:prstGeom>
          <a:noFill/>
          <a:ln w="9525">
            <a:solidFill>
              <a:schemeClr val="tx1"/>
            </a:solidFill>
            <a:miter lim="800000"/>
            <a:headEnd/>
            <a:tailEnd/>
          </a:ln>
          <a:effectLst/>
        </p:spPr>
        <p:txBody>
          <a:bodyPr wrap="none"/>
          <a:lstStyle/>
          <a:p>
            <a:endParaRPr lang="ar-EG"/>
          </a:p>
        </p:txBody>
      </p:sp>
      <p:grpSp>
        <p:nvGrpSpPr>
          <p:cNvPr id="2" name="Group 6"/>
          <p:cNvGrpSpPr/>
          <p:nvPr/>
        </p:nvGrpSpPr>
        <p:grpSpPr>
          <a:xfrm>
            <a:off x="457201" y="2971800"/>
            <a:ext cx="7505727" cy="3071810"/>
            <a:chOff x="1066801" y="1133475"/>
            <a:chExt cx="7826376" cy="4356100"/>
          </a:xfrm>
        </p:grpSpPr>
        <p:grpSp>
          <p:nvGrpSpPr>
            <p:cNvPr id="3" name="Group 167"/>
            <p:cNvGrpSpPr>
              <a:grpSpLocks/>
            </p:cNvGrpSpPr>
            <p:nvPr/>
          </p:nvGrpSpPr>
          <p:grpSpPr bwMode="auto">
            <a:xfrm>
              <a:off x="3581403" y="3216275"/>
              <a:ext cx="1231901" cy="365125"/>
              <a:chOff x="2256" y="1968"/>
              <a:chExt cx="776" cy="230"/>
            </a:xfrm>
          </p:grpSpPr>
          <p:sp>
            <p:nvSpPr>
              <p:cNvPr id="53" name="Rectangle 11"/>
              <p:cNvSpPr>
                <a:spLocks noChangeArrowheads="1"/>
              </p:cNvSpPr>
              <p:nvPr/>
            </p:nvSpPr>
            <p:spPr bwMode="auto">
              <a:xfrm>
                <a:off x="2256" y="1968"/>
                <a:ext cx="669" cy="182"/>
              </a:xfrm>
              <a:prstGeom prst="rect">
                <a:avLst/>
              </a:prstGeom>
              <a:noFill/>
              <a:ln w="9525">
                <a:noFill/>
                <a:miter lim="800000"/>
                <a:headEnd/>
                <a:tailEnd/>
              </a:ln>
            </p:spPr>
            <p:txBody>
              <a:bodyPr wrap="none" lIns="0" tIns="0" rIns="0" bIns="0">
                <a:spAutoFit/>
              </a:bodyPr>
              <a:lstStyle/>
              <a:p>
                <a:r>
                  <a:rPr lang="en-US" sz="1900">
                    <a:solidFill>
                      <a:srgbClr val="000000"/>
                    </a:solidFill>
                    <a:latin typeface="Arial" pitchFamily="34" charset="0"/>
                  </a:rPr>
                  <a:t>works-for </a:t>
                </a:r>
                <a:endParaRPr lang="en-US"/>
              </a:p>
            </p:txBody>
          </p:sp>
          <p:sp>
            <p:nvSpPr>
              <p:cNvPr id="54" name="Rectangle 12"/>
              <p:cNvSpPr>
                <a:spLocks noChangeArrowheads="1"/>
              </p:cNvSpPr>
              <p:nvPr/>
            </p:nvSpPr>
            <p:spPr bwMode="auto">
              <a:xfrm>
                <a:off x="2880" y="2016"/>
                <a:ext cx="152" cy="182"/>
              </a:xfrm>
              <a:prstGeom prst="rect">
                <a:avLst/>
              </a:prstGeom>
              <a:noFill/>
              <a:ln w="9525">
                <a:noFill/>
                <a:miter lim="800000"/>
                <a:headEnd/>
                <a:tailEnd/>
              </a:ln>
            </p:spPr>
            <p:txBody>
              <a:bodyPr wrap="none" lIns="0" tIns="0" rIns="0" bIns="0">
                <a:spAutoFit/>
              </a:bodyPr>
              <a:lstStyle/>
              <a:p>
                <a:r>
                  <a:rPr lang="en-US" sz="1900">
                    <a:solidFill>
                      <a:srgbClr val="000000"/>
                    </a:solidFill>
                    <a:latin typeface="Marlett" pitchFamily="2" charset="2"/>
                  </a:rPr>
                  <a:t>4</a:t>
                </a:r>
                <a:endParaRPr lang="en-US"/>
              </a:p>
            </p:txBody>
          </p:sp>
        </p:grpSp>
        <p:grpSp>
          <p:nvGrpSpPr>
            <p:cNvPr id="4" name="Group 146"/>
            <p:cNvGrpSpPr>
              <a:grpSpLocks/>
            </p:cNvGrpSpPr>
            <p:nvPr/>
          </p:nvGrpSpPr>
          <p:grpSpPr bwMode="auto">
            <a:xfrm>
              <a:off x="1066801" y="3125367"/>
              <a:ext cx="6451601" cy="790824"/>
              <a:chOff x="672" y="2334"/>
              <a:chExt cx="4064" cy="498"/>
            </a:xfrm>
          </p:grpSpPr>
          <p:sp>
            <p:nvSpPr>
              <p:cNvPr id="47" name="Line 139"/>
              <p:cNvSpPr>
                <a:spLocks noChangeShapeType="1"/>
              </p:cNvSpPr>
              <p:nvPr/>
            </p:nvSpPr>
            <p:spPr bwMode="auto">
              <a:xfrm>
                <a:off x="1693" y="2583"/>
                <a:ext cx="2022" cy="1"/>
              </a:xfrm>
              <a:prstGeom prst="line">
                <a:avLst/>
              </a:prstGeom>
              <a:noFill/>
              <a:ln w="26988">
                <a:solidFill>
                  <a:srgbClr val="000000"/>
                </a:solidFill>
                <a:round/>
                <a:headEnd/>
                <a:tailEnd/>
              </a:ln>
            </p:spPr>
            <p:txBody>
              <a:bodyPr/>
              <a:lstStyle/>
              <a:p>
                <a:endParaRPr lang="ar-EG"/>
              </a:p>
            </p:txBody>
          </p:sp>
          <p:sp>
            <p:nvSpPr>
              <p:cNvPr id="48" name="Rectangle 141"/>
              <p:cNvSpPr>
                <a:spLocks noChangeArrowheads="1"/>
              </p:cNvSpPr>
              <p:nvPr/>
            </p:nvSpPr>
            <p:spPr bwMode="auto">
              <a:xfrm>
                <a:off x="3630" y="2360"/>
                <a:ext cx="17" cy="223"/>
              </a:xfrm>
              <a:prstGeom prst="rect">
                <a:avLst/>
              </a:prstGeom>
              <a:solidFill>
                <a:srgbClr val="FFFFFF"/>
              </a:solidFill>
              <a:ln w="9525">
                <a:noFill/>
                <a:miter lim="800000"/>
                <a:headEnd/>
                <a:tailEnd/>
              </a:ln>
            </p:spPr>
            <p:txBody>
              <a:bodyPr/>
              <a:lstStyle/>
              <a:p>
                <a:endParaRPr lang="ar-EG"/>
              </a:p>
            </p:txBody>
          </p:sp>
          <p:sp>
            <p:nvSpPr>
              <p:cNvPr id="49" name="Rectangle 142"/>
              <p:cNvSpPr>
                <a:spLocks noChangeArrowheads="1"/>
              </p:cNvSpPr>
              <p:nvPr/>
            </p:nvSpPr>
            <p:spPr bwMode="auto">
              <a:xfrm>
                <a:off x="672" y="2334"/>
                <a:ext cx="1013" cy="498"/>
              </a:xfrm>
              <a:prstGeom prst="rect">
                <a:avLst/>
              </a:prstGeom>
              <a:noFill/>
              <a:ln w="26988">
                <a:solidFill>
                  <a:srgbClr val="000000"/>
                </a:solidFill>
                <a:miter lim="800000"/>
                <a:headEnd/>
                <a:tailEnd/>
              </a:ln>
            </p:spPr>
            <p:txBody>
              <a:bodyPr/>
              <a:lstStyle/>
              <a:p>
                <a:endParaRPr lang="ar-EG"/>
              </a:p>
            </p:txBody>
          </p:sp>
          <p:sp>
            <p:nvSpPr>
              <p:cNvPr id="50" name="Rectangle 143"/>
              <p:cNvSpPr>
                <a:spLocks noChangeArrowheads="1"/>
              </p:cNvSpPr>
              <p:nvPr/>
            </p:nvSpPr>
            <p:spPr bwMode="auto">
              <a:xfrm>
                <a:off x="767" y="2412"/>
                <a:ext cx="793" cy="202"/>
              </a:xfrm>
              <a:prstGeom prst="rect">
                <a:avLst/>
              </a:prstGeom>
              <a:noFill/>
              <a:ln w="9525">
                <a:noFill/>
                <a:miter lim="800000"/>
                <a:headEnd/>
                <a:tailEnd/>
              </a:ln>
            </p:spPr>
            <p:txBody>
              <a:bodyPr wrap="none" lIns="0" tIns="0" rIns="0" bIns="0">
                <a:spAutoFit/>
              </a:bodyPr>
              <a:lstStyle/>
              <a:p>
                <a:r>
                  <a:rPr lang="en-US" sz="2100" b="1">
                    <a:solidFill>
                      <a:srgbClr val="000000"/>
                    </a:solidFill>
                    <a:latin typeface="Arial" pitchFamily="34" charset="0"/>
                  </a:rPr>
                  <a:t>Employee</a:t>
                </a:r>
                <a:endParaRPr lang="en-US"/>
              </a:p>
            </p:txBody>
          </p:sp>
          <p:sp>
            <p:nvSpPr>
              <p:cNvPr id="51" name="Rectangle 144"/>
              <p:cNvSpPr>
                <a:spLocks noChangeArrowheads="1"/>
              </p:cNvSpPr>
              <p:nvPr/>
            </p:nvSpPr>
            <p:spPr bwMode="auto">
              <a:xfrm>
                <a:off x="3723" y="2334"/>
                <a:ext cx="1013" cy="498"/>
              </a:xfrm>
              <a:prstGeom prst="rect">
                <a:avLst/>
              </a:prstGeom>
              <a:noFill/>
              <a:ln w="26988">
                <a:solidFill>
                  <a:srgbClr val="000000"/>
                </a:solidFill>
                <a:miter lim="800000"/>
                <a:headEnd/>
                <a:tailEnd/>
              </a:ln>
            </p:spPr>
            <p:txBody>
              <a:bodyPr/>
              <a:lstStyle/>
              <a:p>
                <a:endParaRPr lang="ar-EG"/>
              </a:p>
            </p:txBody>
          </p:sp>
          <p:sp>
            <p:nvSpPr>
              <p:cNvPr id="52" name="Rectangle 145"/>
              <p:cNvSpPr>
                <a:spLocks noChangeArrowheads="1"/>
              </p:cNvSpPr>
              <p:nvPr/>
            </p:nvSpPr>
            <p:spPr bwMode="auto">
              <a:xfrm>
                <a:off x="3853" y="2412"/>
                <a:ext cx="765" cy="202"/>
              </a:xfrm>
              <a:prstGeom prst="rect">
                <a:avLst/>
              </a:prstGeom>
              <a:noFill/>
              <a:ln w="9525">
                <a:noFill/>
                <a:miter lim="800000"/>
                <a:headEnd/>
                <a:tailEnd/>
              </a:ln>
            </p:spPr>
            <p:txBody>
              <a:bodyPr wrap="none" lIns="0" tIns="0" rIns="0" bIns="0">
                <a:spAutoFit/>
              </a:bodyPr>
              <a:lstStyle/>
              <a:p>
                <a:r>
                  <a:rPr lang="en-US" sz="2100" b="1">
                    <a:solidFill>
                      <a:srgbClr val="000000"/>
                    </a:solidFill>
                    <a:latin typeface="Arial" pitchFamily="34" charset="0"/>
                  </a:rPr>
                  <a:t>Company</a:t>
                </a:r>
                <a:endParaRPr lang="en-US"/>
              </a:p>
            </p:txBody>
          </p:sp>
        </p:grpSp>
        <p:grpSp>
          <p:nvGrpSpPr>
            <p:cNvPr id="5" name="Group 172"/>
            <p:cNvGrpSpPr>
              <a:grpSpLocks/>
            </p:cNvGrpSpPr>
            <p:nvPr/>
          </p:nvGrpSpPr>
          <p:grpSpPr bwMode="auto">
            <a:xfrm>
              <a:off x="1219200" y="3581400"/>
              <a:ext cx="2714625" cy="1908175"/>
              <a:chOff x="768" y="2256"/>
              <a:chExt cx="1710" cy="1202"/>
            </a:xfrm>
          </p:grpSpPr>
          <p:grpSp>
            <p:nvGrpSpPr>
              <p:cNvPr id="6" name="Group 162"/>
              <p:cNvGrpSpPr>
                <a:grpSpLocks/>
              </p:cNvGrpSpPr>
              <p:nvPr/>
            </p:nvGrpSpPr>
            <p:grpSpPr bwMode="auto">
              <a:xfrm>
                <a:off x="768" y="3168"/>
                <a:ext cx="1658" cy="290"/>
                <a:chOff x="3543" y="2803"/>
                <a:chExt cx="1658" cy="290"/>
              </a:xfrm>
            </p:grpSpPr>
            <p:sp>
              <p:nvSpPr>
                <p:cNvPr id="43" name="Rectangle 163"/>
                <p:cNvSpPr>
                  <a:spLocks noChangeArrowheads="1"/>
                </p:cNvSpPr>
                <p:nvPr/>
              </p:nvSpPr>
              <p:spPr bwMode="auto">
                <a:xfrm>
                  <a:off x="3543" y="2803"/>
                  <a:ext cx="1658" cy="290"/>
                </a:xfrm>
                <a:prstGeom prst="rect">
                  <a:avLst/>
                </a:prstGeom>
                <a:solidFill>
                  <a:srgbClr val="FFFFFF"/>
                </a:solidFill>
                <a:ln w="6350">
                  <a:solidFill>
                    <a:srgbClr val="000000"/>
                  </a:solidFill>
                  <a:miter lim="800000"/>
                  <a:headEnd/>
                  <a:tailEnd/>
                </a:ln>
              </p:spPr>
              <p:txBody>
                <a:bodyPr/>
                <a:lstStyle/>
                <a:p>
                  <a:endParaRPr lang="ar-EG"/>
                </a:p>
              </p:txBody>
            </p:sp>
            <p:sp>
              <p:nvSpPr>
                <p:cNvPr id="44" name="Rectangle 164"/>
                <p:cNvSpPr>
                  <a:spLocks noChangeArrowheads="1"/>
                </p:cNvSpPr>
                <p:nvPr/>
              </p:nvSpPr>
              <p:spPr bwMode="auto">
                <a:xfrm>
                  <a:off x="3616" y="2876"/>
                  <a:ext cx="1203" cy="182"/>
                </a:xfrm>
                <a:prstGeom prst="rect">
                  <a:avLst/>
                </a:prstGeom>
                <a:noFill/>
                <a:ln w="9525">
                  <a:noFill/>
                  <a:miter lim="800000"/>
                  <a:headEnd/>
                  <a:tailEnd/>
                </a:ln>
              </p:spPr>
              <p:txBody>
                <a:bodyPr wrap="none" lIns="0" tIns="0" rIns="0" bIns="0">
                  <a:spAutoFit/>
                </a:bodyPr>
                <a:lstStyle/>
                <a:p>
                  <a:r>
                    <a:rPr lang="en-US" sz="1900" dirty="0">
                      <a:solidFill>
                        <a:srgbClr val="000000"/>
                      </a:solidFill>
                      <a:latin typeface="Arial" pitchFamily="34" charset="0"/>
                    </a:rPr>
                    <a:t>Association name</a:t>
                  </a:r>
                  <a:endParaRPr lang="en-US" dirty="0"/>
                </a:p>
              </p:txBody>
            </p:sp>
            <p:sp>
              <p:nvSpPr>
                <p:cNvPr id="45" name="Freeform 165"/>
                <p:cNvSpPr>
                  <a:spLocks/>
                </p:cNvSpPr>
                <p:nvPr/>
              </p:nvSpPr>
              <p:spPr bwMode="auto">
                <a:xfrm>
                  <a:off x="5015" y="2803"/>
                  <a:ext cx="186" cy="186"/>
                </a:xfrm>
                <a:custGeom>
                  <a:avLst/>
                  <a:gdLst>
                    <a:gd name="T0" fmla="*/ 0 w 186"/>
                    <a:gd name="T1" fmla="*/ 0 h 186"/>
                    <a:gd name="T2" fmla="*/ 186 w 186"/>
                    <a:gd name="T3" fmla="*/ 186 h 186"/>
                    <a:gd name="T4" fmla="*/ 186 w 186"/>
                    <a:gd name="T5" fmla="*/ 0 h 186"/>
                    <a:gd name="T6" fmla="*/ 0 w 186"/>
                    <a:gd name="T7" fmla="*/ 0 h 186"/>
                    <a:gd name="T8" fmla="*/ 0 60000 65536"/>
                    <a:gd name="T9" fmla="*/ 0 60000 65536"/>
                    <a:gd name="T10" fmla="*/ 0 60000 65536"/>
                    <a:gd name="T11" fmla="*/ 0 60000 65536"/>
                    <a:gd name="T12" fmla="*/ 0 w 186"/>
                    <a:gd name="T13" fmla="*/ 0 h 186"/>
                    <a:gd name="T14" fmla="*/ 186 w 186"/>
                    <a:gd name="T15" fmla="*/ 186 h 186"/>
                  </a:gdLst>
                  <a:ahLst/>
                  <a:cxnLst>
                    <a:cxn ang="T8">
                      <a:pos x="T0" y="T1"/>
                    </a:cxn>
                    <a:cxn ang="T9">
                      <a:pos x="T2" y="T3"/>
                    </a:cxn>
                    <a:cxn ang="T10">
                      <a:pos x="T4" y="T5"/>
                    </a:cxn>
                    <a:cxn ang="T11">
                      <a:pos x="T6" y="T7"/>
                    </a:cxn>
                  </a:cxnLst>
                  <a:rect l="T12" t="T13" r="T14" b="T15"/>
                  <a:pathLst>
                    <a:path w="186" h="186">
                      <a:moveTo>
                        <a:pt x="0" y="0"/>
                      </a:moveTo>
                      <a:lnTo>
                        <a:pt x="186" y="186"/>
                      </a:lnTo>
                      <a:lnTo>
                        <a:pt x="186" y="0"/>
                      </a:lnTo>
                      <a:lnTo>
                        <a:pt x="0" y="0"/>
                      </a:lnTo>
                      <a:close/>
                    </a:path>
                  </a:pathLst>
                </a:custGeom>
                <a:solidFill>
                  <a:srgbClr val="FFFFFF"/>
                </a:solidFill>
                <a:ln w="6350">
                  <a:solidFill>
                    <a:srgbClr val="FFFFFF"/>
                  </a:solidFill>
                  <a:round/>
                  <a:headEnd/>
                  <a:tailEnd/>
                </a:ln>
              </p:spPr>
              <p:txBody>
                <a:bodyPr/>
                <a:lstStyle/>
                <a:p>
                  <a:endParaRPr lang="ar-EG"/>
                </a:p>
              </p:txBody>
            </p:sp>
            <p:sp>
              <p:nvSpPr>
                <p:cNvPr id="46" name="Freeform 166"/>
                <p:cNvSpPr>
                  <a:spLocks/>
                </p:cNvSpPr>
                <p:nvPr/>
              </p:nvSpPr>
              <p:spPr bwMode="auto">
                <a:xfrm>
                  <a:off x="5015" y="2803"/>
                  <a:ext cx="186" cy="186"/>
                </a:xfrm>
                <a:custGeom>
                  <a:avLst/>
                  <a:gdLst>
                    <a:gd name="T0" fmla="*/ 186 w 186"/>
                    <a:gd name="T1" fmla="*/ 186 h 186"/>
                    <a:gd name="T2" fmla="*/ 0 w 186"/>
                    <a:gd name="T3" fmla="*/ 0 h 186"/>
                    <a:gd name="T4" fmla="*/ 0 w 186"/>
                    <a:gd name="T5" fmla="*/ 186 h 186"/>
                    <a:gd name="T6" fmla="*/ 186 w 186"/>
                    <a:gd name="T7" fmla="*/ 186 h 186"/>
                    <a:gd name="T8" fmla="*/ 0 60000 65536"/>
                    <a:gd name="T9" fmla="*/ 0 60000 65536"/>
                    <a:gd name="T10" fmla="*/ 0 60000 65536"/>
                    <a:gd name="T11" fmla="*/ 0 60000 65536"/>
                    <a:gd name="T12" fmla="*/ 0 w 186"/>
                    <a:gd name="T13" fmla="*/ 0 h 186"/>
                    <a:gd name="T14" fmla="*/ 186 w 186"/>
                    <a:gd name="T15" fmla="*/ 186 h 186"/>
                  </a:gdLst>
                  <a:ahLst/>
                  <a:cxnLst>
                    <a:cxn ang="T8">
                      <a:pos x="T0" y="T1"/>
                    </a:cxn>
                    <a:cxn ang="T9">
                      <a:pos x="T2" y="T3"/>
                    </a:cxn>
                    <a:cxn ang="T10">
                      <a:pos x="T4" y="T5"/>
                    </a:cxn>
                    <a:cxn ang="T11">
                      <a:pos x="T6" y="T7"/>
                    </a:cxn>
                  </a:cxnLst>
                  <a:rect l="T12" t="T13" r="T14" b="T15"/>
                  <a:pathLst>
                    <a:path w="186" h="186">
                      <a:moveTo>
                        <a:pt x="186" y="186"/>
                      </a:moveTo>
                      <a:lnTo>
                        <a:pt x="0" y="0"/>
                      </a:lnTo>
                      <a:lnTo>
                        <a:pt x="0" y="186"/>
                      </a:lnTo>
                      <a:lnTo>
                        <a:pt x="186" y="186"/>
                      </a:lnTo>
                      <a:close/>
                    </a:path>
                  </a:pathLst>
                </a:custGeom>
                <a:solidFill>
                  <a:srgbClr val="000000"/>
                </a:solidFill>
                <a:ln w="6350">
                  <a:solidFill>
                    <a:srgbClr val="000000"/>
                  </a:solidFill>
                  <a:round/>
                  <a:headEnd/>
                  <a:tailEnd/>
                </a:ln>
              </p:spPr>
              <p:txBody>
                <a:bodyPr/>
                <a:lstStyle/>
                <a:p>
                  <a:endParaRPr lang="ar-EG"/>
                </a:p>
              </p:txBody>
            </p:sp>
          </p:grpSp>
          <p:grpSp>
            <p:nvGrpSpPr>
              <p:cNvPr id="7" name="Group 171"/>
              <p:cNvGrpSpPr>
                <a:grpSpLocks/>
              </p:cNvGrpSpPr>
              <p:nvPr/>
            </p:nvGrpSpPr>
            <p:grpSpPr bwMode="auto">
              <a:xfrm>
                <a:off x="1728" y="2256"/>
                <a:ext cx="750" cy="912"/>
                <a:chOff x="1728" y="2256"/>
                <a:chExt cx="750" cy="912"/>
              </a:xfrm>
            </p:grpSpPr>
            <p:sp>
              <p:nvSpPr>
                <p:cNvPr id="41" name="Freeform 135"/>
                <p:cNvSpPr>
                  <a:spLocks/>
                </p:cNvSpPr>
                <p:nvPr/>
              </p:nvSpPr>
              <p:spPr bwMode="auto">
                <a:xfrm>
                  <a:off x="2400" y="2256"/>
                  <a:ext cx="78" cy="75"/>
                </a:xfrm>
                <a:custGeom>
                  <a:avLst/>
                  <a:gdLst>
                    <a:gd name="T0" fmla="*/ 53 w 78"/>
                    <a:gd name="T1" fmla="*/ 2 h 75"/>
                    <a:gd name="T2" fmla="*/ 67 w 78"/>
                    <a:gd name="T3" fmla="*/ 11 h 75"/>
                    <a:gd name="T4" fmla="*/ 75 w 78"/>
                    <a:gd name="T5" fmla="*/ 27 h 75"/>
                    <a:gd name="T6" fmla="*/ 78 w 78"/>
                    <a:gd name="T7" fmla="*/ 42 h 75"/>
                    <a:gd name="T8" fmla="*/ 71 w 78"/>
                    <a:gd name="T9" fmla="*/ 58 h 75"/>
                    <a:gd name="T10" fmla="*/ 58 w 78"/>
                    <a:gd name="T11" fmla="*/ 71 h 75"/>
                    <a:gd name="T12" fmla="*/ 42 w 78"/>
                    <a:gd name="T13" fmla="*/ 75 h 75"/>
                    <a:gd name="T14" fmla="*/ 25 w 78"/>
                    <a:gd name="T15" fmla="*/ 73 h 75"/>
                    <a:gd name="T16" fmla="*/ 11 w 78"/>
                    <a:gd name="T17" fmla="*/ 64 h 75"/>
                    <a:gd name="T18" fmla="*/ 2 w 78"/>
                    <a:gd name="T19" fmla="*/ 49 h 75"/>
                    <a:gd name="T20" fmla="*/ 0 w 78"/>
                    <a:gd name="T21" fmla="*/ 33 h 75"/>
                    <a:gd name="T22" fmla="*/ 7 w 78"/>
                    <a:gd name="T23" fmla="*/ 16 h 75"/>
                    <a:gd name="T24" fmla="*/ 20 w 78"/>
                    <a:gd name="T25" fmla="*/ 5 h 75"/>
                    <a:gd name="T26" fmla="*/ 36 w 78"/>
                    <a:gd name="T27" fmla="*/ 0 h 75"/>
                    <a:gd name="T28" fmla="*/ 53 w 78"/>
                    <a:gd name="T29" fmla="*/ 2 h 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
                    <a:gd name="T46" fmla="*/ 0 h 75"/>
                    <a:gd name="T47" fmla="*/ 78 w 78"/>
                    <a:gd name="T48" fmla="*/ 75 h 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 h="75">
                      <a:moveTo>
                        <a:pt x="53" y="2"/>
                      </a:moveTo>
                      <a:lnTo>
                        <a:pt x="67" y="11"/>
                      </a:lnTo>
                      <a:lnTo>
                        <a:pt x="75" y="27"/>
                      </a:lnTo>
                      <a:lnTo>
                        <a:pt x="78" y="42"/>
                      </a:lnTo>
                      <a:lnTo>
                        <a:pt x="71" y="58"/>
                      </a:lnTo>
                      <a:lnTo>
                        <a:pt x="58" y="71"/>
                      </a:lnTo>
                      <a:lnTo>
                        <a:pt x="42" y="75"/>
                      </a:lnTo>
                      <a:lnTo>
                        <a:pt x="25" y="73"/>
                      </a:lnTo>
                      <a:lnTo>
                        <a:pt x="11" y="64"/>
                      </a:lnTo>
                      <a:lnTo>
                        <a:pt x="2" y="49"/>
                      </a:lnTo>
                      <a:lnTo>
                        <a:pt x="0" y="33"/>
                      </a:lnTo>
                      <a:lnTo>
                        <a:pt x="7" y="16"/>
                      </a:lnTo>
                      <a:lnTo>
                        <a:pt x="20" y="5"/>
                      </a:lnTo>
                      <a:lnTo>
                        <a:pt x="36" y="0"/>
                      </a:lnTo>
                      <a:lnTo>
                        <a:pt x="53" y="2"/>
                      </a:lnTo>
                    </a:path>
                  </a:pathLst>
                </a:custGeom>
                <a:noFill/>
                <a:ln w="6350">
                  <a:solidFill>
                    <a:srgbClr val="000000"/>
                  </a:solidFill>
                  <a:round/>
                  <a:headEnd/>
                  <a:tailEnd/>
                </a:ln>
              </p:spPr>
              <p:txBody>
                <a:bodyPr/>
                <a:lstStyle/>
                <a:p>
                  <a:endParaRPr lang="ar-EG"/>
                </a:p>
              </p:txBody>
            </p:sp>
            <p:sp>
              <p:nvSpPr>
                <p:cNvPr id="42" name="Line 170"/>
                <p:cNvSpPr>
                  <a:spLocks noChangeShapeType="1"/>
                </p:cNvSpPr>
                <p:nvPr/>
              </p:nvSpPr>
              <p:spPr bwMode="auto">
                <a:xfrm flipV="1">
                  <a:off x="1728" y="2352"/>
                  <a:ext cx="672" cy="816"/>
                </a:xfrm>
                <a:prstGeom prst="line">
                  <a:avLst/>
                </a:prstGeom>
                <a:noFill/>
                <a:ln w="9525">
                  <a:solidFill>
                    <a:schemeClr val="tx1"/>
                  </a:solidFill>
                  <a:prstDash val="dash"/>
                  <a:round/>
                  <a:headEnd/>
                  <a:tailEnd/>
                </a:ln>
              </p:spPr>
              <p:txBody>
                <a:bodyPr/>
                <a:lstStyle/>
                <a:p>
                  <a:endParaRPr lang="ar-EG"/>
                </a:p>
              </p:txBody>
            </p:sp>
          </p:grpSp>
        </p:grpSp>
        <p:grpSp>
          <p:nvGrpSpPr>
            <p:cNvPr id="8" name="Group 175"/>
            <p:cNvGrpSpPr>
              <a:grpSpLocks/>
            </p:cNvGrpSpPr>
            <p:nvPr/>
          </p:nvGrpSpPr>
          <p:grpSpPr bwMode="auto">
            <a:xfrm>
              <a:off x="3103564" y="1133475"/>
              <a:ext cx="5789613" cy="2109790"/>
              <a:chOff x="1955" y="714"/>
              <a:chExt cx="3647" cy="1329"/>
            </a:xfrm>
          </p:grpSpPr>
          <p:grpSp>
            <p:nvGrpSpPr>
              <p:cNvPr id="9" name="Group 136"/>
              <p:cNvGrpSpPr>
                <a:grpSpLocks/>
              </p:cNvGrpSpPr>
              <p:nvPr/>
            </p:nvGrpSpPr>
            <p:grpSpPr bwMode="auto">
              <a:xfrm>
                <a:off x="1955" y="714"/>
                <a:ext cx="3647" cy="981"/>
                <a:chOff x="1955" y="714"/>
                <a:chExt cx="3648" cy="981"/>
              </a:xfrm>
            </p:grpSpPr>
            <p:sp>
              <p:nvSpPr>
                <p:cNvPr id="29" name="Rectangle 23"/>
                <p:cNvSpPr>
                  <a:spLocks noChangeArrowheads="1"/>
                </p:cNvSpPr>
                <p:nvPr/>
              </p:nvSpPr>
              <p:spPr bwMode="auto">
                <a:xfrm>
                  <a:off x="1955" y="714"/>
                  <a:ext cx="3647" cy="976"/>
                </a:xfrm>
                <a:prstGeom prst="rect">
                  <a:avLst/>
                </a:prstGeom>
                <a:solidFill>
                  <a:srgbClr val="FFFFFF"/>
                </a:solidFill>
                <a:ln w="6350">
                  <a:solidFill>
                    <a:srgbClr val="000000"/>
                  </a:solidFill>
                  <a:miter lim="800000"/>
                  <a:headEnd/>
                  <a:tailEnd/>
                </a:ln>
              </p:spPr>
              <p:txBody>
                <a:bodyPr/>
                <a:lstStyle/>
                <a:p>
                  <a:endParaRPr lang="ar-EG"/>
                </a:p>
              </p:txBody>
            </p:sp>
            <p:sp>
              <p:nvSpPr>
                <p:cNvPr id="30" name="Rectangle 24"/>
                <p:cNvSpPr>
                  <a:spLocks noChangeArrowheads="1"/>
                </p:cNvSpPr>
                <p:nvPr/>
              </p:nvSpPr>
              <p:spPr bwMode="auto">
                <a:xfrm>
                  <a:off x="2028" y="849"/>
                  <a:ext cx="1712" cy="182"/>
                </a:xfrm>
                <a:prstGeom prst="rect">
                  <a:avLst/>
                </a:prstGeom>
                <a:noFill/>
                <a:ln w="9525">
                  <a:noFill/>
                  <a:miter lim="800000"/>
                  <a:headEnd/>
                  <a:tailEnd/>
                </a:ln>
              </p:spPr>
              <p:txBody>
                <a:bodyPr wrap="none" lIns="0" tIns="0" rIns="0" bIns="0">
                  <a:spAutoFit/>
                </a:bodyPr>
                <a:lstStyle/>
                <a:p>
                  <a:r>
                    <a:rPr lang="en-US" sz="1900" dirty="0">
                      <a:solidFill>
                        <a:srgbClr val="000000"/>
                      </a:solidFill>
                      <a:latin typeface="Arial" pitchFamily="34" charset="0"/>
                    </a:rPr>
                    <a:t>-"direction reading arrow"</a:t>
                  </a:r>
                  <a:endParaRPr lang="en-US" dirty="0"/>
                </a:p>
              </p:txBody>
            </p:sp>
            <p:sp>
              <p:nvSpPr>
                <p:cNvPr id="31" name="Rectangle 25"/>
                <p:cNvSpPr>
                  <a:spLocks noChangeArrowheads="1"/>
                </p:cNvSpPr>
                <p:nvPr/>
              </p:nvSpPr>
              <p:spPr bwMode="auto">
                <a:xfrm>
                  <a:off x="2028" y="1026"/>
                  <a:ext cx="457" cy="182"/>
                </a:xfrm>
                <a:prstGeom prst="rect">
                  <a:avLst/>
                </a:prstGeom>
                <a:noFill/>
                <a:ln w="9525">
                  <a:noFill/>
                  <a:miter lim="800000"/>
                  <a:headEnd/>
                  <a:tailEnd/>
                </a:ln>
              </p:spPr>
              <p:txBody>
                <a:bodyPr wrap="none" lIns="0" tIns="0" rIns="0" bIns="0">
                  <a:spAutoFit/>
                </a:bodyPr>
                <a:lstStyle/>
                <a:p>
                  <a:r>
                    <a:rPr lang="en-US" sz="1900">
                      <a:solidFill>
                        <a:srgbClr val="000000"/>
                      </a:solidFill>
                      <a:latin typeface="Arial" pitchFamily="34" charset="0"/>
                    </a:rPr>
                    <a:t>-it has </a:t>
                  </a:r>
                  <a:endParaRPr lang="en-US"/>
                </a:p>
              </p:txBody>
            </p:sp>
            <p:sp>
              <p:nvSpPr>
                <p:cNvPr id="32" name="Rectangle 26"/>
                <p:cNvSpPr>
                  <a:spLocks noChangeArrowheads="1"/>
                </p:cNvSpPr>
                <p:nvPr/>
              </p:nvSpPr>
              <p:spPr bwMode="auto">
                <a:xfrm>
                  <a:off x="2474" y="1024"/>
                  <a:ext cx="228" cy="182"/>
                </a:xfrm>
                <a:prstGeom prst="rect">
                  <a:avLst/>
                </a:prstGeom>
                <a:noFill/>
                <a:ln w="9525">
                  <a:noFill/>
                  <a:miter lim="800000"/>
                  <a:headEnd/>
                  <a:tailEnd/>
                </a:ln>
              </p:spPr>
              <p:txBody>
                <a:bodyPr wrap="none" lIns="0" tIns="0" rIns="0" bIns="0">
                  <a:spAutoFit/>
                </a:bodyPr>
                <a:lstStyle/>
                <a:p>
                  <a:r>
                    <a:rPr lang="en-US" sz="1900" b="1" i="1">
                      <a:solidFill>
                        <a:srgbClr val="000000"/>
                      </a:solidFill>
                      <a:latin typeface="Arial" pitchFamily="34" charset="0"/>
                    </a:rPr>
                    <a:t>no </a:t>
                  </a:r>
                  <a:endParaRPr lang="en-US"/>
                </a:p>
              </p:txBody>
            </p:sp>
            <p:sp>
              <p:nvSpPr>
                <p:cNvPr id="33" name="Rectangle 27"/>
                <p:cNvSpPr>
                  <a:spLocks noChangeArrowheads="1"/>
                </p:cNvSpPr>
                <p:nvPr/>
              </p:nvSpPr>
              <p:spPr bwMode="auto">
                <a:xfrm>
                  <a:off x="2698" y="1026"/>
                  <a:ext cx="2602" cy="182"/>
                </a:xfrm>
                <a:prstGeom prst="rect">
                  <a:avLst/>
                </a:prstGeom>
                <a:noFill/>
                <a:ln w="9525">
                  <a:noFill/>
                  <a:miter lim="800000"/>
                  <a:headEnd/>
                  <a:tailEnd/>
                </a:ln>
              </p:spPr>
              <p:txBody>
                <a:bodyPr wrap="none" lIns="0" tIns="0" rIns="0" bIns="0">
                  <a:spAutoFit/>
                </a:bodyPr>
                <a:lstStyle/>
                <a:p>
                  <a:r>
                    <a:rPr lang="en-US" sz="1900">
                      <a:solidFill>
                        <a:srgbClr val="000000"/>
                      </a:solidFill>
                      <a:latin typeface="Arial" pitchFamily="34" charset="0"/>
                    </a:rPr>
                    <a:t>meaning except to indicate direction of</a:t>
                  </a:r>
                  <a:endParaRPr lang="en-US"/>
                </a:p>
              </p:txBody>
            </p:sp>
            <p:sp>
              <p:nvSpPr>
                <p:cNvPr id="34" name="Rectangle 28"/>
                <p:cNvSpPr>
                  <a:spLocks noChangeArrowheads="1"/>
                </p:cNvSpPr>
                <p:nvPr/>
              </p:nvSpPr>
              <p:spPr bwMode="auto">
                <a:xfrm>
                  <a:off x="2028" y="1203"/>
                  <a:ext cx="1976" cy="182"/>
                </a:xfrm>
                <a:prstGeom prst="rect">
                  <a:avLst/>
                </a:prstGeom>
                <a:noFill/>
                <a:ln w="9525">
                  <a:noFill/>
                  <a:miter lim="800000"/>
                  <a:headEnd/>
                  <a:tailEnd/>
                </a:ln>
              </p:spPr>
              <p:txBody>
                <a:bodyPr wrap="none" lIns="0" tIns="0" rIns="0" bIns="0">
                  <a:spAutoFit/>
                </a:bodyPr>
                <a:lstStyle/>
                <a:p>
                  <a:r>
                    <a:rPr lang="en-US" sz="1900" dirty="0">
                      <a:solidFill>
                        <a:srgbClr val="000000"/>
                      </a:solidFill>
                      <a:latin typeface="Arial" pitchFamily="34" charset="0"/>
                    </a:rPr>
                    <a:t> reading the association label</a:t>
                  </a:r>
                  <a:endParaRPr lang="en-US" dirty="0"/>
                </a:p>
              </p:txBody>
            </p:sp>
            <p:sp>
              <p:nvSpPr>
                <p:cNvPr id="35" name="Rectangle 29"/>
                <p:cNvSpPr>
                  <a:spLocks noChangeArrowheads="1"/>
                </p:cNvSpPr>
                <p:nvPr/>
              </p:nvSpPr>
              <p:spPr bwMode="auto">
                <a:xfrm>
                  <a:off x="2028" y="1380"/>
                  <a:ext cx="1043" cy="182"/>
                </a:xfrm>
                <a:prstGeom prst="rect">
                  <a:avLst/>
                </a:prstGeom>
                <a:noFill/>
                <a:ln w="9525">
                  <a:noFill/>
                  <a:miter lim="800000"/>
                  <a:headEnd/>
                  <a:tailEnd/>
                </a:ln>
              </p:spPr>
              <p:txBody>
                <a:bodyPr wrap="none" lIns="0" tIns="0" rIns="0" bIns="0">
                  <a:spAutoFit/>
                </a:bodyPr>
                <a:lstStyle/>
                <a:p>
                  <a:r>
                    <a:rPr lang="en-US" sz="1900">
                      <a:solidFill>
                        <a:srgbClr val="000000"/>
                      </a:solidFill>
                      <a:latin typeface="Arial" pitchFamily="34" charset="0"/>
                    </a:rPr>
                    <a:t>-often excluded</a:t>
                  </a:r>
                  <a:endParaRPr lang="en-US"/>
                </a:p>
              </p:txBody>
            </p:sp>
            <p:sp>
              <p:nvSpPr>
                <p:cNvPr id="36" name="Freeform 30"/>
                <p:cNvSpPr>
                  <a:spLocks/>
                </p:cNvSpPr>
                <p:nvPr/>
              </p:nvSpPr>
              <p:spPr bwMode="auto">
                <a:xfrm>
                  <a:off x="5418" y="714"/>
                  <a:ext cx="185" cy="186"/>
                </a:xfrm>
                <a:custGeom>
                  <a:avLst/>
                  <a:gdLst>
                    <a:gd name="T0" fmla="*/ 0 w 185"/>
                    <a:gd name="T1" fmla="*/ 0 h 186"/>
                    <a:gd name="T2" fmla="*/ 185 w 185"/>
                    <a:gd name="T3" fmla="*/ 186 h 186"/>
                    <a:gd name="T4" fmla="*/ 185 w 185"/>
                    <a:gd name="T5" fmla="*/ 0 h 186"/>
                    <a:gd name="T6" fmla="*/ 0 w 185"/>
                    <a:gd name="T7" fmla="*/ 0 h 186"/>
                    <a:gd name="T8" fmla="*/ 0 60000 65536"/>
                    <a:gd name="T9" fmla="*/ 0 60000 65536"/>
                    <a:gd name="T10" fmla="*/ 0 60000 65536"/>
                    <a:gd name="T11" fmla="*/ 0 60000 65536"/>
                    <a:gd name="T12" fmla="*/ 0 w 185"/>
                    <a:gd name="T13" fmla="*/ 0 h 186"/>
                    <a:gd name="T14" fmla="*/ 185 w 185"/>
                    <a:gd name="T15" fmla="*/ 186 h 186"/>
                  </a:gdLst>
                  <a:ahLst/>
                  <a:cxnLst>
                    <a:cxn ang="T8">
                      <a:pos x="T0" y="T1"/>
                    </a:cxn>
                    <a:cxn ang="T9">
                      <a:pos x="T2" y="T3"/>
                    </a:cxn>
                    <a:cxn ang="T10">
                      <a:pos x="T4" y="T5"/>
                    </a:cxn>
                    <a:cxn ang="T11">
                      <a:pos x="T6" y="T7"/>
                    </a:cxn>
                  </a:cxnLst>
                  <a:rect l="T12" t="T13" r="T14" b="T15"/>
                  <a:pathLst>
                    <a:path w="185" h="186">
                      <a:moveTo>
                        <a:pt x="0" y="0"/>
                      </a:moveTo>
                      <a:lnTo>
                        <a:pt x="185" y="186"/>
                      </a:lnTo>
                      <a:lnTo>
                        <a:pt x="185" y="0"/>
                      </a:lnTo>
                      <a:lnTo>
                        <a:pt x="0" y="0"/>
                      </a:lnTo>
                      <a:close/>
                    </a:path>
                  </a:pathLst>
                </a:custGeom>
                <a:solidFill>
                  <a:srgbClr val="FFFFFF"/>
                </a:solidFill>
                <a:ln w="6350">
                  <a:solidFill>
                    <a:srgbClr val="FFFFFF"/>
                  </a:solidFill>
                  <a:round/>
                  <a:headEnd/>
                  <a:tailEnd/>
                </a:ln>
              </p:spPr>
              <p:txBody>
                <a:bodyPr/>
                <a:lstStyle/>
                <a:p>
                  <a:endParaRPr lang="ar-EG"/>
                </a:p>
              </p:txBody>
            </p:sp>
            <p:sp>
              <p:nvSpPr>
                <p:cNvPr id="37" name="Freeform 31"/>
                <p:cNvSpPr>
                  <a:spLocks/>
                </p:cNvSpPr>
                <p:nvPr/>
              </p:nvSpPr>
              <p:spPr bwMode="auto">
                <a:xfrm>
                  <a:off x="5418" y="714"/>
                  <a:ext cx="185" cy="186"/>
                </a:xfrm>
                <a:custGeom>
                  <a:avLst/>
                  <a:gdLst>
                    <a:gd name="T0" fmla="*/ 185 w 185"/>
                    <a:gd name="T1" fmla="*/ 186 h 186"/>
                    <a:gd name="T2" fmla="*/ 0 w 185"/>
                    <a:gd name="T3" fmla="*/ 0 h 186"/>
                    <a:gd name="T4" fmla="*/ 0 w 185"/>
                    <a:gd name="T5" fmla="*/ 186 h 186"/>
                    <a:gd name="T6" fmla="*/ 185 w 185"/>
                    <a:gd name="T7" fmla="*/ 186 h 186"/>
                    <a:gd name="T8" fmla="*/ 0 60000 65536"/>
                    <a:gd name="T9" fmla="*/ 0 60000 65536"/>
                    <a:gd name="T10" fmla="*/ 0 60000 65536"/>
                    <a:gd name="T11" fmla="*/ 0 60000 65536"/>
                    <a:gd name="T12" fmla="*/ 0 w 185"/>
                    <a:gd name="T13" fmla="*/ 0 h 186"/>
                    <a:gd name="T14" fmla="*/ 185 w 185"/>
                    <a:gd name="T15" fmla="*/ 186 h 186"/>
                  </a:gdLst>
                  <a:ahLst/>
                  <a:cxnLst>
                    <a:cxn ang="T8">
                      <a:pos x="T0" y="T1"/>
                    </a:cxn>
                    <a:cxn ang="T9">
                      <a:pos x="T2" y="T3"/>
                    </a:cxn>
                    <a:cxn ang="T10">
                      <a:pos x="T4" y="T5"/>
                    </a:cxn>
                    <a:cxn ang="T11">
                      <a:pos x="T6" y="T7"/>
                    </a:cxn>
                  </a:cxnLst>
                  <a:rect l="T12" t="T13" r="T14" b="T15"/>
                  <a:pathLst>
                    <a:path w="185" h="186">
                      <a:moveTo>
                        <a:pt x="185" y="186"/>
                      </a:moveTo>
                      <a:lnTo>
                        <a:pt x="0" y="0"/>
                      </a:lnTo>
                      <a:lnTo>
                        <a:pt x="0" y="186"/>
                      </a:lnTo>
                      <a:lnTo>
                        <a:pt x="185" y="186"/>
                      </a:lnTo>
                      <a:close/>
                    </a:path>
                  </a:pathLst>
                </a:custGeom>
                <a:solidFill>
                  <a:srgbClr val="000000"/>
                </a:solidFill>
                <a:ln w="6350">
                  <a:solidFill>
                    <a:srgbClr val="000000"/>
                  </a:solidFill>
                  <a:round/>
                  <a:headEnd/>
                  <a:tailEnd/>
                </a:ln>
              </p:spPr>
              <p:txBody>
                <a:bodyPr/>
                <a:lstStyle/>
                <a:p>
                  <a:endParaRPr lang="ar-EG"/>
                </a:p>
              </p:txBody>
            </p:sp>
            <p:sp>
              <p:nvSpPr>
                <p:cNvPr id="38" name="Line 109"/>
                <p:cNvSpPr>
                  <a:spLocks noChangeShapeType="1"/>
                </p:cNvSpPr>
                <p:nvPr/>
              </p:nvSpPr>
              <p:spPr bwMode="auto">
                <a:xfrm flipH="1">
                  <a:off x="3776" y="1690"/>
                  <a:ext cx="3" cy="5"/>
                </a:xfrm>
                <a:prstGeom prst="line">
                  <a:avLst/>
                </a:prstGeom>
                <a:noFill/>
                <a:ln w="6350">
                  <a:solidFill>
                    <a:srgbClr val="000000"/>
                  </a:solidFill>
                  <a:round/>
                  <a:headEnd/>
                  <a:tailEnd/>
                </a:ln>
              </p:spPr>
              <p:txBody>
                <a:bodyPr/>
                <a:lstStyle/>
                <a:p>
                  <a:endParaRPr lang="ar-EG"/>
                </a:p>
              </p:txBody>
            </p:sp>
          </p:grpSp>
          <p:grpSp>
            <p:nvGrpSpPr>
              <p:cNvPr id="11" name="Group 174"/>
              <p:cNvGrpSpPr>
                <a:grpSpLocks/>
              </p:cNvGrpSpPr>
              <p:nvPr/>
            </p:nvGrpSpPr>
            <p:grpSpPr bwMode="auto">
              <a:xfrm>
                <a:off x="2946" y="1680"/>
                <a:ext cx="78" cy="363"/>
                <a:chOff x="2946" y="1680"/>
                <a:chExt cx="78" cy="363"/>
              </a:xfrm>
            </p:grpSpPr>
            <p:sp>
              <p:nvSpPr>
                <p:cNvPr id="27" name="Freeform 168"/>
                <p:cNvSpPr>
                  <a:spLocks/>
                </p:cNvSpPr>
                <p:nvPr/>
              </p:nvSpPr>
              <p:spPr bwMode="auto">
                <a:xfrm>
                  <a:off x="2946" y="1968"/>
                  <a:ext cx="78" cy="75"/>
                </a:xfrm>
                <a:custGeom>
                  <a:avLst/>
                  <a:gdLst>
                    <a:gd name="T0" fmla="*/ 53 w 78"/>
                    <a:gd name="T1" fmla="*/ 2 h 75"/>
                    <a:gd name="T2" fmla="*/ 67 w 78"/>
                    <a:gd name="T3" fmla="*/ 11 h 75"/>
                    <a:gd name="T4" fmla="*/ 75 w 78"/>
                    <a:gd name="T5" fmla="*/ 27 h 75"/>
                    <a:gd name="T6" fmla="*/ 78 w 78"/>
                    <a:gd name="T7" fmla="*/ 42 h 75"/>
                    <a:gd name="T8" fmla="*/ 71 w 78"/>
                    <a:gd name="T9" fmla="*/ 58 h 75"/>
                    <a:gd name="T10" fmla="*/ 58 w 78"/>
                    <a:gd name="T11" fmla="*/ 71 h 75"/>
                    <a:gd name="T12" fmla="*/ 42 w 78"/>
                    <a:gd name="T13" fmla="*/ 75 h 75"/>
                    <a:gd name="T14" fmla="*/ 25 w 78"/>
                    <a:gd name="T15" fmla="*/ 73 h 75"/>
                    <a:gd name="T16" fmla="*/ 11 w 78"/>
                    <a:gd name="T17" fmla="*/ 64 h 75"/>
                    <a:gd name="T18" fmla="*/ 2 w 78"/>
                    <a:gd name="T19" fmla="*/ 49 h 75"/>
                    <a:gd name="T20" fmla="*/ 0 w 78"/>
                    <a:gd name="T21" fmla="*/ 33 h 75"/>
                    <a:gd name="T22" fmla="*/ 7 w 78"/>
                    <a:gd name="T23" fmla="*/ 16 h 75"/>
                    <a:gd name="T24" fmla="*/ 20 w 78"/>
                    <a:gd name="T25" fmla="*/ 5 h 75"/>
                    <a:gd name="T26" fmla="*/ 36 w 78"/>
                    <a:gd name="T27" fmla="*/ 0 h 75"/>
                    <a:gd name="T28" fmla="*/ 53 w 78"/>
                    <a:gd name="T29" fmla="*/ 2 h 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
                    <a:gd name="T46" fmla="*/ 0 h 75"/>
                    <a:gd name="T47" fmla="*/ 78 w 78"/>
                    <a:gd name="T48" fmla="*/ 75 h 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 h="75">
                      <a:moveTo>
                        <a:pt x="53" y="2"/>
                      </a:moveTo>
                      <a:lnTo>
                        <a:pt x="67" y="11"/>
                      </a:lnTo>
                      <a:lnTo>
                        <a:pt x="75" y="27"/>
                      </a:lnTo>
                      <a:lnTo>
                        <a:pt x="78" y="42"/>
                      </a:lnTo>
                      <a:lnTo>
                        <a:pt x="71" y="58"/>
                      </a:lnTo>
                      <a:lnTo>
                        <a:pt x="58" y="71"/>
                      </a:lnTo>
                      <a:lnTo>
                        <a:pt x="42" y="75"/>
                      </a:lnTo>
                      <a:lnTo>
                        <a:pt x="25" y="73"/>
                      </a:lnTo>
                      <a:lnTo>
                        <a:pt x="11" y="64"/>
                      </a:lnTo>
                      <a:lnTo>
                        <a:pt x="2" y="49"/>
                      </a:lnTo>
                      <a:lnTo>
                        <a:pt x="0" y="33"/>
                      </a:lnTo>
                      <a:lnTo>
                        <a:pt x="7" y="16"/>
                      </a:lnTo>
                      <a:lnTo>
                        <a:pt x="20" y="5"/>
                      </a:lnTo>
                      <a:lnTo>
                        <a:pt x="36" y="0"/>
                      </a:lnTo>
                      <a:lnTo>
                        <a:pt x="53" y="2"/>
                      </a:lnTo>
                    </a:path>
                  </a:pathLst>
                </a:custGeom>
                <a:noFill/>
                <a:ln w="6350">
                  <a:solidFill>
                    <a:srgbClr val="000000"/>
                  </a:solidFill>
                  <a:round/>
                  <a:headEnd/>
                  <a:tailEnd/>
                </a:ln>
              </p:spPr>
              <p:txBody>
                <a:bodyPr/>
                <a:lstStyle/>
                <a:p>
                  <a:endParaRPr lang="ar-EG"/>
                </a:p>
              </p:txBody>
            </p:sp>
            <p:sp>
              <p:nvSpPr>
                <p:cNvPr id="28" name="Line 173"/>
                <p:cNvSpPr>
                  <a:spLocks noChangeShapeType="1"/>
                </p:cNvSpPr>
                <p:nvPr/>
              </p:nvSpPr>
              <p:spPr bwMode="auto">
                <a:xfrm flipV="1">
                  <a:off x="2976" y="1680"/>
                  <a:ext cx="0" cy="240"/>
                </a:xfrm>
                <a:prstGeom prst="line">
                  <a:avLst/>
                </a:prstGeom>
                <a:noFill/>
                <a:ln w="9525">
                  <a:solidFill>
                    <a:schemeClr val="tx1"/>
                  </a:solidFill>
                  <a:prstDash val="dash"/>
                  <a:round/>
                  <a:headEnd/>
                  <a:tailEnd/>
                </a:ln>
              </p:spPr>
              <p:txBody>
                <a:bodyPr/>
                <a:lstStyle/>
                <a:p>
                  <a:endParaRPr lang="ar-EG"/>
                </a:p>
              </p:txBody>
            </p:sp>
          </p:grpSp>
        </p:grpSp>
        <p:grpSp>
          <p:nvGrpSpPr>
            <p:cNvPr id="12" name="Group 189"/>
            <p:cNvGrpSpPr>
              <a:grpSpLocks/>
            </p:cNvGrpSpPr>
            <p:nvPr/>
          </p:nvGrpSpPr>
          <p:grpSpPr bwMode="auto">
            <a:xfrm>
              <a:off x="2641600" y="3200400"/>
              <a:ext cx="3251200" cy="366713"/>
              <a:chOff x="1664" y="2016"/>
              <a:chExt cx="2048" cy="231"/>
            </a:xfrm>
          </p:grpSpPr>
          <p:sp>
            <p:nvSpPr>
              <p:cNvPr id="23" name="Rectangle 176"/>
              <p:cNvSpPr>
                <a:spLocks noChangeArrowheads="1"/>
              </p:cNvSpPr>
              <p:nvPr/>
            </p:nvSpPr>
            <p:spPr bwMode="auto">
              <a:xfrm>
                <a:off x="1664" y="2016"/>
                <a:ext cx="208" cy="231"/>
              </a:xfrm>
              <a:prstGeom prst="rect">
                <a:avLst/>
              </a:prstGeom>
              <a:noFill/>
              <a:ln w="9525">
                <a:noFill/>
                <a:miter lim="800000"/>
                <a:headEnd/>
                <a:tailEnd/>
              </a:ln>
            </p:spPr>
            <p:txBody>
              <a:bodyPr wrap="none">
                <a:spAutoFit/>
              </a:bodyPr>
              <a:lstStyle/>
              <a:p>
                <a:r>
                  <a:rPr lang="en-US" b="1">
                    <a:solidFill>
                      <a:srgbClr val="000000"/>
                    </a:solidFill>
                  </a:rPr>
                  <a:t>1</a:t>
                </a:r>
              </a:p>
            </p:txBody>
          </p:sp>
          <p:sp>
            <p:nvSpPr>
              <p:cNvPr id="24" name="Rectangle 177"/>
              <p:cNvSpPr>
                <a:spLocks noChangeArrowheads="1"/>
              </p:cNvSpPr>
              <p:nvPr/>
            </p:nvSpPr>
            <p:spPr bwMode="auto">
              <a:xfrm>
                <a:off x="3504" y="2016"/>
                <a:ext cx="208" cy="231"/>
              </a:xfrm>
              <a:prstGeom prst="rect">
                <a:avLst/>
              </a:prstGeom>
              <a:noFill/>
              <a:ln w="9525">
                <a:noFill/>
                <a:miter lim="800000"/>
                <a:headEnd/>
                <a:tailEnd/>
              </a:ln>
            </p:spPr>
            <p:txBody>
              <a:bodyPr wrap="none">
                <a:spAutoFit/>
              </a:bodyPr>
              <a:lstStyle/>
              <a:p>
                <a:r>
                  <a:rPr lang="en-US" b="1">
                    <a:solidFill>
                      <a:srgbClr val="000000"/>
                    </a:solidFill>
                  </a:rPr>
                  <a:t>1</a:t>
                </a:r>
              </a:p>
            </p:txBody>
          </p:sp>
        </p:grpSp>
        <p:grpSp>
          <p:nvGrpSpPr>
            <p:cNvPr id="13" name="Group 188"/>
            <p:cNvGrpSpPr>
              <a:grpSpLocks/>
            </p:cNvGrpSpPr>
            <p:nvPr/>
          </p:nvGrpSpPr>
          <p:grpSpPr bwMode="auto">
            <a:xfrm>
              <a:off x="5334000" y="3581400"/>
              <a:ext cx="2632075" cy="1527175"/>
              <a:chOff x="3360" y="2256"/>
              <a:chExt cx="1658" cy="962"/>
            </a:xfrm>
          </p:grpSpPr>
          <p:grpSp>
            <p:nvGrpSpPr>
              <p:cNvPr id="14" name="Group 161"/>
              <p:cNvGrpSpPr>
                <a:grpSpLocks/>
              </p:cNvGrpSpPr>
              <p:nvPr/>
            </p:nvGrpSpPr>
            <p:grpSpPr bwMode="auto">
              <a:xfrm>
                <a:off x="3360" y="2928"/>
                <a:ext cx="1658" cy="290"/>
                <a:chOff x="3543" y="2803"/>
                <a:chExt cx="1658" cy="290"/>
              </a:xfrm>
            </p:grpSpPr>
            <p:sp>
              <p:nvSpPr>
                <p:cNvPr id="19" name="Rectangle 150"/>
                <p:cNvSpPr>
                  <a:spLocks noChangeArrowheads="1"/>
                </p:cNvSpPr>
                <p:nvPr/>
              </p:nvSpPr>
              <p:spPr bwMode="auto">
                <a:xfrm>
                  <a:off x="3543" y="2803"/>
                  <a:ext cx="1658" cy="290"/>
                </a:xfrm>
                <a:prstGeom prst="rect">
                  <a:avLst/>
                </a:prstGeom>
                <a:solidFill>
                  <a:srgbClr val="FFFFFF"/>
                </a:solidFill>
                <a:ln w="6350">
                  <a:solidFill>
                    <a:srgbClr val="000000"/>
                  </a:solidFill>
                  <a:miter lim="800000"/>
                  <a:headEnd/>
                  <a:tailEnd/>
                </a:ln>
              </p:spPr>
              <p:txBody>
                <a:bodyPr/>
                <a:lstStyle/>
                <a:p>
                  <a:endParaRPr lang="ar-EG"/>
                </a:p>
              </p:txBody>
            </p:sp>
            <p:sp>
              <p:nvSpPr>
                <p:cNvPr id="20" name="Rectangle 151"/>
                <p:cNvSpPr>
                  <a:spLocks noChangeArrowheads="1"/>
                </p:cNvSpPr>
                <p:nvPr/>
              </p:nvSpPr>
              <p:spPr bwMode="auto">
                <a:xfrm>
                  <a:off x="3616" y="2876"/>
                  <a:ext cx="703" cy="182"/>
                </a:xfrm>
                <a:prstGeom prst="rect">
                  <a:avLst/>
                </a:prstGeom>
                <a:noFill/>
                <a:ln w="9525">
                  <a:noFill/>
                  <a:miter lim="800000"/>
                  <a:headEnd/>
                  <a:tailEnd/>
                </a:ln>
              </p:spPr>
              <p:txBody>
                <a:bodyPr wrap="none" lIns="0" tIns="0" rIns="0" bIns="0">
                  <a:spAutoFit/>
                </a:bodyPr>
                <a:lstStyle/>
                <a:p>
                  <a:r>
                    <a:rPr lang="en-US" sz="1900">
                      <a:solidFill>
                        <a:srgbClr val="000000"/>
                      </a:solidFill>
                      <a:latin typeface="Arial" pitchFamily="34" charset="0"/>
                    </a:rPr>
                    <a:t>multiplicity</a:t>
                  </a:r>
                  <a:endParaRPr lang="en-US"/>
                </a:p>
              </p:txBody>
            </p:sp>
            <p:sp>
              <p:nvSpPr>
                <p:cNvPr id="21" name="Freeform 152"/>
                <p:cNvSpPr>
                  <a:spLocks/>
                </p:cNvSpPr>
                <p:nvPr/>
              </p:nvSpPr>
              <p:spPr bwMode="auto">
                <a:xfrm>
                  <a:off x="5015" y="2803"/>
                  <a:ext cx="186" cy="186"/>
                </a:xfrm>
                <a:custGeom>
                  <a:avLst/>
                  <a:gdLst>
                    <a:gd name="T0" fmla="*/ 0 w 186"/>
                    <a:gd name="T1" fmla="*/ 0 h 186"/>
                    <a:gd name="T2" fmla="*/ 186 w 186"/>
                    <a:gd name="T3" fmla="*/ 186 h 186"/>
                    <a:gd name="T4" fmla="*/ 186 w 186"/>
                    <a:gd name="T5" fmla="*/ 0 h 186"/>
                    <a:gd name="T6" fmla="*/ 0 w 186"/>
                    <a:gd name="T7" fmla="*/ 0 h 186"/>
                    <a:gd name="T8" fmla="*/ 0 60000 65536"/>
                    <a:gd name="T9" fmla="*/ 0 60000 65536"/>
                    <a:gd name="T10" fmla="*/ 0 60000 65536"/>
                    <a:gd name="T11" fmla="*/ 0 60000 65536"/>
                    <a:gd name="T12" fmla="*/ 0 w 186"/>
                    <a:gd name="T13" fmla="*/ 0 h 186"/>
                    <a:gd name="T14" fmla="*/ 186 w 186"/>
                    <a:gd name="T15" fmla="*/ 186 h 186"/>
                  </a:gdLst>
                  <a:ahLst/>
                  <a:cxnLst>
                    <a:cxn ang="T8">
                      <a:pos x="T0" y="T1"/>
                    </a:cxn>
                    <a:cxn ang="T9">
                      <a:pos x="T2" y="T3"/>
                    </a:cxn>
                    <a:cxn ang="T10">
                      <a:pos x="T4" y="T5"/>
                    </a:cxn>
                    <a:cxn ang="T11">
                      <a:pos x="T6" y="T7"/>
                    </a:cxn>
                  </a:cxnLst>
                  <a:rect l="T12" t="T13" r="T14" b="T15"/>
                  <a:pathLst>
                    <a:path w="186" h="186">
                      <a:moveTo>
                        <a:pt x="0" y="0"/>
                      </a:moveTo>
                      <a:lnTo>
                        <a:pt x="186" y="186"/>
                      </a:lnTo>
                      <a:lnTo>
                        <a:pt x="186" y="0"/>
                      </a:lnTo>
                      <a:lnTo>
                        <a:pt x="0" y="0"/>
                      </a:lnTo>
                      <a:close/>
                    </a:path>
                  </a:pathLst>
                </a:custGeom>
                <a:solidFill>
                  <a:srgbClr val="FFFFFF"/>
                </a:solidFill>
                <a:ln w="6350">
                  <a:solidFill>
                    <a:srgbClr val="FFFFFF"/>
                  </a:solidFill>
                  <a:round/>
                  <a:headEnd/>
                  <a:tailEnd/>
                </a:ln>
              </p:spPr>
              <p:txBody>
                <a:bodyPr/>
                <a:lstStyle/>
                <a:p>
                  <a:endParaRPr lang="ar-EG"/>
                </a:p>
              </p:txBody>
            </p:sp>
            <p:sp>
              <p:nvSpPr>
                <p:cNvPr id="22" name="Freeform 153"/>
                <p:cNvSpPr>
                  <a:spLocks/>
                </p:cNvSpPr>
                <p:nvPr/>
              </p:nvSpPr>
              <p:spPr bwMode="auto">
                <a:xfrm>
                  <a:off x="5015" y="2803"/>
                  <a:ext cx="186" cy="186"/>
                </a:xfrm>
                <a:custGeom>
                  <a:avLst/>
                  <a:gdLst>
                    <a:gd name="T0" fmla="*/ 186 w 186"/>
                    <a:gd name="T1" fmla="*/ 186 h 186"/>
                    <a:gd name="T2" fmla="*/ 0 w 186"/>
                    <a:gd name="T3" fmla="*/ 0 h 186"/>
                    <a:gd name="T4" fmla="*/ 0 w 186"/>
                    <a:gd name="T5" fmla="*/ 186 h 186"/>
                    <a:gd name="T6" fmla="*/ 186 w 186"/>
                    <a:gd name="T7" fmla="*/ 186 h 186"/>
                    <a:gd name="T8" fmla="*/ 0 60000 65536"/>
                    <a:gd name="T9" fmla="*/ 0 60000 65536"/>
                    <a:gd name="T10" fmla="*/ 0 60000 65536"/>
                    <a:gd name="T11" fmla="*/ 0 60000 65536"/>
                    <a:gd name="T12" fmla="*/ 0 w 186"/>
                    <a:gd name="T13" fmla="*/ 0 h 186"/>
                    <a:gd name="T14" fmla="*/ 186 w 186"/>
                    <a:gd name="T15" fmla="*/ 186 h 186"/>
                  </a:gdLst>
                  <a:ahLst/>
                  <a:cxnLst>
                    <a:cxn ang="T8">
                      <a:pos x="T0" y="T1"/>
                    </a:cxn>
                    <a:cxn ang="T9">
                      <a:pos x="T2" y="T3"/>
                    </a:cxn>
                    <a:cxn ang="T10">
                      <a:pos x="T4" y="T5"/>
                    </a:cxn>
                    <a:cxn ang="T11">
                      <a:pos x="T6" y="T7"/>
                    </a:cxn>
                  </a:cxnLst>
                  <a:rect l="T12" t="T13" r="T14" b="T15"/>
                  <a:pathLst>
                    <a:path w="186" h="186">
                      <a:moveTo>
                        <a:pt x="186" y="186"/>
                      </a:moveTo>
                      <a:lnTo>
                        <a:pt x="0" y="0"/>
                      </a:lnTo>
                      <a:lnTo>
                        <a:pt x="0" y="186"/>
                      </a:lnTo>
                      <a:lnTo>
                        <a:pt x="186" y="186"/>
                      </a:lnTo>
                      <a:close/>
                    </a:path>
                  </a:pathLst>
                </a:custGeom>
                <a:solidFill>
                  <a:srgbClr val="000000"/>
                </a:solidFill>
                <a:ln w="6350">
                  <a:solidFill>
                    <a:srgbClr val="000000"/>
                  </a:solidFill>
                  <a:round/>
                  <a:headEnd/>
                  <a:tailEnd/>
                </a:ln>
              </p:spPr>
              <p:txBody>
                <a:bodyPr/>
                <a:lstStyle/>
                <a:p>
                  <a:endParaRPr lang="ar-EG"/>
                </a:p>
              </p:txBody>
            </p:sp>
          </p:grpSp>
          <p:grpSp>
            <p:nvGrpSpPr>
              <p:cNvPr id="15" name="Group 187"/>
              <p:cNvGrpSpPr>
                <a:grpSpLocks/>
              </p:cNvGrpSpPr>
              <p:nvPr/>
            </p:nvGrpSpPr>
            <p:grpSpPr bwMode="auto">
              <a:xfrm>
                <a:off x="3522" y="2256"/>
                <a:ext cx="78" cy="672"/>
                <a:chOff x="3522" y="2256"/>
                <a:chExt cx="78" cy="672"/>
              </a:xfrm>
            </p:grpSpPr>
            <p:sp>
              <p:nvSpPr>
                <p:cNvPr id="17" name="Freeform 185"/>
                <p:cNvSpPr>
                  <a:spLocks/>
                </p:cNvSpPr>
                <p:nvPr/>
              </p:nvSpPr>
              <p:spPr bwMode="auto">
                <a:xfrm>
                  <a:off x="3522" y="2256"/>
                  <a:ext cx="78" cy="55"/>
                </a:xfrm>
                <a:custGeom>
                  <a:avLst/>
                  <a:gdLst>
                    <a:gd name="T0" fmla="*/ 53 w 78"/>
                    <a:gd name="T1" fmla="*/ 1 h 75"/>
                    <a:gd name="T2" fmla="*/ 67 w 78"/>
                    <a:gd name="T3" fmla="*/ 1 h 75"/>
                    <a:gd name="T4" fmla="*/ 75 w 78"/>
                    <a:gd name="T5" fmla="*/ 1 h 75"/>
                    <a:gd name="T6" fmla="*/ 78 w 78"/>
                    <a:gd name="T7" fmla="*/ 2 h 75"/>
                    <a:gd name="T8" fmla="*/ 71 w 78"/>
                    <a:gd name="T9" fmla="*/ 3 h 75"/>
                    <a:gd name="T10" fmla="*/ 58 w 78"/>
                    <a:gd name="T11" fmla="*/ 3 h 75"/>
                    <a:gd name="T12" fmla="*/ 42 w 78"/>
                    <a:gd name="T13" fmla="*/ 3 h 75"/>
                    <a:gd name="T14" fmla="*/ 25 w 78"/>
                    <a:gd name="T15" fmla="*/ 3 h 75"/>
                    <a:gd name="T16" fmla="*/ 11 w 78"/>
                    <a:gd name="T17" fmla="*/ 3 h 75"/>
                    <a:gd name="T18" fmla="*/ 2 w 78"/>
                    <a:gd name="T19" fmla="*/ 2 h 75"/>
                    <a:gd name="T20" fmla="*/ 0 w 78"/>
                    <a:gd name="T21" fmla="*/ 1 h 75"/>
                    <a:gd name="T22" fmla="*/ 7 w 78"/>
                    <a:gd name="T23" fmla="*/ 1 h 75"/>
                    <a:gd name="T24" fmla="*/ 20 w 78"/>
                    <a:gd name="T25" fmla="*/ 1 h 75"/>
                    <a:gd name="T26" fmla="*/ 36 w 78"/>
                    <a:gd name="T27" fmla="*/ 0 h 75"/>
                    <a:gd name="T28" fmla="*/ 53 w 78"/>
                    <a:gd name="T29" fmla="*/ 1 h 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
                    <a:gd name="T46" fmla="*/ 0 h 75"/>
                    <a:gd name="T47" fmla="*/ 78 w 78"/>
                    <a:gd name="T48" fmla="*/ 75 h 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 h="75">
                      <a:moveTo>
                        <a:pt x="53" y="2"/>
                      </a:moveTo>
                      <a:lnTo>
                        <a:pt x="67" y="11"/>
                      </a:lnTo>
                      <a:lnTo>
                        <a:pt x="75" y="27"/>
                      </a:lnTo>
                      <a:lnTo>
                        <a:pt x="78" y="42"/>
                      </a:lnTo>
                      <a:lnTo>
                        <a:pt x="71" y="58"/>
                      </a:lnTo>
                      <a:lnTo>
                        <a:pt x="58" y="71"/>
                      </a:lnTo>
                      <a:lnTo>
                        <a:pt x="42" y="75"/>
                      </a:lnTo>
                      <a:lnTo>
                        <a:pt x="25" y="73"/>
                      </a:lnTo>
                      <a:lnTo>
                        <a:pt x="11" y="64"/>
                      </a:lnTo>
                      <a:lnTo>
                        <a:pt x="2" y="49"/>
                      </a:lnTo>
                      <a:lnTo>
                        <a:pt x="0" y="33"/>
                      </a:lnTo>
                      <a:lnTo>
                        <a:pt x="7" y="16"/>
                      </a:lnTo>
                      <a:lnTo>
                        <a:pt x="20" y="5"/>
                      </a:lnTo>
                      <a:lnTo>
                        <a:pt x="36" y="0"/>
                      </a:lnTo>
                      <a:lnTo>
                        <a:pt x="53" y="2"/>
                      </a:lnTo>
                    </a:path>
                  </a:pathLst>
                </a:custGeom>
                <a:noFill/>
                <a:ln w="6350">
                  <a:solidFill>
                    <a:srgbClr val="000000"/>
                  </a:solidFill>
                  <a:round/>
                  <a:headEnd/>
                  <a:tailEnd/>
                </a:ln>
              </p:spPr>
              <p:txBody>
                <a:bodyPr/>
                <a:lstStyle/>
                <a:p>
                  <a:endParaRPr lang="ar-EG"/>
                </a:p>
              </p:txBody>
            </p:sp>
            <p:sp>
              <p:nvSpPr>
                <p:cNvPr id="18" name="Line 186"/>
                <p:cNvSpPr>
                  <a:spLocks noChangeShapeType="1"/>
                </p:cNvSpPr>
                <p:nvPr/>
              </p:nvSpPr>
              <p:spPr bwMode="auto">
                <a:xfrm flipH="1" flipV="1">
                  <a:off x="3570" y="2327"/>
                  <a:ext cx="30" cy="601"/>
                </a:xfrm>
                <a:prstGeom prst="line">
                  <a:avLst/>
                </a:prstGeom>
                <a:noFill/>
                <a:ln w="9525">
                  <a:solidFill>
                    <a:schemeClr val="tx1"/>
                  </a:solidFill>
                  <a:prstDash val="dash"/>
                  <a:round/>
                  <a:headEnd/>
                  <a:tailEnd/>
                </a:ln>
              </p:spPr>
              <p:txBody>
                <a:bodyPr/>
                <a:lstStyle/>
                <a:p>
                  <a:endParaRPr lang="ar-EG"/>
                </a:p>
              </p:txBody>
            </p:sp>
          </p:grpSp>
        </p:grpSp>
      </p:grpSp>
      <p:sp>
        <p:nvSpPr>
          <p:cNvPr id="55" name="Rectangle 2"/>
          <p:cNvSpPr txBox="1">
            <a:spLocks noChangeArrowheads="1"/>
          </p:cNvSpPr>
          <p:nvPr/>
        </p:nvSpPr>
        <p:spPr bwMode="auto">
          <a:xfrm>
            <a:off x="357158" y="0"/>
            <a:ext cx="8258204" cy="6318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Association Notation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smtClean="0"/>
              <a:t>Association Names</a:t>
            </a:r>
          </a:p>
        </p:txBody>
      </p:sp>
      <p:sp>
        <p:nvSpPr>
          <p:cNvPr id="15364" name="Rectangle 3"/>
          <p:cNvSpPr>
            <a:spLocks noGrp="1" noChangeArrowheads="1"/>
          </p:cNvSpPr>
          <p:nvPr>
            <p:ph type="body" idx="1"/>
          </p:nvPr>
        </p:nvSpPr>
        <p:spPr>
          <a:xfrm>
            <a:off x="428596" y="1071546"/>
            <a:ext cx="8215370" cy="3500462"/>
          </a:xfrm>
        </p:spPr>
        <p:txBody>
          <a:bodyPr/>
          <a:lstStyle/>
          <a:p>
            <a:r>
              <a:rPr lang="en-US" sz="2800" dirty="0" smtClean="0"/>
              <a:t>Associations may be named (or labeled)</a:t>
            </a:r>
          </a:p>
          <a:p>
            <a:pPr lvl="1"/>
            <a:r>
              <a:rPr lang="en-US" dirty="0" smtClean="0">
                <a:latin typeface="Times New Roman" pitchFamily="18" charset="0"/>
                <a:cs typeface="Times New Roman" pitchFamily="18" charset="0"/>
              </a:rPr>
              <a:t>an association can have a name, and the name is used to describe the nature of the relationship</a:t>
            </a:r>
            <a:endParaRPr lang="en-US" dirty="0" smtClean="0"/>
          </a:p>
          <a:p>
            <a:pPr lvl="1"/>
            <a:r>
              <a:rPr lang="en-US" dirty="0" smtClean="0"/>
              <a:t>The names should communicate the meaning of the links</a:t>
            </a:r>
          </a:p>
          <a:p>
            <a:pPr lvl="1"/>
            <a:r>
              <a:rPr lang="en-GB" dirty="0" smtClean="0">
                <a:latin typeface="Times New Roman" pitchFamily="18" charset="0"/>
                <a:cs typeface="Times New Roman" pitchFamily="18" charset="0"/>
              </a:rPr>
              <a:t>In the same sense that classes correspond to </a:t>
            </a:r>
            <a:r>
              <a:rPr lang="en-GB" dirty="0" smtClean="0">
                <a:solidFill>
                  <a:srgbClr val="FF0000"/>
                </a:solidFill>
                <a:latin typeface="Times New Roman" pitchFamily="18" charset="0"/>
                <a:cs typeface="Times New Roman" pitchFamily="18" charset="0"/>
              </a:rPr>
              <a:t>nouns</a:t>
            </a:r>
            <a:r>
              <a:rPr lang="en-GB" dirty="0" smtClean="0">
                <a:latin typeface="Times New Roman" pitchFamily="18" charset="0"/>
                <a:cs typeface="Times New Roman" pitchFamily="18" charset="0"/>
              </a:rPr>
              <a:t>, associations correspond to </a:t>
            </a:r>
            <a:r>
              <a:rPr lang="en-GB" dirty="0" smtClean="0">
                <a:solidFill>
                  <a:srgbClr val="FF0000"/>
                </a:solidFill>
                <a:latin typeface="Times New Roman" pitchFamily="18" charset="0"/>
                <a:cs typeface="Times New Roman" pitchFamily="18" charset="0"/>
              </a:rPr>
              <a:t>verbs </a:t>
            </a:r>
            <a:r>
              <a:rPr lang="en-US" dirty="0" smtClean="0">
                <a:solidFill>
                  <a:srgbClr val="FF0000"/>
                </a:solidFill>
              </a:rPr>
              <a:t>phases</a:t>
            </a:r>
          </a:p>
          <a:p>
            <a:pPr lvl="1"/>
            <a:r>
              <a:rPr lang="en-US" dirty="0" smtClean="0"/>
              <a:t>The name should include an arrow indicating the direction in which the name should be read</a:t>
            </a:r>
          </a:p>
        </p:txBody>
      </p:sp>
      <p:grpSp>
        <p:nvGrpSpPr>
          <p:cNvPr id="6" name="Group 5"/>
          <p:cNvGrpSpPr/>
          <p:nvPr/>
        </p:nvGrpSpPr>
        <p:grpSpPr>
          <a:xfrm>
            <a:off x="1524000" y="5029200"/>
            <a:ext cx="6477000" cy="838200"/>
            <a:chOff x="1524000" y="5029200"/>
            <a:chExt cx="6477000" cy="838200"/>
          </a:xfrm>
        </p:grpSpPr>
        <p:sp>
          <p:nvSpPr>
            <p:cNvPr id="7" name="Rectangle 18"/>
            <p:cNvSpPr>
              <a:spLocks noChangeArrowheads="1"/>
            </p:cNvSpPr>
            <p:nvPr/>
          </p:nvSpPr>
          <p:spPr bwMode="auto">
            <a:xfrm>
              <a:off x="5791200" y="5257800"/>
              <a:ext cx="2209800" cy="457200"/>
            </a:xfrm>
            <a:prstGeom prst="rect">
              <a:avLst/>
            </a:prstGeom>
            <a:noFill/>
            <a:ln w="9525">
              <a:solidFill>
                <a:schemeClr val="tx1"/>
              </a:solidFill>
              <a:miter lim="800000"/>
              <a:headEnd/>
              <a:tailEnd/>
            </a:ln>
          </p:spPr>
          <p:txBody>
            <a:bodyPr wrap="none" anchor="ctr"/>
            <a:lstStyle/>
            <a:p>
              <a:pPr algn="ctr" eaLnBrk="0" hangingPunct="0"/>
              <a:r>
                <a:rPr lang="en-US" sz="2400">
                  <a:latin typeface="Times New Roman" pitchFamily="18" charset="0"/>
                </a:rPr>
                <a:t>Company</a:t>
              </a:r>
            </a:p>
          </p:txBody>
        </p:sp>
        <p:sp>
          <p:nvSpPr>
            <p:cNvPr id="8" name="Rectangle 19"/>
            <p:cNvSpPr>
              <a:spLocks noChangeArrowheads="1"/>
            </p:cNvSpPr>
            <p:nvPr/>
          </p:nvSpPr>
          <p:spPr bwMode="auto">
            <a:xfrm>
              <a:off x="1524000" y="5257800"/>
              <a:ext cx="2209800" cy="457200"/>
            </a:xfrm>
            <a:prstGeom prst="rect">
              <a:avLst/>
            </a:prstGeom>
            <a:noFill/>
            <a:ln w="9525">
              <a:solidFill>
                <a:schemeClr val="tx1"/>
              </a:solidFill>
              <a:miter lim="800000"/>
              <a:headEnd/>
              <a:tailEnd/>
            </a:ln>
          </p:spPr>
          <p:txBody>
            <a:bodyPr wrap="none" anchor="ctr"/>
            <a:lstStyle/>
            <a:p>
              <a:pPr algn="ctr" eaLnBrk="0" hangingPunct="0"/>
              <a:r>
                <a:rPr lang="en-US" sz="2400" dirty="0">
                  <a:latin typeface="Times New Roman" pitchFamily="18" charset="0"/>
                </a:rPr>
                <a:t>Person</a:t>
              </a:r>
            </a:p>
          </p:txBody>
        </p:sp>
        <p:sp>
          <p:nvSpPr>
            <p:cNvPr id="9" name="Line 20"/>
            <p:cNvSpPr>
              <a:spLocks noChangeShapeType="1"/>
            </p:cNvSpPr>
            <p:nvPr/>
          </p:nvSpPr>
          <p:spPr bwMode="auto">
            <a:xfrm>
              <a:off x="3733800" y="5486400"/>
              <a:ext cx="2057400" cy="0"/>
            </a:xfrm>
            <a:prstGeom prst="line">
              <a:avLst/>
            </a:prstGeom>
            <a:noFill/>
            <a:ln w="9525">
              <a:solidFill>
                <a:schemeClr val="tx1"/>
              </a:solidFill>
              <a:round/>
              <a:headEnd/>
              <a:tailEnd/>
            </a:ln>
          </p:spPr>
          <p:txBody>
            <a:bodyPr wrap="none" anchor="ctr"/>
            <a:lstStyle/>
            <a:p>
              <a:endParaRPr lang="ar-EG"/>
            </a:p>
          </p:txBody>
        </p:sp>
        <p:sp>
          <p:nvSpPr>
            <p:cNvPr id="10" name="Text Box 21"/>
            <p:cNvSpPr txBox="1">
              <a:spLocks noChangeArrowheads="1"/>
            </p:cNvSpPr>
            <p:nvPr/>
          </p:nvSpPr>
          <p:spPr bwMode="auto">
            <a:xfrm>
              <a:off x="3886200" y="5029200"/>
              <a:ext cx="1371600" cy="457200"/>
            </a:xfrm>
            <a:prstGeom prst="rect">
              <a:avLst/>
            </a:prstGeom>
            <a:noFill/>
            <a:ln w="9525">
              <a:noFill/>
              <a:miter lim="800000"/>
              <a:headEnd/>
              <a:tailEnd/>
            </a:ln>
          </p:spPr>
          <p:txBody>
            <a:bodyPr anchor="ctr">
              <a:spAutoFit/>
            </a:bodyPr>
            <a:lstStyle/>
            <a:p>
              <a:pPr algn="ctr" eaLnBrk="0" hangingPunct="0"/>
              <a:r>
                <a:rPr lang="en-US" sz="2400" dirty="0">
                  <a:latin typeface="Times New Roman" pitchFamily="18" charset="0"/>
                </a:rPr>
                <a:t>works for</a:t>
              </a:r>
            </a:p>
          </p:txBody>
        </p:sp>
        <p:sp>
          <p:nvSpPr>
            <p:cNvPr id="11" name="AutoShape 22"/>
            <p:cNvSpPr>
              <a:spLocks noChangeArrowheads="1"/>
            </p:cNvSpPr>
            <p:nvPr/>
          </p:nvSpPr>
          <p:spPr bwMode="auto">
            <a:xfrm rot="5400000">
              <a:off x="5334000" y="5181600"/>
              <a:ext cx="228600" cy="228600"/>
            </a:xfrm>
            <a:prstGeom prst="triangle">
              <a:avLst>
                <a:gd name="adj" fmla="val 50000"/>
              </a:avLst>
            </a:prstGeom>
            <a:solidFill>
              <a:schemeClr val="hlink"/>
            </a:solidFill>
            <a:ln w="9525">
              <a:solidFill>
                <a:schemeClr val="tx1"/>
              </a:solidFill>
              <a:miter lim="800000"/>
              <a:headEnd/>
              <a:tailEnd/>
            </a:ln>
          </p:spPr>
          <p:txBody>
            <a:bodyPr wrap="none" anchor="ctr"/>
            <a:lstStyle/>
            <a:p>
              <a:endParaRPr lang="ar-EG"/>
            </a:p>
          </p:txBody>
        </p:sp>
        <p:sp>
          <p:nvSpPr>
            <p:cNvPr id="12" name="AutoShape 23"/>
            <p:cNvSpPr>
              <a:spLocks noChangeArrowheads="1"/>
            </p:cNvSpPr>
            <p:nvPr/>
          </p:nvSpPr>
          <p:spPr bwMode="auto">
            <a:xfrm rot="16200000" flipH="1">
              <a:off x="3962400" y="5562600"/>
              <a:ext cx="228600" cy="228600"/>
            </a:xfrm>
            <a:prstGeom prst="triangle">
              <a:avLst>
                <a:gd name="adj" fmla="val 50000"/>
              </a:avLst>
            </a:prstGeom>
            <a:solidFill>
              <a:schemeClr val="hlink"/>
            </a:solidFill>
            <a:ln w="9525">
              <a:solidFill>
                <a:schemeClr val="tx1"/>
              </a:solidFill>
              <a:miter lim="800000"/>
              <a:headEnd/>
              <a:tailEnd/>
            </a:ln>
          </p:spPr>
          <p:txBody>
            <a:bodyPr wrap="none" anchor="ctr"/>
            <a:lstStyle/>
            <a:p>
              <a:endParaRPr lang="ar-EG"/>
            </a:p>
          </p:txBody>
        </p:sp>
        <p:sp>
          <p:nvSpPr>
            <p:cNvPr id="13" name="Text Box 24"/>
            <p:cNvSpPr txBox="1">
              <a:spLocks noChangeArrowheads="1"/>
            </p:cNvSpPr>
            <p:nvPr/>
          </p:nvSpPr>
          <p:spPr bwMode="auto">
            <a:xfrm>
              <a:off x="4114800" y="5410200"/>
              <a:ext cx="1371600" cy="457200"/>
            </a:xfrm>
            <a:prstGeom prst="rect">
              <a:avLst/>
            </a:prstGeom>
            <a:noFill/>
            <a:ln w="9525">
              <a:noFill/>
              <a:miter lim="800000"/>
              <a:headEnd/>
              <a:tailEnd/>
            </a:ln>
          </p:spPr>
          <p:txBody>
            <a:bodyPr anchor="ctr">
              <a:spAutoFit/>
            </a:bodyPr>
            <a:lstStyle/>
            <a:p>
              <a:pPr algn="ctr" eaLnBrk="0" hangingPunct="0"/>
              <a:r>
                <a:rPr lang="en-US" sz="2400">
                  <a:latin typeface="Times New Roman" pitchFamily="18" charset="0"/>
                </a:rPr>
                <a:t>employs</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Associations Properties</a:t>
            </a:r>
          </a:p>
        </p:txBody>
      </p:sp>
      <p:sp>
        <p:nvSpPr>
          <p:cNvPr id="14339" name="Rectangle 3"/>
          <p:cNvSpPr>
            <a:spLocks noGrp="1" noChangeArrowheads="1"/>
          </p:cNvSpPr>
          <p:nvPr>
            <p:ph type="body" idx="1"/>
          </p:nvPr>
        </p:nvSpPr>
        <p:spPr/>
        <p:txBody>
          <a:bodyPr/>
          <a:lstStyle/>
          <a:p>
            <a:pPr eaLnBrk="1" hangingPunct="1"/>
            <a:r>
              <a:rPr lang="en-US" dirty="0" smtClean="0"/>
              <a:t>Association properties include</a:t>
            </a:r>
          </a:p>
          <a:p>
            <a:pPr marL="669925" lvl="1" indent="-325438" eaLnBrk="1" hangingPunct="1"/>
            <a:r>
              <a:rPr lang="en-US" dirty="0" smtClean="0"/>
              <a:t>Multiplicity</a:t>
            </a:r>
          </a:p>
          <a:p>
            <a:pPr marL="669925" lvl="1" indent="-325438" eaLnBrk="1" hangingPunct="1"/>
            <a:r>
              <a:rPr lang="en-US" dirty="0" smtClean="0"/>
              <a:t>Role</a:t>
            </a:r>
          </a:p>
          <a:p>
            <a:pPr marL="669925" lvl="1" indent="-325438" eaLnBrk="1" hangingPunct="1"/>
            <a:r>
              <a:rPr lang="en-US" dirty="0" smtClean="0"/>
              <a:t>Constraints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457200" y="274638"/>
            <a:ext cx="8115328" cy="654032"/>
          </a:xfrm>
        </p:spPr>
        <p:txBody>
          <a:bodyPr/>
          <a:lstStyle/>
          <a:p>
            <a:r>
              <a:rPr lang="en-US" dirty="0" smtClean="0"/>
              <a:t>Association </a:t>
            </a:r>
            <a:r>
              <a:rPr lang="en-US" dirty="0" smtClean="0">
                <a:latin typeface="Times New Roman" pitchFamily="18" charset="0"/>
                <a:cs typeface="Times New Roman" pitchFamily="18" charset="0"/>
              </a:rPr>
              <a:t>Multiplicity</a:t>
            </a:r>
            <a:endParaRPr lang="en-US" dirty="0">
              <a:latin typeface="Times New Roman" pitchFamily="18" charset="0"/>
              <a:cs typeface="Times New Roman" pitchFamily="18" charset="0"/>
            </a:endParaRPr>
          </a:p>
        </p:txBody>
      </p:sp>
      <p:sp>
        <p:nvSpPr>
          <p:cNvPr id="410627" name="Rectangle 3"/>
          <p:cNvSpPr>
            <a:spLocks noGrp="1" noChangeArrowheads="1"/>
          </p:cNvSpPr>
          <p:nvPr>
            <p:ph type="body" idx="1"/>
          </p:nvPr>
        </p:nvSpPr>
        <p:spPr>
          <a:xfrm>
            <a:off x="361950" y="1052513"/>
            <a:ext cx="8489950" cy="3519487"/>
          </a:xfrm>
        </p:spPr>
        <p:txBody>
          <a:bodyPr/>
          <a:lstStyle/>
          <a:p>
            <a:r>
              <a:rPr lang="en-US" sz="2800" dirty="0" smtClean="0">
                <a:latin typeface="Times New Roman" pitchFamily="18" charset="0"/>
                <a:cs typeface="Times New Roman" pitchFamily="18" charset="0"/>
              </a:rPr>
              <a:t>Multiplicity:</a:t>
            </a:r>
          </a:p>
          <a:p>
            <a:pPr lvl="1"/>
            <a:r>
              <a:rPr lang="en-US" sz="2800" dirty="0" smtClean="0">
                <a:latin typeface="Times New Roman" pitchFamily="18" charset="0"/>
                <a:cs typeface="Times New Roman" pitchFamily="18" charset="0"/>
              </a:rPr>
              <a:t>Also known as cardinality</a:t>
            </a:r>
          </a:p>
          <a:p>
            <a:pPr lvl="1"/>
            <a:r>
              <a:rPr lang="en-US" sz="2800" dirty="0" smtClean="0">
                <a:latin typeface="Times New Roman" pitchFamily="18" charset="0"/>
                <a:cs typeface="Times New Roman" pitchFamily="18" charset="0"/>
              </a:rPr>
              <a:t>Multiplicity </a:t>
            </a:r>
            <a:r>
              <a:rPr lang="en-US" sz="2800" dirty="0">
                <a:latin typeface="Times New Roman" pitchFamily="18" charset="0"/>
                <a:cs typeface="Times New Roman" pitchFamily="18" charset="0"/>
              </a:rPr>
              <a:t>is the number of instances of one class relates to ONE instance of another class.</a:t>
            </a:r>
          </a:p>
          <a:p>
            <a:pPr lvl="1"/>
            <a:r>
              <a:rPr lang="en-US" sz="2800" dirty="0" smtClean="0">
                <a:latin typeface="Times New Roman" pitchFamily="18" charset="0"/>
                <a:cs typeface="Times New Roman" pitchFamily="18" charset="0"/>
              </a:rPr>
              <a:t>Multiplicity must be defined on both ends of the association.</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For example, a company has one or more employees, but an employee works for only one company..</a:t>
            </a: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pic>
        <p:nvPicPr>
          <p:cNvPr id="716802" name="Picture 2"/>
          <p:cNvPicPr>
            <a:picLocks noChangeAspect="1" noChangeArrowheads="1"/>
          </p:cNvPicPr>
          <p:nvPr/>
        </p:nvPicPr>
        <p:blipFill>
          <a:blip r:embed="rId3"/>
          <a:srcRect/>
          <a:stretch>
            <a:fillRect/>
          </a:stretch>
        </p:blipFill>
        <p:spPr bwMode="auto">
          <a:xfrm>
            <a:off x="2357422" y="5286388"/>
            <a:ext cx="4610100" cy="1304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600" dirty="0" smtClean="0"/>
              <a:t>Association </a:t>
            </a:r>
            <a:r>
              <a:rPr lang="en-US" sz="3600" dirty="0" smtClean="0">
                <a:latin typeface="Times New Roman" pitchFamily="18" charset="0"/>
                <a:cs typeface="Times New Roman" pitchFamily="18" charset="0"/>
              </a:rPr>
              <a:t>Multiplicity</a:t>
            </a:r>
          </a:p>
        </p:txBody>
      </p:sp>
      <p:graphicFrame>
        <p:nvGraphicFramePr>
          <p:cNvPr id="18502" name="Group 70"/>
          <p:cNvGraphicFramePr>
            <a:graphicFrameLocks noGrp="1"/>
          </p:cNvGraphicFramePr>
          <p:nvPr>
            <p:ph idx="1"/>
          </p:nvPr>
        </p:nvGraphicFramePr>
        <p:xfrm>
          <a:off x="1143000" y="2209800"/>
          <a:ext cx="6962796" cy="4312920"/>
        </p:xfrm>
        <a:graphic>
          <a:graphicData uri="http://schemas.openxmlformats.org/drawingml/2006/table">
            <a:tbl>
              <a:tblPr/>
              <a:tblGrid>
                <a:gridCol w="2286000"/>
                <a:gridCol w="4676796"/>
              </a:tblGrid>
              <a:tr h="5334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Multiplicities</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Meaning</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r>
              <a:tr h="5334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0..1</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zero or one instance. The notation </a:t>
                      </a:r>
                      <a:r>
                        <a:rPr kumimoji="0" lang="en-US" sz="2400" b="1" i="1" u="none" strike="noStrike" cap="none" normalizeH="0" baseline="0" smtClean="0">
                          <a:ln>
                            <a:noFill/>
                          </a:ln>
                          <a:solidFill>
                            <a:schemeClr val="tx1"/>
                          </a:solidFill>
                          <a:effectLst/>
                          <a:latin typeface="Times New Roman" pitchFamily="18" charset="0"/>
                        </a:rPr>
                        <a:t>n . . m</a:t>
                      </a:r>
                      <a:r>
                        <a:rPr kumimoji="0" lang="en-US" sz="2400" b="0" i="0" u="none" strike="noStrike" cap="none" normalizeH="0" baseline="0" smtClean="0">
                          <a:ln>
                            <a:noFill/>
                          </a:ln>
                          <a:solidFill>
                            <a:schemeClr val="tx1"/>
                          </a:solidFill>
                          <a:effectLst/>
                          <a:latin typeface="Times New Roman" pitchFamily="18" charset="0"/>
                        </a:rPr>
                        <a:t> indicates </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 to</a:t>
                      </a:r>
                      <a:r>
                        <a:rPr kumimoji="0" lang="en-US" sz="2400" b="0" i="1" u="none" strike="noStrike" cap="none" normalizeH="0" baseline="0" smtClean="0">
                          <a:ln>
                            <a:noFill/>
                          </a:ln>
                          <a:solidFill>
                            <a:schemeClr val="tx1"/>
                          </a:solidFill>
                          <a:effectLst/>
                          <a:latin typeface="Times New Roman" pitchFamily="18" charset="0"/>
                        </a:rPr>
                        <a:t> </a:t>
                      </a:r>
                      <a:r>
                        <a:rPr kumimoji="0" lang="en-US" sz="2400" b="1" i="1" u="none" strike="noStrike" cap="none" normalizeH="0" baseline="0" smtClean="0">
                          <a:ln>
                            <a:noFill/>
                          </a:ln>
                          <a:solidFill>
                            <a:schemeClr val="tx1"/>
                          </a:solidFill>
                          <a:effectLst/>
                          <a:latin typeface="Times New Roman" pitchFamily="18" charset="0"/>
                        </a:rPr>
                        <a:t>m</a:t>
                      </a:r>
                      <a:r>
                        <a:rPr kumimoji="0" lang="en-US" sz="2400" b="0" i="0" u="none" strike="noStrike" cap="none" normalizeH="0" baseline="0" smtClean="0">
                          <a:ln>
                            <a:noFill/>
                          </a:ln>
                          <a:solidFill>
                            <a:schemeClr val="tx1"/>
                          </a:solidFill>
                          <a:effectLst/>
                          <a:latin typeface="Times New Roman" pitchFamily="18" charset="0"/>
                        </a:rPr>
                        <a:t> instances.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0..*</a:t>
                      </a:r>
                      <a:r>
                        <a:rPr kumimoji="0" lang="en-US" sz="2400" b="0" i="1" u="none" strike="noStrike" cap="none" normalizeH="0" baseline="0" dirty="0" smtClean="0">
                          <a:ln>
                            <a:noFill/>
                          </a:ln>
                          <a:solidFill>
                            <a:schemeClr val="tx1"/>
                          </a:solidFill>
                          <a:effectLst/>
                          <a:latin typeface="Times New Roman" pitchFamily="18" charset="0"/>
                        </a:rPr>
                        <a:t>  or  </a:t>
                      </a:r>
                      <a:r>
                        <a:rPr kumimoji="0" lang="en-US" sz="2400" b="1" i="0" u="none" strike="noStrike" cap="none" normalizeH="0" baseline="0" dirty="0" smtClean="0">
                          <a:ln>
                            <a:noFill/>
                          </a:ln>
                          <a:solidFill>
                            <a:schemeClr val="tx1"/>
                          </a:solidFill>
                          <a:effectLst/>
                          <a:latin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no limit on the number of instances (including none).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1</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exactly one instance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1..*</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at least one instance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400" b="1" i="0" u="none" strike="noStrike" kern="1200" cap="none" normalizeH="0" baseline="0" dirty="0" smtClean="0">
                          <a:ln>
                            <a:noFill/>
                          </a:ln>
                          <a:solidFill>
                            <a:schemeClr val="tx1"/>
                          </a:solidFill>
                          <a:effectLst/>
                          <a:latin typeface="Times New Roman" pitchFamily="18" charset="0"/>
                          <a:ea typeface="+mn-ea"/>
                          <a:cs typeface="+mn-cs"/>
                        </a:rPr>
                        <a:t>2, 4..6</a:t>
                      </a:r>
                      <a:endParaRPr kumimoji="0" lang="en-US" sz="2400" b="1" i="0" u="none" strike="noStrike" kern="1200" cap="none" normalizeH="0" baseline="0" dirty="0">
                        <a:ln>
                          <a:noFill/>
                        </a:ln>
                        <a:solidFill>
                          <a:schemeClr val="tx1"/>
                        </a:solidFill>
                        <a:effectLst/>
                        <a:latin typeface="Times New Roman" pitchFamily="18" charset="0"/>
                        <a:ea typeface="+mn-ea"/>
                        <a:cs typeface="+mn-cs"/>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defRPr/>
                      </a:pPr>
                      <a:r>
                        <a:rPr lang="en-US" sz="2400" dirty="0" smtClean="0">
                          <a:latin typeface="Times New Roman" pitchFamily="18" charset="0"/>
                          <a:cs typeface="Times New Roman" pitchFamily="18" charset="0"/>
                        </a:rPr>
                        <a:t>Multiple, disjoint ranges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defRPr/>
                      </a:pPr>
                      <a:r>
                        <a:rPr lang="en-US" sz="2400" dirty="0" smtClean="0"/>
                        <a:t>2..4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defRPr/>
                      </a:pPr>
                      <a:r>
                        <a:rPr lang="en-US" sz="2400" dirty="0" smtClean="0">
                          <a:latin typeface="Times New Roman" pitchFamily="18" charset="0"/>
                          <a:cs typeface="Times New Roman" pitchFamily="18" charset="0"/>
                        </a:rPr>
                        <a:t>Specified range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7911" name="Text Box 68"/>
          <p:cNvSpPr txBox="1">
            <a:spLocks noChangeArrowheads="1"/>
          </p:cNvSpPr>
          <p:nvPr/>
        </p:nvSpPr>
        <p:spPr bwMode="auto">
          <a:xfrm>
            <a:off x="381000" y="1752600"/>
            <a:ext cx="4993675" cy="369332"/>
          </a:xfrm>
          <a:prstGeom prst="rect">
            <a:avLst/>
          </a:prstGeom>
          <a:noFill/>
          <a:ln w="9525">
            <a:noFill/>
            <a:miter lim="800000"/>
            <a:headEnd/>
            <a:tailEnd/>
          </a:ln>
        </p:spPr>
        <p:txBody>
          <a:bodyPr wrap="none">
            <a:spAutoFit/>
          </a:bodyPr>
          <a:lstStyle/>
          <a:p>
            <a:r>
              <a:rPr lang="en-US" dirty="0" smtClean="0"/>
              <a:t>This table gives the most common multiplicities</a:t>
            </a:r>
            <a:endParaRPr lang="en-US" dirty="0"/>
          </a:p>
        </p:txBody>
      </p:sp>
      <p:sp>
        <p:nvSpPr>
          <p:cNvPr id="17" name="TextBox 16"/>
          <p:cNvSpPr txBox="1"/>
          <p:nvPr/>
        </p:nvSpPr>
        <p:spPr>
          <a:xfrm>
            <a:off x="357158" y="1071546"/>
            <a:ext cx="8501122" cy="923330"/>
          </a:xfrm>
          <a:prstGeom prst="rect">
            <a:avLst/>
          </a:prstGeom>
          <a:noFill/>
        </p:spPr>
        <p:txBody>
          <a:bodyPr wrap="square" rtlCol="1">
            <a:spAutoFit/>
          </a:bodyPr>
          <a:lstStyle/>
          <a:p>
            <a:r>
              <a:rPr lang="en-US" dirty="0" smtClean="0">
                <a:latin typeface="ZapfHumnst BT" pitchFamily="34" charset="0"/>
              </a:rPr>
              <a:t>Multiplicity is indicated by a text expression on the role. The expression is a comma-separated list of integer ranges. </a:t>
            </a:r>
          </a:p>
          <a:p>
            <a:endParaRPr lang="ar-EG"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76200"/>
            <a:ext cx="7772400" cy="762000"/>
          </a:xfrm>
        </p:spPr>
        <p:txBody>
          <a:bodyPr/>
          <a:lstStyle/>
          <a:p>
            <a:pPr eaLnBrk="1" hangingPunct="1"/>
            <a:r>
              <a:rPr lang="en-US" dirty="0" smtClean="0"/>
              <a:t>Multiplicity examples</a:t>
            </a:r>
          </a:p>
        </p:txBody>
      </p:sp>
      <p:pic>
        <p:nvPicPr>
          <p:cNvPr id="840706" name="Picture 2"/>
          <p:cNvPicPr>
            <a:picLocks noChangeAspect="1" noChangeArrowheads="1"/>
          </p:cNvPicPr>
          <p:nvPr/>
        </p:nvPicPr>
        <p:blipFill>
          <a:blip r:embed="rId3"/>
          <a:srcRect/>
          <a:stretch>
            <a:fillRect/>
          </a:stretch>
        </p:blipFill>
        <p:spPr bwMode="auto">
          <a:xfrm>
            <a:off x="990600" y="5257800"/>
            <a:ext cx="6772275" cy="933450"/>
          </a:xfrm>
          <a:prstGeom prst="rect">
            <a:avLst/>
          </a:prstGeom>
          <a:noFill/>
          <a:ln w="9525">
            <a:solidFill>
              <a:schemeClr val="tx1"/>
            </a:solidFill>
            <a:miter lim="800000"/>
            <a:headEnd/>
            <a:tailEnd/>
          </a:ln>
          <a:effectLst/>
        </p:spPr>
      </p:pic>
      <p:pic>
        <p:nvPicPr>
          <p:cNvPr id="840707" name="Picture 3"/>
          <p:cNvPicPr>
            <a:picLocks noChangeAspect="1" noChangeArrowheads="1"/>
          </p:cNvPicPr>
          <p:nvPr/>
        </p:nvPicPr>
        <p:blipFill>
          <a:blip r:embed="rId4"/>
          <a:srcRect/>
          <a:stretch>
            <a:fillRect/>
          </a:stretch>
        </p:blipFill>
        <p:spPr bwMode="auto">
          <a:xfrm>
            <a:off x="2295525" y="2952750"/>
            <a:ext cx="6772275" cy="933450"/>
          </a:xfrm>
          <a:prstGeom prst="rect">
            <a:avLst/>
          </a:prstGeom>
          <a:noFill/>
          <a:ln w="9525">
            <a:solidFill>
              <a:schemeClr val="tx1"/>
            </a:solidFill>
            <a:miter lim="800000"/>
            <a:headEnd/>
            <a:tailEnd/>
          </a:ln>
          <a:effectLst/>
        </p:spPr>
      </p:pic>
      <p:pic>
        <p:nvPicPr>
          <p:cNvPr id="840708" name="Picture 4"/>
          <p:cNvPicPr>
            <a:picLocks noChangeAspect="1" noChangeArrowheads="1"/>
          </p:cNvPicPr>
          <p:nvPr/>
        </p:nvPicPr>
        <p:blipFill>
          <a:blip r:embed="rId5"/>
          <a:srcRect/>
          <a:stretch>
            <a:fillRect/>
          </a:stretch>
        </p:blipFill>
        <p:spPr bwMode="auto">
          <a:xfrm>
            <a:off x="152400" y="457200"/>
            <a:ext cx="2047875" cy="3238500"/>
          </a:xfrm>
          <a:prstGeom prst="rect">
            <a:avLst/>
          </a:prstGeom>
          <a:noFill/>
          <a:ln w="9525">
            <a:noFill/>
            <a:miter lim="800000"/>
            <a:headEnd/>
            <a:tailEnd/>
          </a:ln>
          <a:effectLst/>
        </p:spPr>
      </p:pic>
      <p:sp>
        <p:nvSpPr>
          <p:cNvPr id="35" name="Cloud Callout 34"/>
          <p:cNvSpPr/>
          <p:nvPr/>
        </p:nvSpPr>
        <p:spPr bwMode="auto">
          <a:xfrm>
            <a:off x="2286000" y="762000"/>
            <a:ext cx="1143000" cy="533400"/>
          </a:xfrm>
          <a:prstGeom prst="cloudCallout">
            <a:avLst>
              <a:gd name="adj1" fmla="val -83484"/>
              <a:gd name="adj2" fmla="val 3213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Figure 1</a:t>
            </a:r>
          </a:p>
        </p:txBody>
      </p:sp>
      <p:sp>
        <p:nvSpPr>
          <p:cNvPr id="36" name="Cloud Callout 35"/>
          <p:cNvSpPr/>
          <p:nvPr/>
        </p:nvSpPr>
        <p:spPr bwMode="auto">
          <a:xfrm>
            <a:off x="5572125" y="2190750"/>
            <a:ext cx="1143000" cy="381000"/>
          </a:xfrm>
          <a:prstGeom prst="cloudCallout">
            <a:avLst>
              <a:gd name="adj1" fmla="val -14086"/>
              <a:gd name="adj2" fmla="val 13540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Figure 2</a:t>
            </a:r>
          </a:p>
        </p:txBody>
      </p:sp>
      <p:sp>
        <p:nvSpPr>
          <p:cNvPr id="37" name="Cloud Callout 36"/>
          <p:cNvSpPr/>
          <p:nvPr/>
        </p:nvSpPr>
        <p:spPr bwMode="auto">
          <a:xfrm>
            <a:off x="4038600" y="4267200"/>
            <a:ext cx="1143000" cy="533400"/>
          </a:xfrm>
          <a:prstGeom prst="cloudCallout">
            <a:avLst>
              <a:gd name="adj1" fmla="val -25653"/>
              <a:gd name="adj2" fmla="val 129213"/>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Figure 3</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Association Roles</a:t>
            </a:r>
          </a:p>
        </p:txBody>
      </p:sp>
      <p:sp>
        <p:nvSpPr>
          <p:cNvPr id="19459" name="Rectangle 3"/>
          <p:cNvSpPr>
            <a:spLocks noGrp="1" noChangeArrowheads="1"/>
          </p:cNvSpPr>
          <p:nvPr>
            <p:ph type="body" idx="1"/>
          </p:nvPr>
        </p:nvSpPr>
        <p:spPr>
          <a:xfrm>
            <a:off x="357158" y="1142984"/>
            <a:ext cx="8329642" cy="4983179"/>
          </a:xfrm>
        </p:spPr>
        <p:txBody>
          <a:bodyPr/>
          <a:lstStyle/>
          <a:p>
            <a:r>
              <a:rPr lang="en-US" sz="2000" dirty="0" smtClean="0"/>
              <a:t>An association role </a:t>
            </a:r>
          </a:p>
          <a:p>
            <a:pPr lvl="1"/>
            <a:r>
              <a:rPr lang="en-US" sz="2000" dirty="0" smtClean="0"/>
              <a:t>is simply an end of an association where it connects to a class. </a:t>
            </a:r>
          </a:p>
          <a:p>
            <a:pPr lvl="1"/>
            <a:r>
              <a:rPr lang="en-US" sz="2000" dirty="0" smtClean="0"/>
              <a:t>The role is part of the association, not part of the class. </a:t>
            </a:r>
          </a:p>
          <a:p>
            <a:pPr lvl="1"/>
            <a:r>
              <a:rPr lang="en-US" sz="2000" dirty="0" smtClean="0"/>
              <a:t>Each association has two or more roles. </a:t>
            </a:r>
          </a:p>
          <a:p>
            <a:pPr lvl="1"/>
            <a:r>
              <a:rPr lang="en-US" sz="2000" i="1" dirty="0" smtClean="0"/>
              <a:t>Most of the </a:t>
            </a:r>
            <a:r>
              <a:rPr lang="en-US" sz="2000" dirty="0" smtClean="0"/>
              <a:t>interesting information about an association is attached to its roles. </a:t>
            </a:r>
          </a:p>
          <a:p>
            <a:r>
              <a:rPr lang="en-US" sz="2000" dirty="0" smtClean="0"/>
              <a:t>Role names:</a:t>
            </a:r>
          </a:p>
          <a:p>
            <a:pPr lvl="1"/>
            <a:r>
              <a:rPr lang="en-US" sz="2000" dirty="0" smtClean="0"/>
              <a:t> are necessary for associations between two objects of the same class.</a:t>
            </a:r>
          </a:p>
          <a:p>
            <a:pPr lvl="1"/>
            <a:r>
              <a:rPr lang="en-US" sz="2000" dirty="0" smtClean="0"/>
              <a:t>clarifies the purpose an object serves in an association.</a:t>
            </a:r>
          </a:p>
          <a:p>
            <a:pPr lvl="1"/>
            <a:r>
              <a:rPr lang="en-US" sz="2000" dirty="0" smtClean="0"/>
              <a:t>is a string near the end of the path. </a:t>
            </a:r>
          </a:p>
          <a:p>
            <a:pPr lvl="1"/>
            <a:r>
              <a:rPr lang="en-US" sz="2000" dirty="0" smtClean="0"/>
              <a:t>indicates the role played by the class attached to end of the path near the </a:t>
            </a:r>
            <a:r>
              <a:rPr lang="en-US" sz="2000" dirty="0" err="1" smtClean="0"/>
              <a:t>rolename</a:t>
            </a:r>
            <a:r>
              <a:rPr lang="en-US" sz="2000" dirty="0" smtClean="0"/>
              <a:t>. </a:t>
            </a:r>
          </a:p>
          <a:p>
            <a:pPr lvl="1"/>
            <a:r>
              <a:rPr lang="en-US" sz="2000" dirty="0" smtClean="0"/>
              <a:t>is optional but not suppressible.</a:t>
            </a:r>
          </a:p>
          <a:p>
            <a:pPr eaLnBrk="1" hangingPunct="1"/>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Topic 1: What is a class diagram</a:t>
            </a:r>
            <a:endParaRPr lang="en-US" dirty="0"/>
          </a:p>
        </p:txBody>
      </p:sp>
    </p:spTree>
    <p:extLst>
      <p:ext uri="{BB962C8B-B14F-4D97-AF65-F5344CB8AC3E}">
        <p14:creationId xmlns:p14="http://schemas.microsoft.com/office/powerpoint/2010/main" xmlns="" val="29558768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623888" y="300038"/>
            <a:ext cx="4062412" cy="895350"/>
          </a:xfrm>
          <a:prstGeom prst="rect">
            <a:avLst/>
          </a:prstGeom>
          <a:noFill/>
          <a:ln w="9525">
            <a:noFill/>
            <a:miter lim="800000"/>
            <a:headEnd/>
            <a:tailEnd/>
          </a:ln>
        </p:spPr>
        <p:txBody>
          <a:bodyPr anchor="ctr"/>
          <a:lstStyle/>
          <a:p>
            <a:r>
              <a:rPr lang="en-US" sz="3200" b="1" dirty="0" smtClean="0">
                <a:latin typeface="Times New Roman" pitchFamily="18" charset="0"/>
                <a:cs typeface="Times New Roman" pitchFamily="18" charset="0"/>
              </a:rPr>
              <a:t>Association roles</a:t>
            </a:r>
            <a:endParaRPr lang="en-US" sz="3200" b="1" dirty="0">
              <a:latin typeface="Times New Roman" pitchFamily="18" charset="0"/>
              <a:cs typeface="Times New Roman" pitchFamily="18" charset="0"/>
            </a:endParaRPr>
          </a:p>
        </p:txBody>
      </p:sp>
      <p:sp>
        <p:nvSpPr>
          <p:cNvPr id="93187" name="Rectangle 3"/>
          <p:cNvSpPr>
            <a:spLocks noChangeArrowheads="1"/>
          </p:cNvSpPr>
          <p:nvPr/>
        </p:nvSpPr>
        <p:spPr bwMode="auto">
          <a:xfrm>
            <a:off x="1428750" y="2008188"/>
            <a:ext cx="1882775" cy="782637"/>
          </a:xfrm>
          <a:prstGeom prst="rect">
            <a:avLst/>
          </a:prstGeom>
          <a:solidFill>
            <a:schemeClr val="bg1"/>
          </a:solidFill>
          <a:ln w="9525">
            <a:solidFill>
              <a:schemeClr val="tx1"/>
            </a:solidFill>
            <a:miter lim="800000"/>
            <a:headEnd/>
            <a:tailEnd/>
          </a:ln>
          <a:effectLst/>
        </p:spPr>
        <p:txBody>
          <a:bodyPr wrap="none" anchor="ctr"/>
          <a:lstStyle/>
          <a:p>
            <a:pPr algn="ctr"/>
            <a:r>
              <a:rPr lang="en-US" b="1"/>
              <a:t>Class A</a:t>
            </a:r>
            <a:endParaRPr lang="en-US"/>
          </a:p>
        </p:txBody>
      </p:sp>
      <p:sp>
        <p:nvSpPr>
          <p:cNvPr id="93188" name="Rectangle 4"/>
          <p:cNvSpPr>
            <a:spLocks noChangeArrowheads="1"/>
          </p:cNvSpPr>
          <p:nvPr/>
        </p:nvSpPr>
        <p:spPr bwMode="auto">
          <a:xfrm>
            <a:off x="5821363" y="2011363"/>
            <a:ext cx="1882775" cy="782637"/>
          </a:xfrm>
          <a:prstGeom prst="rect">
            <a:avLst/>
          </a:prstGeom>
          <a:solidFill>
            <a:schemeClr val="bg1"/>
          </a:solidFill>
          <a:ln w="9525">
            <a:solidFill>
              <a:schemeClr val="tx1"/>
            </a:solidFill>
            <a:miter lim="800000"/>
            <a:headEnd/>
            <a:tailEnd/>
          </a:ln>
          <a:effectLst/>
        </p:spPr>
        <p:txBody>
          <a:bodyPr wrap="none" anchor="ctr"/>
          <a:lstStyle/>
          <a:p>
            <a:pPr algn="ctr"/>
            <a:r>
              <a:rPr lang="en-US" b="1"/>
              <a:t>Class B</a:t>
            </a:r>
            <a:endParaRPr lang="en-US"/>
          </a:p>
        </p:txBody>
      </p:sp>
      <p:sp>
        <p:nvSpPr>
          <p:cNvPr id="93189" name="Line 5"/>
          <p:cNvSpPr>
            <a:spLocks noChangeShapeType="1"/>
          </p:cNvSpPr>
          <p:nvPr/>
        </p:nvSpPr>
        <p:spPr bwMode="auto">
          <a:xfrm>
            <a:off x="3311525" y="2346325"/>
            <a:ext cx="2484438" cy="0"/>
          </a:xfrm>
          <a:prstGeom prst="line">
            <a:avLst/>
          </a:prstGeom>
          <a:noFill/>
          <a:ln w="9525">
            <a:solidFill>
              <a:schemeClr val="tx1"/>
            </a:solidFill>
            <a:round/>
            <a:headEnd/>
            <a:tailEnd/>
          </a:ln>
          <a:effectLst/>
        </p:spPr>
        <p:txBody>
          <a:bodyPr wrap="none" anchor="ctr"/>
          <a:lstStyle/>
          <a:p>
            <a:endParaRPr lang="ar-EG"/>
          </a:p>
        </p:txBody>
      </p:sp>
      <p:sp>
        <p:nvSpPr>
          <p:cNvPr id="93190" name="Text Box 6"/>
          <p:cNvSpPr txBox="1">
            <a:spLocks noChangeArrowheads="1"/>
          </p:cNvSpPr>
          <p:nvPr/>
        </p:nvSpPr>
        <p:spPr bwMode="auto">
          <a:xfrm>
            <a:off x="3384550" y="2436813"/>
            <a:ext cx="1047750" cy="457200"/>
          </a:xfrm>
          <a:prstGeom prst="rect">
            <a:avLst/>
          </a:prstGeom>
          <a:noFill/>
          <a:ln w="9525">
            <a:noFill/>
            <a:miter lim="800000"/>
            <a:headEnd/>
            <a:tailEnd/>
          </a:ln>
          <a:effectLst/>
        </p:spPr>
        <p:txBody>
          <a:bodyPr wrap="none" anchor="ctr">
            <a:spAutoFit/>
          </a:bodyPr>
          <a:lstStyle/>
          <a:p>
            <a:pPr algn="ctr"/>
            <a:r>
              <a:rPr lang="en-US" b="1"/>
              <a:t>role A</a:t>
            </a:r>
          </a:p>
        </p:txBody>
      </p:sp>
      <p:sp>
        <p:nvSpPr>
          <p:cNvPr id="93191" name="Text Box 7"/>
          <p:cNvSpPr txBox="1">
            <a:spLocks noChangeArrowheads="1"/>
          </p:cNvSpPr>
          <p:nvPr/>
        </p:nvSpPr>
        <p:spPr bwMode="auto">
          <a:xfrm>
            <a:off x="4714875" y="1758950"/>
            <a:ext cx="1047750" cy="457200"/>
          </a:xfrm>
          <a:prstGeom prst="rect">
            <a:avLst/>
          </a:prstGeom>
          <a:noFill/>
          <a:ln w="9525">
            <a:noFill/>
            <a:miter lim="800000"/>
            <a:headEnd/>
            <a:tailEnd/>
          </a:ln>
          <a:effectLst/>
        </p:spPr>
        <p:txBody>
          <a:bodyPr wrap="none" anchor="ctr">
            <a:spAutoFit/>
          </a:bodyPr>
          <a:lstStyle/>
          <a:p>
            <a:pPr algn="ctr"/>
            <a:r>
              <a:rPr lang="en-US" b="1"/>
              <a:t>role B</a:t>
            </a:r>
          </a:p>
        </p:txBody>
      </p:sp>
      <p:sp>
        <p:nvSpPr>
          <p:cNvPr id="93192" name="Rectangle 8"/>
          <p:cNvSpPr>
            <a:spLocks noChangeArrowheads="1"/>
          </p:cNvSpPr>
          <p:nvPr/>
        </p:nvSpPr>
        <p:spPr bwMode="auto">
          <a:xfrm>
            <a:off x="1457325" y="4806950"/>
            <a:ext cx="1882775" cy="782638"/>
          </a:xfrm>
          <a:prstGeom prst="rect">
            <a:avLst/>
          </a:prstGeom>
          <a:solidFill>
            <a:schemeClr val="bg1"/>
          </a:solidFill>
          <a:ln w="9525">
            <a:solidFill>
              <a:schemeClr val="tx1"/>
            </a:solidFill>
            <a:miter lim="800000"/>
            <a:headEnd/>
            <a:tailEnd/>
          </a:ln>
          <a:effectLst/>
        </p:spPr>
        <p:txBody>
          <a:bodyPr wrap="none" anchor="ctr"/>
          <a:lstStyle/>
          <a:p>
            <a:pPr algn="ctr"/>
            <a:r>
              <a:rPr lang="en-US" b="1"/>
              <a:t>Company</a:t>
            </a:r>
            <a:endParaRPr lang="en-US"/>
          </a:p>
        </p:txBody>
      </p:sp>
      <p:sp>
        <p:nvSpPr>
          <p:cNvPr id="93193" name="Rectangle 9"/>
          <p:cNvSpPr>
            <a:spLocks noChangeArrowheads="1"/>
          </p:cNvSpPr>
          <p:nvPr/>
        </p:nvSpPr>
        <p:spPr bwMode="auto">
          <a:xfrm>
            <a:off x="5849938" y="4810125"/>
            <a:ext cx="2359025" cy="782638"/>
          </a:xfrm>
          <a:prstGeom prst="rect">
            <a:avLst/>
          </a:prstGeom>
          <a:solidFill>
            <a:schemeClr val="bg1"/>
          </a:solidFill>
          <a:ln w="9525">
            <a:solidFill>
              <a:schemeClr val="tx1"/>
            </a:solidFill>
            <a:miter lim="800000"/>
            <a:headEnd/>
            <a:tailEnd/>
          </a:ln>
          <a:effectLst/>
        </p:spPr>
        <p:txBody>
          <a:bodyPr wrap="none" anchor="ctr"/>
          <a:lstStyle/>
          <a:p>
            <a:pPr algn="ctr"/>
            <a:r>
              <a:rPr lang="en-US" b="1"/>
              <a:t>Person</a:t>
            </a:r>
            <a:endParaRPr lang="en-US"/>
          </a:p>
        </p:txBody>
      </p:sp>
      <p:sp>
        <p:nvSpPr>
          <p:cNvPr id="93194" name="Line 10"/>
          <p:cNvSpPr>
            <a:spLocks noChangeShapeType="1"/>
          </p:cNvSpPr>
          <p:nvPr/>
        </p:nvSpPr>
        <p:spPr bwMode="auto">
          <a:xfrm>
            <a:off x="3340100" y="5145088"/>
            <a:ext cx="2484438" cy="0"/>
          </a:xfrm>
          <a:prstGeom prst="line">
            <a:avLst/>
          </a:prstGeom>
          <a:noFill/>
          <a:ln w="9525">
            <a:solidFill>
              <a:schemeClr val="tx1"/>
            </a:solidFill>
            <a:round/>
            <a:headEnd/>
            <a:tailEnd/>
          </a:ln>
          <a:effectLst/>
        </p:spPr>
        <p:txBody>
          <a:bodyPr wrap="none" anchor="ctr"/>
          <a:lstStyle/>
          <a:p>
            <a:endParaRPr lang="ar-EG"/>
          </a:p>
        </p:txBody>
      </p:sp>
      <p:sp>
        <p:nvSpPr>
          <p:cNvPr id="93195" name="Text Box 11"/>
          <p:cNvSpPr txBox="1">
            <a:spLocks noChangeArrowheads="1"/>
          </p:cNvSpPr>
          <p:nvPr/>
        </p:nvSpPr>
        <p:spPr bwMode="auto">
          <a:xfrm>
            <a:off x="3332163" y="5218113"/>
            <a:ext cx="1573212" cy="457200"/>
          </a:xfrm>
          <a:prstGeom prst="rect">
            <a:avLst/>
          </a:prstGeom>
          <a:noFill/>
          <a:ln w="9525">
            <a:noFill/>
            <a:miter lim="800000"/>
            <a:headEnd/>
            <a:tailEnd/>
          </a:ln>
          <a:effectLst/>
        </p:spPr>
        <p:txBody>
          <a:bodyPr wrap="none" anchor="ctr">
            <a:spAutoFit/>
          </a:bodyPr>
          <a:lstStyle/>
          <a:p>
            <a:pPr algn="ctr"/>
            <a:r>
              <a:rPr lang="en-US" b="1"/>
              <a:t>Employer</a:t>
            </a:r>
          </a:p>
        </p:txBody>
      </p:sp>
      <p:sp>
        <p:nvSpPr>
          <p:cNvPr id="93196" name="Text Box 12"/>
          <p:cNvSpPr txBox="1">
            <a:spLocks noChangeArrowheads="1"/>
          </p:cNvSpPr>
          <p:nvPr/>
        </p:nvSpPr>
        <p:spPr bwMode="auto">
          <a:xfrm>
            <a:off x="4251325" y="4645025"/>
            <a:ext cx="1624013" cy="457200"/>
          </a:xfrm>
          <a:prstGeom prst="rect">
            <a:avLst/>
          </a:prstGeom>
          <a:noFill/>
          <a:ln w="9525">
            <a:noFill/>
            <a:miter lim="800000"/>
            <a:headEnd/>
            <a:tailEnd/>
          </a:ln>
          <a:effectLst/>
        </p:spPr>
        <p:txBody>
          <a:bodyPr wrap="none" anchor="ctr">
            <a:spAutoFit/>
          </a:bodyPr>
          <a:lstStyle/>
          <a:p>
            <a:pPr algn="ctr"/>
            <a:r>
              <a:rPr lang="en-US" b="1"/>
              <a:t>Employee</a:t>
            </a:r>
          </a:p>
        </p:txBody>
      </p:sp>
      <p:sp>
        <p:nvSpPr>
          <p:cNvPr id="93197" name="Text Box 13"/>
          <p:cNvSpPr txBox="1">
            <a:spLocks noChangeArrowheads="1"/>
          </p:cNvSpPr>
          <p:nvPr/>
        </p:nvSpPr>
        <p:spPr bwMode="auto">
          <a:xfrm>
            <a:off x="3581400" y="3733800"/>
            <a:ext cx="1539875" cy="369332"/>
          </a:xfrm>
          <a:prstGeom prst="rect">
            <a:avLst/>
          </a:prstGeom>
          <a:noFill/>
          <a:ln w="12700">
            <a:noFill/>
            <a:miter lim="800000"/>
            <a:headEnd type="none" w="sm" len="sm"/>
            <a:tailEnd type="none" w="sm" len="sm"/>
          </a:ln>
          <a:effectLst/>
        </p:spPr>
        <p:txBody>
          <a:bodyPr wrap="square">
            <a:spAutoFit/>
          </a:bodyPr>
          <a:lstStyle/>
          <a:p>
            <a:r>
              <a:rPr lang="en-US" b="1" i="1" dirty="0">
                <a:solidFill>
                  <a:schemeClr val="tx2"/>
                </a:solidFill>
              </a:rPr>
              <a:t>Example: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6200" y="173038"/>
            <a:ext cx="7772400" cy="1143000"/>
          </a:xfrm>
        </p:spPr>
        <p:txBody>
          <a:bodyPr/>
          <a:lstStyle/>
          <a:p>
            <a:r>
              <a:rPr lang="en-US" dirty="0"/>
              <a:t>Types of Association</a:t>
            </a:r>
          </a:p>
        </p:txBody>
      </p:sp>
      <p:sp>
        <p:nvSpPr>
          <p:cNvPr id="65539" name="Rectangle 3"/>
          <p:cNvSpPr>
            <a:spLocks noGrp="1" noChangeArrowheads="1"/>
          </p:cNvSpPr>
          <p:nvPr>
            <p:ph type="body" idx="1"/>
          </p:nvPr>
        </p:nvSpPr>
        <p:spPr>
          <a:xfrm>
            <a:off x="457200" y="1600200"/>
            <a:ext cx="7772400" cy="4114800"/>
          </a:xfrm>
        </p:spPr>
        <p:txBody>
          <a:bodyPr/>
          <a:lstStyle/>
          <a:p>
            <a:pPr>
              <a:lnSpc>
                <a:spcPct val="120000"/>
              </a:lnSpc>
            </a:pPr>
            <a:r>
              <a:rPr lang="en-US" sz="2400" dirty="0">
                <a:latin typeface="Times New Roman" pitchFamily="18" charset="0"/>
                <a:cs typeface="Times New Roman" pitchFamily="18" charset="0"/>
              </a:rPr>
              <a:t>Unary association</a:t>
            </a:r>
          </a:p>
          <a:p>
            <a:pPr lvl="1">
              <a:lnSpc>
                <a:spcPct val="120000"/>
              </a:lnSpc>
            </a:pPr>
            <a:r>
              <a:rPr lang="en-US" sz="2400" dirty="0">
                <a:latin typeface="Times New Roman" pitchFamily="18" charset="0"/>
                <a:cs typeface="Times New Roman" pitchFamily="18" charset="0"/>
              </a:rPr>
              <a:t>both ends of an association circle back to the same class</a:t>
            </a:r>
          </a:p>
          <a:p>
            <a:pPr>
              <a:lnSpc>
                <a:spcPct val="120000"/>
              </a:lnSpc>
            </a:pPr>
            <a:r>
              <a:rPr lang="en-US" sz="2400" dirty="0">
                <a:latin typeface="Times New Roman" pitchFamily="18" charset="0"/>
                <a:cs typeface="Times New Roman" pitchFamily="18" charset="0"/>
              </a:rPr>
              <a:t>Binary association</a:t>
            </a:r>
          </a:p>
          <a:p>
            <a:pPr lvl="1">
              <a:lnSpc>
                <a:spcPct val="120000"/>
              </a:lnSpc>
            </a:pPr>
            <a:r>
              <a:rPr lang="en-US" sz="2400" dirty="0">
                <a:latin typeface="Times New Roman" pitchFamily="18" charset="0"/>
                <a:cs typeface="Times New Roman" pitchFamily="18" charset="0"/>
              </a:rPr>
              <a:t>an association that connects exactly two classes</a:t>
            </a:r>
          </a:p>
          <a:p>
            <a:pPr>
              <a:lnSpc>
                <a:spcPct val="120000"/>
              </a:lnSpc>
            </a:pPr>
            <a:r>
              <a:rPr lang="en-US" sz="2400" dirty="0">
                <a:latin typeface="Times New Roman" pitchFamily="18" charset="0"/>
                <a:cs typeface="Times New Roman" pitchFamily="18" charset="0"/>
              </a:rPr>
              <a:t>N-</a:t>
            </a:r>
            <a:r>
              <a:rPr lang="en-US" sz="2400" dirty="0" err="1">
                <a:latin typeface="Times New Roman" pitchFamily="18" charset="0"/>
                <a:cs typeface="Times New Roman" pitchFamily="18" charset="0"/>
              </a:rPr>
              <a:t>ary</a:t>
            </a:r>
            <a:r>
              <a:rPr lang="en-US" sz="2400" dirty="0">
                <a:latin typeface="Times New Roman" pitchFamily="18" charset="0"/>
                <a:cs typeface="Times New Roman" pitchFamily="18" charset="0"/>
              </a:rPr>
              <a:t> association</a:t>
            </a:r>
          </a:p>
          <a:p>
            <a:pPr lvl="1">
              <a:lnSpc>
                <a:spcPct val="120000"/>
              </a:lnSpc>
            </a:pPr>
            <a:r>
              <a:rPr lang="en-US" sz="2400" dirty="0">
                <a:latin typeface="Times New Roman" pitchFamily="18" charset="0"/>
                <a:cs typeface="Times New Roman" pitchFamily="18" charset="0"/>
              </a:rPr>
              <a:t>an association that connects more than two classes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chemeClr val="tx1"/>
                </a:solidFill>
                <a:ea typeface="+mn-ea"/>
              </a:rPr>
              <a:t>Unary association</a:t>
            </a:r>
            <a:endParaRPr lang="ar-EG" sz="2400" dirty="0" smtClean="0">
              <a:solidFill>
                <a:schemeClr val="tx1"/>
              </a:solidFill>
              <a:ea typeface="+mn-ea"/>
            </a:endParaRPr>
          </a:p>
        </p:txBody>
      </p:sp>
      <p:sp>
        <p:nvSpPr>
          <p:cNvPr id="3" name="Content Placeholder 2"/>
          <p:cNvSpPr>
            <a:spLocks noGrp="1"/>
          </p:cNvSpPr>
          <p:nvPr>
            <p:ph idx="1"/>
          </p:nvPr>
        </p:nvSpPr>
        <p:spPr/>
        <p:txBody>
          <a:bodyPr/>
          <a:lstStyle/>
          <a:p>
            <a:r>
              <a:rPr lang="en-US" dirty="0" smtClean="0"/>
              <a:t>a relationship between two different objects belonging to the same class</a:t>
            </a:r>
          </a:p>
          <a:p>
            <a:r>
              <a:rPr lang="en-US" dirty="0" smtClean="0"/>
              <a:t>‘Course is a prerequisite for (a different) Course</a:t>
            </a:r>
            <a:endParaRPr lang="ar-EG" dirty="0"/>
          </a:p>
        </p:txBody>
      </p:sp>
      <p:pic>
        <p:nvPicPr>
          <p:cNvPr id="719875" name="Picture 3"/>
          <p:cNvPicPr>
            <a:picLocks noChangeAspect="1" noChangeArrowheads="1"/>
          </p:cNvPicPr>
          <p:nvPr/>
        </p:nvPicPr>
        <p:blipFill>
          <a:blip r:embed="rId2"/>
          <a:srcRect/>
          <a:stretch>
            <a:fillRect/>
          </a:stretch>
        </p:blipFill>
        <p:spPr bwMode="auto">
          <a:xfrm>
            <a:off x="3286116" y="2928934"/>
            <a:ext cx="2124075" cy="1552575"/>
          </a:xfrm>
          <a:prstGeom prst="rect">
            <a:avLst/>
          </a:prstGeom>
          <a:noFill/>
          <a:ln w="9525">
            <a:noFill/>
            <a:miter lim="800000"/>
            <a:headEnd/>
            <a:tailEnd/>
          </a:ln>
          <a:effectLst/>
        </p:spPr>
      </p:pic>
      <p:grpSp>
        <p:nvGrpSpPr>
          <p:cNvPr id="5" name="Group 4"/>
          <p:cNvGrpSpPr>
            <a:grpSpLocks/>
          </p:cNvGrpSpPr>
          <p:nvPr/>
        </p:nvGrpSpPr>
        <p:grpSpPr bwMode="auto">
          <a:xfrm>
            <a:off x="2928926" y="5214950"/>
            <a:ext cx="3298825" cy="917575"/>
            <a:chOff x="2403" y="878"/>
            <a:chExt cx="2078" cy="578"/>
          </a:xfrm>
        </p:grpSpPr>
        <p:sp>
          <p:nvSpPr>
            <p:cNvPr id="6" name="Rectangle 5"/>
            <p:cNvSpPr>
              <a:spLocks noChangeArrowheads="1"/>
            </p:cNvSpPr>
            <p:nvPr/>
          </p:nvSpPr>
          <p:spPr bwMode="auto">
            <a:xfrm>
              <a:off x="2403" y="878"/>
              <a:ext cx="952" cy="271"/>
            </a:xfrm>
            <a:prstGeom prst="rect">
              <a:avLst/>
            </a:prstGeom>
            <a:noFill/>
            <a:ln w="12700">
              <a:solidFill>
                <a:schemeClr val="tx1"/>
              </a:solidFill>
              <a:miter lim="800000"/>
              <a:headEnd/>
              <a:tailEnd/>
            </a:ln>
            <a:effectLst/>
          </p:spPr>
          <p:txBody>
            <a:bodyPr wrap="none" anchor="ctr"/>
            <a:lstStyle/>
            <a:p>
              <a:pPr algn="ctr" eaLnBrk="0" hangingPunct="0"/>
              <a:r>
                <a:rPr lang="en-US" altLang="en-US" sz="2000" dirty="0">
                  <a:latin typeface="Times" pitchFamily="-80" charset="0"/>
                </a:rPr>
                <a:t>Person</a:t>
              </a:r>
            </a:p>
          </p:txBody>
        </p:sp>
        <p:sp>
          <p:nvSpPr>
            <p:cNvPr id="7" name="Freeform 6"/>
            <p:cNvSpPr>
              <a:spLocks/>
            </p:cNvSpPr>
            <p:nvPr/>
          </p:nvSpPr>
          <p:spPr bwMode="auto">
            <a:xfrm>
              <a:off x="2927" y="1004"/>
              <a:ext cx="838" cy="452"/>
            </a:xfrm>
            <a:custGeom>
              <a:avLst/>
              <a:gdLst/>
              <a:ahLst/>
              <a:cxnLst>
                <a:cxn ang="0">
                  <a:pos x="433" y="0"/>
                </a:cxn>
                <a:cxn ang="0">
                  <a:pos x="837" y="0"/>
                </a:cxn>
                <a:cxn ang="0">
                  <a:pos x="837" y="451"/>
                </a:cxn>
                <a:cxn ang="0">
                  <a:pos x="0" y="451"/>
                </a:cxn>
                <a:cxn ang="0">
                  <a:pos x="0" y="150"/>
                </a:cxn>
              </a:cxnLst>
              <a:rect l="0" t="0" r="r" b="b"/>
              <a:pathLst>
                <a:path w="838" h="452">
                  <a:moveTo>
                    <a:pt x="433" y="0"/>
                  </a:moveTo>
                  <a:lnTo>
                    <a:pt x="837" y="0"/>
                  </a:lnTo>
                  <a:lnTo>
                    <a:pt x="837" y="451"/>
                  </a:lnTo>
                  <a:lnTo>
                    <a:pt x="0" y="451"/>
                  </a:lnTo>
                  <a:lnTo>
                    <a:pt x="0" y="150"/>
                  </a:lnTo>
                </a:path>
              </a:pathLst>
            </a:custGeom>
            <a:noFill/>
            <a:ln w="12700" cap="rnd" cmpd="sng">
              <a:solidFill>
                <a:schemeClr val="tx1"/>
              </a:solidFill>
              <a:prstDash val="solid"/>
              <a:round/>
              <a:headEnd type="none" w="med" len="med"/>
              <a:tailEnd type="none" w="med" len="med"/>
            </a:ln>
            <a:effectLst/>
          </p:spPr>
          <p:txBody>
            <a:bodyPr/>
            <a:lstStyle/>
            <a:p>
              <a:endParaRPr lang="ar-EG"/>
            </a:p>
          </p:txBody>
        </p:sp>
        <p:sp>
          <p:nvSpPr>
            <p:cNvPr id="8" name="Rectangle 7"/>
            <p:cNvSpPr>
              <a:spLocks noChangeArrowheads="1"/>
            </p:cNvSpPr>
            <p:nvPr/>
          </p:nvSpPr>
          <p:spPr bwMode="auto">
            <a:xfrm>
              <a:off x="3790" y="1107"/>
              <a:ext cx="691" cy="248"/>
            </a:xfrm>
            <a:prstGeom prst="rect">
              <a:avLst/>
            </a:prstGeom>
            <a:noFill/>
            <a:ln w="12700">
              <a:noFill/>
              <a:miter lim="800000"/>
              <a:headEnd/>
              <a:tailEnd/>
            </a:ln>
            <a:effectLst/>
          </p:spPr>
          <p:txBody>
            <a:bodyPr wrap="none" lIns="90487" tIns="44450" rIns="90487" bIns="44450">
              <a:spAutoFit/>
            </a:bodyPr>
            <a:lstStyle/>
            <a:p>
              <a:pPr algn="ctr" eaLnBrk="0" hangingPunct="0"/>
              <a:r>
                <a:rPr lang="en-US" altLang="en-US" sz="2000">
                  <a:latin typeface="Times" pitchFamily="-80" charset="0"/>
                </a:rPr>
                <a:t>Manages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Associations</a:t>
            </a:r>
            <a:endParaRPr lang="ar-EG" dirty="0"/>
          </a:p>
        </p:txBody>
      </p:sp>
      <p:sp>
        <p:nvSpPr>
          <p:cNvPr id="3" name="Content Placeholder 2"/>
          <p:cNvSpPr>
            <a:spLocks noGrp="1"/>
          </p:cNvSpPr>
          <p:nvPr>
            <p:ph idx="1"/>
          </p:nvPr>
        </p:nvSpPr>
        <p:spPr/>
        <p:txBody>
          <a:bodyPr/>
          <a:lstStyle/>
          <a:p>
            <a:pPr>
              <a:buNone/>
            </a:pPr>
            <a:r>
              <a:rPr lang="en-US" dirty="0" smtClean="0"/>
              <a:t>A relationship between two different classes; Indicated with a line between classes</a:t>
            </a:r>
            <a:endParaRPr lang="ar-EG" dirty="0"/>
          </a:p>
        </p:txBody>
      </p:sp>
      <p:grpSp>
        <p:nvGrpSpPr>
          <p:cNvPr id="4" name="Group 8"/>
          <p:cNvGrpSpPr>
            <a:grpSpLocks/>
          </p:cNvGrpSpPr>
          <p:nvPr/>
        </p:nvGrpSpPr>
        <p:grpSpPr bwMode="auto">
          <a:xfrm>
            <a:off x="381000" y="3214688"/>
            <a:ext cx="7558087" cy="595312"/>
            <a:chOff x="441" y="1770"/>
            <a:chExt cx="4761" cy="375"/>
          </a:xfrm>
        </p:grpSpPr>
        <p:sp>
          <p:nvSpPr>
            <p:cNvPr id="5" name="Rectangle 9"/>
            <p:cNvSpPr>
              <a:spLocks noChangeArrowheads="1"/>
            </p:cNvSpPr>
            <p:nvPr/>
          </p:nvSpPr>
          <p:spPr bwMode="auto">
            <a:xfrm>
              <a:off x="441" y="1770"/>
              <a:ext cx="1066" cy="247"/>
            </a:xfrm>
            <a:prstGeom prst="rect">
              <a:avLst/>
            </a:prstGeom>
            <a:noFill/>
            <a:ln w="12700">
              <a:noFill/>
              <a:miter lim="800000"/>
              <a:headEnd/>
              <a:tailEnd/>
            </a:ln>
            <a:effectLst/>
          </p:spPr>
          <p:txBody>
            <a:bodyPr lIns="90487" tIns="44450" rIns="90487" bIns="44450"/>
            <a:lstStyle/>
            <a:p>
              <a:pPr marL="342900" indent="-342900" eaLnBrk="0" hangingPunct="0">
                <a:spcBef>
                  <a:spcPts val="4800"/>
                </a:spcBef>
                <a:buClr>
                  <a:schemeClr val="tx1"/>
                </a:buClr>
                <a:buSzPct val="65000"/>
              </a:pPr>
              <a:endParaRPr lang="en-US" altLang="en-US" sz="2000" dirty="0">
                <a:latin typeface="Helvetica" pitchFamily="68" charset="0"/>
              </a:endParaRPr>
            </a:p>
          </p:txBody>
        </p:sp>
        <p:sp>
          <p:nvSpPr>
            <p:cNvPr id="6" name="Rectangle 10"/>
            <p:cNvSpPr>
              <a:spLocks noChangeArrowheads="1"/>
            </p:cNvSpPr>
            <p:nvPr/>
          </p:nvSpPr>
          <p:spPr bwMode="auto">
            <a:xfrm>
              <a:off x="1680" y="1873"/>
              <a:ext cx="952" cy="272"/>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pitchFamily="-80" charset="0"/>
                </a:rPr>
                <a:t>Person</a:t>
              </a:r>
            </a:p>
          </p:txBody>
        </p:sp>
        <p:sp>
          <p:nvSpPr>
            <p:cNvPr id="7" name="Rectangle 11"/>
            <p:cNvSpPr>
              <a:spLocks noChangeArrowheads="1"/>
            </p:cNvSpPr>
            <p:nvPr/>
          </p:nvSpPr>
          <p:spPr bwMode="auto">
            <a:xfrm>
              <a:off x="4250" y="1873"/>
              <a:ext cx="952" cy="272"/>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pitchFamily="-80" charset="0"/>
                </a:rPr>
                <a:t>Course</a:t>
              </a:r>
            </a:p>
          </p:txBody>
        </p:sp>
        <p:grpSp>
          <p:nvGrpSpPr>
            <p:cNvPr id="8" name="Group 12"/>
            <p:cNvGrpSpPr>
              <a:grpSpLocks/>
            </p:cNvGrpSpPr>
            <p:nvPr/>
          </p:nvGrpSpPr>
          <p:grpSpPr bwMode="auto">
            <a:xfrm>
              <a:off x="2640" y="1809"/>
              <a:ext cx="1600" cy="248"/>
              <a:chOff x="2640" y="1809"/>
              <a:chExt cx="1600" cy="248"/>
            </a:xfrm>
          </p:grpSpPr>
          <p:sp>
            <p:nvSpPr>
              <p:cNvPr id="9" name="Line 13"/>
              <p:cNvSpPr>
                <a:spLocks noChangeShapeType="1"/>
              </p:cNvSpPr>
              <p:nvPr/>
            </p:nvSpPr>
            <p:spPr bwMode="auto">
              <a:xfrm>
                <a:off x="2640" y="2007"/>
                <a:ext cx="1600" cy="0"/>
              </a:xfrm>
              <a:prstGeom prst="line">
                <a:avLst/>
              </a:prstGeom>
              <a:noFill/>
              <a:ln w="12700">
                <a:solidFill>
                  <a:schemeClr val="tx1"/>
                </a:solidFill>
                <a:round/>
                <a:headEnd/>
                <a:tailEnd/>
              </a:ln>
              <a:effectLst/>
            </p:spPr>
            <p:txBody>
              <a:bodyPr wrap="none" anchor="ctr"/>
              <a:lstStyle/>
              <a:p>
                <a:endParaRPr lang="ar-EG"/>
              </a:p>
            </p:txBody>
          </p:sp>
          <p:sp>
            <p:nvSpPr>
              <p:cNvPr id="10" name="Rectangle 14"/>
              <p:cNvSpPr>
                <a:spLocks noChangeArrowheads="1"/>
              </p:cNvSpPr>
              <p:nvPr/>
            </p:nvSpPr>
            <p:spPr bwMode="auto">
              <a:xfrm>
                <a:off x="3030" y="1809"/>
                <a:ext cx="823" cy="248"/>
              </a:xfrm>
              <a:prstGeom prst="rect">
                <a:avLst/>
              </a:prstGeom>
              <a:noFill/>
              <a:ln w="12700">
                <a:noFill/>
                <a:miter lim="800000"/>
                <a:headEnd/>
                <a:tailEnd/>
              </a:ln>
              <a:effectLst/>
            </p:spPr>
            <p:txBody>
              <a:bodyPr wrap="none" lIns="90487" tIns="44450" rIns="90487" bIns="44450">
                <a:spAutoFit/>
              </a:bodyPr>
              <a:lstStyle/>
              <a:p>
                <a:pPr algn="ctr" eaLnBrk="0" hangingPunct="0"/>
                <a:r>
                  <a:rPr lang="en-US" altLang="en-US" sz="2000">
                    <a:latin typeface="Wingdings 3" pitchFamily="18" charset="2"/>
                  </a:rPr>
                  <a:t>u</a:t>
                </a:r>
                <a:r>
                  <a:rPr lang="en-US" altLang="en-US" sz="2000">
                    <a:latin typeface="Zeal" charset="0"/>
                  </a:rPr>
                  <a:t> </a:t>
                </a:r>
                <a:r>
                  <a:rPr lang="en-US" altLang="en-US" sz="2000">
                    <a:latin typeface="Times" pitchFamily="-80" charset="0"/>
                  </a:rPr>
                  <a:t>Teaches</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4638"/>
            <a:ext cx="8115328" cy="654032"/>
          </a:xfrm>
          <a:noFill/>
          <a:ln/>
        </p:spPr>
        <p:txBody>
          <a:bodyPr lIns="90487" tIns="44450" rIns="90487" bIns="44450"/>
          <a:lstStyle/>
          <a:p>
            <a:pPr>
              <a:tabLst>
                <a:tab pos="7551738" algn="r"/>
              </a:tabLst>
            </a:pPr>
            <a:r>
              <a:rPr lang="en-US" altLang="en-US" sz="3200" b="1" dirty="0" smtClean="0"/>
              <a:t>N-</a:t>
            </a:r>
            <a:r>
              <a:rPr lang="en-US" altLang="en-US" sz="3200" b="1" dirty="0" err="1" smtClean="0"/>
              <a:t>ary</a:t>
            </a:r>
            <a:r>
              <a:rPr lang="en-US" altLang="en-US" sz="3200" b="1" dirty="0" smtClean="0"/>
              <a:t> ASSOCIATION</a:t>
            </a:r>
            <a:endParaRPr lang="en-US" altLang="en-US" sz="3200" b="1" dirty="0"/>
          </a:p>
        </p:txBody>
      </p:sp>
      <p:sp>
        <p:nvSpPr>
          <p:cNvPr id="80920" name="Rectangle 24"/>
          <p:cNvSpPr>
            <a:spLocks noChangeArrowheads="1"/>
          </p:cNvSpPr>
          <p:nvPr/>
        </p:nvSpPr>
        <p:spPr bwMode="auto">
          <a:xfrm>
            <a:off x="714348" y="6215082"/>
            <a:ext cx="7772400" cy="322262"/>
          </a:xfrm>
          <a:prstGeom prst="rect">
            <a:avLst/>
          </a:prstGeom>
          <a:noFill/>
          <a:ln w="12700">
            <a:noFill/>
            <a:miter lim="800000"/>
            <a:headEnd/>
            <a:tailEnd/>
          </a:ln>
          <a:effectLst/>
        </p:spPr>
        <p:txBody>
          <a:bodyPr lIns="90487" tIns="44450" rIns="90487" bIns="44450"/>
          <a:lstStyle/>
          <a:p>
            <a:pPr marL="508000" indent="-508000" algn="ctr">
              <a:spcBef>
                <a:spcPct val="20000"/>
              </a:spcBef>
              <a:buClr>
                <a:srgbClr val="F30994"/>
              </a:buClr>
              <a:buSzPct val="120000"/>
              <a:buFont typeface="Zapf Dingbats" charset="2"/>
              <a:buChar char="è"/>
            </a:pPr>
            <a:r>
              <a:rPr lang="en-US" altLang="en-US" sz="2000" b="1" dirty="0"/>
              <a:t>In practice, the vast </a:t>
            </a:r>
            <a:r>
              <a:rPr lang="en-US" altLang="en-US" sz="2000" b="1" dirty="0">
                <a:solidFill>
                  <a:schemeClr val="hlink"/>
                </a:solidFill>
              </a:rPr>
              <a:t>majority</a:t>
            </a:r>
            <a:r>
              <a:rPr lang="en-US" altLang="en-US" sz="2000" b="1" dirty="0"/>
              <a:t> of associations are </a:t>
            </a:r>
            <a:r>
              <a:rPr lang="en-US" altLang="en-US" sz="2000" b="1" dirty="0">
                <a:solidFill>
                  <a:schemeClr val="hlink"/>
                </a:solidFill>
              </a:rPr>
              <a:t>binary</a:t>
            </a:r>
            <a:endParaRPr lang="en-US" altLang="en-US" sz="2000" b="1" dirty="0"/>
          </a:p>
        </p:txBody>
      </p:sp>
      <p:pic>
        <p:nvPicPr>
          <p:cNvPr id="713729" name="Picture 1"/>
          <p:cNvPicPr>
            <a:picLocks noChangeAspect="1" noChangeArrowheads="1"/>
          </p:cNvPicPr>
          <p:nvPr/>
        </p:nvPicPr>
        <p:blipFill>
          <a:blip r:embed="rId3"/>
          <a:srcRect/>
          <a:stretch>
            <a:fillRect/>
          </a:stretch>
        </p:blipFill>
        <p:spPr bwMode="auto">
          <a:xfrm>
            <a:off x="4800600" y="1371600"/>
            <a:ext cx="3352800" cy="1838325"/>
          </a:xfrm>
          <a:prstGeom prst="rect">
            <a:avLst/>
          </a:prstGeom>
          <a:noFill/>
          <a:ln w="9525">
            <a:noFill/>
            <a:miter lim="800000"/>
            <a:headEnd/>
            <a:tailEnd/>
          </a:ln>
          <a:effectLst/>
        </p:spPr>
      </p:pic>
      <p:sp>
        <p:nvSpPr>
          <p:cNvPr id="21" name="TextBox 20"/>
          <p:cNvSpPr txBox="1"/>
          <p:nvPr/>
        </p:nvSpPr>
        <p:spPr>
          <a:xfrm>
            <a:off x="0" y="1428736"/>
            <a:ext cx="4714876" cy="3970318"/>
          </a:xfrm>
          <a:prstGeom prst="rect">
            <a:avLst/>
          </a:prstGeom>
          <a:noFill/>
        </p:spPr>
        <p:txBody>
          <a:bodyPr wrap="square" rtlCol="1">
            <a:spAutoFit/>
          </a:bodyPr>
          <a:lstStyle/>
          <a:p>
            <a:pPr>
              <a:buFont typeface="Arial" pitchFamily="34" charset="0"/>
              <a:buChar char="•"/>
            </a:pPr>
            <a:r>
              <a:rPr lang="en-US" dirty="0" smtClean="0"/>
              <a:t>N-</a:t>
            </a:r>
            <a:r>
              <a:rPr lang="en-US" dirty="0" err="1" smtClean="0"/>
              <a:t>ary</a:t>
            </a:r>
            <a:r>
              <a:rPr lang="en-US" dirty="0" smtClean="0"/>
              <a:t> associations model relationship among three or more classes.</a:t>
            </a:r>
          </a:p>
          <a:p>
            <a:pPr>
              <a:buFont typeface="Arial" pitchFamily="34" charset="0"/>
              <a:buChar char="•"/>
            </a:pPr>
            <a:r>
              <a:rPr lang="en-US" dirty="0" smtClean="0"/>
              <a:t>Lines extending from a diamond are used to connect the classes involved in an n-</a:t>
            </a:r>
            <a:r>
              <a:rPr lang="en-US" dirty="0" err="1" smtClean="0"/>
              <a:t>ary</a:t>
            </a:r>
            <a:r>
              <a:rPr lang="en-US" dirty="0" smtClean="0"/>
              <a:t> association.</a:t>
            </a:r>
          </a:p>
          <a:p>
            <a:pPr>
              <a:buFont typeface="Arial" pitchFamily="34" charset="0"/>
              <a:buChar char="•"/>
            </a:pPr>
            <a:r>
              <a:rPr lang="en-US" dirty="0" smtClean="0"/>
              <a:t>Binary associations are preferred over n-</a:t>
            </a:r>
            <a:r>
              <a:rPr lang="en-US" dirty="0" err="1" smtClean="0"/>
              <a:t>ary</a:t>
            </a:r>
            <a:r>
              <a:rPr lang="en-US" dirty="0" smtClean="0"/>
              <a:t> associations since they are easier to understand.</a:t>
            </a:r>
          </a:p>
          <a:p>
            <a:pPr>
              <a:buFont typeface="Arial" pitchFamily="34" charset="0"/>
              <a:buChar char="•"/>
            </a:pPr>
            <a:r>
              <a:rPr lang="en-US" dirty="0" smtClean="0"/>
              <a:t>N-</a:t>
            </a:r>
            <a:r>
              <a:rPr lang="en-US" dirty="0" err="1" smtClean="0"/>
              <a:t>ary</a:t>
            </a:r>
            <a:r>
              <a:rPr lang="en-US" dirty="0" smtClean="0"/>
              <a:t> associations are typically implemented as multiple binary associations.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ar-EG" dirty="0"/>
          </a:p>
        </p:txBody>
      </p:sp>
      <p:grpSp>
        <p:nvGrpSpPr>
          <p:cNvPr id="22" name="Group 5"/>
          <p:cNvGrpSpPr>
            <a:grpSpLocks/>
          </p:cNvGrpSpPr>
          <p:nvPr/>
        </p:nvGrpSpPr>
        <p:grpSpPr bwMode="auto">
          <a:xfrm>
            <a:off x="3657600" y="4000504"/>
            <a:ext cx="5257800" cy="1905000"/>
            <a:chOff x="1056" y="1296"/>
            <a:chExt cx="3552" cy="1200"/>
          </a:xfrm>
        </p:grpSpPr>
        <p:pic>
          <p:nvPicPr>
            <p:cNvPr id="23" name="Picture 6" descr="fig08"/>
            <p:cNvPicPr>
              <a:picLocks noChangeAspect="1" noChangeArrowheads="1"/>
            </p:cNvPicPr>
            <p:nvPr/>
          </p:nvPicPr>
          <p:blipFill>
            <a:blip r:embed="rId4"/>
            <a:srcRect/>
            <a:stretch>
              <a:fillRect/>
            </a:stretch>
          </p:blipFill>
          <p:spPr bwMode="auto">
            <a:xfrm>
              <a:off x="1104" y="1344"/>
              <a:ext cx="3456" cy="1091"/>
            </a:xfrm>
            <a:prstGeom prst="rect">
              <a:avLst/>
            </a:prstGeom>
            <a:noFill/>
            <a:ln w="9525">
              <a:noFill/>
              <a:miter lim="800000"/>
              <a:headEnd/>
              <a:tailEnd/>
            </a:ln>
          </p:spPr>
        </p:pic>
        <p:sp>
          <p:nvSpPr>
            <p:cNvPr id="24" name="Rectangle 7"/>
            <p:cNvSpPr>
              <a:spLocks noChangeArrowheads="1"/>
            </p:cNvSpPr>
            <p:nvPr/>
          </p:nvSpPr>
          <p:spPr bwMode="auto">
            <a:xfrm>
              <a:off x="1056" y="1296"/>
              <a:ext cx="3552" cy="1200"/>
            </a:xfrm>
            <a:prstGeom prst="rect">
              <a:avLst/>
            </a:prstGeom>
            <a:noFill/>
            <a:ln w="12700">
              <a:solidFill>
                <a:schemeClr val="tx1"/>
              </a:solidFill>
              <a:miter lim="800000"/>
              <a:headEnd/>
              <a:tailEnd/>
            </a:ln>
          </p:spPr>
          <p:txBody>
            <a:bodyPr wrap="none" anchor="ctr"/>
            <a:lstStyle/>
            <a:p>
              <a:endParaRPr lang="ar-EG"/>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20"/>
                                        </p:tgtEl>
                                        <p:attrNameLst>
                                          <p:attrName>style.visibility</p:attrName>
                                        </p:attrNameLst>
                                      </p:cBhvr>
                                      <p:to>
                                        <p:strVal val="visible"/>
                                      </p:to>
                                    </p:set>
                                    <p:animEffect transition="in" filter="wipe(left)">
                                      <p:cBhvr>
                                        <p:cTn id="7" dur="500"/>
                                        <p:tgtEl>
                                          <p:spTgt spid="80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An association class:</a:t>
            </a:r>
          </a:p>
          <a:p>
            <a:pPr lvl="1"/>
            <a:r>
              <a:rPr lang="en-US" sz="2000" dirty="0" smtClean="0"/>
              <a:t> is an association that is also a class. </a:t>
            </a:r>
          </a:p>
          <a:p>
            <a:pPr lvl="1"/>
            <a:r>
              <a:rPr lang="en-US" sz="2000" dirty="0" smtClean="0"/>
              <a:t>is a construct that allows an association connection to have operations and attributes.</a:t>
            </a:r>
          </a:p>
          <a:p>
            <a:pPr lvl="1"/>
            <a:r>
              <a:rPr lang="en-US" sz="2000" dirty="0" smtClean="0"/>
              <a:t>features belong to the relationship itself and not any of the classes.</a:t>
            </a:r>
          </a:p>
          <a:p>
            <a:pPr lvl="1"/>
            <a:r>
              <a:rPr lang="en-US" sz="2000" dirty="0" smtClean="0"/>
              <a:t>represents attributes and operations that exist only because the association exists.</a:t>
            </a:r>
          </a:p>
          <a:p>
            <a:pPr lvl="1"/>
            <a:r>
              <a:rPr lang="en-US" sz="2000" dirty="0" smtClean="0"/>
              <a:t>is rendered by a dashed line from the association to the class rectangle.</a:t>
            </a:r>
          </a:p>
          <a:p>
            <a:endParaRPr lang="en-US" sz="2000" dirty="0" smtClean="0"/>
          </a:p>
          <a:p>
            <a:endParaRPr lang="ar-EG" sz="2000" dirty="0"/>
          </a:p>
        </p:txBody>
      </p:sp>
      <p:sp>
        <p:nvSpPr>
          <p:cNvPr id="4" name="Rectangle 2"/>
          <p:cNvSpPr>
            <a:spLocks noGrp="1" noChangeArrowheads="1"/>
          </p:cNvSpPr>
          <p:nvPr>
            <p:ph type="title"/>
          </p:nvPr>
        </p:nvSpPr>
        <p:spPr/>
        <p:txBody>
          <a:bodyPr/>
          <a:lstStyle/>
          <a:p>
            <a:pPr algn="ctr"/>
            <a:r>
              <a:rPr lang="en-US" dirty="0"/>
              <a:t>Association Class</a:t>
            </a:r>
          </a:p>
        </p:txBody>
      </p:sp>
      <p:pic>
        <p:nvPicPr>
          <p:cNvPr id="5" name="Picture 2"/>
          <p:cNvPicPr>
            <a:picLocks noChangeAspect="1" noChangeArrowheads="1"/>
          </p:cNvPicPr>
          <p:nvPr/>
        </p:nvPicPr>
        <p:blipFill>
          <a:blip r:embed="rId2"/>
          <a:srcRect/>
          <a:stretch>
            <a:fillRect/>
          </a:stretch>
        </p:blipFill>
        <p:spPr bwMode="auto">
          <a:xfrm>
            <a:off x="2057400" y="4857750"/>
            <a:ext cx="4543425" cy="1619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7938" name="Picture 2"/>
          <p:cNvPicPr>
            <a:picLocks noChangeAspect="1" noChangeArrowheads="1"/>
          </p:cNvPicPr>
          <p:nvPr/>
        </p:nvPicPr>
        <p:blipFill>
          <a:blip r:embed="rId3"/>
          <a:srcRect/>
          <a:stretch>
            <a:fillRect/>
          </a:stretch>
        </p:blipFill>
        <p:spPr bwMode="auto">
          <a:xfrm>
            <a:off x="2071670" y="1285860"/>
            <a:ext cx="3981450" cy="1657350"/>
          </a:xfrm>
          <a:prstGeom prst="rect">
            <a:avLst/>
          </a:prstGeom>
          <a:noFill/>
          <a:ln w="9525">
            <a:noFill/>
            <a:miter lim="800000"/>
            <a:headEnd/>
            <a:tailEnd/>
          </a:ln>
          <a:effectLst/>
        </p:spPr>
      </p:pic>
      <p:sp>
        <p:nvSpPr>
          <p:cNvPr id="5" name="Rectangle 2"/>
          <p:cNvSpPr>
            <a:spLocks noGrp="1" noChangeArrowheads="1"/>
          </p:cNvSpPr>
          <p:nvPr>
            <p:ph type="title"/>
          </p:nvPr>
        </p:nvSpPr>
        <p:spPr>
          <a:noFill/>
          <a:ln/>
        </p:spPr>
        <p:txBody>
          <a:bodyPr lIns="92075" tIns="46038" rIns="92075" bIns="46038" anchorCtr="1"/>
          <a:lstStyle/>
          <a:p>
            <a:r>
              <a:rPr lang="en-US" dirty="0" smtClean="0"/>
              <a:t>association class Examples</a:t>
            </a:r>
            <a:endParaRPr lang="en-US" dirty="0"/>
          </a:p>
        </p:txBody>
      </p:sp>
      <p:sp>
        <p:nvSpPr>
          <p:cNvPr id="6" name="TextBox 5"/>
          <p:cNvSpPr txBox="1"/>
          <p:nvPr/>
        </p:nvSpPr>
        <p:spPr>
          <a:xfrm>
            <a:off x="642910" y="1571612"/>
            <a:ext cx="1274708" cy="369332"/>
          </a:xfrm>
          <a:prstGeom prst="rect">
            <a:avLst/>
          </a:prstGeom>
          <a:noFill/>
        </p:spPr>
        <p:txBody>
          <a:bodyPr wrap="none" rtlCol="1">
            <a:spAutoFit/>
          </a:bodyPr>
          <a:lstStyle/>
          <a:p>
            <a:r>
              <a:rPr lang="en-US" dirty="0" smtClean="0"/>
              <a:t>Example 1</a:t>
            </a:r>
            <a:endParaRPr lang="ar-EG" dirty="0"/>
          </a:p>
        </p:txBody>
      </p:sp>
      <p:pic>
        <p:nvPicPr>
          <p:cNvPr id="7" name="Picture 2"/>
          <p:cNvPicPr>
            <a:picLocks noChangeAspect="1" noChangeArrowheads="1"/>
          </p:cNvPicPr>
          <p:nvPr/>
        </p:nvPicPr>
        <p:blipFill>
          <a:blip r:embed="rId4"/>
          <a:srcRect/>
          <a:stretch>
            <a:fillRect/>
          </a:stretch>
        </p:blipFill>
        <p:spPr bwMode="auto">
          <a:xfrm>
            <a:off x="2857488" y="3643314"/>
            <a:ext cx="5067312" cy="2561047"/>
          </a:xfrm>
          <a:prstGeom prst="rect">
            <a:avLst/>
          </a:prstGeom>
          <a:noFill/>
          <a:ln w="9525">
            <a:noFill/>
            <a:miter lim="800000"/>
            <a:headEnd/>
            <a:tailEnd/>
          </a:ln>
          <a:effectLst/>
        </p:spPr>
      </p:pic>
      <p:sp>
        <p:nvSpPr>
          <p:cNvPr id="8" name="TextBox 7"/>
          <p:cNvSpPr txBox="1"/>
          <p:nvPr/>
        </p:nvSpPr>
        <p:spPr>
          <a:xfrm>
            <a:off x="1142976" y="3500438"/>
            <a:ext cx="1338828" cy="369332"/>
          </a:xfrm>
          <a:prstGeom prst="rect">
            <a:avLst/>
          </a:prstGeom>
          <a:noFill/>
        </p:spPr>
        <p:txBody>
          <a:bodyPr wrap="none" rtlCol="1">
            <a:spAutoFit/>
          </a:bodyPr>
          <a:lstStyle/>
          <a:p>
            <a:r>
              <a:rPr lang="en-US" dirty="0" smtClean="0"/>
              <a:t>Example 2 </a:t>
            </a:r>
            <a:endParaRPr lang="ar-EG"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Association class— an association that is treated as a class in a many to many association because it has attributes that need to be remembered (such as grade)</a:t>
            </a:r>
            <a:endParaRPr lang="en-US" dirty="0"/>
          </a:p>
        </p:txBody>
      </p:sp>
      <p:sp>
        <p:nvSpPr>
          <p:cNvPr id="4" name="Rectangle 2"/>
          <p:cNvSpPr>
            <a:spLocks noGrp="1" noChangeArrowheads="1"/>
          </p:cNvSpPr>
          <p:nvPr>
            <p:ph type="title"/>
          </p:nvPr>
        </p:nvSpPr>
        <p:spPr/>
        <p:txBody>
          <a:bodyPr/>
          <a:lstStyle/>
          <a:p>
            <a:pPr algn="ctr"/>
            <a:r>
              <a:rPr lang="en-US" dirty="0"/>
              <a:t>Association Class</a:t>
            </a:r>
          </a:p>
        </p:txBody>
      </p:sp>
      <p:pic>
        <p:nvPicPr>
          <p:cNvPr id="864258" name="Picture 2"/>
          <p:cNvPicPr>
            <a:picLocks noChangeAspect="1" noChangeArrowheads="1"/>
          </p:cNvPicPr>
          <p:nvPr/>
        </p:nvPicPr>
        <p:blipFill>
          <a:blip r:embed="rId2"/>
          <a:srcRect/>
          <a:stretch>
            <a:fillRect/>
          </a:stretch>
        </p:blipFill>
        <p:spPr bwMode="auto">
          <a:xfrm>
            <a:off x="-1628228" y="1143000"/>
            <a:ext cx="8648153" cy="477202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914400" y="0"/>
            <a:ext cx="7902575" cy="865188"/>
          </a:xfrm>
        </p:spPr>
        <p:txBody>
          <a:bodyPr/>
          <a:lstStyle/>
          <a:p>
            <a:r>
              <a:rPr lang="en-US" smtClean="0"/>
              <a:t>Navigation</a:t>
            </a:r>
          </a:p>
        </p:txBody>
      </p:sp>
      <p:sp>
        <p:nvSpPr>
          <p:cNvPr id="17413" name="Rectangle 3"/>
          <p:cNvSpPr>
            <a:spLocks noGrp="1" noChangeArrowheads="1"/>
          </p:cNvSpPr>
          <p:nvPr>
            <p:ph type="body" idx="1"/>
          </p:nvPr>
        </p:nvSpPr>
        <p:spPr>
          <a:xfrm>
            <a:off x="914400" y="763588"/>
            <a:ext cx="7931150" cy="2436812"/>
          </a:xfrm>
        </p:spPr>
        <p:txBody>
          <a:bodyPr/>
          <a:lstStyle/>
          <a:p>
            <a:r>
              <a:rPr lang="en-US" sz="2000" dirty="0" smtClean="0"/>
              <a:t>The navigation of associations can be</a:t>
            </a:r>
          </a:p>
          <a:p>
            <a:pPr lvl="1"/>
            <a:r>
              <a:rPr lang="en-US" sz="1800" dirty="0" err="1" smtClean="0"/>
              <a:t>uni</a:t>
            </a:r>
            <a:r>
              <a:rPr lang="en-US" sz="1800" dirty="0" smtClean="0"/>
              <a:t>-directional</a:t>
            </a:r>
          </a:p>
          <a:p>
            <a:pPr lvl="1"/>
            <a:r>
              <a:rPr lang="en-US" sz="1800" dirty="0" smtClean="0"/>
              <a:t>bi-directional</a:t>
            </a:r>
          </a:p>
          <a:p>
            <a:pPr lvl="1"/>
            <a:r>
              <a:rPr lang="en-US" sz="1800" dirty="0" smtClean="0"/>
              <a:t>unspecified</a:t>
            </a:r>
          </a:p>
          <a:p>
            <a:r>
              <a:rPr lang="en-US" sz="2000" dirty="0" smtClean="0"/>
              <a:t>Navigation is </a:t>
            </a:r>
            <a:r>
              <a:rPr lang="en-US" sz="2000" dirty="0" smtClean="0">
                <a:solidFill>
                  <a:srgbClr val="FF0000"/>
                </a:solidFill>
              </a:rPr>
              <a:t>specified by the arrow</a:t>
            </a:r>
            <a:r>
              <a:rPr lang="en-US" sz="2000" dirty="0" smtClean="0"/>
              <a:t>, not the label</a:t>
            </a:r>
          </a:p>
          <a:p>
            <a:r>
              <a:rPr lang="en-US" sz="2000" dirty="0" smtClean="0"/>
              <a:t>Navigability determines the direction in which a relationship can be traversed</a:t>
            </a:r>
          </a:p>
        </p:txBody>
      </p:sp>
      <p:sp>
        <p:nvSpPr>
          <p:cNvPr id="21" name="Rectangle 28"/>
          <p:cNvSpPr>
            <a:spLocks noChangeArrowheads="1"/>
          </p:cNvSpPr>
          <p:nvPr/>
        </p:nvSpPr>
        <p:spPr bwMode="auto">
          <a:xfrm>
            <a:off x="609600" y="3352800"/>
            <a:ext cx="7924800" cy="3352800"/>
          </a:xfrm>
          <a:prstGeom prst="rect">
            <a:avLst/>
          </a:prstGeom>
          <a:solidFill>
            <a:schemeClr val="accent1"/>
          </a:solidFill>
          <a:ln w="9525">
            <a:solidFill>
              <a:srgbClr val="000000"/>
            </a:solidFill>
            <a:miter lim="800000"/>
            <a:headEnd/>
            <a:tailEnd/>
          </a:ln>
        </p:spPr>
        <p:txBody>
          <a:bodyPr wrap="none" anchor="ctr"/>
          <a:lstStyle/>
          <a:p>
            <a:endParaRPr lang="ar-EG"/>
          </a:p>
        </p:txBody>
      </p:sp>
      <p:sp>
        <p:nvSpPr>
          <p:cNvPr id="22" name="Line 16"/>
          <p:cNvSpPr>
            <a:spLocks noChangeShapeType="1"/>
          </p:cNvSpPr>
          <p:nvPr/>
        </p:nvSpPr>
        <p:spPr bwMode="auto">
          <a:xfrm>
            <a:off x="2895600" y="6146800"/>
            <a:ext cx="3505200" cy="0"/>
          </a:xfrm>
          <a:prstGeom prst="line">
            <a:avLst/>
          </a:prstGeom>
          <a:noFill/>
          <a:ln w="25400">
            <a:solidFill>
              <a:srgbClr val="000000"/>
            </a:solidFill>
            <a:round/>
            <a:headEnd type="arrow" w="lg" len="lg"/>
            <a:tailEnd type="none" w="lg" len="lg"/>
          </a:ln>
        </p:spPr>
        <p:txBody>
          <a:bodyPr wrap="none" anchor="ctr"/>
          <a:lstStyle/>
          <a:p>
            <a:endParaRPr lang="ar-EG"/>
          </a:p>
        </p:txBody>
      </p:sp>
      <p:sp>
        <p:nvSpPr>
          <p:cNvPr id="23" name="Line 17"/>
          <p:cNvSpPr>
            <a:spLocks noChangeShapeType="1"/>
          </p:cNvSpPr>
          <p:nvPr/>
        </p:nvSpPr>
        <p:spPr bwMode="auto">
          <a:xfrm>
            <a:off x="1828800" y="4038600"/>
            <a:ext cx="0" cy="1905000"/>
          </a:xfrm>
          <a:prstGeom prst="line">
            <a:avLst/>
          </a:prstGeom>
          <a:noFill/>
          <a:ln w="25400">
            <a:solidFill>
              <a:srgbClr val="000000"/>
            </a:solidFill>
            <a:round/>
            <a:headEnd type="arrow" w="lg" len="lg"/>
            <a:tailEnd type="arrow" w="lg" len="lg"/>
          </a:ln>
        </p:spPr>
        <p:txBody>
          <a:bodyPr wrap="none" anchor="ctr"/>
          <a:lstStyle/>
          <a:p>
            <a:endParaRPr lang="ar-EG"/>
          </a:p>
        </p:txBody>
      </p:sp>
      <p:sp>
        <p:nvSpPr>
          <p:cNvPr id="24" name="Line 18"/>
          <p:cNvSpPr>
            <a:spLocks noChangeShapeType="1"/>
          </p:cNvSpPr>
          <p:nvPr/>
        </p:nvSpPr>
        <p:spPr bwMode="auto">
          <a:xfrm flipH="1">
            <a:off x="2895600" y="3810000"/>
            <a:ext cx="2209800" cy="0"/>
          </a:xfrm>
          <a:prstGeom prst="line">
            <a:avLst/>
          </a:prstGeom>
          <a:noFill/>
          <a:ln w="25400">
            <a:solidFill>
              <a:srgbClr val="000000"/>
            </a:solidFill>
            <a:round/>
            <a:headEnd/>
            <a:tailEnd/>
          </a:ln>
        </p:spPr>
        <p:txBody>
          <a:bodyPr wrap="none" anchor="ctr"/>
          <a:lstStyle/>
          <a:p>
            <a:endParaRPr lang="ar-EG"/>
          </a:p>
        </p:txBody>
      </p:sp>
      <p:sp>
        <p:nvSpPr>
          <p:cNvPr id="25" name="Line 19"/>
          <p:cNvSpPr>
            <a:spLocks noChangeShapeType="1"/>
          </p:cNvSpPr>
          <p:nvPr/>
        </p:nvSpPr>
        <p:spPr bwMode="auto">
          <a:xfrm flipH="1" flipV="1">
            <a:off x="5867400" y="4267200"/>
            <a:ext cx="1752600" cy="1676400"/>
          </a:xfrm>
          <a:prstGeom prst="line">
            <a:avLst/>
          </a:prstGeom>
          <a:noFill/>
          <a:ln w="25400">
            <a:solidFill>
              <a:srgbClr val="000000"/>
            </a:solidFill>
            <a:round/>
            <a:headEnd/>
            <a:tailEnd type="arrow" w="lg" len="lg"/>
          </a:ln>
        </p:spPr>
        <p:txBody>
          <a:bodyPr wrap="none" anchor="ctr"/>
          <a:lstStyle/>
          <a:p>
            <a:endParaRPr lang="ar-EG"/>
          </a:p>
        </p:txBody>
      </p:sp>
      <p:sp>
        <p:nvSpPr>
          <p:cNvPr id="26" name="Text Box 20"/>
          <p:cNvSpPr txBox="1">
            <a:spLocks noChangeArrowheads="1"/>
          </p:cNvSpPr>
          <p:nvPr/>
        </p:nvSpPr>
        <p:spPr bwMode="auto">
          <a:xfrm>
            <a:off x="5105400" y="3429000"/>
            <a:ext cx="1447800" cy="847725"/>
          </a:xfrm>
          <a:prstGeom prst="rect">
            <a:avLst/>
          </a:prstGeom>
          <a:solidFill>
            <a:srgbClr val="FFFFFF"/>
          </a:solidFill>
          <a:ln w="25400">
            <a:solidFill>
              <a:srgbClr val="000000"/>
            </a:solidFill>
            <a:miter lim="800000"/>
            <a:headEnd/>
            <a:tailEnd/>
          </a:ln>
        </p:spPr>
        <p:txBody>
          <a:bodyPr>
            <a:spAutoFit/>
          </a:bodyPr>
          <a:lstStyle/>
          <a:p>
            <a:pPr algn="ctr">
              <a:spcBef>
                <a:spcPct val="50000"/>
              </a:spcBef>
              <a:buClr>
                <a:schemeClr val="accent1"/>
              </a:buClr>
            </a:pPr>
            <a:r>
              <a:rPr kumimoji="1" lang="en-US">
                <a:solidFill>
                  <a:srgbClr val="000000"/>
                </a:solidFill>
                <a:latin typeface="Arial" pitchFamily="34" charset="0"/>
              </a:rPr>
              <a:t>Class Section</a:t>
            </a:r>
          </a:p>
        </p:txBody>
      </p:sp>
      <p:sp>
        <p:nvSpPr>
          <p:cNvPr id="27" name="Text Box 21"/>
          <p:cNvSpPr txBox="1">
            <a:spLocks noChangeArrowheads="1"/>
          </p:cNvSpPr>
          <p:nvPr/>
        </p:nvSpPr>
        <p:spPr bwMode="auto">
          <a:xfrm>
            <a:off x="6400800" y="5918200"/>
            <a:ext cx="1955800" cy="482600"/>
          </a:xfrm>
          <a:prstGeom prst="rect">
            <a:avLst/>
          </a:prstGeom>
          <a:solidFill>
            <a:srgbClr val="FFFFFF"/>
          </a:solidFill>
          <a:ln w="25400">
            <a:solidFill>
              <a:srgbClr val="000000"/>
            </a:solidFill>
            <a:miter lim="800000"/>
            <a:headEnd/>
            <a:tailEnd/>
          </a:ln>
        </p:spPr>
        <p:txBody>
          <a:bodyPr>
            <a:spAutoFit/>
          </a:bodyPr>
          <a:lstStyle/>
          <a:p>
            <a:pPr algn="ctr">
              <a:spcBef>
                <a:spcPct val="50000"/>
              </a:spcBef>
              <a:buClr>
                <a:schemeClr val="accent1"/>
              </a:buClr>
            </a:pPr>
            <a:r>
              <a:rPr kumimoji="1" lang="en-US">
                <a:solidFill>
                  <a:srgbClr val="000000"/>
                </a:solidFill>
                <a:latin typeface="Arial" pitchFamily="34" charset="0"/>
              </a:rPr>
              <a:t>Course</a:t>
            </a:r>
          </a:p>
        </p:txBody>
      </p:sp>
      <p:sp>
        <p:nvSpPr>
          <p:cNvPr id="28" name="Text Box 22"/>
          <p:cNvSpPr txBox="1">
            <a:spLocks noChangeArrowheads="1"/>
          </p:cNvSpPr>
          <p:nvPr/>
        </p:nvSpPr>
        <p:spPr bwMode="auto">
          <a:xfrm>
            <a:off x="990600" y="3581400"/>
            <a:ext cx="1955800" cy="482600"/>
          </a:xfrm>
          <a:prstGeom prst="rect">
            <a:avLst/>
          </a:prstGeom>
          <a:solidFill>
            <a:srgbClr val="FFFFFF"/>
          </a:solidFill>
          <a:ln w="25400">
            <a:solidFill>
              <a:srgbClr val="000000"/>
            </a:solidFill>
            <a:miter lim="800000"/>
            <a:headEnd/>
            <a:tailEnd/>
          </a:ln>
        </p:spPr>
        <p:txBody>
          <a:bodyPr>
            <a:spAutoFit/>
          </a:bodyPr>
          <a:lstStyle/>
          <a:p>
            <a:pPr algn="ctr">
              <a:spcBef>
                <a:spcPct val="50000"/>
              </a:spcBef>
              <a:buClr>
                <a:schemeClr val="accent1"/>
              </a:buClr>
            </a:pPr>
            <a:r>
              <a:rPr kumimoji="1" lang="en-US">
                <a:solidFill>
                  <a:srgbClr val="000000"/>
                </a:solidFill>
                <a:latin typeface="Arial" pitchFamily="34" charset="0"/>
              </a:rPr>
              <a:t>Instructor</a:t>
            </a:r>
          </a:p>
        </p:txBody>
      </p:sp>
      <p:sp>
        <p:nvSpPr>
          <p:cNvPr id="29" name="Text Box 23"/>
          <p:cNvSpPr txBox="1">
            <a:spLocks noChangeArrowheads="1"/>
          </p:cNvSpPr>
          <p:nvPr/>
        </p:nvSpPr>
        <p:spPr bwMode="auto">
          <a:xfrm>
            <a:off x="914400" y="5918200"/>
            <a:ext cx="1955800" cy="482600"/>
          </a:xfrm>
          <a:prstGeom prst="rect">
            <a:avLst/>
          </a:prstGeom>
          <a:solidFill>
            <a:srgbClr val="FFFFFF"/>
          </a:solidFill>
          <a:ln w="25400">
            <a:solidFill>
              <a:srgbClr val="000000"/>
            </a:solidFill>
            <a:miter lim="800000"/>
            <a:headEnd/>
            <a:tailEnd/>
          </a:ln>
        </p:spPr>
        <p:txBody>
          <a:bodyPr>
            <a:spAutoFit/>
          </a:bodyPr>
          <a:lstStyle/>
          <a:p>
            <a:pPr algn="ctr">
              <a:spcBef>
                <a:spcPct val="50000"/>
              </a:spcBef>
              <a:buClr>
                <a:schemeClr val="accent1"/>
              </a:buClr>
            </a:pPr>
            <a:r>
              <a:rPr kumimoji="1" lang="en-US">
                <a:solidFill>
                  <a:srgbClr val="000000"/>
                </a:solidFill>
                <a:latin typeface="Arial" pitchFamily="34" charset="0"/>
              </a:rPr>
              <a:t>Department</a:t>
            </a:r>
          </a:p>
        </p:txBody>
      </p:sp>
      <p:sp>
        <p:nvSpPr>
          <p:cNvPr id="30" name="Text Box 24"/>
          <p:cNvSpPr txBox="1">
            <a:spLocks noChangeArrowheads="1"/>
          </p:cNvSpPr>
          <p:nvPr/>
        </p:nvSpPr>
        <p:spPr bwMode="auto">
          <a:xfrm>
            <a:off x="3276600" y="3352800"/>
            <a:ext cx="1430338" cy="457200"/>
          </a:xfrm>
          <a:prstGeom prst="rect">
            <a:avLst/>
          </a:prstGeom>
          <a:noFill/>
          <a:ln w="9525">
            <a:noFill/>
            <a:miter lim="800000"/>
            <a:headEnd/>
            <a:tailEnd/>
          </a:ln>
        </p:spPr>
        <p:txBody>
          <a:bodyPr wrap="none">
            <a:spAutoFit/>
          </a:bodyPr>
          <a:lstStyle/>
          <a:p>
            <a:r>
              <a:rPr lang="en-US">
                <a:solidFill>
                  <a:srgbClr val="000000"/>
                </a:solidFill>
                <a:latin typeface="Arial" pitchFamily="34" charset="0"/>
              </a:rPr>
              <a:t>teaches&gt;</a:t>
            </a:r>
          </a:p>
        </p:txBody>
      </p:sp>
      <p:sp>
        <p:nvSpPr>
          <p:cNvPr id="31" name="Text Box 25"/>
          <p:cNvSpPr txBox="1">
            <a:spLocks noChangeArrowheads="1"/>
          </p:cNvSpPr>
          <p:nvPr/>
        </p:nvSpPr>
        <p:spPr bwMode="auto">
          <a:xfrm>
            <a:off x="3733800" y="5613400"/>
            <a:ext cx="1598613" cy="457200"/>
          </a:xfrm>
          <a:prstGeom prst="rect">
            <a:avLst/>
          </a:prstGeom>
          <a:noFill/>
          <a:ln w="9525">
            <a:noFill/>
            <a:miter lim="800000"/>
            <a:headEnd/>
            <a:tailEnd/>
          </a:ln>
        </p:spPr>
        <p:txBody>
          <a:bodyPr wrap="none">
            <a:spAutoFit/>
          </a:bodyPr>
          <a:lstStyle/>
          <a:p>
            <a:r>
              <a:rPr lang="en-US">
                <a:solidFill>
                  <a:srgbClr val="000000"/>
                </a:solidFill>
                <a:latin typeface="Arial" pitchFamily="34" charset="0"/>
              </a:rPr>
              <a:t>sponsors&gt;</a:t>
            </a:r>
          </a:p>
        </p:txBody>
      </p:sp>
      <p:sp>
        <p:nvSpPr>
          <p:cNvPr id="32" name="Text Box 26"/>
          <p:cNvSpPr txBox="1">
            <a:spLocks noChangeArrowheads="1"/>
          </p:cNvSpPr>
          <p:nvPr/>
        </p:nvSpPr>
        <p:spPr bwMode="auto">
          <a:xfrm rot="-5400000">
            <a:off x="724694" y="4839494"/>
            <a:ext cx="1598612" cy="457200"/>
          </a:xfrm>
          <a:prstGeom prst="rect">
            <a:avLst/>
          </a:prstGeom>
          <a:noFill/>
          <a:ln w="9525">
            <a:noFill/>
            <a:miter lim="800000"/>
            <a:headEnd/>
            <a:tailEnd/>
          </a:ln>
        </p:spPr>
        <p:txBody>
          <a:bodyPr wrap="none">
            <a:spAutoFit/>
          </a:bodyPr>
          <a:lstStyle/>
          <a:p>
            <a:r>
              <a:rPr lang="en-US">
                <a:solidFill>
                  <a:srgbClr val="000000"/>
                </a:solidFill>
                <a:latin typeface="Arial" pitchFamily="34" charset="0"/>
              </a:rPr>
              <a:t>&lt;works for</a:t>
            </a:r>
          </a:p>
        </p:txBody>
      </p:sp>
      <p:sp>
        <p:nvSpPr>
          <p:cNvPr id="33" name="Text Box 27"/>
          <p:cNvSpPr txBox="1">
            <a:spLocks noChangeArrowheads="1"/>
          </p:cNvSpPr>
          <p:nvPr/>
        </p:nvSpPr>
        <p:spPr bwMode="auto">
          <a:xfrm rot="2695182">
            <a:off x="6088063" y="4876800"/>
            <a:ext cx="2141537" cy="457200"/>
          </a:xfrm>
          <a:prstGeom prst="rect">
            <a:avLst/>
          </a:prstGeom>
          <a:noFill/>
          <a:ln w="9525">
            <a:noFill/>
            <a:miter lim="800000"/>
            <a:headEnd/>
            <a:tailEnd/>
          </a:ln>
        </p:spPr>
        <p:txBody>
          <a:bodyPr wrap="none">
            <a:spAutoFit/>
          </a:bodyPr>
          <a:lstStyle/>
          <a:p>
            <a:r>
              <a:rPr lang="en-US">
                <a:solidFill>
                  <a:srgbClr val="000000"/>
                </a:solidFill>
                <a:latin typeface="Arial" pitchFamily="34" charset="0"/>
              </a:rPr>
              <a:t>is instance of&gt;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68313" y="188913"/>
            <a:ext cx="8064500" cy="719137"/>
          </a:xfrm>
        </p:spPr>
        <p:txBody>
          <a:bodyPr/>
          <a:lstStyle/>
          <a:p>
            <a:r>
              <a:rPr lang="en-US" sz="3200" b="1" dirty="0" smtClean="0"/>
              <a:t>Aggregation relationship</a:t>
            </a:r>
            <a:endParaRPr lang="en-US" sz="3200" b="1" dirty="0"/>
          </a:p>
        </p:txBody>
      </p:sp>
      <p:sp>
        <p:nvSpPr>
          <p:cNvPr id="86019" name="Rectangle 3"/>
          <p:cNvSpPr>
            <a:spLocks noGrp="1" noChangeArrowheads="1"/>
          </p:cNvSpPr>
          <p:nvPr>
            <p:ph type="body" idx="1"/>
          </p:nvPr>
        </p:nvSpPr>
        <p:spPr>
          <a:xfrm>
            <a:off x="250825" y="1052513"/>
            <a:ext cx="8740775" cy="4938712"/>
          </a:xfrm>
        </p:spPr>
        <p:txBody>
          <a:bodyPr/>
          <a:lstStyle/>
          <a:p>
            <a:r>
              <a:rPr lang="en-US" sz="2000" dirty="0" smtClean="0"/>
              <a:t>Aggregation:</a:t>
            </a:r>
          </a:p>
          <a:p>
            <a:pPr lvl="1"/>
            <a:r>
              <a:rPr lang="en-US" sz="2000" dirty="0" smtClean="0"/>
              <a:t> is a special type of association where the involved classes represent a whole-part relationship. </a:t>
            </a:r>
          </a:p>
          <a:p>
            <a:pPr lvl="1"/>
            <a:r>
              <a:rPr lang="en-US" sz="2000" dirty="0" smtClean="0"/>
              <a:t>represents a relation “contains”, “is a part of”, “whole-part” relation.</a:t>
            </a:r>
          </a:p>
          <a:p>
            <a:pPr lvl="1"/>
            <a:r>
              <a:rPr lang="en-US" sz="2000" dirty="0" smtClean="0"/>
              <a:t>can occur when a class is a collection or container of other classes, but where the contained classes do not have a strong </a:t>
            </a:r>
            <a:r>
              <a:rPr lang="en-US" sz="2000" i="1" dirty="0" smtClean="0"/>
              <a:t>life cycle dependency</a:t>
            </a:r>
            <a:r>
              <a:rPr lang="en-US" sz="2000" dirty="0" smtClean="0"/>
              <a:t> on the container—essentially, if the container is destroyed, its contents are not</a:t>
            </a:r>
          </a:p>
          <a:p>
            <a:pPr lvl="1"/>
            <a:r>
              <a:rPr lang="en-US" sz="2000" dirty="0" smtClean="0"/>
              <a:t>As a type of association, an aggregation can be named and have the same adornments that an association can</a:t>
            </a:r>
          </a:p>
          <a:p>
            <a:r>
              <a:rPr lang="en-US" sz="2000" dirty="0" smtClean="0"/>
              <a:t>There are many examples of compositional relationships: a Library contains Books, Departments are made up of Employees, a computer is composed of a number of Devices. To model an aggregation, the aggregate (Department) has an aggregation association to the its constituent parts (Employee).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186766" cy="796908"/>
          </a:xfrm>
        </p:spPr>
        <p:txBody>
          <a:bodyPr/>
          <a:lstStyle/>
          <a:p>
            <a:r>
              <a:rPr lang="en-US" sz="3600" b="1" dirty="0" smtClean="0"/>
              <a:t>Class diagram </a:t>
            </a:r>
            <a:br>
              <a:rPr lang="en-US" sz="3600" b="1" dirty="0" smtClean="0"/>
            </a:br>
            <a:endParaRPr lang="ar-EG" sz="3600" b="1" dirty="0"/>
          </a:p>
        </p:txBody>
      </p:sp>
      <p:sp>
        <p:nvSpPr>
          <p:cNvPr id="5" name="Content Placeholder 4"/>
          <p:cNvSpPr>
            <a:spLocks noGrp="1"/>
          </p:cNvSpPr>
          <p:nvPr>
            <p:ph idx="1"/>
          </p:nvPr>
        </p:nvSpPr>
        <p:spPr>
          <a:xfrm>
            <a:off x="428596" y="857232"/>
            <a:ext cx="8258204" cy="5268931"/>
          </a:xfrm>
        </p:spPr>
        <p:txBody>
          <a:bodyPr/>
          <a:lstStyle/>
          <a:p>
            <a:r>
              <a:rPr lang="en-US" sz="2000" dirty="0" smtClean="0"/>
              <a:t>Class Diagram:</a:t>
            </a:r>
          </a:p>
          <a:p>
            <a:pPr lvl="1"/>
            <a:r>
              <a:rPr lang="en-US" sz="2000" dirty="0" smtClean="0"/>
              <a:t>The main building block in object oriented modeling</a:t>
            </a:r>
          </a:p>
          <a:p>
            <a:pPr lvl="1"/>
            <a:r>
              <a:rPr lang="en-US" sz="2000" dirty="0" smtClean="0"/>
              <a:t>describes the static structure of a system.</a:t>
            </a:r>
          </a:p>
          <a:p>
            <a:pPr lvl="1"/>
            <a:r>
              <a:rPr lang="en-US" sz="2000" dirty="0" smtClean="0"/>
              <a:t>shows how a system is structured rather than how it behaves. </a:t>
            </a:r>
          </a:p>
          <a:p>
            <a:pPr lvl="1"/>
            <a:r>
              <a:rPr lang="en-US" sz="2000" dirty="0" smtClean="0"/>
              <a:t>The static structure of a system comprises of a number of class diagrams and their dependencies. </a:t>
            </a:r>
          </a:p>
          <a:p>
            <a:pPr lvl="1"/>
            <a:r>
              <a:rPr lang="en-US" sz="2000" dirty="0" smtClean="0"/>
              <a:t>Shows a set of classes, interfaces, and collaborations and their relationships : generalization, aggregation, association, and various kinds of dependencies.</a:t>
            </a:r>
          </a:p>
          <a:p>
            <a:pPr lvl="1"/>
            <a:r>
              <a:rPr lang="en-US" sz="2000" dirty="0" smtClean="0"/>
              <a:t>Good way to describe the overall architecture of system components</a:t>
            </a:r>
          </a:p>
          <a:p>
            <a:pPr lvl="1"/>
            <a:r>
              <a:rPr lang="en-US" sz="2000" dirty="0" smtClean="0"/>
              <a:t>used for both general </a:t>
            </a:r>
            <a:r>
              <a:rPr lang="en-US" sz="2000" dirty="0"/>
              <a:t>conceptual modeling of the systematic of the application, and for detailed modeling translating the models into programming </a:t>
            </a:r>
            <a:r>
              <a:rPr lang="en-US" sz="2000" dirty="0" smtClean="0"/>
              <a:t>code</a:t>
            </a:r>
          </a:p>
          <a:p>
            <a:pPr lvl="1"/>
            <a:r>
              <a:rPr lang="en-US" sz="2000" dirty="0" smtClean="0"/>
              <a:t>The </a:t>
            </a:r>
            <a:r>
              <a:rPr lang="en-US" sz="2000" dirty="0"/>
              <a:t>classes in a diagram represent both the main objects and/or interactions in the application and the objects to be </a:t>
            </a:r>
            <a:r>
              <a:rPr lang="en-US" sz="2000" dirty="0" smtClean="0"/>
              <a:t>programmed</a:t>
            </a:r>
          </a:p>
          <a:p>
            <a:pPr lvl="1"/>
            <a:r>
              <a:rPr lang="en-US" sz="2000" dirty="0" smtClean="0"/>
              <a:t>In </a:t>
            </a:r>
            <a:r>
              <a:rPr lang="en-US" sz="2000" dirty="0"/>
              <a:t>the diagram these classes are represented with boxes which contain three </a:t>
            </a:r>
            <a:r>
              <a:rPr lang="en-US" sz="2000" dirty="0" smtClean="0"/>
              <a:t>parts</a:t>
            </a:r>
            <a:endParaRPr lang="ar-EG"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043890" cy="654032"/>
          </a:xfrm>
          <a:solidFill>
            <a:schemeClr val="bg1"/>
          </a:solidFill>
          <a:ln/>
        </p:spPr>
        <p:txBody>
          <a:bodyPr lIns="91605" tIns="45076" rIns="91605" bIns="45076"/>
          <a:lstStyle/>
          <a:p>
            <a:r>
              <a:rPr lang="en-US" dirty="0"/>
              <a:t>Aggregation </a:t>
            </a:r>
            <a:r>
              <a:rPr lang="en-US" dirty="0" smtClean="0"/>
              <a:t>Notation</a:t>
            </a:r>
            <a:endParaRPr lang="en-US" dirty="0"/>
          </a:p>
        </p:txBody>
      </p:sp>
      <p:sp>
        <p:nvSpPr>
          <p:cNvPr id="11267" name="Rectangle 3"/>
          <p:cNvSpPr>
            <a:spLocks noGrp="1" noChangeArrowheads="1"/>
          </p:cNvSpPr>
          <p:nvPr>
            <p:ph type="body" idx="1"/>
          </p:nvPr>
        </p:nvSpPr>
        <p:spPr>
          <a:xfrm>
            <a:off x="480645" y="1019879"/>
            <a:ext cx="8234759" cy="4266509"/>
          </a:xfrm>
          <a:solidFill>
            <a:schemeClr val="bg1"/>
          </a:solidFill>
          <a:ln/>
        </p:spPr>
        <p:txBody>
          <a:bodyPr lIns="259637" tIns="45076" rIns="259637" bIns="45076"/>
          <a:lstStyle/>
          <a:p>
            <a:pPr>
              <a:buNone/>
            </a:pPr>
            <a:r>
              <a:rPr lang="en-US" sz="1800" dirty="0" smtClean="0"/>
              <a:t>In UML, it is graphically represented by </a:t>
            </a:r>
            <a:r>
              <a:rPr lang="en-US" sz="1800" dirty="0" smtClean="0">
                <a:latin typeface="ZapfHumnst BT" pitchFamily="34" charset="0"/>
              </a:rPr>
              <a:t>A hollow diamond is attached to the end of an association path on the side of the aggregate (the whole) to indicate aggregation. </a:t>
            </a:r>
            <a:endParaRPr lang="en-US" sz="1800" dirty="0" smtClean="0"/>
          </a:p>
          <a:p>
            <a:pPr>
              <a:buNone/>
            </a:pP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endParaRPr lang="en-US" sz="1800" dirty="0" smtClean="0"/>
          </a:p>
          <a:p>
            <a:pPr>
              <a:buNone/>
            </a:pPr>
            <a:endParaRPr lang="en-US" sz="1800" dirty="0" smtClean="0"/>
          </a:p>
          <a:p>
            <a:pPr>
              <a:buNone/>
            </a:pPr>
            <a:r>
              <a:rPr lang="en-US" sz="1800" dirty="0" smtClean="0"/>
              <a:t>In </a:t>
            </a:r>
            <a:r>
              <a:rPr lang="en-US" sz="1800" dirty="0"/>
              <a:t>this diagram class </a:t>
            </a:r>
            <a:r>
              <a:rPr lang="en-US" sz="1800" dirty="0" smtClean="0"/>
              <a:t>1 </a:t>
            </a:r>
            <a:r>
              <a:rPr lang="en-US" sz="1800" dirty="0"/>
              <a:t>contains classes </a:t>
            </a:r>
            <a:r>
              <a:rPr lang="en-US" sz="1800" dirty="0" smtClean="0"/>
              <a:t>2 </a:t>
            </a:r>
            <a:r>
              <a:rPr lang="en-US" sz="1800" dirty="0"/>
              <a:t>and </a:t>
            </a:r>
            <a:r>
              <a:rPr lang="en-US" sz="1800" dirty="0" smtClean="0"/>
              <a:t>3.  </a:t>
            </a:r>
            <a:r>
              <a:rPr lang="en-US" sz="1800" dirty="0"/>
              <a:t>Classes 2 and 3 are part-of class 1.</a:t>
            </a:r>
          </a:p>
        </p:txBody>
      </p:sp>
      <p:grpSp>
        <p:nvGrpSpPr>
          <p:cNvPr id="7" name="Group 6"/>
          <p:cNvGrpSpPr/>
          <p:nvPr/>
        </p:nvGrpSpPr>
        <p:grpSpPr>
          <a:xfrm>
            <a:off x="4291012" y="1600200"/>
            <a:ext cx="2947988" cy="2286000"/>
            <a:chOff x="1295400" y="1219200"/>
            <a:chExt cx="2947988" cy="2286000"/>
          </a:xfrm>
        </p:grpSpPr>
        <p:sp>
          <p:nvSpPr>
            <p:cNvPr id="8" name="Rectangle 5"/>
            <p:cNvSpPr>
              <a:spLocks noChangeArrowheads="1"/>
            </p:cNvSpPr>
            <p:nvPr/>
          </p:nvSpPr>
          <p:spPr bwMode="auto">
            <a:xfrm>
              <a:off x="2362200" y="1524000"/>
              <a:ext cx="1143000" cy="381000"/>
            </a:xfrm>
            <a:prstGeom prst="rect">
              <a:avLst/>
            </a:prstGeom>
            <a:solidFill>
              <a:srgbClr val="FFFF99"/>
            </a:solidFill>
            <a:ln w="9525">
              <a:solidFill>
                <a:schemeClr val="tx1"/>
              </a:solidFill>
              <a:miter lim="800000"/>
              <a:headEnd/>
              <a:tailEnd/>
            </a:ln>
            <a:effectLst/>
          </p:spPr>
          <p:txBody>
            <a:bodyPr wrap="none" anchor="ctr"/>
            <a:lstStyle/>
            <a:p>
              <a:pPr algn="ctr" eaLnBrk="0" hangingPunct="0"/>
              <a:r>
                <a:rPr lang="en-US" sz="1400" b="1" dirty="0"/>
                <a:t>Class </a:t>
              </a:r>
              <a:r>
                <a:rPr lang="en-US" sz="1400" b="1" dirty="0" smtClean="0"/>
                <a:t>1</a:t>
              </a:r>
              <a:endParaRPr lang="en-US" sz="1400" b="1" dirty="0"/>
            </a:p>
          </p:txBody>
        </p:sp>
        <p:sp>
          <p:nvSpPr>
            <p:cNvPr id="9" name="Rectangle 6"/>
            <p:cNvSpPr>
              <a:spLocks noChangeArrowheads="1"/>
            </p:cNvSpPr>
            <p:nvPr/>
          </p:nvSpPr>
          <p:spPr bwMode="auto">
            <a:xfrm>
              <a:off x="1635125" y="2689225"/>
              <a:ext cx="1143000" cy="434975"/>
            </a:xfrm>
            <a:prstGeom prst="rect">
              <a:avLst/>
            </a:prstGeom>
            <a:solidFill>
              <a:srgbClr val="FFFF99"/>
            </a:solidFill>
            <a:ln w="9525">
              <a:solidFill>
                <a:schemeClr val="tx1"/>
              </a:solidFill>
              <a:miter lim="800000"/>
              <a:headEnd/>
              <a:tailEnd/>
            </a:ln>
            <a:effectLst/>
          </p:spPr>
          <p:txBody>
            <a:bodyPr wrap="none" anchor="ctr"/>
            <a:lstStyle/>
            <a:p>
              <a:pPr algn="ctr" eaLnBrk="0" hangingPunct="0"/>
              <a:r>
                <a:rPr lang="en-US" sz="1400" b="1" dirty="0"/>
                <a:t>Class </a:t>
              </a:r>
              <a:r>
                <a:rPr lang="en-US" sz="1400" b="1" dirty="0" smtClean="0"/>
                <a:t>2</a:t>
              </a:r>
              <a:endParaRPr lang="en-US" sz="1400" b="1" baseline="-25000" dirty="0"/>
            </a:p>
          </p:txBody>
        </p:sp>
        <p:sp>
          <p:nvSpPr>
            <p:cNvPr id="10" name="Rectangle 7"/>
            <p:cNvSpPr>
              <a:spLocks noChangeArrowheads="1"/>
            </p:cNvSpPr>
            <p:nvPr/>
          </p:nvSpPr>
          <p:spPr bwMode="auto">
            <a:xfrm>
              <a:off x="3100388" y="2678113"/>
              <a:ext cx="1143000" cy="446087"/>
            </a:xfrm>
            <a:prstGeom prst="rect">
              <a:avLst/>
            </a:prstGeom>
            <a:solidFill>
              <a:srgbClr val="FFFF99"/>
            </a:solidFill>
            <a:ln w="9525">
              <a:solidFill>
                <a:schemeClr val="tx1"/>
              </a:solidFill>
              <a:miter lim="800000"/>
              <a:headEnd/>
              <a:tailEnd/>
            </a:ln>
            <a:effectLst/>
          </p:spPr>
          <p:txBody>
            <a:bodyPr wrap="none" anchor="ctr"/>
            <a:lstStyle/>
            <a:p>
              <a:pPr algn="ctr" eaLnBrk="0" hangingPunct="0"/>
              <a:r>
                <a:rPr lang="en-US" sz="1400" b="1" dirty="0"/>
                <a:t>Class </a:t>
              </a:r>
              <a:r>
                <a:rPr lang="en-US" sz="1400" b="1" dirty="0" smtClean="0"/>
                <a:t>3</a:t>
              </a:r>
              <a:endParaRPr lang="en-US" sz="1400" b="1" baseline="-25000" dirty="0"/>
            </a:p>
          </p:txBody>
        </p:sp>
        <p:sp>
          <p:nvSpPr>
            <p:cNvPr id="11" name="Freeform 8"/>
            <p:cNvSpPr>
              <a:spLocks/>
            </p:cNvSpPr>
            <p:nvPr/>
          </p:nvSpPr>
          <p:spPr bwMode="auto">
            <a:xfrm>
              <a:off x="2209800" y="2362200"/>
              <a:ext cx="1447800" cy="304800"/>
            </a:xfrm>
            <a:custGeom>
              <a:avLst/>
              <a:gdLst/>
              <a:ahLst/>
              <a:cxnLst>
                <a:cxn ang="0">
                  <a:pos x="0" y="96"/>
                </a:cxn>
                <a:cxn ang="0">
                  <a:pos x="0" y="0"/>
                </a:cxn>
                <a:cxn ang="0">
                  <a:pos x="1824" y="0"/>
                </a:cxn>
                <a:cxn ang="0">
                  <a:pos x="1824" y="96"/>
                </a:cxn>
              </a:cxnLst>
              <a:rect l="0" t="0" r="r" b="b"/>
              <a:pathLst>
                <a:path w="1824" h="96">
                  <a:moveTo>
                    <a:pt x="0" y="96"/>
                  </a:moveTo>
                  <a:lnTo>
                    <a:pt x="0" y="0"/>
                  </a:lnTo>
                  <a:lnTo>
                    <a:pt x="1824" y="0"/>
                  </a:lnTo>
                  <a:lnTo>
                    <a:pt x="1824" y="96"/>
                  </a:lnTo>
                </a:path>
              </a:pathLst>
            </a:custGeom>
            <a:noFill/>
            <a:ln w="9525">
              <a:solidFill>
                <a:schemeClr val="tx1"/>
              </a:solidFill>
              <a:round/>
              <a:headEnd/>
              <a:tailEnd/>
            </a:ln>
            <a:effectLst/>
          </p:spPr>
          <p:txBody>
            <a:bodyPr/>
            <a:lstStyle/>
            <a:p>
              <a:endParaRPr lang="ar-EG"/>
            </a:p>
          </p:txBody>
        </p:sp>
        <p:grpSp>
          <p:nvGrpSpPr>
            <p:cNvPr id="12" name="Group 9"/>
            <p:cNvGrpSpPr>
              <a:grpSpLocks/>
            </p:cNvGrpSpPr>
            <p:nvPr/>
          </p:nvGrpSpPr>
          <p:grpSpPr bwMode="auto">
            <a:xfrm>
              <a:off x="2814638" y="1903413"/>
              <a:ext cx="228600" cy="444500"/>
              <a:chOff x="4480" y="1304"/>
              <a:chExt cx="144" cy="280"/>
            </a:xfrm>
          </p:grpSpPr>
          <p:sp>
            <p:nvSpPr>
              <p:cNvPr id="16" name="Line 10"/>
              <p:cNvSpPr>
                <a:spLocks noChangeShapeType="1"/>
              </p:cNvSpPr>
              <p:nvPr/>
            </p:nvSpPr>
            <p:spPr bwMode="auto">
              <a:xfrm>
                <a:off x="4552" y="1488"/>
                <a:ext cx="4" cy="96"/>
              </a:xfrm>
              <a:prstGeom prst="line">
                <a:avLst/>
              </a:prstGeom>
              <a:noFill/>
              <a:ln w="9525">
                <a:solidFill>
                  <a:schemeClr val="tx1"/>
                </a:solidFill>
                <a:round/>
                <a:headEnd/>
                <a:tailEnd/>
              </a:ln>
              <a:effectLst/>
            </p:spPr>
            <p:txBody>
              <a:bodyPr/>
              <a:lstStyle/>
              <a:p>
                <a:endParaRPr lang="ar-EG"/>
              </a:p>
            </p:txBody>
          </p:sp>
          <p:sp>
            <p:nvSpPr>
              <p:cNvPr id="17" name="AutoShape 11"/>
              <p:cNvSpPr>
                <a:spLocks noChangeArrowheads="1"/>
              </p:cNvSpPr>
              <p:nvPr/>
            </p:nvSpPr>
            <p:spPr bwMode="auto">
              <a:xfrm>
                <a:off x="4480" y="1304"/>
                <a:ext cx="144" cy="192"/>
              </a:xfrm>
              <a:prstGeom prst="diamond">
                <a:avLst/>
              </a:prstGeom>
              <a:noFill/>
              <a:ln w="9525">
                <a:solidFill>
                  <a:schemeClr val="tx1"/>
                </a:solidFill>
                <a:miter lim="800000"/>
                <a:headEnd/>
                <a:tailEnd/>
              </a:ln>
              <a:effectLst/>
            </p:spPr>
            <p:txBody>
              <a:bodyPr wrap="none" anchor="ctr"/>
              <a:lstStyle/>
              <a:p>
                <a:endParaRPr lang="ar-EG"/>
              </a:p>
            </p:txBody>
          </p:sp>
        </p:grpSp>
        <p:sp>
          <p:nvSpPr>
            <p:cNvPr id="13" name="Text Box 12"/>
            <p:cNvSpPr txBox="1">
              <a:spLocks noChangeArrowheads="1"/>
            </p:cNvSpPr>
            <p:nvPr/>
          </p:nvSpPr>
          <p:spPr bwMode="auto">
            <a:xfrm>
              <a:off x="1295400" y="1981200"/>
              <a:ext cx="1558925" cy="304800"/>
            </a:xfrm>
            <a:prstGeom prst="rect">
              <a:avLst/>
            </a:prstGeom>
            <a:noFill/>
            <a:ln w="12700">
              <a:noFill/>
              <a:miter lim="800000"/>
              <a:headEnd type="none" w="sm" len="sm"/>
              <a:tailEnd type="none" w="sm" len="sm"/>
            </a:ln>
            <a:effectLst/>
          </p:spPr>
          <p:txBody>
            <a:bodyPr wrap="none">
              <a:spAutoFit/>
            </a:bodyPr>
            <a:lstStyle/>
            <a:p>
              <a:pPr eaLnBrk="0" hangingPunct="0"/>
              <a:r>
                <a:rPr lang="en-US" sz="1400" b="1" dirty="0">
                  <a:solidFill>
                    <a:srgbClr val="FF0000"/>
                  </a:solidFill>
                </a:rPr>
                <a:t>AGGREGATION</a:t>
              </a:r>
            </a:p>
          </p:txBody>
        </p:sp>
        <p:sp>
          <p:nvSpPr>
            <p:cNvPr id="14" name="Text Box 14"/>
            <p:cNvSpPr txBox="1">
              <a:spLocks noChangeArrowheads="1"/>
            </p:cNvSpPr>
            <p:nvPr/>
          </p:nvSpPr>
          <p:spPr bwMode="auto">
            <a:xfrm>
              <a:off x="2209800" y="1219200"/>
              <a:ext cx="1404938" cy="304800"/>
            </a:xfrm>
            <a:prstGeom prst="rect">
              <a:avLst/>
            </a:prstGeom>
            <a:noFill/>
            <a:ln w="12700">
              <a:noFill/>
              <a:miter lim="800000"/>
              <a:headEnd type="none" w="sm" len="sm"/>
              <a:tailEnd type="none" w="sm" len="sm"/>
            </a:ln>
            <a:effectLst/>
          </p:spPr>
          <p:txBody>
            <a:bodyPr wrap="none">
              <a:spAutoFit/>
            </a:bodyPr>
            <a:lstStyle/>
            <a:p>
              <a:pPr eaLnBrk="0" hangingPunct="0"/>
              <a:r>
                <a:rPr lang="en-US" sz="1400" b="1" dirty="0"/>
                <a:t>Container Class</a:t>
              </a:r>
            </a:p>
          </p:txBody>
        </p:sp>
        <p:sp>
          <p:nvSpPr>
            <p:cNvPr id="15" name="AutoShape 16"/>
            <p:cNvSpPr>
              <a:spLocks/>
            </p:cNvSpPr>
            <p:nvPr/>
          </p:nvSpPr>
          <p:spPr bwMode="auto">
            <a:xfrm rot="-5400000">
              <a:off x="2857500" y="2476500"/>
              <a:ext cx="228600" cy="1828800"/>
            </a:xfrm>
            <a:prstGeom prst="leftBrace">
              <a:avLst>
                <a:gd name="adj1" fmla="val 66667"/>
                <a:gd name="adj2" fmla="val 50000"/>
              </a:avLst>
            </a:prstGeom>
            <a:noFill/>
            <a:ln w="12700">
              <a:solidFill>
                <a:schemeClr val="tx1"/>
              </a:solidFill>
              <a:round/>
              <a:headEnd type="none" w="sm" len="sm"/>
              <a:tailEnd type="none" w="sm" len="sm"/>
            </a:ln>
            <a:effectLst/>
          </p:spPr>
          <p:txBody>
            <a:bodyPr wrap="none" anchor="ctr"/>
            <a:lstStyle/>
            <a:p>
              <a:endParaRPr lang="ar-EG"/>
            </a:p>
          </p:txBody>
        </p:sp>
      </p:grpSp>
      <p:grpSp>
        <p:nvGrpSpPr>
          <p:cNvPr id="18" name="Group 17"/>
          <p:cNvGrpSpPr/>
          <p:nvPr/>
        </p:nvGrpSpPr>
        <p:grpSpPr>
          <a:xfrm>
            <a:off x="1214414" y="4724400"/>
            <a:ext cx="6103937" cy="1139825"/>
            <a:chOff x="1204913" y="4481513"/>
            <a:chExt cx="6103937" cy="1139825"/>
          </a:xfrm>
        </p:grpSpPr>
        <p:sp>
          <p:nvSpPr>
            <p:cNvPr id="19" name="Rectangle 4"/>
            <p:cNvSpPr>
              <a:spLocks noChangeArrowheads="1"/>
            </p:cNvSpPr>
            <p:nvPr/>
          </p:nvSpPr>
          <p:spPr bwMode="auto">
            <a:xfrm>
              <a:off x="5772150" y="4522788"/>
              <a:ext cx="1536700" cy="1036637"/>
            </a:xfrm>
            <a:prstGeom prst="rect">
              <a:avLst/>
            </a:prstGeom>
            <a:solidFill>
              <a:srgbClr val="FFFFCC"/>
            </a:solidFill>
            <a:ln w="0">
              <a:solidFill>
                <a:srgbClr val="990033"/>
              </a:solidFill>
              <a:miter lim="800000"/>
              <a:headEnd/>
              <a:tailEnd/>
            </a:ln>
          </p:spPr>
          <p:txBody>
            <a:bodyPr/>
            <a:lstStyle/>
            <a:p>
              <a:endParaRPr lang="ar-EG"/>
            </a:p>
          </p:txBody>
        </p:sp>
        <p:sp>
          <p:nvSpPr>
            <p:cNvPr id="20" name="Rectangle 5"/>
            <p:cNvSpPr>
              <a:spLocks noChangeArrowheads="1"/>
            </p:cNvSpPr>
            <p:nvPr/>
          </p:nvSpPr>
          <p:spPr bwMode="auto">
            <a:xfrm>
              <a:off x="6311900" y="4605338"/>
              <a:ext cx="560388" cy="373062"/>
            </a:xfrm>
            <a:prstGeom prst="rect">
              <a:avLst/>
            </a:prstGeom>
            <a:noFill/>
            <a:ln w="9525">
              <a:noFill/>
              <a:miter lim="800000"/>
              <a:headEnd/>
              <a:tailEnd/>
            </a:ln>
          </p:spPr>
          <p:txBody>
            <a:bodyPr wrap="none" lIns="0" tIns="0" rIns="0" bIns="0">
              <a:spAutoFit/>
            </a:bodyPr>
            <a:lstStyle/>
            <a:p>
              <a:r>
                <a:rPr lang="en-US" sz="2000">
                  <a:solidFill>
                    <a:srgbClr val="000000"/>
                  </a:solidFill>
                </a:rPr>
                <a:t>Part</a:t>
              </a:r>
              <a:endParaRPr lang="en-US"/>
            </a:p>
          </p:txBody>
        </p:sp>
        <p:sp>
          <p:nvSpPr>
            <p:cNvPr id="21" name="Rectangle 6"/>
            <p:cNvSpPr>
              <a:spLocks noChangeArrowheads="1"/>
            </p:cNvSpPr>
            <p:nvPr/>
          </p:nvSpPr>
          <p:spPr bwMode="auto">
            <a:xfrm>
              <a:off x="5772150" y="4978400"/>
              <a:ext cx="1536700" cy="581025"/>
            </a:xfrm>
            <a:prstGeom prst="rect">
              <a:avLst/>
            </a:prstGeom>
            <a:noFill/>
            <a:ln w="0">
              <a:solidFill>
                <a:srgbClr val="990033"/>
              </a:solidFill>
              <a:miter lim="800000"/>
              <a:headEnd/>
              <a:tailEnd/>
            </a:ln>
          </p:spPr>
          <p:txBody>
            <a:bodyPr/>
            <a:lstStyle/>
            <a:p>
              <a:endParaRPr lang="ar-EG"/>
            </a:p>
          </p:txBody>
        </p:sp>
        <p:sp>
          <p:nvSpPr>
            <p:cNvPr id="22" name="Rectangle 7"/>
            <p:cNvSpPr>
              <a:spLocks noChangeArrowheads="1"/>
            </p:cNvSpPr>
            <p:nvPr/>
          </p:nvSpPr>
          <p:spPr bwMode="auto">
            <a:xfrm>
              <a:off x="5772150" y="5124450"/>
              <a:ext cx="1536700" cy="434975"/>
            </a:xfrm>
            <a:prstGeom prst="rect">
              <a:avLst/>
            </a:prstGeom>
            <a:noFill/>
            <a:ln w="0">
              <a:solidFill>
                <a:srgbClr val="990033"/>
              </a:solidFill>
              <a:miter lim="800000"/>
              <a:headEnd/>
              <a:tailEnd/>
            </a:ln>
          </p:spPr>
          <p:txBody>
            <a:bodyPr/>
            <a:lstStyle/>
            <a:p>
              <a:endParaRPr lang="ar-EG"/>
            </a:p>
          </p:txBody>
        </p:sp>
        <p:sp>
          <p:nvSpPr>
            <p:cNvPr id="23" name="Rectangle 8"/>
            <p:cNvSpPr>
              <a:spLocks noChangeArrowheads="1"/>
            </p:cNvSpPr>
            <p:nvPr/>
          </p:nvSpPr>
          <p:spPr bwMode="auto">
            <a:xfrm>
              <a:off x="1204913" y="4481513"/>
              <a:ext cx="1744662" cy="1139825"/>
            </a:xfrm>
            <a:prstGeom prst="rect">
              <a:avLst/>
            </a:prstGeom>
            <a:solidFill>
              <a:srgbClr val="FFFFCC"/>
            </a:solidFill>
            <a:ln w="0">
              <a:solidFill>
                <a:srgbClr val="990033"/>
              </a:solidFill>
              <a:miter lim="800000"/>
              <a:headEnd/>
              <a:tailEnd/>
            </a:ln>
          </p:spPr>
          <p:txBody>
            <a:bodyPr/>
            <a:lstStyle/>
            <a:p>
              <a:endParaRPr lang="ar-EG"/>
            </a:p>
          </p:txBody>
        </p:sp>
        <p:sp>
          <p:nvSpPr>
            <p:cNvPr id="24" name="Rectangle 9"/>
            <p:cNvSpPr>
              <a:spLocks noChangeArrowheads="1"/>
            </p:cNvSpPr>
            <p:nvPr/>
          </p:nvSpPr>
          <p:spPr bwMode="auto">
            <a:xfrm>
              <a:off x="1724025" y="4543425"/>
              <a:ext cx="830263" cy="373063"/>
            </a:xfrm>
            <a:prstGeom prst="rect">
              <a:avLst/>
            </a:prstGeom>
            <a:noFill/>
            <a:ln w="9525">
              <a:noFill/>
              <a:miter lim="800000"/>
              <a:headEnd/>
              <a:tailEnd/>
            </a:ln>
          </p:spPr>
          <p:txBody>
            <a:bodyPr wrap="none" lIns="0" tIns="0" rIns="0" bIns="0">
              <a:spAutoFit/>
            </a:bodyPr>
            <a:lstStyle/>
            <a:p>
              <a:r>
                <a:rPr lang="en-US" sz="2000" dirty="0">
                  <a:solidFill>
                    <a:srgbClr val="000000"/>
                  </a:solidFill>
                </a:rPr>
                <a:t>Whole</a:t>
              </a:r>
              <a:endParaRPr lang="en-US" dirty="0"/>
            </a:p>
          </p:txBody>
        </p:sp>
        <p:sp>
          <p:nvSpPr>
            <p:cNvPr id="25" name="Rectangle 10"/>
            <p:cNvSpPr>
              <a:spLocks noChangeArrowheads="1"/>
            </p:cNvSpPr>
            <p:nvPr/>
          </p:nvSpPr>
          <p:spPr bwMode="auto">
            <a:xfrm>
              <a:off x="1204913" y="4916488"/>
              <a:ext cx="1744662" cy="704850"/>
            </a:xfrm>
            <a:prstGeom prst="rect">
              <a:avLst/>
            </a:prstGeom>
            <a:noFill/>
            <a:ln w="0">
              <a:solidFill>
                <a:srgbClr val="990033"/>
              </a:solidFill>
              <a:miter lim="800000"/>
              <a:headEnd/>
              <a:tailEnd/>
            </a:ln>
          </p:spPr>
          <p:txBody>
            <a:bodyPr/>
            <a:lstStyle/>
            <a:p>
              <a:endParaRPr lang="ar-EG"/>
            </a:p>
          </p:txBody>
        </p:sp>
        <p:sp>
          <p:nvSpPr>
            <p:cNvPr id="26" name="Rectangle 11"/>
            <p:cNvSpPr>
              <a:spLocks noChangeArrowheads="1"/>
            </p:cNvSpPr>
            <p:nvPr/>
          </p:nvSpPr>
          <p:spPr bwMode="auto">
            <a:xfrm>
              <a:off x="1204913" y="5062538"/>
              <a:ext cx="1744662" cy="558800"/>
            </a:xfrm>
            <a:prstGeom prst="rect">
              <a:avLst/>
            </a:prstGeom>
            <a:noFill/>
            <a:ln w="0">
              <a:solidFill>
                <a:srgbClr val="990033"/>
              </a:solidFill>
              <a:miter lim="800000"/>
              <a:headEnd/>
              <a:tailEnd/>
            </a:ln>
          </p:spPr>
          <p:txBody>
            <a:bodyPr/>
            <a:lstStyle/>
            <a:p>
              <a:endParaRPr lang="ar-EG"/>
            </a:p>
          </p:txBody>
        </p:sp>
        <p:sp>
          <p:nvSpPr>
            <p:cNvPr id="27" name="Line 12"/>
            <p:cNvSpPr>
              <a:spLocks noChangeShapeType="1"/>
            </p:cNvSpPr>
            <p:nvPr/>
          </p:nvSpPr>
          <p:spPr bwMode="auto">
            <a:xfrm>
              <a:off x="4360863" y="5040313"/>
              <a:ext cx="1411287" cy="1587"/>
            </a:xfrm>
            <a:prstGeom prst="line">
              <a:avLst/>
            </a:prstGeom>
            <a:noFill/>
            <a:ln w="0">
              <a:solidFill>
                <a:schemeClr val="tx1"/>
              </a:solidFill>
              <a:round/>
              <a:headEnd/>
              <a:tailEnd/>
            </a:ln>
          </p:spPr>
          <p:txBody>
            <a:bodyPr/>
            <a:lstStyle/>
            <a:p>
              <a:endParaRPr lang="ar-EG"/>
            </a:p>
          </p:txBody>
        </p:sp>
        <p:sp>
          <p:nvSpPr>
            <p:cNvPr id="28" name="Rectangle 13"/>
            <p:cNvSpPr>
              <a:spLocks noChangeArrowheads="1"/>
            </p:cNvSpPr>
            <p:nvPr/>
          </p:nvSpPr>
          <p:spPr bwMode="auto">
            <a:xfrm>
              <a:off x="5294313" y="5268913"/>
              <a:ext cx="422275" cy="304800"/>
            </a:xfrm>
            <a:prstGeom prst="rect">
              <a:avLst/>
            </a:prstGeom>
            <a:noFill/>
            <a:ln w="9525">
              <a:noFill/>
              <a:miter lim="800000"/>
              <a:headEnd/>
              <a:tailEnd/>
            </a:ln>
          </p:spPr>
          <p:txBody>
            <a:bodyPr wrap="none" lIns="0" tIns="0" rIns="0" bIns="0">
              <a:spAutoFit/>
            </a:bodyPr>
            <a:lstStyle/>
            <a:p>
              <a:r>
                <a:rPr lang="en-US" sz="2000"/>
                <a:t>0..1</a:t>
              </a:r>
              <a:endParaRPr lang="en-US"/>
            </a:p>
          </p:txBody>
        </p:sp>
        <p:sp>
          <p:nvSpPr>
            <p:cNvPr id="29" name="Line 14"/>
            <p:cNvSpPr>
              <a:spLocks noChangeShapeType="1"/>
            </p:cNvSpPr>
            <p:nvPr/>
          </p:nvSpPr>
          <p:spPr bwMode="auto">
            <a:xfrm flipH="1">
              <a:off x="3276600" y="5040313"/>
              <a:ext cx="1084263" cy="1587"/>
            </a:xfrm>
            <a:prstGeom prst="line">
              <a:avLst/>
            </a:prstGeom>
            <a:noFill/>
            <a:ln w="0">
              <a:solidFill>
                <a:schemeClr val="tx1"/>
              </a:solidFill>
              <a:round/>
              <a:headEnd/>
              <a:tailEnd/>
            </a:ln>
          </p:spPr>
          <p:txBody>
            <a:bodyPr/>
            <a:lstStyle/>
            <a:p>
              <a:endParaRPr lang="ar-EG"/>
            </a:p>
          </p:txBody>
        </p:sp>
        <p:sp>
          <p:nvSpPr>
            <p:cNvPr id="30" name="Rectangle 15"/>
            <p:cNvSpPr>
              <a:spLocks noChangeArrowheads="1"/>
            </p:cNvSpPr>
            <p:nvPr/>
          </p:nvSpPr>
          <p:spPr bwMode="auto">
            <a:xfrm>
              <a:off x="3011488" y="5248275"/>
              <a:ext cx="141287" cy="304800"/>
            </a:xfrm>
            <a:prstGeom prst="rect">
              <a:avLst/>
            </a:prstGeom>
            <a:noFill/>
            <a:ln w="9525">
              <a:noFill/>
              <a:miter lim="800000"/>
              <a:headEnd/>
              <a:tailEnd/>
            </a:ln>
          </p:spPr>
          <p:txBody>
            <a:bodyPr wrap="none" lIns="0" tIns="0" rIns="0" bIns="0">
              <a:spAutoFit/>
            </a:bodyPr>
            <a:lstStyle/>
            <a:p>
              <a:r>
                <a:rPr lang="en-US" sz="2000"/>
                <a:t>1</a:t>
              </a:r>
              <a:endParaRPr lang="en-US"/>
            </a:p>
          </p:txBody>
        </p:sp>
        <p:sp>
          <p:nvSpPr>
            <p:cNvPr id="31" name="Freeform 16"/>
            <p:cNvSpPr>
              <a:spLocks/>
            </p:cNvSpPr>
            <p:nvPr/>
          </p:nvSpPr>
          <p:spPr bwMode="auto">
            <a:xfrm>
              <a:off x="2949575" y="4937125"/>
              <a:ext cx="352425" cy="207963"/>
            </a:xfrm>
            <a:custGeom>
              <a:avLst/>
              <a:gdLst/>
              <a:ahLst/>
              <a:cxnLst>
                <a:cxn ang="0">
                  <a:pos x="0" y="65"/>
                </a:cxn>
                <a:cxn ang="0">
                  <a:pos x="117" y="131"/>
                </a:cxn>
                <a:cxn ang="0">
                  <a:pos x="222" y="65"/>
                </a:cxn>
                <a:cxn ang="0">
                  <a:pos x="117" y="0"/>
                </a:cxn>
                <a:cxn ang="0">
                  <a:pos x="0" y="65"/>
                </a:cxn>
              </a:cxnLst>
              <a:rect l="0" t="0" r="r" b="b"/>
              <a:pathLst>
                <a:path w="222" h="131">
                  <a:moveTo>
                    <a:pt x="0" y="65"/>
                  </a:moveTo>
                  <a:lnTo>
                    <a:pt x="117" y="131"/>
                  </a:lnTo>
                  <a:lnTo>
                    <a:pt x="222" y="65"/>
                  </a:lnTo>
                  <a:lnTo>
                    <a:pt x="117" y="0"/>
                  </a:lnTo>
                  <a:lnTo>
                    <a:pt x="0" y="65"/>
                  </a:lnTo>
                  <a:close/>
                </a:path>
              </a:pathLst>
            </a:custGeom>
            <a:noFill/>
            <a:ln w="0">
              <a:solidFill>
                <a:schemeClr val="tx1"/>
              </a:solidFill>
              <a:prstDash val="solid"/>
              <a:round/>
              <a:headEnd/>
              <a:tailEnd/>
            </a:ln>
          </p:spPr>
          <p:txBody>
            <a:bodyPr/>
            <a:lstStyle/>
            <a:p>
              <a:endParaRPr lang="ar-EG"/>
            </a:p>
          </p:txBody>
        </p:sp>
        <p:sp>
          <p:nvSpPr>
            <p:cNvPr id="32" name="Rectangle 17"/>
            <p:cNvSpPr>
              <a:spLocks noChangeArrowheads="1"/>
            </p:cNvSpPr>
            <p:nvPr/>
          </p:nvSpPr>
          <p:spPr bwMode="auto">
            <a:xfrm>
              <a:off x="3011488" y="5248275"/>
              <a:ext cx="141287" cy="304800"/>
            </a:xfrm>
            <a:prstGeom prst="rect">
              <a:avLst/>
            </a:prstGeom>
            <a:noFill/>
            <a:ln w="9525">
              <a:noFill/>
              <a:miter lim="800000"/>
              <a:headEnd/>
              <a:tailEnd/>
            </a:ln>
          </p:spPr>
          <p:txBody>
            <a:bodyPr wrap="none" lIns="0" tIns="0" rIns="0" bIns="0">
              <a:spAutoFit/>
            </a:bodyPr>
            <a:lstStyle/>
            <a:p>
              <a:r>
                <a:rPr lang="en-US" sz="2000"/>
                <a:t>1</a:t>
              </a:r>
              <a:endParaRPr lang="en-US"/>
            </a:p>
          </p:txBody>
        </p:sp>
        <p:sp>
          <p:nvSpPr>
            <p:cNvPr id="33" name="Rectangle 18"/>
            <p:cNvSpPr>
              <a:spLocks noChangeArrowheads="1"/>
            </p:cNvSpPr>
            <p:nvPr/>
          </p:nvSpPr>
          <p:spPr bwMode="auto">
            <a:xfrm>
              <a:off x="5294313" y="5268913"/>
              <a:ext cx="422275" cy="304800"/>
            </a:xfrm>
            <a:prstGeom prst="rect">
              <a:avLst/>
            </a:prstGeom>
            <a:noFill/>
            <a:ln w="9525">
              <a:noFill/>
              <a:miter lim="800000"/>
              <a:headEnd/>
              <a:tailEnd/>
            </a:ln>
          </p:spPr>
          <p:txBody>
            <a:bodyPr wrap="none" lIns="0" tIns="0" rIns="0" bIns="0">
              <a:spAutoFit/>
            </a:bodyPr>
            <a:lstStyle/>
            <a:p>
              <a:r>
                <a:rPr lang="en-US" sz="2000"/>
                <a:t>0..1</a:t>
              </a:r>
              <a:endParaRPr lang="en-US"/>
            </a:p>
          </p:txBody>
        </p:sp>
      </p:grpSp>
      <p:sp>
        <p:nvSpPr>
          <p:cNvPr id="34" name="Text Box 15"/>
          <p:cNvSpPr txBox="1">
            <a:spLocks noChangeArrowheads="1"/>
          </p:cNvSpPr>
          <p:nvPr/>
        </p:nvSpPr>
        <p:spPr bwMode="auto">
          <a:xfrm>
            <a:off x="5257800" y="3810000"/>
            <a:ext cx="1554163" cy="304800"/>
          </a:xfrm>
          <a:prstGeom prst="rect">
            <a:avLst/>
          </a:prstGeom>
          <a:noFill/>
          <a:ln w="12700">
            <a:noFill/>
            <a:miter lim="800000"/>
            <a:headEnd type="none" w="sm" len="sm"/>
            <a:tailEnd type="none" w="sm" len="sm"/>
          </a:ln>
          <a:effectLst/>
        </p:spPr>
        <p:txBody>
          <a:bodyPr wrap="none">
            <a:spAutoFit/>
          </a:bodyPr>
          <a:lstStyle/>
          <a:p>
            <a:pPr eaLnBrk="0" hangingPunct="0"/>
            <a:r>
              <a:rPr lang="en-US" sz="1400" b="1" dirty="0" err="1"/>
              <a:t>Containee</a:t>
            </a:r>
            <a:r>
              <a:rPr lang="en-US" sz="1400" b="1" dirty="0"/>
              <a:t> Classes</a:t>
            </a:r>
          </a:p>
        </p:txBody>
      </p:sp>
      <p:sp>
        <p:nvSpPr>
          <p:cNvPr id="35" name="Rectangle 34"/>
          <p:cNvSpPr/>
          <p:nvPr/>
        </p:nvSpPr>
        <p:spPr>
          <a:xfrm>
            <a:off x="76200" y="6260068"/>
            <a:ext cx="8915400" cy="369332"/>
          </a:xfrm>
          <a:prstGeom prst="rect">
            <a:avLst/>
          </a:prstGeom>
        </p:spPr>
        <p:txBody>
          <a:bodyPr wrap="square">
            <a:spAutoFit/>
          </a:bodyPr>
          <a:lstStyle/>
          <a:p>
            <a:r>
              <a:rPr lang="en-US" dirty="0" smtClean="0">
                <a:latin typeface="ZapfHumnst BT" pitchFamily="34" charset="0"/>
              </a:rPr>
              <a:t>An aggregation relationship that has a multiplicity greater than one for the aggregate</a:t>
            </a:r>
            <a:endParaRPr lang="ar-EG"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examples</a:t>
            </a:r>
            <a:endParaRPr lang="ar-EG" dirty="0"/>
          </a:p>
        </p:txBody>
      </p:sp>
      <p:pic>
        <p:nvPicPr>
          <p:cNvPr id="700418" name="Picture 2"/>
          <p:cNvPicPr>
            <a:picLocks noChangeAspect="1" noChangeArrowheads="1"/>
          </p:cNvPicPr>
          <p:nvPr/>
        </p:nvPicPr>
        <p:blipFill>
          <a:blip r:embed="rId3"/>
          <a:srcRect/>
          <a:stretch>
            <a:fillRect/>
          </a:stretch>
        </p:blipFill>
        <p:spPr bwMode="auto">
          <a:xfrm>
            <a:off x="1785918" y="1643050"/>
            <a:ext cx="5324475" cy="2200275"/>
          </a:xfrm>
          <a:prstGeom prst="rect">
            <a:avLst/>
          </a:prstGeom>
          <a:noFill/>
          <a:ln w="9525">
            <a:noFill/>
            <a:miter lim="800000"/>
            <a:headEnd/>
            <a:tailEnd/>
          </a:ln>
          <a:effectLst/>
        </p:spPr>
      </p:pic>
      <p:pic>
        <p:nvPicPr>
          <p:cNvPr id="700419" name="Picture 3"/>
          <p:cNvPicPr>
            <a:picLocks noChangeAspect="1" noChangeArrowheads="1"/>
          </p:cNvPicPr>
          <p:nvPr/>
        </p:nvPicPr>
        <p:blipFill>
          <a:blip r:embed="rId4"/>
          <a:srcRect/>
          <a:stretch>
            <a:fillRect/>
          </a:stretch>
        </p:blipFill>
        <p:spPr bwMode="auto">
          <a:xfrm>
            <a:off x="1295400" y="4724400"/>
            <a:ext cx="6335486"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43000" y="2057400"/>
            <a:ext cx="6416675" cy="2024063"/>
            <a:chOff x="725" y="1303"/>
            <a:chExt cx="4042" cy="1275"/>
          </a:xfrm>
        </p:grpSpPr>
        <p:sp>
          <p:nvSpPr>
            <p:cNvPr id="75794" name="AutoShape 3"/>
            <p:cNvSpPr>
              <a:spLocks noChangeArrowheads="1"/>
            </p:cNvSpPr>
            <p:nvPr/>
          </p:nvSpPr>
          <p:spPr bwMode="auto">
            <a:xfrm>
              <a:off x="2805" y="1303"/>
              <a:ext cx="87" cy="87"/>
            </a:xfrm>
            <a:prstGeom prst="diamond">
              <a:avLst/>
            </a:prstGeom>
            <a:solidFill>
              <a:schemeClr val="bg1"/>
            </a:solidFill>
            <a:ln w="12700">
              <a:solidFill>
                <a:schemeClr val="tx1"/>
              </a:solidFill>
              <a:miter lim="800000"/>
              <a:headEnd/>
              <a:tailEnd/>
            </a:ln>
          </p:spPr>
          <p:txBody>
            <a:bodyPr wrap="none" anchor="ctr"/>
            <a:lstStyle/>
            <a:p>
              <a:endParaRPr lang="ar-EG"/>
            </a:p>
          </p:txBody>
        </p:sp>
        <p:sp>
          <p:nvSpPr>
            <p:cNvPr id="75795" name="Line 4"/>
            <p:cNvSpPr>
              <a:spLocks noChangeShapeType="1"/>
            </p:cNvSpPr>
            <p:nvPr/>
          </p:nvSpPr>
          <p:spPr bwMode="auto">
            <a:xfrm>
              <a:off x="2848" y="1398"/>
              <a:ext cx="0" cy="642"/>
            </a:xfrm>
            <a:prstGeom prst="line">
              <a:avLst/>
            </a:prstGeom>
            <a:noFill/>
            <a:ln w="12700">
              <a:solidFill>
                <a:schemeClr val="tx1"/>
              </a:solidFill>
              <a:round/>
              <a:headEnd/>
              <a:tailEnd/>
            </a:ln>
          </p:spPr>
          <p:txBody>
            <a:bodyPr wrap="none" anchor="ctr"/>
            <a:lstStyle/>
            <a:p>
              <a:endParaRPr lang="ar-EG"/>
            </a:p>
          </p:txBody>
        </p:sp>
        <p:sp>
          <p:nvSpPr>
            <p:cNvPr id="75796" name="Rectangle 5"/>
            <p:cNvSpPr>
              <a:spLocks noChangeArrowheads="1"/>
            </p:cNvSpPr>
            <p:nvPr/>
          </p:nvSpPr>
          <p:spPr bwMode="auto">
            <a:xfrm>
              <a:off x="725" y="2040"/>
              <a:ext cx="1051" cy="538"/>
            </a:xfrm>
            <a:prstGeom prst="rect">
              <a:avLst/>
            </a:prstGeom>
            <a:solidFill>
              <a:schemeClr val="bg1"/>
            </a:solidFill>
            <a:ln w="25400">
              <a:solidFill>
                <a:srgbClr val="000000"/>
              </a:solidFill>
              <a:miter lim="800000"/>
              <a:headEnd/>
              <a:tailEnd/>
            </a:ln>
          </p:spPr>
          <p:txBody>
            <a:bodyPr wrap="none" anchor="ctr"/>
            <a:lstStyle/>
            <a:p>
              <a:endParaRPr lang="ar-EG"/>
            </a:p>
          </p:txBody>
        </p:sp>
        <p:sp>
          <p:nvSpPr>
            <p:cNvPr id="75797" name="Rectangle 6"/>
            <p:cNvSpPr>
              <a:spLocks noChangeArrowheads="1"/>
            </p:cNvSpPr>
            <p:nvPr/>
          </p:nvSpPr>
          <p:spPr bwMode="auto">
            <a:xfrm>
              <a:off x="799" y="2075"/>
              <a:ext cx="977" cy="250"/>
            </a:xfrm>
            <a:prstGeom prst="rect">
              <a:avLst/>
            </a:prstGeom>
            <a:solidFill>
              <a:schemeClr val="bg1"/>
            </a:solidFill>
            <a:ln w="12700">
              <a:noFill/>
              <a:miter lim="800000"/>
              <a:headEnd/>
              <a:tailEnd/>
            </a:ln>
          </p:spPr>
          <p:txBody>
            <a:bodyPr wrap="none" lIns="90487" tIns="46037" rIns="90487" bIns="46037">
              <a:spAutoFit/>
            </a:bodyPr>
            <a:lstStyle/>
            <a:p>
              <a:pPr algn="l" defTabSz="904875"/>
              <a:r>
                <a:rPr lang="en-US" sz="2000">
                  <a:solidFill>
                    <a:srgbClr val="000000"/>
                  </a:solidFill>
                </a:rPr>
                <a:t>I/O Devices</a:t>
              </a:r>
            </a:p>
          </p:txBody>
        </p:sp>
        <p:sp>
          <p:nvSpPr>
            <p:cNvPr id="75798" name="Rectangle 7"/>
            <p:cNvSpPr>
              <a:spLocks noChangeArrowheads="1"/>
            </p:cNvSpPr>
            <p:nvPr/>
          </p:nvSpPr>
          <p:spPr bwMode="auto">
            <a:xfrm>
              <a:off x="2277" y="2040"/>
              <a:ext cx="1022" cy="538"/>
            </a:xfrm>
            <a:prstGeom prst="rect">
              <a:avLst/>
            </a:prstGeom>
            <a:solidFill>
              <a:schemeClr val="bg1"/>
            </a:solidFill>
            <a:ln w="25400">
              <a:solidFill>
                <a:srgbClr val="000000"/>
              </a:solidFill>
              <a:miter lim="800000"/>
              <a:headEnd/>
              <a:tailEnd/>
            </a:ln>
          </p:spPr>
          <p:txBody>
            <a:bodyPr wrap="none" anchor="ctr"/>
            <a:lstStyle/>
            <a:p>
              <a:endParaRPr lang="ar-EG"/>
            </a:p>
          </p:txBody>
        </p:sp>
        <p:sp>
          <p:nvSpPr>
            <p:cNvPr id="75799" name="Rectangle 8"/>
            <p:cNvSpPr>
              <a:spLocks noChangeArrowheads="1"/>
            </p:cNvSpPr>
            <p:nvPr/>
          </p:nvSpPr>
          <p:spPr bwMode="auto">
            <a:xfrm>
              <a:off x="2579" y="2065"/>
              <a:ext cx="452" cy="250"/>
            </a:xfrm>
            <a:prstGeom prst="rect">
              <a:avLst/>
            </a:prstGeom>
            <a:solidFill>
              <a:schemeClr val="bg1"/>
            </a:solidFill>
            <a:ln w="12700">
              <a:noFill/>
              <a:miter lim="800000"/>
              <a:headEnd/>
              <a:tailEnd/>
            </a:ln>
          </p:spPr>
          <p:txBody>
            <a:bodyPr wrap="none" lIns="90487" tIns="46037" rIns="90487" bIns="46037">
              <a:spAutoFit/>
            </a:bodyPr>
            <a:lstStyle/>
            <a:p>
              <a:pPr algn="l" defTabSz="904875"/>
              <a:r>
                <a:rPr lang="en-US" sz="2000">
                  <a:solidFill>
                    <a:srgbClr val="000000"/>
                  </a:solidFill>
                </a:rPr>
                <a:t>CPU</a:t>
              </a:r>
            </a:p>
          </p:txBody>
        </p:sp>
        <p:sp>
          <p:nvSpPr>
            <p:cNvPr id="75800" name="Rectangle 9"/>
            <p:cNvSpPr>
              <a:spLocks noChangeArrowheads="1"/>
            </p:cNvSpPr>
            <p:nvPr/>
          </p:nvSpPr>
          <p:spPr bwMode="auto">
            <a:xfrm>
              <a:off x="3751" y="2040"/>
              <a:ext cx="1016" cy="538"/>
            </a:xfrm>
            <a:prstGeom prst="rect">
              <a:avLst/>
            </a:prstGeom>
            <a:solidFill>
              <a:schemeClr val="bg1"/>
            </a:solidFill>
            <a:ln w="25400">
              <a:solidFill>
                <a:srgbClr val="000000"/>
              </a:solidFill>
              <a:miter lim="800000"/>
              <a:headEnd/>
              <a:tailEnd/>
            </a:ln>
          </p:spPr>
          <p:txBody>
            <a:bodyPr wrap="none" anchor="ctr"/>
            <a:lstStyle/>
            <a:p>
              <a:endParaRPr lang="ar-EG"/>
            </a:p>
          </p:txBody>
        </p:sp>
        <p:sp>
          <p:nvSpPr>
            <p:cNvPr id="75801" name="Rectangle 10"/>
            <p:cNvSpPr>
              <a:spLocks noChangeArrowheads="1"/>
            </p:cNvSpPr>
            <p:nvPr/>
          </p:nvSpPr>
          <p:spPr bwMode="auto">
            <a:xfrm>
              <a:off x="3853" y="2096"/>
              <a:ext cx="728" cy="250"/>
            </a:xfrm>
            <a:prstGeom prst="rect">
              <a:avLst/>
            </a:prstGeom>
            <a:solidFill>
              <a:schemeClr val="bg1"/>
            </a:solidFill>
            <a:ln w="12700">
              <a:noFill/>
              <a:miter lim="800000"/>
              <a:headEnd/>
              <a:tailEnd/>
            </a:ln>
          </p:spPr>
          <p:txBody>
            <a:bodyPr wrap="none" lIns="90487" tIns="46037" rIns="90487" bIns="46037">
              <a:spAutoFit/>
            </a:bodyPr>
            <a:lstStyle/>
            <a:p>
              <a:pPr algn="l" defTabSz="904875"/>
              <a:r>
                <a:rPr lang="en-US" sz="2000">
                  <a:solidFill>
                    <a:srgbClr val="000000"/>
                  </a:solidFill>
                </a:rPr>
                <a:t>Memory</a:t>
              </a:r>
            </a:p>
          </p:txBody>
        </p:sp>
        <p:sp>
          <p:nvSpPr>
            <p:cNvPr id="75802" name="Line 11"/>
            <p:cNvSpPr>
              <a:spLocks noChangeShapeType="1"/>
            </p:cNvSpPr>
            <p:nvPr/>
          </p:nvSpPr>
          <p:spPr bwMode="auto">
            <a:xfrm>
              <a:off x="1274" y="1781"/>
              <a:ext cx="2880" cy="0"/>
            </a:xfrm>
            <a:prstGeom prst="line">
              <a:avLst/>
            </a:prstGeom>
            <a:noFill/>
            <a:ln w="12700">
              <a:solidFill>
                <a:schemeClr val="tx1"/>
              </a:solidFill>
              <a:round/>
              <a:headEnd/>
              <a:tailEnd/>
            </a:ln>
          </p:spPr>
          <p:txBody>
            <a:bodyPr wrap="none" anchor="ctr"/>
            <a:lstStyle/>
            <a:p>
              <a:endParaRPr lang="ar-EG"/>
            </a:p>
          </p:txBody>
        </p:sp>
        <p:sp>
          <p:nvSpPr>
            <p:cNvPr id="75803" name="Line 12"/>
            <p:cNvSpPr>
              <a:spLocks noChangeShapeType="1"/>
            </p:cNvSpPr>
            <p:nvPr/>
          </p:nvSpPr>
          <p:spPr bwMode="auto">
            <a:xfrm>
              <a:off x="4158" y="1785"/>
              <a:ext cx="0" cy="229"/>
            </a:xfrm>
            <a:prstGeom prst="line">
              <a:avLst/>
            </a:prstGeom>
            <a:noFill/>
            <a:ln w="12700">
              <a:solidFill>
                <a:schemeClr val="tx1"/>
              </a:solidFill>
              <a:round/>
              <a:headEnd/>
              <a:tailEnd/>
            </a:ln>
          </p:spPr>
          <p:txBody>
            <a:bodyPr wrap="none" anchor="ctr"/>
            <a:lstStyle/>
            <a:p>
              <a:endParaRPr lang="ar-EG"/>
            </a:p>
          </p:txBody>
        </p:sp>
        <p:sp>
          <p:nvSpPr>
            <p:cNvPr id="75804" name="Line 13"/>
            <p:cNvSpPr>
              <a:spLocks noChangeShapeType="1"/>
            </p:cNvSpPr>
            <p:nvPr/>
          </p:nvSpPr>
          <p:spPr bwMode="auto">
            <a:xfrm>
              <a:off x="1270" y="1785"/>
              <a:ext cx="0" cy="276"/>
            </a:xfrm>
            <a:prstGeom prst="line">
              <a:avLst/>
            </a:prstGeom>
            <a:noFill/>
            <a:ln w="12700">
              <a:solidFill>
                <a:schemeClr val="tx1"/>
              </a:solidFill>
              <a:round/>
              <a:headEnd/>
              <a:tailEnd/>
            </a:ln>
          </p:spPr>
          <p:txBody>
            <a:bodyPr wrap="none" anchor="ctr"/>
            <a:lstStyle/>
            <a:p>
              <a:endParaRPr lang="ar-EG"/>
            </a:p>
          </p:txBody>
        </p:sp>
      </p:grpSp>
      <p:sp>
        <p:nvSpPr>
          <p:cNvPr id="75779" name="Rectangle 14"/>
          <p:cNvSpPr>
            <a:spLocks noGrp="1" noChangeArrowheads="1"/>
          </p:cNvSpPr>
          <p:nvPr>
            <p:ph type="title"/>
          </p:nvPr>
        </p:nvSpPr>
        <p:spPr>
          <a:noFill/>
        </p:spPr>
        <p:txBody>
          <a:bodyPr/>
          <a:lstStyle/>
          <a:p>
            <a:r>
              <a:rPr lang="en-US" sz="3400" dirty="0" smtClean="0"/>
              <a:t/>
            </a:r>
            <a:br>
              <a:rPr lang="en-US" sz="3400" dirty="0" smtClean="0"/>
            </a:br>
            <a:endParaRPr lang="en-US" sz="3400" dirty="0" smtClean="0"/>
          </a:p>
        </p:txBody>
      </p:sp>
      <p:sp>
        <p:nvSpPr>
          <p:cNvPr id="75780" name="Rectangle 15"/>
          <p:cNvSpPr>
            <a:spLocks noChangeArrowheads="1"/>
          </p:cNvSpPr>
          <p:nvPr/>
        </p:nvSpPr>
        <p:spPr bwMode="auto">
          <a:xfrm>
            <a:off x="3749675" y="1206500"/>
            <a:ext cx="1638300" cy="855663"/>
          </a:xfrm>
          <a:prstGeom prst="rect">
            <a:avLst/>
          </a:prstGeom>
          <a:noFill/>
          <a:ln w="25400">
            <a:solidFill>
              <a:srgbClr val="000000"/>
            </a:solidFill>
            <a:miter lim="800000"/>
            <a:headEnd/>
            <a:tailEnd/>
          </a:ln>
        </p:spPr>
        <p:txBody>
          <a:bodyPr wrap="none" anchor="ctr"/>
          <a:lstStyle/>
          <a:p>
            <a:endParaRPr lang="ar-EG"/>
          </a:p>
        </p:txBody>
      </p:sp>
      <p:sp>
        <p:nvSpPr>
          <p:cNvPr id="75781" name="Rectangle 16"/>
          <p:cNvSpPr>
            <a:spLocks noChangeArrowheads="1"/>
          </p:cNvSpPr>
          <p:nvPr/>
        </p:nvSpPr>
        <p:spPr bwMode="auto">
          <a:xfrm>
            <a:off x="3819525" y="1262063"/>
            <a:ext cx="1381125" cy="396875"/>
          </a:xfrm>
          <a:prstGeom prst="rect">
            <a:avLst/>
          </a:prstGeom>
          <a:noFill/>
          <a:ln w="12700">
            <a:noFill/>
            <a:miter lim="800000"/>
            <a:headEnd/>
            <a:tailEnd/>
          </a:ln>
        </p:spPr>
        <p:txBody>
          <a:bodyPr wrap="none" lIns="90487" tIns="46037" rIns="90487" bIns="46037">
            <a:spAutoFit/>
          </a:bodyPr>
          <a:lstStyle/>
          <a:p>
            <a:pPr algn="l" defTabSz="904875"/>
            <a:r>
              <a:rPr lang="en-US" sz="2000" dirty="0">
                <a:solidFill>
                  <a:srgbClr val="000000"/>
                </a:solidFill>
              </a:rPr>
              <a:t>Computer</a:t>
            </a:r>
          </a:p>
        </p:txBody>
      </p:sp>
      <p:grpSp>
        <p:nvGrpSpPr>
          <p:cNvPr id="3" name="Group 17"/>
          <p:cNvGrpSpPr>
            <a:grpSpLocks/>
          </p:cNvGrpSpPr>
          <p:nvPr/>
        </p:nvGrpSpPr>
        <p:grpSpPr bwMode="auto">
          <a:xfrm>
            <a:off x="1160463" y="4108450"/>
            <a:ext cx="6338887" cy="2216150"/>
            <a:chOff x="731" y="2588"/>
            <a:chExt cx="3993" cy="1396"/>
          </a:xfrm>
        </p:grpSpPr>
        <p:sp>
          <p:nvSpPr>
            <p:cNvPr id="75783" name="AutoShape 18"/>
            <p:cNvSpPr>
              <a:spLocks noChangeArrowheads="1"/>
            </p:cNvSpPr>
            <p:nvPr/>
          </p:nvSpPr>
          <p:spPr bwMode="auto">
            <a:xfrm>
              <a:off x="2763" y="2588"/>
              <a:ext cx="86" cy="87"/>
            </a:xfrm>
            <a:prstGeom prst="diamond">
              <a:avLst/>
            </a:prstGeom>
            <a:solidFill>
              <a:schemeClr val="bg1"/>
            </a:solidFill>
            <a:ln w="12700">
              <a:solidFill>
                <a:schemeClr val="tx1"/>
              </a:solidFill>
              <a:miter lim="800000"/>
              <a:headEnd/>
              <a:tailEnd/>
            </a:ln>
          </p:spPr>
          <p:txBody>
            <a:bodyPr wrap="none" anchor="ctr"/>
            <a:lstStyle/>
            <a:p>
              <a:endParaRPr lang="de-DE" sz="1800">
                <a:solidFill>
                  <a:srgbClr val="FC0128"/>
                </a:solidFill>
                <a:latin typeface="Palatino" charset="0"/>
              </a:endParaRPr>
            </a:p>
          </p:txBody>
        </p:sp>
        <p:sp>
          <p:nvSpPr>
            <p:cNvPr id="75784" name="Line 19"/>
            <p:cNvSpPr>
              <a:spLocks noChangeShapeType="1"/>
            </p:cNvSpPr>
            <p:nvPr/>
          </p:nvSpPr>
          <p:spPr bwMode="auto">
            <a:xfrm>
              <a:off x="2806" y="2683"/>
              <a:ext cx="0" cy="643"/>
            </a:xfrm>
            <a:prstGeom prst="line">
              <a:avLst/>
            </a:prstGeom>
            <a:noFill/>
            <a:ln w="12700">
              <a:solidFill>
                <a:schemeClr val="tx1"/>
              </a:solidFill>
              <a:round/>
              <a:headEnd/>
              <a:tailEnd/>
            </a:ln>
          </p:spPr>
          <p:txBody>
            <a:bodyPr wrap="none" anchor="ctr"/>
            <a:lstStyle/>
            <a:p>
              <a:endParaRPr lang="ar-EG"/>
            </a:p>
          </p:txBody>
        </p:sp>
        <p:sp>
          <p:nvSpPr>
            <p:cNvPr id="75785" name="Rectangle 20"/>
            <p:cNvSpPr>
              <a:spLocks noChangeArrowheads="1"/>
            </p:cNvSpPr>
            <p:nvPr/>
          </p:nvSpPr>
          <p:spPr bwMode="auto">
            <a:xfrm>
              <a:off x="731" y="3325"/>
              <a:ext cx="1011" cy="539"/>
            </a:xfrm>
            <a:prstGeom prst="rect">
              <a:avLst/>
            </a:prstGeom>
            <a:solidFill>
              <a:schemeClr val="bg1"/>
            </a:solidFill>
            <a:ln w="25400">
              <a:solidFill>
                <a:srgbClr val="000000"/>
              </a:solidFill>
              <a:miter lim="800000"/>
              <a:headEnd/>
              <a:tailEnd/>
            </a:ln>
          </p:spPr>
          <p:txBody>
            <a:bodyPr wrap="none" anchor="ctr"/>
            <a:lstStyle/>
            <a:p>
              <a:endParaRPr lang="ar-EG"/>
            </a:p>
          </p:txBody>
        </p:sp>
        <p:sp>
          <p:nvSpPr>
            <p:cNvPr id="75786" name="Rectangle 21"/>
            <p:cNvSpPr>
              <a:spLocks noChangeArrowheads="1"/>
            </p:cNvSpPr>
            <p:nvPr/>
          </p:nvSpPr>
          <p:spPr bwMode="auto">
            <a:xfrm>
              <a:off x="1027" y="3349"/>
              <a:ext cx="594" cy="250"/>
            </a:xfrm>
            <a:prstGeom prst="rect">
              <a:avLst/>
            </a:prstGeom>
            <a:solidFill>
              <a:schemeClr val="bg1"/>
            </a:solidFill>
            <a:ln w="12700">
              <a:noFill/>
              <a:miter lim="800000"/>
              <a:headEnd/>
              <a:tailEnd/>
            </a:ln>
          </p:spPr>
          <p:txBody>
            <a:bodyPr wrap="none" lIns="90487" tIns="46037" rIns="90487" bIns="46037">
              <a:spAutoFit/>
            </a:bodyPr>
            <a:lstStyle/>
            <a:p>
              <a:pPr algn="l" defTabSz="904875"/>
              <a:r>
                <a:rPr lang="en-US" sz="2000">
                  <a:solidFill>
                    <a:srgbClr val="000000"/>
                  </a:solidFill>
                </a:rPr>
                <a:t>Cache</a:t>
              </a:r>
            </a:p>
          </p:txBody>
        </p:sp>
        <p:sp>
          <p:nvSpPr>
            <p:cNvPr id="75787" name="Rectangle 22"/>
            <p:cNvSpPr>
              <a:spLocks noChangeArrowheads="1"/>
            </p:cNvSpPr>
            <p:nvPr/>
          </p:nvSpPr>
          <p:spPr bwMode="auto">
            <a:xfrm>
              <a:off x="2235" y="3325"/>
              <a:ext cx="1022" cy="539"/>
            </a:xfrm>
            <a:prstGeom prst="rect">
              <a:avLst/>
            </a:prstGeom>
            <a:solidFill>
              <a:schemeClr val="bg1"/>
            </a:solidFill>
            <a:ln w="25400">
              <a:solidFill>
                <a:srgbClr val="000000"/>
              </a:solidFill>
              <a:miter lim="800000"/>
              <a:headEnd/>
              <a:tailEnd/>
            </a:ln>
          </p:spPr>
          <p:txBody>
            <a:bodyPr wrap="none" anchor="ctr"/>
            <a:lstStyle/>
            <a:p>
              <a:endParaRPr lang="ar-EG"/>
            </a:p>
          </p:txBody>
        </p:sp>
        <p:sp>
          <p:nvSpPr>
            <p:cNvPr id="75788" name="Rectangle 23"/>
            <p:cNvSpPr>
              <a:spLocks noChangeArrowheads="1"/>
            </p:cNvSpPr>
            <p:nvPr/>
          </p:nvSpPr>
          <p:spPr bwMode="auto">
            <a:xfrm>
              <a:off x="2600" y="3360"/>
              <a:ext cx="443" cy="250"/>
            </a:xfrm>
            <a:prstGeom prst="rect">
              <a:avLst/>
            </a:prstGeom>
            <a:solidFill>
              <a:schemeClr val="bg1"/>
            </a:solidFill>
            <a:ln w="12700">
              <a:noFill/>
              <a:miter lim="800000"/>
              <a:headEnd/>
              <a:tailEnd/>
            </a:ln>
          </p:spPr>
          <p:txBody>
            <a:bodyPr wrap="none" lIns="90487" tIns="46037" rIns="90487" bIns="46037">
              <a:spAutoFit/>
            </a:bodyPr>
            <a:lstStyle/>
            <a:p>
              <a:pPr algn="l" defTabSz="904875"/>
              <a:r>
                <a:rPr lang="en-US" sz="2000">
                  <a:solidFill>
                    <a:srgbClr val="000000"/>
                  </a:solidFill>
                </a:rPr>
                <a:t>ALU</a:t>
              </a:r>
            </a:p>
          </p:txBody>
        </p:sp>
        <p:sp>
          <p:nvSpPr>
            <p:cNvPr id="75789" name="Rectangle 24"/>
            <p:cNvSpPr>
              <a:spLocks noChangeArrowheads="1"/>
            </p:cNvSpPr>
            <p:nvPr/>
          </p:nvSpPr>
          <p:spPr bwMode="auto">
            <a:xfrm>
              <a:off x="3709" y="3325"/>
              <a:ext cx="1015" cy="659"/>
            </a:xfrm>
            <a:prstGeom prst="rect">
              <a:avLst/>
            </a:prstGeom>
            <a:solidFill>
              <a:schemeClr val="bg1"/>
            </a:solidFill>
            <a:ln w="25400">
              <a:solidFill>
                <a:srgbClr val="000000"/>
              </a:solidFill>
              <a:miter lim="800000"/>
              <a:headEnd/>
              <a:tailEnd/>
            </a:ln>
          </p:spPr>
          <p:txBody>
            <a:bodyPr wrap="none" anchor="ctr"/>
            <a:lstStyle/>
            <a:p>
              <a:endParaRPr lang="ar-EG"/>
            </a:p>
          </p:txBody>
        </p:sp>
        <p:sp>
          <p:nvSpPr>
            <p:cNvPr id="75790" name="Rectangle 25"/>
            <p:cNvSpPr>
              <a:spLocks noChangeArrowheads="1"/>
            </p:cNvSpPr>
            <p:nvPr/>
          </p:nvSpPr>
          <p:spPr bwMode="auto">
            <a:xfrm>
              <a:off x="3769" y="3381"/>
              <a:ext cx="772" cy="442"/>
            </a:xfrm>
            <a:prstGeom prst="rect">
              <a:avLst/>
            </a:prstGeom>
            <a:solidFill>
              <a:schemeClr val="bg1"/>
            </a:solidFill>
            <a:ln w="12700">
              <a:noFill/>
              <a:miter lim="800000"/>
              <a:headEnd/>
              <a:tailEnd/>
            </a:ln>
          </p:spPr>
          <p:txBody>
            <a:bodyPr wrap="none" lIns="90487" tIns="46037" rIns="90487" bIns="46037">
              <a:spAutoFit/>
            </a:bodyPr>
            <a:lstStyle/>
            <a:p>
              <a:pPr algn="l" defTabSz="904875"/>
              <a:r>
                <a:rPr lang="en-US" sz="2000">
                  <a:solidFill>
                    <a:srgbClr val="000000"/>
                  </a:solidFill>
                </a:rPr>
                <a:t>Program</a:t>
              </a:r>
            </a:p>
            <a:p>
              <a:pPr algn="l" defTabSz="904875"/>
              <a:r>
                <a:rPr lang="en-US" sz="2000">
                  <a:solidFill>
                    <a:srgbClr val="000000"/>
                  </a:solidFill>
                </a:rPr>
                <a:t> Counter</a:t>
              </a:r>
            </a:p>
          </p:txBody>
        </p:sp>
        <p:sp>
          <p:nvSpPr>
            <p:cNvPr id="75791" name="Line 26"/>
            <p:cNvSpPr>
              <a:spLocks noChangeShapeType="1"/>
            </p:cNvSpPr>
            <p:nvPr/>
          </p:nvSpPr>
          <p:spPr bwMode="auto">
            <a:xfrm>
              <a:off x="1232" y="3066"/>
              <a:ext cx="2880" cy="0"/>
            </a:xfrm>
            <a:prstGeom prst="line">
              <a:avLst/>
            </a:prstGeom>
            <a:noFill/>
            <a:ln w="12700">
              <a:solidFill>
                <a:schemeClr val="tx1"/>
              </a:solidFill>
              <a:round/>
              <a:headEnd/>
              <a:tailEnd/>
            </a:ln>
          </p:spPr>
          <p:txBody>
            <a:bodyPr wrap="none" anchor="ctr"/>
            <a:lstStyle/>
            <a:p>
              <a:endParaRPr lang="ar-EG"/>
            </a:p>
          </p:txBody>
        </p:sp>
        <p:sp>
          <p:nvSpPr>
            <p:cNvPr id="75792" name="Line 27"/>
            <p:cNvSpPr>
              <a:spLocks noChangeShapeType="1"/>
            </p:cNvSpPr>
            <p:nvPr/>
          </p:nvSpPr>
          <p:spPr bwMode="auto">
            <a:xfrm>
              <a:off x="4116" y="3070"/>
              <a:ext cx="0" cy="229"/>
            </a:xfrm>
            <a:prstGeom prst="line">
              <a:avLst/>
            </a:prstGeom>
            <a:noFill/>
            <a:ln w="12700">
              <a:solidFill>
                <a:schemeClr val="tx1"/>
              </a:solidFill>
              <a:round/>
              <a:headEnd/>
              <a:tailEnd/>
            </a:ln>
          </p:spPr>
          <p:txBody>
            <a:bodyPr wrap="none" anchor="ctr"/>
            <a:lstStyle/>
            <a:p>
              <a:endParaRPr lang="ar-EG"/>
            </a:p>
          </p:txBody>
        </p:sp>
        <p:sp>
          <p:nvSpPr>
            <p:cNvPr id="75793" name="Line 28"/>
            <p:cNvSpPr>
              <a:spLocks noChangeShapeType="1"/>
            </p:cNvSpPr>
            <p:nvPr/>
          </p:nvSpPr>
          <p:spPr bwMode="auto">
            <a:xfrm>
              <a:off x="1228" y="3070"/>
              <a:ext cx="0" cy="276"/>
            </a:xfrm>
            <a:prstGeom prst="line">
              <a:avLst/>
            </a:prstGeom>
            <a:noFill/>
            <a:ln w="12700">
              <a:solidFill>
                <a:schemeClr val="tx1"/>
              </a:solidFill>
              <a:round/>
              <a:headEnd/>
              <a:tailEnd/>
            </a:ln>
          </p:spPr>
          <p:txBody>
            <a:bodyPr wrap="none" anchor="ctr"/>
            <a:lstStyle/>
            <a:p>
              <a:endParaRPr lang="ar-EG"/>
            </a:p>
          </p:txBody>
        </p:sp>
      </p:grpSp>
      <p:sp>
        <p:nvSpPr>
          <p:cNvPr id="29" name="Title 1"/>
          <p:cNvSpPr txBox="1">
            <a:spLocks/>
          </p:cNvSpPr>
          <p:nvPr/>
        </p:nvSpPr>
        <p:spPr bwMode="auto">
          <a:xfrm>
            <a:off x="533400" y="304800"/>
            <a:ext cx="8229600" cy="868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kumimoji="0" lang="en-US" sz="2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Aggregation example</a:t>
            </a:r>
          </a:p>
          <a:p>
            <a:pPr lvl="0"/>
            <a:r>
              <a:rPr lang="en-US" sz="2400" dirty="0" smtClean="0"/>
              <a:t>Hierarchy (Aggregation)</a:t>
            </a:r>
            <a:endParaRPr kumimoji="0" lang="ar-EG" sz="2400" b="0"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Composition</a:t>
            </a:r>
          </a:p>
        </p:txBody>
      </p:sp>
      <p:sp>
        <p:nvSpPr>
          <p:cNvPr id="25603" name="Content Placeholder 5"/>
          <p:cNvSpPr>
            <a:spLocks noGrp="1"/>
          </p:cNvSpPr>
          <p:nvPr>
            <p:ph sz="half" idx="1"/>
          </p:nvPr>
        </p:nvSpPr>
        <p:spPr>
          <a:xfrm>
            <a:off x="500034" y="1214422"/>
            <a:ext cx="8143932" cy="5072098"/>
          </a:xfrm>
        </p:spPr>
        <p:txBody>
          <a:bodyPr/>
          <a:lstStyle/>
          <a:p>
            <a:r>
              <a:rPr lang="en-GB" sz="1800" dirty="0" smtClean="0"/>
              <a:t>Composition:</a:t>
            </a:r>
          </a:p>
          <a:p>
            <a:pPr lvl="1"/>
            <a:r>
              <a:rPr lang="en-GB" sz="1800" dirty="0" smtClean="0"/>
              <a:t> </a:t>
            </a:r>
            <a:r>
              <a:rPr lang="en-GB" sz="1600" dirty="0" smtClean="0"/>
              <a:t>is a special kind of aggregation which does impose some further restrictions.</a:t>
            </a:r>
          </a:p>
          <a:p>
            <a:pPr lvl="1"/>
            <a:r>
              <a:rPr lang="en-US" sz="1600" dirty="0" smtClean="0"/>
              <a:t>Composition is a stronger variant of the "owns a" or association relationship.</a:t>
            </a:r>
          </a:p>
          <a:p>
            <a:pPr lvl="1"/>
            <a:r>
              <a:rPr lang="en-US" altLang="zh-CN" sz="1600" dirty="0" smtClean="0"/>
              <a:t>Composition is really a strong form of association</a:t>
            </a:r>
          </a:p>
          <a:p>
            <a:pPr lvl="2">
              <a:lnSpc>
                <a:spcPct val="90000"/>
              </a:lnSpc>
            </a:pPr>
            <a:r>
              <a:rPr lang="en-US" altLang="zh-CN" sz="1600" dirty="0" smtClean="0"/>
              <a:t>components have only one owner </a:t>
            </a:r>
          </a:p>
          <a:p>
            <a:pPr lvl="2">
              <a:lnSpc>
                <a:spcPct val="90000"/>
              </a:lnSpc>
            </a:pPr>
            <a:r>
              <a:rPr lang="en-US" altLang="zh-CN" sz="1600" dirty="0" smtClean="0"/>
              <a:t>components cannot exist independent of their owner</a:t>
            </a:r>
          </a:p>
          <a:p>
            <a:pPr lvl="2">
              <a:lnSpc>
                <a:spcPct val="90000"/>
              </a:lnSpc>
            </a:pPr>
            <a:r>
              <a:rPr lang="en-US" altLang="zh-CN" sz="1600" dirty="0" smtClean="0"/>
              <a:t>components live or die with their owner</a:t>
            </a:r>
          </a:p>
          <a:p>
            <a:pPr lvl="2">
              <a:lnSpc>
                <a:spcPct val="90000"/>
              </a:lnSpc>
            </a:pPr>
            <a:r>
              <a:rPr lang="en-US" altLang="zh-CN" sz="1600" dirty="0" smtClean="0"/>
              <a:t>e.g. Each car has an engine that can not be shared with other cars.</a:t>
            </a:r>
          </a:p>
          <a:p>
            <a:endParaRPr lang="en-US" sz="1600" dirty="0" smtClean="0"/>
          </a:p>
          <a:p>
            <a:endParaRPr lang="en-US" sz="1600" dirty="0" smtClean="0"/>
          </a:p>
          <a:p>
            <a:endParaRPr lang="en-US" sz="1400" dirty="0" smtClean="0"/>
          </a:p>
        </p:txBody>
      </p:sp>
      <p:pic>
        <p:nvPicPr>
          <p:cNvPr id="652289" name="Picture 1"/>
          <p:cNvPicPr>
            <a:picLocks noChangeAspect="1" noChangeArrowheads="1"/>
          </p:cNvPicPr>
          <p:nvPr/>
        </p:nvPicPr>
        <p:blipFill>
          <a:blip r:embed="rId2"/>
          <a:srcRect/>
          <a:stretch>
            <a:fillRect/>
          </a:stretch>
        </p:blipFill>
        <p:spPr bwMode="auto">
          <a:xfrm>
            <a:off x="457200" y="4657725"/>
            <a:ext cx="4610100" cy="1209675"/>
          </a:xfrm>
          <a:prstGeom prst="rect">
            <a:avLst/>
          </a:prstGeom>
          <a:noFill/>
          <a:ln w="9525">
            <a:noFill/>
            <a:miter lim="800000"/>
            <a:headEnd/>
            <a:tailEnd/>
          </a:ln>
          <a:effectLst/>
        </p:spPr>
      </p:pic>
      <p:grpSp>
        <p:nvGrpSpPr>
          <p:cNvPr id="7" name="Group 6"/>
          <p:cNvGrpSpPr>
            <a:grpSpLocks/>
          </p:cNvGrpSpPr>
          <p:nvPr/>
        </p:nvGrpSpPr>
        <p:grpSpPr bwMode="auto">
          <a:xfrm>
            <a:off x="5880114" y="4211637"/>
            <a:ext cx="1006475" cy="665163"/>
            <a:chOff x="4253" y="96"/>
            <a:chExt cx="634" cy="419"/>
          </a:xfrm>
        </p:grpSpPr>
        <p:sp>
          <p:nvSpPr>
            <p:cNvPr id="8" name="Text Box 7"/>
            <p:cNvSpPr txBox="1">
              <a:spLocks noChangeArrowheads="1"/>
            </p:cNvSpPr>
            <p:nvPr/>
          </p:nvSpPr>
          <p:spPr bwMode="auto">
            <a:xfrm>
              <a:off x="4253" y="96"/>
              <a:ext cx="634" cy="419"/>
            </a:xfrm>
            <a:prstGeom prst="rect">
              <a:avLst/>
            </a:prstGeom>
            <a:noFill/>
            <a:ln w="19050">
              <a:solidFill>
                <a:schemeClr val="tx1"/>
              </a:solidFill>
              <a:miter lim="800000"/>
              <a:headEnd/>
              <a:tailEnd/>
            </a:ln>
            <a:effectLst/>
          </p:spPr>
          <p:txBody>
            <a:bodyPr lIns="90488" tIns="44450" rIns="90488" bIns="44450"/>
            <a:lstStyle/>
            <a:p>
              <a:pPr marL="342900" indent="-342900" algn="ctr">
                <a:spcBef>
                  <a:spcPct val="50000"/>
                </a:spcBef>
                <a:buClr>
                  <a:srgbClr val="808080"/>
                </a:buClr>
                <a:buSzPct val="60000"/>
                <a:buFont typeface="Wingdings" pitchFamily="2" charset="2"/>
                <a:buNone/>
              </a:pPr>
              <a:r>
                <a:rPr lang="en-US" sz="1600" dirty="0"/>
                <a:t>Car</a:t>
              </a:r>
              <a:endParaRPr lang="en-US" dirty="0"/>
            </a:p>
          </p:txBody>
        </p:sp>
        <p:sp>
          <p:nvSpPr>
            <p:cNvPr id="9" name="Line 8"/>
            <p:cNvSpPr>
              <a:spLocks noChangeShapeType="1"/>
            </p:cNvSpPr>
            <p:nvPr/>
          </p:nvSpPr>
          <p:spPr bwMode="auto">
            <a:xfrm>
              <a:off x="4253" y="393"/>
              <a:ext cx="634" cy="0"/>
            </a:xfrm>
            <a:prstGeom prst="line">
              <a:avLst/>
            </a:prstGeom>
            <a:noFill/>
            <a:ln w="19050">
              <a:solidFill>
                <a:schemeClr val="tx1"/>
              </a:solidFill>
              <a:round/>
              <a:headEnd/>
              <a:tailEnd/>
            </a:ln>
            <a:effectLst/>
          </p:spPr>
          <p:txBody>
            <a:bodyPr wrap="none" anchor="ctr"/>
            <a:lstStyle/>
            <a:p>
              <a:endParaRPr lang="ar-EG"/>
            </a:p>
          </p:txBody>
        </p:sp>
      </p:grpSp>
      <p:grpSp>
        <p:nvGrpSpPr>
          <p:cNvPr id="10" name="Group 9"/>
          <p:cNvGrpSpPr>
            <a:grpSpLocks/>
          </p:cNvGrpSpPr>
          <p:nvPr/>
        </p:nvGrpSpPr>
        <p:grpSpPr bwMode="auto">
          <a:xfrm>
            <a:off x="6257939" y="4899025"/>
            <a:ext cx="250825" cy="728662"/>
            <a:chOff x="3840" y="1824"/>
            <a:chExt cx="192" cy="816"/>
          </a:xfrm>
        </p:grpSpPr>
        <p:sp>
          <p:nvSpPr>
            <p:cNvPr id="11" name="Line 10"/>
            <p:cNvSpPr>
              <a:spLocks noChangeShapeType="1"/>
            </p:cNvSpPr>
            <p:nvPr/>
          </p:nvSpPr>
          <p:spPr bwMode="auto">
            <a:xfrm>
              <a:off x="3936" y="2016"/>
              <a:ext cx="0" cy="624"/>
            </a:xfrm>
            <a:prstGeom prst="line">
              <a:avLst/>
            </a:prstGeom>
            <a:noFill/>
            <a:ln w="19050">
              <a:solidFill>
                <a:schemeClr val="tx1"/>
              </a:solidFill>
              <a:round/>
              <a:headEnd/>
              <a:tailEnd/>
            </a:ln>
            <a:effectLst/>
          </p:spPr>
          <p:txBody>
            <a:bodyPr wrap="none" anchor="ctr"/>
            <a:lstStyle/>
            <a:p>
              <a:endParaRPr lang="ar-EG"/>
            </a:p>
          </p:txBody>
        </p:sp>
        <p:sp>
          <p:nvSpPr>
            <p:cNvPr id="12" name="AutoShape 11"/>
            <p:cNvSpPr>
              <a:spLocks noChangeArrowheads="1"/>
            </p:cNvSpPr>
            <p:nvPr/>
          </p:nvSpPr>
          <p:spPr bwMode="auto">
            <a:xfrm>
              <a:off x="3840" y="1824"/>
              <a:ext cx="192" cy="192"/>
            </a:xfrm>
            <a:prstGeom prst="diamond">
              <a:avLst/>
            </a:prstGeom>
            <a:noFill/>
            <a:ln w="19050">
              <a:solidFill>
                <a:schemeClr val="tx1"/>
              </a:solidFill>
              <a:miter lim="800000"/>
              <a:headEnd/>
              <a:tailEnd/>
            </a:ln>
            <a:effectLst/>
          </p:spPr>
          <p:txBody>
            <a:bodyPr wrap="none" anchor="ctr"/>
            <a:lstStyle/>
            <a:p>
              <a:endParaRPr lang="ar-EG"/>
            </a:p>
          </p:txBody>
        </p:sp>
      </p:grpSp>
      <p:grpSp>
        <p:nvGrpSpPr>
          <p:cNvPr id="13" name="Group 12"/>
          <p:cNvGrpSpPr>
            <a:grpSpLocks/>
          </p:cNvGrpSpPr>
          <p:nvPr/>
        </p:nvGrpSpPr>
        <p:grpSpPr bwMode="auto">
          <a:xfrm>
            <a:off x="6572264" y="5027612"/>
            <a:ext cx="1700212" cy="465138"/>
            <a:chOff x="4080" y="1968"/>
            <a:chExt cx="1296" cy="520"/>
          </a:xfrm>
        </p:grpSpPr>
        <p:sp>
          <p:nvSpPr>
            <p:cNvPr id="14" name="Text Box 13"/>
            <p:cNvSpPr txBox="1">
              <a:spLocks noChangeArrowheads="1"/>
            </p:cNvSpPr>
            <p:nvPr/>
          </p:nvSpPr>
          <p:spPr bwMode="auto">
            <a:xfrm>
              <a:off x="4319" y="2112"/>
              <a:ext cx="1057" cy="376"/>
            </a:xfrm>
            <a:prstGeom prst="rect">
              <a:avLst/>
            </a:prstGeom>
            <a:noFill/>
            <a:ln w="12700">
              <a:noFill/>
              <a:miter lim="800000"/>
              <a:headEnd/>
              <a:tailEnd/>
            </a:ln>
            <a:effectLst/>
          </p:spPr>
          <p:txBody>
            <a:bodyPr>
              <a:spAutoFit/>
            </a:bodyPr>
            <a:lstStyle/>
            <a:p>
              <a:pPr eaLnBrk="0" hangingPunct="0">
                <a:spcBef>
                  <a:spcPct val="50000"/>
                </a:spcBef>
                <a:buClrTx/>
                <a:buSzTx/>
                <a:buFontTx/>
                <a:buNone/>
              </a:pPr>
              <a:r>
                <a:rPr lang="en-US" sz="1600">
                  <a:latin typeface="Arial" pitchFamily="34" charset="0"/>
                </a:rPr>
                <a:t>aggregation</a:t>
              </a:r>
            </a:p>
          </p:txBody>
        </p:sp>
        <p:sp>
          <p:nvSpPr>
            <p:cNvPr id="15" name="Line 14"/>
            <p:cNvSpPr>
              <a:spLocks noChangeShapeType="1"/>
            </p:cNvSpPr>
            <p:nvPr/>
          </p:nvSpPr>
          <p:spPr bwMode="auto">
            <a:xfrm flipH="1" flipV="1">
              <a:off x="4080" y="1968"/>
              <a:ext cx="432" cy="144"/>
            </a:xfrm>
            <a:prstGeom prst="line">
              <a:avLst/>
            </a:prstGeom>
            <a:noFill/>
            <a:ln w="19050">
              <a:solidFill>
                <a:schemeClr val="tx1"/>
              </a:solidFill>
              <a:round/>
              <a:headEnd/>
              <a:tailEnd type="triangle" w="med" len="med"/>
            </a:ln>
            <a:effectLst/>
          </p:spPr>
          <p:txBody>
            <a:bodyPr wrap="none" anchor="ctr"/>
            <a:lstStyle/>
            <a:p>
              <a:endParaRPr lang="ar-EG"/>
            </a:p>
          </p:txBody>
        </p:sp>
      </p:grpSp>
      <p:grpSp>
        <p:nvGrpSpPr>
          <p:cNvPr id="16" name="Group 15"/>
          <p:cNvGrpSpPr>
            <a:grpSpLocks/>
          </p:cNvGrpSpPr>
          <p:nvPr/>
        </p:nvGrpSpPr>
        <p:grpSpPr bwMode="auto">
          <a:xfrm>
            <a:off x="5910276" y="5659437"/>
            <a:ext cx="1006475" cy="665163"/>
            <a:chOff x="4253" y="96"/>
            <a:chExt cx="634" cy="419"/>
          </a:xfrm>
        </p:grpSpPr>
        <p:sp>
          <p:nvSpPr>
            <p:cNvPr id="17" name="Text Box 16"/>
            <p:cNvSpPr txBox="1">
              <a:spLocks noChangeArrowheads="1"/>
            </p:cNvSpPr>
            <p:nvPr/>
          </p:nvSpPr>
          <p:spPr bwMode="auto">
            <a:xfrm>
              <a:off x="4253" y="96"/>
              <a:ext cx="634" cy="419"/>
            </a:xfrm>
            <a:prstGeom prst="rect">
              <a:avLst/>
            </a:prstGeom>
            <a:noFill/>
            <a:ln w="19050">
              <a:solidFill>
                <a:schemeClr val="tx1"/>
              </a:solidFill>
              <a:miter lim="800000"/>
              <a:headEnd/>
              <a:tailEnd/>
            </a:ln>
            <a:effectLst/>
          </p:spPr>
          <p:txBody>
            <a:bodyPr lIns="90488" tIns="44450" rIns="90488" bIns="44450"/>
            <a:lstStyle/>
            <a:p>
              <a:pPr marL="342900" indent="-342900" algn="ctr">
                <a:spcBef>
                  <a:spcPct val="50000"/>
                </a:spcBef>
                <a:buClr>
                  <a:srgbClr val="808080"/>
                </a:buClr>
                <a:buSzPct val="60000"/>
                <a:buFont typeface="Wingdings" pitchFamily="2" charset="2"/>
                <a:buNone/>
              </a:pPr>
              <a:r>
                <a:rPr lang="en-US" sz="1800" dirty="0"/>
                <a:t>Engine</a:t>
              </a:r>
              <a:endParaRPr lang="en-US" sz="2400" dirty="0"/>
            </a:p>
          </p:txBody>
        </p:sp>
        <p:sp>
          <p:nvSpPr>
            <p:cNvPr id="18" name="Line 17"/>
            <p:cNvSpPr>
              <a:spLocks noChangeShapeType="1"/>
            </p:cNvSpPr>
            <p:nvPr/>
          </p:nvSpPr>
          <p:spPr bwMode="auto">
            <a:xfrm>
              <a:off x="4253" y="393"/>
              <a:ext cx="634" cy="0"/>
            </a:xfrm>
            <a:prstGeom prst="line">
              <a:avLst/>
            </a:prstGeom>
            <a:noFill/>
            <a:ln w="19050">
              <a:solidFill>
                <a:schemeClr val="tx1"/>
              </a:solidFill>
              <a:round/>
              <a:headEnd/>
              <a:tailEnd/>
            </a:ln>
            <a:effectLst/>
          </p:spPr>
          <p:txBody>
            <a:bodyPr wrap="none" anchor="ctr"/>
            <a:lstStyle/>
            <a:p>
              <a:endParaRPr lang="ar-EG"/>
            </a:p>
          </p:txBody>
        </p:sp>
      </p:grpSp>
      <p:cxnSp>
        <p:nvCxnSpPr>
          <p:cNvPr id="20" name="Straight Arrow Connector 19"/>
          <p:cNvCxnSpPr/>
          <p:nvPr/>
        </p:nvCxnSpPr>
        <p:spPr bwMode="auto">
          <a:xfrm rot="5400000">
            <a:off x="1981200" y="4495800"/>
            <a:ext cx="533400" cy="533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flipH="1">
            <a:off x="2362200" y="4191000"/>
            <a:ext cx="1402082" cy="369332"/>
          </a:xfrm>
          <a:prstGeom prst="rect">
            <a:avLst/>
          </a:prstGeom>
          <a:noFill/>
        </p:spPr>
        <p:txBody>
          <a:bodyPr wrap="square" rtlCol="0">
            <a:spAutoFit/>
          </a:bodyPr>
          <a:lstStyle/>
          <a:p>
            <a:r>
              <a:rPr lang="en-US" dirty="0" smtClean="0"/>
              <a:t>composition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4525963"/>
          </a:xfrm>
        </p:spPr>
        <p:txBody>
          <a:bodyPr/>
          <a:lstStyle/>
          <a:p>
            <a:r>
              <a:rPr lang="en-US" dirty="0" smtClean="0"/>
              <a:t>The UML graphical representation of a composition relationship is a </a:t>
            </a:r>
            <a:r>
              <a:rPr lang="en-US" i="1" dirty="0" smtClean="0"/>
              <a:t>filled</a:t>
            </a:r>
            <a:r>
              <a:rPr lang="en-US" dirty="0" smtClean="0"/>
              <a:t> diamond shape on the containing class end of the tree of lines that connect contained class(</a:t>
            </a:r>
            <a:r>
              <a:rPr lang="en-US" dirty="0" err="1" smtClean="0"/>
              <a:t>es</a:t>
            </a:r>
            <a:r>
              <a:rPr lang="en-US" dirty="0" smtClean="0"/>
              <a:t>) to the containing class</a:t>
            </a:r>
          </a:p>
          <a:p>
            <a:pPr>
              <a:buNone/>
            </a:pPr>
            <a:endParaRPr lang="ar-EG" dirty="0"/>
          </a:p>
        </p:txBody>
      </p:sp>
      <p:sp>
        <p:nvSpPr>
          <p:cNvPr id="4" name="Rectangle 2"/>
          <p:cNvSpPr txBox="1">
            <a:spLocks noChangeArrowheads="1"/>
          </p:cNvSpPr>
          <p:nvPr/>
        </p:nvSpPr>
        <p:spPr bwMode="auto">
          <a:xfrm>
            <a:off x="457200" y="274638"/>
            <a:ext cx="8043890" cy="654032"/>
          </a:xfrm>
          <a:prstGeom prst="rect">
            <a:avLst/>
          </a:prstGeom>
          <a:solidFill>
            <a:schemeClr val="bg1"/>
          </a:solidFill>
          <a:ln w="9525">
            <a:noFill/>
            <a:miter lim="800000"/>
            <a:headEnd/>
            <a:tailEnd/>
          </a:ln>
          <a:effectLst/>
        </p:spPr>
        <p:txBody>
          <a:bodyPr vert="horz" wrap="square" lIns="91605" tIns="45076" rIns="91605" bIns="45076"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composition Notation</a:t>
            </a:r>
            <a:endParaRPr kumimoji="0" lang="en-US" sz="3200" b="0"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grpSp>
        <p:nvGrpSpPr>
          <p:cNvPr id="6" name="Group 5"/>
          <p:cNvGrpSpPr/>
          <p:nvPr/>
        </p:nvGrpSpPr>
        <p:grpSpPr>
          <a:xfrm>
            <a:off x="2801938" y="3124200"/>
            <a:ext cx="2608262" cy="2568575"/>
            <a:chOff x="1277938" y="1851025"/>
            <a:chExt cx="2608262" cy="2568575"/>
          </a:xfrm>
        </p:grpSpPr>
        <p:sp>
          <p:nvSpPr>
            <p:cNvPr id="7" name="Rectangle 1029"/>
            <p:cNvSpPr>
              <a:spLocks noChangeArrowheads="1"/>
            </p:cNvSpPr>
            <p:nvPr/>
          </p:nvSpPr>
          <p:spPr bwMode="auto">
            <a:xfrm>
              <a:off x="2005013" y="2133600"/>
              <a:ext cx="1143000" cy="381000"/>
            </a:xfrm>
            <a:prstGeom prst="rect">
              <a:avLst/>
            </a:prstGeom>
            <a:solidFill>
              <a:srgbClr val="FFFF99"/>
            </a:solidFill>
            <a:ln w="9525">
              <a:solidFill>
                <a:schemeClr val="tx1"/>
              </a:solidFill>
              <a:miter lim="800000"/>
              <a:headEnd/>
              <a:tailEnd/>
            </a:ln>
          </p:spPr>
          <p:txBody>
            <a:bodyPr wrap="none" anchor="ctr"/>
            <a:lstStyle/>
            <a:p>
              <a:pPr algn="ctr"/>
              <a:r>
                <a:rPr lang="en-US" sz="1400" b="1" dirty="0">
                  <a:solidFill>
                    <a:srgbClr val="000000"/>
                  </a:solidFill>
                  <a:latin typeface="Times New Roman" pitchFamily="18" charset="0"/>
                </a:rPr>
                <a:t>Class W</a:t>
              </a:r>
            </a:p>
          </p:txBody>
        </p:sp>
        <p:sp>
          <p:nvSpPr>
            <p:cNvPr id="8" name="Rectangle 1030"/>
            <p:cNvSpPr>
              <a:spLocks noChangeArrowheads="1"/>
            </p:cNvSpPr>
            <p:nvPr/>
          </p:nvSpPr>
          <p:spPr bwMode="auto">
            <a:xfrm>
              <a:off x="1277938" y="3298825"/>
              <a:ext cx="1143000" cy="434975"/>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Class</a:t>
              </a:r>
              <a:r>
                <a:rPr lang="en-US" sz="1400" b="1">
                  <a:latin typeface="Times New Roman" pitchFamily="18" charset="0"/>
                </a:rPr>
                <a:t> </a:t>
              </a:r>
              <a:r>
                <a:rPr lang="en-US" sz="1400" b="1">
                  <a:solidFill>
                    <a:srgbClr val="000000"/>
                  </a:solidFill>
                  <a:latin typeface="Times New Roman" pitchFamily="18" charset="0"/>
                </a:rPr>
                <a:t>P</a:t>
              </a:r>
              <a:r>
                <a:rPr lang="en-US" sz="1400" b="1" baseline="-25000">
                  <a:solidFill>
                    <a:srgbClr val="000000"/>
                  </a:solidFill>
                  <a:latin typeface="Times New Roman" pitchFamily="18" charset="0"/>
                </a:rPr>
                <a:t>1</a:t>
              </a:r>
            </a:p>
          </p:txBody>
        </p:sp>
        <p:sp>
          <p:nvSpPr>
            <p:cNvPr id="9" name="Rectangle 1031"/>
            <p:cNvSpPr>
              <a:spLocks noChangeArrowheads="1"/>
            </p:cNvSpPr>
            <p:nvPr/>
          </p:nvSpPr>
          <p:spPr bwMode="auto">
            <a:xfrm>
              <a:off x="2743200" y="3287713"/>
              <a:ext cx="1143000" cy="446087"/>
            </a:xfrm>
            <a:prstGeom prst="rect">
              <a:avLst/>
            </a:prstGeom>
            <a:solidFill>
              <a:srgbClr val="FFFF99"/>
            </a:solidFill>
            <a:ln w="9525">
              <a:solidFill>
                <a:schemeClr val="tx1"/>
              </a:solidFill>
              <a:miter lim="800000"/>
              <a:headEnd/>
              <a:tailEnd/>
            </a:ln>
          </p:spPr>
          <p:txBody>
            <a:bodyPr wrap="none" anchor="ctr"/>
            <a:lstStyle/>
            <a:p>
              <a:pPr algn="ctr"/>
              <a:r>
                <a:rPr lang="en-US" sz="1400" b="1">
                  <a:solidFill>
                    <a:srgbClr val="000000"/>
                  </a:solidFill>
                  <a:latin typeface="Times New Roman" pitchFamily="18" charset="0"/>
                </a:rPr>
                <a:t>Class</a:t>
              </a:r>
              <a:r>
                <a:rPr lang="en-US" sz="1400" b="1">
                  <a:latin typeface="Times New Roman" pitchFamily="18" charset="0"/>
                </a:rPr>
                <a:t> </a:t>
              </a:r>
              <a:r>
                <a:rPr lang="en-US" sz="1400" b="1">
                  <a:solidFill>
                    <a:srgbClr val="000000"/>
                  </a:solidFill>
                  <a:latin typeface="Times New Roman" pitchFamily="18" charset="0"/>
                </a:rPr>
                <a:t>P</a:t>
              </a:r>
              <a:r>
                <a:rPr lang="en-US" sz="1400" b="1" baseline="-25000">
                  <a:solidFill>
                    <a:srgbClr val="000000"/>
                  </a:solidFill>
                  <a:latin typeface="Times New Roman" pitchFamily="18" charset="0"/>
                </a:rPr>
                <a:t>2 </a:t>
              </a:r>
            </a:p>
          </p:txBody>
        </p:sp>
        <p:sp>
          <p:nvSpPr>
            <p:cNvPr id="10" name="Freeform 1032"/>
            <p:cNvSpPr>
              <a:spLocks/>
            </p:cNvSpPr>
            <p:nvPr/>
          </p:nvSpPr>
          <p:spPr bwMode="auto">
            <a:xfrm>
              <a:off x="1852613" y="2971800"/>
              <a:ext cx="1447800" cy="304800"/>
            </a:xfrm>
            <a:custGeom>
              <a:avLst/>
              <a:gdLst>
                <a:gd name="T0" fmla="*/ 0 w 1824"/>
                <a:gd name="T1" fmla="*/ 2147483647 h 96"/>
                <a:gd name="T2" fmla="*/ 0 w 1824"/>
                <a:gd name="T3" fmla="*/ 0 h 96"/>
                <a:gd name="T4" fmla="*/ 2147483647 w 1824"/>
                <a:gd name="T5" fmla="*/ 0 h 96"/>
                <a:gd name="T6" fmla="*/ 2147483647 w 1824"/>
                <a:gd name="T7" fmla="*/ 2147483647 h 96"/>
                <a:gd name="T8" fmla="*/ 0 60000 65536"/>
                <a:gd name="T9" fmla="*/ 0 60000 65536"/>
                <a:gd name="T10" fmla="*/ 0 60000 65536"/>
                <a:gd name="T11" fmla="*/ 0 60000 65536"/>
                <a:gd name="T12" fmla="*/ 0 w 1824"/>
                <a:gd name="T13" fmla="*/ 0 h 96"/>
                <a:gd name="T14" fmla="*/ 1824 w 1824"/>
                <a:gd name="T15" fmla="*/ 96 h 96"/>
              </a:gdLst>
              <a:ahLst/>
              <a:cxnLst>
                <a:cxn ang="T8">
                  <a:pos x="T0" y="T1"/>
                </a:cxn>
                <a:cxn ang="T9">
                  <a:pos x="T2" y="T3"/>
                </a:cxn>
                <a:cxn ang="T10">
                  <a:pos x="T4" y="T5"/>
                </a:cxn>
                <a:cxn ang="T11">
                  <a:pos x="T6" y="T7"/>
                </a:cxn>
              </a:cxnLst>
              <a:rect l="T12" t="T13" r="T14" b="T15"/>
              <a:pathLst>
                <a:path w="1824" h="96">
                  <a:moveTo>
                    <a:pt x="0" y="96"/>
                  </a:moveTo>
                  <a:lnTo>
                    <a:pt x="0" y="0"/>
                  </a:lnTo>
                  <a:lnTo>
                    <a:pt x="1824" y="0"/>
                  </a:lnTo>
                  <a:lnTo>
                    <a:pt x="1824" y="96"/>
                  </a:lnTo>
                </a:path>
              </a:pathLst>
            </a:custGeom>
            <a:noFill/>
            <a:ln w="9525">
              <a:solidFill>
                <a:schemeClr val="tx1"/>
              </a:solidFill>
              <a:round/>
              <a:headEnd/>
              <a:tailEnd/>
            </a:ln>
          </p:spPr>
          <p:txBody>
            <a:bodyPr/>
            <a:lstStyle/>
            <a:p>
              <a:endParaRPr lang="ar-EG"/>
            </a:p>
          </p:txBody>
        </p:sp>
        <p:grpSp>
          <p:nvGrpSpPr>
            <p:cNvPr id="11" name="Group 1033"/>
            <p:cNvGrpSpPr>
              <a:grpSpLocks/>
            </p:cNvGrpSpPr>
            <p:nvPr/>
          </p:nvGrpSpPr>
          <p:grpSpPr bwMode="auto">
            <a:xfrm>
              <a:off x="2457450" y="2513012"/>
              <a:ext cx="228600" cy="444500"/>
              <a:chOff x="4480" y="1304"/>
              <a:chExt cx="144" cy="280"/>
            </a:xfrm>
            <a:solidFill>
              <a:schemeClr val="tx1"/>
            </a:solidFill>
          </p:grpSpPr>
          <p:sp>
            <p:nvSpPr>
              <p:cNvPr id="15" name="Line 1034"/>
              <p:cNvSpPr>
                <a:spLocks noChangeShapeType="1"/>
              </p:cNvSpPr>
              <p:nvPr/>
            </p:nvSpPr>
            <p:spPr bwMode="auto">
              <a:xfrm>
                <a:off x="4552" y="1488"/>
                <a:ext cx="4" cy="96"/>
              </a:xfrm>
              <a:prstGeom prst="line">
                <a:avLst/>
              </a:prstGeom>
              <a:grpFill/>
              <a:ln w="9525">
                <a:solidFill>
                  <a:schemeClr val="tx1"/>
                </a:solidFill>
                <a:round/>
                <a:headEnd/>
                <a:tailEnd/>
              </a:ln>
              <a:effectLst/>
            </p:spPr>
            <p:txBody>
              <a:bodyPr/>
              <a:lstStyle/>
              <a:p>
                <a:pPr>
                  <a:defRPr/>
                </a:pPr>
                <a:endParaRPr lang="en-US"/>
              </a:p>
            </p:txBody>
          </p:sp>
          <p:sp>
            <p:nvSpPr>
              <p:cNvPr id="16" name="AutoShape 1035"/>
              <p:cNvSpPr>
                <a:spLocks noChangeArrowheads="1"/>
              </p:cNvSpPr>
              <p:nvPr/>
            </p:nvSpPr>
            <p:spPr bwMode="auto">
              <a:xfrm>
                <a:off x="4480" y="1304"/>
                <a:ext cx="144" cy="192"/>
              </a:xfrm>
              <a:prstGeom prst="diamond">
                <a:avLst/>
              </a:prstGeom>
              <a:grpFill/>
              <a:ln w="9525">
                <a:solidFill>
                  <a:schemeClr val="tx1"/>
                </a:solidFill>
                <a:miter lim="800000"/>
                <a:headEnd/>
                <a:tailEnd/>
              </a:ln>
              <a:effectLst/>
            </p:spPr>
            <p:txBody>
              <a:bodyPr wrap="none" anchor="ctr"/>
              <a:lstStyle/>
              <a:p>
                <a:pPr>
                  <a:defRPr/>
                </a:pPr>
                <a:endParaRPr lang="en-US"/>
              </a:p>
            </p:txBody>
          </p:sp>
        </p:grpSp>
        <p:sp>
          <p:nvSpPr>
            <p:cNvPr id="12" name="Text Box 1038"/>
            <p:cNvSpPr txBox="1">
              <a:spLocks noChangeArrowheads="1"/>
            </p:cNvSpPr>
            <p:nvPr/>
          </p:nvSpPr>
          <p:spPr bwMode="auto">
            <a:xfrm>
              <a:off x="1508125" y="1851025"/>
              <a:ext cx="1128713" cy="304800"/>
            </a:xfrm>
            <a:prstGeom prst="rect">
              <a:avLst/>
            </a:prstGeom>
            <a:noFill/>
            <a:ln w="12700">
              <a:noFill/>
              <a:miter lim="800000"/>
              <a:headEnd type="none" w="sm" len="sm"/>
              <a:tailEnd type="none" w="sm" len="sm"/>
            </a:ln>
          </p:spPr>
          <p:txBody>
            <a:bodyPr wrap="none">
              <a:spAutoFit/>
            </a:bodyPr>
            <a:lstStyle/>
            <a:p>
              <a:r>
                <a:rPr lang="en-US" sz="1400" b="1">
                  <a:latin typeface="Times New Roman" pitchFamily="18" charset="0"/>
                </a:rPr>
                <a:t>Whole Class</a:t>
              </a:r>
            </a:p>
          </p:txBody>
        </p:sp>
        <p:sp>
          <p:nvSpPr>
            <p:cNvPr id="13" name="Text Box 1039"/>
            <p:cNvSpPr txBox="1">
              <a:spLocks noChangeArrowheads="1"/>
            </p:cNvSpPr>
            <p:nvPr/>
          </p:nvSpPr>
          <p:spPr bwMode="auto">
            <a:xfrm>
              <a:off x="2081213" y="4114800"/>
              <a:ext cx="1119187" cy="304800"/>
            </a:xfrm>
            <a:prstGeom prst="rect">
              <a:avLst/>
            </a:prstGeom>
            <a:noFill/>
            <a:ln w="12700">
              <a:noFill/>
              <a:miter lim="800000"/>
              <a:headEnd type="none" w="sm" len="sm"/>
              <a:tailEnd type="none" w="sm" len="sm"/>
            </a:ln>
          </p:spPr>
          <p:txBody>
            <a:bodyPr wrap="none">
              <a:spAutoFit/>
            </a:bodyPr>
            <a:lstStyle/>
            <a:p>
              <a:r>
                <a:rPr lang="en-US" sz="1400" b="1">
                  <a:latin typeface="Times New Roman" pitchFamily="18" charset="0"/>
                </a:rPr>
                <a:t>Part Classes</a:t>
              </a:r>
            </a:p>
          </p:txBody>
        </p:sp>
        <p:sp>
          <p:nvSpPr>
            <p:cNvPr id="14" name="AutoShape 1040"/>
            <p:cNvSpPr>
              <a:spLocks/>
            </p:cNvSpPr>
            <p:nvPr/>
          </p:nvSpPr>
          <p:spPr bwMode="auto">
            <a:xfrm rot="16200000">
              <a:off x="2500313" y="3086100"/>
              <a:ext cx="228600" cy="1828800"/>
            </a:xfrm>
            <a:prstGeom prst="leftBrace">
              <a:avLst>
                <a:gd name="adj1" fmla="val 66667"/>
                <a:gd name="adj2" fmla="val 50000"/>
              </a:avLst>
            </a:prstGeom>
            <a:noFill/>
            <a:ln w="12700">
              <a:solidFill>
                <a:schemeClr val="tx1"/>
              </a:solidFill>
              <a:round/>
              <a:headEnd type="none" w="sm" len="sm"/>
              <a:tailEnd type="none" w="sm" len="sm"/>
            </a:ln>
          </p:spPr>
          <p:txBody>
            <a:bodyPr wrap="none" anchor="ctr"/>
            <a:lstStyle/>
            <a:p>
              <a:endParaRPr lang="ar-EG"/>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The relationship shown here means that there is only one ATM class. The Display, </a:t>
            </a:r>
            <a:r>
              <a:rPr lang="en-US" dirty="0" err="1" smtClean="0"/>
              <a:t>CardReader</a:t>
            </a:r>
            <a:r>
              <a:rPr lang="en-US" dirty="0" smtClean="0"/>
              <a:t> and </a:t>
            </a:r>
            <a:r>
              <a:rPr lang="en-US" dirty="0" err="1" smtClean="0"/>
              <a:t>CashDispenser</a:t>
            </a:r>
            <a:r>
              <a:rPr lang="en-US" dirty="0" smtClean="0"/>
              <a:t> can be associated with at most one ATM</a:t>
            </a:r>
            <a:endParaRPr lang="ar-EG" dirty="0"/>
          </a:p>
        </p:txBody>
      </p:sp>
      <p:pic>
        <p:nvPicPr>
          <p:cNvPr id="701442" name="Picture 2"/>
          <p:cNvPicPr>
            <a:picLocks noChangeAspect="1" noChangeArrowheads="1"/>
          </p:cNvPicPr>
          <p:nvPr/>
        </p:nvPicPr>
        <p:blipFill>
          <a:blip r:embed="rId2"/>
          <a:srcRect/>
          <a:stretch>
            <a:fillRect/>
          </a:stretch>
        </p:blipFill>
        <p:spPr bwMode="auto">
          <a:xfrm>
            <a:off x="929640" y="3124200"/>
            <a:ext cx="7528560" cy="2895600"/>
          </a:xfrm>
          <a:prstGeom prst="rect">
            <a:avLst/>
          </a:prstGeom>
          <a:noFill/>
          <a:ln w="9525">
            <a:noFill/>
            <a:miter lim="800000"/>
            <a:headEnd/>
            <a:tailEnd/>
          </a:ln>
          <a:effectLst/>
        </p:spPr>
      </p:pic>
      <p:sp>
        <p:nvSpPr>
          <p:cNvPr id="7" name="Title 1"/>
          <p:cNvSpPr>
            <a:spLocks noGrp="1"/>
          </p:cNvSpPr>
          <p:nvPr>
            <p:ph type="title"/>
          </p:nvPr>
        </p:nvSpPr>
        <p:spPr/>
        <p:txBody>
          <a:bodyPr/>
          <a:lstStyle/>
          <a:p>
            <a:r>
              <a:rPr lang="en-US" dirty="0" smtClean="0"/>
              <a:t>Composition example</a:t>
            </a:r>
            <a:endParaRPr lang="ar-EG"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2466" name="Picture 2"/>
          <p:cNvPicPr>
            <a:picLocks noChangeAspect="1" noChangeArrowheads="1"/>
          </p:cNvPicPr>
          <p:nvPr/>
        </p:nvPicPr>
        <p:blipFill>
          <a:blip r:embed="rId3"/>
          <a:srcRect/>
          <a:stretch>
            <a:fillRect/>
          </a:stretch>
        </p:blipFill>
        <p:spPr bwMode="auto">
          <a:xfrm>
            <a:off x="1905000" y="1500174"/>
            <a:ext cx="5175286" cy="1428760"/>
          </a:xfrm>
          <a:prstGeom prst="rect">
            <a:avLst/>
          </a:prstGeom>
          <a:noFill/>
          <a:ln w="9525">
            <a:noFill/>
            <a:miter lim="800000"/>
            <a:headEnd/>
            <a:tailEnd/>
          </a:ln>
          <a:effectLst/>
        </p:spPr>
      </p:pic>
      <p:pic>
        <p:nvPicPr>
          <p:cNvPr id="5" name="Picture 2"/>
          <p:cNvPicPr>
            <a:picLocks noChangeAspect="1" noChangeArrowheads="1"/>
          </p:cNvPicPr>
          <p:nvPr/>
        </p:nvPicPr>
        <p:blipFill>
          <a:blip r:embed="rId4"/>
          <a:srcRect/>
          <a:stretch>
            <a:fillRect/>
          </a:stretch>
        </p:blipFill>
        <p:spPr bwMode="auto">
          <a:xfrm>
            <a:off x="2362200" y="3509960"/>
            <a:ext cx="4238625" cy="985840"/>
          </a:xfrm>
          <a:prstGeom prst="rect">
            <a:avLst/>
          </a:prstGeom>
          <a:noFill/>
          <a:ln w="9525">
            <a:noFill/>
            <a:miter lim="800000"/>
            <a:headEnd/>
            <a:tailEnd/>
          </a:ln>
          <a:effectLst/>
        </p:spPr>
      </p:pic>
      <p:grpSp>
        <p:nvGrpSpPr>
          <p:cNvPr id="7" name="Group 6"/>
          <p:cNvGrpSpPr/>
          <p:nvPr/>
        </p:nvGrpSpPr>
        <p:grpSpPr>
          <a:xfrm>
            <a:off x="1643042" y="5223566"/>
            <a:ext cx="5376362" cy="1329634"/>
            <a:chOff x="1081611" y="2404166"/>
            <a:chExt cx="5376362" cy="1329634"/>
          </a:xfrm>
        </p:grpSpPr>
        <p:sp>
          <p:nvSpPr>
            <p:cNvPr id="8" name="Rectangle 13"/>
            <p:cNvSpPr>
              <a:spLocks noChangeArrowheads="1"/>
            </p:cNvSpPr>
            <p:nvPr/>
          </p:nvSpPr>
          <p:spPr bwMode="auto">
            <a:xfrm>
              <a:off x="1136209" y="2458764"/>
              <a:ext cx="1922194" cy="1275036"/>
            </a:xfrm>
            <a:prstGeom prst="rect">
              <a:avLst/>
            </a:prstGeom>
            <a:solidFill>
              <a:srgbClr val="C0BFC0"/>
            </a:solidFill>
            <a:ln w="11">
              <a:solidFill>
                <a:srgbClr val="C0BFC0"/>
              </a:solidFill>
              <a:prstDash val="solid"/>
              <a:miter lim="800000"/>
              <a:headEnd/>
              <a:tailEnd/>
            </a:ln>
          </p:spPr>
          <p:txBody>
            <a:bodyPr vert="horz" wrap="square" lIns="91440" tIns="45720" rIns="91440" bIns="45720" numCol="1" anchor="t" anchorCtr="0" compatLnSpc="1">
              <a:prstTxWarp prst="textNoShape">
                <a:avLst/>
              </a:prstTxWarp>
            </a:bodyPr>
            <a:lstStyle/>
            <a:p>
              <a:endParaRPr lang="ar-EG"/>
            </a:p>
          </p:txBody>
        </p:sp>
        <p:sp>
          <p:nvSpPr>
            <p:cNvPr id="9" name="Rectangle 14"/>
            <p:cNvSpPr>
              <a:spLocks noChangeArrowheads="1"/>
            </p:cNvSpPr>
            <p:nvPr/>
          </p:nvSpPr>
          <p:spPr bwMode="auto">
            <a:xfrm>
              <a:off x="1081611" y="2404166"/>
              <a:ext cx="1920588" cy="1275036"/>
            </a:xfrm>
            <a:prstGeom prst="rect">
              <a:avLst/>
            </a:prstGeom>
            <a:solidFill>
              <a:srgbClr val="FCF2E3"/>
            </a:solidFill>
            <a:ln w="11">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EG"/>
            </a:p>
          </p:txBody>
        </p:sp>
        <p:sp>
          <p:nvSpPr>
            <p:cNvPr id="10" name="Rectangle 65"/>
            <p:cNvSpPr>
              <a:spLocks noChangeArrowheads="1"/>
            </p:cNvSpPr>
            <p:nvPr/>
          </p:nvSpPr>
          <p:spPr bwMode="auto">
            <a:xfrm>
              <a:off x="1783364" y="2569567"/>
              <a:ext cx="517081" cy="2216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EG" sz="1400" b="1" i="0" u="none" strike="noStrike" cap="none" normalizeH="0" baseline="0" smtClean="0">
                  <a:ln>
                    <a:noFill/>
                  </a:ln>
                  <a:solidFill>
                    <a:srgbClr val="000000"/>
                  </a:solidFill>
                  <a:effectLst/>
                  <a:latin typeface="Arial" pitchFamily="34" charset="0"/>
                </a:rPr>
                <a:t>Order</a:t>
              </a:r>
              <a:endParaRPr kumimoji="0" lang="ar-EG" sz="1800" b="0" i="0" u="none" strike="noStrike" cap="none" normalizeH="0" baseline="0" smtClean="0">
                <a:ln>
                  <a:noFill/>
                </a:ln>
                <a:solidFill>
                  <a:schemeClr val="tx1"/>
                </a:solidFill>
                <a:effectLst/>
                <a:latin typeface="Arial" pitchFamily="34" charset="0"/>
              </a:endParaRPr>
            </a:p>
          </p:txBody>
        </p:sp>
        <p:sp>
          <p:nvSpPr>
            <p:cNvPr id="11" name="Line 66"/>
            <p:cNvSpPr>
              <a:spLocks noChangeShapeType="1"/>
            </p:cNvSpPr>
            <p:nvPr/>
          </p:nvSpPr>
          <p:spPr bwMode="auto">
            <a:xfrm>
              <a:off x="1081611" y="2901976"/>
              <a:ext cx="1920588" cy="1606"/>
            </a:xfrm>
            <a:prstGeom prst="line">
              <a:avLst/>
            </a:prstGeom>
            <a:noFill/>
            <a:ln w="1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ar-EG"/>
            </a:p>
          </p:txBody>
        </p:sp>
        <p:sp>
          <p:nvSpPr>
            <p:cNvPr id="12" name="Rectangle 67"/>
            <p:cNvSpPr>
              <a:spLocks noChangeArrowheads="1"/>
            </p:cNvSpPr>
            <p:nvPr/>
          </p:nvSpPr>
          <p:spPr bwMode="auto">
            <a:xfrm>
              <a:off x="4813590" y="2458764"/>
              <a:ext cx="1644383" cy="1275036"/>
            </a:xfrm>
            <a:prstGeom prst="rect">
              <a:avLst/>
            </a:prstGeom>
            <a:solidFill>
              <a:srgbClr val="C0BFC0"/>
            </a:solidFill>
            <a:ln w="11">
              <a:solidFill>
                <a:srgbClr val="C0BFC0"/>
              </a:solidFill>
              <a:prstDash val="solid"/>
              <a:miter lim="800000"/>
              <a:headEnd/>
              <a:tailEnd/>
            </a:ln>
          </p:spPr>
          <p:txBody>
            <a:bodyPr vert="horz" wrap="square" lIns="91440" tIns="45720" rIns="91440" bIns="45720" numCol="1" anchor="t" anchorCtr="0" compatLnSpc="1">
              <a:prstTxWarp prst="textNoShape">
                <a:avLst/>
              </a:prstTxWarp>
            </a:bodyPr>
            <a:lstStyle/>
            <a:p>
              <a:endParaRPr lang="ar-EG"/>
            </a:p>
          </p:txBody>
        </p:sp>
        <p:sp>
          <p:nvSpPr>
            <p:cNvPr id="13" name="Rectangle 68"/>
            <p:cNvSpPr>
              <a:spLocks noChangeArrowheads="1"/>
            </p:cNvSpPr>
            <p:nvPr/>
          </p:nvSpPr>
          <p:spPr bwMode="auto">
            <a:xfrm>
              <a:off x="4758991" y="2404166"/>
              <a:ext cx="1644383" cy="1275036"/>
            </a:xfrm>
            <a:prstGeom prst="rect">
              <a:avLst/>
            </a:prstGeom>
            <a:solidFill>
              <a:srgbClr val="FCF2E3"/>
            </a:solidFill>
            <a:ln w="11">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ar-EG"/>
            </a:p>
          </p:txBody>
        </p:sp>
        <p:sp>
          <p:nvSpPr>
            <p:cNvPr id="14" name="Rectangle 112"/>
            <p:cNvSpPr>
              <a:spLocks noChangeArrowheads="1"/>
            </p:cNvSpPr>
            <p:nvPr/>
          </p:nvSpPr>
          <p:spPr bwMode="auto">
            <a:xfrm>
              <a:off x="5349941" y="2569567"/>
              <a:ext cx="499417" cy="2216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EG" sz="1400" b="1" i="0" u="none" strike="noStrike" cap="none" normalizeH="0" baseline="0" smtClean="0">
                  <a:ln>
                    <a:noFill/>
                  </a:ln>
                  <a:solidFill>
                    <a:srgbClr val="000000"/>
                  </a:solidFill>
                  <a:effectLst/>
                  <a:latin typeface="Arial" pitchFamily="34" charset="0"/>
                </a:rPr>
                <a:t>Entry</a:t>
              </a:r>
              <a:endParaRPr kumimoji="0" lang="ar-EG" sz="1800" b="0" i="0" u="none" strike="noStrike" cap="none" normalizeH="0" baseline="0" smtClean="0">
                <a:ln>
                  <a:noFill/>
                </a:ln>
                <a:solidFill>
                  <a:schemeClr val="tx1"/>
                </a:solidFill>
                <a:effectLst/>
                <a:latin typeface="Arial" pitchFamily="34" charset="0"/>
              </a:endParaRPr>
            </a:p>
          </p:txBody>
        </p:sp>
        <p:sp>
          <p:nvSpPr>
            <p:cNvPr id="15" name="Line 113"/>
            <p:cNvSpPr>
              <a:spLocks noChangeShapeType="1"/>
            </p:cNvSpPr>
            <p:nvPr/>
          </p:nvSpPr>
          <p:spPr bwMode="auto">
            <a:xfrm>
              <a:off x="4758991" y="2901976"/>
              <a:ext cx="1644383" cy="1606"/>
            </a:xfrm>
            <a:prstGeom prst="line">
              <a:avLst/>
            </a:prstGeom>
            <a:noFill/>
            <a:ln w="11">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ar-EG"/>
            </a:p>
          </p:txBody>
        </p:sp>
        <p:sp>
          <p:nvSpPr>
            <p:cNvPr id="16" name="Line 114"/>
            <p:cNvSpPr>
              <a:spLocks noChangeShapeType="1"/>
            </p:cNvSpPr>
            <p:nvPr/>
          </p:nvSpPr>
          <p:spPr bwMode="auto">
            <a:xfrm flipH="1">
              <a:off x="3021469" y="3051319"/>
              <a:ext cx="1737522" cy="1606"/>
            </a:xfrm>
            <a:prstGeom prst="line">
              <a:avLst/>
            </a:prstGeom>
            <a:noFill/>
            <a:ln w="11" cap="sq">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ar-EG"/>
            </a:p>
          </p:txBody>
        </p:sp>
        <p:sp>
          <p:nvSpPr>
            <p:cNvPr id="17" name="Freeform 115"/>
            <p:cNvSpPr>
              <a:spLocks/>
            </p:cNvSpPr>
            <p:nvPr/>
          </p:nvSpPr>
          <p:spPr bwMode="auto">
            <a:xfrm>
              <a:off x="3021469" y="2958180"/>
              <a:ext cx="369344" cy="184671"/>
            </a:xfrm>
            <a:custGeom>
              <a:avLst/>
              <a:gdLst/>
              <a:ahLst/>
              <a:cxnLst>
                <a:cxn ang="0">
                  <a:pos x="115" y="0"/>
                </a:cxn>
                <a:cxn ang="0">
                  <a:pos x="0" y="58"/>
                </a:cxn>
                <a:cxn ang="0">
                  <a:pos x="115" y="115"/>
                </a:cxn>
                <a:cxn ang="0">
                  <a:pos x="230" y="58"/>
                </a:cxn>
                <a:cxn ang="0">
                  <a:pos x="115" y="0"/>
                </a:cxn>
              </a:cxnLst>
              <a:rect l="0" t="0" r="r" b="b"/>
              <a:pathLst>
                <a:path w="230" h="115">
                  <a:moveTo>
                    <a:pt x="115" y="0"/>
                  </a:moveTo>
                  <a:lnTo>
                    <a:pt x="0" y="58"/>
                  </a:lnTo>
                  <a:lnTo>
                    <a:pt x="115" y="115"/>
                  </a:lnTo>
                  <a:lnTo>
                    <a:pt x="230" y="58"/>
                  </a:lnTo>
                  <a:lnTo>
                    <a:pt x="115" y="0"/>
                  </a:lnTo>
                  <a:close/>
                </a:path>
              </a:pathLst>
            </a:custGeom>
            <a:solidFill>
              <a:srgbClr val="000000"/>
            </a:solidFill>
            <a:ln w="11" cap="sq">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ar-EG"/>
            </a:p>
          </p:txBody>
        </p:sp>
        <p:sp>
          <p:nvSpPr>
            <p:cNvPr id="18" name="Rectangle 116"/>
            <p:cNvSpPr>
              <a:spLocks noChangeArrowheads="1"/>
            </p:cNvSpPr>
            <p:nvPr/>
          </p:nvSpPr>
          <p:spPr bwMode="auto">
            <a:xfrm>
              <a:off x="4129501" y="2717304"/>
              <a:ext cx="573286" cy="2216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EG" sz="1400" b="0" i="0" u="none" strike="noStrike" cap="none" normalizeH="0" baseline="0" smtClean="0">
                  <a:ln>
                    <a:noFill/>
                  </a:ln>
                  <a:solidFill>
                    <a:srgbClr val="000000"/>
                  </a:solidFill>
                  <a:effectLst/>
                  <a:latin typeface="Arial" pitchFamily="34" charset="0"/>
                </a:rPr>
                <a:t>+items</a:t>
              </a:r>
              <a:endParaRPr kumimoji="0" lang="ar-EG" sz="1800" b="0" i="0" u="none" strike="noStrike" cap="none" normalizeH="0" baseline="0" smtClean="0">
                <a:ln>
                  <a:noFill/>
                </a:ln>
                <a:solidFill>
                  <a:schemeClr val="tx1"/>
                </a:solidFill>
                <a:effectLst/>
                <a:latin typeface="Arial" pitchFamily="34" charset="0"/>
              </a:endParaRPr>
            </a:p>
          </p:txBody>
        </p:sp>
        <p:sp>
          <p:nvSpPr>
            <p:cNvPr id="19" name="Rectangle 117"/>
            <p:cNvSpPr>
              <a:spLocks noChangeArrowheads="1"/>
            </p:cNvSpPr>
            <p:nvPr/>
          </p:nvSpPr>
          <p:spPr bwMode="auto">
            <a:xfrm>
              <a:off x="4628918" y="3142852"/>
              <a:ext cx="128467" cy="2216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EG" sz="1400" b="0" i="0" u="none" strike="noStrike" cap="none" normalizeH="0" baseline="0" smtClean="0">
                  <a:ln>
                    <a:noFill/>
                  </a:ln>
                  <a:solidFill>
                    <a:srgbClr val="000000"/>
                  </a:solidFill>
                  <a:effectLst/>
                  <a:latin typeface="Arial" pitchFamily="34" charset="0"/>
                </a:rPr>
                <a:t>*</a:t>
              </a:r>
              <a:endParaRPr kumimoji="0" lang="ar-EG" sz="1800" b="0" i="0" u="none" strike="noStrike" cap="none" normalizeH="0" baseline="0" smtClean="0">
                <a:ln>
                  <a:noFill/>
                </a:ln>
                <a:solidFill>
                  <a:schemeClr val="tx1"/>
                </a:solidFill>
                <a:effectLst/>
                <a:latin typeface="Arial" pitchFamily="34" charset="0"/>
              </a:endParaRPr>
            </a:p>
          </p:txBody>
        </p:sp>
        <p:sp>
          <p:nvSpPr>
            <p:cNvPr id="20" name="Rectangle 118"/>
            <p:cNvSpPr>
              <a:spLocks noChangeArrowheads="1"/>
            </p:cNvSpPr>
            <p:nvPr/>
          </p:nvSpPr>
          <p:spPr bwMode="auto">
            <a:xfrm>
              <a:off x="3447017" y="3142852"/>
              <a:ext cx="165402" cy="2216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ar-EG" sz="1400" b="0" i="0" u="none" strike="noStrike" cap="none" normalizeH="0" baseline="0" dirty="0" smtClean="0">
                  <a:ln>
                    <a:noFill/>
                  </a:ln>
                  <a:solidFill>
                    <a:srgbClr val="000000"/>
                  </a:solidFill>
                  <a:effectLst/>
                  <a:latin typeface="Arial" pitchFamily="34" charset="0"/>
                </a:rPr>
                <a:t>1</a:t>
              </a:r>
              <a:endParaRPr kumimoji="0" lang="ar-EG" sz="1800" b="0" i="0" u="none" strike="noStrike" cap="none" normalizeH="0" baseline="0" dirty="0" smtClean="0">
                <a:ln>
                  <a:noFill/>
                </a:ln>
                <a:solidFill>
                  <a:schemeClr val="tx1"/>
                </a:solidFill>
                <a:effectLst/>
                <a:latin typeface="Arial" pitchFamily="34" charset="0"/>
              </a:endParaRPr>
            </a:p>
          </p:txBody>
        </p:sp>
      </p:grpSp>
      <p:sp>
        <p:nvSpPr>
          <p:cNvPr id="21" name="Title 1"/>
          <p:cNvSpPr>
            <a:spLocks noGrp="1"/>
          </p:cNvSpPr>
          <p:nvPr>
            <p:ph type="title"/>
          </p:nvPr>
        </p:nvSpPr>
        <p:spPr/>
        <p:txBody>
          <a:bodyPr/>
          <a:lstStyle/>
          <a:p>
            <a:r>
              <a:rPr lang="en-US" dirty="0" smtClean="0"/>
              <a:t>Composition examples</a:t>
            </a:r>
            <a:endParaRPr lang="ar-EG"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z="3200" b="1"/>
              <a:t>Aggregation and Composition</a:t>
            </a:r>
          </a:p>
        </p:txBody>
      </p:sp>
      <p:sp>
        <p:nvSpPr>
          <p:cNvPr id="89092" name="Rectangle 4"/>
          <p:cNvSpPr>
            <a:spLocks noChangeArrowheads="1"/>
          </p:cNvSpPr>
          <p:nvPr/>
        </p:nvSpPr>
        <p:spPr bwMode="auto">
          <a:xfrm>
            <a:off x="3379787" y="1981200"/>
            <a:ext cx="1812925" cy="671513"/>
          </a:xfrm>
          <a:prstGeom prst="rect">
            <a:avLst/>
          </a:prstGeom>
          <a:noFill/>
          <a:ln w="9525">
            <a:solidFill>
              <a:schemeClr val="tx1"/>
            </a:solidFill>
            <a:miter lim="800000"/>
            <a:headEnd/>
            <a:tailEnd/>
          </a:ln>
          <a:effectLst/>
        </p:spPr>
        <p:txBody>
          <a:bodyPr wrap="none" anchor="ctr"/>
          <a:lstStyle/>
          <a:p>
            <a:endParaRPr lang="ar-EG"/>
          </a:p>
        </p:txBody>
      </p:sp>
      <p:sp>
        <p:nvSpPr>
          <p:cNvPr id="89093" name="Text Box 5"/>
          <p:cNvSpPr txBox="1">
            <a:spLocks noChangeArrowheads="1"/>
          </p:cNvSpPr>
          <p:nvPr/>
        </p:nvSpPr>
        <p:spPr bwMode="auto">
          <a:xfrm>
            <a:off x="3836987" y="2133600"/>
            <a:ext cx="727075" cy="336550"/>
          </a:xfrm>
          <a:prstGeom prst="rect">
            <a:avLst/>
          </a:prstGeom>
          <a:noFill/>
          <a:ln w="9525">
            <a:noFill/>
            <a:miter lim="800000"/>
            <a:headEnd/>
            <a:tailEnd/>
          </a:ln>
          <a:effectLst/>
        </p:spPr>
        <p:txBody>
          <a:bodyPr wrap="none">
            <a:spAutoFit/>
          </a:bodyPr>
          <a:lstStyle/>
          <a:p>
            <a:r>
              <a:rPr lang="en-US" sz="1600" b="1">
                <a:latin typeface="Times New Roman" pitchFamily="18" charset="0"/>
              </a:rPr>
              <a:t>Order</a:t>
            </a:r>
          </a:p>
        </p:txBody>
      </p:sp>
      <p:sp>
        <p:nvSpPr>
          <p:cNvPr id="89094" name="Rectangle 6"/>
          <p:cNvSpPr>
            <a:spLocks noChangeArrowheads="1"/>
          </p:cNvSpPr>
          <p:nvPr/>
        </p:nvSpPr>
        <p:spPr bwMode="auto">
          <a:xfrm>
            <a:off x="4827587" y="3657600"/>
            <a:ext cx="1676400" cy="609600"/>
          </a:xfrm>
          <a:prstGeom prst="rect">
            <a:avLst/>
          </a:prstGeom>
          <a:noFill/>
          <a:ln w="9525">
            <a:solidFill>
              <a:schemeClr val="tx1"/>
            </a:solidFill>
            <a:miter lim="800000"/>
            <a:headEnd/>
            <a:tailEnd/>
          </a:ln>
          <a:effectLst/>
        </p:spPr>
        <p:txBody>
          <a:bodyPr wrap="none" anchor="ctr"/>
          <a:lstStyle/>
          <a:p>
            <a:endParaRPr lang="ar-EG"/>
          </a:p>
        </p:txBody>
      </p:sp>
      <p:sp>
        <p:nvSpPr>
          <p:cNvPr id="89095" name="Text Box 7"/>
          <p:cNvSpPr txBox="1">
            <a:spLocks noChangeArrowheads="1"/>
          </p:cNvSpPr>
          <p:nvPr/>
        </p:nvSpPr>
        <p:spPr bwMode="auto">
          <a:xfrm>
            <a:off x="4979987" y="3657600"/>
            <a:ext cx="1447800" cy="581025"/>
          </a:xfrm>
          <a:prstGeom prst="rect">
            <a:avLst/>
          </a:prstGeom>
          <a:noFill/>
          <a:ln w="9525">
            <a:noFill/>
            <a:miter lim="800000"/>
            <a:headEnd/>
            <a:tailEnd/>
          </a:ln>
          <a:effectLst/>
        </p:spPr>
        <p:txBody>
          <a:bodyPr>
            <a:spAutoFit/>
          </a:bodyPr>
          <a:lstStyle/>
          <a:p>
            <a:r>
              <a:rPr lang="en-US" sz="1600" b="1">
                <a:latin typeface="Times New Roman" pitchFamily="18" charset="0"/>
              </a:rPr>
              <a:t>Billing</a:t>
            </a:r>
          </a:p>
          <a:p>
            <a:r>
              <a:rPr lang="en-US" sz="1600" b="1">
                <a:latin typeface="Times New Roman" pitchFamily="18" charset="0"/>
              </a:rPr>
              <a:t>Information</a:t>
            </a:r>
          </a:p>
        </p:txBody>
      </p:sp>
      <p:sp>
        <p:nvSpPr>
          <p:cNvPr id="89096" name="AutoShape 8"/>
          <p:cNvSpPr>
            <a:spLocks noChangeArrowheads="1"/>
          </p:cNvSpPr>
          <p:nvPr/>
        </p:nvSpPr>
        <p:spPr bwMode="auto">
          <a:xfrm>
            <a:off x="4522787" y="2667000"/>
            <a:ext cx="304800" cy="457200"/>
          </a:xfrm>
          <a:prstGeom prst="diamond">
            <a:avLst/>
          </a:prstGeom>
          <a:solidFill>
            <a:schemeClr val="tx1"/>
          </a:solidFill>
          <a:ln w="9525">
            <a:solidFill>
              <a:schemeClr val="tx1"/>
            </a:solidFill>
            <a:miter lim="800000"/>
            <a:headEnd/>
            <a:tailEnd/>
          </a:ln>
          <a:effectLst/>
        </p:spPr>
        <p:txBody>
          <a:bodyPr wrap="none" anchor="ctr"/>
          <a:lstStyle/>
          <a:p>
            <a:endParaRPr lang="ar-EG"/>
          </a:p>
        </p:txBody>
      </p:sp>
      <p:sp>
        <p:nvSpPr>
          <p:cNvPr id="89097" name="AutoShape 9"/>
          <p:cNvSpPr>
            <a:spLocks noChangeArrowheads="1"/>
          </p:cNvSpPr>
          <p:nvPr/>
        </p:nvSpPr>
        <p:spPr bwMode="auto">
          <a:xfrm>
            <a:off x="3532187" y="2667000"/>
            <a:ext cx="304800" cy="457200"/>
          </a:xfrm>
          <a:prstGeom prst="diamond">
            <a:avLst/>
          </a:prstGeom>
          <a:solidFill>
            <a:schemeClr val="bg1"/>
          </a:solidFill>
          <a:ln w="9525">
            <a:solidFill>
              <a:schemeClr val="tx1"/>
            </a:solidFill>
            <a:miter lim="800000"/>
            <a:headEnd/>
            <a:tailEnd/>
          </a:ln>
          <a:effectLst/>
        </p:spPr>
        <p:txBody>
          <a:bodyPr wrap="none" anchor="ctr"/>
          <a:lstStyle/>
          <a:p>
            <a:endParaRPr lang="ar-EG"/>
          </a:p>
        </p:txBody>
      </p:sp>
      <p:sp>
        <p:nvSpPr>
          <p:cNvPr id="89098" name="Rectangle 10"/>
          <p:cNvSpPr>
            <a:spLocks noChangeArrowheads="1"/>
          </p:cNvSpPr>
          <p:nvPr/>
        </p:nvSpPr>
        <p:spPr bwMode="auto">
          <a:xfrm>
            <a:off x="2160587" y="3657600"/>
            <a:ext cx="1676400" cy="609600"/>
          </a:xfrm>
          <a:prstGeom prst="rect">
            <a:avLst/>
          </a:prstGeom>
          <a:noFill/>
          <a:ln w="9525">
            <a:solidFill>
              <a:schemeClr val="tx1"/>
            </a:solidFill>
            <a:miter lim="800000"/>
            <a:headEnd/>
            <a:tailEnd/>
          </a:ln>
          <a:effectLst/>
        </p:spPr>
        <p:txBody>
          <a:bodyPr wrap="none" anchor="ctr"/>
          <a:lstStyle/>
          <a:p>
            <a:endParaRPr lang="ar-EG"/>
          </a:p>
        </p:txBody>
      </p:sp>
      <p:sp>
        <p:nvSpPr>
          <p:cNvPr id="89099" name="Text Box 11"/>
          <p:cNvSpPr txBox="1">
            <a:spLocks noChangeArrowheads="1"/>
          </p:cNvSpPr>
          <p:nvPr/>
        </p:nvSpPr>
        <p:spPr bwMode="auto">
          <a:xfrm>
            <a:off x="2312987" y="3657600"/>
            <a:ext cx="1447800" cy="581025"/>
          </a:xfrm>
          <a:prstGeom prst="rect">
            <a:avLst/>
          </a:prstGeom>
          <a:noFill/>
          <a:ln w="9525">
            <a:noFill/>
            <a:miter lim="800000"/>
            <a:headEnd/>
            <a:tailEnd/>
          </a:ln>
          <a:effectLst/>
        </p:spPr>
        <p:txBody>
          <a:bodyPr>
            <a:spAutoFit/>
          </a:bodyPr>
          <a:lstStyle/>
          <a:p>
            <a:r>
              <a:rPr lang="en-US" sz="1600" b="1" dirty="0">
                <a:latin typeface="Times New Roman" pitchFamily="18" charset="0"/>
              </a:rPr>
              <a:t>Shipping</a:t>
            </a:r>
          </a:p>
          <a:p>
            <a:r>
              <a:rPr lang="en-US" sz="1600" b="1" dirty="0">
                <a:latin typeface="Times New Roman" pitchFamily="18" charset="0"/>
              </a:rPr>
              <a:t>Information</a:t>
            </a:r>
          </a:p>
        </p:txBody>
      </p:sp>
      <p:sp>
        <p:nvSpPr>
          <p:cNvPr id="89100" name="Line 12"/>
          <p:cNvSpPr>
            <a:spLocks noChangeShapeType="1"/>
          </p:cNvSpPr>
          <p:nvPr/>
        </p:nvSpPr>
        <p:spPr bwMode="auto">
          <a:xfrm>
            <a:off x="3684587" y="3124200"/>
            <a:ext cx="0" cy="304800"/>
          </a:xfrm>
          <a:prstGeom prst="line">
            <a:avLst/>
          </a:prstGeom>
          <a:noFill/>
          <a:ln w="9525">
            <a:solidFill>
              <a:schemeClr val="tx1"/>
            </a:solidFill>
            <a:round/>
            <a:headEnd/>
            <a:tailEnd/>
          </a:ln>
          <a:effectLst/>
        </p:spPr>
        <p:txBody>
          <a:bodyPr/>
          <a:lstStyle/>
          <a:p>
            <a:endParaRPr lang="ar-EG"/>
          </a:p>
        </p:txBody>
      </p:sp>
      <p:sp>
        <p:nvSpPr>
          <p:cNvPr id="89101" name="Line 13"/>
          <p:cNvSpPr>
            <a:spLocks noChangeShapeType="1"/>
          </p:cNvSpPr>
          <p:nvPr/>
        </p:nvSpPr>
        <p:spPr bwMode="auto">
          <a:xfrm>
            <a:off x="4675187" y="3124200"/>
            <a:ext cx="0" cy="228600"/>
          </a:xfrm>
          <a:prstGeom prst="line">
            <a:avLst/>
          </a:prstGeom>
          <a:noFill/>
          <a:ln w="9525">
            <a:solidFill>
              <a:schemeClr val="tx1"/>
            </a:solidFill>
            <a:round/>
            <a:headEnd/>
            <a:tailEnd/>
          </a:ln>
          <a:effectLst/>
        </p:spPr>
        <p:txBody>
          <a:bodyPr/>
          <a:lstStyle/>
          <a:p>
            <a:endParaRPr lang="ar-EG"/>
          </a:p>
        </p:txBody>
      </p:sp>
      <p:sp>
        <p:nvSpPr>
          <p:cNvPr id="89102" name="Line 14"/>
          <p:cNvSpPr>
            <a:spLocks noChangeShapeType="1"/>
          </p:cNvSpPr>
          <p:nvPr/>
        </p:nvSpPr>
        <p:spPr bwMode="auto">
          <a:xfrm>
            <a:off x="4675187" y="3352800"/>
            <a:ext cx="762000" cy="0"/>
          </a:xfrm>
          <a:prstGeom prst="line">
            <a:avLst/>
          </a:prstGeom>
          <a:noFill/>
          <a:ln w="9525">
            <a:solidFill>
              <a:schemeClr val="tx1"/>
            </a:solidFill>
            <a:round/>
            <a:headEnd/>
            <a:tailEnd/>
          </a:ln>
          <a:effectLst/>
        </p:spPr>
        <p:txBody>
          <a:bodyPr/>
          <a:lstStyle/>
          <a:p>
            <a:endParaRPr lang="ar-EG"/>
          </a:p>
        </p:txBody>
      </p:sp>
      <p:sp>
        <p:nvSpPr>
          <p:cNvPr id="89103" name="Line 15"/>
          <p:cNvSpPr>
            <a:spLocks noChangeShapeType="1"/>
          </p:cNvSpPr>
          <p:nvPr/>
        </p:nvSpPr>
        <p:spPr bwMode="auto">
          <a:xfrm>
            <a:off x="5437187" y="3352800"/>
            <a:ext cx="0" cy="304800"/>
          </a:xfrm>
          <a:prstGeom prst="line">
            <a:avLst/>
          </a:prstGeom>
          <a:noFill/>
          <a:ln w="9525">
            <a:solidFill>
              <a:schemeClr val="tx1"/>
            </a:solidFill>
            <a:round/>
            <a:headEnd/>
            <a:tailEnd/>
          </a:ln>
          <a:effectLst/>
        </p:spPr>
        <p:txBody>
          <a:bodyPr/>
          <a:lstStyle/>
          <a:p>
            <a:endParaRPr lang="ar-EG"/>
          </a:p>
        </p:txBody>
      </p:sp>
      <p:sp>
        <p:nvSpPr>
          <p:cNvPr id="89104" name="Line 16"/>
          <p:cNvSpPr>
            <a:spLocks noChangeShapeType="1"/>
          </p:cNvSpPr>
          <p:nvPr/>
        </p:nvSpPr>
        <p:spPr bwMode="auto">
          <a:xfrm flipH="1">
            <a:off x="2998787" y="3429000"/>
            <a:ext cx="685800" cy="0"/>
          </a:xfrm>
          <a:prstGeom prst="line">
            <a:avLst/>
          </a:prstGeom>
          <a:noFill/>
          <a:ln w="9525">
            <a:solidFill>
              <a:schemeClr val="tx1"/>
            </a:solidFill>
            <a:round/>
            <a:headEnd/>
            <a:tailEnd/>
          </a:ln>
          <a:effectLst/>
        </p:spPr>
        <p:txBody>
          <a:bodyPr/>
          <a:lstStyle/>
          <a:p>
            <a:endParaRPr lang="ar-EG"/>
          </a:p>
        </p:txBody>
      </p:sp>
      <p:sp>
        <p:nvSpPr>
          <p:cNvPr id="89105" name="Line 17"/>
          <p:cNvSpPr>
            <a:spLocks noChangeShapeType="1"/>
          </p:cNvSpPr>
          <p:nvPr/>
        </p:nvSpPr>
        <p:spPr bwMode="auto">
          <a:xfrm>
            <a:off x="2998787" y="3429000"/>
            <a:ext cx="0" cy="228600"/>
          </a:xfrm>
          <a:prstGeom prst="line">
            <a:avLst/>
          </a:prstGeom>
          <a:noFill/>
          <a:ln w="9525">
            <a:solidFill>
              <a:schemeClr val="tx1"/>
            </a:solidFill>
            <a:round/>
            <a:headEnd/>
            <a:tailEnd/>
          </a:ln>
          <a:effectLst/>
        </p:spPr>
        <p:txBody>
          <a:bodyPr/>
          <a:lstStyle/>
          <a:p>
            <a:endParaRPr lang="ar-EG"/>
          </a:p>
        </p:txBody>
      </p:sp>
      <p:sp>
        <p:nvSpPr>
          <p:cNvPr id="89106" name="Text Box 18"/>
          <p:cNvSpPr txBox="1">
            <a:spLocks noChangeArrowheads="1"/>
          </p:cNvSpPr>
          <p:nvPr/>
        </p:nvSpPr>
        <p:spPr bwMode="auto">
          <a:xfrm>
            <a:off x="3211512" y="2728913"/>
            <a:ext cx="285750" cy="336550"/>
          </a:xfrm>
          <a:prstGeom prst="rect">
            <a:avLst/>
          </a:prstGeom>
          <a:noFill/>
          <a:ln w="9525">
            <a:noFill/>
            <a:miter lim="800000"/>
            <a:headEnd/>
            <a:tailEnd/>
          </a:ln>
          <a:effectLst/>
        </p:spPr>
        <p:txBody>
          <a:bodyPr wrap="none">
            <a:spAutoFit/>
          </a:bodyPr>
          <a:lstStyle/>
          <a:p>
            <a:r>
              <a:rPr lang="en-US" sz="1600">
                <a:latin typeface="Times New Roman" pitchFamily="18" charset="0"/>
              </a:rPr>
              <a:t>1</a:t>
            </a:r>
          </a:p>
        </p:txBody>
      </p:sp>
      <p:sp>
        <p:nvSpPr>
          <p:cNvPr id="89107" name="Text Box 19"/>
          <p:cNvSpPr txBox="1">
            <a:spLocks noChangeArrowheads="1"/>
          </p:cNvSpPr>
          <p:nvPr/>
        </p:nvSpPr>
        <p:spPr bwMode="auto">
          <a:xfrm>
            <a:off x="2601912" y="3338513"/>
            <a:ext cx="285750" cy="336550"/>
          </a:xfrm>
          <a:prstGeom prst="rect">
            <a:avLst/>
          </a:prstGeom>
          <a:noFill/>
          <a:ln w="9525">
            <a:noFill/>
            <a:miter lim="800000"/>
            <a:headEnd/>
            <a:tailEnd/>
          </a:ln>
          <a:effectLst/>
        </p:spPr>
        <p:txBody>
          <a:bodyPr wrap="none">
            <a:spAutoFit/>
          </a:bodyPr>
          <a:lstStyle/>
          <a:p>
            <a:r>
              <a:rPr lang="en-US" sz="1600">
                <a:latin typeface="Times New Roman" pitchFamily="18" charset="0"/>
              </a:rPr>
              <a:t>1</a:t>
            </a:r>
          </a:p>
        </p:txBody>
      </p:sp>
      <p:sp>
        <p:nvSpPr>
          <p:cNvPr id="89108" name="Text Box 20"/>
          <p:cNvSpPr txBox="1">
            <a:spLocks noChangeArrowheads="1"/>
          </p:cNvSpPr>
          <p:nvPr/>
        </p:nvSpPr>
        <p:spPr bwMode="auto">
          <a:xfrm>
            <a:off x="4887912" y="2728913"/>
            <a:ext cx="285750" cy="336550"/>
          </a:xfrm>
          <a:prstGeom prst="rect">
            <a:avLst/>
          </a:prstGeom>
          <a:noFill/>
          <a:ln w="9525">
            <a:noFill/>
            <a:miter lim="800000"/>
            <a:headEnd/>
            <a:tailEnd/>
          </a:ln>
          <a:effectLst/>
        </p:spPr>
        <p:txBody>
          <a:bodyPr wrap="none">
            <a:spAutoFit/>
          </a:bodyPr>
          <a:lstStyle/>
          <a:p>
            <a:r>
              <a:rPr lang="en-US" sz="1600">
                <a:latin typeface="Times New Roman" pitchFamily="18" charset="0"/>
              </a:rPr>
              <a:t>1</a:t>
            </a:r>
          </a:p>
        </p:txBody>
      </p:sp>
      <p:sp>
        <p:nvSpPr>
          <p:cNvPr id="89109" name="Text Box 21"/>
          <p:cNvSpPr txBox="1">
            <a:spLocks noChangeArrowheads="1"/>
          </p:cNvSpPr>
          <p:nvPr/>
        </p:nvSpPr>
        <p:spPr bwMode="auto">
          <a:xfrm>
            <a:off x="5497512" y="3338513"/>
            <a:ext cx="285750" cy="336550"/>
          </a:xfrm>
          <a:prstGeom prst="rect">
            <a:avLst/>
          </a:prstGeom>
          <a:noFill/>
          <a:ln w="9525">
            <a:noFill/>
            <a:miter lim="800000"/>
            <a:headEnd/>
            <a:tailEnd/>
          </a:ln>
          <a:effectLst/>
        </p:spPr>
        <p:txBody>
          <a:bodyPr wrap="none">
            <a:spAutoFit/>
          </a:bodyPr>
          <a:lstStyle/>
          <a:p>
            <a:r>
              <a:rPr lang="en-US" sz="1600">
                <a:latin typeface="Times New Roman" pitchFamily="18" charset="0"/>
              </a:rPr>
              <a:t>1</a:t>
            </a:r>
          </a:p>
        </p:txBody>
      </p:sp>
      <p:sp>
        <p:nvSpPr>
          <p:cNvPr id="89110" name="AutoShape 22"/>
          <p:cNvSpPr>
            <a:spLocks noChangeArrowheads="1"/>
          </p:cNvSpPr>
          <p:nvPr/>
        </p:nvSpPr>
        <p:spPr bwMode="auto">
          <a:xfrm>
            <a:off x="4065587" y="2667000"/>
            <a:ext cx="304800" cy="457200"/>
          </a:xfrm>
          <a:prstGeom prst="diamond">
            <a:avLst/>
          </a:prstGeom>
          <a:solidFill>
            <a:schemeClr val="tx1"/>
          </a:solidFill>
          <a:ln w="9525">
            <a:solidFill>
              <a:schemeClr val="tx1"/>
            </a:solidFill>
            <a:miter lim="800000"/>
            <a:headEnd/>
            <a:tailEnd/>
          </a:ln>
          <a:effectLst/>
        </p:spPr>
        <p:txBody>
          <a:bodyPr wrap="none" anchor="ctr"/>
          <a:lstStyle/>
          <a:p>
            <a:endParaRPr lang="ar-EG"/>
          </a:p>
        </p:txBody>
      </p:sp>
      <p:sp>
        <p:nvSpPr>
          <p:cNvPr id="89111" name="Rectangle 23"/>
          <p:cNvSpPr>
            <a:spLocks noChangeArrowheads="1"/>
          </p:cNvSpPr>
          <p:nvPr/>
        </p:nvSpPr>
        <p:spPr bwMode="auto">
          <a:xfrm>
            <a:off x="3624262" y="4967288"/>
            <a:ext cx="1676400" cy="609600"/>
          </a:xfrm>
          <a:prstGeom prst="rect">
            <a:avLst/>
          </a:prstGeom>
          <a:noFill/>
          <a:ln w="9525">
            <a:solidFill>
              <a:schemeClr val="tx1"/>
            </a:solidFill>
            <a:miter lim="800000"/>
            <a:headEnd/>
            <a:tailEnd/>
          </a:ln>
          <a:effectLst/>
        </p:spPr>
        <p:txBody>
          <a:bodyPr wrap="none" anchor="ctr"/>
          <a:lstStyle/>
          <a:p>
            <a:endParaRPr lang="ar-EG"/>
          </a:p>
        </p:txBody>
      </p:sp>
      <p:sp>
        <p:nvSpPr>
          <p:cNvPr id="89112" name="Text Box 24"/>
          <p:cNvSpPr txBox="1">
            <a:spLocks noChangeArrowheads="1"/>
          </p:cNvSpPr>
          <p:nvPr/>
        </p:nvSpPr>
        <p:spPr bwMode="auto">
          <a:xfrm>
            <a:off x="3776662" y="4967288"/>
            <a:ext cx="1447800" cy="336550"/>
          </a:xfrm>
          <a:prstGeom prst="rect">
            <a:avLst/>
          </a:prstGeom>
          <a:noFill/>
          <a:ln w="9525">
            <a:noFill/>
            <a:miter lim="800000"/>
            <a:headEnd/>
            <a:tailEnd/>
          </a:ln>
          <a:effectLst/>
        </p:spPr>
        <p:txBody>
          <a:bodyPr>
            <a:spAutoFit/>
          </a:bodyPr>
          <a:lstStyle/>
          <a:p>
            <a:r>
              <a:rPr lang="en-US" sz="1600" b="1">
                <a:latin typeface="Times New Roman" pitchFamily="18" charset="0"/>
              </a:rPr>
              <a:t>Book</a:t>
            </a:r>
          </a:p>
        </p:txBody>
      </p:sp>
      <p:sp>
        <p:nvSpPr>
          <p:cNvPr id="89113" name="Line 25"/>
          <p:cNvSpPr>
            <a:spLocks noChangeShapeType="1"/>
          </p:cNvSpPr>
          <p:nvPr/>
        </p:nvSpPr>
        <p:spPr bwMode="auto">
          <a:xfrm>
            <a:off x="4217987" y="3124200"/>
            <a:ext cx="0" cy="1828800"/>
          </a:xfrm>
          <a:prstGeom prst="line">
            <a:avLst/>
          </a:prstGeom>
          <a:noFill/>
          <a:ln w="9525">
            <a:solidFill>
              <a:schemeClr val="tx1"/>
            </a:solidFill>
            <a:round/>
            <a:headEnd/>
            <a:tailEnd/>
          </a:ln>
          <a:effectLst/>
        </p:spPr>
        <p:txBody>
          <a:bodyPr/>
          <a:lstStyle/>
          <a:p>
            <a:endParaRPr lang="ar-EG"/>
          </a:p>
        </p:txBody>
      </p:sp>
      <p:sp>
        <p:nvSpPr>
          <p:cNvPr id="89114" name="Text Box 26"/>
          <p:cNvSpPr txBox="1">
            <a:spLocks noChangeArrowheads="1"/>
          </p:cNvSpPr>
          <p:nvPr/>
        </p:nvSpPr>
        <p:spPr bwMode="auto">
          <a:xfrm>
            <a:off x="4217987" y="3124200"/>
            <a:ext cx="285750" cy="336550"/>
          </a:xfrm>
          <a:prstGeom prst="rect">
            <a:avLst/>
          </a:prstGeom>
          <a:noFill/>
          <a:ln w="9525">
            <a:noFill/>
            <a:miter lim="800000"/>
            <a:headEnd/>
            <a:tailEnd/>
          </a:ln>
          <a:effectLst/>
        </p:spPr>
        <p:txBody>
          <a:bodyPr wrap="none">
            <a:spAutoFit/>
          </a:bodyPr>
          <a:lstStyle/>
          <a:p>
            <a:r>
              <a:rPr lang="en-US" sz="1600">
                <a:latin typeface="Times New Roman" pitchFamily="18" charset="0"/>
              </a:rPr>
              <a:t>1</a:t>
            </a:r>
          </a:p>
        </p:txBody>
      </p:sp>
      <p:sp>
        <p:nvSpPr>
          <p:cNvPr id="89115" name="Text Box 27"/>
          <p:cNvSpPr txBox="1">
            <a:spLocks noChangeArrowheads="1"/>
          </p:cNvSpPr>
          <p:nvPr/>
        </p:nvSpPr>
        <p:spPr bwMode="auto">
          <a:xfrm>
            <a:off x="4278312" y="4633913"/>
            <a:ext cx="488950" cy="336550"/>
          </a:xfrm>
          <a:prstGeom prst="rect">
            <a:avLst/>
          </a:prstGeom>
          <a:noFill/>
          <a:ln w="9525">
            <a:noFill/>
            <a:miter lim="800000"/>
            <a:headEnd/>
            <a:tailEnd/>
          </a:ln>
          <a:effectLst/>
        </p:spPr>
        <p:txBody>
          <a:bodyPr wrap="none">
            <a:spAutoFit/>
          </a:bodyPr>
          <a:lstStyle/>
          <a:p>
            <a:r>
              <a:rPr lang="en-US" sz="1600">
                <a:latin typeface="Times New Roman" pitchFamily="18" charset="0"/>
              </a:rPr>
              <a:t>1..*</a:t>
            </a:r>
          </a:p>
        </p:txBody>
      </p:sp>
      <p:sp>
        <p:nvSpPr>
          <p:cNvPr id="89116" name="Text Box 28"/>
          <p:cNvSpPr txBox="1">
            <a:spLocks noChangeArrowheads="1"/>
          </p:cNvSpPr>
          <p:nvPr/>
        </p:nvSpPr>
        <p:spPr bwMode="auto">
          <a:xfrm>
            <a:off x="1398587" y="2895600"/>
            <a:ext cx="1146175" cy="581025"/>
          </a:xfrm>
          <a:prstGeom prst="rect">
            <a:avLst/>
          </a:prstGeom>
          <a:noFill/>
          <a:ln w="9525">
            <a:noFill/>
            <a:miter lim="800000"/>
            <a:headEnd/>
            <a:tailEnd/>
          </a:ln>
          <a:effectLst/>
        </p:spPr>
        <p:txBody>
          <a:bodyPr wrap="none">
            <a:spAutoFit/>
          </a:bodyPr>
          <a:lstStyle/>
          <a:p>
            <a:r>
              <a:rPr lang="en-US" sz="1600">
                <a:solidFill>
                  <a:srgbClr val="FF3300"/>
                </a:solidFill>
                <a:latin typeface="Times New Roman" pitchFamily="18" charset="0"/>
              </a:rPr>
              <a:t>shows</a:t>
            </a:r>
          </a:p>
          <a:p>
            <a:r>
              <a:rPr lang="en-US" sz="1600">
                <a:solidFill>
                  <a:srgbClr val="FF3300"/>
                </a:solidFill>
                <a:latin typeface="Times New Roman" pitchFamily="18" charset="0"/>
              </a:rPr>
              <a:t>aggregation</a:t>
            </a:r>
          </a:p>
        </p:txBody>
      </p:sp>
      <p:sp>
        <p:nvSpPr>
          <p:cNvPr id="89117" name="Text Box 29"/>
          <p:cNvSpPr txBox="1">
            <a:spLocks noChangeArrowheads="1"/>
          </p:cNvSpPr>
          <p:nvPr/>
        </p:nvSpPr>
        <p:spPr bwMode="auto">
          <a:xfrm>
            <a:off x="6046787" y="2971800"/>
            <a:ext cx="1192213" cy="581025"/>
          </a:xfrm>
          <a:prstGeom prst="rect">
            <a:avLst/>
          </a:prstGeom>
          <a:noFill/>
          <a:ln w="9525">
            <a:noFill/>
            <a:miter lim="800000"/>
            <a:headEnd/>
            <a:tailEnd/>
          </a:ln>
          <a:effectLst/>
        </p:spPr>
        <p:txBody>
          <a:bodyPr wrap="none">
            <a:spAutoFit/>
          </a:bodyPr>
          <a:lstStyle/>
          <a:p>
            <a:r>
              <a:rPr lang="en-US" sz="1600">
                <a:solidFill>
                  <a:srgbClr val="FF3300"/>
                </a:solidFill>
                <a:latin typeface="Times New Roman" pitchFamily="18" charset="0"/>
              </a:rPr>
              <a:t>shows</a:t>
            </a:r>
          </a:p>
          <a:p>
            <a:r>
              <a:rPr lang="en-US" sz="1600">
                <a:solidFill>
                  <a:srgbClr val="FF3300"/>
                </a:solidFill>
                <a:latin typeface="Times New Roman" pitchFamily="18" charset="0"/>
              </a:rPr>
              <a:t>composition</a:t>
            </a:r>
          </a:p>
        </p:txBody>
      </p:sp>
      <p:sp>
        <p:nvSpPr>
          <p:cNvPr id="89118" name="Line 30"/>
          <p:cNvSpPr>
            <a:spLocks noChangeShapeType="1"/>
          </p:cNvSpPr>
          <p:nvPr/>
        </p:nvSpPr>
        <p:spPr bwMode="auto">
          <a:xfrm flipV="1">
            <a:off x="2312987" y="3048000"/>
            <a:ext cx="1219200" cy="76200"/>
          </a:xfrm>
          <a:prstGeom prst="line">
            <a:avLst/>
          </a:prstGeom>
          <a:noFill/>
          <a:ln w="9525">
            <a:solidFill>
              <a:srgbClr val="FF3300"/>
            </a:solidFill>
            <a:round/>
            <a:headEnd/>
            <a:tailEnd type="triangle" w="med" len="med"/>
          </a:ln>
          <a:effectLst/>
        </p:spPr>
        <p:txBody>
          <a:bodyPr/>
          <a:lstStyle/>
          <a:p>
            <a:endParaRPr lang="ar-EG"/>
          </a:p>
        </p:txBody>
      </p:sp>
      <p:sp>
        <p:nvSpPr>
          <p:cNvPr id="89119" name="Line 31"/>
          <p:cNvSpPr>
            <a:spLocks noChangeShapeType="1"/>
          </p:cNvSpPr>
          <p:nvPr/>
        </p:nvSpPr>
        <p:spPr bwMode="auto">
          <a:xfrm flipH="1" flipV="1">
            <a:off x="4903787" y="3048000"/>
            <a:ext cx="1219200" cy="228600"/>
          </a:xfrm>
          <a:prstGeom prst="line">
            <a:avLst/>
          </a:prstGeom>
          <a:noFill/>
          <a:ln w="9525">
            <a:solidFill>
              <a:srgbClr val="FF3300"/>
            </a:solidFill>
            <a:round/>
            <a:headEnd/>
            <a:tailEnd type="triangle" w="med" len="med"/>
          </a:ln>
          <a:effectLst/>
        </p:spPr>
        <p:txBody>
          <a:bodyPr/>
          <a:lstStyle/>
          <a:p>
            <a:endParaRPr lang="ar-EG"/>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Example of a Composition</a:t>
            </a:r>
          </a:p>
        </p:txBody>
      </p:sp>
      <p:sp>
        <p:nvSpPr>
          <p:cNvPr id="94211" name="Rectangle 3"/>
          <p:cNvSpPr>
            <a:spLocks noGrp="1" noChangeArrowheads="1"/>
          </p:cNvSpPr>
          <p:nvPr>
            <p:ph type="body" idx="1"/>
          </p:nvPr>
        </p:nvSpPr>
        <p:spPr>
          <a:xfrm>
            <a:off x="627063" y="2590800"/>
            <a:ext cx="7975600" cy="3200400"/>
          </a:xfrm>
        </p:spPr>
        <p:txBody>
          <a:bodyPr/>
          <a:lstStyle/>
          <a:p>
            <a:pPr marL="573088" indent="-533400">
              <a:buFontTx/>
              <a:buNone/>
            </a:pPr>
            <a:r>
              <a:rPr lang="en-US" sz="2800"/>
              <a:t>.</a:t>
            </a:r>
            <a:endParaRPr lang="en-US" sz="2800" i="1"/>
          </a:p>
        </p:txBody>
      </p:sp>
      <p:pic>
        <p:nvPicPr>
          <p:cNvPr id="94212" name="Picture 4" descr="FIG5-15"/>
          <p:cNvPicPr>
            <a:picLocks noChangeAspect="1" noChangeArrowheads="1"/>
          </p:cNvPicPr>
          <p:nvPr/>
        </p:nvPicPr>
        <p:blipFill>
          <a:blip r:embed="rId3"/>
          <a:srcRect l="26030" t="20410" r="7678" b="9842"/>
          <a:stretch>
            <a:fillRect/>
          </a:stretch>
        </p:blipFill>
        <p:spPr bwMode="auto">
          <a:xfrm>
            <a:off x="914400" y="1981200"/>
            <a:ext cx="7315200" cy="3886200"/>
          </a:xfrm>
          <a:prstGeom prst="rect">
            <a:avLst/>
          </a:prstGeom>
          <a:noFill/>
        </p:spPr>
      </p:pic>
    </p:spTree>
  </p:cSld>
  <p:clrMapOvr>
    <a:masterClrMapping/>
  </p:clrMapOvr>
  <p:transition>
    <p:cover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66800" y="685800"/>
            <a:ext cx="7620000" cy="838200"/>
          </a:xfrm>
        </p:spPr>
        <p:txBody>
          <a:bodyPr/>
          <a:lstStyle/>
          <a:p>
            <a:r>
              <a:rPr lang="en-US" sz="3200" b="1" dirty="0"/>
              <a:t/>
            </a:r>
            <a:br>
              <a:rPr lang="en-US" sz="3200" b="1" dirty="0"/>
            </a:br>
            <a:r>
              <a:rPr lang="en-US" sz="3200" b="1" dirty="0"/>
              <a:t>Aggregation vs. Composition</a:t>
            </a:r>
            <a:r>
              <a:rPr lang="en-US" b="1" dirty="0"/>
              <a:t/>
            </a:r>
            <a:br>
              <a:rPr lang="en-US" b="1" dirty="0"/>
            </a:br>
            <a:endParaRPr lang="en-US" b="1" dirty="0"/>
          </a:p>
        </p:txBody>
      </p:sp>
      <p:sp>
        <p:nvSpPr>
          <p:cNvPr id="56324" name="Rectangle 4"/>
          <p:cNvSpPr>
            <a:spLocks noChangeArrowheads="1"/>
          </p:cNvSpPr>
          <p:nvPr/>
        </p:nvSpPr>
        <p:spPr bwMode="auto">
          <a:xfrm>
            <a:off x="1219200" y="1676400"/>
            <a:ext cx="7010400" cy="4114800"/>
          </a:xfrm>
          <a:prstGeom prst="rect">
            <a:avLst/>
          </a:prstGeom>
          <a:noFill/>
          <a:ln w="9525">
            <a:noFill/>
            <a:miter lim="800000"/>
            <a:headEnd/>
            <a:tailEnd/>
          </a:ln>
          <a:effectLst/>
        </p:spPr>
        <p:txBody>
          <a:bodyPr>
            <a:spAutoFit/>
          </a:bodyPr>
          <a:lstStyle/>
          <a:p>
            <a:endParaRPr lang="en-US"/>
          </a:p>
          <a:p>
            <a:pPr lvl="1" eaLnBrk="0" hangingPunct="0">
              <a:buFontTx/>
              <a:buChar char="•"/>
            </a:pPr>
            <a:r>
              <a:rPr lang="en-US" sz="2000" b="1">
                <a:effectLst>
                  <a:outerShdw blurRad="38100" dist="38100" dir="2700000" algn="tl">
                    <a:srgbClr val="FFFFFF"/>
                  </a:outerShdw>
                </a:effectLst>
              </a:rPr>
              <a:t>Composition</a:t>
            </a:r>
            <a:r>
              <a:rPr lang="en-US" sz="2000"/>
              <a:t> is really a strong form of </a:t>
            </a:r>
            <a:r>
              <a:rPr lang="en-US" sz="2000" b="1"/>
              <a:t>aggregation</a:t>
            </a:r>
            <a:r>
              <a:rPr lang="en-US" sz="2000"/>
              <a:t> </a:t>
            </a:r>
          </a:p>
          <a:p>
            <a:pPr lvl="2" eaLnBrk="0" hangingPunct="0">
              <a:buFontTx/>
              <a:buChar char="•"/>
            </a:pPr>
            <a:r>
              <a:rPr lang="en-US" sz="2000"/>
              <a:t>components have only one owner </a:t>
            </a:r>
          </a:p>
          <a:p>
            <a:pPr lvl="2" eaLnBrk="0" hangingPunct="0">
              <a:buFontTx/>
              <a:buChar char="•"/>
            </a:pPr>
            <a:r>
              <a:rPr lang="en-US" sz="2000"/>
              <a:t>components cannot exist independent of their owner </a:t>
            </a:r>
          </a:p>
          <a:p>
            <a:pPr lvl="2" eaLnBrk="0" hangingPunct="0">
              <a:buFontTx/>
              <a:buChar char="•"/>
            </a:pPr>
            <a:r>
              <a:rPr lang="en-US" sz="2000"/>
              <a:t>components live or die with their owner </a:t>
            </a:r>
          </a:p>
          <a:p>
            <a:pPr lvl="2" eaLnBrk="0" hangingPunct="0"/>
            <a:r>
              <a:rPr lang="en-US" sz="2000"/>
              <a:t>e.g. Each car has an engine that can not be shared with other cars.</a:t>
            </a:r>
          </a:p>
          <a:p>
            <a:pPr lvl="2" eaLnBrk="0" hangingPunct="0">
              <a:buFontTx/>
              <a:buChar char="•"/>
            </a:pPr>
            <a:endParaRPr lang="en-US" sz="2000"/>
          </a:p>
          <a:p>
            <a:pPr lvl="1" eaLnBrk="0" hangingPunct="0">
              <a:buFontTx/>
              <a:buChar char="•"/>
            </a:pPr>
            <a:r>
              <a:rPr lang="en-US" sz="2000" b="1"/>
              <a:t>Aggregations</a:t>
            </a:r>
            <a:r>
              <a:rPr lang="en-US" sz="2000"/>
              <a:t> may form "part of" the aggregate, but may not be essential to it. They may also exist independent of the aggregate. </a:t>
            </a:r>
          </a:p>
          <a:p>
            <a:pPr lvl="1" eaLnBrk="0" hangingPunct="0"/>
            <a:r>
              <a:rPr lang="en-US" sz="2000"/>
              <a:t>  e.g. Apples may exist independent of the bag.</a:t>
            </a:r>
          </a:p>
          <a:p>
            <a:pPr eaLnBrk="0" hangingPunct="0"/>
            <a:endParaRPr lang="en-US"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Class Diagram Perspectives</a:t>
            </a:r>
          </a:p>
        </p:txBody>
      </p:sp>
      <p:sp>
        <p:nvSpPr>
          <p:cNvPr id="29699" name="Rectangle 3"/>
          <p:cNvSpPr>
            <a:spLocks noGrp="1" noChangeArrowheads="1"/>
          </p:cNvSpPr>
          <p:nvPr>
            <p:ph type="body" idx="1"/>
          </p:nvPr>
        </p:nvSpPr>
        <p:spPr>
          <a:xfrm>
            <a:off x="357158" y="1214422"/>
            <a:ext cx="8572560" cy="4911741"/>
          </a:xfrm>
        </p:spPr>
        <p:txBody>
          <a:bodyPr/>
          <a:lstStyle/>
          <a:p>
            <a:pPr marL="0" indent="0">
              <a:spcBef>
                <a:spcPct val="30000"/>
              </a:spcBef>
              <a:buNone/>
              <a:defRPr/>
            </a:pPr>
            <a:r>
              <a:rPr lang="en-US" sz="2000" kern="1200" dirty="0" smtClean="0">
                <a:latin typeface="Arial" pitchFamily="34" charset="0"/>
                <a:cs typeface="Arial" pitchFamily="34" charset="0"/>
              </a:rPr>
              <a:t>UML class diagrams can be used in three distinct ways depending on the phase of system development</a:t>
            </a:r>
            <a:endParaRPr lang="ar-EG" sz="2000" dirty="0" smtClean="0"/>
          </a:p>
          <a:p>
            <a:r>
              <a:rPr lang="en-US" sz="2000" b="1" dirty="0" smtClean="0"/>
              <a:t>Conceptual perspective</a:t>
            </a:r>
          </a:p>
          <a:p>
            <a:pPr lvl="1"/>
            <a:r>
              <a:rPr lang="en-US" sz="2000" dirty="0" smtClean="0"/>
              <a:t>Used in Requirements phase</a:t>
            </a:r>
          </a:p>
          <a:p>
            <a:pPr lvl="1"/>
            <a:r>
              <a:rPr lang="en-US" sz="2000" dirty="0" smtClean="0"/>
              <a:t>The diagram represents the problem that the software should solve</a:t>
            </a:r>
          </a:p>
          <a:p>
            <a:pPr lvl="1"/>
            <a:r>
              <a:rPr lang="en-US" sz="2000" dirty="0" smtClean="0"/>
              <a:t>Classes are real-world concepts in the system's environment</a:t>
            </a:r>
          </a:p>
          <a:p>
            <a:pPr lvl="1"/>
            <a:r>
              <a:rPr lang="en-US" sz="2000" dirty="0"/>
              <a:t>Drawn with no regard for implementation (language independent)</a:t>
            </a:r>
          </a:p>
          <a:p>
            <a:r>
              <a:rPr lang="en-US" sz="2000" b="1" dirty="0" smtClean="0"/>
              <a:t>Specification</a:t>
            </a:r>
            <a:r>
              <a:rPr lang="en-US" sz="2000" dirty="0" smtClean="0"/>
              <a:t>: </a:t>
            </a:r>
          </a:p>
          <a:p>
            <a:pPr lvl="1"/>
            <a:r>
              <a:rPr lang="en-US" sz="1800" dirty="0" smtClean="0"/>
              <a:t>used to specify interfaces and classes that will be implemented in an object oriented program. </a:t>
            </a:r>
          </a:p>
          <a:p>
            <a:pPr lvl="1"/>
            <a:r>
              <a:rPr lang="en-US" sz="1800" i="1" dirty="0" smtClean="0"/>
              <a:t>Models </a:t>
            </a:r>
            <a:r>
              <a:rPr lang="en-US" sz="1800" dirty="0" smtClean="0"/>
              <a:t>Classes in a software system, attributes, operations, associations, but no implementation details</a:t>
            </a:r>
          </a:p>
          <a:p>
            <a:r>
              <a:rPr lang="en-US" sz="2000" b="1" dirty="0" smtClean="0"/>
              <a:t>Implementation</a:t>
            </a:r>
          </a:p>
          <a:p>
            <a:pPr lvl="2" eaLnBrk="1" hangingPunct="1"/>
            <a:r>
              <a:rPr lang="en-US" sz="2000" dirty="0" smtClean="0"/>
              <a:t>they can be used to show the architecture of the software by showing the relationships among different classes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09600" y="228600"/>
            <a:ext cx="7772400" cy="1143000"/>
          </a:xfrm>
        </p:spPr>
        <p:txBody>
          <a:bodyPr/>
          <a:lstStyle/>
          <a:p>
            <a:r>
              <a:rPr lang="en-US" sz="2800" b="1"/>
              <a:t>QUALIFIED ASSOCIATION</a:t>
            </a:r>
          </a:p>
        </p:txBody>
      </p:sp>
      <p:sp>
        <p:nvSpPr>
          <p:cNvPr id="68611" name="Rectangle 3"/>
          <p:cNvSpPr>
            <a:spLocks noGrp="1" noChangeArrowheads="1"/>
          </p:cNvSpPr>
          <p:nvPr>
            <p:ph type="body" idx="1"/>
          </p:nvPr>
        </p:nvSpPr>
        <p:spPr>
          <a:xfrm>
            <a:off x="685800" y="1295400"/>
            <a:ext cx="7772400" cy="4114800"/>
          </a:xfrm>
        </p:spPr>
        <p:txBody>
          <a:bodyPr/>
          <a:lstStyle/>
          <a:p>
            <a:r>
              <a:rPr lang="en-US" dirty="0" smtClean="0"/>
              <a:t>Attribute or attributes used to partition a set of instances across an association</a:t>
            </a:r>
            <a:endParaRPr lang="en-US" sz="2400" dirty="0" smtClean="0"/>
          </a:p>
          <a:p>
            <a:r>
              <a:rPr lang="en-US" sz="2400" dirty="0" smtClean="0"/>
              <a:t>A </a:t>
            </a:r>
            <a:r>
              <a:rPr lang="en-US" sz="2400" dirty="0"/>
              <a:t>qualifier is used within a </a:t>
            </a:r>
            <a:r>
              <a:rPr lang="en-US" sz="2400" i="1" dirty="0"/>
              <a:t>qualified association </a:t>
            </a:r>
            <a:r>
              <a:rPr lang="en-US" sz="2400" dirty="0"/>
              <a:t>to relate a </a:t>
            </a:r>
            <a:r>
              <a:rPr lang="en-US" sz="2400" i="1" dirty="0"/>
              <a:t>qualified object </a:t>
            </a:r>
            <a:r>
              <a:rPr lang="en-US" sz="2400" dirty="0"/>
              <a:t>to a </a:t>
            </a:r>
            <a:r>
              <a:rPr lang="en-US" sz="2400" i="1" dirty="0"/>
              <a:t>target object </a:t>
            </a:r>
            <a:r>
              <a:rPr lang="en-US" sz="2400" dirty="0"/>
              <a:t>using a </a:t>
            </a:r>
            <a:r>
              <a:rPr lang="en-US" sz="2400" i="1" dirty="0"/>
              <a:t>qualifier value </a:t>
            </a:r>
            <a:r>
              <a:rPr lang="en-US" sz="2400" dirty="0"/>
              <a:t>from a set of qualifier values</a:t>
            </a:r>
            <a:r>
              <a:rPr lang="en-US" sz="2400" dirty="0" smtClean="0"/>
              <a:t>.</a:t>
            </a:r>
          </a:p>
          <a:p>
            <a:r>
              <a:rPr lang="en-US" dirty="0" smtClean="0"/>
              <a:t>A qualified association can be used to refine the multiplicities of an association by specifying an attribute through which the association is made</a:t>
            </a:r>
          </a:p>
          <a:p>
            <a:endParaRPr lang="en-US" sz="2400" dirty="0"/>
          </a:p>
          <a:p>
            <a:endParaRPr lang="en-US" sz="2400" i="1" dirty="0"/>
          </a:p>
        </p:txBody>
      </p:sp>
      <p:pic>
        <p:nvPicPr>
          <p:cNvPr id="68615" name="Picture 7" descr="qualifier"/>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00300" y="4572000"/>
            <a:ext cx="4533900" cy="2170113"/>
          </a:xfrm>
          <a:prstGeom prst="rect">
            <a:avLst/>
          </a:prstGeom>
          <a:noFill/>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sz="half" idx="2"/>
          </p:nvPr>
        </p:nvSpPr>
        <p:spPr>
          <a:xfrm>
            <a:off x="457200" y="4154488"/>
            <a:ext cx="8229600" cy="1971675"/>
          </a:xfrm>
        </p:spPr>
        <p:txBody>
          <a:bodyPr/>
          <a:lstStyle/>
          <a:p>
            <a:pPr marL="285750" indent="-285750"/>
            <a:r>
              <a:rPr lang="en-US" sz="2000" dirty="0"/>
              <a:t>Qualifiers can be used to reduce the multiplicity of an association</a:t>
            </a:r>
            <a:r>
              <a:rPr lang="en-US" sz="2000" dirty="0" smtClean="0"/>
              <a:t>.</a:t>
            </a:r>
          </a:p>
          <a:p>
            <a:r>
              <a:rPr lang="en-US" sz="2000" dirty="0" smtClean="0"/>
              <a:t>For example, consider the one-to-many association between DOS files and directories. The Filename qualifier reduces this to a many-to-one association as illustrated in Figure</a:t>
            </a:r>
            <a:endParaRPr lang="en-US" sz="2000" dirty="0"/>
          </a:p>
        </p:txBody>
      </p:sp>
      <p:grpSp>
        <p:nvGrpSpPr>
          <p:cNvPr id="96260" name="Group 4"/>
          <p:cNvGrpSpPr>
            <a:grpSpLocks/>
          </p:cNvGrpSpPr>
          <p:nvPr/>
        </p:nvGrpSpPr>
        <p:grpSpPr bwMode="auto">
          <a:xfrm>
            <a:off x="436563" y="1209675"/>
            <a:ext cx="8196262" cy="1096963"/>
            <a:chOff x="275" y="762"/>
            <a:chExt cx="5163" cy="691"/>
          </a:xfrm>
        </p:grpSpPr>
        <p:grpSp>
          <p:nvGrpSpPr>
            <p:cNvPr id="96261" name="Group 5"/>
            <p:cNvGrpSpPr>
              <a:grpSpLocks/>
            </p:cNvGrpSpPr>
            <p:nvPr/>
          </p:nvGrpSpPr>
          <p:grpSpPr bwMode="auto">
            <a:xfrm>
              <a:off x="276" y="969"/>
              <a:ext cx="1560" cy="326"/>
              <a:chOff x="276" y="969"/>
              <a:chExt cx="1560" cy="326"/>
            </a:xfrm>
          </p:grpSpPr>
          <p:sp>
            <p:nvSpPr>
              <p:cNvPr id="96262" name="Rectangle 6"/>
              <p:cNvSpPr>
                <a:spLocks noChangeArrowheads="1"/>
              </p:cNvSpPr>
              <p:nvPr/>
            </p:nvSpPr>
            <p:spPr bwMode="auto">
              <a:xfrm>
                <a:off x="276" y="969"/>
                <a:ext cx="1560" cy="326"/>
              </a:xfrm>
              <a:prstGeom prst="rect">
                <a:avLst/>
              </a:prstGeom>
              <a:noFill/>
              <a:ln w="22225">
                <a:solidFill>
                  <a:srgbClr val="000000"/>
                </a:solidFill>
                <a:miter lim="800000"/>
                <a:headEnd/>
                <a:tailEnd/>
              </a:ln>
            </p:spPr>
            <p:txBody>
              <a:bodyPr/>
              <a:lstStyle/>
              <a:p>
                <a:endParaRPr lang="ar-EG"/>
              </a:p>
            </p:txBody>
          </p:sp>
          <p:sp>
            <p:nvSpPr>
              <p:cNvPr id="96263" name="Rectangle 7"/>
              <p:cNvSpPr>
                <a:spLocks noChangeArrowheads="1"/>
              </p:cNvSpPr>
              <p:nvPr/>
            </p:nvSpPr>
            <p:spPr bwMode="auto">
              <a:xfrm>
                <a:off x="706" y="1074"/>
                <a:ext cx="774" cy="173"/>
              </a:xfrm>
              <a:prstGeom prst="rect">
                <a:avLst/>
              </a:prstGeom>
              <a:noFill/>
              <a:ln w="9525">
                <a:noFill/>
                <a:miter lim="800000"/>
                <a:headEnd/>
                <a:tailEnd/>
              </a:ln>
            </p:spPr>
            <p:txBody>
              <a:bodyPr wrap="none" lIns="0" tIns="0" rIns="0" bIns="0">
                <a:spAutoFit/>
              </a:bodyPr>
              <a:lstStyle/>
              <a:p>
                <a:pPr algn="ctr" eaLnBrk="0" hangingPunct="0"/>
                <a:r>
                  <a:rPr lang="en-US" b="1">
                    <a:solidFill>
                      <a:srgbClr val="000000"/>
                    </a:solidFill>
                    <a:latin typeface="Courier" charset="0"/>
                  </a:rPr>
                  <a:t>Directory</a:t>
                </a:r>
                <a:endParaRPr lang="en-US" sz="2400">
                  <a:solidFill>
                    <a:srgbClr val="FF0000"/>
                  </a:solidFill>
                  <a:latin typeface="Helvetica" pitchFamily="68" charset="0"/>
                </a:endParaRPr>
              </a:p>
            </p:txBody>
          </p:sp>
        </p:grpSp>
        <p:grpSp>
          <p:nvGrpSpPr>
            <p:cNvPr id="96264" name="Group 8"/>
            <p:cNvGrpSpPr>
              <a:grpSpLocks/>
            </p:cNvGrpSpPr>
            <p:nvPr/>
          </p:nvGrpSpPr>
          <p:grpSpPr bwMode="auto">
            <a:xfrm>
              <a:off x="3878" y="799"/>
              <a:ext cx="1560" cy="654"/>
              <a:chOff x="3878" y="799"/>
              <a:chExt cx="1560" cy="654"/>
            </a:xfrm>
          </p:grpSpPr>
          <p:sp>
            <p:nvSpPr>
              <p:cNvPr id="96265" name="Rectangle 9"/>
              <p:cNvSpPr>
                <a:spLocks noChangeArrowheads="1"/>
              </p:cNvSpPr>
              <p:nvPr/>
            </p:nvSpPr>
            <p:spPr bwMode="auto">
              <a:xfrm>
                <a:off x="3878" y="799"/>
                <a:ext cx="1560" cy="326"/>
              </a:xfrm>
              <a:prstGeom prst="rect">
                <a:avLst/>
              </a:prstGeom>
              <a:noFill/>
              <a:ln w="22225">
                <a:solidFill>
                  <a:srgbClr val="000000"/>
                </a:solidFill>
                <a:miter lim="800000"/>
                <a:headEnd/>
                <a:tailEnd/>
              </a:ln>
            </p:spPr>
            <p:txBody>
              <a:bodyPr/>
              <a:lstStyle/>
              <a:p>
                <a:endParaRPr lang="ar-EG"/>
              </a:p>
            </p:txBody>
          </p:sp>
          <p:sp>
            <p:nvSpPr>
              <p:cNvPr id="96266" name="Rectangle 10"/>
              <p:cNvSpPr>
                <a:spLocks noChangeArrowheads="1"/>
              </p:cNvSpPr>
              <p:nvPr/>
            </p:nvSpPr>
            <p:spPr bwMode="auto">
              <a:xfrm>
                <a:off x="4523" y="904"/>
                <a:ext cx="344" cy="173"/>
              </a:xfrm>
              <a:prstGeom prst="rect">
                <a:avLst/>
              </a:prstGeom>
              <a:noFill/>
              <a:ln w="9525">
                <a:noFill/>
                <a:miter lim="800000"/>
                <a:headEnd/>
                <a:tailEnd/>
              </a:ln>
            </p:spPr>
            <p:txBody>
              <a:bodyPr wrap="none" lIns="0" tIns="0" rIns="0" bIns="0">
                <a:spAutoFit/>
              </a:bodyPr>
              <a:lstStyle/>
              <a:p>
                <a:pPr algn="ctr" eaLnBrk="0" hangingPunct="0"/>
                <a:r>
                  <a:rPr lang="en-US" b="1">
                    <a:solidFill>
                      <a:srgbClr val="000000"/>
                    </a:solidFill>
                    <a:latin typeface="Courier" charset="0"/>
                  </a:rPr>
                  <a:t>File</a:t>
                </a:r>
                <a:endParaRPr lang="en-US" sz="2400">
                  <a:solidFill>
                    <a:srgbClr val="FF0000"/>
                  </a:solidFill>
                  <a:latin typeface="Helvetica" pitchFamily="68" charset="0"/>
                </a:endParaRPr>
              </a:p>
            </p:txBody>
          </p:sp>
          <p:sp>
            <p:nvSpPr>
              <p:cNvPr id="96267" name="Rectangle 11"/>
              <p:cNvSpPr>
                <a:spLocks noChangeArrowheads="1"/>
              </p:cNvSpPr>
              <p:nvPr/>
            </p:nvSpPr>
            <p:spPr bwMode="auto">
              <a:xfrm>
                <a:off x="3878" y="1127"/>
                <a:ext cx="1560" cy="326"/>
              </a:xfrm>
              <a:prstGeom prst="rect">
                <a:avLst/>
              </a:prstGeom>
              <a:noFill/>
              <a:ln w="22225">
                <a:solidFill>
                  <a:srgbClr val="000000"/>
                </a:solidFill>
                <a:miter lim="800000"/>
                <a:headEnd/>
                <a:tailEnd/>
              </a:ln>
            </p:spPr>
            <p:txBody>
              <a:bodyPr/>
              <a:lstStyle/>
              <a:p>
                <a:endParaRPr lang="ar-EG"/>
              </a:p>
            </p:txBody>
          </p:sp>
          <p:sp>
            <p:nvSpPr>
              <p:cNvPr id="96268" name="Rectangle 12"/>
              <p:cNvSpPr>
                <a:spLocks noChangeArrowheads="1"/>
              </p:cNvSpPr>
              <p:nvPr/>
            </p:nvSpPr>
            <p:spPr bwMode="auto">
              <a:xfrm>
                <a:off x="4352" y="1173"/>
                <a:ext cx="688" cy="173"/>
              </a:xfrm>
              <a:prstGeom prst="rect">
                <a:avLst/>
              </a:prstGeom>
              <a:noFill/>
              <a:ln w="9525">
                <a:noFill/>
                <a:miter lim="800000"/>
                <a:headEnd/>
                <a:tailEnd/>
              </a:ln>
            </p:spPr>
            <p:txBody>
              <a:bodyPr wrap="none" lIns="0" tIns="0" rIns="0" bIns="0">
                <a:spAutoFit/>
              </a:bodyPr>
              <a:lstStyle/>
              <a:p>
                <a:pPr algn="ctr" eaLnBrk="0" hangingPunct="0"/>
                <a:r>
                  <a:rPr lang="en-US" b="1">
                    <a:solidFill>
                      <a:srgbClr val="000000"/>
                    </a:solidFill>
                    <a:latin typeface="Courier" charset="0"/>
                  </a:rPr>
                  <a:t>filename</a:t>
                </a:r>
                <a:endParaRPr lang="en-US" sz="2400">
                  <a:solidFill>
                    <a:srgbClr val="FF0000"/>
                  </a:solidFill>
                  <a:latin typeface="Helvetica" pitchFamily="68" charset="0"/>
                </a:endParaRPr>
              </a:p>
            </p:txBody>
          </p:sp>
        </p:grpSp>
        <p:sp>
          <p:nvSpPr>
            <p:cNvPr id="96269" name="Rectangle 13"/>
            <p:cNvSpPr>
              <a:spLocks noChangeArrowheads="1"/>
            </p:cNvSpPr>
            <p:nvPr/>
          </p:nvSpPr>
          <p:spPr bwMode="auto">
            <a:xfrm>
              <a:off x="275" y="762"/>
              <a:ext cx="1417" cy="173"/>
            </a:xfrm>
            <a:prstGeom prst="rect">
              <a:avLst/>
            </a:prstGeom>
            <a:noFill/>
            <a:ln w="9525">
              <a:noFill/>
              <a:miter lim="800000"/>
              <a:headEnd/>
              <a:tailEnd/>
            </a:ln>
          </p:spPr>
          <p:txBody>
            <a:bodyPr wrap="none" lIns="0" tIns="0" rIns="0" bIns="0">
              <a:spAutoFit/>
            </a:bodyPr>
            <a:lstStyle/>
            <a:p>
              <a:pPr algn="ctr" eaLnBrk="0" hangingPunct="0"/>
              <a:r>
                <a:rPr lang="en-US" b="1" i="1">
                  <a:solidFill>
                    <a:srgbClr val="000000"/>
                  </a:solidFill>
                  <a:latin typeface="Palatino" pitchFamily="18" charset="0"/>
                </a:rPr>
                <a:t>Without qualification</a:t>
              </a:r>
              <a:endParaRPr lang="en-US" sz="2400">
                <a:solidFill>
                  <a:srgbClr val="FF0000"/>
                </a:solidFill>
                <a:latin typeface="Helvetica" pitchFamily="68" charset="0"/>
              </a:endParaRPr>
            </a:p>
          </p:txBody>
        </p:sp>
        <p:grpSp>
          <p:nvGrpSpPr>
            <p:cNvPr id="96270" name="Group 14"/>
            <p:cNvGrpSpPr>
              <a:grpSpLocks/>
            </p:cNvGrpSpPr>
            <p:nvPr/>
          </p:nvGrpSpPr>
          <p:grpSpPr bwMode="auto">
            <a:xfrm>
              <a:off x="1821" y="932"/>
              <a:ext cx="2066" cy="180"/>
              <a:chOff x="1821" y="932"/>
              <a:chExt cx="2066" cy="180"/>
            </a:xfrm>
          </p:grpSpPr>
          <p:sp>
            <p:nvSpPr>
              <p:cNvPr id="96271" name="Line 15"/>
              <p:cNvSpPr>
                <a:spLocks noChangeShapeType="1"/>
              </p:cNvSpPr>
              <p:nvPr/>
            </p:nvSpPr>
            <p:spPr bwMode="auto">
              <a:xfrm>
                <a:off x="1821" y="1111"/>
                <a:ext cx="2043" cy="1"/>
              </a:xfrm>
              <a:prstGeom prst="line">
                <a:avLst/>
              </a:prstGeom>
              <a:noFill/>
              <a:ln w="22225">
                <a:solidFill>
                  <a:srgbClr val="000000"/>
                </a:solidFill>
                <a:round/>
                <a:headEnd/>
                <a:tailEnd/>
              </a:ln>
            </p:spPr>
            <p:txBody>
              <a:bodyPr/>
              <a:lstStyle/>
              <a:p>
                <a:endParaRPr lang="ar-EG"/>
              </a:p>
            </p:txBody>
          </p:sp>
          <p:sp>
            <p:nvSpPr>
              <p:cNvPr id="96272" name="Rectangle 16"/>
              <p:cNvSpPr>
                <a:spLocks noChangeArrowheads="1"/>
              </p:cNvSpPr>
              <p:nvPr/>
            </p:nvSpPr>
            <p:spPr bwMode="auto">
              <a:xfrm>
                <a:off x="1958" y="932"/>
                <a:ext cx="86" cy="173"/>
              </a:xfrm>
              <a:prstGeom prst="rect">
                <a:avLst/>
              </a:prstGeom>
              <a:noFill/>
              <a:ln w="9525">
                <a:noFill/>
                <a:miter lim="800000"/>
                <a:headEnd/>
                <a:tailEnd/>
              </a:ln>
            </p:spPr>
            <p:txBody>
              <a:bodyPr wrap="none" lIns="0" tIns="0" rIns="0" bIns="0">
                <a:spAutoFit/>
              </a:bodyPr>
              <a:lstStyle/>
              <a:p>
                <a:pPr algn="ctr" eaLnBrk="0" hangingPunct="0"/>
                <a:r>
                  <a:rPr lang="en-US" b="1">
                    <a:solidFill>
                      <a:srgbClr val="000000"/>
                    </a:solidFill>
                    <a:latin typeface="Courier" charset="0"/>
                  </a:rPr>
                  <a:t>1</a:t>
                </a:r>
                <a:endParaRPr lang="en-US" sz="2400">
                  <a:solidFill>
                    <a:srgbClr val="FF0000"/>
                  </a:solidFill>
                  <a:latin typeface="Helvetica" pitchFamily="68" charset="0"/>
                </a:endParaRPr>
              </a:p>
            </p:txBody>
          </p:sp>
          <p:sp>
            <p:nvSpPr>
              <p:cNvPr id="96273" name="Rectangle 17"/>
              <p:cNvSpPr>
                <a:spLocks noChangeArrowheads="1"/>
              </p:cNvSpPr>
              <p:nvPr/>
            </p:nvSpPr>
            <p:spPr bwMode="auto">
              <a:xfrm>
                <a:off x="3801" y="932"/>
                <a:ext cx="86" cy="173"/>
              </a:xfrm>
              <a:prstGeom prst="rect">
                <a:avLst/>
              </a:prstGeom>
              <a:noFill/>
              <a:ln w="9525">
                <a:noFill/>
                <a:miter lim="800000"/>
                <a:headEnd/>
                <a:tailEnd/>
              </a:ln>
            </p:spPr>
            <p:txBody>
              <a:bodyPr wrap="none" lIns="0" tIns="0" rIns="0" bIns="0">
                <a:spAutoFit/>
              </a:bodyPr>
              <a:lstStyle/>
              <a:p>
                <a:pPr algn="ctr" eaLnBrk="0" hangingPunct="0"/>
                <a:r>
                  <a:rPr lang="en-US" b="1">
                    <a:solidFill>
                      <a:srgbClr val="000000"/>
                    </a:solidFill>
                    <a:latin typeface="Courier" charset="0"/>
                  </a:rPr>
                  <a:t>*</a:t>
                </a:r>
                <a:endParaRPr lang="en-US" sz="2400">
                  <a:solidFill>
                    <a:srgbClr val="FF0000"/>
                  </a:solidFill>
                  <a:latin typeface="Helvetica" pitchFamily="68" charset="0"/>
                </a:endParaRPr>
              </a:p>
            </p:txBody>
          </p:sp>
        </p:grpSp>
      </p:grpSp>
      <p:grpSp>
        <p:nvGrpSpPr>
          <p:cNvPr id="96274" name="Group 18"/>
          <p:cNvGrpSpPr>
            <a:grpSpLocks/>
          </p:cNvGrpSpPr>
          <p:nvPr/>
        </p:nvGrpSpPr>
        <p:grpSpPr bwMode="auto">
          <a:xfrm>
            <a:off x="4265613" y="1582738"/>
            <a:ext cx="4344987" cy="1328737"/>
            <a:chOff x="2687" y="997"/>
            <a:chExt cx="2737" cy="837"/>
          </a:xfrm>
        </p:grpSpPr>
        <p:sp>
          <p:nvSpPr>
            <p:cNvPr id="96275" name="Line 19"/>
            <p:cNvSpPr>
              <a:spLocks noChangeShapeType="1"/>
            </p:cNvSpPr>
            <p:nvPr/>
          </p:nvSpPr>
          <p:spPr bwMode="auto">
            <a:xfrm>
              <a:off x="3878" y="1352"/>
              <a:ext cx="1546" cy="1"/>
            </a:xfrm>
            <a:prstGeom prst="line">
              <a:avLst/>
            </a:prstGeom>
            <a:noFill/>
            <a:ln w="22225">
              <a:solidFill>
                <a:srgbClr val="000000"/>
              </a:solidFill>
              <a:round/>
              <a:headEnd/>
              <a:tailEnd/>
            </a:ln>
          </p:spPr>
          <p:txBody>
            <a:bodyPr/>
            <a:lstStyle/>
            <a:p>
              <a:endParaRPr lang="ar-EG"/>
            </a:p>
          </p:txBody>
        </p:sp>
        <p:sp>
          <p:nvSpPr>
            <p:cNvPr id="96276" name="Freeform 20"/>
            <p:cNvSpPr>
              <a:spLocks/>
            </p:cNvSpPr>
            <p:nvPr/>
          </p:nvSpPr>
          <p:spPr bwMode="auto">
            <a:xfrm>
              <a:off x="2729" y="1621"/>
              <a:ext cx="184" cy="170"/>
            </a:xfrm>
            <a:custGeom>
              <a:avLst/>
              <a:gdLst/>
              <a:ahLst/>
              <a:cxnLst>
                <a:cxn ang="0">
                  <a:pos x="184" y="28"/>
                </a:cxn>
                <a:cxn ang="0">
                  <a:pos x="156" y="0"/>
                </a:cxn>
                <a:cxn ang="0">
                  <a:pos x="0" y="142"/>
                </a:cxn>
                <a:cxn ang="0">
                  <a:pos x="28" y="170"/>
                </a:cxn>
                <a:cxn ang="0">
                  <a:pos x="184" y="28"/>
                </a:cxn>
              </a:cxnLst>
              <a:rect l="0" t="0" r="r" b="b"/>
              <a:pathLst>
                <a:path w="184" h="170">
                  <a:moveTo>
                    <a:pt x="184" y="28"/>
                  </a:moveTo>
                  <a:lnTo>
                    <a:pt x="156" y="0"/>
                  </a:lnTo>
                  <a:lnTo>
                    <a:pt x="0" y="142"/>
                  </a:lnTo>
                  <a:lnTo>
                    <a:pt x="28" y="170"/>
                  </a:lnTo>
                  <a:lnTo>
                    <a:pt x="184" y="28"/>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77" name="Freeform 21"/>
            <p:cNvSpPr>
              <a:spLocks/>
            </p:cNvSpPr>
            <p:nvPr/>
          </p:nvSpPr>
          <p:spPr bwMode="auto">
            <a:xfrm>
              <a:off x="2871" y="1621"/>
              <a:ext cx="42" cy="43"/>
            </a:xfrm>
            <a:custGeom>
              <a:avLst/>
              <a:gdLst/>
              <a:ahLst/>
              <a:cxnLst>
                <a:cxn ang="0">
                  <a:pos x="14" y="28"/>
                </a:cxn>
                <a:cxn ang="0">
                  <a:pos x="28" y="43"/>
                </a:cxn>
                <a:cxn ang="0">
                  <a:pos x="42" y="28"/>
                </a:cxn>
                <a:cxn ang="0">
                  <a:pos x="42" y="14"/>
                </a:cxn>
                <a:cxn ang="0">
                  <a:pos x="42" y="0"/>
                </a:cxn>
                <a:cxn ang="0">
                  <a:pos x="28" y="0"/>
                </a:cxn>
                <a:cxn ang="0">
                  <a:pos x="14" y="0"/>
                </a:cxn>
                <a:cxn ang="0">
                  <a:pos x="0" y="14"/>
                </a:cxn>
                <a:cxn ang="0">
                  <a:pos x="14" y="28"/>
                </a:cxn>
                <a:cxn ang="0">
                  <a:pos x="14" y="28"/>
                </a:cxn>
              </a:cxnLst>
              <a:rect l="0" t="0" r="r" b="b"/>
              <a:pathLst>
                <a:path w="42" h="43">
                  <a:moveTo>
                    <a:pt x="14" y="28"/>
                  </a:moveTo>
                  <a:lnTo>
                    <a:pt x="28" y="43"/>
                  </a:lnTo>
                  <a:lnTo>
                    <a:pt x="42" y="28"/>
                  </a:lnTo>
                  <a:lnTo>
                    <a:pt x="42" y="14"/>
                  </a:lnTo>
                  <a:lnTo>
                    <a:pt x="42" y="0"/>
                  </a:lnTo>
                  <a:lnTo>
                    <a:pt x="28" y="0"/>
                  </a:lnTo>
                  <a:lnTo>
                    <a:pt x="14" y="0"/>
                  </a:lnTo>
                  <a:lnTo>
                    <a:pt x="0" y="14"/>
                  </a:lnTo>
                  <a:lnTo>
                    <a:pt x="14" y="28"/>
                  </a:lnTo>
                  <a:lnTo>
                    <a:pt x="14" y="28"/>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78" name="Freeform 22"/>
            <p:cNvSpPr>
              <a:spLocks/>
            </p:cNvSpPr>
            <p:nvPr/>
          </p:nvSpPr>
          <p:spPr bwMode="auto">
            <a:xfrm>
              <a:off x="2687" y="1678"/>
              <a:ext cx="241" cy="156"/>
            </a:xfrm>
            <a:custGeom>
              <a:avLst/>
              <a:gdLst/>
              <a:ahLst/>
              <a:cxnLst>
                <a:cxn ang="0">
                  <a:pos x="241" y="42"/>
                </a:cxn>
                <a:cxn ang="0">
                  <a:pos x="226" y="0"/>
                </a:cxn>
                <a:cxn ang="0">
                  <a:pos x="56" y="85"/>
                </a:cxn>
                <a:cxn ang="0">
                  <a:pos x="42" y="85"/>
                </a:cxn>
                <a:cxn ang="0">
                  <a:pos x="0" y="156"/>
                </a:cxn>
                <a:cxn ang="0">
                  <a:pos x="70" y="127"/>
                </a:cxn>
                <a:cxn ang="0">
                  <a:pos x="241" y="42"/>
                </a:cxn>
              </a:cxnLst>
              <a:rect l="0" t="0" r="r" b="b"/>
              <a:pathLst>
                <a:path w="241" h="156">
                  <a:moveTo>
                    <a:pt x="241" y="42"/>
                  </a:moveTo>
                  <a:lnTo>
                    <a:pt x="226" y="0"/>
                  </a:lnTo>
                  <a:lnTo>
                    <a:pt x="56" y="85"/>
                  </a:lnTo>
                  <a:lnTo>
                    <a:pt x="42" y="85"/>
                  </a:lnTo>
                  <a:lnTo>
                    <a:pt x="0" y="156"/>
                  </a:lnTo>
                  <a:lnTo>
                    <a:pt x="70" y="127"/>
                  </a:lnTo>
                  <a:lnTo>
                    <a:pt x="241" y="42"/>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79" name="Freeform 23"/>
            <p:cNvSpPr>
              <a:spLocks/>
            </p:cNvSpPr>
            <p:nvPr/>
          </p:nvSpPr>
          <p:spPr bwMode="auto">
            <a:xfrm>
              <a:off x="2729" y="1593"/>
              <a:ext cx="142" cy="198"/>
            </a:xfrm>
            <a:custGeom>
              <a:avLst/>
              <a:gdLst/>
              <a:ahLst/>
              <a:cxnLst>
                <a:cxn ang="0">
                  <a:pos x="0" y="170"/>
                </a:cxn>
                <a:cxn ang="0">
                  <a:pos x="43" y="198"/>
                </a:cxn>
                <a:cxn ang="0">
                  <a:pos x="142" y="28"/>
                </a:cxn>
                <a:cxn ang="0">
                  <a:pos x="99" y="0"/>
                </a:cxn>
                <a:cxn ang="0">
                  <a:pos x="0" y="170"/>
                </a:cxn>
              </a:cxnLst>
              <a:rect l="0" t="0" r="r" b="b"/>
              <a:pathLst>
                <a:path w="142" h="198">
                  <a:moveTo>
                    <a:pt x="0" y="170"/>
                  </a:moveTo>
                  <a:lnTo>
                    <a:pt x="43" y="198"/>
                  </a:lnTo>
                  <a:lnTo>
                    <a:pt x="142" y="28"/>
                  </a:lnTo>
                  <a:lnTo>
                    <a:pt x="99" y="0"/>
                  </a:lnTo>
                  <a:lnTo>
                    <a:pt x="0" y="170"/>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80" name="Freeform 24"/>
            <p:cNvSpPr>
              <a:spLocks/>
            </p:cNvSpPr>
            <p:nvPr/>
          </p:nvSpPr>
          <p:spPr bwMode="auto">
            <a:xfrm>
              <a:off x="4147" y="1167"/>
              <a:ext cx="57" cy="43"/>
            </a:xfrm>
            <a:custGeom>
              <a:avLst/>
              <a:gdLst/>
              <a:ahLst/>
              <a:cxnLst>
                <a:cxn ang="0">
                  <a:pos x="57" y="14"/>
                </a:cxn>
                <a:cxn ang="0">
                  <a:pos x="43" y="0"/>
                </a:cxn>
                <a:cxn ang="0">
                  <a:pos x="0" y="29"/>
                </a:cxn>
                <a:cxn ang="0">
                  <a:pos x="14" y="43"/>
                </a:cxn>
                <a:cxn ang="0">
                  <a:pos x="57" y="14"/>
                </a:cxn>
              </a:cxnLst>
              <a:rect l="0" t="0" r="r" b="b"/>
              <a:pathLst>
                <a:path w="57" h="43">
                  <a:moveTo>
                    <a:pt x="57" y="14"/>
                  </a:moveTo>
                  <a:lnTo>
                    <a:pt x="43" y="0"/>
                  </a:lnTo>
                  <a:lnTo>
                    <a:pt x="0" y="29"/>
                  </a:lnTo>
                  <a:lnTo>
                    <a:pt x="14" y="43"/>
                  </a:lnTo>
                  <a:lnTo>
                    <a:pt x="57" y="14"/>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81" name="Freeform 25"/>
            <p:cNvSpPr>
              <a:spLocks/>
            </p:cNvSpPr>
            <p:nvPr/>
          </p:nvSpPr>
          <p:spPr bwMode="auto">
            <a:xfrm>
              <a:off x="4161" y="1181"/>
              <a:ext cx="100" cy="128"/>
            </a:xfrm>
            <a:custGeom>
              <a:avLst/>
              <a:gdLst/>
              <a:ahLst/>
              <a:cxnLst>
                <a:cxn ang="0">
                  <a:pos x="43" y="0"/>
                </a:cxn>
                <a:cxn ang="0">
                  <a:pos x="0" y="29"/>
                </a:cxn>
                <a:cxn ang="0">
                  <a:pos x="57" y="128"/>
                </a:cxn>
                <a:cxn ang="0">
                  <a:pos x="57" y="128"/>
                </a:cxn>
                <a:cxn ang="0">
                  <a:pos x="86" y="100"/>
                </a:cxn>
                <a:cxn ang="0">
                  <a:pos x="100" y="100"/>
                </a:cxn>
                <a:cxn ang="0">
                  <a:pos x="43" y="0"/>
                </a:cxn>
              </a:cxnLst>
              <a:rect l="0" t="0" r="r" b="b"/>
              <a:pathLst>
                <a:path w="100" h="128">
                  <a:moveTo>
                    <a:pt x="43" y="0"/>
                  </a:moveTo>
                  <a:lnTo>
                    <a:pt x="0" y="29"/>
                  </a:lnTo>
                  <a:lnTo>
                    <a:pt x="57" y="128"/>
                  </a:lnTo>
                  <a:lnTo>
                    <a:pt x="57" y="128"/>
                  </a:lnTo>
                  <a:lnTo>
                    <a:pt x="86" y="100"/>
                  </a:lnTo>
                  <a:lnTo>
                    <a:pt x="100" y="100"/>
                  </a:lnTo>
                  <a:lnTo>
                    <a:pt x="43" y="0"/>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82" name="Freeform 26"/>
            <p:cNvSpPr>
              <a:spLocks/>
            </p:cNvSpPr>
            <p:nvPr/>
          </p:nvSpPr>
          <p:spPr bwMode="auto">
            <a:xfrm>
              <a:off x="4218" y="1281"/>
              <a:ext cx="114" cy="113"/>
            </a:xfrm>
            <a:custGeom>
              <a:avLst/>
              <a:gdLst/>
              <a:ahLst/>
              <a:cxnLst>
                <a:cxn ang="0">
                  <a:pos x="29" y="0"/>
                </a:cxn>
                <a:cxn ang="0">
                  <a:pos x="0" y="28"/>
                </a:cxn>
                <a:cxn ang="0">
                  <a:pos x="85" y="99"/>
                </a:cxn>
                <a:cxn ang="0">
                  <a:pos x="99" y="113"/>
                </a:cxn>
                <a:cxn ang="0">
                  <a:pos x="114" y="71"/>
                </a:cxn>
                <a:cxn ang="0">
                  <a:pos x="114" y="71"/>
                </a:cxn>
                <a:cxn ang="0">
                  <a:pos x="29" y="0"/>
                </a:cxn>
              </a:cxnLst>
              <a:rect l="0" t="0" r="r" b="b"/>
              <a:pathLst>
                <a:path w="114" h="113">
                  <a:moveTo>
                    <a:pt x="29" y="0"/>
                  </a:moveTo>
                  <a:lnTo>
                    <a:pt x="0" y="28"/>
                  </a:lnTo>
                  <a:lnTo>
                    <a:pt x="85" y="99"/>
                  </a:lnTo>
                  <a:lnTo>
                    <a:pt x="99" y="113"/>
                  </a:lnTo>
                  <a:lnTo>
                    <a:pt x="114" y="71"/>
                  </a:lnTo>
                  <a:lnTo>
                    <a:pt x="114" y="71"/>
                  </a:lnTo>
                  <a:lnTo>
                    <a:pt x="29" y="0"/>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83" name="Freeform 27"/>
            <p:cNvSpPr>
              <a:spLocks/>
            </p:cNvSpPr>
            <p:nvPr/>
          </p:nvSpPr>
          <p:spPr bwMode="auto">
            <a:xfrm>
              <a:off x="4317" y="1352"/>
              <a:ext cx="242" cy="113"/>
            </a:xfrm>
            <a:custGeom>
              <a:avLst/>
              <a:gdLst/>
              <a:ahLst/>
              <a:cxnLst>
                <a:cxn ang="0">
                  <a:pos x="15" y="0"/>
                </a:cxn>
                <a:cxn ang="0">
                  <a:pos x="0" y="42"/>
                </a:cxn>
                <a:cxn ang="0">
                  <a:pos x="227" y="113"/>
                </a:cxn>
                <a:cxn ang="0">
                  <a:pos x="227" y="113"/>
                </a:cxn>
                <a:cxn ang="0">
                  <a:pos x="227" y="71"/>
                </a:cxn>
                <a:cxn ang="0">
                  <a:pos x="242" y="71"/>
                </a:cxn>
                <a:cxn ang="0">
                  <a:pos x="15" y="0"/>
                </a:cxn>
              </a:cxnLst>
              <a:rect l="0" t="0" r="r" b="b"/>
              <a:pathLst>
                <a:path w="242" h="113">
                  <a:moveTo>
                    <a:pt x="15" y="0"/>
                  </a:moveTo>
                  <a:lnTo>
                    <a:pt x="0" y="42"/>
                  </a:lnTo>
                  <a:lnTo>
                    <a:pt x="227" y="113"/>
                  </a:lnTo>
                  <a:lnTo>
                    <a:pt x="227" y="113"/>
                  </a:lnTo>
                  <a:lnTo>
                    <a:pt x="227" y="71"/>
                  </a:lnTo>
                  <a:lnTo>
                    <a:pt x="242" y="71"/>
                  </a:lnTo>
                  <a:lnTo>
                    <a:pt x="15" y="0"/>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84" name="Freeform 28"/>
            <p:cNvSpPr>
              <a:spLocks/>
            </p:cNvSpPr>
            <p:nvPr/>
          </p:nvSpPr>
          <p:spPr bwMode="auto">
            <a:xfrm>
              <a:off x="4544" y="1423"/>
              <a:ext cx="284" cy="56"/>
            </a:xfrm>
            <a:custGeom>
              <a:avLst/>
              <a:gdLst/>
              <a:ahLst/>
              <a:cxnLst>
                <a:cxn ang="0">
                  <a:pos x="0" y="0"/>
                </a:cxn>
                <a:cxn ang="0">
                  <a:pos x="0" y="42"/>
                </a:cxn>
                <a:cxn ang="0">
                  <a:pos x="270" y="56"/>
                </a:cxn>
                <a:cxn ang="0">
                  <a:pos x="284" y="56"/>
                </a:cxn>
                <a:cxn ang="0">
                  <a:pos x="270" y="14"/>
                </a:cxn>
                <a:cxn ang="0">
                  <a:pos x="270" y="14"/>
                </a:cxn>
                <a:cxn ang="0">
                  <a:pos x="0" y="0"/>
                </a:cxn>
              </a:cxnLst>
              <a:rect l="0" t="0" r="r" b="b"/>
              <a:pathLst>
                <a:path w="284" h="56">
                  <a:moveTo>
                    <a:pt x="0" y="0"/>
                  </a:moveTo>
                  <a:lnTo>
                    <a:pt x="0" y="42"/>
                  </a:lnTo>
                  <a:lnTo>
                    <a:pt x="270" y="56"/>
                  </a:lnTo>
                  <a:lnTo>
                    <a:pt x="284" y="56"/>
                  </a:lnTo>
                  <a:lnTo>
                    <a:pt x="270" y="14"/>
                  </a:lnTo>
                  <a:lnTo>
                    <a:pt x="270" y="14"/>
                  </a:lnTo>
                  <a:lnTo>
                    <a:pt x="0" y="0"/>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85" name="Freeform 29"/>
            <p:cNvSpPr>
              <a:spLocks/>
            </p:cNvSpPr>
            <p:nvPr/>
          </p:nvSpPr>
          <p:spPr bwMode="auto">
            <a:xfrm>
              <a:off x="4814" y="1394"/>
              <a:ext cx="269" cy="85"/>
            </a:xfrm>
            <a:custGeom>
              <a:avLst/>
              <a:gdLst/>
              <a:ahLst/>
              <a:cxnLst>
                <a:cxn ang="0">
                  <a:pos x="0" y="43"/>
                </a:cxn>
                <a:cxn ang="0">
                  <a:pos x="14" y="85"/>
                </a:cxn>
                <a:cxn ang="0">
                  <a:pos x="269" y="43"/>
                </a:cxn>
                <a:cxn ang="0">
                  <a:pos x="269" y="43"/>
                </a:cxn>
                <a:cxn ang="0">
                  <a:pos x="241" y="0"/>
                </a:cxn>
                <a:cxn ang="0">
                  <a:pos x="255" y="0"/>
                </a:cxn>
                <a:cxn ang="0">
                  <a:pos x="0" y="43"/>
                </a:cxn>
              </a:cxnLst>
              <a:rect l="0" t="0" r="r" b="b"/>
              <a:pathLst>
                <a:path w="269" h="85">
                  <a:moveTo>
                    <a:pt x="0" y="43"/>
                  </a:moveTo>
                  <a:lnTo>
                    <a:pt x="14" y="85"/>
                  </a:lnTo>
                  <a:lnTo>
                    <a:pt x="269" y="43"/>
                  </a:lnTo>
                  <a:lnTo>
                    <a:pt x="269" y="43"/>
                  </a:lnTo>
                  <a:lnTo>
                    <a:pt x="241" y="0"/>
                  </a:lnTo>
                  <a:lnTo>
                    <a:pt x="255" y="0"/>
                  </a:lnTo>
                  <a:lnTo>
                    <a:pt x="0" y="43"/>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86" name="Freeform 30"/>
            <p:cNvSpPr>
              <a:spLocks/>
            </p:cNvSpPr>
            <p:nvPr/>
          </p:nvSpPr>
          <p:spPr bwMode="auto">
            <a:xfrm>
              <a:off x="5055" y="1323"/>
              <a:ext cx="142" cy="114"/>
            </a:xfrm>
            <a:custGeom>
              <a:avLst/>
              <a:gdLst/>
              <a:ahLst/>
              <a:cxnLst>
                <a:cxn ang="0">
                  <a:pos x="0" y="71"/>
                </a:cxn>
                <a:cxn ang="0">
                  <a:pos x="28" y="114"/>
                </a:cxn>
                <a:cxn ang="0">
                  <a:pos x="128" y="43"/>
                </a:cxn>
                <a:cxn ang="0">
                  <a:pos x="142" y="29"/>
                </a:cxn>
                <a:cxn ang="0">
                  <a:pos x="99" y="14"/>
                </a:cxn>
                <a:cxn ang="0">
                  <a:pos x="99" y="0"/>
                </a:cxn>
                <a:cxn ang="0">
                  <a:pos x="0" y="71"/>
                </a:cxn>
              </a:cxnLst>
              <a:rect l="0" t="0" r="r" b="b"/>
              <a:pathLst>
                <a:path w="142" h="114">
                  <a:moveTo>
                    <a:pt x="0" y="71"/>
                  </a:moveTo>
                  <a:lnTo>
                    <a:pt x="28" y="114"/>
                  </a:lnTo>
                  <a:lnTo>
                    <a:pt x="128" y="43"/>
                  </a:lnTo>
                  <a:lnTo>
                    <a:pt x="142" y="29"/>
                  </a:lnTo>
                  <a:lnTo>
                    <a:pt x="99" y="14"/>
                  </a:lnTo>
                  <a:lnTo>
                    <a:pt x="99" y="0"/>
                  </a:lnTo>
                  <a:lnTo>
                    <a:pt x="0" y="71"/>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87" name="Freeform 31"/>
            <p:cNvSpPr>
              <a:spLocks/>
            </p:cNvSpPr>
            <p:nvPr/>
          </p:nvSpPr>
          <p:spPr bwMode="auto">
            <a:xfrm>
              <a:off x="5154" y="1238"/>
              <a:ext cx="85" cy="114"/>
            </a:xfrm>
            <a:custGeom>
              <a:avLst/>
              <a:gdLst/>
              <a:ahLst/>
              <a:cxnLst>
                <a:cxn ang="0">
                  <a:pos x="0" y="99"/>
                </a:cxn>
                <a:cxn ang="0">
                  <a:pos x="43" y="114"/>
                </a:cxn>
                <a:cxn ang="0">
                  <a:pos x="85" y="14"/>
                </a:cxn>
                <a:cxn ang="0">
                  <a:pos x="85" y="0"/>
                </a:cxn>
                <a:cxn ang="0">
                  <a:pos x="43" y="0"/>
                </a:cxn>
                <a:cxn ang="0">
                  <a:pos x="43" y="0"/>
                </a:cxn>
                <a:cxn ang="0">
                  <a:pos x="0" y="99"/>
                </a:cxn>
              </a:cxnLst>
              <a:rect l="0" t="0" r="r" b="b"/>
              <a:pathLst>
                <a:path w="85" h="114">
                  <a:moveTo>
                    <a:pt x="0" y="99"/>
                  </a:moveTo>
                  <a:lnTo>
                    <a:pt x="43" y="114"/>
                  </a:lnTo>
                  <a:lnTo>
                    <a:pt x="85" y="14"/>
                  </a:lnTo>
                  <a:lnTo>
                    <a:pt x="85" y="0"/>
                  </a:lnTo>
                  <a:lnTo>
                    <a:pt x="43" y="0"/>
                  </a:lnTo>
                  <a:lnTo>
                    <a:pt x="43" y="0"/>
                  </a:lnTo>
                  <a:lnTo>
                    <a:pt x="0" y="99"/>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88" name="Freeform 32"/>
            <p:cNvSpPr>
              <a:spLocks/>
            </p:cNvSpPr>
            <p:nvPr/>
          </p:nvSpPr>
          <p:spPr bwMode="auto">
            <a:xfrm>
              <a:off x="5183" y="1125"/>
              <a:ext cx="56" cy="113"/>
            </a:xfrm>
            <a:custGeom>
              <a:avLst/>
              <a:gdLst/>
              <a:ahLst/>
              <a:cxnLst>
                <a:cxn ang="0">
                  <a:pos x="14" y="113"/>
                </a:cxn>
                <a:cxn ang="0">
                  <a:pos x="56" y="113"/>
                </a:cxn>
                <a:cxn ang="0">
                  <a:pos x="42" y="14"/>
                </a:cxn>
                <a:cxn ang="0">
                  <a:pos x="28" y="0"/>
                </a:cxn>
                <a:cxn ang="0">
                  <a:pos x="0" y="42"/>
                </a:cxn>
                <a:cxn ang="0">
                  <a:pos x="0" y="14"/>
                </a:cxn>
                <a:cxn ang="0">
                  <a:pos x="14" y="113"/>
                </a:cxn>
              </a:cxnLst>
              <a:rect l="0" t="0" r="r" b="b"/>
              <a:pathLst>
                <a:path w="56" h="113">
                  <a:moveTo>
                    <a:pt x="14" y="113"/>
                  </a:moveTo>
                  <a:lnTo>
                    <a:pt x="56" y="113"/>
                  </a:lnTo>
                  <a:lnTo>
                    <a:pt x="42" y="14"/>
                  </a:lnTo>
                  <a:lnTo>
                    <a:pt x="28" y="0"/>
                  </a:lnTo>
                  <a:lnTo>
                    <a:pt x="0" y="42"/>
                  </a:lnTo>
                  <a:lnTo>
                    <a:pt x="0" y="14"/>
                  </a:lnTo>
                  <a:lnTo>
                    <a:pt x="14" y="113"/>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89" name="Freeform 33"/>
            <p:cNvSpPr>
              <a:spLocks/>
            </p:cNvSpPr>
            <p:nvPr/>
          </p:nvSpPr>
          <p:spPr bwMode="auto">
            <a:xfrm>
              <a:off x="5097" y="1068"/>
              <a:ext cx="114" cy="99"/>
            </a:xfrm>
            <a:custGeom>
              <a:avLst/>
              <a:gdLst/>
              <a:ahLst/>
              <a:cxnLst>
                <a:cxn ang="0">
                  <a:pos x="86" y="99"/>
                </a:cxn>
                <a:cxn ang="0">
                  <a:pos x="114" y="57"/>
                </a:cxn>
                <a:cxn ang="0">
                  <a:pos x="29" y="0"/>
                </a:cxn>
                <a:cxn ang="0">
                  <a:pos x="29" y="0"/>
                </a:cxn>
                <a:cxn ang="0">
                  <a:pos x="15" y="43"/>
                </a:cxn>
                <a:cxn ang="0">
                  <a:pos x="0" y="43"/>
                </a:cxn>
                <a:cxn ang="0">
                  <a:pos x="86" y="99"/>
                </a:cxn>
              </a:cxnLst>
              <a:rect l="0" t="0" r="r" b="b"/>
              <a:pathLst>
                <a:path w="114" h="99">
                  <a:moveTo>
                    <a:pt x="86" y="99"/>
                  </a:moveTo>
                  <a:lnTo>
                    <a:pt x="114" y="57"/>
                  </a:lnTo>
                  <a:lnTo>
                    <a:pt x="29" y="0"/>
                  </a:lnTo>
                  <a:lnTo>
                    <a:pt x="29" y="0"/>
                  </a:lnTo>
                  <a:lnTo>
                    <a:pt x="15" y="43"/>
                  </a:lnTo>
                  <a:lnTo>
                    <a:pt x="0" y="43"/>
                  </a:lnTo>
                  <a:lnTo>
                    <a:pt x="86" y="99"/>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90" name="Freeform 34"/>
            <p:cNvSpPr>
              <a:spLocks/>
            </p:cNvSpPr>
            <p:nvPr/>
          </p:nvSpPr>
          <p:spPr bwMode="auto">
            <a:xfrm>
              <a:off x="4715" y="997"/>
              <a:ext cx="411" cy="114"/>
            </a:xfrm>
            <a:custGeom>
              <a:avLst/>
              <a:gdLst/>
              <a:ahLst/>
              <a:cxnLst>
                <a:cxn ang="0">
                  <a:pos x="397" y="114"/>
                </a:cxn>
                <a:cxn ang="0">
                  <a:pos x="411" y="71"/>
                </a:cxn>
                <a:cxn ang="0">
                  <a:pos x="14" y="0"/>
                </a:cxn>
                <a:cxn ang="0">
                  <a:pos x="0" y="0"/>
                </a:cxn>
                <a:cxn ang="0">
                  <a:pos x="0" y="43"/>
                </a:cxn>
                <a:cxn ang="0">
                  <a:pos x="0" y="43"/>
                </a:cxn>
                <a:cxn ang="0">
                  <a:pos x="397" y="114"/>
                </a:cxn>
              </a:cxnLst>
              <a:rect l="0" t="0" r="r" b="b"/>
              <a:pathLst>
                <a:path w="411" h="114">
                  <a:moveTo>
                    <a:pt x="397" y="114"/>
                  </a:moveTo>
                  <a:lnTo>
                    <a:pt x="411" y="71"/>
                  </a:lnTo>
                  <a:lnTo>
                    <a:pt x="14" y="0"/>
                  </a:lnTo>
                  <a:lnTo>
                    <a:pt x="0" y="0"/>
                  </a:lnTo>
                  <a:lnTo>
                    <a:pt x="0" y="43"/>
                  </a:lnTo>
                  <a:lnTo>
                    <a:pt x="0" y="43"/>
                  </a:lnTo>
                  <a:lnTo>
                    <a:pt x="397" y="114"/>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91" name="Freeform 35"/>
            <p:cNvSpPr>
              <a:spLocks/>
            </p:cNvSpPr>
            <p:nvPr/>
          </p:nvSpPr>
          <p:spPr bwMode="auto">
            <a:xfrm>
              <a:off x="4360" y="997"/>
              <a:ext cx="355" cy="57"/>
            </a:xfrm>
            <a:custGeom>
              <a:avLst/>
              <a:gdLst/>
              <a:ahLst/>
              <a:cxnLst>
                <a:cxn ang="0">
                  <a:pos x="355" y="43"/>
                </a:cxn>
                <a:cxn ang="0">
                  <a:pos x="355" y="0"/>
                </a:cxn>
                <a:cxn ang="0">
                  <a:pos x="0" y="14"/>
                </a:cxn>
                <a:cxn ang="0">
                  <a:pos x="0" y="14"/>
                </a:cxn>
                <a:cxn ang="0">
                  <a:pos x="14" y="57"/>
                </a:cxn>
                <a:cxn ang="0">
                  <a:pos x="0" y="57"/>
                </a:cxn>
                <a:cxn ang="0">
                  <a:pos x="355" y="43"/>
                </a:cxn>
              </a:cxnLst>
              <a:rect l="0" t="0" r="r" b="b"/>
              <a:pathLst>
                <a:path w="355" h="57">
                  <a:moveTo>
                    <a:pt x="355" y="43"/>
                  </a:moveTo>
                  <a:lnTo>
                    <a:pt x="355" y="0"/>
                  </a:lnTo>
                  <a:lnTo>
                    <a:pt x="0" y="14"/>
                  </a:lnTo>
                  <a:lnTo>
                    <a:pt x="0" y="14"/>
                  </a:lnTo>
                  <a:lnTo>
                    <a:pt x="14" y="57"/>
                  </a:lnTo>
                  <a:lnTo>
                    <a:pt x="0" y="57"/>
                  </a:lnTo>
                  <a:lnTo>
                    <a:pt x="355" y="43"/>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92" name="Freeform 36"/>
            <p:cNvSpPr>
              <a:spLocks/>
            </p:cNvSpPr>
            <p:nvPr/>
          </p:nvSpPr>
          <p:spPr bwMode="auto">
            <a:xfrm>
              <a:off x="3679" y="1011"/>
              <a:ext cx="695" cy="241"/>
            </a:xfrm>
            <a:custGeom>
              <a:avLst/>
              <a:gdLst/>
              <a:ahLst/>
              <a:cxnLst>
                <a:cxn ang="0">
                  <a:pos x="695" y="43"/>
                </a:cxn>
                <a:cxn ang="0">
                  <a:pos x="681" y="0"/>
                </a:cxn>
                <a:cxn ang="0">
                  <a:pos x="0" y="199"/>
                </a:cxn>
                <a:cxn ang="0">
                  <a:pos x="0" y="199"/>
                </a:cxn>
                <a:cxn ang="0">
                  <a:pos x="14" y="241"/>
                </a:cxn>
                <a:cxn ang="0">
                  <a:pos x="14" y="241"/>
                </a:cxn>
                <a:cxn ang="0">
                  <a:pos x="695" y="43"/>
                </a:cxn>
              </a:cxnLst>
              <a:rect l="0" t="0" r="r" b="b"/>
              <a:pathLst>
                <a:path w="695" h="241">
                  <a:moveTo>
                    <a:pt x="695" y="43"/>
                  </a:moveTo>
                  <a:lnTo>
                    <a:pt x="681" y="0"/>
                  </a:lnTo>
                  <a:lnTo>
                    <a:pt x="0" y="199"/>
                  </a:lnTo>
                  <a:lnTo>
                    <a:pt x="0" y="199"/>
                  </a:lnTo>
                  <a:lnTo>
                    <a:pt x="14" y="241"/>
                  </a:lnTo>
                  <a:lnTo>
                    <a:pt x="14" y="241"/>
                  </a:lnTo>
                  <a:lnTo>
                    <a:pt x="695" y="43"/>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93" name="Freeform 37"/>
            <p:cNvSpPr>
              <a:spLocks/>
            </p:cNvSpPr>
            <p:nvPr/>
          </p:nvSpPr>
          <p:spPr bwMode="auto">
            <a:xfrm>
              <a:off x="3240" y="1210"/>
              <a:ext cx="453" cy="198"/>
            </a:xfrm>
            <a:custGeom>
              <a:avLst/>
              <a:gdLst/>
              <a:ahLst/>
              <a:cxnLst>
                <a:cxn ang="0">
                  <a:pos x="453" y="42"/>
                </a:cxn>
                <a:cxn ang="0">
                  <a:pos x="439" y="0"/>
                </a:cxn>
                <a:cxn ang="0">
                  <a:pos x="14" y="156"/>
                </a:cxn>
                <a:cxn ang="0">
                  <a:pos x="0" y="156"/>
                </a:cxn>
                <a:cxn ang="0">
                  <a:pos x="28" y="198"/>
                </a:cxn>
                <a:cxn ang="0">
                  <a:pos x="28" y="198"/>
                </a:cxn>
                <a:cxn ang="0">
                  <a:pos x="453" y="42"/>
                </a:cxn>
              </a:cxnLst>
              <a:rect l="0" t="0" r="r" b="b"/>
              <a:pathLst>
                <a:path w="453" h="198">
                  <a:moveTo>
                    <a:pt x="453" y="42"/>
                  </a:moveTo>
                  <a:lnTo>
                    <a:pt x="439" y="0"/>
                  </a:lnTo>
                  <a:lnTo>
                    <a:pt x="14" y="156"/>
                  </a:lnTo>
                  <a:lnTo>
                    <a:pt x="0" y="156"/>
                  </a:lnTo>
                  <a:lnTo>
                    <a:pt x="28" y="198"/>
                  </a:lnTo>
                  <a:lnTo>
                    <a:pt x="28" y="198"/>
                  </a:lnTo>
                  <a:lnTo>
                    <a:pt x="453" y="42"/>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94" name="Freeform 38"/>
            <p:cNvSpPr>
              <a:spLocks/>
            </p:cNvSpPr>
            <p:nvPr/>
          </p:nvSpPr>
          <p:spPr bwMode="auto">
            <a:xfrm>
              <a:off x="3055" y="1366"/>
              <a:ext cx="213" cy="156"/>
            </a:xfrm>
            <a:custGeom>
              <a:avLst/>
              <a:gdLst/>
              <a:ahLst/>
              <a:cxnLst>
                <a:cxn ang="0">
                  <a:pos x="213" y="42"/>
                </a:cxn>
                <a:cxn ang="0">
                  <a:pos x="185" y="0"/>
                </a:cxn>
                <a:cxn ang="0">
                  <a:pos x="0" y="113"/>
                </a:cxn>
                <a:cxn ang="0">
                  <a:pos x="0" y="113"/>
                </a:cxn>
                <a:cxn ang="0">
                  <a:pos x="29" y="142"/>
                </a:cxn>
                <a:cxn ang="0">
                  <a:pos x="29" y="156"/>
                </a:cxn>
                <a:cxn ang="0">
                  <a:pos x="213" y="42"/>
                </a:cxn>
              </a:cxnLst>
              <a:rect l="0" t="0" r="r" b="b"/>
              <a:pathLst>
                <a:path w="213" h="156">
                  <a:moveTo>
                    <a:pt x="213" y="42"/>
                  </a:moveTo>
                  <a:lnTo>
                    <a:pt x="185" y="0"/>
                  </a:lnTo>
                  <a:lnTo>
                    <a:pt x="0" y="113"/>
                  </a:lnTo>
                  <a:lnTo>
                    <a:pt x="0" y="113"/>
                  </a:lnTo>
                  <a:lnTo>
                    <a:pt x="29" y="142"/>
                  </a:lnTo>
                  <a:lnTo>
                    <a:pt x="29" y="156"/>
                  </a:lnTo>
                  <a:lnTo>
                    <a:pt x="213" y="42"/>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95" name="Freeform 39"/>
            <p:cNvSpPr>
              <a:spLocks/>
            </p:cNvSpPr>
            <p:nvPr/>
          </p:nvSpPr>
          <p:spPr bwMode="auto">
            <a:xfrm>
              <a:off x="2871" y="1621"/>
              <a:ext cx="42" cy="43"/>
            </a:xfrm>
            <a:custGeom>
              <a:avLst/>
              <a:gdLst/>
              <a:ahLst/>
              <a:cxnLst>
                <a:cxn ang="0">
                  <a:pos x="42" y="28"/>
                </a:cxn>
                <a:cxn ang="0">
                  <a:pos x="28" y="43"/>
                </a:cxn>
                <a:cxn ang="0">
                  <a:pos x="0" y="14"/>
                </a:cxn>
                <a:cxn ang="0">
                  <a:pos x="14" y="0"/>
                </a:cxn>
                <a:cxn ang="0">
                  <a:pos x="42" y="28"/>
                </a:cxn>
              </a:cxnLst>
              <a:rect l="0" t="0" r="r" b="b"/>
              <a:pathLst>
                <a:path w="42" h="43">
                  <a:moveTo>
                    <a:pt x="42" y="28"/>
                  </a:moveTo>
                  <a:lnTo>
                    <a:pt x="28" y="43"/>
                  </a:lnTo>
                  <a:lnTo>
                    <a:pt x="0" y="14"/>
                  </a:lnTo>
                  <a:lnTo>
                    <a:pt x="14" y="0"/>
                  </a:lnTo>
                  <a:lnTo>
                    <a:pt x="42" y="28"/>
                  </a:lnTo>
                  <a:close/>
                </a:path>
              </a:pathLst>
            </a:custGeom>
            <a:blipFill dpi="0" rotWithShape="0">
              <a:blip r:embed="rId2"/>
              <a:srcRect/>
              <a:tile tx="0" ty="0" sx="100000" sy="100000" flip="none" algn="tl"/>
            </a:blipFill>
            <a:ln w="9525">
              <a:noFill/>
              <a:round/>
              <a:headEnd/>
              <a:tailEnd/>
            </a:ln>
          </p:spPr>
          <p:txBody>
            <a:bodyPr/>
            <a:lstStyle/>
            <a:p>
              <a:endParaRPr lang="ar-EG"/>
            </a:p>
          </p:txBody>
        </p:sp>
        <p:sp>
          <p:nvSpPr>
            <p:cNvPr id="96296" name="Freeform 40"/>
            <p:cNvSpPr>
              <a:spLocks/>
            </p:cNvSpPr>
            <p:nvPr/>
          </p:nvSpPr>
          <p:spPr bwMode="auto">
            <a:xfrm>
              <a:off x="2885" y="1479"/>
              <a:ext cx="199" cy="170"/>
            </a:xfrm>
            <a:custGeom>
              <a:avLst/>
              <a:gdLst/>
              <a:ahLst/>
              <a:cxnLst>
                <a:cxn ang="0">
                  <a:pos x="199" y="29"/>
                </a:cxn>
                <a:cxn ang="0">
                  <a:pos x="170" y="0"/>
                </a:cxn>
                <a:cxn ang="0">
                  <a:pos x="0" y="142"/>
                </a:cxn>
                <a:cxn ang="0">
                  <a:pos x="28" y="170"/>
                </a:cxn>
                <a:cxn ang="0">
                  <a:pos x="199" y="29"/>
                </a:cxn>
              </a:cxnLst>
              <a:rect l="0" t="0" r="r" b="b"/>
              <a:pathLst>
                <a:path w="199" h="170">
                  <a:moveTo>
                    <a:pt x="199" y="29"/>
                  </a:moveTo>
                  <a:lnTo>
                    <a:pt x="170" y="0"/>
                  </a:lnTo>
                  <a:lnTo>
                    <a:pt x="0" y="142"/>
                  </a:lnTo>
                  <a:lnTo>
                    <a:pt x="28" y="170"/>
                  </a:lnTo>
                  <a:lnTo>
                    <a:pt x="199" y="29"/>
                  </a:lnTo>
                  <a:close/>
                </a:path>
              </a:pathLst>
            </a:custGeom>
            <a:blipFill dpi="0" rotWithShape="0">
              <a:blip r:embed="rId2"/>
              <a:srcRect/>
              <a:tile tx="0" ty="0" sx="100000" sy="100000" flip="none" algn="tl"/>
            </a:blipFill>
            <a:ln w="9525">
              <a:noFill/>
              <a:round/>
              <a:headEnd/>
              <a:tailEnd/>
            </a:ln>
          </p:spPr>
          <p:txBody>
            <a:bodyPr/>
            <a:lstStyle/>
            <a:p>
              <a:endParaRPr lang="ar-EG"/>
            </a:p>
          </p:txBody>
        </p:sp>
      </p:grpSp>
      <p:grpSp>
        <p:nvGrpSpPr>
          <p:cNvPr id="96297" name="Group 41"/>
          <p:cNvGrpSpPr>
            <a:grpSpLocks/>
          </p:cNvGrpSpPr>
          <p:nvPr/>
        </p:nvGrpSpPr>
        <p:grpSpPr bwMode="auto">
          <a:xfrm>
            <a:off x="417513" y="2447925"/>
            <a:ext cx="8215312" cy="912813"/>
            <a:chOff x="263" y="1542"/>
            <a:chExt cx="5175" cy="575"/>
          </a:xfrm>
        </p:grpSpPr>
        <p:sp>
          <p:nvSpPr>
            <p:cNvPr id="96298" name="Rectangle 42"/>
            <p:cNvSpPr>
              <a:spLocks noChangeArrowheads="1"/>
            </p:cNvSpPr>
            <p:nvPr/>
          </p:nvSpPr>
          <p:spPr bwMode="auto">
            <a:xfrm>
              <a:off x="263" y="1542"/>
              <a:ext cx="1201" cy="173"/>
            </a:xfrm>
            <a:prstGeom prst="rect">
              <a:avLst/>
            </a:prstGeom>
            <a:noFill/>
            <a:ln w="9525">
              <a:noFill/>
              <a:miter lim="800000"/>
              <a:headEnd/>
              <a:tailEnd/>
            </a:ln>
          </p:spPr>
          <p:txBody>
            <a:bodyPr wrap="none" lIns="0" tIns="0" rIns="0" bIns="0">
              <a:spAutoFit/>
            </a:bodyPr>
            <a:lstStyle/>
            <a:p>
              <a:pPr algn="ctr" eaLnBrk="0" hangingPunct="0"/>
              <a:r>
                <a:rPr lang="en-US" b="1" i="1">
                  <a:solidFill>
                    <a:srgbClr val="000000"/>
                  </a:solidFill>
                  <a:latin typeface="Palatino" pitchFamily="18" charset="0"/>
                </a:rPr>
                <a:t>With qualification</a:t>
              </a:r>
              <a:endParaRPr lang="en-US" sz="2400">
                <a:solidFill>
                  <a:srgbClr val="FF0000"/>
                </a:solidFill>
                <a:latin typeface="Helvetica" pitchFamily="68" charset="0"/>
              </a:endParaRPr>
            </a:p>
          </p:txBody>
        </p:sp>
        <p:grpSp>
          <p:nvGrpSpPr>
            <p:cNvPr id="96299" name="Group 43"/>
            <p:cNvGrpSpPr>
              <a:grpSpLocks/>
            </p:cNvGrpSpPr>
            <p:nvPr/>
          </p:nvGrpSpPr>
          <p:grpSpPr bwMode="auto">
            <a:xfrm>
              <a:off x="276" y="1769"/>
              <a:ext cx="5162" cy="348"/>
              <a:chOff x="276" y="1769"/>
              <a:chExt cx="5162" cy="348"/>
            </a:xfrm>
          </p:grpSpPr>
          <p:grpSp>
            <p:nvGrpSpPr>
              <p:cNvPr id="96300" name="Group 44"/>
              <p:cNvGrpSpPr>
                <a:grpSpLocks/>
              </p:cNvGrpSpPr>
              <p:nvPr/>
            </p:nvGrpSpPr>
            <p:grpSpPr bwMode="auto">
              <a:xfrm>
                <a:off x="276" y="1791"/>
                <a:ext cx="1560" cy="326"/>
                <a:chOff x="276" y="1791"/>
                <a:chExt cx="1560" cy="326"/>
              </a:xfrm>
            </p:grpSpPr>
            <p:sp>
              <p:nvSpPr>
                <p:cNvPr id="96301" name="Rectangle 45"/>
                <p:cNvSpPr>
                  <a:spLocks noChangeArrowheads="1"/>
                </p:cNvSpPr>
                <p:nvPr/>
              </p:nvSpPr>
              <p:spPr bwMode="auto">
                <a:xfrm>
                  <a:off x="276" y="1791"/>
                  <a:ext cx="1560" cy="326"/>
                </a:xfrm>
                <a:prstGeom prst="rect">
                  <a:avLst/>
                </a:prstGeom>
                <a:noFill/>
                <a:ln w="22225">
                  <a:solidFill>
                    <a:srgbClr val="000000"/>
                  </a:solidFill>
                  <a:miter lim="800000"/>
                  <a:headEnd/>
                  <a:tailEnd/>
                </a:ln>
              </p:spPr>
              <p:txBody>
                <a:bodyPr/>
                <a:lstStyle/>
                <a:p>
                  <a:endParaRPr lang="ar-EG"/>
                </a:p>
              </p:txBody>
            </p:sp>
            <p:sp>
              <p:nvSpPr>
                <p:cNvPr id="96302" name="Rectangle 46"/>
                <p:cNvSpPr>
                  <a:spLocks noChangeArrowheads="1"/>
                </p:cNvSpPr>
                <p:nvPr/>
              </p:nvSpPr>
              <p:spPr bwMode="auto">
                <a:xfrm>
                  <a:off x="706" y="1897"/>
                  <a:ext cx="774" cy="173"/>
                </a:xfrm>
                <a:prstGeom prst="rect">
                  <a:avLst/>
                </a:prstGeom>
                <a:noFill/>
                <a:ln w="9525">
                  <a:noFill/>
                  <a:miter lim="800000"/>
                  <a:headEnd/>
                  <a:tailEnd/>
                </a:ln>
              </p:spPr>
              <p:txBody>
                <a:bodyPr wrap="none" lIns="0" tIns="0" rIns="0" bIns="0">
                  <a:spAutoFit/>
                </a:bodyPr>
                <a:lstStyle/>
                <a:p>
                  <a:pPr algn="ctr" eaLnBrk="0" hangingPunct="0"/>
                  <a:r>
                    <a:rPr lang="en-US" b="1">
                      <a:solidFill>
                        <a:srgbClr val="000000"/>
                      </a:solidFill>
                      <a:latin typeface="Courier" charset="0"/>
                    </a:rPr>
                    <a:t>Directory</a:t>
                  </a:r>
                  <a:endParaRPr lang="en-US" sz="2400">
                    <a:solidFill>
                      <a:srgbClr val="FF0000"/>
                    </a:solidFill>
                    <a:latin typeface="Helvetica" pitchFamily="68" charset="0"/>
                  </a:endParaRPr>
                </a:p>
              </p:txBody>
            </p:sp>
          </p:grpSp>
          <p:sp>
            <p:nvSpPr>
              <p:cNvPr id="96303" name="Rectangle 47"/>
              <p:cNvSpPr>
                <a:spLocks noChangeArrowheads="1"/>
              </p:cNvSpPr>
              <p:nvPr/>
            </p:nvSpPr>
            <p:spPr bwMode="auto">
              <a:xfrm>
                <a:off x="3878" y="1791"/>
                <a:ext cx="1560" cy="326"/>
              </a:xfrm>
              <a:prstGeom prst="rect">
                <a:avLst/>
              </a:prstGeom>
              <a:noFill/>
              <a:ln w="22225">
                <a:solidFill>
                  <a:srgbClr val="000000"/>
                </a:solidFill>
                <a:miter lim="800000"/>
                <a:headEnd/>
                <a:tailEnd/>
              </a:ln>
            </p:spPr>
            <p:txBody>
              <a:bodyPr/>
              <a:lstStyle/>
              <a:p>
                <a:endParaRPr lang="ar-EG"/>
              </a:p>
            </p:txBody>
          </p:sp>
          <p:sp>
            <p:nvSpPr>
              <p:cNvPr id="96304" name="Rectangle 48"/>
              <p:cNvSpPr>
                <a:spLocks noChangeArrowheads="1"/>
              </p:cNvSpPr>
              <p:nvPr/>
            </p:nvSpPr>
            <p:spPr bwMode="auto">
              <a:xfrm>
                <a:off x="4523" y="1897"/>
                <a:ext cx="344" cy="173"/>
              </a:xfrm>
              <a:prstGeom prst="rect">
                <a:avLst/>
              </a:prstGeom>
              <a:noFill/>
              <a:ln w="9525">
                <a:noFill/>
                <a:miter lim="800000"/>
                <a:headEnd/>
                <a:tailEnd/>
              </a:ln>
            </p:spPr>
            <p:txBody>
              <a:bodyPr wrap="none" lIns="0" tIns="0" rIns="0" bIns="0">
                <a:spAutoFit/>
              </a:bodyPr>
              <a:lstStyle/>
              <a:p>
                <a:pPr algn="ctr" eaLnBrk="0" hangingPunct="0"/>
                <a:r>
                  <a:rPr lang="en-US" b="1">
                    <a:solidFill>
                      <a:srgbClr val="000000"/>
                    </a:solidFill>
                    <a:latin typeface="Courier" charset="0"/>
                  </a:rPr>
                  <a:t>File</a:t>
                </a:r>
                <a:endParaRPr lang="en-US" sz="2400">
                  <a:solidFill>
                    <a:srgbClr val="FF0000"/>
                  </a:solidFill>
                  <a:latin typeface="Helvetica" pitchFamily="68" charset="0"/>
                </a:endParaRPr>
              </a:p>
            </p:txBody>
          </p:sp>
          <p:sp>
            <p:nvSpPr>
              <p:cNvPr id="96305" name="Line 49"/>
              <p:cNvSpPr>
                <a:spLocks noChangeShapeType="1"/>
              </p:cNvSpPr>
              <p:nvPr/>
            </p:nvSpPr>
            <p:spPr bwMode="auto">
              <a:xfrm>
                <a:off x="2999" y="1933"/>
                <a:ext cx="865" cy="1"/>
              </a:xfrm>
              <a:prstGeom prst="line">
                <a:avLst/>
              </a:prstGeom>
              <a:noFill/>
              <a:ln w="22225">
                <a:solidFill>
                  <a:srgbClr val="000000"/>
                </a:solidFill>
                <a:round/>
                <a:headEnd/>
                <a:tailEnd/>
              </a:ln>
            </p:spPr>
            <p:txBody>
              <a:bodyPr/>
              <a:lstStyle/>
              <a:p>
                <a:endParaRPr lang="ar-EG"/>
              </a:p>
            </p:txBody>
          </p:sp>
          <p:sp>
            <p:nvSpPr>
              <p:cNvPr id="96306" name="Rectangle 50"/>
              <p:cNvSpPr>
                <a:spLocks noChangeArrowheads="1"/>
              </p:cNvSpPr>
              <p:nvPr/>
            </p:nvSpPr>
            <p:spPr bwMode="auto">
              <a:xfrm>
                <a:off x="3602" y="1783"/>
                <a:ext cx="258" cy="173"/>
              </a:xfrm>
              <a:prstGeom prst="rect">
                <a:avLst/>
              </a:prstGeom>
              <a:noFill/>
              <a:ln w="9525">
                <a:noFill/>
                <a:miter lim="800000"/>
                <a:headEnd/>
                <a:tailEnd/>
              </a:ln>
            </p:spPr>
            <p:txBody>
              <a:bodyPr wrap="none" lIns="0" tIns="0" rIns="0" bIns="0">
                <a:spAutoFit/>
              </a:bodyPr>
              <a:lstStyle/>
              <a:p>
                <a:pPr algn="ctr" eaLnBrk="0" hangingPunct="0"/>
                <a:r>
                  <a:rPr lang="en-US" b="1">
                    <a:solidFill>
                      <a:srgbClr val="000000"/>
                    </a:solidFill>
                    <a:latin typeface="Courier" charset="0"/>
                  </a:rPr>
                  <a:t>0…1</a:t>
                </a:r>
                <a:endParaRPr lang="en-US" sz="2400">
                  <a:solidFill>
                    <a:srgbClr val="FF0000"/>
                  </a:solidFill>
                  <a:latin typeface="Helvetica" pitchFamily="68" charset="0"/>
                </a:endParaRPr>
              </a:p>
            </p:txBody>
          </p:sp>
          <p:sp>
            <p:nvSpPr>
              <p:cNvPr id="96307" name="Rectangle 51"/>
              <p:cNvSpPr>
                <a:spLocks noChangeArrowheads="1"/>
              </p:cNvSpPr>
              <p:nvPr/>
            </p:nvSpPr>
            <p:spPr bwMode="auto">
              <a:xfrm>
                <a:off x="3107" y="1769"/>
                <a:ext cx="86" cy="173"/>
              </a:xfrm>
              <a:prstGeom prst="rect">
                <a:avLst/>
              </a:prstGeom>
              <a:noFill/>
              <a:ln w="9525">
                <a:noFill/>
                <a:miter lim="800000"/>
                <a:headEnd/>
                <a:tailEnd/>
              </a:ln>
            </p:spPr>
            <p:txBody>
              <a:bodyPr wrap="none" lIns="0" tIns="0" rIns="0" bIns="0">
                <a:spAutoFit/>
              </a:bodyPr>
              <a:lstStyle/>
              <a:p>
                <a:pPr algn="ctr" eaLnBrk="0" hangingPunct="0"/>
                <a:r>
                  <a:rPr lang="en-US" b="1">
                    <a:solidFill>
                      <a:srgbClr val="000000"/>
                    </a:solidFill>
                    <a:latin typeface="Courier" charset="0"/>
                  </a:rPr>
                  <a:t>1</a:t>
                </a:r>
                <a:endParaRPr lang="en-US" sz="2400">
                  <a:solidFill>
                    <a:srgbClr val="FF0000"/>
                  </a:solidFill>
                  <a:latin typeface="Helvetica" pitchFamily="68" charset="0"/>
                </a:endParaRPr>
              </a:p>
            </p:txBody>
          </p:sp>
          <p:grpSp>
            <p:nvGrpSpPr>
              <p:cNvPr id="96308" name="Group 52"/>
              <p:cNvGrpSpPr>
                <a:grpSpLocks/>
              </p:cNvGrpSpPr>
              <p:nvPr/>
            </p:nvGrpSpPr>
            <p:grpSpPr bwMode="auto">
              <a:xfrm>
                <a:off x="1837" y="1848"/>
                <a:ext cx="1192" cy="222"/>
                <a:chOff x="1837" y="1848"/>
                <a:chExt cx="1192" cy="222"/>
              </a:xfrm>
            </p:grpSpPr>
            <p:sp>
              <p:nvSpPr>
                <p:cNvPr id="96309" name="Rectangle 53"/>
                <p:cNvSpPr>
                  <a:spLocks noChangeArrowheads="1"/>
                </p:cNvSpPr>
                <p:nvPr/>
              </p:nvSpPr>
              <p:spPr bwMode="auto">
                <a:xfrm>
                  <a:off x="1837" y="1848"/>
                  <a:ext cx="1192" cy="213"/>
                </a:xfrm>
                <a:prstGeom prst="rect">
                  <a:avLst/>
                </a:prstGeom>
                <a:solidFill>
                  <a:schemeClr val="bg1"/>
                </a:solidFill>
                <a:ln w="22225">
                  <a:solidFill>
                    <a:srgbClr val="000000"/>
                  </a:solidFill>
                  <a:miter lim="800000"/>
                  <a:headEnd/>
                  <a:tailEnd/>
                </a:ln>
              </p:spPr>
              <p:txBody>
                <a:bodyPr/>
                <a:lstStyle/>
                <a:p>
                  <a:endParaRPr lang="ar-EG"/>
                </a:p>
              </p:txBody>
            </p:sp>
            <p:sp>
              <p:nvSpPr>
                <p:cNvPr id="96310" name="Rectangle 54"/>
                <p:cNvSpPr>
                  <a:spLocks noChangeArrowheads="1"/>
                </p:cNvSpPr>
                <p:nvPr/>
              </p:nvSpPr>
              <p:spPr bwMode="auto">
                <a:xfrm>
                  <a:off x="2120" y="1897"/>
                  <a:ext cx="688" cy="173"/>
                </a:xfrm>
                <a:prstGeom prst="rect">
                  <a:avLst/>
                </a:prstGeom>
                <a:noFill/>
                <a:ln w="9525">
                  <a:noFill/>
                  <a:miter lim="800000"/>
                  <a:headEnd/>
                  <a:tailEnd/>
                </a:ln>
              </p:spPr>
              <p:txBody>
                <a:bodyPr wrap="none" lIns="0" tIns="0" rIns="0" bIns="0">
                  <a:spAutoFit/>
                </a:bodyPr>
                <a:lstStyle/>
                <a:p>
                  <a:pPr algn="ctr" eaLnBrk="0" hangingPunct="0"/>
                  <a:r>
                    <a:rPr lang="en-US" b="1">
                      <a:solidFill>
                        <a:srgbClr val="000000"/>
                      </a:solidFill>
                      <a:latin typeface="Courier" charset="0"/>
                    </a:rPr>
                    <a:t>filename</a:t>
                  </a:r>
                  <a:endParaRPr lang="en-US" sz="2400">
                    <a:solidFill>
                      <a:srgbClr val="FF0000"/>
                    </a:solidFill>
                    <a:latin typeface="Helvetica" pitchFamily="68" charset="0"/>
                  </a:endParaRPr>
                </a:p>
              </p:txBody>
            </p:sp>
          </p:grpSp>
        </p:grpSp>
      </p:grpSp>
      <p:sp>
        <p:nvSpPr>
          <p:cNvPr id="76" name="Rectangle 2"/>
          <p:cNvSpPr txBox="1">
            <a:spLocks noChangeArrowheads="1"/>
          </p:cNvSpPr>
          <p:nvPr/>
        </p:nvSpPr>
        <p:spPr bwMode="auto">
          <a:xfrm>
            <a:off x="571472" y="28572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Qualified Association Examples:</a:t>
            </a:r>
            <a:endParaRPr kumimoji="0" lang="en-US" sz="3200" b="0"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dirty="0"/>
              <a:t>Qualified Association Examples:</a:t>
            </a:r>
          </a:p>
        </p:txBody>
      </p:sp>
      <p:graphicFrame>
        <p:nvGraphicFramePr>
          <p:cNvPr id="400387" name="Object 3"/>
          <p:cNvGraphicFramePr>
            <a:graphicFrameLocks noGrp="1" noChangeAspect="1"/>
          </p:cNvGraphicFramePr>
          <p:nvPr>
            <p:ph type="body" idx="1"/>
          </p:nvPr>
        </p:nvGraphicFramePr>
        <p:xfrm>
          <a:off x="914400" y="1371600"/>
          <a:ext cx="7391400" cy="2649538"/>
        </p:xfrm>
        <a:graphic>
          <a:graphicData uri="http://schemas.openxmlformats.org/presentationml/2006/ole">
            <p:oleObj spid="_x0000_s805917" name="VISIO" r:id="rId3" imgW="3390120" imgH="1216800" progId="">
              <p:embed/>
            </p:oleObj>
          </a:graphicData>
        </a:graphic>
      </p:graphicFrame>
      <p:grpSp>
        <p:nvGrpSpPr>
          <p:cNvPr id="7" name="Group 25"/>
          <p:cNvGrpSpPr/>
          <p:nvPr/>
        </p:nvGrpSpPr>
        <p:grpSpPr>
          <a:xfrm>
            <a:off x="1643042" y="5072074"/>
            <a:ext cx="5592762" cy="1385888"/>
            <a:chOff x="1785938" y="2540000"/>
            <a:chExt cx="5592762" cy="1385888"/>
          </a:xfrm>
        </p:grpSpPr>
        <p:sp>
          <p:nvSpPr>
            <p:cNvPr id="8" name="Rectangle 2"/>
            <p:cNvSpPr>
              <a:spLocks noChangeArrowheads="1"/>
            </p:cNvSpPr>
            <p:nvPr/>
          </p:nvSpPr>
          <p:spPr bwMode="auto">
            <a:xfrm>
              <a:off x="5443538" y="3451225"/>
              <a:ext cx="447675" cy="301625"/>
            </a:xfrm>
            <a:prstGeom prst="rect">
              <a:avLst/>
            </a:prstGeom>
            <a:solidFill>
              <a:schemeClr val="bg1"/>
            </a:solidFill>
            <a:ln w="12700">
              <a:noFill/>
              <a:miter lim="800000"/>
              <a:headEnd/>
              <a:tailEnd/>
            </a:ln>
            <a:effectLst/>
          </p:spPr>
          <p:txBody>
            <a:bodyPr wrap="none" lIns="90487" tIns="44450" rIns="90487" bIns="44450">
              <a:spAutoFit/>
            </a:bodyPr>
            <a:lstStyle/>
            <a:p>
              <a:pPr eaLnBrk="0" hangingPunct="0"/>
              <a:r>
                <a:rPr lang="en-US" altLang="en-US" sz="1400">
                  <a:latin typeface="Times" pitchFamily="-80" charset="0"/>
                </a:rPr>
                <a:t>1..2</a:t>
              </a:r>
            </a:p>
          </p:txBody>
        </p:sp>
        <p:sp>
          <p:nvSpPr>
            <p:cNvPr id="9" name="Rectangle 5"/>
            <p:cNvSpPr>
              <a:spLocks noChangeArrowheads="1"/>
            </p:cNvSpPr>
            <p:nvPr/>
          </p:nvSpPr>
          <p:spPr bwMode="auto">
            <a:xfrm>
              <a:off x="5443538" y="2552700"/>
              <a:ext cx="447675" cy="301625"/>
            </a:xfrm>
            <a:prstGeom prst="rect">
              <a:avLst/>
            </a:prstGeom>
            <a:solidFill>
              <a:schemeClr val="bg1"/>
            </a:solidFill>
            <a:ln w="12700">
              <a:noFill/>
              <a:miter lim="800000"/>
              <a:headEnd/>
              <a:tailEnd/>
            </a:ln>
            <a:effectLst/>
          </p:spPr>
          <p:txBody>
            <a:bodyPr wrap="none" lIns="90487" tIns="44450" rIns="90487" bIns="44450">
              <a:spAutoFit/>
            </a:bodyPr>
            <a:lstStyle/>
            <a:p>
              <a:pPr eaLnBrk="0" hangingPunct="0"/>
              <a:r>
                <a:rPr lang="en-US" altLang="en-US" sz="1400">
                  <a:latin typeface="Times" pitchFamily="-80" charset="0"/>
                </a:rPr>
                <a:t>0..1</a:t>
              </a:r>
            </a:p>
          </p:txBody>
        </p:sp>
        <p:sp>
          <p:nvSpPr>
            <p:cNvPr id="10" name="Rectangle 6"/>
            <p:cNvSpPr>
              <a:spLocks noChangeArrowheads="1"/>
            </p:cNvSpPr>
            <p:nvPr/>
          </p:nvSpPr>
          <p:spPr bwMode="auto">
            <a:xfrm>
              <a:off x="5530850" y="3451225"/>
              <a:ext cx="358775" cy="301625"/>
            </a:xfrm>
            <a:prstGeom prst="rect">
              <a:avLst/>
            </a:prstGeom>
            <a:solidFill>
              <a:schemeClr val="bg1"/>
            </a:solidFill>
            <a:ln w="12700">
              <a:noFill/>
              <a:miter lim="800000"/>
              <a:headEnd/>
              <a:tailEnd/>
            </a:ln>
            <a:effectLst/>
          </p:spPr>
          <p:txBody>
            <a:bodyPr wrap="none" lIns="90487" tIns="44450" rIns="90487" bIns="44450">
              <a:spAutoFit/>
            </a:bodyPr>
            <a:lstStyle/>
            <a:p>
              <a:pPr eaLnBrk="0" hangingPunct="0"/>
              <a:r>
                <a:rPr lang="en-US" altLang="en-US" sz="1400">
                  <a:latin typeface="Times" pitchFamily="-80" charset="0"/>
                </a:rPr>
                <a:t>10</a:t>
              </a:r>
            </a:p>
          </p:txBody>
        </p:sp>
        <p:sp>
          <p:nvSpPr>
            <p:cNvPr id="11" name="Rectangle 7"/>
            <p:cNvSpPr>
              <a:spLocks noChangeArrowheads="1"/>
            </p:cNvSpPr>
            <p:nvPr/>
          </p:nvSpPr>
          <p:spPr bwMode="auto">
            <a:xfrm>
              <a:off x="5516563" y="2544763"/>
              <a:ext cx="269875" cy="301625"/>
            </a:xfrm>
            <a:prstGeom prst="rect">
              <a:avLst/>
            </a:prstGeom>
            <a:solidFill>
              <a:schemeClr val="bg1"/>
            </a:solidFill>
            <a:ln w="12700">
              <a:noFill/>
              <a:miter lim="800000"/>
              <a:headEnd/>
              <a:tailEnd/>
            </a:ln>
            <a:effectLst/>
          </p:spPr>
          <p:txBody>
            <a:bodyPr wrap="none" lIns="90487" tIns="44450" rIns="90487" bIns="44450">
              <a:spAutoFit/>
            </a:bodyPr>
            <a:lstStyle/>
            <a:p>
              <a:pPr eaLnBrk="0" hangingPunct="0"/>
              <a:r>
                <a:rPr lang="en-US" altLang="en-US" sz="1400">
                  <a:latin typeface="Times" pitchFamily="-80" charset="0"/>
                </a:rPr>
                <a:t>*</a:t>
              </a:r>
            </a:p>
          </p:txBody>
        </p:sp>
        <p:sp>
          <p:nvSpPr>
            <p:cNvPr id="12" name="Rectangle 10"/>
            <p:cNvSpPr>
              <a:spLocks noChangeArrowheads="1"/>
            </p:cNvSpPr>
            <p:nvPr/>
          </p:nvSpPr>
          <p:spPr bwMode="auto">
            <a:xfrm>
              <a:off x="4405313" y="3451225"/>
              <a:ext cx="269875" cy="301625"/>
            </a:xfrm>
            <a:prstGeom prst="rect">
              <a:avLst/>
            </a:prstGeom>
            <a:noFill/>
            <a:ln w="12700">
              <a:noFill/>
              <a:miter lim="800000"/>
              <a:headEnd/>
              <a:tailEnd/>
            </a:ln>
            <a:effectLst/>
          </p:spPr>
          <p:txBody>
            <a:bodyPr wrap="none" lIns="90487" tIns="44450" rIns="90487" bIns="44450">
              <a:spAutoFit/>
            </a:bodyPr>
            <a:lstStyle/>
            <a:p>
              <a:pPr eaLnBrk="0" hangingPunct="0"/>
              <a:r>
                <a:rPr lang="en-US" altLang="en-US" sz="1400">
                  <a:latin typeface="Times" pitchFamily="-80" charset="0"/>
                </a:rPr>
                <a:t>1</a:t>
              </a:r>
            </a:p>
          </p:txBody>
        </p:sp>
        <p:grpSp>
          <p:nvGrpSpPr>
            <p:cNvPr id="13" name="Group 11"/>
            <p:cNvGrpSpPr>
              <a:grpSpLocks/>
            </p:cNvGrpSpPr>
            <p:nvPr/>
          </p:nvGrpSpPr>
          <p:grpSpPr bwMode="auto">
            <a:xfrm>
              <a:off x="1785938" y="3494088"/>
              <a:ext cx="5592763" cy="431800"/>
              <a:chOff x="1125" y="2201"/>
              <a:chExt cx="3523" cy="272"/>
            </a:xfrm>
          </p:grpSpPr>
          <p:sp>
            <p:nvSpPr>
              <p:cNvPr id="25" name="Rectangle 12"/>
              <p:cNvSpPr>
                <a:spLocks noChangeArrowheads="1"/>
              </p:cNvSpPr>
              <p:nvPr/>
            </p:nvSpPr>
            <p:spPr bwMode="auto">
              <a:xfrm>
                <a:off x="1125" y="2201"/>
                <a:ext cx="952" cy="272"/>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pitchFamily="-80" charset="0"/>
                  </a:rPr>
                  <a:t>Team</a:t>
                </a:r>
                <a:endParaRPr lang="en-US" altLang="en-US" sz="2000">
                  <a:latin typeface="Helvetica" pitchFamily="68" charset="0"/>
                </a:endParaRPr>
              </a:p>
            </p:txBody>
          </p:sp>
          <p:sp>
            <p:nvSpPr>
              <p:cNvPr id="26" name="Rectangle 13"/>
              <p:cNvSpPr>
                <a:spLocks noChangeArrowheads="1"/>
              </p:cNvSpPr>
              <p:nvPr/>
            </p:nvSpPr>
            <p:spPr bwMode="auto">
              <a:xfrm>
                <a:off x="3696" y="2201"/>
                <a:ext cx="952" cy="272"/>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pitchFamily="-80" charset="0"/>
                  </a:rPr>
                  <a:t>Player</a:t>
                </a:r>
              </a:p>
            </p:txBody>
          </p:sp>
          <p:sp>
            <p:nvSpPr>
              <p:cNvPr id="27" name="Line 14"/>
              <p:cNvSpPr>
                <a:spLocks noChangeShapeType="1"/>
              </p:cNvSpPr>
              <p:nvPr/>
            </p:nvSpPr>
            <p:spPr bwMode="auto">
              <a:xfrm>
                <a:off x="2079" y="2337"/>
                <a:ext cx="1615" cy="0"/>
              </a:xfrm>
              <a:prstGeom prst="line">
                <a:avLst/>
              </a:prstGeom>
              <a:noFill/>
              <a:ln w="12700">
                <a:solidFill>
                  <a:schemeClr val="tx1"/>
                </a:solidFill>
                <a:round/>
                <a:headEnd/>
                <a:tailEnd/>
              </a:ln>
              <a:effectLst/>
            </p:spPr>
            <p:txBody>
              <a:bodyPr wrap="none" anchor="ctr"/>
              <a:lstStyle/>
              <a:p>
                <a:endParaRPr lang="ar-EG"/>
              </a:p>
            </p:txBody>
          </p:sp>
        </p:grpSp>
        <p:sp>
          <p:nvSpPr>
            <p:cNvPr id="14" name="Rectangle 15"/>
            <p:cNvSpPr>
              <a:spLocks noChangeArrowheads="1"/>
            </p:cNvSpPr>
            <p:nvPr/>
          </p:nvSpPr>
          <p:spPr bwMode="auto">
            <a:xfrm>
              <a:off x="4405313" y="2544763"/>
              <a:ext cx="269875" cy="301625"/>
            </a:xfrm>
            <a:prstGeom prst="rect">
              <a:avLst/>
            </a:prstGeom>
            <a:noFill/>
            <a:ln w="12700">
              <a:noFill/>
              <a:miter lim="800000"/>
              <a:headEnd/>
              <a:tailEnd/>
            </a:ln>
            <a:effectLst/>
          </p:spPr>
          <p:txBody>
            <a:bodyPr wrap="none" lIns="90487" tIns="44450" rIns="90487" bIns="44450">
              <a:spAutoFit/>
            </a:bodyPr>
            <a:lstStyle/>
            <a:p>
              <a:pPr eaLnBrk="0" hangingPunct="0"/>
              <a:r>
                <a:rPr lang="en-US" altLang="en-US" sz="1400">
                  <a:latin typeface="Times" pitchFamily="-80" charset="0"/>
                </a:rPr>
                <a:t>1</a:t>
              </a:r>
            </a:p>
          </p:txBody>
        </p:sp>
        <p:grpSp>
          <p:nvGrpSpPr>
            <p:cNvPr id="15" name="Group 16"/>
            <p:cNvGrpSpPr>
              <a:grpSpLocks/>
            </p:cNvGrpSpPr>
            <p:nvPr/>
          </p:nvGrpSpPr>
          <p:grpSpPr bwMode="auto">
            <a:xfrm>
              <a:off x="1787525" y="2595563"/>
              <a:ext cx="5589588" cy="431800"/>
              <a:chOff x="1126" y="1635"/>
              <a:chExt cx="3521" cy="272"/>
            </a:xfrm>
          </p:grpSpPr>
          <p:sp>
            <p:nvSpPr>
              <p:cNvPr id="22" name="Rectangle 17"/>
              <p:cNvSpPr>
                <a:spLocks noChangeArrowheads="1"/>
              </p:cNvSpPr>
              <p:nvPr/>
            </p:nvSpPr>
            <p:spPr bwMode="auto">
              <a:xfrm>
                <a:off x="1126" y="1635"/>
                <a:ext cx="952" cy="272"/>
              </a:xfrm>
              <a:prstGeom prst="rect">
                <a:avLst/>
              </a:prstGeom>
              <a:noFill/>
              <a:ln w="12700">
                <a:solidFill>
                  <a:schemeClr val="tx1"/>
                </a:solidFill>
                <a:miter lim="800000"/>
                <a:headEnd/>
                <a:tailEnd/>
              </a:ln>
              <a:effectLst/>
            </p:spPr>
            <p:txBody>
              <a:bodyPr wrap="none" anchor="ctr"/>
              <a:lstStyle/>
              <a:p>
                <a:pPr algn="ctr" eaLnBrk="0" hangingPunct="0"/>
                <a:r>
                  <a:rPr lang="en-US" altLang="en-US" sz="2000" dirty="0">
                    <a:latin typeface="Times" pitchFamily="-80" charset="0"/>
                  </a:rPr>
                  <a:t>Order</a:t>
                </a:r>
                <a:endParaRPr lang="en-US" altLang="en-US" sz="2000" dirty="0">
                  <a:latin typeface="Helvetica" pitchFamily="68" charset="0"/>
                </a:endParaRPr>
              </a:p>
            </p:txBody>
          </p:sp>
          <p:sp>
            <p:nvSpPr>
              <p:cNvPr id="23" name="Rectangle 18"/>
              <p:cNvSpPr>
                <a:spLocks noChangeArrowheads="1"/>
              </p:cNvSpPr>
              <p:nvPr/>
            </p:nvSpPr>
            <p:spPr bwMode="auto">
              <a:xfrm>
                <a:off x="3695" y="1635"/>
                <a:ext cx="952" cy="272"/>
              </a:xfrm>
              <a:prstGeom prst="rect">
                <a:avLst/>
              </a:prstGeom>
              <a:noFill/>
              <a:ln w="12700">
                <a:solidFill>
                  <a:schemeClr val="tx1"/>
                </a:solidFill>
                <a:miter lim="800000"/>
                <a:headEnd/>
                <a:tailEnd/>
              </a:ln>
              <a:effectLst/>
            </p:spPr>
            <p:txBody>
              <a:bodyPr wrap="none" anchor="ctr"/>
              <a:lstStyle/>
              <a:p>
                <a:pPr algn="ctr" eaLnBrk="0" hangingPunct="0"/>
                <a:r>
                  <a:rPr lang="en-US" altLang="en-US" sz="2000">
                    <a:latin typeface="Times" pitchFamily="-80" charset="0"/>
                  </a:rPr>
                  <a:t>Order line</a:t>
                </a:r>
                <a:endParaRPr lang="en-US" altLang="en-US" sz="2000">
                  <a:latin typeface="Helvetica" pitchFamily="68" charset="0"/>
                </a:endParaRPr>
              </a:p>
            </p:txBody>
          </p:sp>
          <p:sp>
            <p:nvSpPr>
              <p:cNvPr id="24" name="Line 19"/>
              <p:cNvSpPr>
                <a:spLocks noChangeShapeType="1"/>
              </p:cNvSpPr>
              <p:nvPr/>
            </p:nvSpPr>
            <p:spPr bwMode="auto">
              <a:xfrm>
                <a:off x="2078" y="1771"/>
                <a:ext cx="1614" cy="0"/>
              </a:xfrm>
              <a:prstGeom prst="line">
                <a:avLst/>
              </a:prstGeom>
              <a:noFill/>
              <a:ln w="12700">
                <a:solidFill>
                  <a:schemeClr val="tx1"/>
                </a:solidFill>
                <a:round/>
                <a:headEnd/>
                <a:tailEnd/>
              </a:ln>
              <a:effectLst/>
            </p:spPr>
            <p:txBody>
              <a:bodyPr wrap="none" anchor="ctr"/>
              <a:lstStyle/>
              <a:p>
                <a:endParaRPr lang="ar-EG"/>
              </a:p>
            </p:txBody>
          </p:sp>
        </p:grpSp>
        <p:sp>
          <p:nvSpPr>
            <p:cNvPr id="16" name="Rectangle 20"/>
            <p:cNvSpPr>
              <a:spLocks noChangeArrowheads="1"/>
            </p:cNvSpPr>
            <p:nvPr/>
          </p:nvSpPr>
          <p:spPr bwMode="auto">
            <a:xfrm>
              <a:off x="3255963" y="2546350"/>
              <a:ext cx="269875" cy="301625"/>
            </a:xfrm>
            <a:prstGeom prst="rect">
              <a:avLst/>
            </a:prstGeom>
            <a:noFill/>
            <a:ln w="12700">
              <a:noFill/>
              <a:miter lim="800000"/>
              <a:headEnd/>
              <a:tailEnd/>
            </a:ln>
            <a:effectLst/>
          </p:spPr>
          <p:txBody>
            <a:bodyPr wrap="none" lIns="90487" tIns="44450" rIns="90487" bIns="44450">
              <a:spAutoFit/>
            </a:bodyPr>
            <a:lstStyle/>
            <a:p>
              <a:pPr eaLnBrk="0" hangingPunct="0"/>
              <a:r>
                <a:rPr lang="en-US" altLang="en-US" sz="1400">
                  <a:latin typeface="Times" pitchFamily="-80" charset="0"/>
                </a:rPr>
                <a:t>1</a:t>
              </a:r>
            </a:p>
          </p:txBody>
        </p:sp>
        <p:sp>
          <p:nvSpPr>
            <p:cNvPr id="17" name="Rectangle 21"/>
            <p:cNvSpPr>
              <a:spLocks noChangeArrowheads="1"/>
            </p:cNvSpPr>
            <p:nvPr/>
          </p:nvSpPr>
          <p:spPr bwMode="auto">
            <a:xfrm>
              <a:off x="3335338" y="2540000"/>
              <a:ext cx="152400" cy="236538"/>
            </a:xfrm>
            <a:prstGeom prst="rect">
              <a:avLst/>
            </a:prstGeom>
            <a:solidFill>
              <a:schemeClr val="bg1"/>
            </a:solidFill>
            <a:ln w="12700">
              <a:noFill/>
              <a:miter lim="800000"/>
              <a:headEnd/>
              <a:tailEnd/>
            </a:ln>
            <a:effectLst/>
          </p:spPr>
          <p:txBody>
            <a:bodyPr wrap="none" anchor="ctr"/>
            <a:lstStyle/>
            <a:p>
              <a:endParaRPr lang="ar-EG"/>
            </a:p>
          </p:txBody>
        </p:sp>
        <p:sp>
          <p:nvSpPr>
            <p:cNvPr id="18" name="Rectangle 22"/>
            <p:cNvSpPr>
              <a:spLocks noChangeArrowheads="1"/>
            </p:cNvSpPr>
            <p:nvPr/>
          </p:nvSpPr>
          <p:spPr bwMode="auto">
            <a:xfrm>
              <a:off x="3255963" y="3451225"/>
              <a:ext cx="269875" cy="301625"/>
            </a:xfrm>
            <a:prstGeom prst="rect">
              <a:avLst/>
            </a:prstGeom>
            <a:noFill/>
            <a:ln w="12700">
              <a:noFill/>
              <a:miter lim="800000"/>
              <a:headEnd/>
              <a:tailEnd/>
            </a:ln>
            <a:effectLst/>
          </p:spPr>
          <p:txBody>
            <a:bodyPr wrap="none" lIns="90487" tIns="44450" rIns="90487" bIns="44450">
              <a:spAutoFit/>
            </a:bodyPr>
            <a:lstStyle/>
            <a:p>
              <a:pPr eaLnBrk="0" hangingPunct="0"/>
              <a:r>
                <a:rPr lang="en-US" altLang="en-US" sz="1400">
                  <a:latin typeface="Times" pitchFamily="-80" charset="0"/>
                </a:rPr>
                <a:t>1</a:t>
              </a:r>
            </a:p>
          </p:txBody>
        </p:sp>
        <p:sp>
          <p:nvSpPr>
            <p:cNvPr id="19" name="Rectangle 23"/>
            <p:cNvSpPr>
              <a:spLocks noChangeArrowheads="1"/>
            </p:cNvSpPr>
            <p:nvPr/>
          </p:nvSpPr>
          <p:spPr bwMode="auto">
            <a:xfrm>
              <a:off x="3298825" y="2690813"/>
              <a:ext cx="1135063" cy="2413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altLang="en-US" sz="1600">
                  <a:latin typeface="Times" pitchFamily="-80" charset="0"/>
                </a:rPr>
                <a:t>product</a:t>
              </a:r>
              <a:endParaRPr lang="en-US" altLang="en-US" sz="2000">
                <a:latin typeface="Helvetica" pitchFamily="68" charset="0"/>
              </a:endParaRPr>
            </a:p>
          </p:txBody>
        </p:sp>
        <p:sp>
          <p:nvSpPr>
            <p:cNvPr id="20" name="Rectangle 24"/>
            <p:cNvSpPr>
              <a:spLocks noChangeArrowheads="1"/>
            </p:cNvSpPr>
            <p:nvPr/>
          </p:nvSpPr>
          <p:spPr bwMode="auto">
            <a:xfrm>
              <a:off x="3335338" y="3454400"/>
              <a:ext cx="152400" cy="236538"/>
            </a:xfrm>
            <a:prstGeom prst="rect">
              <a:avLst/>
            </a:prstGeom>
            <a:solidFill>
              <a:schemeClr val="bg1"/>
            </a:solidFill>
            <a:ln w="12700">
              <a:noFill/>
              <a:miter lim="800000"/>
              <a:headEnd/>
              <a:tailEnd/>
            </a:ln>
            <a:effectLst/>
          </p:spPr>
          <p:txBody>
            <a:bodyPr wrap="none" anchor="ctr"/>
            <a:lstStyle/>
            <a:p>
              <a:endParaRPr lang="ar-EG"/>
            </a:p>
          </p:txBody>
        </p:sp>
        <p:sp>
          <p:nvSpPr>
            <p:cNvPr id="21" name="Rectangle 25"/>
            <p:cNvSpPr>
              <a:spLocks noChangeArrowheads="1"/>
            </p:cNvSpPr>
            <p:nvPr/>
          </p:nvSpPr>
          <p:spPr bwMode="auto">
            <a:xfrm>
              <a:off x="3295650" y="3594100"/>
              <a:ext cx="1144588" cy="254000"/>
            </a:xfrm>
            <a:prstGeom prst="rect">
              <a:avLst/>
            </a:prstGeom>
            <a:solidFill>
              <a:schemeClr val="bg1"/>
            </a:solidFill>
            <a:ln w="12700">
              <a:solidFill>
                <a:schemeClr val="tx1"/>
              </a:solidFill>
              <a:miter lim="800000"/>
              <a:headEnd/>
              <a:tailEnd/>
            </a:ln>
            <a:effectLst/>
          </p:spPr>
          <p:txBody>
            <a:bodyPr wrap="none" anchor="ctr"/>
            <a:lstStyle/>
            <a:p>
              <a:pPr algn="ctr" eaLnBrk="0" hangingPunct="0"/>
              <a:r>
                <a:rPr lang="en-US" altLang="en-US" sz="1600">
                  <a:latin typeface="Times" pitchFamily="-80" charset="0"/>
                </a:rPr>
                <a:t>position</a:t>
              </a:r>
              <a:endParaRPr lang="en-US" altLang="en-US" sz="2000">
                <a:latin typeface="Helvetica" pitchFamily="68" charset="0"/>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lstStyle/>
          <a:p>
            <a:r>
              <a:rPr lang="en-US" b="1" dirty="0" smtClean="0"/>
              <a:t>Class Diagram Example</a:t>
            </a:r>
            <a:endParaRPr lang="en-US" b="1" dirty="0"/>
          </a:p>
        </p:txBody>
      </p:sp>
      <p:sp>
        <p:nvSpPr>
          <p:cNvPr id="3" name="Content Placeholder 2"/>
          <p:cNvSpPr>
            <a:spLocks noGrp="1"/>
          </p:cNvSpPr>
          <p:nvPr>
            <p:ph idx="1"/>
          </p:nvPr>
        </p:nvSpPr>
        <p:spPr>
          <a:xfrm>
            <a:off x="228600" y="762000"/>
            <a:ext cx="8534400" cy="5638800"/>
          </a:xfrm>
        </p:spPr>
        <p:txBody>
          <a:bodyPr/>
          <a:lstStyle/>
          <a:p>
            <a:endParaRPr lang="en-US" dirty="0"/>
          </a:p>
        </p:txBody>
      </p:sp>
      <p:pic>
        <p:nvPicPr>
          <p:cNvPr id="863234" name="Picture 2"/>
          <p:cNvPicPr>
            <a:picLocks noChangeAspect="1" noChangeArrowheads="1"/>
          </p:cNvPicPr>
          <p:nvPr/>
        </p:nvPicPr>
        <p:blipFill>
          <a:blip r:embed="rId2"/>
          <a:srcRect/>
          <a:stretch>
            <a:fillRect/>
          </a:stretch>
        </p:blipFill>
        <p:spPr bwMode="auto">
          <a:xfrm>
            <a:off x="909638" y="1252538"/>
            <a:ext cx="7324725" cy="4352925"/>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685800" y="1524000"/>
          <a:ext cx="8104188" cy="4641850"/>
        </p:xfrm>
        <a:graphic>
          <a:graphicData uri="http://schemas.openxmlformats.org/presentationml/2006/ole">
            <p:oleObj spid="_x0000_s800932" name="Document" r:id="rId3" imgW="8452104" imgH="5195316" progId="Word.Document.8">
              <p:embed/>
            </p:oleObj>
          </a:graphicData>
        </a:graphic>
      </p:graphicFrame>
      <p:graphicFrame>
        <p:nvGraphicFramePr>
          <p:cNvPr id="3075" name="Object 3"/>
          <p:cNvGraphicFramePr>
            <a:graphicFrameLocks noChangeAspect="1"/>
          </p:cNvGraphicFramePr>
          <p:nvPr/>
        </p:nvGraphicFramePr>
        <p:xfrm>
          <a:off x="7315200" y="4114800"/>
          <a:ext cx="1039813" cy="344488"/>
        </p:xfrm>
        <a:graphic>
          <a:graphicData uri="http://schemas.openxmlformats.org/presentationml/2006/ole">
            <p:oleObj spid="_x0000_s800933" name="VISIO" r:id="rId4" imgW="1039320" imgH="345240" progId="">
              <p:embed/>
            </p:oleObj>
          </a:graphicData>
        </a:graphic>
      </p:graphicFrame>
      <p:graphicFrame>
        <p:nvGraphicFramePr>
          <p:cNvPr id="3076" name="Object 4"/>
          <p:cNvGraphicFramePr>
            <a:graphicFrameLocks noChangeAspect="1"/>
          </p:cNvGraphicFramePr>
          <p:nvPr/>
        </p:nvGraphicFramePr>
        <p:xfrm>
          <a:off x="7391400" y="2133600"/>
          <a:ext cx="925513" cy="482600"/>
        </p:xfrm>
        <a:graphic>
          <a:graphicData uri="http://schemas.openxmlformats.org/presentationml/2006/ole">
            <p:oleObj spid="_x0000_s800934" name="VISIO" r:id="rId5" imgW="926280" imgH="483480" progId="">
              <p:embed/>
            </p:oleObj>
          </a:graphicData>
        </a:graphic>
      </p:graphicFrame>
      <p:sp>
        <p:nvSpPr>
          <p:cNvPr id="3080" name="Rectangle 5"/>
          <p:cNvSpPr>
            <a:spLocks noGrp="1" noChangeArrowheads="1"/>
          </p:cNvSpPr>
          <p:nvPr>
            <p:ph type="title"/>
          </p:nvPr>
        </p:nvSpPr>
        <p:spPr>
          <a:xfrm>
            <a:off x="914400" y="152400"/>
            <a:ext cx="7793038" cy="1371600"/>
          </a:xfrm>
          <a:noFill/>
        </p:spPr>
        <p:txBody>
          <a:bodyPr/>
          <a:lstStyle/>
          <a:p>
            <a:pPr eaLnBrk="1" hangingPunct="1"/>
            <a:r>
              <a:rPr lang="en-US" sz="3600" i="1" smtClean="0"/>
              <a:t>Structural Modeling:</a:t>
            </a:r>
            <a:r>
              <a:rPr lang="en-US" sz="3600" smtClean="0"/>
              <a:t> </a:t>
            </a:r>
            <a:br>
              <a:rPr lang="en-US" sz="3600" smtClean="0"/>
            </a:br>
            <a:r>
              <a:rPr lang="en-US" sz="3600" smtClean="0"/>
              <a:t>Core Relationships</a:t>
            </a:r>
            <a:endParaRPr lang="en-US" sz="2400" smtClean="0"/>
          </a:p>
        </p:txBody>
      </p:sp>
      <p:graphicFrame>
        <p:nvGraphicFramePr>
          <p:cNvPr id="3077" name="Object 6"/>
          <p:cNvGraphicFramePr>
            <a:graphicFrameLocks noChangeAspect="1"/>
          </p:cNvGraphicFramePr>
          <p:nvPr/>
        </p:nvGraphicFramePr>
        <p:xfrm>
          <a:off x="7239000" y="5257800"/>
          <a:ext cx="1241425" cy="274638"/>
        </p:xfrm>
        <a:graphic>
          <a:graphicData uri="http://schemas.openxmlformats.org/presentationml/2006/ole">
            <p:oleObj spid="_x0000_s800935" name="VISIO" r:id="rId6" imgW="1243036" imgH="275385" progId="">
              <p:embed/>
            </p:oleObj>
          </a:graphicData>
        </a:graphic>
      </p:graphicFrame>
      <p:graphicFrame>
        <p:nvGraphicFramePr>
          <p:cNvPr id="3078" name="Object 7"/>
          <p:cNvGraphicFramePr>
            <a:graphicFrameLocks noChangeAspect="1"/>
          </p:cNvGraphicFramePr>
          <p:nvPr/>
        </p:nvGraphicFramePr>
        <p:xfrm>
          <a:off x="7239000" y="3048000"/>
          <a:ext cx="1154113" cy="271463"/>
        </p:xfrm>
        <a:graphic>
          <a:graphicData uri="http://schemas.openxmlformats.org/presentationml/2006/ole">
            <p:oleObj spid="_x0000_s800936" name="VISIO" r:id="rId7" imgW="1154791" imgH="272342" progId="">
              <p:embed/>
            </p:oleObj>
          </a:graphicData>
        </a:graphic>
      </p:graphicFrame>
      <p:graphicFrame>
        <p:nvGraphicFramePr>
          <p:cNvPr id="3079" name="Object 8"/>
          <p:cNvGraphicFramePr>
            <a:graphicFrameLocks noChangeAspect="1"/>
          </p:cNvGraphicFramePr>
          <p:nvPr/>
        </p:nvGraphicFramePr>
        <p:xfrm>
          <a:off x="7239000" y="3352800"/>
          <a:ext cx="1154113" cy="271463"/>
        </p:xfrm>
        <a:graphic>
          <a:graphicData uri="http://schemas.openxmlformats.org/presentationml/2006/ole">
            <p:oleObj spid="_x0000_s800937" name="VISIO" r:id="rId8" imgW="1154791" imgH="272342" progId="">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0"/>
            <a:ext cx="8229600" cy="1143000"/>
          </a:xfrm>
        </p:spPr>
        <p:txBody>
          <a:bodyPr/>
          <a:lstStyle/>
          <a:p>
            <a:r>
              <a:rPr lang="en-US" dirty="0" smtClean="0"/>
              <a:t>Topic 4: University </a:t>
            </a:r>
            <a:r>
              <a:rPr lang="en-US" dirty="0"/>
              <a:t>Course Registration </a:t>
            </a:r>
            <a:r>
              <a:rPr lang="en-US" dirty="0" smtClean="0"/>
              <a:t>System … class diagram</a:t>
            </a:r>
            <a:endParaRPr lang="en-US" dirty="0"/>
          </a:p>
        </p:txBody>
      </p:sp>
    </p:spTree>
    <p:extLst>
      <p:ext uri="{BB962C8B-B14F-4D97-AF65-F5344CB8AC3E}">
        <p14:creationId xmlns:p14="http://schemas.microsoft.com/office/powerpoint/2010/main" xmlns="" val="18994565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title"/>
          </p:nvPr>
        </p:nvSpPr>
        <p:spPr>
          <a:xfrm>
            <a:off x="1738313" y="209550"/>
            <a:ext cx="6872287" cy="593725"/>
          </a:xfrm>
          <a:noFill/>
          <a:ln/>
        </p:spPr>
        <p:txBody>
          <a:bodyPr/>
          <a:lstStyle/>
          <a:p>
            <a:r>
              <a:rPr lang="en-US" dirty="0" smtClean="0">
                <a:solidFill>
                  <a:schemeClr val="tx1"/>
                </a:solidFill>
              </a:rPr>
              <a:t>Class diagram</a:t>
            </a:r>
            <a:endParaRPr lang="en-US" dirty="0">
              <a:solidFill>
                <a:schemeClr val="tx1"/>
              </a:solidFill>
            </a:endParaRPr>
          </a:p>
        </p:txBody>
      </p:sp>
      <p:grpSp>
        <p:nvGrpSpPr>
          <p:cNvPr id="2" name="Group 63"/>
          <p:cNvGrpSpPr>
            <a:grpSpLocks/>
          </p:cNvGrpSpPr>
          <p:nvPr/>
        </p:nvGrpSpPr>
        <p:grpSpPr bwMode="auto">
          <a:xfrm>
            <a:off x="1420813" y="1474788"/>
            <a:ext cx="6851650" cy="4187825"/>
            <a:chOff x="895" y="929"/>
            <a:chExt cx="4316" cy="2638"/>
          </a:xfrm>
        </p:grpSpPr>
        <p:grpSp>
          <p:nvGrpSpPr>
            <p:cNvPr id="3" name="Group 6"/>
            <p:cNvGrpSpPr>
              <a:grpSpLocks/>
            </p:cNvGrpSpPr>
            <p:nvPr/>
          </p:nvGrpSpPr>
          <p:grpSpPr bwMode="auto">
            <a:xfrm>
              <a:off x="3242" y="2559"/>
              <a:ext cx="540" cy="411"/>
              <a:chOff x="3242" y="2559"/>
              <a:chExt cx="540" cy="411"/>
            </a:xfrm>
          </p:grpSpPr>
          <p:sp>
            <p:nvSpPr>
              <p:cNvPr id="71684" name="Line 4"/>
              <p:cNvSpPr>
                <a:spLocks noChangeShapeType="1"/>
              </p:cNvSpPr>
              <p:nvPr/>
            </p:nvSpPr>
            <p:spPr bwMode="auto">
              <a:xfrm>
                <a:off x="3520" y="2773"/>
                <a:ext cx="262" cy="197"/>
              </a:xfrm>
              <a:prstGeom prst="line">
                <a:avLst/>
              </a:prstGeom>
              <a:noFill/>
              <a:ln w="12700">
                <a:solidFill>
                  <a:schemeClr val="folHlink"/>
                </a:solidFill>
                <a:round/>
                <a:headEnd/>
                <a:tailEnd/>
              </a:ln>
              <a:effectLst/>
            </p:spPr>
            <p:txBody>
              <a:bodyPr wrap="none" anchor="ctr"/>
              <a:lstStyle/>
              <a:p>
                <a:endParaRPr lang="ar-EG"/>
              </a:p>
            </p:txBody>
          </p:sp>
          <p:sp>
            <p:nvSpPr>
              <p:cNvPr id="71685" name="Line 5"/>
              <p:cNvSpPr>
                <a:spLocks noChangeShapeType="1"/>
              </p:cNvSpPr>
              <p:nvPr/>
            </p:nvSpPr>
            <p:spPr bwMode="auto">
              <a:xfrm flipH="1" flipV="1">
                <a:off x="3242" y="2559"/>
                <a:ext cx="277" cy="212"/>
              </a:xfrm>
              <a:prstGeom prst="line">
                <a:avLst/>
              </a:prstGeom>
              <a:noFill/>
              <a:ln w="12700">
                <a:solidFill>
                  <a:schemeClr val="folHlink"/>
                </a:solidFill>
                <a:round/>
                <a:headEnd/>
                <a:tailEnd/>
              </a:ln>
              <a:effectLst/>
            </p:spPr>
            <p:txBody>
              <a:bodyPr wrap="none" anchor="ctr"/>
              <a:lstStyle/>
              <a:p>
                <a:endParaRPr lang="ar-EG"/>
              </a:p>
            </p:txBody>
          </p:sp>
        </p:grpSp>
        <p:grpSp>
          <p:nvGrpSpPr>
            <p:cNvPr id="4" name="Group 9"/>
            <p:cNvGrpSpPr>
              <a:grpSpLocks/>
            </p:cNvGrpSpPr>
            <p:nvPr/>
          </p:nvGrpSpPr>
          <p:grpSpPr bwMode="auto">
            <a:xfrm>
              <a:off x="1968" y="3110"/>
              <a:ext cx="1770" cy="127"/>
              <a:chOff x="1968" y="3110"/>
              <a:chExt cx="1770" cy="127"/>
            </a:xfrm>
          </p:grpSpPr>
          <p:sp>
            <p:nvSpPr>
              <p:cNvPr id="71687" name="Line 7"/>
              <p:cNvSpPr>
                <a:spLocks noChangeShapeType="1"/>
              </p:cNvSpPr>
              <p:nvPr/>
            </p:nvSpPr>
            <p:spPr bwMode="auto">
              <a:xfrm>
                <a:off x="2862" y="3182"/>
                <a:ext cx="876" cy="55"/>
              </a:xfrm>
              <a:prstGeom prst="line">
                <a:avLst/>
              </a:prstGeom>
              <a:noFill/>
              <a:ln w="12700">
                <a:solidFill>
                  <a:schemeClr val="folHlink"/>
                </a:solidFill>
                <a:round/>
                <a:headEnd/>
                <a:tailEnd/>
              </a:ln>
              <a:effectLst/>
            </p:spPr>
            <p:txBody>
              <a:bodyPr wrap="none" anchor="ctr"/>
              <a:lstStyle/>
              <a:p>
                <a:endParaRPr lang="ar-EG"/>
              </a:p>
            </p:txBody>
          </p:sp>
          <p:sp>
            <p:nvSpPr>
              <p:cNvPr id="71688" name="Line 8"/>
              <p:cNvSpPr>
                <a:spLocks noChangeShapeType="1"/>
              </p:cNvSpPr>
              <p:nvPr/>
            </p:nvSpPr>
            <p:spPr bwMode="auto">
              <a:xfrm flipH="1" flipV="1">
                <a:off x="1968" y="3110"/>
                <a:ext cx="892" cy="70"/>
              </a:xfrm>
              <a:prstGeom prst="line">
                <a:avLst/>
              </a:prstGeom>
              <a:noFill/>
              <a:ln w="12700">
                <a:solidFill>
                  <a:schemeClr val="folHlink"/>
                </a:solidFill>
                <a:round/>
                <a:headEnd/>
                <a:tailEnd/>
              </a:ln>
              <a:effectLst/>
            </p:spPr>
            <p:txBody>
              <a:bodyPr wrap="none" anchor="ctr"/>
              <a:lstStyle/>
              <a:p>
                <a:endParaRPr lang="ar-EG"/>
              </a:p>
            </p:txBody>
          </p:sp>
        </p:grpSp>
        <p:grpSp>
          <p:nvGrpSpPr>
            <p:cNvPr id="5" name="Group 58"/>
            <p:cNvGrpSpPr>
              <a:grpSpLocks/>
            </p:cNvGrpSpPr>
            <p:nvPr/>
          </p:nvGrpSpPr>
          <p:grpSpPr bwMode="auto">
            <a:xfrm>
              <a:off x="895" y="929"/>
              <a:ext cx="4316" cy="2638"/>
              <a:chOff x="895" y="929"/>
              <a:chExt cx="4316" cy="2638"/>
            </a:xfrm>
          </p:grpSpPr>
          <p:grpSp>
            <p:nvGrpSpPr>
              <p:cNvPr id="6" name="Group 14"/>
              <p:cNvGrpSpPr>
                <a:grpSpLocks/>
              </p:cNvGrpSpPr>
              <p:nvPr/>
            </p:nvGrpSpPr>
            <p:grpSpPr bwMode="auto">
              <a:xfrm>
                <a:off x="895" y="990"/>
                <a:ext cx="921" cy="388"/>
                <a:chOff x="895" y="990"/>
                <a:chExt cx="921" cy="388"/>
              </a:xfrm>
            </p:grpSpPr>
            <p:sp>
              <p:nvSpPr>
                <p:cNvPr id="71690" name="Rectangle 10"/>
                <p:cNvSpPr>
                  <a:spLocks noChangeArrowheads="1"/>
                </p:cNvSpPr>
                <p:nvPr/>
              </p:nvSpPr>
              <p:spPr bwMode="auto">
                <a:xfrm>
                  <a:off x="895" y="990"/>
                  <a:ext cx="921" cy="388"/>
                </a:xfrm>
                <a:prstGeom prst="rect">
                  <a:avLst/>
                </a:prstGeom>
                <a:noFill/>
                <a:ln w="12700">
                  <a:solidFill>
                    <a:schemeClr val="folHlink"/>
                  </a:solidFill>
                  <a:miter lim="800000"/>
                  <a:headEnd/>
                  <a:tailEnd/>
                </a:ln>
                <a:effectLst/>
              </p:spPr>
              <p:txBody>
                <a:bodyPr wrap="none" anchor="ctr"/>
                <a:lstStyle/>
                <a:p>
                  <a:endParaRPr lang="ar-EG"/>
                </a:p>
              </p:txBody>
            </p:sp>
            <p:sp>
              <p:nvSpPr>
                <p:cNvPr id="71691" name="Rectangle 11"/>
                <p:cNvSpPr>
                  <a:spLocks noChangeArrowheads="1"/>
                </p:cNvSpPr>
                <p:nvPr/>
              </p:nvSpPr>
              <p:spPr bwMode="auto">
                <a:xfrm>
                  <a:off x="945" y="1113"/>
                  <a:ext cx="864"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RegistrationForm</a:t>
                  </a:r>
                </a:p>
              </p:txBody>
            </p:sp>
            <p:sp>
              <p:nvSpPr>
                <p:cNvPr id="71692" name="Line 12"/>
                <p:cNvSpPr>
                  <a:spLocks noChangeShapeType="1"/>
                </p:cNvSpPr>
                <p:nvPr/>
              </p:nvSpPr>
              <p:spPr bwMode="auto">
                <a:xfrm>
                  <a:off x="896" y="1248"/>
                  <a:ext cx="918" cy="1"/>
                </a:xfrm>
                <a:prstGeom prst="line">
                  <a:avLst/>
                </a:prstGeom>
                <a:noFill/>
                <a:ln w="12700">
                  <a:solidFill>
                    <a:schemeClr val="folHlink"/>
                  </a:solidFill>
                  <a:round/>
                  <a:headEnd/>
                  <a:tailEnd/>
                </a:ln>
                <a:effectLst/>
              </p:spPr>
              <p:txBody>
                <a:bodyPr wrap="none" anchor="ctr"/>
                <a:lstStyle/>
                <a:p>
                  <a:endParaRPr lang="ar-EG"/>
                </a:p>
              </p:txBody>
            </p:sp>
            <p:sp>
              <p:nvSpPr>
                <p:cNvPr id="71693" name="Line 13"/>
                <p:cNvSpPr>
                  <a:spLocks noChangeShapeType="1"/>
                </p:cNvSpPr>
                <p:nvPr/>
              </p:nvSpPr>
              <p:spPr bwMode="auto">
                <a:xfrm>
                  <a:off x="896" y="1296"/>
                  <a:ext cx="918" cy="1"/>
                </a:xfrm>
                <a:prstGeom prst="line">
                  <a:avLst/>
                </a:prstGeom>
                <a:noFill/>
                <a:ln w="12700">
                  <a:solidFill>
                    <a:schemeClr val="folHlink"/>
                  </a:solidFill>
                  <a:round/>
                  <a:headEnd/>
                  <a:tailEnd/>
                </a:ln>
                <a:effectLst/>
              </p:spPr>
              <p:txBody>
                <a:bodyPr wrap="none" anchor="ctr"/>
                <a:lstStyle/>
                <a:p>
                  <a:endParaRPr lang="ar-EG"/>
                </a:p>
              </p:txBody>
            </p:sp>
          </p:grpSp>
          <p:grpSp>
            <p:nvGrpSpPr>
              <p:cNvPr id="7" name="Group 19"/>
              <p:cNvGrpSpPr>
                <a:grpSpLocks/>
              </p:cNvGrpSpPr>
              <p:nvPr/>
            </p:nvGrpSpPr>
            <p:grpSpPr bwMode="auto">
              <a:xfrm>
                <a:off x="2375" y="1302"/>
                <a:ext cx="1156" cy="502"/>
                <a:chOff x="2375" y="1302"/>
                <a:chExt cx="1156" cy="502"/>
              </a:xfrm>
            </p:grpSpPr>
            <p:sp>
              <p:nvSpPr>
                <p:cNvPr id="71695" name="Rectangle 15"/>
                <p:cNvSpPr>
                  <a:spLocks noChangeArrowheads="1"/>
                </p:cNvSpPr>
                <p:nvPr/>
              </p:nvSpPr>
              <p:spPr bwMode="auto">
                <a:xfrm>
                  <a:off x="2375" y="1302"/>
                  <a:ext cx="1156" cy="502"/>
                </a:xfrm>
                <a:prstGeom prst="rect">
                  <a:avLst/>
                </a:prstGeom>
                <a:noFill/>
                <a:ln w="12700">
                  <a:solidFill>
                    <a:schemeClr val="folHlink"/>
                  </a:solidFill>
                  <a:miter lim="800000"/>
                  <a:headEnd/>
                  <a:tailEnd/>
                </a:ln>
                <a:effectLst/>
              </p:spPr>
              <p:txBody>
                <a:bodyPr wrap="none" anchor="ctr"/>
                <a:lstStyle/>
                <a:p>
                  <a:endParaRPr lang="ar-EG"/>
                </a:p>
              </p:txBody>
            </p:sp>
            <p:sp>
              <p:nvSpPr>
                <p:cNvPr id="71696" name="Rectangle 16"/>
                <p:cNvSpPr>
                  <a:spLocks noChangeArrowheads="1"/>
                </p:cNvSpPr>
                <p:nvPr/>
              </p:nvSpPr>
              <p:spPr bwMode="auto">
                <a:xfrm>
                  <a:off x="2452" y="1424"/>
                  <a:ext cx="1046"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RegistrationManager</a:t>
                  </a:r>
                </a:p>
              </p:txBody>
            </p:sp>
            <p:sp>
              <p:nvSpPr>
                <p:cNvPr id="71697" name="Line 17"/>
                <p:cNvSpPr>
                  <a:spLocks noChangeShapeType="1"/>
                </p:cNvSpPr>
                <p:nvPr/>
              </p:nvSpPr>
              <p:spPr bwMode="auto">
                <a:xfrm>
                  <a:off x="2376" y="1559"/>
                  <a:ext cx="1153" cy="1"/>
                </a:xfrm>
                <a:prstGeom prst="line">
                  <a:avLst/>
                </a:prstGeom>
                <a:noFill/>
                <a:ln w="12700">
                  <a:solidFill>
                    <a:schemeClr val="folHlink"/>
                  </a:solidFill>
                  <a:round/>
                  <a:headEnd/>
                  <a:tailEnd/>
                </a:ln>
                <a:effectLst/>
              </p:spPr>
              <p:txBody>
                <a:bodyPr wrap="none" anchor="ctr"/>
                <a:lstStyle/>
                <a:p>
                  <a:endParaRPr lang="ar-EG"/>
                </a:p>
              </p:txBody>
            </p:sp>
            <p:sp>
              <p:nvSpPr>
                <p:cNvPr id="71698" name="Line 18"/>
                <p:cNvSpPr>
                  <a:spLocks noChangeShapeType="1"/>
                </p:cNvSpPr>
                <p:nvPr/>
              </p:nvSpPr>
              <p:spPr bwMode="auto">
                <a:xfrm>
                  <a:off x="2376" y="1607"/>
                  <a:ext cx="1153" cy="1"/>
                </a:xfrm>
                <a:prstGeom prst="line">
                  <a:avLst/>
                </a:prstGeom>
                <a:noFill/>
                <a:ln w="12700">
                  <a:solidFill>
                    <a:schemeClr val="folHlink"/>
                  </a:solidFill>
                  <a:round/>
                  <a:headEnd/>
                  <a:tailEnd/>
                </a:ln>
                <a:effectLst/>
              </p:spPr>
              <p:txBody>
                <a:bodyPr wrap="none" anchor="ctr"/>
                <a:lstStyle/>
                <a:p>
                  <a:endParaRPr lang="ar-EG"/>
                </a:p>
              </p:txBody>
            </p:sp>
          </p:grpSp>
          <p:grpSp>
            <p:nvGrpSpPr>
              <p:cNvPr id="8" name="Group 24"/>
              <p:cNvGrpSpPr>
                <a:grpSpLocks/>
              </p:cNvGrpSpPr>
              <p:nvPr/>
            </p:nvGrpSpPr>
            <p:grpSpPr bwMode="auto">
              <a:xfrm>
                <a:off x="4333" y="1618"/>
                <a:ext cx="864" cy="791"/>
                <a:chOff x="4333" y="1618"/>
                <a:chExt cx="864" cy="791"/>
              </a:xfrm>
            </p:grpSpPr>
            <p:sp>
              <p:nvSpPr>
                <p:cNvPr id="71700" name="Rectangle 20"/>
                <p:cNvSpPr>
                  <a:spLocks noChangeArrowheads="1"/>
                </p:cNvSpPr>
                <p:nvPr/>
              </p:nvSpPr>
              <p:spPr bwMode="auto">
                <a:xfrm>
                  <a:off x="4333" y="1618"/>
                  <a:ext cx="864" cy="791"/>
                </a:xfrm>
                <a:prstGeom prst="rect">
                  <a:avLst/>
                </a:prstGeom>
                <a:noFill/>
                <a:ln w="12700">
                  <a:solidFill>
                    <a:schemeClr val="folHlink"/>
                  </a:solidFill>
                  <a:miter lim="800000"/>
                  <a:headEnd/>
                  <a:tailEnd/>
                </a:ln>
                <a:effectLst/>
              </p:spPr>
              <p:txBody>
                <a:bodyPr wrap="none" anchor="ctr"/>
                <a:lstStyle/>
                <a:p>
                  <a:endParaRPr lang="ar-EG"/>
                </a:p>
              </p:txBody>
            </p:sp>
            <p:sp>
              <p:nvSpPr>
                <p:cNvPr id="71701" name="Rectangle 21"/>
                <p:cNvSpPr>
                  <a:spLocks noChangeArrowheads="1"/>
                </p:cNvSpPr>
                <p:nvPr/>
              </p:nvSpPr>
              <p:spPr bwMode="auto">
                <a:xfrm>
                  <a:off x="4590" y="1741"/>
                  <a:ext cx="364"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Course</a:t>
                  </a:r>
                </a:p>
              </p:txBody>
            </p:sp>
            <p:sp>
              <p:nvSpPr>
                <p:cNvPr id="71702" name="Line 22"/>
                <p:cNvSpPr>
                  <a:spLocks noChangeShapeType="1"/>
                </p:cNvSpPr>
                <p:nvPr/>
              </p:nvSpPr>
              <p:spPr bwMode="auto">
                <a:xfrm>
                  <a:off x="4334" y="1875"/>
                  <a:ext cx="861" cy="1"/>
                </a:xfrm>
                <a:prstGeom prst="line">
                  <a:avLst/>
                </a:prstGeom>
                <a:noFill/>
                <a:ln w="12700">
                  <a:solidFill>
                    <a:schemeClr val="folHlink"/>
                  </a:solidFill>
                  <a:round/>
                  <a:headEnd/>
                  <a:tailEnd/>
                </a:ln>
                <a:effectLst/>
              </p:spPr>
              <p:txBody>
                <a:bodyPr wrap="none" anchor="ctr"/>
                <a:lstStyle/>
                <a:p>
                  <a:endParaRPr lang="ar-EG"/>
                </a:p>
              </p:txBody>
            </p:sp>
            <p:sp>
              <p:nvSpPr>
                <p:cNvPr id="71703" name="Line 23"/>
                <p:cNvSpPr>
                  <a:spLocks noChangeShapeType="1"/>
                </p:cNvSpPr>
                <p:nvPr/>
              </p:nvSpPr>
              <p:spPr bwMode="auto">
                <a:xfrm>
                  <a:off x="4334" y="2116"/>
                  <a:ext cx="861" cy="1"/>
                </a:xfrm>
                <a:prstGeom prst="line">
                  <a:avLst/>
                </a:prstGeom>
                <a:noFill/>
                <a:ln w="12700">
                  <a:solidFill>
                    <a:schemeClr val="folHlink"/>
                  </a:solidFill>
                  <a:round/>
                  <a:headEnd/>
                  <a:tailEnd/>
                </a:ln>
                <a:effectLst/>
              </p:spPr>
              <p:txBody>
                <a:bodyPr wrap="none" anchor="ctr"/>
                <a:lstStyle/>
                <a:p>
                  <a:endParaRPr lang="ar-EG"/>
                </a:p>
              </p:txBody>
            </p:sp>
          </p:grpSp>
          <p:grpSp>
            <p:nvGrpSpPr>
              <p:cNvPr id="9" name="Group 29"/>
              <p:cNvGrpSpPr>
                <a:grpSpLocks/>
              </p:cNvGrpSpPr>
              <p:nvPr/>
            </p:nvGrpSpPr>
            <p:grpSpPr bwMode="auto">
              <a:xfrm>
                <a:off x="2604" y="2075"/>
                <a:ext cx="637" cy="492"/>
                <a:chOff x="2604" y="2075"/>
                <a:chExt cx="637" cy="492"/>
              </a:xfrm>
            </p:grpSpPr>
            <p:sp>
              <p:nvSpPr>
                <p:cNvPr id="71705" name="Rectangle 25"/>
                <p:cNvSpPr>
                  <a:spLocks noChangeArrowheads="1"/>
                </p:cNvSpPr>
                <p:nvPr/>
              </p:nvSpPr>
              <p:spPr bwMode="auto">
                <a:xfrm>
                  <a:off x="2604" y="2075"/>
                  <a:ext cx="637" cy="492"/>
                </a:xfrm>
                <a:prstGeom prst="rect">
                  <a:avLst/>
                </a:prstGeom>
                <a:noFill/>
                <a:ln w="12700">
                  <a:solidFill>
                    <a:schemeClr val="folHlink"/>
                  </a:solidFill>
                  <a:miter lim="800000"/>
                  <a:headEnd/>
                  <a:tailEnd/>
                </a:ln>
                <a:effectLst/>
              </p:spPr>
              <p:txBody>
                <a:bodyPr wrap="none" anchor="ctr"/>
                <a:lstStyle/>
                <a:p>
                  <a:endParaRPr lang="ar-EG"/>
                </a:p>
              </p:txBody>
            </p:sp>
            <p:sp>
              <p:nvSpPr>
                <p:cNvPr id="71706" name="Rectangle 26"/>
                <p:cNvSpPr>
                  <a:spLocks noChangeArrowheads="1"/>
                </p:cNvSpPr>
                <p:nvPr/>
              </p:nvSpPr>
              <p:spPr bwMode="auto">
                <a:xfrm>
                  <a:off x="2650" y="2102"/>
                  <a:ext cx="389"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Student</a:t>
                  </a:r>
                </a:p>
              </p:txBody>
            </p:sp>
            <p:sp>
              <p:nvSpPr>
                <p:cNvPr id="71707" name="Line 27"/>
                <p:cNvSpPr>
                  <a:spLocks noChangeShapeType="1"/>
                </p:cNvSpPr>
                <p:nvPr/>
              </p:nvSpPr>
              <p:spPr bwMode="auto">
                <a:xfrm>
                  <a:off x="2605" y="2236"/>
                  <a:ext cx="634" cy="1"/>
                </a:xfrm>
                <a:prstGeom prst="line">
                  <a:avLst/>
                </a:prstGeom>
                <a:noFill/>
                <a:ln w="12700">
                  <a:solidFill>
                    <a:schemeClr val="folHlink"/>
                  </a:solidFill>
                  <a:round/>
                  <a:headEnd/>
                  <a:tailEnd/>
                </a:ln>
                <a:effectLst/>
              </p:spPr>
              <p:txBody>
                <a:bodyPr wrap="none" anchor="ctr"/>
                <a:lstStyle/>
                <a:p>
                  <a:endParaRPr lang="ar-EG"/>
                </a:p>
              </p:txBody>
            </p:sp>
            <p:sp>
              <p:nvSpPr>
                <p:cNvPr id="71708" name="Line 28"/>
                <p:cNvSpPr>
                  <a:spLocks noChangeShapeType="1"/>
                </p:cNvSpPr>
                <p:nvPr/>
              </p:nvSpPr>
              <p:spPr bwMode="auto">
                <a:xfrm>
                  <a:off x="2605" y="2477"/>
                  <a:ext cx="634" cy="1"/>
                </a:xfrm>
                <a:prstGeom prst="line">
                  <a:avLst/>
                </a:prstGeom>
                <a:noFill/>
                <a:ln w="12700">
                  <a:solidFill>
                    <a:schemeClr val="folHlink"/>
                  </a:solidFill>
                  <a:round/>
                  <a:headEnd/>
                  <a:tailEnd/>
                </a:ln>
                <a:effectLst/>
              </p:spPr>
              <p:txBody>
                <a:bodyPr wrap="none" anchor="ctr"/>
                <a:lstStyle/>
                <a:p>
                  <a:endParaRPr lang="ar-EG"/>
                </a:p>
              </p:txBody>
            </p:sp>
          </p:grpSp>
          <p:grpSp>
            <p:nvGrpSpPr>
              <p:cNvPr id="10" name="Group 34"/>
              <p:cNvGrpSpPr>
                <a:grpSpLocks/>
              </p:cNvGrpSpPr>
              <p:nvPr/>
            </p:nvGrpSpPr>
            <p:grpSpPr bwMode="auto">
              <a:xfrm>
                <a:off x="3748" y="2980"/>
                <a:ext cx="867" cy="587"/>
                <a:chOff x="3748" y="2980"/>
                <a:chExt cx="867" cy="587"/>
              </a:xfrm>
            </p:grpSpPr>
            <p:sp>
              <p:nvSpPr>
                <p:cNvPr id="71710" name="Rectangle 30"/>
                <p:cNvSpPr>
                  <a:spLocks noChangeArrowheads="1"/>
                </p:cNvSpPr>
                <p:nvPr/>
              </p:nvSpPr>
              <p:spPr bwMode="auto">
                <a:xfrm>
                  <a:off x="3748" y="2980"/>
                  <a:ext cx="867" cy="587"/>
                </a:xfrm>
                <a:prstGeom prst="rect">
                  <a:avLst/>
                </a:prstGeom>
                <a:noFill/>
                <a:ln w="12700">
                  <a:solidFill>
                    <a:schemeClr val="folHlink"/>
                  </a:solidFill>
                  <a:miter lim="800000"/>
                  <a:headEnd/>
                  <a:tailEnd/>
                </a:ln>
                <a:effectLst/>
              </p:spPr>
              <p:txBody>
                <a:bodyPr wrap="none" anchor="ctr"/>
                <a:lstStyle/>
                <a:p>
                  <a:endParaRPr lang="ar-EG"/>
                </a:p>
              </p:txBody>
            </p:sp>
            <p:sp>
              <p:nvSpPr>
                <p:cNvPr id="71711" name="Rectangle 31"/>
                <p:cNvSpPr>
                  <a:spLocks noChangeArrowheads="1"/>
                </p:cNvSpPr>
                <p:nvPr/>
              </p:nvSpPr>
              <p:spPr bwMode="auto">
                <a:xfrm>
                  <a:off x="3815" y="3006"/>
                  <a:ext cx="762"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CourseOffering</a:t>
                  </a:r>
                </a:p>
              </p:txBody>
            </p:sp>
            <p:sp>
              <p:nvSpPr>
                <p:cNvPr id="71712" name="Line 32"/>
                <p:cNvSpPr>
                  <a:spLocks noChangeShapeType="1"/>
                </p:cNvSpPr>
                <p:nvPr/>
              </p:nvSpPr>
              <p:spPr bwMode="auto">
                <a:xfrm>
                  <a:off x="3749" y="3141"/>
                  <a:ext cx="864" cy="1"/>
                </a:xfrm>
                <a:prstGeom prst="line">
                  <a:avLst/>
                </a:prstGeom>
                <a:noFill/>
                <a:ln w="12700">
                  <a:solidFill>
                    <a:schemeClr val="folHlink"/>
                  </a:solidFill>
                  <a:round/>
                  <a:headEnd/>
                  <a:tailEnd/>
                </a:ln>
                <a:effectLst/>
              </p:spPr>
              <p:txBody>
                <a:bodyPr wrap="none" anchor="ctr"/>
                <a:lstStyle/>
                <a:p>
                  <a:endParaRPr lang="ar-EG"/>
                </a:p>
              </p:txBody>
            </p:sp>
            <p:sp>
              <p:nvSpPr>
                <p:cNvPr id="71713" name="Line 33"/>
                <p:cNvSpPr>
                  <a:spLocks noChangeShapeType="1"/>
                </p:cNvSpPr>
                <p:nvPr/>
              </p:nvSpPr>
              <p:spPr bwMode="auto">
                <a:xfrm>
                  <a:off x="3749" y="3285"/>
                  <a:ext cx="864" cy="1"/>
                </a:xfrm>
                <a:prstGeom prst="line">
                  <a:avLst/>
                </a:prstGeom>
                <a:noFill/>
                <a:ln w="12700">
                  <a:solidFill>
                    <a:schemeClr val="folHlink"/>
                  </a:solidFill>
                  <a:round/>
                  <a:headEnd/>
                  <a:tailEnd/>
                </a:ln>
                <a:effectLst/>
              </p:spPr>
              <p:txBody>
                <a:bodyPr wrap="none" anchor="ctr"/>
                <a:lstStyle/>
                <a:p>
                  <a:endParaRPr lang="ar-EG"/>
                </a:p>
              </p:txBody>
            </p:sp>
          </p:grpSp>
          <p:grpSp>
            <p:nvGrpSpPr>
              <p:cNvPr id="11" name="Group 39"/>
              <p:cNvGrpSpPr>
                <a:grpSpLocks/>
              </p:cNvGrpSpPr>
              <p:nvPr/>
            </p:nvGrpSpPr>
            <p:grpSpPr bwMode="auto">
              <a:xfrm>
                <a:off x="1235" y="2843"/>
                <a:ext cx="733" cy="492"/>
                <a:chOff x="1235" y="2843"/>
                <a:chExt cx="733" cy="492"/>
              </a:xfrm>
            </p:grpSpPr>
            <p:sp>
              <p:nvSpPr>
                <p:cNvPr id="71715" name="Rectangle 35"/>
                <p:cNvSpPr>
                  <a:spLocks noChangeArrowheads="1"/>
                </p:cNvSpPr>
                <p:nvPr/>
              </p:nvSpPr>
              <p:spPr bwMode="auto">
                <a:xfrm>
                  <a:off x="1235" y="2843"/>
                  <a:ext cx="733" cy="492"/>
                </a:xfrm>
                <a:prstGeom prst="rect">
                  <a:avLst/>
                </a:prstGeom>
                <a:noFill/>
                <a:ln w="12700">
                  <a:solidFill>
                    <a:schemeClr val="folHlink"/>
                  </a:solidFill>
                  <a:miter lim="800000"/>
                  <a:headEnd/>
                  <a:tailEnd/>
                </a:ln>
                <a:effectLst/>
              </p:spPr>
              <p:txBody>
                <a:bodyPr wrap="none" anchor="ctr"/>
                <a:lstStyle/>
                <a:p>
                  <a:endParaRPr lang="ar-EG"/>
                </a:p>
              </p:txBody>
            </p:sp>
            <p:sp>
              <p:nvSpPr>
                <p:cNvPr id="71716" name="Rectangle 36"/>
                <p:cNvSpPr>
                  <a:spLocks noChangeArrowheads="1"/>
                </p:cNvSpPr>
                <p:nvPr/>
              </p:nvSpPr>
              <p:spPr bwMode="auto">
                <a:xfrm>
                  <a:off x="1283" y="2870"/>
                  <a:ext cx="483"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Professor</a:t>
                  </a:r>
                </a:p>
              </p:txBody>
            </p:sp>
            <p:sp>
              <p:nvSpPr>
                <p:cNvPr id="71717" name="Line 37"/>
                <p:cNvSpPr>
                  <a:spLocks noChangeShapeType="1"/>
                </p:cNvSpPr>
                <p:nvPr/>
              </p:nvSpPr>
              <p:spPr bwMode="auto">
                <a:xfrm>
                  <a:off x="1236" y="3005"/>
                  <a:ext cx="730" cy="1"/>
                </a:xfrm>
                <a:prstGeom prst="line">
                  <a:avLst/>
                </a:prstGeom>
                <a:noFill/>
                <a:ln w="12700">
                  <a:solidFill>
                    <a:schemeClr val="folHlink"/>
                  </a:solidFill>
                  <a:round/>
                  <a:headEnd/>
                  <a:tailEnd/>
                </a:ln>
                <a:effectLst/>
              </p:spPr>
              <p:txBody>
                <a:bodyPr wrap="none" anchor="ctr"/>
                <a:lstStyle/>
                <a:p>
                  <a:endParaRPr lang="ar-EG"/>
                </a:p>
              </p:txBody>
            </p:sp>
            <p:sp>
              <p:nvSpPr>
                <p:cNvPr id="71718" name="Line 38"/>
                <p:cNvSpPr>
                  <a:spLocks noChangeShapeType="1"/>
                </p:cNvSpPr>
                <p:nvPr/>
              </p:nvSpPr>
              <p:spPr bwMode="auto">
                <a:xfrm>
                  <a:off x="1236" y="3245"/>
                  <a:ext cx="730" cy="1"/>
                </a:xfrm>
                <a:prstGeom prst="line">
                  <a:avLst/>
                </a:prstGeom>
                <a:noFill/>
                <a:ln w="12700">
                  <a:solidFill>
                    <a:schemeClr val="folHlink"/>
                  </a:solidFill>
                  <a:round/>
                  <a:headEnd/>
                  <a:tailEnd/>
                </a:ln>
                <a:effectLst/>
              </p:spPr>
              <p:txBody>
                <a:bodyPr wrap="none" anchor="ctr"/>
                <a:lstStyle/>
                <a:p>
                  <a:endParaRPr lang="ar-EG"/>
                </a:p>
              </p:txBody>
            </p:sp>
          </p:grpSp>
          <p:grpSp>
            <p:nvGrpSpPr>
              <p:cNvPr id="12" name="Group 52"/>
              <p:cNvGrpSpPr>
                <a:grpSpLocks/>
              </p:cNvGrpSpPr>
              <p:nvPr/>
            </p:nvGrpSpPr>
            <p:grpSpPr bwMode="auto">
              <a:xfrm>
                <a:off x="1242" y="1666"/>
                <a:ext cx="3969" cy="1870"/>
                <a:chOff x="1242" y="1666"/>
                <a:chExt cx="3969" cy="1870"/>
              </a:xfrm>
            </p:grpSpPr>
            <p:sp>
              <p:nvSpPr>
                <p:cNvPr id="71720" name="Rectangle 40"/>
                <p:cNvSpPr>
                  <a:spLocks noChangeArrowheads="1"/>
                </p:cNvSpPr>
                <p:nvPr/>
              </p:nvSpPr>
              <p:spPr bwMode="auto">
                <a:xfrm>
                  <a:off x="2388" y="1666"/>
                  <a:ext cx="1165" cy="96"/>
                </a:xfrm>
                <a:prstGeom prst="rect">
                  <a:avLst/>
                </a:prstGeom>
                <a:noFill/>
                <a:ln w="12700">
                  <a:noFill/>
                  <a:miter lim="800000"/>
                  <a:headEnd/>
                  <a:tailEnd/>
                </a:ln>
                <a:effectLst/>
              </p:spPr>
              <p:txBody>
                <a:bodyPr wrap="none" lIns="0" tIns="0" rIns="0" bIns="0">
                  <a:spAutoFit/>
                </a:bodyPr>
                <a:lstStyle/>
                <a:p>
                  <a:r>
                    <a:rPr lang="en-US" sz="1000" dirty="0" err="1">
                      <a:latin typeface="Arial" pitchFamily="34" charset="0"/>
                    </a:rPr>
                    <a:t>addStudent</a:t>
                  </a:r>
                  <a:r>
                    <a:rPr lang="en-US" sz="1000" dirty="0">
                      <a:latin typeface="Arial" pitchFamily="34" charset="0"/>
                    </a:rPr>
                    <a:t>(Course, </a:t>
                  </a:r>
                  <a:r>
                    <a:rPr lang="en-US" sz="1000" dirty="0" err="1">
                      <a:latin typeface="Arial" pitchFamily="34" charset="0"/>
                    </a:rPr>
                    <a:t>StudentInfo</a:t>
                  </a:r>
                  <a:r>
                    <a:rPr lang="en-US" sz="1000" dirty="0">
                      <a:latin typeface="Arial" pitchFamily="34" charset="0"/>
                    </a:rPr>
                    <a:t>)</a:t>
                  </a:r>
                </a:p>
              </p:txBody>
            </p:sp>
            <p:sp>
              <p:nvSpPr>
                <p:cNvPr id="71721" name="Rectangle 41"/>
                <p:cNvSpPr>
                  <a:spLocks noChangeArrowheads="1"/>
                </p:cNvSpPr>
                <p:nvPr/>
              </p:nvSpPr>
              <p:spPr bwMode="auto">
                <a:xfrm>
                  <a:off x="4347" y="1887"/>
                  <a:ext cx="199" cy="96"/>
                </a:xfrm>
                <a:prstGeom prst="rect">
                  <a:avLst/>
                </a:prstGeom>
                <a:noFill/>
                <a:ln w="12700">
                  <a:noFill/>
                  <a:miter lim="800000"/>
                  <a:headEnd/>
                  <a:tailEnd/>
                </a:ln>
                <a:effectLst/>
              </p:spPr>
              <p:txBody>
                <a:bodyPr wrap="none" lIns="0" tIns="0" rIns="0" bIns="0">
                  <a:spAutoFit/>
                </a:bodyPr>
                <a:lstStyle/>
                <a:p>
                  <a:r>
                    <a:rPr lang="en-US" sz="1000">
                      <a:latin typeface="Arial" pitchFamily="34" charset="0"/>
                    </a:rPr>
                    <a:t>name</a:t>
                  </a:r>
                </a:p>
              </p:txBody>
            </p:sp>
            <p:sp>
              <p:nvSpPr>
                <p:cNvPr id="71722" name="Rectangle 42"/>
                <p:cNvSpPr>
                  <a:spLocks noChangeArrowheads="1"/>
                </p:cNvSpPr>
                <p:nvPr/>
              </p:nvSpPr>
              <p:spPr bwMode="auto">
                <a:xfrm>
                  <a:off x="4347" y="1983"/>
                  <a:ext cx="523" cy="96"/>
                </a:xfrm>
                <a:prstGeom prst="rect">
                  <a:avLst/>
                </a:prstGeom>
                <a:noFill/>
                <a:ln w="12700">
                  <a:noFill/>
                  <a:miter lim="800000"/>
                  <a:headEnd/>
                  <a:tailEnd/>
                </a:ln>
                <a:effectLst/>
              </p:spPr>
              <p:txBody>
                <a:bodyPr wrap="none" lIns="0" tIns="0" rIns="0" bIns="0">
                  <a:spAutoFit/>
                </a:bodyPr>
                <a:lstStyle/>
                <a:p>
                  <a:r>
                    <a:rPr lang="en-US" sz="1000">
                      <a:latin typeface="Arial" pitchFamily="34" charset="0"/>
                    </a:rPr>
                    <a:t>numberCredits</a:t>
                  </a:r>
                </a:p>
              </p:txBody>
            </p:sp>
            <p:sp>
              <p:nvSpPr>
                <p:cNvPr id="71723" name="Rectangle 43"/>
                <p:cNvSpPr>
                  <a:spLocks noChangeArrowheads="1"/>
                </p:cNvSpPr>
                <p:nvPr/>
              </p:nvSpPr>
              <p:spPr bwMode="auto">
                <a:xfrm>
                  <a:off x="4347" y="2175"/>
                  <a:ext cx="230" cy="96"/>
                </a:xfrm>
                <a:prstGeom prst="rect">
                  <a:avLst/>
                </a:prstGeom>
                <a:noFill/>
                <a:ln w="12700">
                  <a:noFill/>
                  <a:miter lim="800000"/>
                  <a:headEnd/>
                  <a:tailEnd/>
                </a:ln>
                <a:effectLst/>
              </p:spPr>
              <p:txBody>
                <a:bodyPr wrap="none" lIns="0" tIns="0" rIns="0" bIns="0">
                  <a:spAutoFit/>
                </a:bodyPr>
                <a:lstStyle/>
                <a:p>
                  <a:r>
                    <a:rPr lang="en-US" sz="1000">
                      <a:latin typeface="Arial" pitchFamily="34" charset="0"/>
                    </a:rPr>
                    <a:t>open()</a:t>
                  </a:r>
                </a:p>
              </p:txBody>
            </p:sp>
            <p:sp>
              <p:nvSpPr>
                <p:cNvPr id="71724" name="Rectangle 44"/>
                <p:cNvSpPr>
                  <a:spLocks noChangeArrowheads="1"/>
                </p:cNvSpPr>
                <p:nvPr/>
              </p:nvSpPr>
              <p:spPr bwMode="auto">
                <a:xfrm>
                  <a:off x="4347" y="2271"/>
                  <a:ext cx="864" cy="96"/>
                </a:xfrm>
                <a:prstGeom prst="rect">
                  <a:avLst/>
                </a:prstGeom>
                <a:noFill/>
                <a:ln w="12700">
                  <a:noFill/>
                  <a:miter lim="800000"/>
                  <a:headEnd/>
                  <a:tailEnd/>
                </a:ln>
                <a:effectLst/>
              </p:spPr>
              <p:txBody>
                <a:bodyPr wrap="none" lIns="0" tIns="0" rIns="0" bIns="0">
                  <a:spAutoFit/>
                </a:bodyPr>
                <a:lstStyle/>
                <a:p>
                  <a:r>
                    <a:rPr lang="en-US" sz="1000">
                      <a:latin typeface="Arial" pitchFamily="34" charset="0"/>
                    </a:rPr>
                    <a:t>addStudent(StudentInfo)</a:t>
                  </a:r>
                </a:p>
              </p:txBody>
            </p:sp>
            <p:sp>
              <p:nvSpPr>
                <p:cNvPr id="71725" name="Rectangle 45"/>
                <p:cNvSpPr>
                  <a:spLocks noChangeArrowheads="1"/>
                </p:cNvSpPr>
                <p:nvPr/>
              </p:nvSpPr>
              <p:spPr bwMode="auto">
                <a:xfrm>
                  <a:off x="2611" y="2248"/>
                  <a:ext cx="12" cy="230"/>
                </a:xfrm>
                <a:prstGeom prst="rect">
                  <a:avLst/>
                </a:prstGeom>
                <a:noFill/>
                <a:ln w="12700">
                  <a:noFill/>
                  <a:miter lim="800000"/>
                  <a:headEnd/>
                  <a:tailEnd/>
                </a:ln>
                <a:effectLst/>
              </p:spPr>
              <p:txBody>
                <a:bodyPr wrap="none" anchor="ctr"/>
                <a:lstStyle/>
                <a:p>
                  <a:endParaRPr lang="ar-EG"/>
                </a:p>
              </p:txBody>
            </p:sp>
            <p:sp>
              <p:nvSpPr>
                <p:cNvPr id="71726" name="Rectangle 46"/>
                <p:cNvSpPr>
                  <a:spLocks noChangeArrowheads="1"/>
                </p:cNvSpPr>
                <p:nvPr/>
              </p:nvSpPr>
              <p:spPr bwMode="auto">
                <a:xfrm>
                  <a:off x="2617" y="2344"/>
                  <a:ext cx="200" cy="96"/>
                </a:xfrm>
                <a:prstGeom prst="rect">
                  <a:avLst/>
                </a:prstGeom>
                <a:noFill/>
                <a:ln w="12700">
                  <a:noFill/>
                  <a:miter lim="800000"/>
                  <a:headEnd/>
                  <a:tailEnd/>
                </a:ln>
                <a:effectLst/>
              </p:spPr>
              <p:txBody>
                <a:bodyPr wrap="none" lIns="0" tIns="0" rIns="0" bIns="0">
                  <a:spAutoFit/>
                </a:bodyPr>
                <a:lstStyle/>
                <a:p>
                  <a:r>
                    <a:rPr lang="en-US" sz="1000">
                      <a:latin typeface="Arial" pitchFamily="34" charset="0"/>
                    </a:rPr>
                    <a:t>major</a:t>
                  </a:r>
                </a:p>
              </p:txBody>
            </p:sp>
            <p:sp>
              <p:nvSpPr>
                <p:cNvPr id="71727" name="Rectangle 47"/>
                <p:cNvSpPr>
                  <a:spLocks noChangeArrowheads="1"/>
                </p:cNvSpPr>
                <p:nvPr/>
              </p:nvSpPr>
              <p:spPr bwMode="auto">
                <a:xfrm>
                  <a:off x="3761" y="3152"/>
                  <a:ext cx="274" cy="96"/>
                </a:xfrm>
                <a:prstGeom prst="rect">
                  <a:avLst/>
                </a:prstGeom>
                <a:noFill/>
                <a:ln w="12700">
                  <a:noFill/>
                  <a:miter lim="800000"/>
                  <a:headEnd/>
                  <a:tailEnd/>
                </a:ln>
                <a:effectLst/>
              </p:spPr>
              <p:txBody>
                <a:bodyPr wrap="none" lIns="0" tIns="0" rIns="0" bIns="0">
                  <a:spAutoFit/>
                </a:bodyPr>
                <a:lstStyle/>
                <a:p>
                  <a:r>
                    <a:rPr lang="en-US" sz="1000">
                      <a:latin typeface="Arial" pitchFamily="34" charset="0"/>
                    </a:rPr>
                    <a:t>location</a:t>
                  </a:r>
                </a:p>
              </p:txBody>
            </p:sp>
            <p:sp>
              <p:nvSpPr>
                <p:cNvPr id="71728" name="Rectangle 48"/>
                <p:cNvSpPr>
                  <a:spLocks noChangeArrowheads="1"/>
                </p:cNvSpPr>
                <p:nvPr/>
              </p:nvSpPr>
              <p:spPr bwMode="auto">
                <a:xfrm>
                  <a:off x="3761" y="3344"/>
                  <a:ext cx="230" cy="96"/>
                </a:xfrm>
                <a:prstGeom prst="rect">
                  <a:avLst/>
                </a:prstGeom>
                <a:noFill/>
                <a:ln w="12700">
                  <a:noFill/>
                  <a:miter lim="800000"/>
                  <a:headEnd/>
                  <a:tailEnd/>
                </a:ln>
                <a:effectLst/>
              </p:spPr>
              <p:txBody>
                <a:bodyPr wrap="none" lIns="0" tIns="0" rIns="0" bIns="0">
                  <a:spAutoFit/>
                </a:bodyPr>
                <a:lstStyle/>
                <a:p>
                  <a:r>
                    <a:rPr lang="en-US" sz="1000">
                      <a:latin typeface="Arial" pitchFamily="34" charset="0"/>
                    </a:rPr>
                    <a:t>open()</a:t>
                  </a:r>
                </a:p>
              </p:txBody>
            </p:sp>
            <p:sp>
              <p:nvSpPr>
                <p:cNvPr id="71729" name="Rectangle 49"/>
                <p:cNvSpPr>
                  <a:spLocks noChangeArrowheads="1"/>
                </p:cNvSpPr>
                <p:nvPr/>
              </p:nvSpPr>
              <p:spPr bwMode="auto">
                <a:xfrm>
                  <a:off x="3761" y="3440"/>
                  <a:ext cx="864" cy="96"/>
                </a:xfrm>
                <a:prstGeom prst="rect">
                  <a:avLst/>
                </a:prstGeom>
                <a:noFill/>
                <a:ln w="12700">
                  <a:noFill/>
                  <a:miter lim="800000"/>
                  <a:headEnd/>
                  <a:tailEnd/>
                </a:ln>
                <a:effectLst/>
              </p:spPr>
              <p:txBody>
                <a:bodyPr wrap="none" lIns="0" tIns="0" rIns="0" bIns="0">
                  <a:spAutoFit/>
                </a:bodyPr>
                <a:lstStyle/>
                <a:p>
                  <a:r>
                    <a:rPr lang="en-US" sz="1000">
                      <a:latin typeface="Arial" pitchFamily="34" charset="0"/>
                    </a:rPr>
                    <a:t>addStudent(StudentInfo)</a:t>
                  </a:r>
                </a:p>
              </p:txBody>
            </p:sp>
            <p:sp>
              <p:nvSpPr>
                <p:cNvPr id="71730" name="Rectangle 50"/>
                <p:cNvSpPr>
                  <a:spLocks noChangeArrowheads="1"/>
                </p:cNvSpPr>
                <p:nvPr/>
              </p:nvSpPr>
              <p:spPr bwMode="auto">
                <a:xfrm>
                  <a:off x="1242" y="3016"/>
                  <a:ext cx="12" cy="230"/>
                </a:xfrm>
                <a:prstGeom prst="rect">
                  <a:avLst/>
                </a:prstGeom>
                <a:noFill/>
                <a:ln w="12700">
                  <a:noFill/>
                  <a:miter lim="800000"/>
                  <a:headEnd/>
                  <a:tailEnd/>
                </a:ln>
                <a:effectLst/>
              </p:spPr>
              <p:txBody>
                <a:bodyPr wrap="none" anchor="ctr"/>
                <a:lstStyle/>
                <a:p>
                  <a:endParaRPr lang="ar-EG"/>
                </a:p>
              </p:txBody>
            </p:sp>
            <p:sp>
              <p:nvSpPr>
                <p:cNvPr id="71731" name="Rectangle 51"/>
                <p:cNvSpPr>
                  <a:spLocks noChangeArrowheads="1"/>
                </p:cNvSpPr>
                <p:nvPr/>
              </p:nvSpPr>
              <p:spPr bwMode="auto">
                <a:xfrm>
                  <a:off x="1248" y="3112"/>
                  <a:ext cx="450" cy="96"/>
                </a:xfrm>
                <a:prstGeom prst="rect">
                  <a:avLst/>
                </a:prstGeom>
                <a:noFill/>
                <a:ln w="12700">
                  <a:noFill/>
                  <a:miter lim="800000"/>
                  <a:headEnd/>
                  <a:tailEnd/>
                </a:ln>
                <a:effectLst/>
              </p:spPr>
              <p:txBody>
                <a:bodyPr wrap="none" lIns="0" tIns="0" rIns="0" bIns="0">
                  <a:spAutoFit/>
                </a:bodyPr>
                <a:lstStyle/>
                <a:p>
                  <a:r>
                    <a:rPr lang="en-US" sz="1000">
                      <a:latin typeface="Arial" pitchFamily="34" charset="0"/>
                    </a:rPr>
                    <a:t>tenureStatus</a:t>
                  </a:r>
                </a:p>
              </p:txBody>
            </p:sp>
          </p:grpSp>
          <p:grpSp>
            <p:nvGrpSpPr>
              <p:cNvPr id="13" name="Group 57"/>
              <p:cNvGrpSpPr>
                <a:grpSpLocks/>
              </p:cNvGrpSpPr>
              <p:nvPr/>
            </p:nvGrpSpPr>
            <p:grpSpPr bwMode="auto">
              <a:xfrm>
                <a:off x="4059" y="929"/>
                <a:ext cx="991" cy="388"/>
                <a:chOff x="4059" y="929"/>
                <a:chExt cx="991" cy="388"/>
              </a:xfrm>
            </p:grpSpPr>
            <p:sp>
              <p:nvSpPr>
                <p:cNvPr id="71733" name="Rectangle 53"/>
                <p:cNvSpPr>
                  <a:spLocks noChangeArrowheads="1"/>
                </p:cNvSpPr>
                <p:nvPr/>
              </p:nvSpPr>
              <p:spPr bwMode="auto">
                <a:xfrm>
                  <a:off x="4059" y="929"/>
                  <a:ext cx="982" cy="388"/>
                </a:xfrm>
                <a:prstGeom prst="rect">
                  <a:avLst/>
                </a:prstGeom>
                <a:noFill/>
                <a:ln w="12700">
                  <a:solidFill>
                    <a:schemeClr val="folHlink"/>
                  </a:solidFill>
                  <a:miter lim="800000"/>
                  <a:headEnd/>
                  <a:tailEnd/>
                </a:ln>
                <a:effectLst/>
              </p:spPr>
              <p:txBody>
                <a:bodyPr wrap="none" anchor="ctr"/>
                <a:lstStyle/>
                <a:p>
                  <a:endParaRPr lang="ar-EG"/>
                </a:p>
              </p:txBody>
            </p:sp>
            <p:sp>
              <p:nvSpPr>
                <p:cNvPr id="71734" name="Rectangle 54"/>
                <p:cNvSpPr>
                  <a:spLocks noChangeArrowheads="1"/>
                </p:cNvSpPr>
                <p:nvPr/>
              </p:nvSpPr>
              <p:spPr bwMode="auto">
                <a:xfrm>
                  <a:off x="4103" y="1052"/>
                  <a:ext cx="947"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ScheduleAlgorithm</a:t>
                  </a:r>
                </a:p>
              </p:txBody>
            </p:sp>
            <p:sp>
              <p:nvSpPr>
                <p:cNvPr id="71735" name="Line 55"/>
                <p:cNvSpPr>
                  <a:spLocks noChangeShapeType="1"/>
                </p:cNvSpPr>
                <p:nvPr/>
              </p:nvSpPr>
              <p:spPr bwMode="auto">
                <a:xfrm>
                  <a:off x="4060" y="1186"/>
                  <a:ext cx="980" cy="1"/>
                </a:xfrm>
                <a:prstGeom prst="line">
                  <a:avLst/>
                </a:prstGeom>
                <a:noFill/>
                <a:ln w="12700">
                  <a:solidFill>
                    <a:schemeClr val="folHlink"/>
                  </a:solidFill>
                  <a:round/>
                  <a:headEnd/>
                  <a:tailEnd/>
                </a:ln>
                <a:effectLst/>
              </p:spPr>
              <p:txBody>
                <a:bodyPr wrap="none" anchor="ctr"/>
                <a:lstStyle/>
                <a:p>
                  <a:endParaRPr lang="ar-EG"/>
                </a:p>
              </p:txBody>
            </p:sp>
            <p:sp>
              <p:nvSpPr>
                <p:cNvPr id="71736" name="Line 56"/>
                <p:cNvSpPr>
                  <a:spLocks noChangeShapeType="1"/>
                </p:cNvSpPr>
                <p:nvPr/>
              </p:nvSpPr>
              <p:spPr bwMode="auto">
                <a:xfrm>
                  <a:off x="4060" y="1234"/>
                  <a:ext cx="980" cy="1"/>
                </a:xfrm>
                <a:prstGeom prst="line">
                  <a:avLst/>
                </a:prstGeom>
                <a:noFill/>
                <a:ln w="12700">
                  <a:solidFill>
                    <a:schemeClr val="folHlink"/>
                  </a:solidFill>
                  <a:round/>
                  <a:headEnd/>
                  <a:tailEnd/>
                </a:ln>
                <a:effectLst/>
              </p:spPr>
              <p:txBody>
                <a:bodyPr wrap="none" anchor="ctr"/>
                <a:lstStyle/>
                <a:p>
                  <a:endParaRPr lang="ar-EG"/>
                </a:p>
              </p:txBody>
            </p:sp>
          </p:grpSp>
        </p:grpSp>
        <p:grpSp>
          <p:nvGrpSpPr>
            <p:cNvPr id="14" name="Group 62"/>
            <p:cNvGrpSpPr>
              <a:grpSpLocks/>
            </p:cNvGrpSpPr>
            <p:nvPr/>
          </p:nvGrpSpPr>
          <p:grpSpPr bwMode="auto">
            <a:xfrm>
              <a:off x="3540" y="1242"/>
              <a:ext cx="517" cy="155"/>
              <a:chOff x="3540" y="1242"/>
              <a:chExt cx="517" cy="155"/>
            </a:xfrm>
          </p:grpSpPr>
          <p:sp>
            <p:nvSpPr>
              <p:cNvPr id="71739" name="Line 59"/>
              <p:cNvSpPr>
                <a:spLocks noChangeShapeType="1"/>
              </p:cNvSpPr>
              <p:nvPr/>
            </p:nvSpPr>
            <p:spPr bwMode="auto">
              <a:xfrm flipV="1">
                <a:off x="3540" y="1251"/>
                <a:ext cx="509" cy="146"/>
              </a:xfrm>
              <a:prstGeom prst="line">
                <a:avLst/>
              </a:prstGeom>
              <a:noFill/>
              <a:ln w="12700">
                <a:solidFill>
                  <a:schemeClr val="folHlink"/>
                </a:solidFill>
                <a:prstDash val="dash"/>
                <a:round/>
                <a:headEnd/>
                <a:tailEnd/>
              </a:ln>
              <a:effectLst/>
            </p:spPr>
            <p:txBody>
              <a:bodyPr wrap="none" anchor="ctr"/>
              <a:lstStyle/>
              <a:p>
                <a:endParaRPr lang="ar-EG"/>
              </a:p>
            </p:txBody>
          </p:sp>
          <p:sp>
            <p:nvSpPr>
              <p:cNvPr id="71740" name="Line 60"/>
              <p:cNvSpPr>
                <a:spLocks noChangeShapeType="1"/>
              </p:cNvSpPr>
              <p:nvPr/>
            </p:nvSpPr>
            <p:spPr bwMode="auto">
              <a:xfrm flipH="1">
                <a:off x="3990" y="1260"/>
                <a:ext cx="67" cy="35"/>
              </a:xfrm>
              <a:prstGeom prst="line">
                <a:avLst/>
              </a:prstGeom>
              <a:noFill/>
              <a:ln w="12700">
                <a:solidFill>
                  <a:schemeClr val="folHlink"/>
                </a:solidFill>
                <a:round/>
                <a:headEnd/>
                <a:tailEnd/>
              </a:ln>
              <a:effectLst/>
            </p:spPr>
            <p:txBody>
              <a:bodyPr wrap="none" anchor="ctr"/>
              <a:lstStyle/>
              <a:p>
                <a:endParaRPr lang="ar-EG"/>
              </a:p>
            </p:txBody>
          </p:sp>
          <p:sp>
            <p:nvSpPr>
              <p:cNvPr id="71741" name="Line 61"/>
              <p:cNvSpPr>
                <a:spLocks noChangeShapeType="1"/>
              </p:cNvSpPr>
              <p:nvPr/>
            </p:nvSpPr>
            <p:spPr bwMode="auto">
              <a:xfrm flipH="1" flipV="1">
                <a:off x="3974" y="1242"/>
                <a:ext cx="82" cy="16"/>
              </a:xfrm>
              <a:prstGeom prst="line">
                <a:avLst/>
              </a:prstGeom>
              <a:noFill/>
              <a:ln w="12700">
                <a:solidFill>
                  <a:schemeClr val="folHlink"/>
                </a:solidFill>
                <a:round/>
                <a:headEnd/>
                <a:tailEnd/>
              </a:ln>
              <a:effectLst/>
            </p:spPr>
            <p:txBody>
              <a:bodyPr wrap="none" anchor="ctr"/>
              <a:lstStyle/>
              <a:p>
                <a:endParaRPr lang="ar-EG"/>
              </a:p>
            </p:txBody>
          </p:sp>
        </p:grpSp>
      </p:grpSp>
      <p:grpSp>
        <p:nvGrpSpPr>
          <p:cNvPr id="15" name="Group 75"/>
          <p:cNvGrpSpPr>
            <a:grpSpLocks/>
          </p:cNvGrpSpPr>
          <p:nvPr/>
        </p:nvGrpSpPr>
        <p:grpSpPr bwMode="auto">
          <a:xfrm>
            <a:off x="2882900" y="2041525"/>
            <a:ext cx="4394200" cy="2673350"/>
            <a:chOff x="1816" y="1286"/>
            <a:chExt cx="2768" cy="1684"/>
          </a:xfrm>
        </p:grpSpPr>
        <p:grpSp>
          <p:nvGrpSpPr>
            <p:cNvPr id="16" name="Group 66"/>
            <p:cNvGrpSpPr>
              <a:grpSpLocks/>
            </p:cNvGrpSpPr>
            <p:nvPr/>
          </p:nvGrpSpPr>
          <p:grpSpPr bwMode="auto">
            <a:xfrm>
              <a:off x="1816" y="1286"/>
              <a:ext cx="549" cy="127"/>
              <a:chOff x="1816" y="1286"/>
              <a:chExt cx="549" cy="127"/>
            </a:xfrm>
          </p:grpSpPr>
          <p:sp>
            <p:nvSpPr>
              <p:cNvPr id="71744" name="Line 64"/>
              <p:cNvSpPr>
                <a:spLocks noChangeShapeType="1"/>
              </p:cNvSpPr>
              <p:nvPr/>
            </p:nvSpPr>
            <p:spPr bwMode="auto">
              <a:xfrm>
                <a:off x="2100" y="1358"/>
                <a:ext cx="265" cy="55"/>
              </a:xfrm>
              <a:prstGeom prst="line">
                <a:avLst/>
              </a:prstGeom>
              <a:noFill/>
              <a:ln w="12700">
                <a:solidFill>
                  <a:schemeClr val="folHlink"/>
                </a:solidFill>
                <a:round/>
                <a:headEnd/>
                <a:tailEnd type="triangle" w="med" len="med"/>
              </a:ln>
              <a:effectLst/>
            </p:spPr>
            <p:txBody>
              <a:bodyPr wrap="none" anchor="ctr"/>
              <a:lstStyle/>
              <a:p>
                <a:endParaRPr lang="ar-EG"/>
              </a:p>
            </p:txBody>
          </p:sp>
          <p:sp>
            <p:nvSpPr>
              <p:cNvPr id="71745" name="Line 65"/>
              <p:cNvSpPr>
                <a:spLocks noChangeShapeType="1"/>
              </p:cNvSpPr>
              <p:nvPr/>
            </p:nvSpPr>
            <p:spPr bwMode="auto">
              <a:xfrm flipH="1" flipV="1">
                <a:off x="1816" y="1286"/>
                <a:ext cx="282" cy="70"/>
              </a:xfrm>
              <a:prstGeom prst="line">
                <a:avLst/>
              </a:prstGeom>
              <a:noFill/>
              <a:ln w="12700">
                <a:solidFill>
                  <a:schemeClr val="folHlink"/>
                </a:solidFill>
                <a:round/>
                <a:headEnd/>
                <a:tailEnd/>
              </a:ln>
              <a:effectLst/>
            </p:spPr>
            <p:txBody>
              <a:bodyPr wrap="none" anchor="ctr"/>
              <a:lstStyle/>
              <a:p>
                <a:endParaRPr lang="ar-EG"/>
              </a:p>
            </p:txBody>
          </p:sp>
        </p:grpSp>
        <p:grpSp>
          <p:nvGrpSpPr>
            <p:cNvPr id="17" name="Group 69"/>
            <p:cNvGrpSpPr>
              <a:grpSpLocks/>
            </p:cNvGrpSpPr>
            <p:nvPr/>
          </p:nvGrpSpPr>
          <p:grpSpPr bwMode="auto">
            <a:xfrm>
              <a:off x="3531" y="1696"/>
              <a:ext cx="792" cy="200"/>
              <a:chOff x="3531" y="1696"/>
              <a:chExt cx="792" cy="200"/>
            </a:xfrm>
          </p:grpSpPr>
          <p:sp>
            <p:nvSpPr>
              <p:cNvPr id="71747" name="Line 67"/>
              <p:cNvSpPr>
                <a:spLocks noChangeShapeType="1"/>
              </p:cNvSpPr>
              <p:nvPr/>
            </p:nvSpPr>
            <p:spPr bwMode="auto">
              <a:xfrm>
                <a:off x="3935" y="1804"/>
                <a:ext cx="388" cy="92"/>
              </a:xfrm>
              <a:prstGeom prst="line">
                <a:avLst/>
              </a:prstGeom>
              <a:noFill/>
              <a:ln w="12700">
                <a:solidFill>
                  <a:schemeClr val="folHlink"/>
                </a:solidFill>
                <a:round/>
                <a:headEnd/>
                <a:tailEnd type="triangle" w="med" len="med"/>
              </a:ln>
              <a:effectLst/>
            </p:spPr>
            <p:txBody>
              <a:bodyPr wrap="none" anchor="ctr"/>
              <a:lstStyle/>
              <a:p>
                <a:endParaRPr lang="ar-EG"/>
              </a:p>
            </p:txBody>
          </p:sp>
          <p:sp>
            <p:nvSpPr>
              <p:cNvPr id="71748" name="Line 68"/>
              <p:cNvSpPr>
                <a:spLocks noChangeShapeType="1"/>
              </p:cNvSpPr>
              <p:nvPr/>
            </p:nvSpPr>
            <p:spPr bwMode="auto">
              <a:xfrm flipH="1" flipV="1">
                <a:off x="3531" y="1696"/>
                <a:ext cx="402" cy="107"/>
              </a:xfrm>
              <a:prstGeom prst="line">
                <a:avLst/>
              </a:prstGeom>
              <a:noFill/>
              <a:ln w="12700">
                <a:solidFill>
                  <a:schemeClr val="folHlink"/>
                </a:solidFill>
                <a:round/>
                <a:headEnd/>
                <a:tailEnd/>
              </a:ln>
              <a:effectLst/>
            </p:spPr>
            <p:txBody>
              <a:bodyPr wrap="none" anchor="ctr"/>
              <a:lstStyle/>
              <a:p>
                <a:endParaRPr lang="ar-EG"/>
              </a:p>
            </p:txBody>
          </p:sp>
        </p:grpSp>
        <p:grpSp>
          <p:nvGrpSpPr>
            <p:cNvPr id="18" name="Group 74"/>
            <p:cNvGrpSpPr>
              <a:grpSpLocks/>
            </p:cNvGrpSpPr>
            <p:nvPr/>
          </p:nvGrpSpPr>
          <p:grpSpPr bwMode="auto">
            <a:xfrm>
              <a:off x="4315" y="2410"/>
              <a:ext cx="269" cy="560"/>
              <a:chOff x="4315" y="2410"/>
              <a:chExt cx="269" cy="560"/>
            </a:xfrm>
          </p:grpSpPr>
          <p:grpSp>
            <p:nvGrpSpPr>
              <p:cNvPr id="19" name="Group 72"/>
              <p:cNvGrpSpPr>
                <a:grpSpLocks/>
              </p:cNvGrpSpPr>
              <p:nvPr/>
            </p:nvGrpSpPr>
            <p:grpSpPr bwMode="auto">
              <a:xfrm>
                <a:off x="4315" y="2410"/>
                <a:ext cx="258" cy="560"/>
                <a:chOff x="4315" y="2410"/>
                <a:chExt cx="258" cy="560"/>
              </a:xfrm>
            </p:grpSpPr>
            <p:sp>
              <p:nvSpPr>
                <p:cNvPr id="71750" name="Line 70"/>
                <p:cNvSpPr>
                  <a:spLocks noChangeShapeType="1"/>
                </p:cNvSpPr>
                <p:nvPr/>
              </p:nvSpPr>
              <p:spPr bwMode="auto">
                <a:xfrm flipV="1">
                  <a:off x="4452" y="2410"/>
                  <a:ext cx="121" cy="287"/>
                </a:xfrm>
                <a:prstGeom prst="line">
                  <a:avLst/>
                </a:prstGeom>
                <a:noFill/>
                <a:ln w="12700">
                  <a:solidFill>
                    <a:schemeClr val="folHlink"/>
                  </a:solidFill>
                  <a:round/>
                  <a:headEnd/>
                  <a:tailEnd type="triangle" w="med" len="med"/>
                </a:ln>
                <a:effectLst/>
              </p:spPr>
              <p:txBody>
                <a:bodyPr wrap="none" anchor="ctr"/>
                <a:lstStyle/>
                <a:p>
                  <a:endParaRPr lang="ar-EG"/>
                </a:p>
              </p:txBody>
            </p:sp>
            <p:sp>
              <p:nvSpPr>
                <p:cNvPr id="71751" name="Line 71"/>
                <p:cNvSpPr>
                  <a:spLocks noChangeShapeType="1"/>
                </p:cNvSpPr>
                <p:nvPr/>
              </p:nvSpPr>
              <p:spPr bwMode="auto">
                <a:xfrm flipH="1">
                  <a:off x="4315" y="2698"/>
                  <a:ext cx="136" cy="272"/>
                </a:xfrm>
                <a:prstGeom prst="line">
                  <a:avLst/>
                </a:prstGeom>
                <a:noFill/>
                <a:ln w="12700">
                  <a:solidFill>
                    <a:schemeClr val="folHlink"/>
                  </a:solidFill>
                  <a:round/>
                  <a:headEnd/>
                  <a:tailEnd type="triangle" w="med" len="med"/>
                </a:ln>
                <a:effectLst/>
              </p:spPr>
              <p:txBody>
                <a:bodyPr wrap="none" anchor="ctr"/>
                <a:lstStyle/>
                <a:p>
                  <a:endParaRPr lang="ar-EG"/>
                </a:p>
              </p:txBody>
            </p:sp>
          </p:grpSp>
          <p:sp>
            <p:nvSpPr>
              <p:cNvPr id="71753" name="Freeform 73"/>
              <p:cNvSpPr>
                <a:spLocks/>
              </p:cNvSpPr>
              <p:nvPr/>
            </p:nvSpPr>
            <p:spPr bwMode="auto">
              <a:xfrm>
                <a:off x="4529" y="2413"/>
                <a:ext cx="55" cy="95"/>
              </a:xfrm>
              <a:custGeom>
                <a:avLst/>
                <a:gdLst/>
                <a:ahLst/>
                <a:cxnLst>
                  <a:cxn ang="0">
                    <a:pos x="48" y="0"/>
                  </a:cxn>
                  <a:cxn ang="0">
                    <a:pos x="54" y="58"/>
                  </a:cxn>
                  <a:cxn ang="0">
                    <a:pos x="4" y="94"/>
                  </a:cxn>
                  <a:cxn ang="0">
                    <a:pos x="0" y="35"/>
                  </a:cxn>
                  <a:cxn ang="0">
                    <a:pos x="48" y="0"/>
                  </a:cxn>
                </a:cxnLst>
                <a:rect l="0" t="0" r="r" b="b"/>
                <a:pathLst>
                  <a:path w="55" h="95">
                    <a:moveTo>
                      <a:pt x="48" y="0"/>
                    </a:moveTo>
                    <a:lnTo>
                      <a:pt x="54" y="58"/>
                    </a:lnTo>
                    <a:lnTo>
                      <a:pt x="4" y="94"/>
                    </a:lnTo>
                    <a:lnTo>
                      <a:pt x="0" y="35"/>
                    </a:lnTo>
                    <a:lnTo>
                      <a:pt x="48" y="0"/>
                    </a:lnTo>
                  </a:path>
                </a:pathLst>
              </a:custGeom>
              <a:solidFill>
                <a:schemeClr val="tx2"/>
              </a:solidFill>
              <a:ln w="12700" cap="rnd" cmpd="sng">
                <a:solidFill>
                  <a:schemeClr val="folHlink"/>
                </a:solidFill>
                <a:prstDash val="solid"/>
                <a:round/>
                <a:headEnd type="none" w="med" len="med"/>
                <a:tailEnd type="none" w="med" len="med"/>
              </a:ln>
              <a:effectLst/>
            </p:spPr>
            <p:txBody>
              <a:bodyPr/>
              <a:lstStyle/>
              <a:p>
                <a:endParaRPr lang="ar-EG"/>
              </a:p>
            </p:txBody>
          </p:sp>
        </p:grpSp>
      </p:grpSp>
      <p:grpSp>
        <p:nvGrpSpPr>
          <p:cNvPr id="20" name="Group 86"/>
          <p:cNvGrpSpPr>
            <a:grpSpLocks/>
          </p:cNvGrpSpPr>
          <p:nvPr/>
        </p:nvGrpSpPr>
        <p:grpSpPr bwMode="auto">
          <a:xfrm>
            <a:off x="3048000" y="2209800"/>
            <a:ext cx="4305301" cy="3186113"/>
            <a:chOff x="1920" y="1392"/>
            <a:chExt cx="2712" cy="2007"/>
          </a:xfrm>
        </p:grpSpPr>
        <p:sp>
          <p:nvSpPr>
            <p:cNvPr id="71756" name="Rectangle 76"/>
            <p:cNvSpPr>
              <a:spLocks noChangeArrowheads="1"/>
            </p:cNvSpPr>
            <p:nvPr/>
          </p:nvSpPr>
          <p:spPr bwMode="auto">
            <a:xfrm>
              <a:off x="2302" y="1469"/>
              <a:ext cx="63"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1</a:t>
              </a:r>
            </a:p>
          </p:txBody>
        </p:sp>
        <p:sp>
          <p:nvSpPr>
            <p:cNvPr id="71757" name="Rectangle 77"/>
            <p:cNvSpPr>
              <a:spLocks noChangeArrowheads="1"/>
            </p:cNvSpPr>
            <p:nvPr/>
          </p:nvSpPr>
          <p:spPr bwMode="auto">
            <a:xfrm>
              <a:off x="1920" y="1392"/>
              <a:ext cx="170"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0..*</a:t>
              </a:r>
            </a:p>
          </p:txBody>
        </p:sp>
        <p:sp>
          <p:nvSpPr>
            <p:cNvPr id="71758" name="Rectangle 78"/>
            <p:cNvSpPr>
              <a:spLocks noChangeArrowheads="1"/>
            </p:cNvSpPr>
            <p:nvPr/>
          </p:nvSpPr>
          <p:spPr bwMode="auto">
            <a:xfrm>
              <a:off x="4135" y="1949"/>
              <a:ext cx="170"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0..*</a:t>
              </a:r>
            </a:p>
          </p:txBody>
        </p:sp>
        <p:sp>
          <p:nvSpPr>
            <p:cNvPr id="71759" name="Rectangle 79"/>
            <p:cNvSpPr>
              <a:spLocks noChangeArrowheads="1"/>
            </p:cNvSpPr>
            <p:nvPr/>
          </p:nvSpPr>
          <p:spPr bwMode="auto">
            <a:xfrm>
              <a:off x="3601" y="1773"/>
              <a:ext cx="63"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1</a:t>
              </a:r>
            </a:p>
          </p:txBody>
        </p:sp>
        <p:sp>
          <p:nvSpPr>
            <p:cNvPr id="71760" name="Rectangle 80"/>
            <p:cNvSpPr>
              <a:spLocks noChangeArrowheads="1"/>
            </p:cNvSpPr>
            <p:nvPr/>
          </p:nvSpPr>
          <p:spPr bwMode="auto">
            <a:xfrm>
              <a:off x="4569" y="2522"/>
              <a:ext cx="63"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1</a:t>
              </a:r>
            </a:p>
          </p:txBody>
        </p:sp>
        <p:sp>
          <p:nvSpPr>
            <p:cNvPr id="71761" name="Rectangle 81"/>
            <p:cNvSpPr>
              <a:spLocks noChangeArrowheads="1"/>
            </p:cNvSpPr>
            <p:nvPr/>
          </p:nvSpPr>
          <p:spPr bwMode="auto">
            <a:xfrm>
              <a:off x="4396" y="2859"/>
              <a:ext cx="170"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1..*</a:t>
              </a:r>
            </a:p>
          </p:txBody>
        </p:sp>
        <p:sp>
          <p:nvSpPr>
            <p:cNvPr id="71762" name="Rectangle 82"/>
            <p:cNvSpPr>
              <a:spLocks noChangeArrowheads="1"/>
            </p:cNvSpPr>
            <p:nvPr/>
          </p:nvSpPr>
          <p:spPr bwMode="auto">
            <a:xfrm>
              <a:off x="3620" y="2965"/>
              <a:ext cx="63"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4</a:t>
              </a:r>
            </a:p>
          </p:txBody>
        </p:sp>
        <p:sp>
          <p:nvSpPr>
            <p:cNvPr id="71763" name="Rectangle 83"/>
            <p:cNvSpPr>
              <a:spLocks noChangeArrowheads="1"/>
            </p:cNvSpPr>
            <p:nvPr/>
          </p:nvSpPr>
          <p:spPr bwMode="auto">
            <a:xfrm>
              <a:off x="3056" y="2662"/>
              <a:ext cx="250"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3..10</a:t>
              </a:r>
            </a:p>
          </p:txBody>
        </p:sp>
        <p:sp>
          <p:nvSpPr>
            <p:cNvPr id="71764" name="Rectangle 84"/>
            <p:cNvSpPr>
              <a:spLocks noChangeArrowheads="1"/>
            </p:cNvSpPr>
            <p:nvPr/>
          </p:nvSpPr>
          <p:spPr bwMode="auto">
            <a:xfrm>
              <a:off x="3538" y="3263"/>
              <a:ext cx="188"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0..4</a:t>
              </a:r>
            </a:p>
          </p:txBody>
        </p:sp>
        <p:sp>
          <p:nvSpPr>
            <p:cNvPr id="71765" name="Rectangle 85"/>
            <p:cNvSpPr>
              <a:spLocks noChangeArrowheads="1"/>
            </p:cNvSpPr>
            <p:nvPr/>
          </p:nvSpPr>
          <p:spPr bwMode="auto">
            <a:xfrm>
              <a:off x="2035" y="3182"/>
              <a:ext cx="63" cy="136"/>
            </a:xfrm>
            <a:prstGeom prst="rect">
              <a:avLst/>
            </a:prstGeom>
            <a:noFill/>
            <a:ln w="12700">
              <a:noFill/>
              <a:miter lim="800000"/>
              <a:headEnd/>
              <a:tailEnd/>
            </a:ln>
            <a:effectLst/>
          </p:spPr>
          <p:txBody>
            <a:bodyPr wrap="none" lIns="0" tIns="0" rIns="0" bIns="0">
              <a:spAutoFit/>
            </a:bodyPr>
            <a:lstStyle/>
            <a:p>
              <a:r>
                <a:rPr lang="en-US" sz="1400">
                  <a:latin typeface="Arial" pitchFamily="34" charset="0"/>
                </a:rPr>
                <a:t>1</a:t>
              </a:r>
            </a:p>
          </p:txBody>
        </p:sp>
      </p:grpSp>
      <p:grpSp>
        <p:nvGrpSpPr>
          <p:cNvPr id="86" name="Group 86"/>
          <p:cNvGrpSpPr>
            <a:grpSpLocks/>
          </p:cNvGrpSpPr>
          <p:nvPr/>
        </p:nvGrpSpPr>
        <p:grpSpPr bwMode="auto">
          <a:xfrm>
            <a:off x="1682750" y="3054350"/>
            <a:ext cx="2409825" cy="1411288"/>
            <a:chOff x="1060" y="1924"/>
            <a:chExt cx="1518" cy="889"/>
          </a:xfrm>
        </p:grpSpPr>
        <p:sp>
          <p:nvSpPr>
            <p:cNvPr id="87" name="Rectangle 76"/>
            <p:cNvSpPr>
              <a:spLocks noChangeArrowheads="1"/>
            </p:cNvSpPr>
            <p:nvPr/>
          </p:nvSpPr>
          <p:spPr bwMode="auto">
            <a:xfrm>
              <a:off x="1073" y="2097"/>
              <a:ext cx="182" cy="87"/>
            </a:xfrm>
            <a:prstGeom prst="rect">
              <a:avLst/>
            </a:prstGeom>
            <a:noFill/>
            <a:ln w="12700">
              <a:noFill/>
              <a:miter lim="800000"/>
              <a:headEnd/>
              <a:tailEnd/>
            </a:ln>
            <a:effectLst/>
          </p:spPr>
          <p:txBody>
            <a:bodyPr wrap="none" lIns="0" tIns="0" rIns="0" bIns="0">
              <a:spAutoFit/>
            </a:bodyPr>
            <a:lstStyle/>
            <a:p>
              <a:r>
                <a:rPr lang="en-US" sz="900">
                  <a:latin typeface="Arial" pitchFamily="34" charset="0"/>
                </a:rPr>
                <a:t>name</a:t>
              </a:r>
            </a:p>
          </p:txBody>
        </p:sp>
        <p:grpSp>
          <p:nvGrpSpPr>
            <p:cNvPr id="88" name="Group 85"/>
            <p:cNvGrpSpPr>
              <a:grpSpLocks/>
            </p:cNvGrpSpPr>
            <p:nvPr/>
          </p:nvGrpSpPr>
          <p:grpSpPr bwMode="auto">
            <a:xfrm>
              <a:off x="1060" y="1924"/>
              <a:ext cx="1518" cy="889"/>
              <a:chOff x="1060" y="1924"/>
              <a:chExt cx="1518" cy="889"/>
            </a:xfrm>
          </p:grpSpPr>
          <p:sp>
            <p:nvSpPr>
              <p:cNvPr id="89" name="Rectangle 77"/>
              <p:cNvSpPr>
                <a:spLocks noChangeArrowheads="1"/>
              </p:cNvSpPr>
              <p:nvPr/>
            </p:nvSpPr>
            <p:spPr bwMode="auto">
              <a:xfrm>
                <a:off x="1060" y="1924"/>
                <a:ext cx="894" cy="395"/>
              </a:xfrm>
              <a:prstGeom prst="rect">
                <a:avLst/>
              </a:prstGeom>
              <a:noFill/>
              <a:ln w="12700">
                <a:solidFill>
                  <a:schemeClr val="folHlink"/>
                </a:solidFill>
                <a:miter lim="800000"/>
                <a:headEnd/>
                <a:tailEnd/>
              </a:ln>
              <a:effectLst/>
            </p:spPr>
            <p:txBody>
              <a:bodyPr wrap="none" anchor="ctr"/>
              <a:lstStyle/>
              <a:p>
                <a:endParaRPr lang="ar-EG" sz="2000"/>
              </a:p>
            </p:txBody>
          </p:sp>
          <p:sp>
            <p:nvSpPr>
              <p:cNvPr id="90" name="Rectangle 78"/>
              <p:cNvSpPr>
                <a:spLocks noChangeArrowheads="1"/>
              </p:cNvSpPr>
              <p:nvPr/>
            </p:nvSpPr>
            <p:spPr bwMode="auto">
              <a:xfrm>
                <a:off x="1106" y="1951"/>
                <a:ext cx="719" cy="116"/>
              </a:xfrm>
              <a:prstGeom prst="rect">
                <a:avLst/>
              </a:prstGeom>
              <a:noFill/>
              <a:ln w="12700">
                <a:noFill/>
                <a:miter lim="800000"/>
                <a:headEnd/>
                <a:tailEnd/>
              </a:ln>
              <a:effectLst/>
            </p:spPr>
            <p:txBody>
              <a:bodyPr wrap="none" lIns="0" tIns="0" rIns="0" bIns="0">
                <a:spAutoFit/>
              </a:bodyPr>
              <a:lstStyle/>
              <a:p>
                <a:r>
                  <a:rPr lang="en-US" sz="1200">
                    <a:latin typeface="Arial" pitchFamily="34" charset="0"/>
                  </a:rPr>
                  <a:t>RegistrationUser</a:t>
                </a:r>
              </a:p>
            </p:txBody>
          </p:sp>
          <p:sp>
            <p:nvSpPr>
              <p:cNvPr id="91" name="Line 79"/>
              <p:cNvSpPr>
                <a:spLocks noChangeShapeType="1"/>
              </p:cNvSpPr>
              <p:nvPr/>
            </p:nvSpPr>
            <p:spPr bwMode="auto">
              <a:xfrm>
                <a:off x="1061" y="2085"/>
                <a:ext cx="892" cy="1"/>
              </a:xfrm>
              <a:prstGeom prst="line">
                <a:avLst/>
              </a:prstGeom>
              <a:noFill/>
              <a:ln w="12700">
                <a:solidFill>
                  <a:schemeClr val="folHlink"/>
                </a:solidFill>
                <a:round/>
                <a:headEnd/>
                <a:tailEnd/>
              </a:ln>
              <a:effectLst/>
            </p:spPr>
            <p:txBody>
              <a:bodyPr wrap="none" anchor="ctr"/>
              <a:lstStyle/>
              <a:p>
                <a:endParaRPr lang="ar-EG" sz="2000"/>
              </a:p>
            </p:txBody>
          </p:sp>
          <p:sp>
            <p:nvSpPr>
              <p:cNvPr id="92" name="Line 80"/>
              <p:cNvSpPr>
                <a:spLocks noChangeShapeType="1"/>
              </p:cNvSpPr>
              <p:nvPr/>
            </p:nvSpPr>
            <p:spPr bwMode="auto">
              <a:xfrm>
                <a:off x="1061" y="2229"/>
                <a:ext cx="892" cy="1"/>
              </a:xfrm>
              <a:prstGeom prst="line">
                <a:avLst/>
              </a:prstGeom>
              <a:noFill/>
              <a:ln w="12700">
                <a:solidFill>
                  <a:schemeClr val="folHlink"/>
                </a:solidFill>
                <a:round/>
                <a:headEnd/>
                <a:tailEnd/>
              </a:ln>
              <a:effectLst/>
            </p:spPr>
            <p:txBody>
              <a:bodyPr wrap="none" anchor="ctr"/>
              <a:lstStyle/>
              <a:p>
                <a:endParaRPr lang="ar-EG" sz="2000"/>
              </a:p>
            </p:txBody>
          </p:sp>
          <p:sp>
            <p:nvSpPr>
              <p:cNvPr id="93" name="Line 81"/>
              <p:cNvSpPr>
                <a:spLocks noChangeShapeType="1"/>
              </p:cNvSpPr>
              <p:nvPr/>
            </p:nvSpPr>
            <p:spPr bwMode="auto">
              <a:xfrm flipH="1" flipV="1">
                <a:off x="1518" y="2320"/>
                <a:ext cx="39" cy="493"/>
              </a:xfrm>
              <a:prstGeom prst="line">
                <a:avLst/>
              </a:prstGeom>
              <a:noFill/>
              <a:ln w="12700">
                <a:solidFill>
                  <a:schemeClr val="folHlink"/>
                </a:solidFill>
                <a:round/>
                <a:headEnd/>
                <a:tailEnd/>
              </a:ln>
              <a:effectLst/>
            </p:spPr>
            <p:txBody>
              <a:bodyPr wrap="none" anchor="ctr"/>
              <a:lstStyle/>
              <a:p>
                <a:endParaRPr lang="ar-EG" sz="2000"/>
              </a:p>
            </p:txBody>
          </p:sp>
          <p:sp>
            <p:nvSpPr>
              <p:cNvPr id="94" name="Freeform 82"/>
              <p:cNvSpPr>
                <a:spLocks/>
              </p:cNvSpPr>
              <p:nvPr/>
            </p:nvSpPr>
            <p:spPr bwMode="auto">
              <a:xfrm>
                <a:off x="1486" y="2323"/>
                <a:ext cx="86" cy="118"/>
              </a:xfrm>
              <a:custGeom>
                <a:avLst/>
                <a:gdLst/>
                <a:ahLst/>
                <a:cxnLst>
                  <a:cxn ang="0">
                    <a:pos x="35" y="0"/>
                  </a:cxn>
                  <a:cxn ang="0">
                    <a:pos x="85" y="114"/>
                  </a:cxn>
                  <a:cxn ang="0">
                    <a:pos x="0" y="117"/>
                  </a:cxn>
                  <a:cxn ang="0">
                    <a:pos x="35" y="0"/>
                  </a:cxn>
                </a:cxnLst>
                <a:rect l="0" t="0" r="r" b="b"/>
                <a:pathLst>
                  <a:path w="86" h="118">
                    <a:moveTo>
                      <a:pt x="35" y="0"/>
                    </a:moveTo>
                    <a:lnTo>
                      <a:pt x="85" y="114"/>
                    </a:lnTo>
                    <a:lnTo>
                      <a:pt x="0" y="117"/>
                    </a:lnTo>
                    <a:lnTo>
                      <a:pt x="35" y="0"/>
                    </a:lnTo>
                  </a:path>
                </a:pathLst>
              </a:custGeom>
              <a:solidFill>
                <a:schemeClr val="tx2"/>
              </a:solidFill>
              <a:ln w="12700" cap="rnd" cmpd="sng">
                <a:solidFill>
                  <a:schemeClr val="folHlink"/>
                </a:solidFill>
                <a:prstDash val="solid"/>
                <a:round/>
                <a:headEnd type="none" w="med" len="med"/>
                <a:tailEnd type="none" w="med" len="med"/>
              </a:ln>
              <a:effectLst/>
            </p:spPr>
            <p:txBody>
              <a:bodyPr/>
              <a:lstStyle/>
              <a:p>
                <a:endParaRPr lang="ar-EG" sz="2000"/>
              </a:p>
            </p:txBody>
          </p:sp>
          <p:sp>
            <p:nvSpPr>
              <p:cNvPr id="95" name="Line 83"/>
              <p:cNvSpPr>
                <a:spLocks noChangeShapeType="1"/>
              </p:cNvSpPr>
              <p:nvPr/>
            </p:nvSpPr>
            <p:spPr bwMode="auto">
              <a:xfrm flipH="1" flipV="1">
                <a:off x="1964" y="2157"/>
                <a:ext cx="614" cy="63"/>
              </a:xfrm>
              <a:prstGeom prst="line">
                <a:avLst/>
              </a:prstGeom>
              <a:noFill/>
              <a:ln w="12700">
                <a:solidFill>
                  <a:schemeClr val="folHlink"/>
                </a:solidFill>
                <a:round/>
                <a:headEnd/>
                <a:tailEnd/>
              </a:ln>
              <a:effectLst/>
            </p:spPr>
            <p:txBody>
              <a:bodyPr wrap="none" anchor="ctr"/>
              <a:lstStyle/>
              <a:p>
                <a:endParaRPr lang="ar-EG" sz="2000"/>
              </a:p>
            </p:txBody>
          </p:sp>
          <p:sp>
            <p:nvSpPr>
              <p:cNvPr id="96" name="Freeform 84"/>
              <p:cNvSpPr>
                <a:spLocks/>
              </p:cNvSpPr>
              <p:nvPr/>
            </p:nvSpPr>
            <p:spPr bwMode="auto">
              <a:xfrm>
                <a:off x="1958" y="2127"/>
                <a:ext cx="120" cy="86"/>
              </a:xfrm>
              <a:custGeom>
                <a:avLst/>
                <a:gdLst/>
                <a:ahLst/>
                <a:cxnLst>
                  <a:cxn ang="0">
                    <a:pos x="0" y="33"/>
                  </a:cxn>
                  <a:cxn ang="0">
                    <a:pos x="119" y="0"/>
                  </a:cxn>
                  <a:cxn ang="0">
                    <a:pos x="112" y="85"/>
                  </a:cxn>
                  <a:cxn ang="0">
                    <a:pos x="0" y="33"/>
                  </a:cxn>
                </a:cxnLst>
                <a:rect l="0" t="0" r="r" b="b"/>
                <a:pathLst>
                  <a:path w="120" h="86">
                    <a:moveTo>
                      <a:pt x="0" y="33"/>
                    </a:moveTo>
                    <a:lnTo>
                      <a:pt x="119" y="0"/>
                    </a:lnTo>
                    <a:lnTo>
                      <a:pt x="112" y="85"/>
                    </a:lnTo>
                    <a:lnTo>
                      <a:pt x="0" y="33"/>
                    </a:lnTo>
                  </a:path>
                </a:pathLst>
              </a:custGeom>
              <a:solidFill>
                <a:schemeClr val="tx2"/>
              </a:solidFill>
              <a:ln w="12700" cap="rnd" cmpd="sng">
                <a:solidFill>
                  <a:schemeClr val="folHlink"/>
                </a:solidFill>
                <a:prstDash val="solid"/>
                <a:round/>
                <a:headEnd type="none" w="med" len="med"/>
                <a:tailEnd type="none" w="med" len="med"/>
              </a:ln>
              <a:effectLst/>
            </p:spPr>
            <p:txBody>
              <a:bodyPr/>
              <a:lstStyle/>
              <a:p>
                <a:endParaRPr lang="ar-EG" sz="2000"/>
              </a:p>
            </p:txBody>
          </p:sp>
        </p:grpSp>
      </p:gr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buNone/>
            </a:pPr>
            <a:r>
              <a:rPr lang="en-US" dirty="0" smtClean="0"/>
              <a:t>In this lesson , he following points were covered: </a:t>
            </a:r>
          </a:p>
          <a:p>
            <a:pPr>
              <a:buNone/>
            </a:pPr>
            <a:endParaRPr lang="en-US" dirty="0" smtClean="0"/>
          </a:p>
          <a:p>
            <a:pPr>
              <a:buNone/>
            </a:pPr>
            <a:r>
              <a:rPr lang="en-US" dirty="0" smtClean="0"/>
              <a:t>• the features represented by a class diagram. </a:t>
            </a:r>
          </a:p>
          <a:p>
            <a:pPr>
              <a:buNone/>
            </a:pPr>
            <a:r>
              <a:rPr lang="en-US" dirty="0" smtClean="0"/>
              <a:t>• the relationships among different types of classes by means of association. </a:t>
            </a:r>
          </a:p>
          <a:p>
            <a:pPr>
              <a:buNone/>
            </a:pPr>
            <a:r>
              <a:rPr lang="en-US" dirty="0" smtClean="0"/>
              <a:t>• the relationships among different types of classes by means of aggregation. </a:t>
            </a:r>
          </a:p>
          <a:p>
            <a:pPr>
              <a:buNone/>
            </a:pPr>
            <a:r>
              <a:rPr lang="en-US" smtClean="0"/>
              <a:t>• the </a:t>
            </a:r>
            <a:r>
              <a:rPr lang="en-US" dirty="0" smtClean="0"/>
              <a:t>relationships among different types of classes by means of composition. </a:t>
            </a:r>
          </a:p>
          <a:p>
            <a:pPr>
              <a:buNone/>
            </a:pPr>
            <a:endParaRPr lang="en-US" dirty="0" smtClean="0"/>
          </a:p>
          <a:p>
            <a:endParaRPr lang="en-US" dirty="0"/>
          </a:p>
        </p:txBody>
      </p:sp>
    </p:spTree>
    <p:extLst>
      <p:ext uri="{BB962C8B-B14F-4D97-AF65-F5344CB8AC3E}">
        <p14:creationId xmlns:p14="http://schemas.microsoft.com/office/powerpoint/2010/main" xmlns="" val="360227419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21944272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1297879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381000" y="1295400"/>
            <a:ext cx="2286000" cy="2590800"/>
            <a:chOff x="6477000" y="1600200"/>
            <a:chExt cx="2286000" cy="2590800"/>
          </a:xfrm>
        </p:grpSpPr>
        <p:sp>
          <p:nvSpPr>
            <p:cNvPr id="28714" name="Rectangle 25"/>
            <p:cNvSpPr>
              <a:spLocks noChangeArrowheads="1"/>
            </p:cNvSpPr>
            <p:nvPr/>
          </p:nvSpPr>
          <p:spPr bwMode="auto">
            <a:xfrm>
              <a:off x="6477000" y="1600200"/>
              <a:ext cx="2286000" cy="2590800"/>
            </a:xfrm>
            <a:prstGeom prst="rect">
              <a:avLst/>
            </a:prstGeom>
            <a:solidFill>
              <a:srgbClr val="FFFFFF"/>
            </a:solidFill>
            <a:ln w="9525">
              <a:solidFill>
                <a:srgbClr val="000000"/>
              </a:solidFill>
              <a:miter lim="800000"/>
              <a:headEnd/>
              <a:tailEnd/>
            </a:ln>
          </p:spPr>
          <p:txBody>
            <a:bodyPr wrap="none" anchor="ctr"/>
            <a:lstStyle/>
            <a:p>
              <a:endParaRPr lang="ar-EG"/>
            </a:p>
          </p:txBody>
        </p:sp>
        <p:sp>
          <p:nvSpPr>
            <p:cNvPr id="28715" name="Text Box 26"/>
            <p:cNvSpPr txBox="1">
              <a:spLocks noChangeArrowheads="1"/>
            </p:cNvSpPr>
            <p:nvPr/>
          </p:nvSpPr>
          <p:spPr bwMode="auto">
            <a:xfrm>
              <a:off x="7162800" y="1600200"/>
              <a:ext cx="971550" cy="366713"/>
            </a:xfrm>
            <a:prstGeom prst="rect">
              <a:avLst/>
            </a:prstGeom>
            <a:noFill/>
            <a:ln w="9525">
              <a:noFill/>
              <a:miter lim="800000"/>
              <a:headEnd/>
              <a:tailEnd/>
            </a:ln>
          </p:spPr>
          <p:txBody>
            <a:bodyPr wrap="none">
              <a:spAutoFit/>
            </a:bodyPr>
            <a:lstStyle/>
            <a:p>
              <a:pPr>
                <a:spcBef>
                  <a:spcPct val="20000"/>
                </a:spcBef>
                <a:buClr>
                  <a:schemeClr val="accent1"/>
                </a:buClr>
              </a:pPr>
              <a:r>
                <a:rPr kumimoji="1" lang="en-US" sz="1800">
                  <a:latin typeface="Arial" pitchFamily="34" charset="0"/>
                </a:rPr>
                <a:t>Student</a:t>
              </a:r>
              <a:endParaRPr kumimoji="1" lang="en-US" sz="1800"/>
            </a:p>
          </p:txBody>
        </p:sp>
        <p:sp>
          <p:nvSpPr>
            <p:cNvPr id="28716" name="Line 27"/>
            <p:cNvSpPr>
              <a:spLocks noChangeShapeType="1"/>
            </p:cNvSpPr>
            <p:nvPr/>
          </p:nvSpPr>
          <p:spPr bwMode="auto">
            <a:xfrm>
              <a:off x="6477000" y="1981200"/>
              <a:ext cx="2286000" cy="0"/>
            </a:xfrm>
            <a:prstGeom prst="line">
              <a:avLst/>
            </a:prstGeom>
            <a:noFill/>
            <a:ln w="9525">
              <a:solidFill>
                <a:srgbClr val="000000"/>
              </a:solidFill>
              <a:round/>
              <a:headEnd/>
              <a:tailEnd/>
            </a:ln>
          </p:spPr>
          <p:txBody>
            <a:bodyPr wrap="none" anchor="ctr"/>
            <a:lstStyle/>
            <a:p>
              <a:endParaRPr lang="ar-EG"/>
            </a:p>
          </p:txBody>
        </p:sp>
        <p:sp>
          <p:nvSpPr>
            <p:cNvPr id="28717" name="Text Box 28"/>
            <p:cNvSpPr txBox="1">
              <a:spLocks noChangeArrowheads="1"/>
            </p:cNvSpPr>
            <p:nvPr/>
          </p:nvSpPr>
          <p:spPr bwMode="auto">
            <a:xfrm>
              <a:off x="6553200" y="1981200"/>
              <a:ext cx="861133" cy="1169551"/>
            </a:xfrm>
            <a:prstGeom prst="rect">
              <a:avLst/>
            </a:prstGeom>
            <a:noFill/>
            <a:ln w="9525">
              <a:noFill/>
              <a:miter lim="800000"/>
              <a:headEnd/>
              <a:tailEnd/>
            </a:ln>
          </p:spPr>
          <p:txBody>
            <a:bodyPr wrap="none">
              <a:spAutoFit/>
            </a:bodyPr>
            <a:lstStyle/>
            <a:p>
              <a:pPr>
                <a:buClr>
                  <a:schemeClr val="accent1"/>
                </a:buClr>
              </a:pPr>
              <a:r>
                <a:rPr kumimoji="1" lang="en-US" sz="1400">
                  <a:latin typeface="Arial" pitchFamily="34" charset="0"/>
                </a:rPr>
                <a:t>name</a:t>
              </a:r>
            </a:p>
            <a:p>
              <a:pPr>
                <a:buClr>
                  <a:schemeClr val="accent1"/>
                </a:buClr>
              </a:pPr>
              <a:r>
                <a:rPr kumimoji="1" lang="en-US" sz="1400">
                  <a:latin typeface="Arial" pitchFamily="34" charset="0"/>
                </a:rPr>
                <a:t>major</a:t>
              </a:r>
            </a:p>
            <a:p>
              <a:pPr>
                <a:buClr>
                  <a:schemeClr val="accent1"/>
                </a:buClr>
              </a:pPr>
              <a:r>
                <a:rPr kumimoji="1" lang="en-US" sz="1400">
                  <a:latin typeface="Arial" pitchFamily="34" charset="0"/>
                </a:rPr>
                <a:t>GPA</a:t>
              </a:r>
            </a:p>
            <a:p>
              <a:pPr>
                <a:buClr>
                  <a:schemeClr val="accent1"/>
                </a:buClr>
              </a:pPr>
              <a:r>
                <a:rPr kumimoji="1" lang="en-US" sz="1400">
                  <a:latin typeface="Arial" pitchFamily="34" charset="0"/>
                </a:rPr>
                <a:t>standing</a:t>
              </a:r>
            </a:p>
            <a:p>
              <a:pPr>
                <a:buClr>
                  <a:schemeClr val="accent1"/>
                </a:buClr>
              </a:pPr>
              <a:r>
                <a:rPr kumimoji="1" lang="en-US" sz="1400">
                  <a:latin typeface="Arial" pitchFamily="34" charset="0"/>
                </a:rPr>
                <a:t>interests</a:t>
              </a:r>
            </a:p>
          </p:txBody>
        </p:sp>
        <p:sp>
          <p:nvSpPr>
            <p:cNvPr id="28718" name="Line 29"/>
            <p:cNvSpPr>
              <a:spLocks noChangeShapeType="1"/>
            </p:cNvSpPr>
            <p:nvPr/>
          </p:nvSpPr>
          <p:spPr bwMode="auto">
            <a:xfrm>
              <a:off x="6477000" y="3124200"/>
              <a:ext cx="2286000" cy="0"/>
            </a:xfrm>
            <a:prstGeom prst="line">
              <a:avLst/>
            </a:prstGeom>
            <a:noFill/>
            <a:ln w="9525">
              <a:solidFill>
                <a:srgbClr val="000000"/>
              </a:solidFill>
              <a:round/>
              <a:headEnd/>
              <a:tailEnd/>
            </a:ln>
          </p:spPr>
          <p:txBody>
            <a:bodyPr wrap="none" anchor="ctr"/>
            <a:lstStyle/>
            <a:p>
              <a:endParaRPr lang="ar-EG"/>
            </a:p>
          </p:txBody>
        </p:sp>
        <p:sp>
          <p:nvSpPr>
            <p:cNvPr id="28719" name="Line 38"/>
            <p:cNvSpPr>
              <a:spLocks noChangeShapeType="1"/>
            </p:cNvSpPr>
            <p:nvPr/>
          </p:nvSpPr>
          <p:spPr bwMode="auto">
            <a:xfrm>
              <a:off x="6477000" y="3429000"/>
              <a:ext cx="2286000" cy="0"/>
            </a:xfrm>
            <a:prstGeom prst="line">
              <a:avLst/>
            </a:prstGeom>
            <a:noFill/>
            <a:ln w="9525">
              <a:solidFill>
                <a:srgbClr val="000000"/>
              </a:solidFill>
              <a:round/>
              <a:headEnd/>
              <a:tailEnd/>
            </a:ln>
          </p:spPr>
          <p:txBody>
            <a:bodyPr wrap="none" anchor="ctr"/>
            <a:lstStyle/>
            <a:p>
              <a:endParaRPr lang="ar-EG"/>
            </a:p>
          </p:txBody>
        </p:sp>
        <p:sp>
          <p:nvSpPr>
            <p:cNvPr id="28720" name="Text Box 39"/>
            <p:cNvSpPr txBox="1">
              <a:spLocks noChangeArrowheads="1"/>
            </p:cNvSpPr>
            <p:nvPr/>
          </p:nvSpPr>
          <p:spPr bwMode="auto">
            <a:xfrm>
              <a:off x="6629400" y="3429000"/>
              <a:ext cx="2057400" cy="738664"/>
            </a:xfrm>
            <a:prstGeom prst="rect">
              <a:avLst/>
            </a:prstGeom>
            <a:noFill/>
            <a:ln w="9525">
              <a:noFill/>
              <a:miter lim="800000"/>
              <a:headEnd/>
              <a:tailEnd/>
            </a:ln>
          </p:spPr>
          <p:txBody>
            <a:bodyPr>
              <a:spAutoFit/>
            </a:bodyPr>
            <a:lstStyle/>
            <a:p>
              <a:pPr>
                <a:buClr>
                  <a:schemeClr val="accent1"/>
                </a:buClr>
              </a:pPr>
              <a:r>
                <a:rPr kumimoji="1" lang="en-US" sz="1400">
                  <a:latin typeface="Arial" pitchFamily="34" charset="0"/>
                </a:rPr>
                <a:t>-- The set of students known to the registration system</a:t>
              </a:r>
            </a:p>
          </p:txBody>
        </p:sp>
      </p:grpSp>
      <p:grpSp>
        <p:nvGrpSpPr>
          <p:cNvPr id="3" name="Group 1053"/>
          <p:cNvGrpSpPr>
            <a:grpSpLocks/>
          </p:cNvGrpSpPr>
          <p:nvPr/>
        </p:nvGrpSpPr>
        <p:grpSpPr bwMode="auto">
          <a:xfrm>
            <a:off x="2971800" y="1295400"/>
            <a:ext cx="3352800" cy="2590800"/>
            <a:chOff x="3312" y="2304"/>
            <a:chExt cx="2112" cy="1632"/>
          </a:xfrm>
        </p:grpSpPr>
        <p:sp>
          <p:nvSpPr>
            <p:cNvPr id="28706" name="Rectangle 1029"/>
            <p:cNvSpPr>
              <a:spLocks noChangeArrowheads="1"/>
            </p:cNvSpPr>
            <p:nvPr/>
          </p:nvSpPr>
          <p:spPr bwMode="auto">
            <a:xfrm>
              <a:off x="3312" y="2304"/>
              <a:ext cx="2112" cy="1632"/>
            </a:xfrm>
            <a:prstGeom prst="rect">
              <a:avLst/>
            </a:prstGeom>
            <a:solidFill>
              <a:srgbClr val="FFFFFF"/>
            </a:solidFill>
            <a:ln w="9525">
              <a:solidFill>
                <a:srgbClr val="000000"/>
              </a:solidFill>
              <a:miter lim="800000"/>
              <a:headEnd/>
              <a:tailEnd/>
            </a:ln>
          </p:spPr>
          <p:txBody>
            <a:bodyPr wrap="none" anchor="ctr"/>
            <a:lstStyle/>
            <a:p>
              <a:endParaRPr lang="ar-EG"/>
            </a:p>
          </p:txBody>
        </p:sp>
        <p:sp>
          <p:nvSpPr>
            <p:cNvPr id="28707" name="Text Box 1030"/>
            <p:cNvSpPr txBox="1">
              <a:spLocks noChangeArrowheads="1"/>
            </p:cNvSpPr>
            <p:nvPr/>
          </p:nvSpPr>
          <p:spPr bwMode="auto">
            <a:xfrm>
              <a:off x="4128" y="2304"/>
              <a:ext cx="768" cy="192"/>
            </a:xfrm>
            <a:prstGeom prst="rect">
              <a:avLst/>
            </a:prstGeom>
            <a:noFill/>
            <a:ln w="9525">
              <a:noFill/>
              <a:miter lim="800000"/>
              <a:headEnd/>
              <a:tailEnd/>
            </a:ln>
          </p:spPr>
          <p:txBody>
            <a:bodyPr>
              <a:spAutoFit/>
            </a:bodyPr>
            <a:lstStyle/>
            <a:p>
              <a:pPr>
                <a:spcBef>
                  <a:spcPct val="20000"/>
                </a:spcBef>
                <a:buClr>
                  <a:schemeClr val="accent1"/>
                </a:buClr>
              </a:pPr>
              <a:r>
                <a:rPr kumimoji="1" lang="en-US" sz="1400">
                  <a:latin typeface="Arial" pitchFamily="34" charset="0"/>
                </a:rPr>
                <a:t>Student</a:t>
              </a:r>
              <a:endParaRPr kumimoji="1" lang="en-US" sz="1400"/>
            </a:p>
          </p:txBody>
        </p:sp>
        <p:sp>
          <p:nvSpPr>
            <p:cNvPr id="28708" name="Line 1031"/>
            <p:cNvSpPr>
              <a:spLocks noChangeShapeType="1"/>
            </p:cNvSpPr>
            <p:nvPr/>
          </p:nvSpPr>
          <p:spPr bwMode="auto">
            <a:xfrm>
              <a:off x="3312" y="2544"/>
              <a:ext cx="2112" cy="1"/>
            </a:xfrm>
            <a:prstGeom prst="line">
              <a:avLst/>
            </a:prstGeom>
            <a:noFill/>
            <a:ln w="9525">
              <a:solidFill>
                <a:srgbClr val="000000"/>
              </a:solidFill>
              <a:round/>
              <a:headEnd/>
              <a:tailEnd/>
            </a:ln>
          </p:spPr>
          <p:txBody>
            <a:bodyPr wrap="none" anchor="ctr"/>
            <a:lstStyle/>
            <a:p>
              <a:endParaRPr lang="ar-EG"/>
            </a:p>
          </p:txBody>
        </p:sp>
        <p:sp>
          <p:nvSpPr>
            <p:cNvPr id="28709" name="Text Box 1032"/>
            <p:cNvSpPr txBox="1">
              <a:spLocks noChangeArrowheads="1"/>
            </p:cNvSpPr>
            <p:nvPr/>
          </p:nvSpPr>
          <p:spPr bwMode="auto">
            <a:xfrm>
              <a:off x="3360" y="2544"/>
              <a:ext cx="1061" cy="601"/>
            </a:xfrm>
            <a:prstGeom prst="rect">
              <a:avLst/>
            </a:prstGeom>
            <a:noFill/>
            <a:ln w="9525">
              <a:noFill/>
              <a:miter lim="800000"/>
              <a:headEnd/>
              <a:tailEnd/>
            </a:ln>
          </p:spPr>
          <p:txBody>
            <a:bodyPr>
              <a:spAutoFit/>
            </a:bodyPr>
            <a:lstStyle/>
            <a:p>
              <a:pPr>
                <a:buClr>
                  <a:schemeClr val="accent1"/>
                </a:buClr>
              </a:pPr>
              <a:r>
                <a:rPr kumimoji="1" lang="en-US" sz="1400">
                  <a:latin typeface="Arial" pitchFamily="34" charset="0"/>
                </a:rPr>
                <a:t>name: String</a:t>
              </a:r>
            </a:p>
            <a:p>
              <a:pPr>
                <a:buClr>
                  <a:schemeClr val="accent1"/>
                </a:buClr>
              </a:pPr>
              <a:r>
                <a:rPr kumimoji="1" lang="en-US" sz="1400">
                  <a:latin typeface="Arial" pitchFamily="34" charset="0"/>
                </a:rPr>
                <a:t>major: String</a:t>
              </a:r>
            </a:p>
            <a:p>
              <a:pPr>
                <a:buClr>
                  <a:schemeClr val="accent1"/>
                </a:buClr>
              </a:pPr>
              <a:r>
                <a:rPr kumimoji="1" lang="en-US" sz="1400">
                  <a:latin typeface="Arial" pitchFamily="34" charset="0"/>
                </a:rPr>
                <a:t>GPA: real</a:t>
              </a:r>
            </a:p>
            <a:p>
              <a:pPr>
                <a:buClr>
                  <a:schemeClr val="accent1"/>
                </a:buClr>
              </a:pPr>
              <a:r>
                <a:rPr kumimoji="1" lang="en-US" sz="1400">
                  <a:latin typeface="Arial" pitchFamily="34" charset="0"/>
                </a:rPr>
                <a:t>standing: Scode</a:t>
              </a:r>
            </a:p>
          </p:txBody>
        </p:sp>
        <p:sp>
          <p:nvSpPr>
            <p:cNvPr id="28710" name="Line 1033"/>
            <p:cNvSpPr>
              <a:spLocks noChangeShapeType="1"/>
            </p:cNvSpPr>
            <p:nvPr/>
          </p:nvSpPr>
          <p:spPr bwMode="auto">
            <a:xfrm>
              <a:off x="3312" y="3120"/>
              <a:ext cx="2112" cy="0"/>
            </a:xfrm>
            <a:prstGeom prst="line">
              <a:avLst/>
            </a:prstGeom>
            <a:noFill/>
            <a:ln w="9525">
              <a:solidFill>
                <a:srgbClr val="000000"/>
              </a:solidFill>
              <a:round/>
              <a:headEnd/>
              <a:tailEnd/>
            </a:ln>
          </p:spPr>
          <p:txBody>
            <a:bodyPr wrap="none" anchor="ctr"/>
            <a:lstStyle/>
            <a:p>
              <a:endParaRPr lang="ar-EG"/>
            </a:p>
          </p:txBody>
        </p:sp>
        <p:sp>
          <p:nvSpPr>
            <p:cNvPr id="28711" name="Text Box 1034"/>
            <p:cNvSpPr txBox="1">
              <a:spLocks noChangeArrowheads="1"/>
            </p:cNvSpPr>
            <p:nvPr/>
          </p:nvSpPr>
          <p:spPr bwMode="auto">
            <a:xfrm>
              <a:off x="3408" y="3168"/>
              <a:ext cx="894" cy="357"/>
            </a:xfrm>
            <a:prstGeom prst="rect">
              <a:avLst/>
            </a:prstGeom>
            <a:noFill/>
            <a:ln w="9525">
              <a:noFill/>
              <a:miter lim="800000"/>
              <a:headEnd/>
              <a:tailEnd/>
            </a:ln>
          </p:spPr>
          <p:txBody>
            <a:bodyPr>
              <a:spAutoFit/>
            </a:bodyPr>
            <a:lstStyle/>
            <a:p>
              <a:pPr>
                <a:spcBef>
                  <a:spcPct val="20000"/>
                </a:spcBef>
                <a:buClr>
                  <a:schemeClr val="accent1"/>
                </a:buClr>
              </a:pPr>
              <a:r>
                <a:rPr kumimoji="1" lang="en-US" sz="1400">
                  <a:latin typeface="Arial" pitchFamily="34" charset="0"/>
                </a:rPr>
                <a:t>add(Course)</a:t>
              </a:r>
            </a:p>
            <a:p>
              <a:pPr>
                <a:spcBef>
                  <a:spcPct val="20000"/>
                </a:spcBef>
                <a:buClr>
                  <a:schemeClr val="accent1"/>
                </a:buClr>
              </a:pPr>
              <a:r>
                <a:rPr kumimoji="1" lang="en-US" sz="1400">
                  <a:latin typeface="Arial" pitchFamily="34" charset="0"/>
                </a:rPr>
                <a:t>drop(Course)</a:t>
              </a:r>
            </a:p>
          </p:txBody>
        </p:sp>
        <p:sp>
          <p:nvSpPr>
            <p:cNvPr id="28712" name="Line 1039"/>
            <p:cNvSpPr>
              <a:spLocks noChangeShapeType="1"/>
            </p:cNvSpPr>
            <p:nvPr/>
          </p:nvSpPr>
          <p:spPr bwMode="auto">
            <a:xfrm>
              <a:off x="3312" y="3552"/>
              <a:ext cx="2112" cy="0"/>
            </a:xfrm>
            <a:prstGeom prst="line">
              <a:avLst/>
            </a:prstGeom>
            <a:noFill/>
            <a:ln w="9525">
              <a:solidFill>
                <a:srgbClr val="000000"/>
              </a:solidFill>
              <a:round/>
              <a:headEnd/>
              <a:tailEnd/>
            </a:ln>
          </p:spPr>
          <p:txBody>
            <a:bodyPr wrap="none" anchor="ctr"/>
            <a:lstStyle/>
            <a:p>
              <a:endParaRPr lang="ar-EG"/>
            </a:p>
          </p:txBody>
        </p:sp>
        <p:sp>
          <p:nvSpPr>
            <p:cNvPr id="28713" name="Text Box 1040"/>
            <p:cNvSpPr txBox="1">
              <a:spLocks noChangeArrowheads="1"/>
            </p:cNvSpPr>
            <p:nvPr/>
          </p:nvSpPr>
          <p:spPr bwMode="auto">
            <a:xfrm>
              <a:off x="3312" y="3552"/>
              <a:ext cx="2112" cy="330"/>
            </a:xfrm>
            <a:prstGeom prst="rect">
              <a:avLst/>
            </a:prstGeom>
            <a:noFill/>
            <a:ln w="9525">
              <a:noFill/>
              <a:miter lim="800000"/>
              <a:headEnd/>
              <a:tailEnd/>
            </a:ln>
          </p:spPr>
          <p:txBody>
            <a:bodyPr>
              <a:spAutoFit/>
            </a:bodyPr>
            <a:lstStyle/>
            <a:p>
              <a:pPr>
                <a:buClr>
                  <a:schemeClr val="accent1"/>
                </a:buClr>
              </a:pPr>
              <a:r>
                <a:rPr kumimoji="1" lang="en-US" sz="1400">
                  <a:latin typeface="Arial" pitchFamily="34" charset="0"/>
                </a:rPr>
                <a:t>-- Software representation of students; support registration in courses</a:t>
              </a:r>
            </a:p>
          </p:txBody>
        </p:sp>
      </p:grpSp>
      <p:grpSp>
        <p:nvGrpSpPr>
          <p:cNvPr id="4" name="Group 40"/>
          <p:cNvGrpSpPr>
            <a:grpSpLocks/>
          </p:cNvGrpSpPr>
          <p:nvPr/>
        </p:nvGrpSpPr>
        <p:grpSpPr bwMode="auto">
          <a:xfrm>
            <a:off x="6629400" y="1268760"/>
            <a:ext cx="2286000" cy="4681109"/>
            <a:chOff x="6858000" y="1143000"/>
            <a:chExt cx="2286000" cy="4681109"/>
          </a:xfrm>
        </p:grpSpPr>
        <p:sp>
          <p:nvSpPr>
            <p:cNvPr id="28687" name="Rectangle 3"/>
            <p:cNvSpPr>
              <a:spLocks noChangeArrowheads="1"/>
            </p:cNvSpPr>
            <p:nvPr/>
          </p:nvSpPr>
          <p:spPr bwMode="auto">
            <a:xfrm>
              <a:off x="6858000" y="1143000"/>
              <a:ext cx="2286000" cy="2590800"/>
            </a:xfrm>
            <a:prstGeom prst="rect">
              <a:avLst/>
            </a:prstGeom>
            <a:solidFill>
              <a:srgbClr val="FFFFFF"/>
            </a:solidFill>
            <a:ln w="9525">
              <a:solidFill>
                <a:srgbClr val="000000"/>
              </a:solidFill>
              <a:miter lim="800000"/>
              <a:headEnd/>
              <a:tailEnd/>
            </a:ln>
          </p:spPr>
          <p:txBody>
            <a:bodyPr wrap="none" anchor="ctr"/>
            <a:lstStyle/>
            <a:p>
              <a:endParaRPr lang="ar-EG"/>
            </a:p>
          </p:txBody>
        </p:sp>
        <p:sp>
          <p:nvSpPr>
            <p:cNvPr id="28688" name="Text Box 4"/>
            <p:cNvSpPr txBox="1">
              <a:spLocks noChangeArrowheads="1"/>
            </p:cNvSpPr>
            <p:nvPr/>
          </p:nvSpPr>
          <p:spPr bwMode="auto">
            <a:xfrm>
              <a:off x="7543800" y="1143000"/>
              <a:ext cx="971550" cy="366713"/>
            </a:xfrm>
            <a:prstGeom prst="rect">
              <a:avLst/>
            </a:prstGeom>
            <a:noFill/>
            <a:ln w="9525">
              <a:noFill/>
              <a:miter lim="800000"/>
              <a:headEnd/>
              <a:tailEnd/>
            </a:ln>
          </p:spPr>
          <p:txBody>
            <a:bodyPr wrap="none">
              <a:spAutoFit/>
            </a:bodyPr>
            <a:lstStyle/>
            <a:p>
              <a:pPr>
                <a:spcBef>
                  <a:spcPct val="20000"/>
                </a:spcBef>
                <a:buClr>
                  <a:schemeClr val="accent1"/>
                </a:buClr>
              </a:pPr>
              <a:r>
                <a:rPr kumimoji="1" lang="en-US" sz="1800">
                  <a:latin typeface="Arial" pitchFamily="34" charset="0"/>
                </a:rPr>
                <a:t>Student</a:t>
              </a:r>
              <a:endParaRPr kumimoji="1" lang="en-US" sz="1800"/>
            </a:p>
          </p:txBody>
        </p:sp>
        <p:sp>
          <p:nvSpPr>
            <p:cNvPr id="28689" name="Line 5"/>
            <p:cNvSpPr>
              <a:spLocks noChangeShapeType="1"/>
            </p:cNvSpPr>
            <p:nvPr/>
          </p:nvSpPr>
          <p:spPr bwMode="auto">
            <a:xfrm>
              <a:off x="6858000" y="1524000"/>
              <a:ext cx="2286000" cy="0"/>
            </a:xfrm>
            <a:prstGeom prst="line">
              <a:avLst/>
            </a:prstGeom>
            <a:noFill/>
            <a:ln w="9525">
              <a:solidFill>
                <a:srgbClr val="000000"/>
              </a:solidFill>
              <a:round/>
              <a:headEnd/>
              <a:tailEnd/>
            </a:ln>
          </p:spPr>
          <p:txBody>
            <a:bodyPr wrap="none" anchor="ctr"/>
            <a:lstStyle/>
            <a:p>
              <a:endParaRPr lang="ar-EG"/>
            </a:p>
          </p:txBody>
        </p:sp>
        <p:sp>
          <p:nvSpPr>
            <p:cNvPr id="28690" name="Text Box 6"/>
            <p:cNvSpPr txBox="1">
              <a:spLocks noChangeArrowheads="1"/>
            </p:cNvSpPr>
            <p:nvPr/>
          </p:nvSpPr>
          <p:spPr bwMode="auto">
            <a:xfrm>
              <a:off x="6934200" y="1600200"/>
              <a:ext cx="1492003" cy="824841"/>
            </a:xfrm>
            <a:prstGeom prst="rect">
              <a:avLst/>
            </a:prstGeom>
            <a:noFill/>
            <a:ln w="9525">
              <a:noFill/>
              <a:miter lim="800000"/>
              <a:headEnd/>
              <a:tailEnd/>
            </a:ln>
          </p:spPr>
          <p:txBody>
            <a:bodyPr wrap="none">
              <a:spAutoFit/>
            </a:bodyPr>
            <a:lstStyle/>
            <a:p>
              <a:pPr>
                <a:spcBef>
                  <a:spcPct val="20000"/>
                </a:spcBef>
                <a:buClr>
                  <a:schemeClr val="accent1"/>
                </a:buClr>
              </a:pPr>
              <a:r>
                <a:rPr kumimoji="1" lang="en-US" sz="1400">
                  <a:latin typeface="Arial" pitchFamily="34" charset="0"/>
                </a:rPr>
                <a:t>-major: String</a:t>
              </a:r>
            </a:p>
            <a:p>
              <a:pPr>
                <a:spcBef>
                  <a:spcPct val="20000"/>
                </a:spcBef>
                <a:buClr>
                  <a:schemeClr val="accent1"/>
                </a:buClr>
              </a:pPr>
              <a:r>
                <a:rPr kumimoji="1" lang="en-US" sz="1400">
                  <a:latin typeface="Arial" pitchFamily="34" charset="0"/>
                </a:rPr>
                <a:t>-GPA: Real</a:t>
              </a:r>
            </a:p>
            <a:p>
              <a:pPr>
                <a:spcBef>
                  <a:spcPct val="20000"/>
                </a:spcBef>
                <a:buClr>
                  <a:schemeClr val="accent1"/>
                </a:buClr>
              </a:pPr>
              <a:r>
                <a:rPr kumimoji="1" lang="en-US" sz="1400">
                  <a:latin typeface="Arial" pitchFamily="34" charset="0"/>
                </a:rPr>
                <a:t>-standing: String</a:t>
              </a:r>
            </a:p>
          </p:txBody>
        </p:sp>
        <p:sp>
          <p:nvSpPr>
            <p:cNvPr id="28691" name="Line 7"/>
            <p:cNvSpPr>
              <a:spLocks noChangeShapeType="1"/>
            </p:cNvSpPr>
            <p:nvPr/>
          </p:nvSpPr>
          <p:spPr bwMode="auto">
            <a:xfrm>
              <a:off x="6858000" y="2438400"/>
              <a:ext cx="2286000" cy="0"/>
            </a:xfrm>
            <a:prstGeom prst="line">
              <a:avLst/>
            </a:prstGeom>
            <a:noFill/>
            <a:ln w="9525">
              <a:solidFill>
                <a:srgbClr val="000000"/>
              </a:solidFill>
              <a:round/>
              <a:headEnd/>
              <a:tailEnd/>
            </a:ln>
          </p:spPr>
          <p:txBody>
            <a:bodyPr wrap="none" anchor="ctr"/>
            <a:lstStyle/>
            <a:p>
              <a:endParaRPr lang="ar-EG"/>
            </a:p>
          </p:txBody>
        </p:sp>
        <p:sp>
          <p:nvSpPr>
            <p:cNvPr id="28692" name="Text Box 8"/>
            <p:cNvSpPr txBox="1">
              <a:spLocks noChangeArrowheads="1"/>
            </p:cNvSpPr>
            <p:nvPr/>
          </p:nvSpPr>
          <p:spPr bwMode="auto">
            <a:xfrm>
              <a:off x="6934200" y="2514600"/>
              <a:ext cx="1347181" cy="566309"/>
            </a:xfrm>
            <a:prstGeom prst="rect">
              <a:avLst/>
            </a:prstGeom>
            <a:noFill/>
            <a:ln w="9525">
              <a:noFill/>
              <a:miter lim="800000"/>
              <a:headEnd/>
              <a:tailEnd/>
            </a:ln>
          </p:spPr>
          <p:txBody>
            <a:bodyPr wrap="none">
              <a:spAutoFit/>
            </a:bodyPr>
            <a:lstStyle/>
            <a:p>
              <a:pPr>
                <a:spcBef>
                  <a:spcPct val="20000"/>
                </a:spcBef>
                <a:buClr>
                  <a:schemeClr val="accent1"/>
                </a:buClr>
              </a:pPr>
              <a:r>
                <a:rPr kumimoji="1" lang="en-US" sz="1400">
                  <a:latin typeface="Arial" pitchFamily="34" charset="0"/>
                </a:rPr>
                <a:t>+add(Course)</a:t>
              </a:r>
            </a:p>
            <a:p>
              <a:pPr>
                <a:spcBef>
                  <a:spcPct val="20000"/>
                </a:spcBef>
                <a:buClr>
                  <a:schemeClr val="accent1"/>
                </a:buClr>
              </a:pPr>
              <a:r>
                <a:rPr kumimoji="1" lang="en-US" sz="1400">
                  <a:latin typeface="Arial" pitchFamily="34" charset="0"/>
                </a:rPr>
                <a:t>+drop(Course)</a:t>
              </a:r>
            </a:p>
          </p:txBody>
        </p:sp>
        <p:sp>
          <p:nvSpPr>
            <p:cNvPr id="28693" name="Line 9"/>
            <p:cNvSpPr>
              <a:spLocks noChangeShapeType="1"/>
            </p:cNvSpPr>
            <p:nvPr/>
          </p:nvSpPr>
          <p:spPr bwMode="auto">
            <a:xfrm>
              <a:off x="6858000" y="3124200"/>
              <a:ext cx="2286000" cy="0"/>
            </a:xfrm>
            <a:prstGeom prst="line">
              <a:avLst/>
            </a:prstGeom>
            <a:noFill/>
            <a:ln w="9525">
              <a:solidFill>
                <a:srgbClr val="000000"/>
              </a:solidFill>
              <a:round/>
              <a:headEnd/>
              <a:tailEnd/>
            </a:ln>
          </p:spPr>
          <p:txBody>
            <a:bodyPr wrap="none" anchor="ctr"/>
            <a:lstStyle/>
            <a:p>
              <a:endParaRPr lang="ar-EG"/>
            </a:p>
          </p:txBody>
        </p:sp>
        <p:sp>
          <p:nvSpPr>
            <p:cNvPr id="28694" name="Text Box 10"/>
            <p:cNvSpPr txBox="1">
              <a:spLocks noChangeArrowheads="1"/>
            </p:cNvSpPr>
            <p:nvPr/>
          </p:nvSpPr>
          <p:spPr bwMode="auto">
            <a:xfrm>
              <a:off x="6934200" y="3124200"/>
              <a:ext cx="2193229" cy="566309"/>
            </a:xfrm>
            <a:prstGeom prst="rect">
              <a:avLst/>
            </a:prstGeom>
            <a:noFill/>
            <a:ln w="9525">
              <a:noFill/>
              <a:miter lim="800000"/>
              <a:headEnd/>
              <a:tailEnd/>
            </a:ln>
          </p:spPr>
          <p:txBody>
            <a:bodyPr wrap="none">
              <a:spAutoFit/>
            </a:bodyPr>
            <a:lstStyle/>
            <a:p>
              <a:pPr>
                <a:spcBef>
                  <a:spcPct val="20000"/>
                </a:spcBef>
                <a:buClr>
                  <a:schemeClr val="accent1"/>
                </a:buClr>
              </a:pPr>
              <a:r>
                <a:rPr kumimoji="1" lang="en-US" sz="1400">
                  <a:latin typeface="Arial" pitchFamily="34" charset="0"/>
                </a:rPr>
                <a:t>-- Handle a registration in</a:t>
              </a:r>
            </a:p>
            <a:p>
              <a:pPr>
                <a:spcBef>
                  <a:spcPct val="20000"/>
                </a:spcBef>
                <a:buClr>
                  <a:schemeClr val="accent1"/>
                </a:buClr>
              </a:pPr>
              <a:r>
                <a:rPr kumimoji="1" lang="en-US" sz="1400">
                  <a:latin typeface="Arial" pitchFamily="34" charset="0"/>
                </a:rPr>
                <a:t>courses</a:t>
              </a:r>
            </a:p>
          </p:txBody>
        </p:sp>
        <p:grpSp>
          <p:nvGrpSpPr>
            <p:cNvPr id="5" name="Group 39"/>
            <p:cNvGrpSpPr>
              <a:grpSpLocks/>
            </p:cNvGrpSpPr>
            <p:nvPr/>
          </p:nvGrpSpPr>
          <p:grpSpPr bwMode="auto">
            <a:xfrm>
              <a:off x="6858000" y="3733800"/>
              <a:ext cx="2286000" cy="2090309"/>
              <a:chOff x="1600200" y="4267200"/>
              <a:chExt cx="2286000" cy="2090309"/>
            </a:xfrm>
          </p:grpSpPr>
          <p:sp>
            <p:nvSpPr>
              <p:cNvPr id="28696" name="Rectangle 24"/>
              <p:cNvSpPr>
                <a:spLocks noChangeArrowheads="1"/>
              </p:cNvSpPr>
              <p:nvPr/>
            </p:nvSpPr>
            <p:spPr bwMode="auto">
              <a:xfrm>
                <a:off x="1600200" y="5029200"/>
                <a:ext cx="2286000" cy="1295400"/>
              </a:xfrm>
              <a:prstGeom prst="rect">
                <a:avLst/>
              </a:prstGeom>
              <a:solidFill>
                <a:srgbClr val="FFFFFF"/>
              </a:solidFill>
              <a:ln w="9525">
                <a:solidFill>
                  <a:srgbClr val="000000"/>
                </a:solidFill>
                <a:miter lim="800000"/>
                <a:headEnd/>
                <a:tailEnd/>
              </a:ln>
            </p:spPr>
            <p:txBody>
              <a:bodyPr wrap="none" anchor="ctr"/>
              <a:lstStyle/>
              <a:p>
                <a:endParaRPr lang="ar-EG"/>
              </a:p>
            </p:txBody>
          </p:sp>
          <p:sp>
            <p:nvSpPr>
              <p:cNvPr id="28697" name="Text Box 25"/>
              <p:cNvSpPr txBox="1">
                <a:spLocks noChangeArrowheads="1"/>
              </p:cNvSpPr>
              <p:nvPr/>
            </p:nvSpPr>
            <p:spPr bwMode="auto">
              <a:xfrm>
                <a:off x="2133600" y="5105400"/>
                <a:ext cx="1276350" cy="366713"/>
              </a:xfrm>
              <a:prstGeom prst="rect">
                <a:avLst/>
              </a:prstGeom>
              <a:noFill/>
              <a:ln w="9525">
                <a:noFill/>
                <a:miter lim="800000"/>
                <a:headEnd/>
                <a:tailEnd/>
              </a:ln>
            </p:spPr>
            <p:txBody>
              <a:bodyPr wrap="none">
                <a:spAutoFit/>
              </a:bodyPr>
              <a:lstStyle/>
              <a:p>
                <a:pPr>
                  <a:spcBef>
                    <a:spcPct val="20000"/>
                  </a:spcBef>
                  <a:buClr>
                    <a:schemeClr val="accent1"/>
                  </a:buClr>
                </a:pPr>
                <a:r>
                  <a:rPr kumimoji="1" lang="en-US" sz="1800">
                    <a:latin typeface="Arial" pitchFamily="34" charset="0"/>
                  </a:rPr>
                  <a:t>CourseList</a:t>
                </a:r>
                <a:endParaRPr kumimoji="1" lang="en-US" sz="1800"/>
              </a:p>
            </p:txBody>
          </p:sp>
          <p:sp>
            <p:nvSpPr>
              <p:cNvPr id="28698" name="Line 26"/>
              <p:cNvSpPr>
                <a:spLocks noChangeShapeType="1"/>
              </p:cNvSpPr>
              <p:nvPr/>
            </p:nvSpPr>
            <p:spPr bwMode="auto">
              <a:xfrm>
                <a:off x="1600200" y="5486400"/>
                <a:ext cx="2286000" cy="0"/>
              </a:xfrm>
              <a:prstGeom prst="line">
                <a:avLst/>
              </a:prstGeom>
              <a:noFill/>
              <a:ln w="9525">
                <a:solidFill>
                  <a:srgbClr val="000000"/>
                </a:solidFill>
                <a:round/>
                <a:headEnd/>
                <a:tailEnd/>
              </a:ln>
            </p:spPr>
            <p:txBody>
              <a:bodyPr wrap="none" anchor="ctr"/>
              <a:lstStyle/>
              <a:p>
                <a:endParaRPr lang="ar-EG"/>
              </a:p>
            </p:txBody>
          </p:sp>
          <p:sp>
            <p:nvSpPr>
              <p:cNvPr id="28699" name="Line 27"/>
              <p:cNvSpPr>
                <a:spLocks noChangeShapeType="1"/>
              </p:cNvSpPr>
              <p:nvPr/>
            </p:nvSpPr>
            <p:spPr bwMode="auto">
              <a:xfrm>
                <a:off x="1600200" y="5791200"/>
                <a:ext cx="2286000" cy="0"/>
              </a:xfrm>
              <a:prstGeom prst="line">
                <a:avLst/>
              </a:prstGeom>
              <a:noFill/>
              <a:ln w="9525">
                <a:solidFill>
                  <a:srgbClr val="000000"/>
                </a:solidFill>
                <a:round/>
                <a:headEnd/>
                <a:tailEnd/>
              </a:ln>
            </p:spPr>
            <p:txBody>
              <a:bodyPr wrap="none" anchor="ctr"/>
              <a:lstStyle/>
              <a:p>
                <a:endParaRPr lang="ar-EG"/>
              </a:p>
            </p:txBody>
          </p:sp>
          <p:sp>
            <p:nvSpPr>
              <p:cNvPr id="28700" name="Text Box 28"/>
              <p:cNvSpPr txBox="1">
                <a:spLocks noChangeArrowheads="1"/>
              </p:cNvSpPr>
              <p:nvPr/>
            </p:nvSpPr>
            <p:spPr bwMode="auto">
              <a:xfrm>
                <a:off x="1600200" y="5791200"/>
                <a:ext cx="2076209" cy="566309"/>
              </a:xfrm>
              <a:prstGeom prst="rect">
                <a:avLst/>
              </a:prstGeom>
              <a:noFill/>
              <a:ln w="9525">
                <a:noFill/>
                <a:miter lim="800000"/>
                <a:headEnd/>
                <a:tailEnd/>
              </a:ln>
            </p:spPr>
            <p:txBody>
              <a:bodyPr wrap="none">
                <a:spAutoFit/>
              </a:bodyPr>
              <a:lstStyle/>
              <a:p>
                <a:pPr>
                  <a:spcBef>
                    <a:spcPct val="20000"/>
                  </a:spcBef>
                  <a:buClr>
                    <a:schemeClr val="accent1"/>
                  </a:buClr>
                </a:pPr>
                <a:r>
                  <a:rPr kumimoji="1" lang="en-US" sz="1400">
                    <a:latin typeface="Arial" pitchFamily="34" charset="0"/>
                  </a:rPr>
                  <a:t>-- Display a dynamic list</a:t>
                </a:r>
              </a:p>
              <a:p>
                <a:pPr>
                  <a:spcBef>
                    <a:spcPct val="20000"/>
                  </a:spcBef>
                  <a:buClr>
                    <a:schemeClr val="accent1"/>
                  </a:buClr>
                </a:pPr>
                <a:r>
                  <a:rPr kumimoji="1" lang="en-US" sz="1400">
                    <a:latin typeface="Arial" pitchFamily="34" charset="0"/>
                  </a:rPr>
                  <a:t>courses</a:t>
                </a:r>
              </a:p>
            </p:txBody>
          </p:sp>
          <p:sp>
            <p:nvSpPr>
              <p:cNvPr id="28701" name="Line 29"/>
              <p:cNvSpPr>
                <a:spLocks noChangeShapeType="1"/>
              </p:cNvSpPr>
              <p:nvPr/>
            </p:nvSpPr>
            <p:spPr bwMode="auto">
              <a:xfrm>
                <a:off x="1600200" y="5638800"/>
                <a:ext cx="2286000" cy="0"/>
              </a:xfrm>
              <a:prstGeom prst="line">
                <a:avLst/>
              </a:prstGeom>
              <a:noFill/>
              <a:ln w="9525">
                <a:solidFill>
                  <a:srgbClr val="000000"/>
                </a:solidFill>
                <a:round/>
                <a:headEnd/>
                <a:tailEnd/>
              </a:ln>
            </p:spPr>
            <p:txBody>
              <a:bodyPr wrap="none" anchor="ctr"/>
              <a:lstStyle/>
              <a:p>
                <a:endParaRPr lang="ar-EG"/>
              </a:p>
            </p:txBody>
          </p:sp>
          <p:sp>
            <p:nvSpPr>
              <p:cNvPr id="28702" name="Line 30"/>
              <p:cNvSpPr>
                <a:spLocks noChangeShapeType="1"/>
              </p:cNvSpPr>
              <p:nvPr/>
            </p:nvSpPr>
            <p:spPr bwMode="auto">
              <a:xfrm>
                <a:off x="2667000" y="4267200"/>
                <a:ext cx="0" cy="762000"/>
              </a:xfrm>
              <a:prstGeom prst="line">
                <a:avLst/>
              </a:prstGeom>
              <a:noFill/>
              <a:ln w="9525">
                <a:solidFill>
                  <a:srgbClr val="FFFFFF"/>
                </a:solidFill>
                <a:round/>
                <a:headEnd/>
                <a:tailEnd/>
              </a:ln>
            </p:spPr>
            <p:txBody>
              <a:bodyPr wrap="none" anchor="ctr"/>
              <a:lstStyle/>
              <a:p>
                <a:endParaRPr lang="ar-EG"/>
              </a:p>
            </p:txBody>
          </p:sp>
          <p:sp>
            <p:nvSpPr>
              <p:cNvPr id="28703" name="Rectangle 31"/>
              <p:cNvSpPr>
                <a:spLocks noChangeArrowheads="1"/>
              </p:cNvSpPr>
              <p:nvPr/>
            </p:nvSpPr>
            <p:spPr bwMode="auto">
              <a:xfrm rot="-8053007">
                <a:off x="2590800" y="4305300"/>
                <a:ext cx="152400" cy="152400"/>
              </a:xfrm>
              <a:prstGeom prst="rect">
                <a:avLst/>
              </a:prstGeom>
              <a:solidFill>
                <a:srgbClr val="FFFFFF"/>
              </a:solidFill>
              <a:ln w="9525">
                <a:solidFill>
                  <a:srgbClr val="000000"/>
                </a:solidFill>
                <a:miter lim="800000"/>
                <a:headEnd/>
                <a:tailEnd/>
              </a:ln>
            </p:spPr>
            <p:txBody>
              <a:bodyPr wrap="none" anchor="ctr"/>
              <a:lstStyle/>
              <a:p>
                <a:endParaRPr lang="ar-EG"/>
              </a:p>
            </p:txBody>
          </p:sp>
          <p:sp>
            <p:nvSpPr>
              <p:cNvPr id="28704" name="Text Box 32"/>
              <p:cNvSpPr txBox="1">
                <a:spLocks noChangeArrowheads="1"/>
              </p:cNvSpPr>
              <p:nvPr/>
            </p:nvSpPr>
            <p:spPr bwMode="auto">
              <a:xfrm>
                <a:off x="2743200" y="4724400"/>
                <a:ext cx="282575" cy="304800"/>
              </a:xfrm>
              <a:prstGeom prst="rect">
                <a:avLst/>
              </a:prstGeom>
              <a:noFill/>
              <a:ln w="9525">
                <a:noFill/>
                <a:miter lim="800000"/>
                <a:headEnd/>
                <a:tailEnd/>
              </a:ln>
            </p:spPr>
            <p:txBody>
              <a:bodyPr wrap="none">
                <a:spAutoFit/>
              </a:bodyPr>
              <a:lstStyle/>
              <a:p>
                <a:r>
                  <a:rPr lang="en-US" sz="1400">
                    <a:latin typeface="Arial" pitchFamily="34" charset="0"/>
                  </a:rPr>
                  <a:t>1</a:t>
                </a:r>
              </a:p>
            </p:txBody>
          </p:sp>
          <p:sp>
            <p:nvSpPr>
              <p:cNvPr id="28705" name="Text Box 33"/>
              <p:cNvSpPr txBox="1">
                <a:spLocks noChangeArrowheads="1"/>
              </p:cNvSpPr>
              <p:nvPr/>
            </p:nvSpPr>
            <p:spPr bwMode="auto">
              <a:xfrm>
                <a:off x="2819400" y="4267200"/>
                <a:ext cx="481013" cy="304800"/>
              </a:xfrm>
              <a:prstGeom prst="rect">
                <a:avLst/>
              </a:prstGeom>
              <a:noFill/>
              <a:ln w="9525">
                <a:noFill/>
                <a:miter lim="800000"/>
                <a:headEnd/>
                <a:tailEnd/>
              </a:ln>
            </p:spPr>
            <p:txBody>
              <a:bodyPr wrap="none">
                <a:spAutoFit/>
              </a:bodyPr>
              <a:lstStyle/>
              <a:p>
                <a:r>
                  <a:rPr lang="en-US" sz="1400">
                    <a:latin typeface="Arial" pitchFamily="34" charset="0"/>
                  </a:rPr>
                  <a:t>0..1</a:t>
                </a:r>
              </a:p>
            </p:txBody>
          </p:sp>
        </p:grpSp>
      </p:grpSp>
      <p:sp>
        <p:nvSpPr>
          <p:cNvPr id="44" name="Right Triangle 43"/>
          <p:cNvSpPr>
            <a:spLocks noChangeArrowheads="1"/>
          </p:cNvSpPr>
          <p:nvPr/>
        </p:nvSpPr>
        <p:spPr bwMode="auto">
          <a:xfrm flipH="1">
            <a:off x="533400" y="5991944"/>
            <a:ext cx="8077200" cy="533400"/>
          </a:xfrm>
          <a:prstGeom prst="rtTriangle">
            <a:avLst/>
          </a:prstGeom>
          <a:gradFill rotWithShape="1">
            <a:gsLst>
              <a:gs pos="0">
                <a:srgbClr val="E1E8FF"/>
              </a:gs>
              <a:gs pos="64999">
                <a:srgbClr val="B6C5FF"/>
              </a:gs>
              <a:gs pos="100000">
                <a:srgbClr val="95ADFF"/>
              </a:gs>
            </a:gsLst>
            <a:lin ang="5400000" scaled="1"/>
          </a:gradFill>
          <a:ln w="9525">
            <a:solidFill>
              <a:srgbClr val="2E62CB"/>
            </a:solidFill>
            <a:miter lim="800000"/>
            <a:headEnd/>
            <a:tailEnd/>
          </a:ln>
          <a:effectLst>
            <a:outerShdw dist="20000" dir="5400000" rotWithShape="0">
              <a:srgbClr val="808080">
                <a:alpha val="37999"/>
              </a:srgbClr>
            </a:outerShdw>
          </a:effectLst>
        </p:spPr>
        <p:txBody>
          <a:bodyPr/>
          <a:lstStyle/>
          <a:p>
            <a:pPr>
              <a:defRPr/>
            </a:pPr>
            <a:endParaRPr lang="en-US">
              <a:latin typeface="Times New Roman" charset="0"/>
              <a:ea typeface="+mn-ea"/>
            </a:endParaRPr>
          </a:p>
        </p:txBody>
      </p:sp>
      <p:sp>
        <p:nvSpPr>
          <p:cNvPr id="45" name="Rectangle 44"/>
          <p:cNvSpPr/>
          <p:nvPr/>
        </p:nvSpPr>
        <p:spPr bwMode="auto">
          <a:xfrm>
            <a:off x="3810000" y="838200"/>
            <a:ext cx="1905000" cy="4572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latin typeface="Times New Roman" charset="0"/>
              </a:rPr>
              <a:t>Specification</a:t>
            </a:r>
          </a:p>
        </p:txBody>
      </p:sp>
      <p:sp>
        <p:nvSpPr>
          <p:cNvPr id="46" name="Rectangle 45"/>
          <p:cNvSpPr/>
          <p:nvPr/>
        </p:nvSpPr>
        <p:spPr bwMode="auto">
          <a:xfrm>
            <a:off x="6705600" y="838200"/>
            <a:ext cx="2133600" cy="4572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latin typeface="Times New Roman" charset="0"/>
              </a:rPr>
              <a:t>Implementation</a:t>
            </a:r>
          </a:p>
        </p:txBody>
      </p:sp>
      <p:sp>
        <p:nvSpPr>
          <p:cNvPr id="47" name="Rectangle 46"/>
          <p:cNvSpPr/>
          <p:nvPr/>
        </p:nvSpPr>
        <p:spPr bwMode="auto">
          <a:xfrm>
            <a:off x="457200" y="838200"/>
            <a:ext cx="2133600" cy="4572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smtClean="0"/>
              <a:t>Conceptual</a:t>
            </a:r>
            <a:endParaRPr lang="en-US" dirty="0">
              <a:solidFill>
                <a:schemeClr val="tx1"/>
              </a:solidFill>
              <a:latin typeface="Times New Roman" charset="0"/>
            </a:endParaRPr>
          </a:p>
        </p:txBody>
      </p:sp>
      <p:sp>
        <p:nvSpPr>
          <p:cNvPr id="48" name="Rectangle 47"/>
          <p:cNvSpPr/>
          <p:nvPr/>
        </p:nvSpPr>
        <p:spPr bwMode="auto">
          <a:xfrm>
            <a:off x="3048000" y="6239172"/>
            <a:ext cx="3657600" cy="286172"/>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latin typeface="Times New Roman" charset="0"/>
              </a:rPr>
              <a:t>Increasing Detail</a:t>
            </a:r>
          </a:p>
        </p:txBody>
      </p:sp>
      <p:sp>
        <p:nvSpPr>
          <p:cNvPr id="49" name="Rectangle 48"/>
          <p:cNvSpPr/>
          <p:nvPr/>
        </p:nvSpPr>
        <p:spPr bwMode="auto">
          <a:xfrm>
            <a:off x="457200" y="6491336"/>
            <a:ext cx="3200400" cy="32204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latin typeface="Times New Roman" charset="0"/>
              </a:rPr>
              <a:t>Real World Domain</a:t>
            </a:r>
          </a:p>
        </p:txBody>
      </p:sp>
      <p:sp>
        <p:nvSpPr>
          <p:cNvPr id="50" name="Rectangle 49"/>
          <p:cNvSpPr/>
          <p:nvPr/>
        </p:nvSpPr>
        <p:spPr bwMode="auto">
          <a:xfrm>
            <a:off x="6457539" y="6428184"/>
            <a:ext cx="2794981" cy="4572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a:defRPr/>
            </a:pPr>
            <a:r>
              <a:rPr lang="en-US" dirty="0">
                <a:solidFill>
                  <a:schemeClr val="tx1"/>
                </a:solidFill>
                <a:latin typeface="Times New Roman" charset="0"/>
              </a:rPr>
              <a:t>Software Implementation</a:t>
            </a:r>
          </a:p>
        </p:txBody>
      </p:sp>
      <p:sp>
        <p:nvSpPr>
          <p:cNvPr id="52" name="Rectangle 2"/>
          <p:cNvSpPr txBox="1">
            <a:spLocks noChangeArrowheads="1"/>
          </p:cNvSpPr>
          <p:nvPr/>
        </p:nvSpPr>
        <p:spPr bwMode="auto">
          <a:xfrm>
            <a:off x="571472" y="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Class Diagram Perspectives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p:cNvSpPr>
            <a:spLocks noGrp="1" noChangeArrowheads="1"/>
          </p:cNvSpPr>
          <p:nvPr>
            <p:ph type="body" idx="1"/>
          </p:nvPr>
        </p:nvSpPr>
        <p:spPr>
          <a:xfrm>
            <a:off x="357158" y="1357298"/>
            <a:ext cx="8329642" cy="4768865"/>
          </a:xfrm>
        </p:spPr>
        <p:txBody>
          <a:bodyPr/>
          <a:lstStyle/>
          <a:p>
            <a:pPr>
              <a:lnSpc>
                <a:spcPct val="80000"/>
              </a:lnSpc>
            </a:pPr>
            <a:r>
              <a:rPr lang="en-US" sz="2400" dirty="0" smtClean="0"/>
              <a:t>A class diagram shows the existence of classes and their relationships in the logical view of a system</a:t>
            </a:r>
          </a:p>
          <a:p>
            <a:pPr>
              <a:lnSpc>
                <a:spcPct val="80000"/>
              </a:lnSpc>
              <a:buFont typeface="Monotype Sorts" pitchFamily="2" charset="2"/>
              <a:buNone/>
            </a:pPr>
            <a:endParaRPr lang="en-US" sz="2400" dirty="0" smtClean="0"/>
          </a:p>
          <a:p>
            <a:pPr>
              <a:lnSpc>
                <a:spcPct val="80000"/>
              </a:lnSpc>
            </a:pPr>
            <a:r>
              <a:rPr lang="en-US" sz="2400" dirty="0" smtClean="0"/>
              <a:t>UML </a:t>
            </a:r>
            <a:r>
              <a:rPr lang="en-US" sz="2400" dirty="0"/>
              <a:t>modeling elements in class diagrams are:</a:t>
            </a:r>
          </a:p>
          <a:p>
            <a:pPr lvl="1">
              <a:lnSpc>
                <a:spcPct val="80000"/>
              </a:lnSpc>
            </a:pPr>
            <a:r>
              <a:rPr lang="en-US" sz="2400" dirty="0"/>
              <a:t>Classes, their structure and behavior.</a:t>
            </a:r>
          </a:p>
          <a:p>
            <a:pPr lvl="1">
              <a:lnSpc>
                <a:spcPct val="80000"/>
              </a:lnSpc>
            </a:pPr>
            <a:r>
              <a:rPr lang="en-US" sz="2400" dirty="0"/>
              <a:t>relationships components among the classes like association, aggregation, composition, dependency and </a:t>
            </a:r>
            <a:r>
              <a:rPr lang="en-US" sz="2400" dirty="0" smtClean="0"/>
              <a:t>inheritance</a:t>
            </a:r>
          </a:p>
          <a:p>
            <a:pPr lvl="1">
              <a:lnSpc>
                <a:spcPct val="80000"/>
              </a:lnSpc>
            </a:pPr>
            <a:r>
              <a:rPr lang="en-US" sz="2400" dirty="0" smtClean="0"/>
              <a:t>Class diagrams can also show constraints on associations</a:t>
            </a:r>
            <a:endParaRPr lang="en-US" sz="2400" dirty="0"/>
          </a:p>
          <a:p>
            <a:pPr lvl="2">
              <a:lnSpc>
                <a:spcPct val="80000"/>
              </a:lnSpc>
            </a:pPr>
            <a:r>
              <a:rPr lang="en-US" sz="2000" dirty="0"/>
              <a:t>Multiplicity and navigation indicators</a:t>
            </a:r>
          </a:p>
          <a:p>
            <a:pPr lvl="2">
              <a:lnSpc>
                <a:spcPct val="80000"/>
              </a:lnSpc>
            </a:pPr>
            <a:r>
              <a:rPr lang="en-US" sz="2000" dirty="0"/>
              <a:t>Role names or labels.</a:t>
            </a:r>
          </a:p>
          <a:p>
            <a:endParaRPr lang="en-US" dirty="0"/>
          </a:p>
        </p:txBody>
      </p:sp>
      <p:sp>
        <p:nvSpPr>
          <p:cNvPr id="5" name="Rectangle 2"/>
          <p:cNvSpPr txBox="1">
            <a:spLocks noChangeArrowheads="1"/>
          </p:cNvSpPr>
          <p:nvPr/>
        </p:nvSpPr>
        <p:spPr bwMode="auto">
          <a:xfrm>
            <a:off x="457200" y="274638"/>
            <a:ext cx="8043890" cy="582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smtClean="0">
                <a:ln>
                  <a:noFill/>
                </a:ln>
                <a:solidFill>
                  <a:schemeClr val="tx2"/>
                </a:solidFill>
                <a:effectLst/>
                <a:uLnTx/>
                <a:uFillTx/>
                <a:latin typeface="+mj-lt"/>
                <a:ea typeface="+mj-ea"/>
                <a:cs typeface="+mj-cs"/>
              </a:rPr>
              <a:t>Class Diagram Essentials</a:t>
            </a: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DA7C555DA9B047A71ABB3CAD5B429B" ma:contentTypeVersion="2" ma:contentTypeDescription="Create a new document." ma:contentTypeScope="" ma:versionID="be9b1e9eafacc1232b276060257120dc">
  <xsd:schema xmlns:xsd="http://www.w3.org/2001/XMLSchema" xmlns:xs="http://www.w3.org/2001/XMLSchema" xmlns:p="http://schemas.microsoft.com/office/2006/metadata/properties" xmlns:ns2="3b29e153-a0a2-4f18-b827-1b601660d45e" targetNamespace="http://schemas.microsoft.com/office/2006/metadata/properties" ma:root="true" ma:fieldsID="f73de4662a1382cab2e722efc6e1ecfe" ns2:_="">
    <xsd:import namespace="3b29e153-a0a2-4f18-b827-1b601660d45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29e153-a0a2-4f18-b827-1b601660d4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AAB7B6-2937-4C15-829D-7557D44D31DA}"/>
</file>

<file path=customXml/itemProps2.xml><?xml version="1.0" encoding="utf-8"?>
<ds:datastoreItem xmlns:ds="http://schemas.openxmlformats.org/officeDocument/2006/customXml" ds:itemID="{780C4DDD-5D7C-4EE8-A919-4CAE6F35334A}"/>
</file>

<file path=customXml/itemProps3.xml><?xml version="1.0" encoding="utf-8"?>
<ds:datastoreItem xmlns:ds="http://schemas.openxmlformats.org/officeDocument/2006/customXml" ds:itemID="{DA6FF509-B85C-4939-897B-1D4C9F13F7A2}"/>
</file>

<file path=docProps/app.xml><?xml version="1.0" encoding="utf-8"?>
<Properties xmlns="http://schemas.openxmlformats.org/officeDocument/2006/extended-properties" xmlns:vt="http://schemas.openxmlformats.org/officeDocument/2006/docPropsVTypes">
  <TotalTime>26595</TotalTime>
  <Words>4840</Words>
  <Application>Microsoft Office PowerPoint</Application>
  <PresentationFormat>On-screen Show (4:3)</PresentationFormat>
  <Paragraphs>726</Paragraphs>
  <Slides>79</Slides>
  <Notes>33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79</vt:i4>
      </vt:variant>
    </vt:vector>
  </HeadingPairs>
  <TitlesOfParts>
    <vt:vector size="82" baseType="lpstr">
      <vt:lpstr>Default Design</vt:lpstr>
      <vt:lpstr>VISIO</vt:lpstr>
      <vt:lpstr>Document</vt:lpstr>
      <vt:lpstr>Lesson 2: Class diagram </vt:lpstr>
      <vt:lpstr>Introduction</vt:lpstr>
      <vt:lpstr>Student guide</vt:lpstr>
      <vt:lpstr>Objectives</vt:lpstr>
      <vt:lpstr>Topic 1: What is a class diagram</vt:lpstr>
      <vt:lpstr>Class diagram  </vt:lpstr>
      <vt:lpstr>Class Diagram Perspectives</vt:lpstr>
      <vt:lpstr>Slide 8</vt:lpstr>
      <vt:lpstr>Slide 9</vt:lpstr>
      <vt:lpstr>Classes</vt:lpstr>
      <vt:lpstr>Class Notation</vt:lpstr>
      <vt:lpstr>Class Notation: example</vt:lpstr>
      <vt:lpstr>Finding Classes</vt:lpstr>
      <vt:lpstr>Example for Classes</vt:lpstr>
      <vt:lpstr>Evaluating Classes</vt:lpstr>
      <vt:lpstr>Topic 2: Class diagram components</vt:lpstr>
      <vt:lpstr>Class Names</vt:lpstr>
      <vt:lpstr>Attributes</vt:lpstr>
      <vt:lpstr>Attributes</vt:lpstr>
      <vt:lpstr>Attribute Syntax</vt:lpstr>
      <vt:lpstr>Example</vt:lpstr>
      <vt:lpstr>example</vt:lpstr>
      <vt:lpstr>Operations</vt:lpstr>
      <vt:lpstr>Operations</vt:lpstr>
      <vt:lpstr>Operations</vt:lpstr>
      <vt:lpstr>example</vt:lpstr>
      <vt:lpstr>example</vt:lpstr>
      <vt:lpstr>Topic 3: Class diagram relationships</vt:lpstr>
      <vt:lpstr>Relationships</vt:lpstr>
      <vt:lpstr>Dependency</vt:lpstr>
      <vt:lpstr>Dependency example</vt:lpstr>
      <vt:lpstr>Generalization</vt:lpstr>
      <vt:lpstr>Generalization</vt:lpstr>
      <vt:lpstr>Slide 34</vt:lpstr>
      <vt:lpstr>Generalization examples</vt:lpstr>
      <vt:lpstr>Generalization example</vt:lpstr>
      <vt:lpstr> </vt:lpstr>
      <vt:lpstr>MULTIPLE INHERITANCE EXAMPLE</vt:lpstr>
      <vt:lpstr>Association</vt:lpstr>
      <vt:lpstr>Example</vt:lpstr>
      <vt:lpstr>Association</vt:lpstr>
      <vt:lpstr>Association Notation</vt:lpstr>
      <vt:lpstr>Slide 43</vt:lpstr>
      <vt:lpstr>Association Names</vt:lpstr>
      <vt:lpstr>Associations Properties</vt:lpstr>
      <vt:lpstr>Association Multiplicity</vt:lpstr>
      <vt:lpstr>Association Multiplicity</vt:lpstr>
      <vt:lpstr>Multiplicity examples</vt:lpstr>
      <vt:lpstr>Association Roles</vt:lpstr>
      <vt:lpstr>Slide 50</vt:lpstr>
      <vt:lpstr>Types of Association</vt:lpstr>
      <vt:lpstr>Unary association</vt:lpstr>
      <vt:lpstr>Binary Associations</vt:lpstr>
      <vt:lpstr>N-ary ASSOCIATION</vt:lpstr>
      <vt:lpstr>Association Class</vt:lpstr>
      <vt:lpstr>association class Examples</vt:lpstr>
      <vt:lpstr>Association Class</vt:lpstr>
      <vt:lpstr>Navigation</vt:lpstr>
      <vt:lpstr>Aggregation relationship</vt:lpstr>
      <vt:lpstr>Aggregation Notation</vt:lpstr>
      <vt:lpstr>Aggregation examples</vt:lpstr>
      <vt:lpstr> </vt:lpstr>
      <vt:lpstr>Composition</vt:lpstr>
      <vt:lpstr>Slide 64</vt:lpstr>
      <vt:lpstr>Composition example</vt:lpstr>
      <vt:lpstr>Composition examples</vt:lpstr>
      <vt:lpstr>Aggregation and Composition</vt:lpstr>
      <vt:lpstr>Example of a Composition</vt:lpstr>
      <vt:lpstr> Aggregation vs. Composition </vt:lpstr>
      <vt:lpstr>QUALIFIED ASSOCIATION</vt:lpstr>
      <vt:lpstr>Slide 71</vt:lpstr>
      <vt:lpstr>Qualified Association Examples:</vt:lpstr>
      <vt:lpstr>Class Diagram Example</vt:lpstr>
      <vt:lpstr>Structural Modeling:  Core Relationships</vt:lpstr>
      <vt:lpstr>Topic 4: University Course Registration System … class diagram</vt:lpstr>
      <vt:lpstr>Class diagram</vt:lpstr>
      <vt:lpstr>Summary</vt:lpstr>
      <vt:lpstr>Activity</vt:lpstr>
      <vt:lpstr>Quiz</vt:lpstr>
    </vt:vector>
  </TitlesOfParts>
  <Company>ITC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Dr\Manal Ismael</dc:creator>
  <cp:lastModifiedBy>manal</cp:lastModifiedBy>
  <cp:revision>341</cp:revision>
  <dcterms:created xsi:type="dcterms:W3CDTF">2006-05-17T04:22:58Z</dcterms:created>
  <dcterms:modified xsi:type="dcterms:W3CDTF">2022-12-12T18:26:16Z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0x010100A3DA7C555DA9B047A71ABB3CAD5B429B</vt:lpwstr>
  </property>
</Properties>
</file>