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0833c329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0833c329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0a8ab954d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0a8ab954d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0833c329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0833c329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0833c32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0833c32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0833c329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0833c329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0833c329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0833c329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0833c329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0833c329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0833c329b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0833c329b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0a562f2d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0a562f2d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0a562f2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0a562f2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0a8ab954d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0a8ab954d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ooth.pm/ja/items/6944894?srsltid=AfmBOoq5RrG2Jh78WLadzv5-zDhyoDRP_lXdzkuu2anhDnO_3yAMEm3O" TargetMode="External"/><Relationship Id="rId4" Type="http://schemas.openxmlformats.org/officeDocument/2006/relationships/hyperlink" Target="https://commons.nicovideo.jp/works/nc8436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5BPezehWwOA?si=LQ7U9Aof7WM-Wg5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MMD</a:t>
            </a:r>
            <a:r>
              <a:rPr lang="ja">
                <a:latin typeface="Arial"/>
                <a:ea typeface="Arial"/>
                <a:cs typeface="Arial"/>
                <a:sym typeface="Arial"/>
              </a:rPr>
              <a:t>を利用した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Live3D制作の取り組み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Arial"/>
                <a:ea typeface="Arial"/>
                <a:cs typeface="Arial"/>
                <a:sym typeface="Arial"/>
              </a:rPr>
              <a:t>石川　紀元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今後の予定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819150" y="1580025"/>
            <a:ext cx="7505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・反射表現</a:t>
            </a:r>
            <a:br>
              <a:rPr b="1"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　Reflection Probe や Screen Space Reflection の導入（検証済）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・カスタムポストプロセス</a:t>
            </a:r>
            <a:br>
              <a:rPr b="1"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　深度フォグ、ゴッドレイ、レンズフレア、パラなどの追加表現（検証済）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・セルフシャドウ</a:t>
            </a:r>
            <a:br>
              <a:rPr b="1"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　キャラクター自身による影の投影表現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・揺れ物表現の調整</a:t>
            </a:r>
            <a:br>
              <a:rPr b="1"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　髪や衣装などに対する物理挙動の最適化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総括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819150" y="1654625"/>
            <a:ext cx="75057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・ライティング計算や頂点シェーダー処理を通じ、</a:t>
            </a:r>
            <a:br>
              <a:rPr lang="ja" sz="15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 　シェーダー開発における基本構造・手法を実装および整理</a:t>
            </a:r>
            <a:endParaRPr sz="15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 sz="15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・UnityにおけるGPUインスタンシングの運用を学び、</a:t>
            </a:r>
            <a:br>
              <a:rPr lang="ja" sz="15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 　大量描画のGPUによるCPU負荷軽減を実現</a:t>
            </a:r>
            <a:endParaRPr sz="15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5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・キャラクター表現の工夫を通じて、「魅せ方」の演出技術を探求</a:t>
            </a:r>
            <a:endParaRPr sz="15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600">
                <a:latin typeface="Arial"/>
                <a:ea typeface="Arial"/>
                <a:cs typeface="Arial"/>
                <a:sym typeface="Arial"/>
              </a:rPr>
              <a:t>ありがとうございました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3500">
                <a:latin typeface="Arial"/>
                <a:ea typeface="Arial"/>
                <a:cs typeface="Arial"/>
                <a:sym typeface="Arial"/>
              </a:rPr>
              <a:t>目次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>
                <a:latin typeface="Arial"/>
                <a:ea typeface="Arial"/>
                <a:cs typeface="Arial"/>
                <a:sym typeface="Arial"/>
              </a:rPr>
              <a:t>・自己紹介 - p3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700">
                <a:latin typeface="Arial"/>
                <a:ea typeface="Arial"/>
                <a:cs typeface="Arial"/>
                <a:sym typeface="Arial"/>
              </a:rPr>
              <a:t>・開発目的 - p4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700">
                <a:latin typeface="Arial"/>
                <a:ea typeface="Arial"/>
                <a:cs typeface="Arial"/>
                <a:sym typeface="Arial"/>
              </a:rPr>
              <a:t>・概要（環境・開発期</a:t>
            </a:r>
            <a:r>
              <a:rPr lang="ja" sz="1700">
                <a:latin typeface="Arial"/>
                <a:ea typeface="Arial"/>
                <a:cs typeface="Arial"/>
                <a:sym typeface="Arial"/>
              </a:rPr>
              <a:t>間） - p5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700">
                <a:latin typeface="Arial"/>
                <a:ea typeface="Arial"/>
                <a:cs typeface="Arial"/>
                <a:sym typeface="Arial"/>
              </a:rPr>
              <a:t>・使用技術の紹介 - p6 ~ 9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700">
                <a:latin typeface="Arial"/>
                <a:ea typeface="Arial"/>
                <a:cs typeface="Arial"/>
                <a:sym typeface="Arial"/>
              </a:rPr>
              <a:t>・今後の予定 - p10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99275" y="627650"/>
            <a:ext cx="23649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自己紹介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535800" y="1415575"/>
            <a:ext cx="3487500" cy="1901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latin typeface="Arial"/>
                <a:ea typeface="Arial"/>
                <a:cs typeface="Arial"/>
                <a:sym typeface="Arial"/>
              </a:rPr>
              <a:t>経歴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神奈川大学を卒業後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株式会社バンダイナムコスタジオ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QAエンジニアとして2024年新卒入社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グラフィックスエンジニアとして転職を決意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現在は離職中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4236100" y="2728675"/>
            <a:ext cx="4200600" cy="202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latin typeface="Arial"/>
                <a:ea typeface="Arial"/>
                <a:cs typeface="Arial"/>
                <a:sym typeface="Arial"/>
              </a:rPr>
              <a:t>趣味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Vtuber</a:t>
            </a:r>
            <a:r>
              <a:rPr lang="ja"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ja">
                <a:latin typeface="Arial"/>
                <a:ea typeface="Arial"/>
                <a:cs typeface="Arial"/>
                <a:sym typeface="Arial"/>
              </a:rPr>
              <a:t>ドット絵、音楽制作、ゲーム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Vtuber</a:t>
            </a:r>
            <a:r>
              <a:rPr lang="ja">
                <a:latin typeface="Arial"/>
                <a:ea typeface="Arial"/>
                <a:cs typeface="Arial"/>
                <a:sym typeface="Arial"/>
              </a:rPr>
              <a:t>切り抜き動画チャンネル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総再生回数550万回達成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現在はVtuber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3Dライブ用システムを作成中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4448250" y="544950"/>
            <a:ext cx="4086600" cy="2026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latin typeface="Arial"/>
                <a:ea typeface="Arial"/>
                <a:cs typeface="Arial"/>
                <a:sym typeface="Arial"/>
              </a:rPr>
              <a:t>大学の卒業研究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厚木飛行場の人の目視に頼らない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航空機機種識別方法の検討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Unityを用いた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機械学習用データの作成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セマンティックセグメンテーションを</a:t>
            </a:r>
            <a:br>
              <a:rPr lang="ja"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latin typeface="Arial"/>
                <a:ea typeface="Arial"/>
                <a:cs typeface="Arial"/>
                <a:sym typeface="Arial"/>
              </a:rPr>
              <a:t>使用した画像識別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5" title="切り抜きサムネイル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575" y="3749725"/>
            <a:ext cx="1607699" cy="9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4">
            <a:alphaModFix/>
          </a:blip>
          <a:srcRect b="31258" l="22283" r="19732" t="9740"/>
          <a:stretch/>
        </p:blipFill>
        <p:spPr>
          <a:xfrm>
            <a:off x="6990525" y="1100600"/>
            <a:ext cx="1446175" cy="13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開発目的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726125"/>
            <a:ext cx="75057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>
                <a:latin typeface="Arial"/>
                <a:ea typeface="Arial"/>
                <a:cs typeface="Arial"/>
                <a:sym typeface="Arial"/>
              </a:rPr>
              <a:t>VTuber・アイドルゲームの3Dライブ演出に感動し</a:t>
            </a:r>
            <a:br>
              <a:rPr lang="ja" sz="1500"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latin typeface="Arial"/>
                <a:ea typeface="Arial"/>
                <a:cs typeface="Arial"/>
                <a:sym typeface="Arial"/>
              </a:rPr>
              <a:t>世界観を構築する映像表現に強く関心を持った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6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キャラクターの「印象」や「感情」を支える視覚演出を実現できる</a:t>
            </a:r>
            <a:br>
              <a:rPr lang="ja" sz="16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6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グラフィックエンジニアを目指す</a:t>
            </a:r>
            <a:endParaRPr sz="16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6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本制作では、シェーダー、印象に残る視覚表現の習得を目的として</a:t>
            </a:r>
            <a:br>
              <a:rPr lang="ja" sz="16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6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MMDを活用した3Dライブ演出システムを構築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概要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606250"/>
            <a:ext cx="7639200" cy="30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600">
                <a:latin typeface="Arial"/>
                <a:ea typeface="Arial"/>
                <a:cs typeface="Arial"/>
                <a:sym typeface="Arial"/>
              </a:rPr>
              <a:t>開発期間</a:t>
            </a:r>
            <a:br>
              <a:rPr b="1" lang="ja" sz="1600">
                <a:latin typeface="Arial"/>
                <a:ea typeface="Arial"/>
                <a:cs typeface="Arial"/>
                <a:sym typeface="Arial"/>
              </a:rPr>
            </a:br>
            <a:r>
              <a:rPr lang="ja" sz="1600">
                <a:latin typeface="Arial"/>
                <a:ea typeface="Arial"/>
                <a:cs typeface="Arial"/>
                <a:sym typeface="Arial"/>
              </a:rPr>
              <a:t>１週間程度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600">
                <a:latin typeface="Arial"/>
                <a:ea typeface="Arial"/>
                <a:cs typeface="Arial"/>
                <a:sym typeface="Arial"/>
              </a:rPr>
              <a:t>開発環境 </a:t>
            </a:r>
            <a:br>
              <a:rPr b="1" lang="ja" sz="1600">
                <a:latin typeface="Arial"/>
                <a:ea typeface="Arial"/>
                <a:cs typeface="Arial"/>
                <a:sym typeface="Arial"/>
              </a:rPr>
            </a:br>
            <a:r>
              <a:rPr lang="ja" sz="1400">
                <a:latin typeface="Arial"/>
                <a:ea typeface="Arial"/>
                <a:cs typeface="Arial"/>
                <a:sym typeface="Arial"/>
              </a:rPr>
              <a:t>Unity6000.0.35f1, Universal Render Pipeline 17.0.3, Blender 4.4, MikuMik</a:t>
            </a:r>
            <a:r>
              <a:rPr lang="ja" sz="1400"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ja" sz="1400">
                <a:latin typeface="Arial"/>
                <a:ea typeface="Arial"/>
                <a:cs typeface="Arial"/>
                <a:sym typeface="Arial"/>
              </a:rPr>
              <a:t>Dance ver9.32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ja" sz="1600">
                <a:latin typeface="Arial"/>
                <a:ea typeface="Arial"/>
                <a:cs typeface="Arial"/>
                <a:sym typeface="Arial"/>
              </a:rPr>
              <a:t>使用アセット</a:t>
            </a:r>
            <a:br>
              <a:rPr b="1" lang="ja" sz="1600">
                <a:latin typeface="Arial"/>
                <a:ea typeface="Arial"/>
                <a:cs typeface="Arial"/>
                <a:sym typeface="Arial"/>
              </a:rPr>
            </a:br>
            <a:r>
              <a:rPr lang="ja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「雨衣」公式MMDモデル</a:t>
            </a:r>
            <a:r>
              <a:rPr lang="ja" sz="1600"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ja" sz="1600">
                <a:latin typeface="Arial"/>
                <a:ea typeface="Arial"/>
                <a:cs typeface="Arial"/>
                <a:sym typeface="Arial"/>
              </a:rPr>
            </a:br>
            <a:r>
              <a:rPr lang="ja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Mitchie M 様  初音ミク『好き！雪！本気マジック』のインスト・バージョン（ハモリなし）</a:t>
            </a:r>
            <a:r>
              <a:rPr lang="ja" sz="1600"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lang="ja" sz="1600">
                <a:latin typeface="Arial"/>
                <a:ea typeface="Arial"/>
                <a:cs typeface="Arial"/>
                <a:sym typeface="Arial"/>
              </a:rPr>
            </a:br>
            <a:r>
              <a:rPr lang="ja" sz="1600">
                <a:latin typeface="Arial"/>
                <a:ea typeface="Arial"/>
                <a:cs typeface="Arial"/>
                <a:sym typeface="Arial"/>
              </a:rPr>
              <a:t>Pro Builder ver6.0.6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Arial"/>
                <a:ea typeface="Arial"/>
                <a:cs typeface="Arial"/>
                <a:sym typeface="Arial"/>
              </a:rPr>
              <a:t>使用技術の紹介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638950"/>
            <a:ext cx="7505700" cy="27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latin typeface="Arial"/>
                <a:ea typeface="Arial"/>
                <a:cs typeface="Arial"/>
                <a:sym typeface="Arial"/>
              </a:rPr>
              <a:t>・ライティング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1800">
                <a:latin typeface="Arial"/>
                <a:ea typeface="Arial"/>
                <a:cs typeface="Arial"/>
                <a:sym typeface="Arial"/>
              </a:rPr>
              <a:t>・大量オブジェクト描画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800">
                <a:latin typeface="Arial"/>
                <a:ea typeface="Arial"/>
                <a:cs typeface="Arial"/>
                <a:sym typeface="Arial"/>
              </a:rPr>
              <a:t>・その他キャラクター表現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ライティング</a:t>
            </a:r>
            <a:endParaRPr sz="2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746675" y="1442900"/>
            <a:ext cx="5346900" cy="28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500">
                <a:latin typeface="Arial"/>
                <a:ea typeface="Arial"/>
                <a:cs typeface="Arial"/>
                <a:sym typeface="Arial"/>
              </a:rPr>
              <a:t>『HLSL シェーダーの魔導書』を参考にライティング処理</a:t>
            </a:r>
            <a:br>
              <a:rPr lang="ja" sz="1500"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latin typeface="Arial"/>
                <a:ea typeface="Arial"/>
                <a:cs typeface="Arial"/>
                <a:sym typeface="Arial"/>
              </a:rPr>
              <a:t>ディフューズ、スペキュラー等 </a:t>
            </a:r>
            <a:br>
              <a:rPr lang="ja" sz="1500"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latin typeface="Arial"/>
                <a:ea typeface="Arial"/>
                <a:cs typeface="Arial"/>
                <a:sym typeface="Arial"/>
              </a:rPr>
              <a:t>基本的なライティングをシェーダーで実装</a:t>
            </a:r>
            <a:br>
              <a:rPr lang="ja" sz="1500">
                <a:latin typeface="Arial"/>
                <a:ea typeface="Arial"/>
                <a:cs typeface="Arial"/>
                <a:sym typeface="Arial"/>
              </a:rPr>
            </a:br>
            <a:r>
              <a:rPr lang="ja" sz="1500">
                <a:latin typeface="Arial"/>
                <a:ea typeface="Arial"/>
                <a:cs typeface="Arial"/>
                <a:sym typeface="Arial"/>
              </a:rPr>
              <a:t>カメラ・ライト位置に応じた立体感と質感の変化を表現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9" title="HLSLシェーダーの魔導書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400" y="1022863"/>
            <a:ext cx="2406500" cy="30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5907400" y="4061038"/>
            <a:ext cx="2625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ja" sz="1000">
                <a:solidFill>
                  <a:srgbClr val="656565"/>
                </a:solidFill>
                <a:highlight>
                  <a:srgbClr val="FFFFFF"/>
                </a:highlight>
              </a:rPr>
              <a:t>HLSL シェーダーの魔導書 </a:t>
            </a:r>
            <a:br>
              <a:rPr lang="ja" sz="1000">
                <a:solidFill>
                  <a:srgbClr val="656565"/>
                </a:solidFill>
                <a:highlight>
                  <a:srgbClr val="FFFFFF"/>
                </a:highlight>
              </a:rPr>
            </a:br>
            <a:r>
              <a:rPr lang="ja" sz="800">
                <a:solidFill>
                  <a:srgbClr val="656565"/>
                </a:solidFill>
                <a:highlight>
                  <a:srgbClr val="FFFFFF"/>
                </a:highlight>
              </a:rPr>
              <a:t>シェーディングの基礎からレイトレーシングまで</a:t>
            </a:r>
            <a:br>
              <a:rPr lang="ja" sz="700">
                <a:solidFill>
                  <a:srgbClr val="656565"/>
                </a:solidFill>
                <a:highlight>
                  <a:srgbClr val="FFFFFF"/>
                </a:highlight>
              </a:rPr>
            </a:br>
            <a:r>
              <a:rPr lang="ja" sz="800">
                <a:solidFill>
                  <a:srgbClr val="656565"/>
                </a:solidFill>
                <a:highlight>
                  <a:srgbClr val="FFFFFF"/>
                </a:highlight>
              </a:rPr>
              <a:t>清原 隆行 著</a:t>
            </a:r>
            <a:endParaRPr sz="800">
              <a:solidFill>
                <a:srgbClr val="656565"/>
              </a:solidFill>
              <a:highlight>
                <a:srgbClr val="FFFFFF"/>
              </a:highlight>
            </a:endParaRPr>
          </a:p>
        </p:txBody>
      </p:sp>
      <p:pic>
        <p:nvPicPr>
          <p:cNvPr id="177" name="Google Shape;177;p19" title="スクリーンショット 2025-06-08 2153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775" y="2734499"/>
            <a:ext cx="3466224" cy="193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677475" y="625700"/>
            <a:ext cx="7505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大量オブジェクト描画</a:t>
            </a:r>
            <a:endParaRPr sz="2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94225" y="1255688"/>
            <a:ext cx="54495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参考資料：</a:t>
            </a:r>
            <a:r>
              <a:rPr lang="j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【Unity】GPUインスタンシングでペンライト演出を作る！</a:t>
            </a:r>
            <a:br>
              <a:rPr lang="ja" sz="1200">
                <a:latin typeface="Arial"/>
                <a:ea typeface="Arial"/>
                <a:cs typeface="Arial"/>
                <a:sym typeface="Arial"/>
              </a:rPr>
            </a:br>
            <a:r>
              <a:rPr lang="ja" sz="1200">
                <a:latin typeface="Arial"/>
                <a:ea typeface="Arial"/>
                <a:cs typeface="Arial"/>
                <a:sym typeface="Arial"/>
              </a:rPr>
              <a:t>GPUインスタンシングによりライブステージ上にペンライトを効率的に描画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元のプロジェクトではペンライト挙動計算がCPU依存だったため、</a:t>
            </a:r>
            <a:br>
              <a:rPr lang="ja" sz="1200">
                <a:latin typeface="Arial"/>
                <a:ea typeface="Arial"/>
                <a:cs typeface="Arial"/>
                <a:sym typeface="Arial"/>
              </a:rPr>
            </a:br>
            <a:r>
              <a:rPr lang="ja" sz="1200">
                <a:latin typeface="Arial"/>
                <a:ea typeface="Arial"/>
                <a:cs typeface="Arial"/>
                <a:sym typeface="Arial"/>
              </a:rPr>
              <a:t>Compute Shader・ShaderLabを用いてGPU処理に最適化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25" y="2532175"/>
            <a:ext cx="1599576" cy="9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3350" y="2945454"/>
            <a:ext cx="5374075" cy="50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524" y="3623100"/>
            <a:ext cx="1599576" cy="87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3350" y="3974350"/>
            <a:ext cx="5374075" cy="52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 title="スクリーンショット 2025-07-18 13300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5375" y="717925"/>
            <a:ext cx="2984175" cy="194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54450" y="4562400"/>
            <a:ext cx="84351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CPU Active Timeを</a:t>
            </a:r>
            <a:r>
              <a:rPr b="1" lang="ja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17.508 ms → 10.264 ms</a:t>
            </a:r>
            <a:r>
              <a:rPr lang="ja" sz="1200">
                <a:latin typeface="Arial"/>
                <a:ea typeface="Arial"/>
                <a:cs typeface="Arial"/>
                <a:sym typeface="Arial"/>
              </a:rPr>
              <a:t> に</a:t>
            </a:r>
            <a:r>
              <a:rPr b="1" lang="ja" sz="1200">
                <a:latin typeface="Arial"/>
                <a:ea typeface="Arial"/>
                <a:cs typeface="Arial"/>
                <a:sym typeface="Arial"/>
              </a:rPr>
              <a:t>大幅減少</a:t>
            </a:r>
            <a:r>
              <a:rPr lang="ja" sz="1200">
                <a:latin typeface="Arial"/>
                <a:ea typeface="Arial"/>
                <a:cs typeface="Arial"/>
                <a:sym typeface="Arial"/>
              </a:rPr>
              <a:t>　描画量が増えるほど</a:t>
            </a:r>
            <a:r>
              <a:rPr b="1" lang="ja" sz="1200">
                <a:latin typeface="Arial"/>
                <a:ea typeface="Arial"/>
                <a:cs typeface="Arial"/>
                <a:sym typeface="Arial"/>
              </a:rPr>
              <a:t>CPU使用量削減に成功</a:t>
            </a:r>
            <a:r>
              <a:rPr lang="ja" sz="1200">
                <a:latin typeface="Arial"/>
                <a:ea typeface="Arial"/>
                <a:cs typeface="Arial"/>
                <a:sym typeface="Arial"/>
              </a:rPr>
              <a:t>したことを確認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329775" y="2808413"/>
            <a:ext cx="967500" cy="367200"/>
          </a:xfrm>
          <a:prstGeom prst="rect">
            <a:avLst/>
          </a:prstGeom>
          <a:ln cap="flat" cmpd="sng" w="1905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200"/>
              <a:t>CPUで処理</a:t>
            </a:r>
            <a:endParaRPr sz="1200"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329775" y="3878838"/>
            <a:ext cx="967500" cy="367200"/>
          </a:xfrm>
          <a:prstGeom prst="rect">
            <a:avLst/>
          </a:prstGeom>
          <a:ln cap="flat" cmpd="sng" w="1905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200"/>
              <a:t>GPU</a:t>
            </a:r>
            <a:r>
              <a:rPr lang="ja" sz="1200"/>
              <a:t>で処理</a:t>
            </a:r>
            <a:endParaRPr sz="1200"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626425" y="3529525"/>
            <a:ext cx="27504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↕  同条件の描画量をUnity Profilerで計測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728450" y="682325"/>
            <a:ext cx="75057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その他キャラクター表現</a:t>
            </a:r>
            <a:endParaRPr sz="2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>
            <p:ph idx="1" type="body"/>
          </p:nvPr>
        </p:nvSpPr>
        <p:spPr>
          <a:xfrm>
            <a:off x="805550" y="1391550"/>
            <a:ext cx="3592200" cy="3152100"/>
          </a:xfrm>
          <a:prstGeom prst="rect">
            <a:avLst/>
          </a:prstGeom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5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背面法アウトライン</a:t>
            </a:r>
            <a:endParaRPr sz="1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ja" sz="1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視野角・カメラ距離・アウトラインの太さ</a:t>
            </a:r>
            <a:endParaRPr b="1" sz="1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 sz="1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3要素に基づきアウトラインの太さを自動調整</a:t>
            </a:r>
            <a:endParaRPr sz="14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20387" l="16065" r="17984" t="2677"/>
          <a:stretch/>
        </p:blipFill>
        <p:spPr>
          <a:xfrm>
            <a:off x="896250" y="3020612"/>
            <a:ext cx="1424224" cy="139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/>
          <p:cNvPicPr preferRelativeResize="0"/>
          <p:nvPr/>
        </p:nvPicPr>
        <p:blipFill rotWithShape="1">
          <a:blip r:embed="rId4">
            <a:alphaModFix/>
          </a:blip>
          <a:srcRect b="26662" l="25750" r="26570" t="21139"/>
          <a:stretch/>
        </p:blipFill>
        <p:spPr>
          <a:xfrm>
            <a:off x="2810225" y="3042550"/>
            <a:ext cx="1297225" cy="13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5400000">
            <a:off x="2494700" y="3607138"/>
            <a:ext cx="141300" cy="226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731675" y="1391550"/>
            <a:ext cx="3659100" cy="3152100"/>
          </a:xfrm>
          <a:prstGeom prst="rect">
            <a:avLst/>
          </a:prstGeom>
          <a:ln cap="flat" cmpd="sng" w="2857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50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トゥーンライティング</a:t>
            </a:r>
            <a:endParaRPr b="1" sz="15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ja" sz="1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光強度を階層化することでトゥーン調の</a:t>
            </a:r>
            <a:br>
              <a:rPr lang="ja" sz="1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 sz="1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陰影表現を実装</a:t>
            </a:r>
            <a:br>
              <a:rPr lang="ja" sz="1400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明暗の境界部分の彩度の強調により</a:t>
            </a:r>
            <a:br>
              <a:rPr lang="ja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ja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rPr>
              <a:t>ライトの馴染みを向上</a:t>
            </a:r>
            <a:endParaRPr sz="900">
              <a:solidFill>
                <a:srgbClr val="4242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1"/>
          <p:cNvPicPr preferRelativeResize="0"/>
          <p:nvPr/>
        </p:nvPicPr>
        <p:blipFill rotWithShape="1">
          <a:blip r:embed="rId5">
            <a:alphaModFix/>
          </a:blip>
          <a:srcRect b="0" l="0" r="7347" t="0"/>
          <a:stretch/>
        </p:blipFill>
        <p:spPr>
          <a:xfrm>
            <a:off x="5757250" y="2870200"/>
            <a:ext cx="1607925" cy="15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