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1BA9978-6B7F-4A3B-92A1-EA612F5D9D13}">
          <p14:sldIdLst>
            <p14:sldId id="256"/>
          </p14:sldIdLst>
        </p14:section>
        <p14:section name="introduction" id="{2FA2BFD3-E39D-4D21-ACA2-245793E1C5BA}">
          <p14:sldIdLst>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024942-2179-4968-B836-715AC3C425B3}"/>
              </a:ext>
            </a:extLst>
          </p:cNvPr>
          <p:cNvSpPr>
            <a:spLocks noGrp="1"/>
          </p:cNvSpPr>
          <p:nvPr>
            <p:ph type="ctrTitle"/>
          </p:nvPr>
        </p:nvSpPr>
        <p:spPr/>
        <p:txBody>
          <a:bodyPr/>
          <a:lstStyle/>
          <a:p>
            <a:r>
              <a:rPr lang="fr-FR" sz="2400" dirty="0"/>
              <a:t>Application Django </a:t>
            </a:r>
            <a:r>
              <a:rPr lang="fr-FR" sz="2400" dirty="0" err="1"/>
              <a:t>rest</a:t>
            </a:r>
            <a:r>
              <a:rPr lang="fr-FR" sz="2400" dirty="0"/>
              <a:t> / React</a:t>
            </a:r>
            <a:br>
              <a:rPr lang="fr-FR" sz="2400" dirty="0"/>
            </a:br>
            <a:r>
              <a:rPr lang="fr-FR" sz="2400" dirty="0"/>
              <a:t>Commerce en Ligne</a:t>
            </a:r>
          </a:p>
        </p:txBody>
      </p:sp>
      <p:sp>
        <p:nvSpPr>
          <p:cNvPr id="3" name="Sous-titre 2">
            <a:extLst>
              <a:ext uri="{FF2B5EF4-FFF2-40B4-BE49-F238E27FC236}">
                <a16:creationId xmlns:a16="http://schemas.microsoft.com/office/drawing/2014/main" id="{7D7C3C00-7B4B-773A-71EE-BC43CAB85192}"/>
              </a:ext>
            </a:extLst>
          </p:cNvPr>
          <p:cNvSpPr>
            <a:spLocks noGrp="1"/>
          </p:cNvSpPr>
          <p:nvPr>
            <p:ph type="subTitle" idx="1"/>
          </p:nvPr>
        </p:nvSpPr>
        <p:spPr/>
        <p:txBody>
          <a:bodyPr/>
          <a:lstStyle/>
          <a:p>
            <a:r>
              <a:rPr lang="fr-FR" dirty="0"/>
              <a:t>CDA 2024</a:t>
            </a:r>
          </a:p>
          <a:p>
            <a:endParaRPr lang="fr-FR" dirty="0"/>
          </a:p>
        </p:txBody>
      </p:sp>
    </p:spTree>
    <p:extLst>
      <p:ext uri="{BB962C8B-B14F-4D97-AF65-F5344CB8AC3E}">
        <p14:creationId xmlns:p14="http://schemas.microsoft.com/office/powerpoint/2010/main" val="428562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F77EDB1-24BF-D7A2-3DF8-3F4C302DE540}"/>
              </a:ext>
            </a:extLst>
          </p:cNvPr>
          <p:cNvSpPr txBox="1"/>
          <p:nvPr/>
        </p:nvSpPr>
        <p:spPr>
          <a:xfrm>
            <a:off x="914400" y="186267"/>
            <a:ext cx="9965267" cy="646331"/>
          </a:xfrm>
          <a:prstGeom prst="rect">
            <a:avLst/>
          </a:prstGeom>
          <a:noFill/>
        </p:spPr>
        <p:txBody>
          <a:bodyPr wrap="square" rtlCol="0">
            <a:spAutoFit/>
          </a:bodyPr>
          <a:lstStyle/>
          <a:p>
            <a:r>
              <a:rPr lang="fr-FR" dirty="0"/>
              <a:t>Après cela, nous allons aussi configurer notre api pour utiliser le système d'authentification "JWT".</a:t>
            </a:r>
          </a:p>
          <a:p>
            <a:endParaRPr lang="fr-FR" dirty="0"/>
          </a:p>
        </p:txBody>
      </p:sp>
      <p:pic>
        <p:nvPicPr>
          <p:cNvPr id="5" name="Image 4">
            <a:extLst>
              <a:ext uri="{FF2B5EF4-FFF2-40B4-BE49-F238E27FC236}">
                <a16:creationId xmlns:a16="http://schemas.microsoft.com/office/drawing/2014/main" id="{83D656C8-5CE7-4DC9-2207-728075D17F03}"/>
              </a:ext>
            </a:extLst>
          </p:cNvPr>
          <p:cNvPicPr>
            <a:picLocks noChangeAspect="1"/>
          </p:cNvPicPr>
          <p:nvPr/>
        </p:nvPicPr>
        <p:blipFill>
          <a:blip r:embed="rId2"/>
          <a:stretch>
            <a:fillRect/>
          </a:stretch>
        </p:blipFill>
        <p:spPr>
          <a:xfrm>
            <a:off x="1167290" y="832598"/>
            <a:ext cx="8316486" cy="2219635"/>
          </a:xfrm>
          <a:prstGeom prst="rect">
            <a:avLst/>
          </a:prstGeom>
        </p:spPr>
      </p:pic>
      <p:sp>
        <p:nvSpPr>
          <p:cNvPr id="6" name="ZoneTexte 5">
            <a:extLst>
              <a:ext uri="{FF2B5EF4-FFF2-40B4-BE49-F238E27FC236}">
                <a16:creationId xmlns:a16="http://schemas.microsoft.com/office/drawing/2014/main" id="{74059C81-4369-8B16-7379-FEE92C973BE2}"/>
              </a:ext>
            </a:extLst>
          </p:cNvPr>
          <p:cNvSpPr txBox="1"/>
          <p:nvPr/>
        </p:nvSpPr>
        <p:spPr>
          <a:xfrm>
            <a:off x="1167290" y="3293533"/>
            <a:ext cx="8425443" cy="369332"/>
          </a:xfrm>
          <a:prstGeom prst="rect">
            <a:avLst/>
          </a:prstGeom>
          <a:noFill/>
        </p:spPr>
        <p:txBody>
          <a:bodyPr wrap="square" rtlCol="0">
            <a:spAutoFit/>
          </a:bodyPr>
          <a:lstStyle/>
          <a:p>
            <a:r>
              <a:rPr lang="fr-FR"/>
              <a:t>Nous paramétrons aussi le model User a utilisé.</a:t>
            </a:r>
            <a:endParaRPr lang="fr-FR" dirty="0"/>
          </a:p>
        </p:txBody>
      </p:sp>
      <p:pic>
        <p:nvPicPr>
          <p:cNvPr id="8" name="Image 7">
            <a:extLst>
              <a:ext uri="{FF2B5EF4-FFF2-40B4-BE49-F238E27FC236}">
                <a16:creationId xmlns:a16="http://schemas.microsoft.com/office/drawing/2014/main" id="{BF133CE4-59E5-68E6-D729-8471758B4E7E}"/>
              </a:ext>
            </a:extLst>
          </p:cNvPr>
          <p:cNvPicPr>
            <a:picLocks noChangeAspect="1"/>
          </p:cNvPicPr>
          <p:nvPr/>
        </p:nvPicPr>
        <p:blipFill>
          <a:blip r:embed="rId3"/>
          <a:stretch>
            <a:fillRect/>
          </a:stretch>
        </p:blipFill>
        <p:spPr>
          <a:xfrm>
            <a:off x="1255820" y="3904165"/>
            <a:ext cx="6039693" cy="1000265"/>
          </a:xfrm>
          <a:prstGeom prst="rect">
            <a:avLst/>
          </a:prstGeom>
        </p:spPr>
      </p:pic>
      <p:sp>
        <p:nvSpPr>
          <p:cNvPr id="9" name="ZoneTexte 8">
            <a:extLst>
              <a:ext uri="{FF2B5EF4-FFF2-40B4-BE49-F238E27FC236}">
                <a16:creationId xmlns:a16="http://schemas.microsoft.com/office/drawing/2014/main" id="{798DED2F-291B-FA74-3081-D6FED5A1ECDD}"/>
              </a:ext>
            </a:extLst>
          </p:cNvPr>
          <p:cNvSpPr txBox="1"/>
          <p:nvPr/>
        </p:nvSpPr>
        <p:spPr>
          <a:xfrm>
            <a:off x="1320800" y="5232400"/>
            <a:ext cx="8271933" cy="646331"/>
          </a:xfrm>
          <a:prstGeom prst="rect">
            <a:avLst/>
          </a:prstGeom>
          <a:noFill/>
        </p:spPr>
        <p:txBody>
          <a:bodyPr wrap="square" rtlCol="0">
            <a:spAutoFit/>
          </a:bodyPr>
          <a:lstStyle/>
          <a:p>
            <a:r>
              <a:rPr lang="fr-FR" dirty="0"/>
              <a:t>Maintenant, que nous avons effectué les principaux paramétrages de notre application, nous pouvons nous concentrer sur les parties suivantes.</a:t>
            </a:r>
          </a:p>
        </p:txBody>
      </p:sp>
    </p:spTree>
    <p:extLst>
      <p:ext uri="{BB962C8B-B14F-4D97-AF65-F5344CB8AC3E}">
        <p14:creationId xmlns:p14="http://schemas.microsoft.com/office/powerpoint/2010/main" val="103418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95AB7DC-7E2C-E6C0-4BC5-5B7A2E1C3F14}"/>
              </a:ext>
            </a:extLst>
          </p:cNvPr>
          <p:cNvSpPr txBox="1"/>
          <p:nvPr/>
        </p:nvSpPr>
        <p:spPr>
          <a:xfrm>
            <a:off x="2531533" y="169333"/>
            <a:ext cx="6697134" cy="369332"/>
          </a:xfrm>
          <a:prstGeom prst="rect">
            <a:avLst/>
          </a:prstGeom>
          <a:noFill/>
        </p:spPr>
        <p:txBody>
          <a:bodyPr wrap="square" rtlCol="0">
            <a:spAutoFit/>
          </a:bodyPr>
          <a:lstStyle/>
          <a:p>
            <a:pPr algn="ctr"/>
            <a:r>
              <a:rPr lang="fr-FR" b="1" u="sng" dirty="0"/>
              <a:t>Création du Model</a:t>
            </a:r>
          </a:p>
        </p:txBody>
      </p:sp>
      <p:sp>
        <p:nvSpPr>
          <p:cNvPr id="3" name="ZoneTexte 2">
            <a:extLst>
              <a:ext uri="{FF2B5EF4-FFF2-40B4-BE49-F238E27FC236}">
                <a16:creationId xmlns:a16="http://schemas.microsoft.com/office/drawing/2014/main" id="{D20E964A-F4D3-50A9-63E8-C15A8D2D5DDC}"/>
              </a:ext>
            </a:extLst>
          </p:cNvPr>
          <p:cNvSpPr txBox="1"/>
          <p:nvPr/>
        </p:nvSpPr>
        <p:spPr>
          <a:xfrm>
            <a:off x="1236133" y="651933"/>
            <a:ext cx="10109200" cy="4247317"/>
          </a:xfrm>
          <a:prstGeom prst="rect">
            <a:avLst/>
          </a:prstGeom>
          <a:noFill/>
        </p:spPr>
        <p:txBody>
          <a:bodyPr wrap="square" rtlCol="0">
            <a:spAutoFit/>
          </a:bodyPr>
          <a:lstStyle/>
          <a:p>
            <a:r>
              <a:rPr lang="fr-FR" dirty="0"/>
              <a:t>Afin de pourvoir créer et manipulé nos différentes entités nous avons besoin d'un model qui les définies et les stocks en Base de données.</a:t>
            </a:r>
          </a:p>
          <a:p>
            <a:endParaRPr lang="fr-FR" dirty="0"/>
          </a:p>
          <a:p>
            <a:r>
              <a:rPr lang="fr-FR" dirty="0"/>
              <a:t>Dans notre cas, nous allons utiliser pour exemple le model "User"</a:t>
            </a:r>
          </a:p>
          <a:p>
            <a:r>
              <a:rPr lang="fr-FR" dirty="0"/>
              <a:t>Pour créer notre Model User, nous allons utilise une class qui </a:t>
            </a:r>
            <a:r>
              <a:rPr lang="fr-FR" dirty="0" err="1"/>
              <a:t>herite</a:t>
            </a:r>
            <a:r>
              <a:rPr lang="fr-FR" dirty="0"/>
              <a:t> de </a:t>
            </a:r>
            <a:r>
              <a:rPr lang="fr-FR" dirty="0" err="1"/>
              <a:t>abstracUser</a:t>
            </a:r>
            <a:r>
              <a:rPr lang="fr-FR" dirty="0"/>
              <a:t> et nous allons la </a:t>
            </a:r>
            <a:r>
              <a:rPr lang="fr-FR" dirty="0" err="1"/>
              <a:t>redefinr</a:t>
            </a:r>
            <a:r>
              <a:rPr lang="fr-FR" dirty="0"/>
              <a:t>.</a:t>
            </a:r>
          </a:p>
          <a:p>
            <a:endParaRPr lang="fr-FR" dirty="0"/>
          </a:p>
          <a:p>
            <a:r>
              <a:rPr lang="fr-FR" u="sng" dirty="0"/>
              <a:t>Dans notre class User nous avons plusieurs propriétés:</a:t>
            </a:r>
          </a:p>
          <a:p>
            <a:endParaRPr lang="fr-FR" dirty="0"/>
          </a:p>
          <a:p>
            <a:r>
              <a:rPr lang="fr-FR" dirty="0"/>
              <a:t>- </a:t>
            </a:r>
            <a:r>
              <a:rPr lang="fr-FR" dirty="0" err="1"/>
              <a:t>name</a:t>
            </a:r>
            <a:r>
              <a:rPr lang="fr-FR" dirty="0"/>
              <a:t>= </a:t>
            </a:r>
            <a:r>
              <a:rPr lang="fr-FR" dirty="0" err="1"/>
              <a:t>models.charField</a:t>
            </a:r>
            <a:r>
              <a:rPr lang="fr-FR" dirty="0"/>
              <a:t>(max-</a:t>
            </a:r>
            <a:r>
              <a:rPr lang="fr-FR" dirty="0" err="1"/>
              <a:t>length</a:t>
            </a:r>
            <a:r>
              <a:rPr lang="fr-FR" dirty="0"/>
              <a:t> = 200)</a:t>
            </a:r>
          </a:p>
          <a:p>
            <a:r>
              <a:rPr lang="fr-FR" dirty="0"/>
              <a:t>- email = </a:t>
            </a:r>
            <a:r>
              <a:rPr lang="fr-FR" dirty="0" err="1"/>
              <a:t>models.CharField</a:t>
            </a:r>
            <a:r>
              <a:rPr lang="fr-FR" dirty="0"/>
              <a:t>(</a:t>
            </a:r>
            <a:r>
              <a:rPr lang="fr-FR" dirty="0" err="1"/>
              <a:t>max_length</a:t>
            </a:r>
            <a:r>
              <a:rPr lang="fr-FR" dirty="0"/>
              <a:t>=100)</a:t>
            </a:r>
          </a:p>
          <a:p>
            <a:r>
              <a:rPr lang="fr-FR" dirty="0"/>
              <a:t>- </a:t>
            </a:r>
            <a:r>
              <a:rPr lang="fr-FR" dirty="0" err="1"/>
              <a:t>address</a:t>
            </a:r>
            <a:r>
              <a:rPr lang="fr-FR" dirty="0"/>
              <a:t> = </a:t>
            </a:r>
            <a:r>
              <a:rPr lang="fr-FR" dirty="0" err="1"/>
              <a:t>models.CharField</a:t>
            </a:r>
            <a:r>
              <a:rPr lang="fr-FR" dirty="0"/>
              <a:t>(</a:t>
            </a:r>
            <a:r>
              <a:rPr lang="fr-FR" dirty="0" err="1"/>
              <a:t>max_length</a:t>
            </a:r>
            <a:r>
              <a:rPr lang="fr-FR" dirty="0"/>
              <a:t>=200)</a:t>
            </a:r>
          </a:p>
          <a:p>
            <a:r>
              <a:rPr lang="fr-FR" dirty="0"/>
              <a:t>- city = </a:t>
            </a:r>
            <a:r>
              <a:rPr lang="fr-FR" dirty="0" err="1"/>
              <a:t>models.CharField</a:t>
            </a:r>
            <a:r>
              <a:rPr lang="fr-FR" dirty="0"/>
              <a:t>(</a:t>
            </a:r>
            <a:r>
              <a:rPr lang="fr-FR" dirty="0" err="1"/>
              <a:t>max_length</a:t>
            </a:r>
            <a:r>
              <a:rPr lang="fr-FR" dirty="0"/>
              <a:t>=100)</a:t>
            </a:r>
          </a:p>
          <a:p>
            <a:r>
              <a:rPr lang="fr-FR" dirty="0"/>
              <a:t>- </a:t>
            </a:r>
            <a:r>
              <a:rPr lang="fr-FR" dirty="0" err="1"/>
              <a:t>phone_number</a:t>
            </a:r>
            <a:r>
              <a:rPr lang="fr-FR" dirty="0"/>
              <a:t> = </a:t>
            </a:r>
            <a:r>
              <a:rPr lang="fr-FR" dirty="0" err="1"/>
              <a:t>models.CharField</a:t>
            </a:r>
            <a:r>
              <a:rPr lang="fr-FR" dirty="0"/>
              <a:t>(</a:t>
            </a:r>
            <a:r>
              <a:rPr lang="fr-FR" dirty="0" err="1"/>
              <a:t>max_length</a:t>
            </a:r>
            <a:r>
              <a:rPr lang="fr-FR" dirty="0"/>
              <a:t>=15, </a:t>
            </a:r>
            <a:r>
              <a:rPr lang="fr-FR" dirty="0" err="1"/>
              <a:t>blank</a:t>
            </a:r>
            <a:r>
              <a:rPr lang="fr-FR" dirty="0"/>
              <a:t>=</a:t>
            </a:r>
            <a:r>
              <a:rPr lang="fr-FR" dirty="0" err="1"/>
              <a:t>True</a:t>
            </a:r>
            <a:r>
              <a:rPr lang="fr-FR" dirty="0"/>
              <a:t>, </a:t>
            </a:r>
            <a:r>
              <a:rPr lang="fr-FR" dirty="0" err="1"/>
              <a:t>null</a:t>
            </a:r>
            <a:r>
              <a:rPr lang="fr-FR" dirty="0"/>
              <a:t>=</a:t>
            </a:r>
            <a:r>
              <a:rPr lang="fr-FR" dirty="0" err="1"/>
              <a:t>True</a:t>
            </a:r>
            <a:r>
              <a:rPr lang="fr-FR" dirty="0"/>
              <a:t>)</a:t>
            </a:r>
          </a:p>
          <a:p>
            <a:endParaRPr lang="fr-FR" dirty="0"/>
          </a:p>
        </p:txBody>
      </p:sp>
    </p:spTree>
    <p:extLst>
      <p:ext uri="{BB962C8B-B14F-4D97-AF65-F5344CB8AC3E}">
        <p14:creationId xmlns:p14="http://schemas.microsoft.com/office/powerpoint/2010/main" val="411093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F69BD1B-396D-9676-3F9D-AF67533438AF}"/>
              </a:ext>
            </a:extLst>
          </p:cNvPr>
          <p:cNvPicPr>
            <a:picLocks noChangeAspect="1"/>
          </p:cNvPicPr>
          <p:nvPr/>
        </p:nvPicPr>
        <p:blipFill>
          <a:blip r:embed="rId2"/>
          <a:stretch>
            <a:fillRect/>
          </a:stretch>
        </p:blipFill>
        <p:spPr>
          <a:xfrm>
            <a:off x="1980625" y="2061971"/>
            <a:ext cx="8230749" cy="2734057"/>
          </a:xfrm>
          <a:prstGeom prst="rect">
            <a:avLst/>
          </a:prstGeom>
        </p:spPr>
      </p:pic>
    </p:spTree>
    <p:extLst>
      <p:ext uri="{BB962C8B-B14F-4D97-AF65-F5344CB8AC3E}">
        <p14:creationId xmlns:p14="http://schemas.microsoft.com/office/powerpoint/2010/main" val="1498220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5A83B11-35EF-1AF0-F7F4-0F1E6AF504BB}"/>
              </a:ext>
            </a:extLst>
          </p:cNvPr>
          <p:cNvSpPr txBox="1"/>
          <p:nvPr/>
        </p:nvSpPr>
        <p:spPr>
          <a:xfrm>
            <a:off x="2302933" y="313267"/>
            <a:ext cx="7594600" cy="369332"/>
          </a:xfrm>
          <a:prstGeom prst="rect">
            <a:avLst/>
          </a:prstGeom>
          <a:noFill/>
        </p:spPr>
        <p:txBody>
          <a:bodyPr wrap="square" rtlCol="0">
            <a:spAutoFit/>
          </a:bodyPr>
          <a:lstStyle/>
          <a:p>
            <a:pPr algn="ctr"/>
            <a:r>
              <a:rPr lang="fr-FR" b="1" u="sng" dirty="0"/>
              <a:t>Création des Views</a:t>
            </a:r>
          </a:p>
        </p:txBody>
      </p:sp>
      <p:sp>
        <p:nvSpPr>
          <p:cNvPr id="3" name="ZoneTexte 2">
            <a:extLst>
              <a:ext uri="{FF2B5EF4-FFF2-40B4-BE49-F238E27FC236}">
                <a16:creationId xmlns:a16="http://schemas.microsoft.com/office/drawing/2014/main" id="{CDE4967F-A6EB-4367-B4CF-C84742EDFE22}"/>
              </a:ext>
            </a:extLst>
          </p:cNvPr>
          <p:cNvSpPr txBox="1"/>
          <p:nvPr/>
        </p:nvSpPr>
        <p:spPr>
          <a:xfrm>
            <a:off x="1261533" y="872067"/>
            <a:ext cx="10066867" cy="5078313"/>
          </a:xfrm>
          <a:prstGeom prst="rect">
            <a:avLst/>
          </a:prstGeom>
          <a:noFill/>
        </p:spPr>
        <p:txBody>
          <a:bodyPr wrap="square" rtlCol="0">
            <a:spAutoFit/>
          </a:bodyPr>
          <a:lstStyle/>
          <a:p>
            <a:r>
              <a:rPr lang="fr-FR" dirty="0"/>
              <a:t>Comme dans toute application web moderne, nous avons besoin de contrôleurs qui répondent à la requête des utilisateurs.</a:t>
            </a:r>
          </a:p>
          <a:p>
            <a:r>
              <a:rPr lang="fr-FR" dirty="0"/>
              <a:t>Dans notre application Django Rest, j'ai décidé d'utiliser de contrôleurs sous forme de fonction avec le décorateur @apiview.</a:t>
            </a:r>
          </a:p>
          <a:p>
            <a:endParaRPr lang="fr-FR" dirty="0"/>
          </a:p>
          <a:p>
            <a:r>
              <a:rPr lang="fr-FR" dirty="0"/>
              <a:t>Prenons exemple de notre contrôleurs « </a:t>
            </a:r>
            <a:r>
              <a:rPr lang="fr-FR" dirty="0" err="1"/>
              <a:t>users</a:t>
            </a:r>
            <a:r>
              <a:rPr lang="fr-FR" dirty="0"/>
              <a:t> </a:t>
            </a:r>
            <a:r>
              <a:rPr lang="fr-FR" dirty="0" err="1"/>
              <a:t>list</a:t>
            </a:r>
            <a:r>
              <a:rPr lang="fr-FR" dirty="0"/>
              <a:t> ».</a:t>
            </a:r>
          </a:p>
          <a:p>
            <a:endParaRPr lang="fr-FR" dirty="0"/>
          </a:p>
          <a:p>
            <a:r>
              <a:rPr lang="fr-FR" dirty="0"/>
              <a:t>Ce code illustre une vue API, capable de gérer les méthodes HTTP GET et POST pour une liste d'utilisateurs. Il utilise trois décorateurs clés : @api_view(['GET', 'POST']) pour indiquer les requêtes acceptées, (@csrf_protect_decorator),@permission_classes([IsSuperUser])  qui limiterait l'accès à la vue aux </a:t>
            </a:r>
            <a:r>
              <a:rPr lang="fr-FR"/>
              <a:t>superutilisateurs. </a:t>
            </a:r>
            <a:r>
              <a:rPr lang="fr-FR" dirty="0"/>
              <a:t>La fonction </a:t>
            </a:r>
            <a:r>
              <a:rPr lang="fr-FR" dirty="0" err="1"/>
              <a:t>user_list</a:t>
            </a:r>
            <a:r>
              <a:rPr lang="fr-FR" dirty="0"/>
              <a:t> gère les requêtes : pour GET, elle récupère et sérialise tous les utilisateurs, et pour POST, elle crée un nouvel utilisateur si les données soumises sont valides, retournant soit les données de l'utilisateur créé avec un statut 201, soit des erreurs avec un statut 400. Ce code démontre donc comment configurer une vue API pour lister et ajouter des utilisateurs, tout en intégrant des aspects de sécurité et de gestion des permissions.</a:t>
            </a:r>
          </a:p>
          <a:p>
            <a:endParaRPr lang="fr-FR" dirty="0"/>
          </a:p>
          <a:p>
            <a:endParaRPr lang="fr-FR" dirty="0"/>
          </a:p>
          <a:p>
            <a:endParaRPr lang="fr-FR" dirty="0"/>
          </a:p>
        </p:txBody>
      </p:sp>
    </p:spTree>
    <p:extLst>
      <p:ext uri="{BB962C8B-B14F-4D97-AF65-F5344CB8AC3E}">
        <p14:creationId xmlns:p14="http://schemas.microsoft.com/office/powerpoint/2010/main" val="50279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7056EFB-C1E1-C6EF-2D3D-C487F1FF87E4}"/>
              </a:ext>
            </a:extLst>
          </p:cNvPr>
          <p:cNvPicPr>
            <a:picLocks noChangeAspect="1"/>
          </p:cNvPicPr>
          <p:nvPr/>
        </p:nvPicPr>
        <p:blipFill>
          <a:blip r:embed="rId2"/>
          <a:stretch>
            <a:fillRect/>
          </a:stretch>
        </p:blipFill>
        <p:spPr>
          <a:xfrm>
            <a:off x="1904415" y="1156970"/>
            <a:ext cx="8383170" cy="4544059"/>
          </a:xfrm>
          <a:prstGeom prst="rect">
            <a:avLst/>
          </a:prstGeom>
        </p:spPr>
      </p:pic>
    </p:spTree>
    <p:extLst>
      <p:ext uri="{BB962C8B-B14F-4D97-AF65-F5344CB8AC3E}">
        <p14:creationId xmlns:p14="http://schemas.microsoft.com/office/powerpoint/2010/main" val="232277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A4BC936-2A8B-95A4-AA55-BBC368825749}"/>
              </a:ext>
            </a:extLst>
          </p:cNvPr>
          <p:cNvSpPr txBox="1"/>
          <p:nvPr/>
        </p:nvSpPr>
        <p:spPr>
          <a:xfrm>
            <a:off x="964706" y="2707689"/>
            <a:ext cx="10262587" cy="3139321"/>
          </a:xfrm>
          <a:prstGeom prst="rect">
            <a:avLst/>
          </a:prstGeom>
          <a:noFill/>
        </p:spPr>
        <p:txBody>
          <a:bodyPr wrap="square" rtlCol="0">
            <a:spAutoFit/>
          </a:bodyPr>
          <a:lstStyle/>
          <a:p>
            <a:r>
              <a:rPr lang="fr-FR" dirty="0"/>
              <a:t>Introduction :</a:t>
            </a:r>
          </a:p>
          <a:p>
            <a:r>
              <a:rPr lang="fr-FR" dirty="0"/>
              <a:t>Dans le monde d'aujourd'hui en constante évolution, le commerce en ligne est devenu un pilier essentiel de l'économie mondiale. Pour répondre aux besoins croissants des consommateurs, les entreprises se tournent de plus en plus vers des solutions numériques innovantes. Une telle solution émerge dans le mariage de Django Rest et React, deux technologies puissantes qui forment une base solide pour les applications de commerce en ligne. Django Rest offre une robuste API backend, permettant la gestion efficace des données, tandis que React offre une expérience utilisateur dynamique et réactive côté client. Ensemble, ces technologies offrent une plateforme agile et évolutive pour les entreprises cherchant à prospérer dans l'écosystème numérique compétitif d'aujourd'hui. Dans cette présentation, nous explorerons les avantages et les possibilités qu'offre cette combinaison pour créer des expériences de commerce en ligne exceptionnelles.</a:t>
            </a:r>
          </a:p>
        </p:txBody>
      </p:sp>
      <p:pic>
        <p:nvPicPr>
          <p:cNvPr id="5" name="Image 4">
            <a:extLst>
              <a:ext uri="{FF2B5EF4-FFF2-40B4-BE49-F238E27FC236}">
                <a16:creationId xmlns:a16="http://schemas.microsoft.com/office/drawing/2014/main" id="{FDC8AA69-05AE-2DCE-9135-991202DC4CCC}"/>
              </a:ext>
            </a:extLst>
          </p:cNvPr>
          <p:cNvPicPr>
            <a:picLocks noChangeAspect="1"/>
          </p:cNvPicPr>
          <p:nvPr/>
        </p:nvPicPr>
        <p:blipFill>
          <a:blip r:embed="rId2"/>
          <a:stretch>
            <a:fillRect/>
          </a:stretch>
        </p:blipFill>
        <p:spPr>
          <a:xfrm>
            <a:off x="902332" y="707439"/>
            <a:ext cx="3533775" cy="2000250"/>
          </a:xfrm>
          <a:prstGeom prst="rect">
            <a:avLst/>
          </a:prstGeom>
        </p:spPr>
      </p:pic>
      <p:pic>
        <p:nvPicPr>
          <p:cNvPr id="7" name="Image 6">
            <a:extLst>
              <a:ext uri="{FF2B5EF4-FFF2-40B4-BE49-F238E27FC236}">
                <a16:creationId xmlns:a16="http://schemas.microsoft.com/office/drawing/2014/main" id="{0EBA967E-09B4-0447-978C-2A6B76103CCF}"/>
              </a:ext>
            </a:extLst>
          </p:cNvPr>
          <p:cNvPicPr>
            <a:picLocks noChangeAspect="1"/>
          </p:cNvPicPr>
          <p:nvPr/>
        </p:nvPicPr>
        <p:blipFill>
          <a:blip r:embed="rId3"/>
          <a:stretch>
            <a:fillRect/>
          </a:stretch>
        </p:blipFill>
        <p:spPr>
          <a:xfrm>
            <a:off x="8309685" y="384493"/>
            <a:ext cx="3139321" cy="2323196"/>
          </a:xfrm>
          <a:prstGeom prst="rect">
            <a:avLst/>
          </a:prstGeom>
        </p:spPr>
      </p:pic>
    </p:spTree>
    <p:extLst>
      <p:ext uri="{BB962C8B-B14F-4D97-AF65-F5344CB8AC3E}">
        <p14:creationId xmlns:p14="http://schemas.microsoft.com/office/powerpoint/2010/main" val="407189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D9640BA-FD44-5F4F-DCD1-57F69B3AE759}"/>
              </a:ext>
            </a:extLst>
          </p:cNvPr>
          <p:cNvSpPr txBox="1"/>
          <p:nvPr/>
        </p:nvSpPr>
        <p:spPr>
          <a:xfrm>
            <a:off x="1322773" y="674703"/>
            <a:ext cx="4039340" cy="400110"/>
          </a:xfrm>
          <a:prstGeom prst="rect">
            <a:avLst/>
          </a:prstGeom>
          <a:noFill/>
        </p:spPr>
        <p:txBody>
          <a:bodyPr wrap="square" rtlCol="0">
            <a:spAutoFit/>
          </a:bodyPr>
          <a:lstStyle/>
          <a:p>
            <a:r>
              <a:rPr lang="fr-FR" sz="2000" b="1" u="sng" dirty="0"/>
              <a:t>Back End :</a:t>
            </a:r>
          </a:p>
        </p:txBody>
      </p:sp>
      <p:sp>
        <p:nvSpPr>
          <p:cNvPr id="3" name="ZoneTexte 2">
            <a:extLst>
              <a:ext uri="{FF2B5EF4-FFF2-40B4-BE49-F238E27FC236}">
                <a16:creationId xmlns:a16="http://schemas.microsoft.com/office/drawing/2014/main" id="{FAC1F4FA-F42D-8318-6B30-87B7D16074EE}"/>
              </a:ext>
            </a:extLst>
          </p:cNvPr>
          <p:cNvSpPr txBox="1"/>
          <p:nvPr/>
        </p:nvSpPr>
        <p:spPr>
          <a:xfrm>
            <a:off x="1447060" y="1429305"/>
            <a:ext cx="9152878" cy="3693319"/>
          </a:xfrm>
          <a:prstGeom prst="rect">
            <a:avLst/>
          </a:prstGeom>
          <a:noFill/>
        </p:spPr>
        <p:txBody>
          <a:bodyPr wrap="square" rtlCol="0">
            <a:spAutoFit/>
          </a:bodyPr>
          <a:lstStyle/>
          <a:p>
            <a:r>
              <a:rPr lang="fr-FR" dirty="0"/>
              <a:t>La technologie que je vais utilisé pour notre projet et Django Rest Framework.</a:t>
            </a:r>
          </a:p>
          <a:p>
            <a:endParaRPr lang="fr-FR" dirty="0"/>
          </a:p>
          <a:p>
            <a:r>
              <a:rPr lang="fr-FR" dirty="0"/>
              <a:t>Django Rest Framework (DRF) est une puissante bibliothèque open-source pour construire des API web avec Django, un </a:t>
            </a:r>
            <a:r>
              <a:rPr lang="fr-FR" dirty="0" err="1"/>
              <a:t>framework</a:t>
            </a:r>
            <a:r>
              <a:rPr lang="fr-FR" dirty="0"/>
              <a:t> de développement web en Python. DRF offre une gamme étendue de fonctionnalités pour simplifier et accélérer le développement d'API RESTful. Grâce à son architecture flexible et ses fonctionnalités intégrées telles que la sérialisation des données, l'authentification, l'autorisation et la validation, DRF permet aux développeurs de créer des API robustes et hautement personnalisables avec une relative facilité. Sa documentation exhaustive, sa communauté active et son intégration transparente avec Django font de DRF un choix populaire pour le développement d'applications web modernes, notamment les applications de commerce en ligne, les applications mobiles et les services web.</a:t>
            </a:r>
          </a:p>
          <a:p>
            <a:endParaRPr lang="fr-FR" dirty="0"/>
          </a:p>
        </p:txBody>
      </p:sp>
    </p:spTree>
    <p:extLst>
      <p:ext uri="{BB962C8B-B14F-4D97-AF65-F5344CB8AC3E}">
        <p14:creationId xmlns:p14="http://schemas.microsoft.com/office/powerpoint/2010/main" val="355926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7F1099C-21D0-E63F-F648-69BD5F3D2F88}"/>
              </a:ext>
            </a:extLst>
          </p:cNvPr>
          <p:cNvSpPr txBox="1"/>
          <p:nvPr/>
        </p:nvSpPr>
        <p:spPr>
          <a:xfrm>
            <a:off x="1137821" y="177554"/>
            <a:ext cx="9916358" cy="6463308"/>
          </a:xfrm>
          <a:prstGeom prst="rect">
            <a:avLst/>
          </a:prstGeom>
          <a:noFill/>
        </p:spPr>
        <p:txBody>
          <a:bodyPr wrap="square" rtlCol="0">
            <a:spAutoFit/>
          </a:bodyPr>
          <a:lstStyle/>
          <a:p>
            <a:endParaRPr lang="fr-FR" dirty="0"/>
          </a:p>
          <a:p>
            <a:r>
              <a:rPr lang="fr-FR" dirty="0"/>
              <a:t>Front End:</a:t>
            </a:r>
          </a:p>
          <a:p>
            <a:endParaRPr lang="fr-FR" dirty="0"/>
          </a:p>
          <a:p>
            <a:r>
              <a:rPr lang="fr-FR" dirty="0"/>
              <a:t>L'intégration de React en tant que technologie front-end pour notre application de commerce en ligne, appuyée par Django REST Framework au </a:t>
            </a:r>
            <a:r>
              <a:rPr lang="fr-FR" dirty="0" err="1"/>
              <a:t>back-end</a:t>
            </a:r>
            <a:r>
              <a:rPr lang="fr-FR" dirty="0"/>
              <a:t>, est motivée par plusieurs avantages clés :</a:t>
            </a:r>
          </a:p>
          <a:p>
            <a:endParaRPr lang="fr-FR" dirty="0"/>
          </a:p>
          <a:p>
            <a:r>
              <a:rPr lang="fr-FR" dirty="0" err="1"/>
              <a:t>Composabilité</a:t>
            </a:r>
            <a:r>
              <a:rPr lang="fr-FR" dirty="0"/>
              <a:t> et Réutilisabilité : React favorise une architecture basée sur des composants réutilisables, rendant le développement et la maintenance de l'application plus efficaces. Cela est particulièrement utile pour créer et gérer des éléments UI complexes de notre plateforme de commerce en ligne.</a:t>
            </a:r>
          </a:p>
          <a:p>
            <a:endParaRPr lang="fr-FR" dirty="0"/>
          </a:p>
          <a:p>
            <a:r>
              <a:rPr lang="fr-FR" dirty="0"/>
              <a:t>Performance Optimisée : Grâce au Virtual DOM et à des mises à jour intelligentes du DOM, React assure une expérience utilisateur fluide et réactive, essentielle pour les interactions en ligne comme la navigation dans les catalogues et la gestion du panier.</a:t>
            </a:r>
          </a:p>
          <a:p>
            <a:endParaRPr lang="fr-FR" dirty="0"/>
          </a:p>
          <a:p>
            <a:r>
              <a:rPr lang="fr-FR" dirty="0"/>
              <a:t>Synergie avec Django REST Framework : La séparation nette entre le front-end (React) et le </a:t>
            </a:r>
            <a:r>
              <a:rPr lang="fr-FR" dirty="0" err="1"/>
              <a:t>back-end</a:t>
            </a:r>
            <a:r>
              <a:rPr lang="fr-FR" dirty="0"/>
              <a:t> (Django REST Framework) simplifie le développement et améliore la scalabilité. React se marie bien avec les API RESTful, permettant une récupération et une affichage dynamiques des données produit.</a:t>
            </a:r>
          </a:p>
          <a:p>
            <a:r>
              <a:rPr lang="fr-FR" dirty="0"/>
              <a:t>Écosystème et Communauté : L'écosystème riche de React, soutenu par une communauté active, offre un vaste choix de bibliothèques et d'outils qui accélèrent le développement de fonctionnalités avancées pour notre application.</a:t>
            </a:r>
          </a:p>
          <a:p>
            <a:endParaRPr lang="fr-FR" dirty="0"/>
          </a:p>
        </p:txBody>
      </p:sp>
    </p:spTree>
    <p:extLst>
      <p:ext uri="{BB962C8B-B14F-4D97-AF65-F5344CB8AC3E}">
        <p14:creationId xmlns:p14="http://schemas.microsoft.com/office/powerpoint/2010/main" val="291089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41E70FD-DE75-2AEA-B34E-05B5F2AC11D9}"/>
              </a:ext>
            </a:extLst>
          </p:cNvPr>
          <p:cNvSpPr txBox="1"/>
          <p:nvPr/>
        </p:nvSpPr>
        <p:spPr>
          <a:xfrm>
            <a:off x="2095130" y="337350"/>
            <a:ext cx="2814221" cy="369332"/>
          </a:xfrm>
          <a:prstGeom prst="rect">
            <a:avLst/>
          </a:prstGeom>
          <a:noFill/>
        </p:spPr>
        <p:txBody>
          <a:bodyPr wrap="square" rtlCol="0">
            <a:spAutoFit/>
          </a:bodyPr>
          <a:lstStyle/>
          <a:p>
            <a:r>
              <a:rPr lang="fr-FR" dirty="0"/>
              <a:t>Structure de notre Projet:</a:t>
            </a:r>
          </a:p>
        </p:txBody>
      </p:sp>
      <p:sp>
        <p:nvSpPr>
          <p:cNvPr id="3" name="Flèche : droite 2">
            <a:extLst>
              <a:ext uri="{FF2B5EF4-FFF2-40B4-BE49-F238E27FC236}">
                <a16:creationId xmlns:a16="http://schemas.microsoft.com/office/drawing/2014/main" id="{FD2B8591-B4E5-6FD1-FA67-22BCF784F4F2}"/>
              </a:ext>
            </a:extLst>
          </p:cNvPr>
          <p:cNvSpPr/>
          <p:nvPr/>
        </p:nvSpPr>
        <p:spPr>
          <a:xfrm>
            <a:off x="1100831" y="1740023"/>
            <a:ext cx="1154097" cy="2929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0312FBE-696E-D02E-B66D-13427C025820}"/>
              </a:ext>
            </a:extLst>
          </p:cNvPr>
          <p:cNvSpPr/>
          <p:nvPr/>
        </p:nvSpPr>
        <p:spPr>
          <a:xfrm>
            <a:off x="2543451" y="1209582"/>
            <a:ext cx="3290656" cy="1233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n w="22225">
                  <a:solidFill>
                    <a:schemeClr val="accent2"/>
                  </a:solidFill>
                  <a:prstDash val="solid"/>
                </a:ln>
                <a:solidFill>
                  <a:schemeClr val="accent2">
                    <a:lumMod val="40000"/>
                    <a:lumOff val="60000"/>
                  </a:schemeClr>
                </a:solidFill>
              </a:rPr>
              <a:t>React</a:t>
            </a:r>
          </a:p>
        </p:txBody>
      </p:sp>
      <p:sp>
        <p:nvSpPr>
          <p:cNvPr id="5" name="Rectangle 4">
            <a:extLst>
              <a:ext uri="{FF2B5EF4-FFF2-40B4-BE49-F238E27FC236}">
                <a16:creationId xmlns:a16="http://schemas.microsoft.com/office/drawing/2014/main" id="{EC5C30A8-B3FB-D43D-4B24-ABAFFE3FDBDD}"/>
              </a:ext>
            </a:extLst>
          </p:cNvPr>
          <p:cNvSpPr/>
          <p:nvPr/>
        </p:nvSpPr>
        <p:spPr>
          <a:xfrm>
            <a:off x="6436310" y="1147438"/>
            <a:ext cx="2867488" cy="12961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n w="22225">
                  <a:solidFill>
                    <a:schemeClr val="accent2"/>
                  </a:solidFill>
                  <a:prstDash val="solid"/>
                </a:ln>
                <a:solidFill>
                  <a:schemeClr val="accent2">
                    <a:lumMod val="40000"/>
                    <a:lumOff val="60000"/>
                  </a:schemeClr>
                </a:solidFill>
              </a:rPr>
              <a:t>Django RSF</a:t>
            </a:r>
          </a:p>
        </p:txBody>
      </p:sp>
      <p:sp>
        <p:nvSpPr>
          <p:cNvPr id="7" name="Ellipse 6">
            <a:extLst>
              <a:ext uri="{FF2B5EF4-FFF2-40B4-BE49-F238E27FC236}">
                <a16:creationId xmlns:a16="http://schemas.microsoft.com/office/drawing/2014/main" id="{48EB1903-3DE7-A9C2-EE77-5E5FC18BEE1B}"/>
              </a:ext>
            </a:extLst>
          </p:cNvPr>
          <p:cNvSpPr/>
          <p:nvPr/>
        </p:nvSpPr>
        <p:spPr>
          <a:xfrm>
            <a:off x="9925235" y="1083075"/>
            <a:ext cx="1615736" cy="1360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n w="22225">
                  <a:solidFill>
                    <a:schemeClr val="accent2"/>
                  </a:solidFill>
                  <a:prstDash val="solid"/>
                </a:ln>
                <a:solidFill>
                  <a:schemeClr val="accent2">
                    <a:lumMod val="40000"/>
                    <a:lumOff val="60000"/>
                  </a:schemeClr>
                </a:solidFill>
              </a:rPr>
              <a:t>BDD</a:t>
            </a:r>
          </a:p>
        </p:txBody>
      </p:sp>
      <p:sp>
        <p:nvSpPr>
          <p:cNvPr id="8" name="ZoneTexte 7">
            <a:extLst>
              <a:ext uri="{FF2B5EF4-FFF2-40B4-BE49-F238E27FC236}">
                <a16:creationId xmlns:a16="http://schemas.microsoft.com/office/drawing/2014/main" id="{E5B20CDE-4CD5-A4E7-C035-AE51CD54B883}"/>
              </a:ext>
            </a:extLst>
          </p:cNvPr>
          <p:cNvSpPr txBox="1"/>
          <p:nvPr/>
        </p:nvSpPr>
        <p:spPr>
          <a:xfrm>
            <a:off x="1078635" y="1287262"/>
            <a:ext cx="1154097" cy="369332"/>
          </a:xfrm>
          <a:prstGeom prst="rect">
            <a:avLst/>
          </a:prstGeom>
          <a:noFill/>
        </p:spPr>
        <p:txBody>
          <a:bodyPr wrap="square" rtlCol="0">
            <a:spAutoFit/>
          </a:bodyPr>
          <a:lstStyle/>
          <a:p>
            <a:r>
              <a:rPr lang="fr-FR" dirty="0"/>
              <a:t>Requetés</a:t>
            </a:r>
          </a:p>
        </p:txBody>
      </p:sp>
      <p:cxnSp>
        <p:nvCxnSpPr>
          <p:cNvPr id="10" name="Connecteur droit avec flèche 9">
            <a:extLst>
              <a:ext uri="{FF2B5EF4-FFF2-40B4-BE49-F238E27FC236}">
                <a16:creationId xmlns:a16="http://schemas.microsoft.com/office/drawing/2014/main" id="{F53B7BAA-63C5-834C-674D-56C9AFE8A645}"/>
              </a:ext>
            </a:extLst>
          </p:cNvPr>
          <p:cNvCxnSpPr/>
          <p:nvPr/>
        </p:nvCxnSpPr>
        <p:spPr>
          <a:xfrm>
            <a:off x="5834107" y="1420427"/>
            <a:ext cx="506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2034B582-BDAB-F0CE-F687-C2F1AA16B2AA}"/>
              </a:ext>
            </a:extLst>
          </p:cNvPr>
          <p:cNvCxnSpPr/>
          <p:nvPr/>
        </p:nvCxnSpPr>
        <p:spPr>
          <a:xfrm flipH="1">
            <a:off x="5921405" y="2032986"/>
            <a:ext cx="418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30598958-44A8-CCE9-D516-C10846ECDA11}"/>
              </a:ext>
            </a:extLst>
          </p:cNvPr>
          <p:cNvCxnSpPr/>
          <p:nvPr/>
        </p:nvCxnSpPr>
        <p:spPr>
          <a:xfrm flipH="1">
            <a:off x="9490229" y="2104008"/>
            <a:ext cx="4350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AD2E711A-7FC7-44A4-1D0E-AA45C5EE89D3}"/>
              </a:ext>
            </a:extLst>
          </p:cNvPr>
          <p:cNvCxnSpPr/>
          <p:nvPr/>
        </p:nvCxnSpPr>
        <p:spPr>
          <a:xfrm>
            <a:off x="9303798" y="1420427"/>
            <a:ext cx="541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82A6AF08-DC56-0739-7C6B-8D1DD2B53DAB}"/>
              </a:ext>
            </a:extLst>
          </p:cNvPr>
          <p:cNvSpPr txBox="1"/>
          <p:nvPr/>
        </p:nvSpPr>
        <p:spPr>
          <a:xfrm>
            <a:off x="3860304" y="751473"/>
            <a:ext cx="474957" cy="369332"/>
          </a:xfrm>
          <a:prstGeom prst="rect">
            <a:avLst/>
          </a:prstGeom>
          <a:noFill/>
        </p:spPr>
        <p:txBody>
          <a:bodyPr wrap="square" rtlCol="0">
            <a:spAutoFit/>
          </a:bodyPr>
          <a:lstStyle/>
          <a:p>
            <a:r>
              <a:rPr lang="fr-FR" dirty="0"/>
              <a:t>1</a:t>
            </a:r>
          </a:p>
        </p:txBody>
      </p:sp>
      <p:sp>
        <p:nvSpPr>
          <p:cNvPr id="20" name="ZoneTexte 19">
            <a:extLst>
              <a:ext uri="{FF2B5EF4-FFF2-40B4-BE49-F238E27FC236}">
                <a16:creationId xmlns:a16="http://schemas.microsoft.com/office/drawing/2014/main" id="{872C78C3-948D-AC94-361A-21AE4EEB1F04}"/>
              </a:ext>
            </a:extLst>
          </p:cNvPr>
          <p:cNvSpPr txBox="1"/>
          <p:nvPr/>
        </p:nvSpPr>
        <p:spPr>
          <a:xfrm>
            <a:off x="7870054" y="722621"/>
            <a:ext cx="474957" cy="369332"/>
          </a:xfrm>
          <a:prstGeom prst="rect">
            <a:avLst/>
          </a:prstGeom>
          <a:noFill/>
        </p:spPr>
        <p:txBody>
          <a:bodyPr wrap="square" rtlCol="0">
            <a:spAutoFit/>
          </a:bodyPr>
          <a:lstStyle/>
          <a:p>
            <a:r>
              <a:rPr lang="fr-FR" dirty="0"/>
              <a:t>2</a:t>
            </a:r>
          </a:p>
        </p:txBody>
      </p:sp>
      <p:sp>
        <p:nvSpPr>
          <p:cNvPr id="21" name="ZoneTexte 20">
            <a:extLst>
              <a:ext uri="{FF2B5EF4-FFF2-40B4-BE49-F238E27FC236}">
                <a16:creationId xmlns:a16="http://schemas.microsoft.com/office/drawing/2014/main" id="{DE6BB86D-1371-1EA8-620B-0756E73F8956}"/>
              </a:ext>
            </a:extLst>
          </p:cNvPr>
          <p:cNvSpPr txBox="1"/>
          <p:nvPr/>
        </p:nvSpPr>
        <p:spPr>
          <a:xfrm>
            <a:off x="10555549" y="639192"/>
            <a:ext cx="355107" cy="369332"/>
          </a:xfrm>
          <a:prstGeom prst="rect">
            <a:avLst/>
          </a:prstGeom>
          <a:noFill/>
        </p:spPr>
        <p:txBody>
          <a:bodyPr wrap="square" rtlCol="0">
            <a:spAutoFit/>
          </a:bodyPr>
          <a:lstStyle/>
          <a:p>
            <a:r>
              <a:rPr lang="fr-FR" dirty="0"/>
              <a:t>3</a:t>
            </a:r>
          </a:p>
        </p:txBody>
      </p:sp>
      <p:sp>
        <p:nvSpPr>
          <p:cNvPr id="34" name="ZoneTexte 33">
            <a:extLst>
              <a:ext uri="{FF2B5EF4-FFF2-40B4-BE49-F238E27FC236}">
                <a16:creationId xmlns:a16="http://schemas.microsoft.com/office/drawing/2014/main" id="{1233BC20-C4D2-84EC-E45A-309740CC7BE9}"/>
              </a:ext>
            </a:extLst>
          </p:cNvPr>
          <p:cNvSpPr txBox="1"/>
          <p:nvPr/>
        </p:nvSpPr>
        <p:spPr>
          <a:xfrm>
            <a:off x="941033" y="3045041"/>
            <a:ext cx="10848513" cy="2308324"/>
          </a:xfrm>
          <a:prstGeom prst="rect">
            <a:avLst/>
          </a:prstGeom>
          <a:noFill/>
        </p:spPr>
        <p:txBody>
          <a:bodyPr wrap="square" rtlCol="0">
            <a:spAutoFit/>
          </a:bodyPr>
          <a:lstStyle/>
          <a:p>
            <a:pPr algn="l"/>
            <a:r>
              <a:rPr lang="fr-FR" b="0" i="0" dirty="0">
                <a:effectLst/>
                <a:latin typeface="Söhne"/>
              </a:rPr>
              <a:t>1-Partie Front End avec React : C'est la partie que les utilisateurs voient et avec laquelle ils interagissent. Elle envoie leurs demandes pour obtenir des informations.</a:t>
            </a:r>
          </a:p>
          <a:p>
            <a:pPr algn="l"/>
            <a:endParaRPr lang="fr-FR" b="0" i="0" dirty="0">
              <a:effectLst/>
              <a:latin typeface="Söhne"/>
            </a:endParaRPr>
          </a:p>
          <a:p>
            <a:pPr algn="l"/>
            <a:r>
              <a:rPr lang="fr-FR" dirty="0">
                <a:latin typeface="Söhne"/>
              </a:rPr>
              <a:t>2-Utilisation de l'API Django REST : Cette partie répond aux demandes de la partie React en fournissant les informations nécessaires. Par exemple, grâce à </a:t>
            </a:r>
            <a:r>
              <a:rPr lang="fr-FR" dirty="0" err="1">
                <a:latin typeface="Söhne"/>
              </a:rPr>
              <a:t>l'endpoint</a:t>
            </a:r>
            <a:r>
              <a:rPr lang="fr-FR" dirty="0">
                <a:latin typeface="Söhne"/>
              </a:rPr>
              <a:t> "Produits", elle montre la liste des produits disponibles qui sont gardés dans notre base de données.</a:t>
            </a:r>
          </a:p>
          <a:p>
            <a:pPr algn="l"/>
            <a:endParaRPr lang="fr-FR" b="0" i="0" dirty="0">
              <a:effectLst/>
              <a:latin typeface="Söhne"/>
            </a:endParaRPr>
          </a:p>
          <a:p>
            <a:pPr algn="l"/>
            <a:r>
              <a:rPr lang="fr-FR" dirty="0">
                <a:latin typeface="Söhne"/>
              </a:rPr>
              <a:t>3- Base de Données : Son rôle est de conserver toutes nos informations, comme les détails des produits.</a:t>
            </a:r>
            <a:endParaRPr lang="fr-FR" b="0" i="0" dirty="0">
              <a:effectLst/>
              <a:latin typeface="Söhne"/>
            </a:endParaRPr>
          </a:p>
        </p:txBody>
      </p:sp>
    </p:spTree>
    <p:extLst>
      <p:ext uri="{BB962C8B-B14F-4D97-AF65-F5344CB8AC3E}">
        <p14:creationId xmlns:p14="http://schemas.microsoft.com/office/powerpoint/2010/main" val="229945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6539E08-5A89-2B6C-47F8-E91A547F0B19}"/>
              </a:ext>
            </a:extLst>
          </p:cNvPr>
          <p:cNvSpPr txBox="1"/>
          <p:nvPr/>
        </p:nvSpPr>
        <p:spPr>
          <a:xfrm>
            <a:off x="2299317" y="310718"/>
            <a:ext cx="7386221" cy="369332"/>
          </a:xfrm>
          <a:prstGeom prst="rect">
            <a:avLst/>
          </a:prstGeom>
          <a:noFill/>
        </p:spPr>
        <p:txBody>
          <a:bodyPr wrap="square" rtlCol="0">
            <a:spAutoFit/>
          </a:bodyPr>
          <a:lstStyle/>
          <a:p>
            <a:pPr algn="ctr"/>
            <a:r>
              <a:rPr lang="fr-FR" b="1" u="sng" dirty="0"/>
              <a:t>Création de notre Projet Django Rest </a:t>
            </a:r>
            <a:r>
              <a:rPr lang="fr-FR" b="1" u="sng" dirty="0" err="1"/>
              <a:t>FrameWork</a:t>
            </a:r>
            <a:endParaRPr lang="fr-FR" b="1" u="sng" dirty="0"/>
          </a:p>
        </p:txBody>
      </p:sp>
      <p:sp>
        <p:nvSpPr>
          <p:cNvPr id="3" name="ZoneTexte 2">
            <a:extLst>
              <a:ext uri="{FF2B5EF4-FFF2-40B4-BE49-F238E27FC236}">
                <a16:creationId xmlns:a16="http://schemas.microsoft.com/office/drawing/2014/main" id="{74DA0C3E-9A8D-C79E-0A09-E8602308AACB}"/>
              </a:ext>
            </a:extLst>
          </p:cNvPr>
          <p:cNvSpPr txBox="1"/>
          <p:nvPr/>
        </p:nvSpPr>
        <p:spPr>
          <a:xfrm>
            <a:off x="958788" y="763480"/>
            <a:ext cx="10200443" cy="1200329"/>
          </a:xfrm>
          <a:prstGeom prst="rect">
            <a:avLst/>
          </a:prstGeom>
          <a:noFill/>
        </p:spPr>
        <p:txBody>
          <a:bodyPr wrap="square" rtlCol="0">
            <a:spAutoFit/>
          </a:bodyPr>
          <a:lstStyle/>
          <a:p>
            <a:r>
              <a:rPr lang="fr-FR" b="1" u="sng" dirty="0"/>
              <a:t>1 création de l'</a:t>
            </a:r>
            <a:r>
              <a:rPr lang="fr-FR" b="1" u="sng" dirty="0" err="1"/>
              <a:t>environement</a:t>
            </a:r>
            <a:r>
              <a:rPr lang="fr-FR" b="1" u="sng" dirty="0"/>
              <a:t> virtuel</a:t>
            </a:r>
          </a:p>
          <a:p>
            <a:r>
              <a:rPr lang="fr-FR" dirty="0"/>
              <a:t>L'environnement virtuel est un environnement isolé du système où je pourrais installer mes dépendances sans risque de soucis de compatibilités avec d'autres projets ou dépendances.</a:t>
            </a:r>
          </a:p>
          <a:p>
            <a:r>
              <a:rPr lang="fr-FR" dirty="0"/>
              <a:t>Comme on peut le constater, on crée un environnement virtuel avec la commande "python -m </a:t>
            </a:r>
            <a:r>
              <a:rPr lang="fr-FR" dirty="0" err="1"/>
              <a:t>venv</a:t>
            </a:r>
            <a:r>
              <a:rPr lang="fr-FR" dirty="0"/>
              <a:t> </a:t>
            </a:r>
            <a:r>
              <a:rPr lang="fr-FR" dirty="0" err="1"/>
              <a:t>env</a:t>
            </a:r>
            <a:r>
              <a:rPr lang="fr-FR" dirty="0"/>
              <a:t>".</a:t>
            </a:r>
          </a:p>
        </p:txBody>
      </p:sp>
      <p:pic>
        <p:nvPicPr>
          <p:cNvPr id="7" name="Image 6">
            <a:extLst>
              <a:ext uri="{FF2B5EF4-FFF2-40B4-BE49-F238E27FC236}">
                <a16:creationId xmlns:a16="http://schemas.microsoft.com/office/drawing/2014/main" id="{87BA8A1C-8775-EE02-87ED-9955EB3B35F1}"/>
              </a:ext>
            </a:extLst>
          </p:cNvPr>
          <p:cNvPicPr>
            <a:picLocks noChangeAspect="1"/>
          </p:cNvPicPr>
          <p:nvPr/>
        </p:nvPicPr>
        <p:blipFill>
          <a:blip r:embed="rId2"/>
          <a:stretch>
            <a:fillRect/>
          </a:stretch>
        </p:blipFill>
        <p:spPr>
          <a:xfrm>
            <a:off x="3382392" y="2047239"/>
            <a:ext cx="6223094" cy="4610183"/>
          </a:xfrm>
          <a:prstGeom prst="rect">
            <a:avLst/>
          </a:prstGeom>
        </p:spPr>
      </p:pic>
    </p:spTree>
    <p:extLst>
      <p:ext uri="{BB962C8B-B14F-4D97-AF65-F5344CB8AC3E}">
        <p14:creationId xmlns:p14="http://schemas.microsoft.com/office/powerpoint/2010/main" val="103956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20EF32F-D029-788D-3D3B-45986484EE04}"/>
              </a:ext>
            </a:extLst>
          </p:cNvPr>
          <p:cNvSpPr txBox="1"/>
          <p:nvPr/>
        </p:nvSpPr>
        <p:spPr>
          <a:xfrm>
            <a:off x="1198485" y="213064"/>
            <a:ext cx="10697593" cy="1477328"/>
          </a:xfrm>
          <a:prstGeom prst="rect">
            <a:avLst/>
          </a:prstGeom>
          <a:noFill/>
        </p:spPr>
        <p:txBody>
          <a:bodyPr wrap="square" rtlCol="0">
            <a:spAutoFit/>
          </a:bodyPr>
          <a:lstStyle/>
          <a:p>
            <a:r>
              <a:rPr lang="fr-FR" b="1" u="sng" dirty="0"/>
              <a:t>2- installations des dépendances </a:t>
            </a:r>
          </a:p>
          <a:p>
            <a:r>
              <a:rPr lang="fr-FR" dirty="0"/>
              <a:t>Dans notre ça, nous allons devoir installer quelques dépendances pour pouvoir construire notre application</a:t>
            </a:r>
          </a:p>
          <a:p>
            <a:r>
              <a:rPr lang="fr-FR" dirty="0"/>
              <a:t>(Django, Django RSF, JWT, </a:t>
            </a:r>
            <a:r>
              <a:rPr lang="fr-FR" dirty="0" err="1"/>
              <a:t>Pillow</a:t>
            </a:r>
            <a:r>
              <a:rPr lang="fr-FR" dirty="0"/>
              <a:t>, </a:t>
            </a:r>
            <a:r>
              <a:rPr lang="fr-FR" dirty="0" err="1"/>
              <a:t>Cores</a:t>
            </a:r>
            <a:r>
              <a:rPr lang="fr-FR" dirty="0"/>
              <a:t>).</a:t>
            </a:r>
          </a:p>
          <a:p>
            <a:r>
              <a:rPr lang="fr-FR" dirty="0"/>
              <a:t>Pour installer nos dépendances nous utiliseront simplement la commande </a:t>
            </a:r>
            <a:r>
              <a:rPr lang="fr-FR" dirty="0" err="1"/>
              <a:t>pip</a:t>
            </a:r>
            <a:r>
              <a:rPr lang="fr-FR" dirty="0"/>
              <a:t> </a:t>
            </a:r>
            <a:r>
              <a:rPr lang="fr-FR" dirty="0" err="1"/>
              <a:t>install</a:t>
            </a:r>
            <a:r>
              <a:rPr lang="fr-FR" dirty="0"/>
              <a:t> nom de la dépendance.</a:t>
            </a:r>
          </a:p>
          <a:p>
            <a:r>
              <a:rPr lang="fr-FR" dirty="0"/>
              <a:t>Comme on peut le constater sur l’image, nous avons l’ensemble des dépendances installer.</a:t>
            </a:r>
          </a:p>
        </p:txBody>
      </p:sp>
      <p:pic>
        <p:nvPicPr>
          <p:cNvPr id="4" name="Image 3">
            <a:extLst>
              <a:ext uri="{FF2B5EF4-FFF2-40B4-BE49-F238E27FC236}">
                <a16:creationId xmlns:a16="http://schemas.microsoft.com/office/drawing/2014/main" id="{6BEF8EEC-12D9-3AB7-9359-14707005CF3A}"/>
              </a:ext>
            </a:extLst>
          </p:cNvPr>
          <p:cNvPicPr>
            <a:picLocks noChangeAspect="1"/>
          </p:cNvPicPr>
          <p:nvPr/>
        </p:nvPicPr>
        <p:blipFill>
          <a:blip r:embed="rId2"/>
          <a:stretch>
            <a:fillRect/>
          </a:stretch>
        </p:blipFill>
        <p:spPr>
          <a:xfrm>
            <a:off x="3497481" y="1690392"/>
            <a:ext cx="6252309" cy="4870151"/>
          </a:xfrm>
          <a:prstGeom prst="rect">
            <a:avLst/>
          </a:prstGeom>
        </p:spPr>
      </p:pic>
    </p:spTree>
    <p:extLst>
      <p:ext uri="{BB962C8B-B14F-4D97-AF65-F5344CB8AC3E}">
        <p14:creationId xmlns:p14="http://schemas.microsoft.com/office/powerpoint/2010/main" val="256166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1CA8F22-14BF-39D7-2D41-DEED48C1F49E}"/>
              </a:ext>
            </a:extLst>
          </p:cNvPr>
          <p:cNvSpPr txBox="1"/>
          <p:nvPr/>
        </p:nvSpPr>
        <p:spPr>
          <a:xfrm>
            <a:off x="1198485" y="239697"/>
            <a:ext cx="9729927" cy="2862322"/>
          </a:xfrm>
          <a:prstGeom prst="rect">
            <a:avLst/>
          </a:prstGeom>
          <a:noFill/>
        </p:spPr>
        <p:txBody>
          <a:bodyPr wrap="square" rtlCol="0">
            <a:spAutoFit/>
          </a:bodyPr>
          <a:lstStyle/>
          <a:p>
            <a:r>
              <a:rPr lang="fr-FR" b="1" u="sng" dirty="0"/>
              <a:t>3-Construction de notre projet et de notre application</a:t>
            </a:r>
            <a:r>
              <a:rPr lang="fr-FR" b="1" dirty="0"/>
              <a:t>:</a:t>
            </a:r>
          </a:p>
          <a:p>
            <a:endParaRPr lang="fr-FR" b="1" dirty="0"/>
          </a:p>
          <a:p>
            <a:r>
              <a:rPr lang="fr-FR" dirty="0"/>
              <a:t>Pour construire notre application, nous allons, dans un premier temps.</a:t>
            </a:r>
          </a:p>
          <a:p>
            <a:r>
              <a:rPr lang="fr-FR" dirty="0"/>
              <a:t>1 Activé notre environnement virtuel avec la commande -&gt; « </a:t>
            </a:r>
            <a:r>
              <a:rPr lang="fr-FR" dirty="0" err="1"/>
              <a:t>env</a:t>
            </a:r>
            <a:r>
              <a:rPr lang="fr-FR" dirty="0"/>
              <a:t>/script/</a:t>
            </a:r>
            <a:r>
              <a:rPr lang="fr-FR" dirty="0" err="1"/>
              <a:t>activate</a:t>
            </a:r>
            <a:r>
              <a:rPr lang="fr-FR" dirty="0"/>
              <a:t> ».</a:t>
            </a:r>
          </a:p>
          <a:p>
            <a:r>
              <a:rPr lang="fr-FR" dirty="0"/>
              <a:t>2 Créer le projet avec la commande :« </a:t>
            </a:r>
            <a:r>
              <a:rPr lang="fr-FR" dirty="0" err="1"/>
              <a:t>django</a:t>
            </a:r>
            <a:r>
              <a:rPr lang="fr-FR" dirty="0"/>
              <a:t>-admin </a:t>
            </a:r>
            <a:r>
              <a:rPr lang="fr-FR" dirty="0" err="1"/>
              <a:t>startproject</a:t>
            </a:r>
            <a:r>
              <a:rPr lang="fr-FR" dirty="0"/>
              <a:t> </a:t>
            </a:r>
            <a:r>
              <a:rPr lang="fr-FR" dirty="0" err="1"/>
              <a:t>MyShop</a:t>
            </a:r>
            <a:r>
              <a:rPr lang="fr-FR" dirty="0"/>
              <a:t> .»</a:t>
            </a:r>
          </a:p>
          <a:p>
            <a:r>
              <a:rPr lang="fr-FR" dirty="0"/>
              <a:t>3 Créer l'application avec la commande « python manage.py </a:t>
            </a:r>
            <a:r>
              <a:rPr lang="fr-FR" dirty="0" err="1"/>
              <a:t>startapp</a:t>
            </a:r>
            <a:r>
              <a:rPr lang="fr-FR" dirty="0"/>
              <a:t> shop ».</a:t>
            </a:r>
          </a:p>
          <a:p>
            <a:endParaRPr lang="fr-FR" dirty="0"/>
          </a:p>
          <a:p>
            <a:endParaRPr lang="fr-FR" dirty="0"/>
          </a:p>
          <a:p>
            <a:r>
              <a:rPr lang="fr-FR" dirty="0"/>
              <a:t>Comme on peut le constaté voici la structure de notre projet : </a:t>
            </a:r>
          </a:p>
          <a:p>
            <a:endParaRPr lang="fr-FR" dirty="0"/>
          </a:p>
        </p:txBody>
      </p:sp>
      <p:pic>
        <p:nvPicPr>
          <p:cNvPr id="3" name="Image 2">
            <a:extLst>
              <a:ext uri="{FF2B5EF4-FFF2-40B4-BE49-F238E27FC236}">
                <a16:creationId xmlns:a16="http://schemas.microsoft.com/office/drawing/2014/main" id="{A7FDB70D-4DF7-A1B7-742E-B52798393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788" y="2120764"/>
            <a:ext cx="3665220" cy="4640580"/>
          </a:xfrm>
          <a:prstGeom prst="rect">
            <a:avLst/>
          </a:prstGeom>
        </p:spPr>
      </p:pic>
    </p:spTree>
    <p:extLst>
      <p:ext uri="{BB962C8B-B14F-4D97-AF65-F5344CB8AC3E}">
        <p14:creationId xmlns:p14="http://schemas.microsoft.com/office/powerpoint/2010/main" val="243970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513FA9E-3D8B-4095-1AA2-D91F8CEFAD68}"/>
              </a:ext>
            </a:extLst>
          </p:cNvPr>
          <p:cNvSpPr txBox="1"/>
          <p:nvPr/>
        </p:nvSpPr>
        <p:spPr>
          <a:xfrm>
            <a:off x="1935332" y="195309"/>
            <a:ext cx="7803472" cy="369332"/>
          </a:xfrm>
          <a:prstGeom prst="rect">
            <a:avLst/>
          </a:prstGeom>
          <a:noFill/>
        </p:spPr>
        <p:txBody>
          <a:bodyPr wrap="square" rtlCol="0">
            <a:spAutoFit/>
          </a:bodyPr>
          <a:lstStyle/>
          <a:p>
            <a:pPr algn="ctr"/>
            <a:r>
              <a:rPr lang="fr-FR" b="1" u="sng" dirty="0"/>
              <a:t>Configuration de notre fichier « Setting »</a:t>
            </a:r>
          </a:p>
        </p:txBody>
      </p:sp>
      <p:sp>
        <p:nvSpPr>
          <p:cNvPr id="3" name="ZoneTexte 2">
            <a:extLst>
              <a:ext uri="{FF2B5EF4-FFF2-40B4-BE49-F238E27FC236}">
                <a16:creationId xmlns:a16="http://schemas.microsoft.com/office/drawing/2014/main" id="{123EAF8B-BB41-3C4F-F8E9-BD532DE86315}"/>
              </a:ext>
            </a:extLst>
          </p:cNvPr>
          <p:cNvSpPr txBox="1"/>
          <p:nvPr/>
        </p:nvSpPr>
        <p:spPr>
          <a:xfrm>
            <a:off x="1003177" y="674703"/>
            <a:ext cx="9880846" cy="2031325"/>
          </a:xfrm>
          <a:prstGeom prst="rect">
            <a:avLst/>
          </a:prstGeom>
          <a:noFill/>
        </p:spPr>
        <p:txBody>
          <a:bodyPr wrap="square" rtlCol="0">
            <a:spAutoFit/>
          </a:bodyPr>
          <a:lstStyle/>
          <a:p>
            <a:r>
              <a:rPr lang="fr-FR" dirty="0"/>
              <a:t>Un projet Django est composé d'une multitude de fichiers et de répertoires.</a:t>
            </a:r>
          </a:p>
          <a:p>
            <a:r>
              <a:rPr lang="fr-FR" dirty="0"/>
              <a:t>Nous allons examiner et configurons les principaux.</a:t>
            </a:r>
          </a:p>
          <a:p>
            <a:endParaRPr lang="fr-FR" dirty="0"/>
          </a:p>
          <a:p>
            <a:r>
              <a:rPr lang="fr-FR" dirty="0"/>
              <a:t>Dans un premier temps nous allons configurer le Fichier Setting:</a:t>
            </a:r>
          </a:p>
          <a:p>
            <a:r>
              <a:rPr lang="fr-FR" dirty="0"/>
              <a:t>Pour assurer le bon fonctionnement de l'application nous allons ajouter l'application au dictionnaire  " INSTALLED_APPS«  . Mais aussi 'corsheaders','rest_framework','rest_framework.authtoken','rest_framework_simplejwt','shop',</a:t>
            </a:r>
          </a:p>
        </p:txBody>
      </p:sp>
      <p:pic>
        <p:nvPicPr>
          <p:cNvPr id="5" name="Image 4">
            <a:extLst>
              <a:ext uri="{FF2B5EF4-FFF2-40B4-BE49-F238E27FC236}">
                <a16:creationId xmlns:a16="http://schemas.microsoft.com/office/drawing/2014/main" id="{02B8CB34-9E2A-14DF-843B-5B1E06C44559}"/>
              </a:ext>
            </a:extLst>
          </p:cNvPr>
          <p:cNvPicPr>
            <a:picLocks noChangeAspect="1"/>
          </p:cNvPicPr>
          <p:nvPr/>
        </p:nvPicPr>
        <p:blipFill>
          <a:blip r:embed="rId2"/>
          <a:stretch>
            <a:fillRect/>
          </a:stretch>
        </p:blipFill>
        <p:spPr>
          <a:xfrm>
            <a:off x="4026559" y="2908423"/>
            <a:ext cx="3002540" cy="3505504"/>
          </a:xfrm>
          <a:prstGeom prst="rect">
            <a:avLst/>
          </a:prstGeom>
        </p:spPr>
      </p:pic>
    </p:spTree>
    <p:extLst>
      <p:ext uri="{BB962C8B-B14F-4D97-AF65-F5344CB8AC3E}">
        <p14:creationId xmlns:p14="http://schemas.microsoft.com/office/powerpoint/2010/main" val="2822574804"/>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TM10001105[[fn=Cadrage]]</Template>
  <TotalTime>217</TotalTime>
  <Words>1288</Words>
  <Application>Microsoft Office PowerPoint</Application>
  <PresentationFormat>Grand écran</PresentationFormat>
  <Paragraphs>80</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Franklin Gothic Book</vt:lpstr>
      <vt:lpstr>Söhne</vt:lpstr>
      <vt:lpstr>Cadrage</vt:lpstr>
      <vt:lpstr>Application Django rest / React Commerce en Ligne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Django rest / React Commerce en Ligne</dc:title>
  <dc:creator>NaGaTo</dc:creator>
  <cp:lastModifiedBy>NaGaTo</cp:lastModifiedBy>
  <cp:revision>22</cp:revision>
  <dcterms:created xsi:type="dcterms:W3CDTF">2024-03-04T02:29:18Z</dcterms:created>
  <dcterms:modified xsi:type="dcterms:W3CDTF">2024-03-05T01:54:37Z</dcterms:modified>
</cp:coreProperties>
</file>