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4"/>
  </p:sldMasterIdLst>
  <p:sldIdLst>
    <p:sldId id="256" r:id="rId5"/>
    <p:sldId id="263" r:id="rId6"/>
    <p:sldId id="261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2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4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1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4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8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5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2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6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5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574BDDD-E77C-4F65-80AE-A2B49D0566B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5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473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paroski/runescape-grand-exchange-data" TargetMode="External"/><Relationship Id="rId7" Type="http://schemas.openxmlformats.org/officeDocument/2006/relationships/hyperlink" Target="https://archive.ics.uci.edu/ml/datasets/Bias+correction+of+numerical+prediction+model+temperature+forecast" TargetMode="External"/><Relationship Id="rId2" Type="http://schemas.openxmlformats.org/officeDocument/2006/relationships/hyperlink" Target="https://www.kaggle.com/datasets/jackdaoud/esports-earnings-for-players-teams-by-ga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chive.ics.uci.edu/ml/datasets/Absenteeism+at+work" TargetMode="External"/><Relationship Id="rId5" Type="http://schemas.openxmlformats.org/officeDocument/2006/relationships/hyperlink" Target="https://archive.ics.uci.edu/ml/datasets/Speaker+Accent+Recognition" TargetMode="External"/><Relationship Id="rId4" Type="http://schemas.openxmlformats.org/officeDocument/2006/relationships/hyperlink" Target="https://www.kaggle.com/datasets/whenamancodes/covid-19-coronavirus-pandemic-datase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CEIS310</a:t>
            </a:r>
            <a:br>
              <a:rPr lang="en-US" dirty="0"/>
            </a:br>
            <a:r>
              <a:rPr lang="en-US" dirty="0"/>
              <a:t>Module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Accessing and Exploring Machine Learning Datasets and Generating Your Own Dataset </a:t>
            </a:r>
          </a:p>
          <a:p>
            <a:pPr marL="0" marR="0">
              <a:lnSpc>
                <a:spcPct val="107000"/>
              </a:lnSpc>
              <a:spcBef>
                <a:spcPts val="2400"/>
              </a:spcBef>
              <a:spcAft>
                <a:spcPts val="0"/>
              </a:spcAft>
            </a:pPr>
            <a:endParaRPr lang="en-US" sz="18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C5605-822F-DAAC-FCF6-D3076D8F0A8A}"/>
              </a:ext>
            </a:extLst>
          </p:cNvPr>
          <p:cNvSpPr txBox="1"/>
          <p:nvPr/>
        </p:nvSpPr>
        <p:spPr>
          <a:xfrm>
            <a:off x="4575171" y="4464442"/>
            <a:ext cx="303557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Edward Alvarado</a:t>
            </a:r>
          </a:p>
          <a:p>
            <a:pPr algn="ctr"/>
            <a:r>
              <a:rPr lang="en-US" sz="2800" dirty="0"/>
              <a:t>11/19/2022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0E64-2710-4576-AD0F-8BCAE067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Rubric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75D147-72B0-45F7-8E8E-5D161847C9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641475"/>
              </p:ext>
            </p:extLst>
          </p:nvPr>
        </p:nvGraphicFramePr>
        <p:xfrm>
          <a:off x="1008820" y="1690688"/>
          <a:ext cx="10174360" cy="331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590">
                  <a:extLst>
                    <a:ext uri="{9D8B030D-6E8A-4147-A177-3AD203B41FA5}">
                      <a16:colId xmlns:a16="http://schemas.microsoft.com/office/drawing/2014/main" val="1366748771"/>
                    </a:ext>
                  </a:extLst>
                </a:gridCol>
                <a:gridCol w="2543590">
                  <a:extLst>
                    <a:ext uri="{9D8B030D-6E8A-4147-A177-3AD203B41FA5}">
                      <a16:colId xmlns:a16="http://schemas.microsoft.com/office/drawing/2014/main" val="1216623827"/>
                    </a:ext>
                  </a:extLst>
                </a:gridCol>
                <a:gridCol w="2543590">
                  <a:extLst>
                    <a:ext uri="{9D8B030D-6E8A-4147-A177-3AD203B41FA5}">
                      <a16:colId xmlns:a16="http://schemas.microsoft.com/office/drawing/2014/main" val="2038811478"/>
                    </a:ext>
                  </a:extLst>
                </a:gridCol>
                <a:gridCol w="2543590">
                  <a:extLst>
                    <a:ext uri="{9D8B030D-6E8A-4147-A177-3AD203B41FA5}">
                      <a16:colId xmlns:a16="http://schemas.microsoft.com/office/drawing/2014/main" val="1015969226"/>
                    </a:ext>
                  </a:extLst>
                </a:gridCol>
              </a:tblGrid>
              <a:tr h="4707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97" marR="605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Fail</a:t>
                      </a:r>
                      <a:endParaRPr lang="en-US" sz="11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0597" marR="605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Good</a:t>
                      </a:r>
                      <a:endParaRPr lang="en-US" sz="11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0597" marR="605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Excellent</a:t>
                      </a:r>
                      <a:endParaRPr lang="en-US" sz="11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0597" marR="60597" marT="0" marB="0"/>
                </a:tc>
                <a:extLst>
                  <a:ext uri="{0D108BD9-81ED-4DB2-BD59-A6C34878D82A}">
                    <a16:rowId xmlns:a16="http://schemas.microsoft.com/office/drawing/2014/main" val="398337641"/>
                  </a:ext>
                </a:extLst>
              </a:tr>
              <a:tr h="4707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 Screenshot</a:t>
                      </a:r>
                    </a:p>
                  </a:txBody>
                  <a:tcPr marL="60597" marR="60597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No screenshot was submitted.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0597" marR="60597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The screenshot does not show Kaggle or UCI websites.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97" marR="60597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The screenshot shows Kaggle and UCI websites.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97" marR="60597" marT="0" marB="0"/>
                </a:tc>
                <a:extLst>
                  <a:ext uri="{0D108BD9-81ED-4DB2-BD59-A6C34878D82A}">
                    <a16:rowId xmlns:a16="http://schemas.microsoft.com/office/drawing/2014/main" val="3005176407"/>
                  </a:ext>
                </a:extLst>
              </a:tr>
              <a:tr h="4707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Points</a:t>
                      </a:r>
                      <a:endParaRPr lang="en-US" sz="1100" b="1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97" marR="605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 panose="020F0502020204030204" pitchFamily="34" charset="0"/>
                          <a:cs typeface="Times New Roman"/>
                        </a:rPr>
                        <a:t>0</a:t>
                      </a:r>
                    </a:p>
                  </a:txBody>
                  <a:tcPr marL="60597" marR="605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 panose="020F0502020204030204" pitchFamily="34" charset="0"/>
                          <a:cs typeface="Times New Roman"/>
                        </a:rPr>
                        <a:t>10</a:t>
                      </a:r>
                    </a:p>
                  </a:txBody>
                  <a:tcPr marL="60597" marR="605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0597" marR="60597" marT="0" marB="0"/>
                </a:tc>
                <a:extLst>
                  <a:ext uri="{0D108BD9-81ED-4DB2-BD59-A6C34878D82A}">
                    <a16:rowId xmlns:a16="http://schemas.microsoft.com/office/drawing/2014/main" val="57426007"/>
                  </a:ext>
                </a:extLst>
              </a:tr>
              <a:tr h="4847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Activity 1 Screenshot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97" marR="605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No screenshot was submitted.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97" marR="605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The screenshot does not show output or code.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97" marR="605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The screenshot included code and output.</a:t>
                      </a:r>
                      <a:endParaRPr lang="en-US" sz="11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0597" marR="60597" marT="0" marB="0"/>
                </a:tc>
                <a:extLst>
                  <a:ext uri="{0D108BD9-81ED-4DB2-BD59-A6C34878D82A}">
                    <a16:rowId xmlns:a16="http://schemas.microsoft.com/office/drawing/2014/main" val="2244098339"/>
                  </a:ext>
                </a:extLst>
              </a:tr>
              <a:tr h="4707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Points 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97" marR="605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0597" marR="605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Times New Roman"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97" marR="605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Times New Roman"/>
                        </a:rPr>
                        <a:t>30</a:t>
                      </a:r>
                      <a:endParaRPr lang="en-US" sz="1100" dirty="0">
                        <a:effectLst/>
                        <a:latin typeface="Calibr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97" marR="60597" marT="0" marB="0"/>
                </a:tc>
                <a:extLst>
                  <a:ext uri="{0D108BD9-81ED-4DB2-BD59-A6C34878D82A}">
                    <a16:rowId xmlns:a16="http://schemas.microsoft.com/office/drawing/2014/main" val="985504668"/>
                  </a:ext>
                </a:extLst>
              </a:tr>
              <a:tr h="480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Activity 2 Screenshot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97" marR="605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No screenshot was submitted.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97" marR="60597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The screenshot does not show output or code.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97" marR="605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The screenshot included code and output.</a:t>
                      </a:r>
                      <a:endParaRPr lang="en-US" sz="11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0597" marR="60597" marT="0" marB="0"/>
                </a:tc>
                <a:extLst>
                  <a:ext uri="{0D108BD9-81ED-4DB2-BD59-A6C34878D82A}">
                    <a16:rowId xmlns:a16="http://schemas.microsoft.com/office/drawing/2014/main" val="4005836414"/>
                  </a:ext>
                </a:extLst>
              </a:tr>
              <a:tr h="4707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Points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97" marR="605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0597" marR="605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 panose="020F0502020204030204" pitchFamily="34" charset="0"/>
                          <a:cs typeface="Times New Roman"/>
                        </a:rPr>
                        <a:t>20</a:t>
                      </a:r>
                    </a:p>
                  </a:txBody>
                  <a:tcPr marL="60597" marR="605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Times New Roman"/>
                        </a:rPr>
                        <a:t>30</a:t>
                      </a:r>
                      <a:endParaRPr lang="en-US" sz="1100" dirty="0">
                        <a:effectLst/>
                        <a:latin typeface="Calibr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97" marR="60597" marT="0" marB="0"/>
                </a:tc>
                <a:extLst>
                  <a:ext uri="{0D108BD9-81ED-4DB2-BD59-A6C34878D82A}">
                    <a16:rowId xmlns:a16="http://schemas.microsoft.com/office/drawing/2014/main" val="2963858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12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CA7E-BC3C-4D45-A410-3C8CF542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0"/>
            <a:ext cx="9291215" cy="1049235"/>
          </a:xfrm>
        </p:spPr>
        <p:txBody>
          <a:bodyPr/>
          <a:lstStyle/>
          <a:p>
            <a:r>
              <a:rPr lang="en-US" dirty="0"/>
              <a:t>Screenshot of 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872A-3B01-42CF-9755-0DADD328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784571"/>
            <a:ext cx="9291215" cy="922387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 a screenshot from Spyder showing your Python code and screen output for Activity 1 with your name and date in the comments.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6B55FB-225B-A31B-F574-29A6061A9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92" y="1663888"/>
            <a:ext cx="9291215" cy="429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9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CA7E-BC3C-4D45-A410-3C8CF542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0"/>
            <a:ext cx="9291215" cy="1049235"/>
          </a:xfrm>
        </p:spPr>
        <p:txBody>
          <a:bodyPr/>
          <a:lstStyle/>
          <a:p>
            <a:r>
              <a:rPr lang="en-US" dirty="0"/>
              <a:t>Screenshot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872A-3B01-42CF-9755-0DADD328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211213"/>
            <a:ext cx="9291215" cy="3450613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 a screenshot from Windows Explorer showing the dataset you explored at Kaggle and UCI websites furnished to you.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41A57-2C75-133A-C342-72F2D6148EF4}"/>
              </a:ext>
            </a:extLst>
          </p:cNvPr>
          <p:cNvSpPr txBox="1"/>
          <p:nvPr/>
        </p:nvSpPr>
        <p:spPr>
          <a:xfrm>
            <a:off x="1977656" y="2156633"/>
            <a:ext cx="716965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three interesting datasets you find at the Kaggle website.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Esports Earnings Dataset. Money earned by Players and Teams from eSports Tournaments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https://www.kaggle.com/datasets/jackdaoud/esports-earnings-for-players-teams-by-game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RuneScape Grand Exchange Data. The data set contains the daily price average for items listed on the RuneScape 3 grand exchange from 2008 to today. Prices within the grand exchange fluctuate based on player supply and demand.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https://www.kaggle.com/datasets/aparoski/runescape-grand-exchange-data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COVID -19 Coronavirus Pandemic Dataset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https://www.kaggle.com/datasets/whenamancodes/covid-19-coronavirus-pandemic-dataset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three interesting datasets you find at the UCI.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Speaker Accent Recognition Data Set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https://archive.ics.uci.edu/ml/datasets/Speaker+Accent+Recognition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Absenteeism at work Data Set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https://archive.ics.uci.edu/ml/datasets/Absenteeism+at+work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Bias correction of numerical prediction model temperature forecast Data Set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https://archive.ics.uci.edu/ml/datasets/Bias+correction+of+numerical+prediction+model+temperature+forecast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86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CA7E-BC3C-4D45-A410-3C8CF542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0"/>
            <a:ext cx="9291215" cy="1049235"/>
          </a:xfrm>
        </p:spPr>
        <p:txBody>
          <a:bodyPr/>
          <a:lstStyle/>
          <a:p>
            <a:r>
              <a:rPr lang="en-US" dirty="0"/>
              <a:t>Screenshot of Activity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872A-3B01-42CF-9755-0DADD328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1" y="828441"/>
            <a:ext cx="9291215" cy="925931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 a screenshot from Spyder showing your Python code and screen output for Activity 2 with your name and date in the comments.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FEE76-0978-F672-A40E-7DB4CFDCA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23" y="1697770"/>
            <a:ext cx="8063950" cy="433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018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7" ma:contentTypeDescription="Create a new document." ma:contentTypeScope="" ma:versionID="6c3c293f3e8abce8be2ba9b97401e344">
  <xsd:schema xmlns:xsd="http://www.w3.org/2001/XMLSchema" xmlns:xs="http://www.w3.org/2001/XMLSchema" xmlns:p="http://schemas.microsoft.com/office/2006/metadata/properties" xmlns:ns1="http://schemas.microsoft.com/sharepoint/v3" xmlns:ns2="b8820432-3450-4e09-b17f-565094e588be" xmlns:ns3="b7b956fb-0613-46b7-a92d-14c47de7bd00" targetNamespace="http://schemas.microsoft.com/office/2006/metadata/properties" ma:root="true" ma:fieldsID="3ddc009a799b631f0260fbec5139ad7a" ns1:_="" ns2:_="" ns3:_="">
    <xsd:import namespace="http://schemas.microsoft.com/sharepoint/v3"/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Comments xmlns="b8820432-3450-4e09-b17f-565094e588be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73FF310-58A8-4AC8-B2FF-A6D40354F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87CEB3-519F-4534-824D-D74D8BC63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32F48A-1E4D-4540-A139-A49498A2A9B9}">
  <ds:schemaRefs>
    <ds:schemaRef ds:uri="http://schemas.microsoft.com/sharepoint/v3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b8820432-3450-4e09-b17f-565094e588be"/>
    <ds:schemaRef ds:uri="b7b956fb-0613-46b7-a92d-14c47de7bd00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91</TotalTime>
  <Words>394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Symbol</vt:lpstr>
      <vt:lpstr>Times New Roman</vt:lpstr>
      <vt:lpstr>Gallery</vt:lpstr>
      <vt:lpstr>CEIS310 Module 4</vt:lpstr>
      <vt:lpstr>Rubric</vt:lpstr>
      <vt:lpstr>Screenshot of Activity 1</vt:lpstr>
      <vt:lpstr>Screenshot of Dataset</vt:lpstr>
      <vt:lpstr>Screenshot of Activity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 308 Module 1</dc:title>
  <dc:creator>Suganthan, Suga</dc:creator>
  <cp:lastModifiedBy>Ed Alvarado</cp:lastModifiedBy>
  <cp:revision>11</cp:revision>
  <dcterms:created xsi:type="dcterms:W3CDTF">2021-04-23T21:41:06Z</dcterms:created>
  <dcterms:modified xsi:type="dcterms:W3CDTF">2022-11-20T02:57:17Z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