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61" r:id="rId4"/>
    <p:sldId id="264" r:id="rId5"/>
    <p:sldId id="265" r:id="rId6"/>
    <p:sldId id="262" r:id="rId7"/>
    <p:sldId id="268" r:id="rId8"/>
    <p:sldId id="269" r:id="rId9"/>
    <p:sldId id="270" r:id="rId10"/>
    <p:sldId id="263" r:id="rId11"/>
    <p:sldId id="275" r:id="rId12"/>
    <p:sldId id="271" r:id="rId13"/>
    <p:sldId id="273" r:id="rId14"/>
    <p:sldId id="274" r:id="rId15"/>
    <p:sldId id="272" r:id="rId16"/>
    <p:sldId id="277" r:id="rId17"/>
    <p:sldId id="258" r:id="rId18"/>
    <p:sldId id="259" r:id="rId19"/>
    <p:sldId id="276" r:id="rId20"/>
    <p:sldId id="26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AA23ED-32F0-45C6-9AD0-0D7F4805B9A5}"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BB0E9-6439-4C8B-BA0C-15E3F0E2DFA0}" type="slidenum">
              <a:rPr lang="en-US" smtClean="0"/>
              <a:t>‹#›</a:t>
            </a:fld>
            <a:endParaRPr lang="en-US"/>
          </a:p>
        </p:txBody>
      </p:sp>
    </p:spTree>
    <p:extLst>
      <p:ext uri="{BB962C8B-B14F-4D97-AF65-F5344CB8AC3E}">
        <p14:creationId xmlns:p14="http://schemas.microsoft.com/office/powerpoint/2010/main" val="4275293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AA23ED-32F0-45C6-9AD0-0D7F4805B9A5}" type="datetimeFigureOut">
              <a:rPr lang="en-US" smtClean="0"/>
              <a:t>12/16/2022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BB0E9-6439-4C8B-BA0C-15E3F0E2DFA0}" type="slidenum">
              <a:rPr lang="en-US" smtClean="0"/>
              <a:t>‹#›</a:t>
            </a:fld>
            <a:endParaRPr lang="en-US"/>
          </a:p>
        </p:txBody>
      </p:sp>
    </p:spTree>
    <p:extLst>
      <p:ext uri="{BB962C8B-B14F-4D97-AF65-F5344CB8AC3E}">
        <p14:creationId xmlns:p14="http://schemas.microsoft.com/office/powerpoint/2010/main" val="217302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5AA23ED-32F0-45C6-9AD0-0D7F4805B9A5}"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BB0E9-6439-4C8B-BA0C-15E3F0E2DFA0}" type="slidenum">
              <a:rPr lang="en-US" smtClean="0"/>
              <a:t>‹#›</a:t>
            </a:fld>
            <a:endParaRPr lang="en-US"/>
          </a:p>
        </p:txBody>
      </p:sp>
    </p:spTree>
    <p:extLst>
      <p:ext uri="{BB962C8B-B14F-4D97-AF65-F5344CB8AC3E}">
        <p14:creationId xmlns:p14="http://schemas.microsoft.com/office/powerpoint/2010/main" val="3832667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5AA23ED-32F0-45C6-9AD0-0D7F4805B9A5}"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BB0E9-6439-4C8B-BA0C-15E3F0E2DFA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55747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AA23ED-32F0-45C6-9AD0-0D7F4805B9A5}"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BB0E9-6439-4C8B-BA0C-15E3F0E2DFA0}" type="slidenum">
              <a:rPr lang="en-US" smtClean="0"/>
              <a:t>‹#›</a:t>
            </a:fld>
            <a:endParaRPr lang="en-US"/>
          </a:p>
        </p:txBody>
      </p:sp>
    </p:spTree>
    <p:extLst>
      <p:ext uri="{BB962C8B-B14F-4D97-AF65-F5344CB8AC3E}">
        <p14:creationId xmlns:p14="http://schemas.microsoft.com/office/powerpoint/2010/main" val="4165972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5AA23ED-32F0-45C6-9AD0-0D7F4805B9A5}" type="datetimeFigureOut">
              <a:rPr lang="en-US" smtClean="0"/>
              <a:t>12/16/2022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BB0E9-6439-4C8B-BA0C-15E3F0E2DFA0}" type="slidenum">
              <a:rPr lang="en-US" smtClean="0"/>
              <a:t>‹#›</a:t>
            </a:fld>
            <a:endParaRPr lang="en-US"/>
          </a:p>
        </p:txBody>
      </p:sp>
    </p:spTree>
    <p:extLst>
      <p:ext uri="{BB962C8B-B14F-4D97-AF65-F5344CB8AC3E}">
        <p14:creationId xmlns:p14="http://schemas.microsoft.com/office/powerpoint/2010/main" val="3877491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5AA23ED-32F0-45C6-9AD0-0D7F4805B9A5}" type="datetimeFigureOut">
              <a:rPr lang="en-US" smtClean="0"/>
              <a:t>12/16/2022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BB0E9-6439-4C8B-BA0C-15E3F0E2DFA0}" type="slidenum">
              <a:rPr lang="en-US" smtClean="0"/>
              <a:t>‹#›</a:t>
            </a:fld>
            <a:endParaRPr lang="en-US"/>
          </a:p>
        </p:txBody>
      </p:sp>
    </p:spTree>
    <p:extLst>
      <p:ext uri="{BB962C8B-B14F-4D97-AF65-F5344CB8AC3E}">
        <p14:creationId xmlns:p14="http://schemas.microsoft.com/office/powerpoint/2010/main" val="3501710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AA23ED-32F0-45C6-9AD0-0D7F4805B9A5}"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BB0E9-6439-4C8B-BA0C-15E3F0E2DFA0}" type="slidenum">
              <a:rPr lang="en-US" smtClean="0"/>
              <a:t>‹#›</a:t>
            </a:fld>
            <a:endParaRPr lang="en-US"/>
          </a:p>
        </p:txBody>
      </p:sp>
    </p:spTree>
    <p:extLst>
      <p:ext uri="{BB962C8B-B14F-4D97-AF65-F5344CB8AC3E}">
        <p14:creationId xmlns:p14="http://schemas.microsoft.com/office/powerpoint/2010/main" val="2221512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AA23ED-32F0-45C6-9AD0-0D7F4805B9A5}"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BB0E9-6439-4C8B-BA0C-15E3F0E2DFA0}" type="slidenum">
              <a:rPr lang="en-US" smtClean="0"/>
              <a:t>‹#›</a:t>
            </a:fld>
            <a:endParaRPr lang="en-US"/>
          </a:p>
        </p:txBody>
      </p:sp>
    </p:spTree>
    <p:extLst>
      <p:ext uri="{BB962C8B-B14F-4D97-AF65-F5344CB8AC3E}">
        <p14:creationId xmlns:p14="http://schemas.microsoft.com/office/powerpoint/2010/main" val="1152260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5AA23ED-32F0-45C6-9AD0-0D7F4805B9A5}"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BB0E9-6439-4C8B-BA0C-15E3F0E2DFA0}" type="slidenum">
              <a:rPr lang="en-US" smtClean="0"/>
              <a:t>‹#›</a:t>
            </a:fld>
            <a:endParaRPr lang="en-US"/>
          </a:p>
        </p:txBody>
      </p:sp>
    </p:spTree>
    <p:extLst>
      <p:ext uri="{BB962C8B-B14F-4D97-AF65-F5344CB8AC3E}">
        <p14:creationId xmlns:p14="http://schemas.microsoft.com/office/powerpoint/2010/main" val="139613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AA23ED-32F0-45C6-9AD0-0D7F4805B9A5}"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BB0E9-6439-4C8B-BA0C-15E3F0E2DFA0}" type="slidenum">
              <a:rPr lang="en-US" smtClean="0"/>
              <a:t>‹#›</a:t>
            </a:fld>
            <a:endParaRPr lang="en-US"/>
          </a:p>
        </p:txBody>
      </p:sp>
    </p:spTree>
    <p:extLst>
      <p:ext uri="{BB962C8B-B14F-4D97-AF65-F5344CB8AC3E}">
        <p14:creationId xmlns:p14="http://schemas.microsoft.com/office/powerpoint/2010/main" val="875370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AA23ED-32F0-45C6-9AD0-0D7F4805B9A5}" type="datetimeFigureOut">
              <a:rPr lang="en-US" smtClean="0"/>
              <a:t>12/16/2022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BB0E9-6439-4C8B-BA0C-15E3F0E2DFA0}" type="slidenum">
              <a:rPr lang="en-US" smtClean="0"/>
              <a:t>‹#›</a:t>
            </a:fld>
            <a:endParaRPr lang="en-US"/>
          </a:p>
        </p:txBody>
      </p:sp>
    </p:spTree>
    <p:extLst>
      <p:ext uri="{BB962C8B-B14F-4D97-AF65-F5344CB8AC3E}">
        <p14:creationId xmlns:p14="http://schemas.microsoft.com/office/powerpoint/2010/main" val="2732032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AA23ED-32F0-45C6-9AD0-0D7F4805B9A5}" type="datetimeFigureOut">
              <a:rPr lang="en-US" smtClean="0"/>
              <a:t>12/16/2022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BB0E9-6439-4C8B-BA0C-15E3F0E2DFA0}" type="slidenum">
              <a:rPr lang="en-US" smtClean="0"/>
              <a:t>‹#›</a:t>
            </a:fld>
            <a:endParaRPr lang="en-US"/>
          </a:p>
        </p:txBody>
      </p:sp>
    </p:spTree>
    <p:extLst>
      <p:ext uri="{BB962C8B-B14F-4D97-AF65-F5344CB8AC3E}">
        <p14:creationId xmlns:p14="http://schemas.microsoft.com/office/powerpoint/2010/main" val="1294297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5AA23ED-32F0-45C6-9AD0-0D7F4805B9A5}" type="datetimeFigureOut">
              <a:rPr lang="en-US" smtClean="0"/>
              <a:t>12/16/2022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5EBB0E9-6439-4C8B-BA0C-15E3F0E2DFA0}" type="slidenum">
              <a:rPr lang="en-US" smtClean="0"/>
              <a:t>‹#›</a:t>
            </a:fld>
            <a:endParaRPr lang="en-US"/>
          </a:p>
        </p:txBody>
      </p:sp>
    </p:spTree>
    <p:extLst>
      <p:ext uri="{BB962C8B-B14F-4D97-AF65-F5344CB8AC3E}">
        <p14:creationId xmlns:p14="http://schemas.microsoft.com/office/powerpoint/2010/main" val="1653624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5AA23ED-32F0-45C6-9AD0-0D7F4805B9A5}" type="datetimeFigureOut">
              <a:rPr lang="en-US" smtClean="0"/>
              <a:t>12/16/2022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5EBB0E9-6439-4C8B-BA0C-15E3F0E2DFA0}" type="slidenum">
              <a:rPr lang="en-US" smtClean="0"/>
              <a:t>‹#›</a:t>
            </a:fld>
            <a:endParaRPr lang="en-US"/>
          </a:p>
        </p:txBody>
      </p:sp>
    </p:spTree>
    <p:extLst>
      <p:ext uri="{BB962C8B-B14F-4D97-AF65-F5344CB8AC3E}">
        <p14:creationId xmlns:p14="http://schemas.microsoft.com/office/powerpoint/2010/main" val="1109515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5AA23ED-32F0-45C6-9AD0-0D7F4805B9A5}" type="datetimeFigureOut">
              <a:rPr lang="en-US" smtClean="0"/>
              <a:t>12/16/2022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5EBB0E9-6439-4C8B-BA0C-15E3F0E2DFA0}" type="slidenum">
              <a:rPr lang="en-US" smtClean="0"/>
              <a:t>‹#›</a:t>
            </a:fld>
            <a:endParaRPr lang="en-US"/>
          </a:p>
        </p:txBody>
      </p:sp>
    </p:spTree>
    <p:extLst>
      <p:ext uri="{BB962C8B-B14F-4D97-AF65-F5344CB8AC3E}">
        <p14:creationId xmlns:p14="http://schemas.microsoft.com/office/powerpoint/2010/main" val="3938470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AA23ED-32F0-45C6-9AD0-0D7F4805B9A5}" type="datetimeFigureOut">
              <a:rPr lang="en-US" smtClean="0"/>
              <a:t>12/16/2022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BB0E9-6439-4C8B-BA0C-15E3F0E2DFA0}" type="slidenum">
              <a:rPr lang="en-US" smtClean="0"/>
              <a:t>‹#›</a:t>
            </a:fld>
            <a:endParaRPr lang="en-US"/>
          </a:p>
        </p:txBody>
      </p:sp>
    </p:spTree>
    <p:extLst>
      <p:ext uri="{BB962C8B-B14F-4D97-AF65-F5344CB8AC3E}">
        <p14:creationId xmlns:p14="http://schemas.microsoft.com/office/powerpoint/2010/main" val="1442492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5AA23ED-32F0-45C6-9AD0-0D7F4805B9A5}" type="datetimeFigureOut">
              <a:rPr lang="en-US" smtClean="0"/>
              <a:t>12/16/2022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5EBB0E9-6439-4C8B-BA0C-15E3F0E2DFA0}" type="slidenum">
              <a:rPr lang="en-US" smtClean="0"/>
              <a:t>‹#›</a:t>
            </a:fld>
            <a:endParaRPr lang="en-US"/>
          </a:p>
        </p:txBody>
      </p:sp>
    </p:spTree>
    <p:extLst>
      <p:ext uri="{BB962C8B-B14F-4D97-AF65-F5344CB8AC3E}">
        <p14:creationId xmlns:p14="http://schemas.microsoft.com/office/powerpoint/2010/main" val="3040193112"/>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basix.nsw.gov.au/iframe/thermal-help/heating-and-cooling-loads.html#:~:text=The%20heating%20load%20is%20the,temperature%20in%20an%20acceptable%20rang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datasets/aparoski/runescape-grand-exchange-data" TargetMode="External"/><Relationship Id="rId7" Type="http://schemas.openxmlformats.org/officeDocument/2006/relationships/hyperlink" Target="https://archive.ics.uci.edu/ml/datasets/Bias+correction+of+numerical+prediction+model+temperature+forecast" TargetMode="External"/><Relationship Id="rId2" Type="http://schemas.openxmlformats.org/officeDocument/2006/relationships/hyperlink" Target="https://www.kaggle.com/datasets/jackdaoud/esports-earnings-for-players-teams-by-game" TargetMode="External"/><Relationship Id="rId1" Type="http://schemas.openxmlformats.org/officeDocument/2006/relationships/slideLayout" Target="../slideLayouts/slideLayout2.xml"/><Relationship Id="rId6" Type="http://schemas.openxmlformats.org/officeDocument/2006/relationships/hyperlink" Target="https://archive.ics.uci.edu/ml/datasets/Absenteeism+at+work" TargetMode="External"/><Relationship Id="rId5" Type="http://schemas.openxmlformats.org/officeDocument/2006/relationships/hyperlink" Target="https://archive.ics.uci.edu/ml/datasets/Speaker+Accent+Recognition" TargetMode="External"/><Relationship Id="rId4" Type="http://schemas.openxmlformats.org/officeDocument/2006/relationships/hyperlink" Target="https://www.kaggle.com/datasets/whenamancodes/covid-19-coronavirus-pandemic-dataset"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Figures of houses in different position and sizes">
            <a:extLst>
              <a:ext uri="{FF2B5EF4-FFF2-40B4-BE49-F238E27FC236}">
                <a16:creationId xmlns:a16="http://schemas.microsoft.com/office/drawing/2014/main" id="{25685F2F-B4EB-E447-5CE7-85F6E8D56A43}"/>
              </a:ext>
            </a:extLst>
          </p:cNvPr>
          <p:cNvPicPr>
            <a:picLocks noChangeAspect="1"/>
          </p:cNvPicPr>
          <p:nvPr/>
        </p:nvPicPr>
        <p:blipFill rotWithShape="1">
          <a:blip r:embed="rId3">
            <a:duotone>
              <a:prstClr val="black"/>
              <a:schemeClr val="accent5">
                <a:tint val="45000"/>
                <a:satMod val="400000"/>
              </a:schemeClr>
            </a:duotone>
            <a:alphaModFix amt="25000"/>
          </a:blip>
          <a:srcRect t="9091" r="9091"/>
          <a:stretch/>
        </p:blipFill>
        <p:spPr>
          <a:xfrm>
            <a:off x="20" y="-1"/>
            <a:ext cx="12191980" cy="6858001"/>
          </a:xfrm>
          <a:prstGeom prst="rect">
            <a:avLst/>
          </a:prstGeom>
        </p:spPr>
      </p:pic>
      <p:sp>
        <p:nvSpPr>
          <p:cNvPr id="2" name="Title 1">
            <a:extLst>
              <a:ext uri="{FF2B5EF4-FFF2-40B4-BE49-F238E27FC236}">
                <a16:creationId xmlns:a16="http://schemas.microsoft.com/office/drawing/2014/main" id="{AAFC4610-CF09-2728-12E9-56A6C14E4523}"/>
              </a:ext>
            </a:extLst>
          </p:cNvPr>
          <p:cNvSpPr>
            <a:spLocks noGrp="1"/>
          </p:cNvSpPr>
          <p:nvPr>
            <p:ph type="ctrTitle"/>
          </p:nvPr>
        </p:nvSpPr>
        <p:spPr>
          <a:xfrm>
            <a:off x="1154955" y="415829"/>
            <a:ext cx="8825658" cy="3329581"/>
          </a:xfrm>
        </p:spPr>
        <p:txBody>
          <a:bodyPr>
            <a:normAutofit/>
          </a:bodyPr>
          <a:lstStyle/>
          <a:p>
            <a:pPr>
              <a:lnSpc>
                <a:spcPct val="90000"/>
              </a:lnSpc>
            </a:pPr>
            <a:r>
              <a:rPr lang="en-US" sz="4000" dirty="0"/>
              <a:t>CEIS312 Final Project</a:t>
            </a:r>
            <a:br>
              <a:rPr lang="en-US" sz="4000" dirty="0"/>
            </a:br>
            <a:br>
              <a:rPr lang="en-US" sz="4000" dirty="0"/>
            </a:br>
            <a:r>
              <a:rPr lang="en-US" sz="1600" dirty="0"/>
              <a:t>Home Construction and Methods to Decrease Energy Consumption Via Heating Load </a:t>
            </a:r>
          </a:p>
        </p:txBody>
      </p:sp>
      <p:sp>
        <p:nvSpPr>
          <p:cNvPr id="3" name="Subtitle 2">
            <a:extLst>
              <a:ext uri="{FF2B5EF4-FFF2-40B4-BE49-F238E27FC236}">
                <a16:creationId xmlns:a16="http://schemas.microsoft.com/office/drawing/2014/main" id="{CD085BAD-20DB-1AC9-EFFF-2FB30E233944}"/>
              </a:ext>
            </a:extLst>
          </p:cNvPr>
          <p:cNvSpPr>
            <a:spLocks noGrp="1"/>
          </p:cNvSpPr>
          <p:nvPr>
            <p:ph type="subTitle" idx="1"/>
          </p:nvPr>
        </p:nvSpPr>
        <p:spPr>
          <a:xfrm>
            <a:off x="1154955" y="4777380"/>
            <a:ext cx="8825658" cy="861420"/>
          </a:xfrm>
        </p:spPr>
        <p:txBody>
          <a:bodyPr>
            <a:normAutofit/>
          </a:bodyPr>
          <a:lstStyle/>
          <a:p>
            <a:r>
              <a:rPr lang="en-US" dirty="0"/>
              <a:t>Edward Alvarado</a:t>
            </a:r>
          </a:p>
          <a:p>
            <a:r>
              <a:rPr lang="en-US" dirty="0"/>
              <a:t>November 2022</a:t>
            </a:r>
          </a:p>
          <a:p>
            <a:endParaRPr lang="en-US" dirty="0"/>
          </a:p>
        </p:txBody>
      </p:sp>
      <p:sp>
        <p:nvSpPr>
          <p:cNvPr id="10" name="Rectangle 9">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57748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ECE17-EC78-69C9-618F-479684D5B79E}"/>
              </a:ext>
            </a:extLst>
          </p:cNvPr>
          <p:cNvSpPr>
            <a:spLocks noGrp="1"/>
          </p:cNvSpPr>
          <p:nvPr>
            <p:ph type="title"/>
          </p:nvPr>
        </p:nvSpPr>
        <p:spPr/>
        <p:txBody>
          <a:bodyPr/>
          <a:lstStyle/>
          <a:p>
            <a:pPr algn="ctr"/>
            <a:r>
              <a:rPr lang="en-US" sz="3600" u="sng" dirty="0"/>
              <a:t>Home Construction and Heating Load</a:t>
            </a:r>
          </a:p>
        </p:txBody>
      </p:sp>
      <p:sp>
        <p:nvSpPr>
          <p:cNvPr id="3" name="Content Placeholder 2">
            <a:extLst>
              <a:ext uri="{FF2B5EF4-FFF2-40B4-BE49-F238E27FC236}">
                <a16:creationId xmlns:a16="http://schemas.microsoft.com/office/drawing/2014/main" id="{371A60B8-4B50-3B7B-8909-2657FB3F591F}"/>
              </a:ext>
            </a:extLst>
          </p:cNvPr>
          <p:cNvSpPr>
            <a:spLocks noGrp="1"/>
          </p:cNvSpPr>
          <p:nvPr>
            <p:ph idx="1"/>
          </p:nvPr>
        </p:nvSpPr>
        <p:spPr/>
        <p:txBody>
          <a:bodyPr/>
          <a:lstStyle/>
          <a:p>
            <a:r>
              <a:rPr lang="en-US" dirty="0"/>
              <a:t>In the following slides we’ll be reviewing the importance heating load makes on the construction of a home.</a:t>
            </a:r>
            <a:br>
              <a:rPr lang="en-US" dirty="0"/>
            </a:br>
            <a:endParaRPr lang="en-US" dirty="0"/>
          </a:p>
          <a:p>
            <a:r>
              <a:rPr lang="en-US" dirty="0"/>
              <a:t>What factors impact the heating load.</a:t>
            </a:r>
            <a:br>
              <a:rPr lang="en-US" dirty="0"/>
            </a:br>
            <a:endParaRPr lang="en-US" dirty="0"/>
          </a:p>
          <a:p>
            <a:r>
              <a:rPr lang="en-US" dirty="0"/>
              <a:t>And how we can utilize machine learning to take large sets of data to find the answers we’re looking for. </a:t>
            </a:r>
          </a:p>
        </p:txBody>
      </p:sp>
    </p:spTree>
    <p:extLst>
      <p:ext uri="{BB962C8B-B14F-4D97-AF65-F5344CB8AC3E}">
        <p14:creationId xmlns:p14="http://schemas.microsoft.com/office/powerpoint/2010/main" val="139607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48BC9-A8EF-7679-C4C4-CA07C1B16E4F}"/>
              </a:ext>
            </a:extLst>
          </p:cNvPr>
          <p:cNvSpPr>
            <a:spLocks noGrp="1"/>
          </p:cNvSpPr>
          <p:nvPr>
            <p:ph type="title"/>
          </p:nvPr>
        </p:nvSpPr>
        <p:spPr/>
        <p:txBody>
          <a:bodyPr/>
          <a:lstStyle/>
          <a:p>
            <a:r>
              <a:rPr lang="en-US" dirty="0"/>
              <a:t>Heating Load</a:t>
            </a:r>
          </a:p>
        </p:txBody>
      </p:sp>
      <p:sp>
        <p:nvSpPr>
          <p:cNvPr id="3" name="Content Placeholder 2">
            <a:extLst>
              <a:ext uri="{FF2B5EF4-FFF2-40B4-BE49-F238E27FC236}">
                <a16:creationId xmlns:a16="http://schemas.microsoft.com/office/drawing/2014/main" id="{9FCD5799-555A-D41C-BCAF-3EFD2581EFA9}"/>
              </a:ext>
            </a:extLst>
          </p:cNvPr>
          <p:cNvSpPr>
            <a:spLocks noGrp="1"/>
          </p:cNvSpPr>
          <p:nvPr>
            <p:ph idx="1"/>
          </p:nvPr>
        </p:nvSpPr>
        <p:spPr/>
        <p:txBody>
          <a:bodyPr/>
          <a:lstStyle/>
          <a:p>
            <a:r>
              <a:rPr lang="en-US" dirty="0"/>
              <a:t>What is Heating Load?</a:t>
            </a:r>
          </a:p>
          <a:p>
            <a:pPr lvl="1"/>
            <a:r>
              <a:rPr lang="en-US" dirty="0"/>
              <a:t>The heating load is the amount of heat energy that would need to be added to a space to maintain the temperature in an acceptable range. The cooling load is the amount of heat energy that would need to be removed from a space (cooling) to maintain the temperature in an acceptable range.</a:t>
            </a:r>
          </a:p>
          <a:p>
            <a:pPr lvl="1"/>
            <a:r>
              <a:rPr lang="en-US" dirty="0"/>
              <a:t>Why this is important in-home construction is the simple fact that lower thermal loads mean less heating and cooling are required to maintain comfortable temperatures within a home which in turn reduces energy consumption by devices like an Air Conditioner. </a:t>
            </a:r>
          </a:p>
        </p:txBody>
      </p:sp>
    </p:spTree>
    <p:extLst>
      <p:ext uri="{BB962C8B-B14F-4D97-AF65-F5344CB8AC3E}">
        <p14:creationId xmlns:p14="http://schemas.microsoft.com/office/powerpoint/2010/main" val="495308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98124-87BB-BA9F-08FA-1B4D6F25C53D}"/>
              </a:ext>
            </a:extLst>
          </p:cNvPr>
          <p:cNvSpPr>
            <a:spLocks noGrp="1"/>
          </p:cNvSpPr>
          <p:nvPr>
            <p:ph type="title"/>
          </p:nvPr>
        </p:nvSpPr>
        <p:spPr/>
        <p:txBody>
          <a:bodyPr/>
          <a:lstStyle/>
          <a:p>
            <a:r>
              <a:rPr lang="en-US" dirty="0"/>
              <a:t>Azure Machine Learning</a:t>
            </a:r>
          </a:p>
        </p:txBody>
      </p:sp>
      <p:sp>
        <p:nvSpPr>
          <p:cNvPr id="3" name="Content Placeholder 2">
            <a:extLst>
              <a:ext uri="{FF2B5EF4-FFF2-40B4-BE49-F238E27FC236}">
                <a16:creationId xmlns:a16="http://schemas.microsoft.com/office/drawing/2014/main" id="{A82A21A8-8259-322D-2D3B-81F1CE667B4E}"/>
              </a:ext>
            </a:extLst>
          </p:cNvPr>
          <p:cNvSpPr>
            <a:spLocks noGrp="1"/>
          </p:cNvSpPr>
          <p:nvPr>
            <p:ph idx="1"/>
          </p:nvPr>
        </p:nvSpPr>
        <p:spPr/>
        <p:txBody>
          <a:bodyPr/>
          <a:lstStyle/>
          <a:p>
            <a:r>
              <a:rPr lang="en-US" dirty="0"/>
              <a:t>Azure machine learning is an online platform that is dedicated to the task of machine learning using pre-built algorithms.</a:t>
            </a:r>
          </a:p>
          <a:p>
            <a:r>
              <a:rPr lang="en-US" dirty="0"/>
              <a:t>We’re able to upload our own dataset into the system</a:t>
            </a:r>
          </a:p>
          <a:p>
            <a:r>
              <a:rPr lang="en-US" dirty="0"/>
              <a:t>We can then use previous data cleaning methods to ensure our data is accurate</a:t>
            </a:r>
          </a:p>
          <a:p>
            <a:r>
              <a:rPr lang="en-US" dirty="0"/>
              <a:t>We then evaluate the importance of variables in our data set to determine if anything can be pruned</a:t>
            </a:r>
          </a:p>
          <a:p>
            <a:r>
              <a:rPr lang="en-US" dirty="0"/>
              <a:t>Finally we use Linear regression and train our model to determine what variables have the largest impact to our heating load. </a:t>
            </a:r>
          </a:p>
        </p:txBody>
      </p:sp>
    </p:spTree>
    <p:extLst>
      <p:ext uri="{BB962C8B-B14F-4D97-AF65-F5344CB8AC3E}">
        <p14:creationId xmlns:p14="http://schemas.microsoft.com/office/powerpoint/2010/main" val="955788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5C607-42F9-809E-7770-8EBB47B79801}"/>
              </a:ext>
            </a:extLst>
          </p:cNvPr>
          <p:cNvSpPr>
            <a:spLocks noGrp="1"/>
          </p:cNvSpPr>
          <p:nvPr>
            <p:ph type="title"/>
          </p:nvPr>
        </p:nvSpPr>
        <p:spPr>
          <a:xfrm>
            <a:off x="646111" y="115283"/>
            <a:ext cx="9404723" cy="715542"/>
          </a:xfrm>
        </p:spPr>
        <p:txBody>
          <a:bodyPr/>
          <a:lstStyle/>
          <a:p>
            <a:r>
              <a:rPr lang="en-US" sz="3200" dirty="0"/>
              <a:t>Step 1 Uploading our Data Set and Cleaning</a:t>
            </a:r>
          </a:p>
        </p:txBody>
      </p:sp>
      <p:pic>
        <p:nvPicPr>
          <p:cNvPr id="5" name="Picture 4">
            <a:extLst>
              <a:ext uri="{FF2B5EF4-FFF2-40B4-BE49-F238E27FC236}">
                <a16:creationId xmlns:a16="http://schemas.microsoft.com/office/drawing/2014/main" id="{FB21B0FD-B8EA-8223-6196-67A133FAFE4C}"/>
              </a:ext>
            </a:extLst>
          </p:cNvPr>
          <p:cNvPicPr>
            <a:picLocks noChangeAspect="1"/>
          </p:cNvPicPr>
          <p:nvPr/>
        </p:nvPicPr>
        <p:blipFill>
          <a:blip r:embed="rId2"/>
          <a:stretch>
            <a:fillRect/>
          </a:stretch>
        </p:blipFill>
        <p:spPr>
          <a:xfrm>
            <a:off x="1735121" y="4890774"/>
            <a:ext cx="8296470" cy="1748319"/>
          </a:xfrm>
          <a:prstGeom prst="rect">
            <a:avLst/>
          </a:prstGeom>
        </p:spPr>
      </p:pic>
      <p:sp>
        <p:nvSpPr>
          <p:cNvPr id="6" name="TextBox 5">
            <a:extLst>
              <a:ext uri="{FF2B5EF4-FFF2-40B4-BE49-F238E27FC236}">
                <a16:creationId xmlns:a16="http://schemas.microsoft.com/office/drawing/2014/main" id="{A4E418CE-B780-682A-8845-C9D49C193B78}"/>
              </a:ext>
            </a:extLst>
          </p:cNvPr>
          <p:cNvSpPr txBox="1"/>
          <p:nvPr/>
        </p:nvSpPr>
        <p:spPr>
          <a:xfrm>
            <a:off x="220824" y="830825"/>
            <a:ext cx="11325065" cy="923330"/>
          </a:xfrm>
          <a:prstGeom prst="rect">
            <a:avLst/>
          </a:prstGeom>
          <a:noFill/>
        </p:spPr>
        <p:txBody>
          <a:bodyPr wrap="square" rtlCol="0">
            <a:spAutoFit/>
          </a:bodyPr>
          <a:lstStyle/>
          <a:p>
            <a:r>
              <a:rPr lang="en-US" dirty="0"/>
              <a:t>We first upload our data set and normalize the data. In this normalization we transform our </a:t>
            </a:r>
            <a:br>
              <a:rPr lang="en-US" dirty="0"/>
            </a:br>
            <a:r>
              <a:rPr lang="en-US" dirty="0"/>
              <a:t>data using </a:t>
            </a:r>
            <a:r>
              <a:rPr lang="en-US" dirty="0" err="1"/>
              <a:t>MinMax</a:t>
            </a:r>
            <a:r>
              <a:rPr lang="en-US" dirty="0"/>
              <a:t>, use 0 for constant columns and exclude heating load, overall height and orientation from our dataset. </a:t>
            </a:r>
          </a:p>
        </p:txBody>
      </p:sp>
      <p:pic>
        <p:nvPicPr>
          <p:cNvPr id="8" name="Picture 7">
            <a:extLst>
              <a:ext uri="{FF2B5EF4-FFF2-40B4-BE49-F238E27FC236}">
                <a16:creationId xmlns:a16="http://schemas.microsoft.com/office/drawing/2014/main" id="{BE2345D6-A15E-072C-CB86-E9A9F3F138A8}"/>
              </a:ext>
            </a:extLst>
          </p:cNvPr>
          <p:cNvPicPr>
            <a:picLocks noChangeAspect="1"/>
          </p:cNvPicPr>
          <p:nvPr/>
        </p:nvPicPr>
        <p:blipFill>
          <a:blip r:embed="rId3"/>
          <a:stretch>
            <a:fillRect/>
          </a:stretch>
        </p:blipFill>
        <p:spPr>
          <a:xfrm>
            <a:off x="3351164" y="1546367"/>
            <a:ext cx="5064384" cy="3198558"/>
          </a:xfrm>
          <a:prstGeom prst="rect">
            <a:avLst/>
          </a:prstGeom>
        </p:spPr>
      </p:pic>
    </p:spTree>
    <p:extLst>
      <p:ext uri="{BB962C8B-B14F-4D97-AF65-F5344CB8AC3E}">
        <p14:creationId xmlns:p14="http://schemas.microsoft.com/office/powerpoint/2010/main" val="3739762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F3750-FB3F-1413-7157-25EA3324EF09}"/>
              </a:ext>
            </a:extLst>
          </p:cNvPr>
          <p:cNvSpPr>
            <a:spLocks noGrp="1"/>
          </p:cNvSpPr>
          <p:nvPr>
            <p:ph type="title"/>
          </p:nvPr>
        </p:nvSpPr>
        <p:spPr>
          <a:xfrm>
            <a:off x="139959" y="452718"/>
            <a:ext cx="9910875" cy="1400530"/>
          </a:xfrm>
        </p:spPr>
        <p:txBody>
          <a:bodyPr/>
          <a:lstStyle/>
          <a:p>
            <a:r>
              <a:rPr lang="en-US" dirty="0"/>
              <a:t>Step 2 Splitting Data and Evaluating</a:t>
            </a:r>
          </a:p>
        </p:txBody>
      </p:sp>
      <p:pic>
        <p:nvPicPr>
          <p:cNvPr id="5" name="Content Placeholder 4">
            <a:extLst>
              <a:ext uri="{FF2B5EF4-FFF2-40B4-BE49-F238E27FC236}">
                <a16:creationId xmlns:a16="http://schemas.microsoft.com/office/drawing/2014/main" id="{885ECD42-949D-882F-26FE-0BFAA03D5642}"/>
              </a:ext>
            </a:extLst>
          </p:cNvPr>
          <p:cNvPicPr>
            <a:picLocks noGrp="1" noChangeAspect="1"/>
          </p:cNvPicPr>
          <p:nvPr>
            <p:ph idx="1"/>
          </p:nvPr>
        </p:nvPicPr>
        <p:blipFill>
          <a:blip r:embed="rId2"/>
          <a:stretch>
            <a:fillRect/>
          </a:stretch>
        </p:blipFill>
        <p:spPr>
          <a:xfrm>
            <a:off x="1473214" y="2306570"/>
            <a:ext cx="7871446" cy="4195762"/>
          </a:xfrm>
        </p:spPr>
      </p:pic>
      <p:sp>
        <p:nvSpPr>
          <p:cNvPr id="6" name="TextBox 5">
            <a:extLst>
              <a:ext uri="{FF2B5EF4-FFF2-40B4-BE49-F238E27FC236}">
                <a16:creationId xmlns:a16="http://schemas.microsoft.com/office/drawing/2014/main" id="{D786F8B5-E891-5096-1B6C-7AF53E5DA3CB}"/>
              </a:ext>
            </a:extLst>
          </p:cNvPr>
          <p:cNvSpPr txBox="1"/>
          <p:nvPr/>
        </p:nvSpPr>
        <p:spPr>
          <a:xfrm>
            <a:off x="559837" y="1530220"/>
            <a:ext cx="9591869" cy="923330"/>
          </a:xfrm>
          <a:prstGeom prst="rect">
            <a:avLst/>
          </a:prstGeom>
          <a:noFill/>
        </p:spPr>
        <p:txBody>
          <a:bodyPr wrap="square" rtlCol="0">
            <a:spAutoFit/>
          </a:bodyPr>
          <a:lstStyle/>
          <a:p>
            <a:r>
              <a:rPr lang="en-US" dirty="0"/>
              <a:t>The purpose of step 2 is to split our data into two identical copies. We can then adjust what we include or exclude from the data set to see which model performs better</a:t>
            </a:r>
          </a:p>
        </p:txBody>
      </p:sp>
    </p:spTree>
    <p:extLst>
      <p:ext uri="{BB962C8B-B14F-4D97-AF65-F5344CB8AC3E}">
        <p14:creationId xmlns:p14="http://schemas.microsoft.com/office/powerpoint/2010/main" val="758144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FFD8E-90FD-3190-AFB3-F11E3962B3EB}"/>
              </a:ext>
            </a:extLst>
          </p:cNvPr>
          <p:cNvSpPr>
            <a:spLocks noGrp="1"/>
          </p:cNvSpPr>
          <p:nvPr>
            <p:ph type="title"/>
          </p:nvPr>
        </p:nvSpPr>
        <p:spPr/>
        <p:txBody>
          <a:bodyPr/>
          <a:lstStyle/>
          <a:p>
            <a:r>
              <a:rPr lang="en-US" sz="3600"/>
              <a:t>Step 3 Evaluating Feature Importance</a:t>
            </a:r>
            <a:endParaRPr lang="en-US" sz="3600" dirty="0"/>
          </a:p>
        </p:txBody>
      </p:sp>
      <p:pic>
        <p:nvPicPr>
          <p:cNvPr id="4" name="Content Placeholder 3">
            <a:extLst>
              <a:ext uri="{FF2B5EF4-FFF2-40B4-BE49-F238E27FC236}">
                <a16:creationId xmlns:a16="http://schemas.microsoft.com/office/drawing/2014/main" id="{52097CCB-20D4-1FC7-BEAF-E4AB4CCF2981}"/>
              </a:ext>
            </a:extLst>
          </p:cNvPr>
          <p:cNvPicPr>
            <a:picLocks noGrp="1"/>
          </p:cNvPicPr>
          <p:nvPr>
            <p:ph idx="1"/>
          </p:nvPr>
        </p:nvPicPr>
        <p:blipFill>
          <a:blip r:embed="rId2"/>
          <a:stretch>
            <a:fillRect/>
          </a:stretch>
        </p:blipFill>
        <p:spPr>
          <a:xfrm>
            <a:off x="6198133" y="2696547"/>
            <a:ext cx="5119899" cy="3708735"/>
          </a:xfrm>
          <a:prstGeom prst="rect">
            <a:avLst/>
          </a:prstGeom>
          <a:ln>
            <a:solidFill>
              <a:schemeClr val="accent5"/>
            </a:solidFill>
          </a:ln>
        </p:spPr>
      </p:pic>
      <p:pic>
        <p:nvPicPr>
          <p:cNvPr id="7" name="Picture 6">
            <a:extLst>
              <a:ext uri="{FF2B5EF4-FFF2-40B4-BE49-F238E27FC236}">
                <a16:creationId xmlns:a16="http://schemas.microsoft.com/office/drawing/2014/main" id="{D94FDE1F-FA0F-BA8D-0E1B-7B1D43D1BB45}"/>
              </a:ext>
            </a:extLst>
          </p:cNvPr>
          <p:cNvPicPr>
            <a:picLocks noChangeAspect="1"/>
          </p:cNvPicPr>
          <p:nvPr/>
        </p:nvPicPr>
        <p:blipFill>
          <a:blip r:embed="rId3"/>
          <a:stretch>
            <a:fillRect/>
          </a:stretch>
        </p:blipFill>
        <p:spPr>
          <a:xfrm>
            <a:off x="459464" y="2696547"/>
            <a:ext cx="5534404" cy="3629608"/>
          </a:xfrm>
          <a:prstGeom prst="rect">
            <a:avLst/>
          </a:prstGeom>
        </p:spPr>
      </p:pic>
      <p:sp>
        <p:nvSpPr>
          <p:cNvPr id="8" name="TextBox 7">
            <a:extLst>
              <a:ext uri="{FF2B5EF4-FFF2-40B4-BE49-F238E27FC236}">
                <a16:creationId xmlns:a16="http://schemas.microsoft.com/office/drawing/2014/main" id="{4EC91930-9787-F7A8-17C8-9D5741D905C2}"/>
              </a:ext>
            </a:extLst>
          </p:cNvPr>
          <p:cNvSpPr txBox="1"/>
          <p:nvPr/>
        </p:nvSpPr>
        <p:spPr>
          <a:xfrm>
            <a:off x="646111" y="1530082"/>
            <a:ext cx="8899105" cy="646331"/>
          </a:xfrm>
          <a:prstGeom prst="rect">
            <a:avLst/>
          </a:prstGeom>
          <a:noFill/>
        </p:spPr>
        <p:txBody>
          <a:bodyPr wrap="square" rtlCol="0">
            <a:spAutoFit/>
          </a:bodyPr>
          <a:lstStyle/>
          <a:p>
            <a:r>
              <a:rPr lang="en-US" dirty="0"/>
              <a:t>In this step we take our cleaned data and figure out the general feature importance of each variable</a:t>
            </a:r>
          </a:p>
        </p:txBody>
      </p:sp>
    </p:spTree>
    <p:extLst>
      <p:ext uri="{BB962C8B-B14F-4D97-AF65-F5344CB8AC3E}">
        <p14:creationId xmlns:p14="http://schemas.microsoft.com/office/powerpoint/2010/main" val="688027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52543-36F4-E638-FBFA-528A606575BC}"/>
              </a:ext>
            </a:extLst>
          </p:cNvPr>
          <p:cNvSpPr>
            <a:spLocks noGrp="1"/>
          </p:cNvSpPr>
          <p:nvPr>
            <p:ph type="title"/>
          </p:nvPr>
        </p:nvSpPr>
        <p:spPr/>
        <p:txBody>
          <a:bodyPr/>
          <a:lstStyle/>
          <a:p>
            <a:r>
              <a:rPr lang="en-US" dirty="0"/>
              <a:t>Step 4 Evaluating our Models</a:t>
            </a:r>
          </a:p>
        </p:txBody>
      </p:sp>
      <p:sp>
        <p:nvSpPr>
          <p:cNvPr id="3" name="Content Placeholder 2">
            <a:extLst>
              <a:ext uri="{FF2B5EF4-FFF2-40B4-BE49-F238E27FC236}">
                <a16:creationId xmlns:a16="http://schemas.microsoft.com/office/drawing/2014/main" id="{8432A2A4-9693-4ABE-C84D-69ED6D368E5F}"/>
              </a:ext>
            </a:extLst>
          </p:cNvPr>
          <p:cNvSpPr>
            <a:spLocks noGrp="1"/>
          </p:cNvSpPr>
          <p:nvPr>
            <p:ph idx="1"/>
          </p:nvPr>
        </p:nvSpPr>
        <p:spPr/>
        <p:txBody>
          <a:bodyPr/>
          <a:lstStyle/>
          <a:p>
            <a:r>
              <a:rPr lang="en-US" dirty="0"/>
              <a:t>In our final step we evaluate our two models to compare the coefficient of determination. </a:t>
            </a:r>
          </a:p>
        </p:txBody>
      </p:sp>
      <p:pic>
        <p:nvPicPr>
          <p:cNvPr id="5" name="Picture 4">
            <a:extLst>
              <a:ext uri="{FF2B5EF4-FFF2-40B4-BE49-F238E27FC236}">
                <a16:creationId xmlns:a16="http://schemas.microsoft.com/office/drawing/2014/main" id="{A85BE8F4-CEFF-A0F8-DA35-3201BC68C783}"/>
              </a:ext>
            </a:extLst>
          </p:cNvPr>
          <p:cNvPicPr>
            <a:picLocks noChangeAspect="1"/>
          </p:cNvPicPr>
          <p:nvPr/>
        </p:nvPicPr>
        <p:blipFill>
          <a:blip r:embed="rId2"/>
          <a:stretch>
            <a:fillRect/>
          </a:stretch>
        </p:blipFill>
        <p:spPr>
          <a:xfrm>
            <a:off x="1103312" y="2886473"/>
            <a:ext cx="4442343" cy="3696468"/>
          </a:xfrm>
          <a:prstGeom prst="rect">
            <a:avLst/>
          </a:prstGeom>
        </p:spPr>
      </p:pic>
      <p:pic>
        <p:nvPicPr>
          <p:cNvPr id="7" name="Picture 6">
            <a:extLst>
              <a:ext uri="{FF2B5EF4-FFF2-40B4-BE49-F238E27FC236}">
                <a16:creationId xmlns:a16="http://schemas.microsoft.com/office/drawing/2014/main" id="{09964447-C8B7-B0B7-F79E-829BA4F82783}"/>
              </a:ext>
            </a:extLst>
          </p:cNvPr>
          <p:cNvPicPr>
            <a:picLocks noChangeAspect="1"/>
          </p:cNvPicPr>
          <p:nvPr/>
        </p:nvPicPr>
        <p:blipFill>
          <a:blip r:embed="rId3"/>
          <a:stretch>
            <a:fillRect/>
          </a:stretch>
        </p:blipFill>
        <p:spPr>
          <a:xfrm>
            <a:off x="5943600" y="2885860"/>
            <a:ext cx="5264666" cy="3696468"/>
          </a:xfrm>
          <a:prstGeom prst="rect">
            <a:avLst/>
          </a:prstGeom>
        </p:spPr>
      </p:pic>
    </p:spTree>
    <p:extLst>
      <p:ext uri="{BB962C8B-B14F-4D97-AF65-F5344CB8AC3E}">
        <p14:creationId xmlns:p14="http://schemas.microsoft.com/office/powerpoint/2010/main" val="1374614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1532-E3B4-0DE8-C016-8E27DA9B8024}"/>
              </a:ext>
            </a:extLst>
          </p:cNvPr>
          <p:cNvSpPr>
            <a:spLocks noGrp="1"/>
          </p:cNvSpPr>
          <p:nvPr>
            <p:ph type="title"/>
          </p:nvPr>
        </p:nvSpPr>
        <p:spPr/>
        <p:txBody>
          <a:bodyPr/>
          <a:lstStyle/>
          <a:p>
            <a:pPr algn="ctr"/>
            <a:r>
              <a:rPr lang="en-US" u="sng" dirty="0"/>
              <a:t>Challenges</a:t>
            </a:r>
          </a:p>
        </p:txBody>
      </p:sp>
      <p:sp>
        <p:nvSpPr>
          <p:cNvPr id="3" name="Content Placeholder 2">
            <a:extLst>
              <a:ext uri="{FF2B5EF4-FFF2-40B4-BE49-F238E27FC236}">
                <a16:creationId xmlns:a16="http://schemas.microsoft.com/office/drawing/2014/main" id="{2F35208B-246C-C361-4BDD-02AD8CA9E8ED}"/>
              </a:ext>
            </a:extLst>
          </p:cNvPr>
          <p:cNvSpPr>
            <a:spLocks noGrp="1"/>
          </p:cNvSpPr>
          <p:nvPr>
            <p:ph idx="1"/>
          </p:nvPr>
        </p:nvSpPr>
        <p:spPr/>
        <p:txBody>
          <a:bodyPr/>
          <a:lstStyle/>
          <a:p>
            <a:r>
              <a:rPr lang="en-US" dirty="0"/>
              <a:t>The main challenges I ran into during this course was the implementation and setup of Anaconda/Spyder. Since I’ve taken a few programming courses in the past I’ve downloaded most of these programs previously just with out of data versions. Eventually after going through a clean install, I was able to resolve most of the technical issues</a:t>
            </a:r>
            <a:br>
              <a:rPr lang="en-US" dirty="0"/>
            </a:br>
            <a:endParaRPr lang="en-US" dirty="0"/>
          </a:p>
          <a:p>
            <a:r>
              <a:rPr lang="en-US" dirty="0"/>
              <a:t>I also troubleshooted a few errors while running some of the python script, taking the time to properly read the console for error messages help tremendously with error troubleshooting. </a:t>
            </a:r>
          </a:p>
          <a:p>
            <a:endParaRPr lang="en-US" dirty="0"/>
          </a:p>
        </p:txBody>
      </p:sp>
    </p:spTree>
    <p:extLst>
      <p:ext uri="{BB962C8B-B14F-4D97-AF65-F5344CB8AC3E}">
        <p14:creationId xmlns:p14="http://schemas.microsoft.com/office/powerpoint/2010/main" val="1566532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B617F-3DED-CFD1-0A90-A8FC4114D5E5}"/>
              </a:ext>
            </a:extLst>
          </p:cNvPr>
          <p:cNvSpPr>
            <a:spLocks noGrp="1"/>
          </p:cNvSpPr>
          <p:nvPr>
            <p:ph type="title"/>
          </p:nvPr>
        </p:nvSpPr>
        <p:spPr/>
        <p:txBody>
          <a:bodyPr/>
          <a:lstStyle/>
          <a:p>
            <a:pPr algn="ctr"/>
            <a:r>
              <a:rPr lang="en-US" u="sng" dirty="0"/>
              <a:t>Career Skills Obtained</a:t>
            </a:r>
          </a:p>
        </p:txBody>
      </p:sp>
      <p:sp>
        <p:nvSpPr>
          <p:cNvPr id="3" name="Content Placeholder 2">
            <a:extLst>
              <a:ext uri="{FF2B5EF4-FFF2-40B4-BE49-F238E27FC236}">
                <a16:creationId xmlns:a16="http://schemas.microsoft.com/office/drawing/2014/main" id="{CFF92726-90BA-767A-8941-FEB41BA6C715}"/>
              </a:ext>
            </a:extLst>
          </p:cNvPr>
          <p:cNvSpPr>
            <a:spLocks noGrp="1"/>
          </p:cNvSpPr>
          <p:nvPr>
            <p:ph idx="1"/>
          </p:nvPr>
        </p:nvSpPr>
        <p:spPr/>
        <p:txBody>
          <a:bodyPr>
            <a:normAutofit lnSpcReduction="10000"/>
          </a:bodyPr>
          <a:lstStyle/>
          <a:p>
            <a:r>
              <a:rPr lang="en-US" dirty="0"/>
              <a:t>Process Improvement Skills</a:t>
            </a:r>
          </a:p>
          <a:p>
            <a:pPr lvl="1"/>
            <a:r>
              <a:rPr lang="en-US" dirty="0"/>
              <a:t>Six Sigma</a:t>
            </a:r>
          </a:p>
          <a:p>
            <a:pPr lvl="1"/>
            <a:r>
              <a:rPr lang="en-US" dirty="0"/>
              <a:t>Working Lean</a:t>
            </a:r>
          </a:p>
          <a:p>
            <a:pPr lvl="1"/>
            <a:r>
              <a:rPr lang="en-US" dirty="0"/>
              <a:t>Proper Project Planning</a:t>
            </a:r>
          </a:p>
          <a:p>
            <a:pPr lvl="1"/>
            <a:r>
              <a:rPr lang="en-US" dirty="0"/>
              <a:t>Agile Workflow</a:t>
            </a:r>
            <a:br>
              <a:rPr lang="en-US" dirty="0"/>
            </a:br>
            <a:endParaRPr lang="en-US" dirty="0"/>
          </a:p>
          <a:p>
            <a:r>
              <a:rPr lang="en-US" dirty="0"/>
              <a:t>Python Programming using Spyder</a:t>
            </a:r>
            <a:br>
              <a:rPr lang="en-US" dirty="0"/>
            </a:br>
            <a:endParaRPr lang="en-US" dirty="0"/>
          </a:p>
          <a:p>
            <a:r>
              <a:rPr lang="en-US" dirty="0"/>
              <a:t>Machine Learning using both Spyder and Azure Machine Learning</a:t>
            </a:r>
            <a:br>
              <a:rPr lang="en-US" dirty="0"/>
            </a:br>
            <a:endParaRPr lang="en-US" dirty="0"/>
          </a:p>
          <a:p>
            <a:r>
              <a:rPr lang="en-US" dirty="0"/>
              <a:t>Microsoft PowerPoint, Excel and Word Experience</a:t>
            </a:r>
            <a:br>
              <a:rPr lang="en-US" dirty="0"/>
            </a:br>
            <a:endParaRPr lang="en-US" dirty="0"/>
          </a:p>
        </p:txBody>
      </p:sp>
    </p:spTree>
    <p:extLst>
      <p:ext uri="{BB962C8B-B14F-4D97-AF65-F5344CB8AC3E}">
        <p14:creationId xmlns:p14="http://schemas.microsoft.com/office/powerpoint/2010/main" val="2665440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D5F01-80FF-5C25-7907-A2FF896C0ED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DBC1880-DD45-E85C-67D8-6BB1CE907C1F}"/>
              </a:ext>
            </a:extLst>
          </p:cNvPr>
          <p:cNvSpPr>
            <a:spLocks noGrp="1"/>
          </p:cNvSpPr>
          <p:nvPr>
            <p:ph idx="1"/>
          </p:nvPr>
        </p:nvSpPr>
        <p:spPr/>
        <p:txBody>
          <a:bodyPr/>
          <a:lstStyle/>
          <a:p>
            <a:r>
              <a:rPr lang="en-US" i="1" dirty="0">
                <a:effectLst/>
              </a:rPr>
              <a:t>Heating and cooling loads</a:t>
            </a:r>
            <a:r>
              <a:rPr lang="en-US" dirty="0">
                <a:effectLst/>
              </a:rPr>
              <a:t>. BASIX. (n.d.). Retrieved December 16, 2022, from </a:t>
            </a:r>
            <a:r>
              <a:rPr lang="en-US" dirty="0">
                <a:effectLst/>
                <a:hlinkClick r:id="rId2"/>
              </a:rPr>
              <a:t>https://www.basix.nsw.gov.au/iframe/thermal-help/heating-and-cooling-loads.html#:~:text=The%20heating%20load%20is%20the,temperature%20in%20an%20acceptable%20range</a:t>
            </a:r>
            <a:r>
              <a:rPr lang="en-US" dirty="0">
                <a:effectLst/>
              </a:rPr>
              <a:t>.  </a:t>
            </a:r>
          </a:p>
          <a:p>
            <a:endParaRPr lang="en-US" dirty="0">
              <a:effectLst/>
            </a:endParaRPr>
          </a:p>
          <a:p>
            <a:endParaRPr lang="en-US" dirty="0"/>
          </a:p>
        </p:txBody>
      </p:sp>
    </p:spTree>
    <p:extLst>
      <p:ext uri="{BB962C8B-B14F-4D97-AF65-F5344CB8AC3E}">
        <p14:creationId xmlns:p14="http://schemas.microsoft.com/office/powerpoint/2010/main" val="2703886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E7C9-7B02-548D-A2F4-92E823D36FFC}"/>
              </a:ext>
            </a:extLst>
          </p:cNvPr>
          <p:cNvSpPr>
            <a:spLocks noGrp="1"/>
          </p:cNvSpPr>
          <p:nvPr>
            <p:ph type="title"/>
          </p:nvPr>
        </p:nvSpPr>
        <p:spPr/>
        <p:txBody>
          <a:bodyPr/>
          <a:lstStyle/>
          <a:p>
            <a:pPr algn="ctr"/>
            <a:r>
              <a:rPr lang="en-US" u="sng" dirty="0"/>
              <a:t>Introduction</a:t>
            </a:r>
          </a:p>
        </p:txBody>
      </p:sp>
      <p:sp>
        <p:nvSpPr>
          <p:cNvPr id="3" name="Content Placeholder 2">
            <a:extLst>
              <a:ext uri="{FF2B5EF4-FFF2-40B4-BE49-F238E27FC236}">
                <a16:creationId xmlns:a16="http://schemas.microsoft.com/office/drawing/2014/main" id="{F10547A8-730F-6C15-B1C9-E52CD66C16B4}"/>
              </a:ext>
            </a:extLst>
          </p:cNvPr>
          <p:cNvSpPr>
            <a:spLocks noGrp="1"/>
          </p:cNvSpPr>
          <p:nvPr>
            <p:ph idx="1"/>
          </p:nvPr>
        </p:nvSpPr>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As engineers we pride ourselves in taking a problem and finding a solution to meet the clients needs in a professional manner. From design inception to implementation, we utilize process improvement techniques work lean and efficiently. </a:t>
            </a:r>
          </a:p>
          <a:p>
            <a:pPr marL="0" indent="0">
              <a:buNone/>
            </a:pPr>
            <a:r>
              <a:rPr lang="en-US" dirty="0">
                <a:latin typeface="Times New Roman" panose="02020603050405020304" pitchFamily="18" charset="0"/>
                <a:cs typeface="Times New Roman" panose="02020603050405020304" pitchFamily="18" charset="0"/>
              </a:rPr>
              <a:t>Within the following presentation we’ll discuss: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Process Improvement Techniques.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Review Visual Aids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Creating Graphs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Machine Learning</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Linear Regression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Challenges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Career Skills Obtained</a:t>
            </a:r>
          </a:p>
        </p:txBody>
      </p:sp>
    </p:spTree>
    <p:extLst>
      <p:ext uri="{BB962C8B-B14F-4D97-AF65-F5344CB8AC3E}">
        <p14:creationId xmlns:p14="http://schemas.microsoft.com/office/powerpoint/2010/main" val="1759883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C64C1-626C-F633-FB59-024D06C1A5D5}"/>
              </a:ext>
            </a:extLst>
          </p:cNvPr>
          <p:cNvSpPr>
            <a:spLocks noGrp="1"/>
          </p:cNvSpPr>
          <p:nvPr>
            <p:ph type="title"/>
          </p:nvPr>
        </p:nvSpPr>
        <p:spPr/>
        <p:txBody>
          <a:bodyPr/>
          <a:lstStyle/>
          <a:p>
            <a:pPr algn="ctr"/>
            <a:r>
              <a:rPr lang="en-US" u="sng" dirty="0"/>
              <a:t>Conclusion</a:t>
            </a:r>
          </a:p>
        </p:txBody>
      </p:sp>
      <p:sp>
        <p:nvSpPr>
          <p:cNvPr id="3" name="Content Placeholder 2">
            <a:extLst>
              <a:ext uri="{FF2B5EF4-FFF2-40B4-BE49-F238E27FC236}">
                <a16:creationId xmlns:a16="http://schemas.microsoft.com/office/drawing/2014/main" id="{E4B77BB1-24C4-6480-B056-64241FC3A843}"/>
              </a:ext>
            </a:extLst>
          </p:cNvPr>
          <p:cNvSpPr>
            <a:spLocks noGrp="1"/>
          </p:cNvSpPr>
          <p:nvPr>
            <p:ph idx="1"/>
          </p:nvPr>
        </p:nvSpPr>
        <p:spPr/>
        <p:txBody>
          <a:bodyPr/>
          <a:lstStyle/>
          <a:p>
            <a:r>
              <a:rPr lang="en-US" dirty="0"/>
              <a:t>This course object was to bring awareness, instigate interest, and promote the need of using AI and machine learning algorithms and tools for process improvement. This project covers data cleansing, exploratory data analysis, feature selection, and evaluating machine learning algorithms for regression using train/test split. </a:t>
            </a:r>
          </a:p>
          <a:p>
            <a:endParaRPr lang="en-US" dirty="0"/>
          </a:p>
          <a:p>
            <a:r>
              <a:rPr lang="en-US" dirty="0"/>
              <a:t>By Utilizing the skills gained throughout this course we not only learned how to improve processes in every stage of development, but we were also able to take real world data and use the skills we acquired to answer impactful questions.</a:t>
            </a:r>
          </a:p>
        </p:txBody>
      </p:sp>
    </p:spTree>
    <p:extLst>
      <p:ext uri="{BB962C8B-B14F-4D97-AF65-F5344CB8AC3E}">
        <p14:creationId xmlns:p14="http://schemas.microsoft.com/office/powerpoint/2010/main" val="3371381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BDD00B-7307-1A0B-BE08-EF09DAAB0D6D}"/>
              </a:ext>
            </a:extLst>
          </p:cNvPr>
          <p:cNvSpPr>
            <a:spLocks noGrp="1"/>
          </p:cNvSpPr>
          <p:nvPr>
            <p:ph type="title"/>
          </p:nvPr>
        </p:nvSpPr>
        <p:spPr>
          <a:xfrm>
            <a:off x="648930" y="629266"/>
            <a:ext cx="6188190" cy="1622321"/>
          </a:xfrm>
        </p:spPr>
        <p:txBody>
          <a:bodyPr>
            <a:normAutofit/>
          </a:bodyPr>
          <a:lstStyle/>
          <a:p>
            <a:r>
              <a:rPr lang="en-US">
                <a:solidFill>
                  <a:srgbClr val="EBEBEB"/>
                </a:solidFill>
              </a:rPr>
              <a:t>Process Improvement Techniques</a:t>
            </a:r>
          </a:p>
        </p:txBody>
      </p:sp>
      <p:sp>
        <p:nvSpPr>
          <p:cNvPr id="3" name="Content Placeholder 2">
            <a:extLst>
              <a:ext uri="{FF2B5EF4-FFF2-40B4-BE49-F238E27FC236}">
                <a16:creationId xmlns:a16="http://schemas.microsoft.com/office/drawing/2014/main" id="{3435B6A6-DB64-4938-D3AE-B7F5EA2D6FB4}"/>
              </a:ext>
            </a:extLst>
          </p:cNvPr>
          <p:cNvSpPr>
            <a:spLocks noGrp="1"/>
          </p:cNvSpPr>
          <p:nvPr>
            <p:ph idx="1"/>
          </p:nvPr>
        </p:nvSpPr>
        <p:spPr>
          <a:xfrm>
            <a:off x="648930" y="2438400"/>
            <a:ext cx="6188189" cy="3785419"/>
          </a:xfrm>
        </p:spPr>
        <p:txBody>
          <a:bodyPr>
            <a:normAutofit/>
          </a:bodyPr>
          <a:lstStyle/>
          <a:p>
            <a:pPr>
              <a:lnSpc>
                <a:spcPct val="90000"/>
              </a:lnSpc>
            </a:pPr>
            <a:r>
              <a:rPr lang="en-US" sz="1400" dirty="0">
                <a:solidFill>
                  <a:srgbClr val="FFFFFF"/>
                </a:solidFill>
              </a:rPr>
              <a:t>Planning your Project</a:t>
            </a:r>
          </a:p>
          <a:p>
            <a:pPr lvl="1">
              <a:lnSpc>
                <a:spcPct val="90000"/>
              </a:lnSpc>
            </a:pPr>
            <a:r>
              <a:rPr lang="en-US" sz="1400" dirty="0">
                <a:solidFill>
                  <a:srgbClr val="FFFFFF"/>
                </a:solidFill>
              </a:rPr>
              <a:t>Properly planning out a project is vital success. We need to ensure all variables are reviewed up front along with expected deliverables and requirements to allow for proper planning. </a:t>
            </a:r>
          </a:p>
          <a:p>
            <a:pPr lvl="1">
              <a:lnSpc>
                <a:spcPct val="90000"/>
              </a:lnSpc>
            </a:pPr>
            <a:r>
              <a:rPr lang="en-US" sz="1400" dirty="0">
                <a:solidFill>
                  <a:srgbClr val="FFFFFF"/>
                </a:solidFill>
              </a:rPr>
              <a:t>It can be argued that a project that didn’t take the appropriate amount of setup time is almost doomed to fail as variables arise.</a:t>
            </a:r>
          </a:p>
          <a:p>
            <a:pPr lvl="1">
              <a:lnSpc>
                <a:spcPct val="90000"/>
              </a:lnSpc>
            </a:pPr>
            <a:r>
              <a:rPr lang="en-US" sz="1400" dirty="0">
                <a:solidFill>
                  <a:srgbClr val="FFFFFF"/>
                </a:solidFill>
              </a:rPr>
              <a:t>View Project Planning as setting up the foundation of a building, without strong support it may just crumble. </a:t>
            </a:r>
          </a:p>
          <a:p>
            <a:pPr>
              <a:lnSpc>
                <a:spcPct val="90000"/>
              </a:lnSpc>
            </a:pPr>
            <a:r>
              <a:rPr lang="en-US" sz="1400" dirty="0">
                <a:solidFill>
                  <a:srgbClr val="FFFFFF"/>
                </a:solidFill>
              </a:rPr>
              <a:t>Data Cleaning</a:t>
            </a:r>
          </a:p>
          <a:p>
            <a:pPr lvl="1">
              <a:lnSpc>
                <a:spcPct val="90000"/>
              </a:lnSpc>
            </a:pPr>
            <a:r>
              <a:rPr lang="en-US" sz="1400" dirty="0">
                <a:solidFill>
                  <a:srgbClr val="FFFFFF"/>
                </a:solidFill>
              </a:rPr>
              <a:t>When dealing with large sets of data it can be hard to know what is valuable and what is noise. Utilizing data cleaning allows us to root out data variables that don’t help us use our data which in turn creates a greater degree of accuracy. </a:t>
            </a:r>
          </a:p>
          <a:p>
            <a:pPr marL="0" indent="0">
              <a:lnSpc>
                <a:spcPct val="90000"/>
              </a:lnSpc>
              <a:buNone/>
            </a:pPr>
            <a:endParaRPr lang="en-US" sz="1400" dirty="0">
              <a:solidFill>
                <a:srgbClr val="FFFFFF"/>
              </a:solidFill>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DF0AE2EC-2E84-37AC-318D-46DBA2C3C5F6}"/>
              </a:ext>
            </a:extLst>
          </p:cNvPr>
          <p:cNvPicPr>
            <a:picLocks noChangeAspect="1"/>
          </p:cNvPicPr>
          <p:nvPr/>
        </p:nvPicPr>
        <p:blipFill rotWithShape="1">
          <a:blip r:embed="rId3"/>
          <a:srcRect l="32707" r="18984"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2198860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DCA7E-BC3C-4D45-A410-3C8CF542DB14}"/>
              </a:ext>
            </a:extLst>
          </p:cNvPr>
          <p:cNvSpPr>
            <a:spLocks noGrp="1"/>
          </p:cNvSpPr>
          <p:nvPr>
            <p:ph type="title"/>
          </p:nvPr>
        </p:nvSpPr>
        <p:spPr>
          <a:xfrm>
            <a:off x="838200" y="0"/>
            <a:ext cx="10515600" cy="1325563"/>
          </a:xfrm>
        </p:spPr>
        <p:txBody>
          <a:bodyPr/>
          <a:lstStyle/>
          <a:p>
            <a:r>
              <a:rPr lang="en-US" dirty="0"/>
              <a:t>Screenshot of Activity A</a:t>
            </a:r>
          </a:p>
        </p:txBody>
      </p:sp>
      <p:sp>
        <p:nvSpPr>
          <p:cNvPr id="3" name="Content Placeholder 2">
            <a:extLst>
              <a:ext uri="{FF2B5EF4-FFF2-40B4-BE49-F238E27FC236}">
                <a16:creationId xmlns:a16="http://schemas.microsoft.com/office/drawing/2014/main" id="{9BFD872A-3B01-42CF-9755-0DADD328057D}"/>
              </a:ext>
            </a:extLst>
          </p:cNvPr>
          <p:cNvSpPr>
            <a:spLocks noGrp="1"/>
          </p:cNvSpPr>
          <p:nvPr>
            <p:ph idx="1"/>
          </p:nvPr>
        </p:nvSpPr>
        <p:spPr>
          <a:xfrm>
            <a:off x="838200" y="1059035"/>
            <a:ext cx="10515600" cy="556068"/>
          </a:xfrm>
        </p:spPr>
        <p:txBody>
          <a:bodyPr>
            <a:normAutofit/>
          </a:bodyPr>
          <a:lstStyle/>
          <a:p>
            <a:pPr marL="342900" marR="0" lvl="0" indent="-342900">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The following shows basic python script utilizing some data cleaning</a:t>
            </a:r>
          </a:p>
        </p:txBody>
      </p:sp>
      <p:pic>
        <p:nvPicPr>
          <p:cNvPr id="5" name="Picture 4">
            <a:extLst>
              <a:ext uri="{FF2B5EF4-FFF2-40B4-BE49-F238E27FC236}">
                <a16:creationId xmlns:a16="http://schemas.microsoft.com/office/drawing/2014/main" id="{5198398C-3042-464F-DA19-7C1AD0092FAF}"/>
              </a:ext>
            </a:extLst>
          </p:cNvPr>
          <p:cNvPicPr>
            <a:picLocks noChangeAspect="1"/>
          </p:cNvPicPr>
          <p:nvPr/>
        </p:nvPicPr>
        <p:blipFill>
          <a:blip r:embed="rId2"/>
          <a:stretch>
            <a:fillRect/>
          </a:stretch>
        </p:blipFill>
        <p:spPr>
          <a:xfrm>
            <a:off x="838200" y="1615103"/>
            <a:ext cx="10515600" cy="4953357"/>
          </a:xfrm>
          <a:prstGeom prst="rect">
            <a:avLst/>
          </a:prstGeom>
        </p:spPr>
      </p:pic>
    </p:spTree>
    <p:extLst>
      <p:ext uri="{BB962C8B-B14F-4D97-AF65-F5344CB8AC3E}">
        <p14:creationId xmlns:p14="http://schemas.microsoft.com/office/powerpoint/2010/main" val="4243596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C094-F099-49B8-B71F-149C3B89F352}"/>
              </a:ext>
            </a:extLst>
          </p:cNvPr>
          <p:cNvSpPr>
            <a:spLocks noGrp="1"/>
          </p:cNvSpPr>
          <p:nvPr>
            <p:ph type="title"/>
          </p:nvPr>
        </p:nvSpPr>
        <p:spPr>
          <a:xfrm>
            <a:off x="838200" y="0"/>
            <a:ext cx="10515600" cy="1325563"/>
          </a:xfrm>
        </p:spPr>
        <p:txBody>
          <a:bodyPr/>
          <a:lstStyle/>
          <a:p>
            <a:r>
              <a:rPr lang="en-US" dirty="0"/>
              <a:t>Screenshot of Activity B</a:t>
            </a:r>
          </a:p>
        </p:txBody>
      </p:sp>
      <p:sp>
        <p:nvSpPr>
          <p:cNvPr id="3" name="Content Placeholder 2">
            <a:extLst>
              <a:ext uri="{FF2B5EF4-FFF2-40B4-BE49-F238E27FC236}">
                <a16:creationId xmlns:a16="http://schemas.microsoft.com/office/drawing/2014/main" id="{05888198-5895-4F11-880C-E696FAF7C12D}"/>
              </a:ext>
            </a:extLst>
          </p:cNvPr>
          <p:cNvSpPr>
            <a:spLocks noGrp="1"/>
          </p:cNvSpPr>
          <p:nvPr>
            <p:ph idx="1"/>
          </p:nvPr>
        </p:nvSpPr>
        <p:spPr>
          <a:xfrm>
            <a:off x="753140" y="781407"/>
            <a:ext cx="10515600" cy="1050097"/>
          </a:xfrm>
        </p:spPr>
        <p:txBody>
          <a:bodyPr>
            <a:normAutofit/>
          </a:bodyPr>
          <a:lstStyle/>
          <a:p>
            <a:pPr marL="342900" marR="0" lvl="0" indent="-342900">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The following shows basic python script utilizing some data cleaning</a:t>
            </a:r>
          </a:p>
        </p:txBody>
      </p:sp>
      <p:pic>
        <p:nvPicPr>
          <p:cNvPr id="5" name="Picture 4">
            <a:extLst>
              <a:ext uri="{FF2B5EF4-FFF2-40B4-BE49-F238E27FC236}">
                <a16:creationId xmlns:a16="http://schemas.microsoft.com/office/drawing/2014/main" id="{3A639925-D1CB-C56B-9B1F-8F1C5487E021}"/>
              </a:ext>
            </a:extLst>
          </p:cNvPr>
          <p:cNvPicPr>
            <a:picLocks noChangeAspect="1"/>
          </p:cNvPicPr>
          <p:nvPr/>
        </p:nvPicPr>
        <p:blipFill>
          <a:blip r:embed="rId2"/>
          <a:stretch>
            <a:fillRect/>
          </a:stretch>
        </p:blipFill>
        <p:spPr>
          <a:xfrm>
            <a:off x="1185813" y="1393794"/>
            <a:ext cx="9307316" cy="4816136"/>
          </a:xfrm>
          <a:prstGeom prst="rect">
            <a:avLst/>
          </a:prstGeom>
        </p:spPr>
      </p:pic>
    </p:spTree>
    <p:extLst>
      <p:ext uri="{BB962C8B-B14F-4D97-AF65-F5344CB8AC3E}">
        <p14:creationId xmlns:p14="http://schemas.microsoft.com/office/powerpoint/2010/main" val="1869133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35B2C1-322F-A6A0-7C54-1CBCA6986721}"/>
              </a:ext>
            </a:extLst>
          </p:cNvPr>
          <p:cNvSpPr>
            <a:spLocks noGrp="1"/>
          </p:cNvSpPr>
          <p:nvPr>
            <p:ph type="title"/>
          </p:nvPr>
        </p:nvSpPr>
        <p:spPr>
          <a:xfrm>
            <a:off x="648930" y="629266"/>
            <a:ext cx="6188190" cy="1622321"/>
          </a:xfrm>
        </p:spPr>
        <p:txBody>
          <a:bodyPr>
            <a:normAutofit/>
          </a:bodyPr>
          <a:lstStyle/>
          <a:p>
            <a:r>
              <a:rPr lang="en-US">
                <a:solidFill>
                  <a:srgbClr val="EBEBEB"/>
                </a:solidFill>
              </a:rPr>
              <a:t>Machine Learning</a:t>
            </a:r>
          </a:p>
        </p:txBody>
      </p:sp>
      <p:sp>
        <p:nvSpPr>
          <p:cNvPr id="3" name="Content Placeholder 2">
            <a:extLst>
              <a:ext uri="{FF2B5EF4-FFF2-40B4-BE49-F238E27FC236}">
                <a16:creationId xmlns:a16="http://schemas.microsoft.com/office/drawing/2014/main" id="{25C645C1-1D97-A3B1-2E89-E37889C0BD79}"/>
              </a:ext>
            </a:extLst>
          </p:cNvPr>
          <p:cNvSpPr>
            <a:spLocks noGrp="1"/>
          </p:cNvSpPr>
          <p:nvPr>
            <p:ph idx="1"/>
          </p:nvPr>
        </p:nvSpPr>
        <p:spPr>
          <a:xfrm>
            <a:off x="648930" y="2438400"/>
            <a:ext cx="6188189" cy="3785419"/>
          </a:xfrm>
        </p:spPr>
        <p:txBody>
          <a:bodyPr>
            <a:normAutofit/>
          </a:bodyPr>
          <a:lstStyle/>
          <a:p>
            <a:r>
              <a:rPr lang="en-US">
                <a:solidFill>
                  <a:srgbClr val="FFFFFF"/>
                </a:solidFill>
              </a:rPr>
              <a:t>Accessing and Exploring Machine Learning Datasets</a:t>
            </a:r>
          </a:p>
          <a:p>
            <a:pPr lvl="1"/>
            <a:r>
              <a:rPr lang="en-US">
                <a:solidFill>
                  <a:srgbClr val="FFFFFF"/>
                </a:solidFill>
              </a:rPr>
              <a:t>In the following slides we’ll be reviewing machine learning with a provided data set using Python.</a:t>
            </a:r>
            <a:br>
              <a:rPr lang="en-US">
                <a:solidFill>
                  <a:srgbClr val="FFFFFF"/>
                </a:solidFill>
              </a:rPr>
            </a:br>
            <a:r>
              <a:rPr lang="en-US">
                <a:solidFill>
                  <a:srgbClr val="FFFFFF"/>
                </a:solidFill>
              </a:rPr>
              <a:t>	</a:t>
            </a:r>
          </a:p>
          <a:p>
            <a:r>
              <a:rPr lang="en-US">
                <a:solidFill>
                  <a:srgbClr val="FFFFFF"/>
                </a:solidFill>
              </a:rPr>
              <a:t>Generating our own Data Set</a:t>
            </a:r>
          </a:p>
          <a:p>
            <a:pPr lvl="1"/>
            <a:r>
              <a:rPr lang="en-US">
                <a:solidFill>
                  <a:srgbClr val="FFFFFF"/>
                </a:solidFill>
              </a:rPr>
              <a:t>We’ll also be using Python to review and display information on our own data set on Esports statistics. </a:t>
            </a: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881365FC-F34B-A613-0C72-84CBA4A769AD}"/>
              </a:ext>
            </a:extLst>
          </p:cNvPr>
          <p:cNvPicPr>
            <a:picLocks noChangeAspect="1"/>
          </p:cNvPicPr>
          <p:nvPr/>
        </p:nvPicPr>
        <p:blipFill rotWithShape="1">
          <a:blip r:embed="rId3"/>
          <a:srcRect l="5959" r="45732"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2745497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DCA7E-BC3C-4D45-A410-3C8CF542DB14}"/>
              </a:ext>
            </a:extLst>
          </p:cNvPr>
          <p:cNvSpPr>
            <a:spLocks noGrp="1"/>
          </p:cNvSpPr>
          <p:nvPr>
            <p:ph type="title"/>
          </p:nvPr>
        </p:nvSpPr>
        <p:spPr>
          <a:xfrm>
            <a:off x="1450392" y="0"/>
            <a:ext cx="9291215" cy="1049235"/>
          </a:xfrm>
        </p:spPr>
        <p:txBody>
          <a:bodyPr/>
          <a:lstStyle/>
          <a:p>
            <a:r>
              <a:rPr lang="en-US" dirty="0"/>
              <a:t>Screenshot of Activity 1</a:t>
            </a:r>
          </a:p>
        </p:txBody>
      </p:sp>
      <p:sp>
        <p:nvSpPr>
          <p:cNvPr id="3" name="Content Placeholder 2">
            <a:extLst>
              <a:ext uri="{FF2B5EF4-FFF2-40B4-BE49-F238E27FC236}">
                <a16:creationId xmlns:a16="http://schemas.microsoft.com/office/drawing/2014/main" id="{9BFD872A-3B01-42CF-9755-0DADD328057D}"/>
              </a:ext>
            </a:extLst>
          </p:cNvPr>
          <p:cNvSpPr>
            <a:spLocks noGrp="1"/>
          </p:cNvSpPr>
          <p:nvPr>
            <p:ph idx="1"/>
          </p:nvPr>
        </p:nvSpPr>
        <p:spPr>
          <a:xfrm>
            <a:off x="1450392" y="784571"/>
            <a:ext cx="9291215" cy="922387"/>
          </a:xfrm>
        </p:spPr>
        <p:txBody>
          <a:bodyPr/>
          <a:lstStyle/>
          <a:p>
            <a:pPr marL="342900" marR="0" lvl="0" indent="-342900">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A Screenshot showing python being used to show data information on flowers. </a:t>
            </a:r>
          </a:p>
        </p:txBody>
      </p:sp>
      <p:pic>
        <p:nvPicPr>
          <p:cNvPr id="7" name="Picture 6">
            <a:extLst>
              <a:ext uri="{FF2B5EF4-FFF2-40B4-BE49-F238E27FC236}">
                <a16:creationId xmlns:a16="http://schemas.microsoft.com/office/drawing/2014/main" id="{1B6B55FB-225B-A31B-F574-29A6061A98B9}"/>
              </a:ext>
            </a:extLst>
          </p:cNvPr>
          <p:cNvPicPr>
            <a:picLocks noChangeAspect="1"/>
          </p:cNvPicPr>
          <p:nvPr/>
        </p:nvPicPr>
        <p:blipFill>
          <a:blip r:embed="rId2"/>
          <a:stretch>
            <a:fillRect/>
          </a:stretch>
        </p:blipFill>
        <p:spPr>
          <a:xfrm>
            <a:off x="1450392" y="1663888"/>
            <a:ext cx="9291215" cy="4299310"/>
          </a:xfrm>
          <a:prstGeom prst="rect">
            <a:avLst/>
          </a:prstGeom>
        </p:spPr>
      </p:pic>
    </p:spTree>
    <p:extLst>
      <p:ext uri="{BB962C8B-B14F-4D97-AF65-F5344CB8AC3E}">
        <p14:creationId xmlns:p14="http://schemas.microsoft.com/office/powerpoint/2010/main" val="863496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DCA7E-BC3C-4D45-A410-3C8CF542DB14}"/>
              </a:ext>
            </a:extLst>
          </p:cNvPr>
          <p:cNvSpPr>
            <a:spLocks noGrp="1"/>
          </p:cNvSpPr>
          <p:nvPr>
            <p:ph type="title"/>
          </p:nvPr>
        </p:nvSpPr>
        <p:spPr>
          <a:xfrm>
            <a:off x="1450392" y="0"/>
            <a:ext cx="9291215" cy="1049235"/>
          </a:xfrm>
        </p:spPr>
        <p:txBody>
          <a:bodyPr/>
          <a:lstStyle/>
          <a:p>
            <a:r>
              <a:rPr lang="en-US" dirty="0"/>
              <a:t>Screenshot of Dataset</a:t>
            </a:r>
          </a:p>
        </p:txBody>
      </p:sp>
      <p:sp>
        <p:nvSpPr>
          <p:cNvPr id="3" name="Content Placeholder 2">
            <a:extLst>
              <a:ext uri="{FF2B5EF4-FFF2-40B4-BE49-F238E27FC236}">
                <a16:creationId xmlns:a16="http://schemas.microsoft.com/office/drawing/2014/main" id="{9BFD872A-3B01-42CF-9755-0DADD328057D}"/>
              </a:ext>
            </a:extLst>
          </p:cNvPr>
          <p:cNvSpPr>
            <a:spLocks noGrp="1"/>
          </p:cNvSpPr>
          <p:nvPr>
            <p:ph idx="1"/>
          </p:nvPr>
        </p:nvSpPr>
        <p:spPr>
          <a:xfrm>
            <a:off x="1450392" y="1211213"/>
            <a:ext cx="9291215" cy="3450613"/>
          </a:xfrm>
        </p:spPr>
        <p:txBody>
          <a:bodyPr/>
          <a:lstStyle/>
          <a:p>
            <a:pPr marL="342900" marR="0" lvl="0" indent="-342900">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The following are datasets explored at Kaggle and UCI websites. These repositories are public sites where people can upload datasets. </a:t>
            </a:r>
          </a:p>
        </p:txBody>
      </p:sp>
      <p:sp>
        <p:nvSpPr>
          <p:cNvPr id="5" name="TextBox 4">
            <a:extLst>
              <a:ext uri="{FF2B5EF4-FFF2-40B4-BE49-F238E27FC236}">
                <a16:creationId xmlns:a16="http://schemas.microsoft.com/office/drawing/2014/main" id="{00141A57-2C75-133A-C342-72F2D6148EF4}"/>
              </a:ext>
            </a:extLst>
          </p:cNvPr>
          <p:cNvSpPr txBox="1"/>
          <p:nvPr/>
        </p:nvSpPr>
        <p:spPr>
          <a:xfrm>
            <a:off x="1977656" y="2156633"/>
            <a:ext cx="7169656" cy="3416320"/>
          </a:xfrm>
          <a:prstGeom prst="rect">
            <a:avLst/>
          </a:prstGeom>
          <a:noFill/>
        </p:spPr>
        <p:txBody>
          <a:bodyPr wrap="square">
            <a:spAutoFit/>
          </a:bodyPr>
          <a:lstStyle/>
          <a:p>
            <a:pPr marL="342900" marR="0" lvl="0" indent="-342900">
              <a:spcBef>
                <a:spcPts val="0"/>
              </a:spcBef>
              <a:spcAft>
                <a:spcPts val="0"/>
              </a:spcAft>
              <a:buFont typeface="+mj-lt"/>
              <a:buAutoNum type="arabicPeriod"/>
            </a:pPr>
            <a:r>
              <a:rPr lang="en-US" sz="1200" dirty="0">
                <a:effectLst/>
                <a:latin typeface="Times New Roman" panose="02020603050405020304" pitchFamily="18" charset="0"/>
                <a:ea typeface="Times New Roman" panose="02020603050405020304" pitchFamily="18" charset="0"/>
              </a:rPr>
              <a:t>Name three interesting datasets you find at the Kaggle website.</a:t>
            </a:r>
          </a:p>
          <a:p>
            <a:pPr marL="742950" marR="0" lvl="1" indent="-285750">
              <a:spcBef>
                <a:spcPts val="0"/>
              </a:spcBef>
              <a:spcAft>
                <a:spcPts val="0"/>
              </a:spcAft>
              <a:buFont typeface="+mj-lt"/>
              <a:buAutoNum type="alphaLcPeriod"/>
            </a:pPr>
            <a:r>
              <a:rPr lang="en-US" sz="1200" dirty="0">
                <a:effectLst/>
                <a:latin typeface="Times New Roman" panose="02020603050405020304" pitchFamily="18" charset="0"/>
                <a:ea typeface="Times New Roman" panose="02020603050405020304" pitchFamily="18" charset="0"/>
              </a:rPr>
              <a:t>Esports Earnings Dataset. Money earned by Players and Teams from eSports Tournaments</a:t>
            </a:r>
          </a:p>
          <a:p>
            <a:pPr marL="1143000" marR="0" lvl="2" indent="-228600">
              <a:spcBef>
                <a:spcPts val="0"/>
              </a:spcBef>
              <a:spcAft>
                <a:spcPts val="0"/>
              </a:spcAft>
              <a:buFont typeface="+mj-lt"/>
              <a:buAutoNum type="romanLcPeriod"/>
            </a:pPr>
            <a:r>
              <a:rPr lang="en-US" sz="1200" u="sng" dirty="0">
                <a:solidFill>
                  <a:srgbClr val="0000FF"/>
                </a:solidFill>
                <a:effectLst/>
                <a:latin typeface="Times New Roman" panose="02020603050405020304" pitchFamily="18" charset="0"/>
                <a:ea typeface="Times New Roman" panose="02020603050405020304" pitchFamily="18" charset="0"/>
                <a:hlinkClick r:id="rId2"/>
              </a:rPr>
              <a:t>https://www.kaggle.com/datasets/jackdaoud/esports-earnings-for-players-teams-by-game</a:t>
            </a:r>
            <a:r>
              <a:rPr lang="en-US" sz="1200" dirty="0">
                <a:effectLst/>
                <a:latin typeface="Times New Roman" panose="02020603050405020304" pitchFamily="18" charset="0"/>
                <a:ea typeface="Times New Roman" panose="02020603050405020304" pitchFamily="18" charset="0"/>
              </a:rPr>
              <a:t> </a:t>
            </a:r>
          </a:p>
          <a:p>
            <a:pPr marL="742950" marR="0" lvl="1" indent="-285750">
              <a:spcBef>
                <a:spcPts val="0"/>
              </a:spcBef>
              <a:spcAft>
                <a:spcPts val="0"/>
              </a:spcAft>
              <a:buFont typeface="+mj-lt"/>
              <a:buAutoNum type="alphaLcPeriod"/>
            </a:pPr>
            <a:r>
              <a:rPr lang="en-US" sz="1200" dirty="0">
                <a:effectLst/>
                <a:latin typeface="Times New Roman" panose="02020603050405020304" pitchFamily="18" charset="0"/>
                <a:ea typeface="Times New Roman" panose="02020603050405020304" pitchFamily="18" charset="0"/>
              </a:rPr>
              <a:t>RuneScape Grand Exchange Data. The data set contains the daily price average for items listed on the RuneScape 3 grand exchange from 2008 to today. Prices within the grand exchange fluctuate based on player supply and demand.</a:t>
            </a:r>
          </a:p>
          <a:p>
            <a:pPr marL="1143000" marR="0" lvl="2" indent="-228600">
              <a:spcBef>
                <a:spcPts val="0"/>
              </a:spcBef>
              <a:spcAft>
                <a:spcPts val="0"/>
              </a:spcAft>
              <a:buFont typeface="+mj-lt"/>
              <a:buAutoNum type="romanLcPeriod"/>
            </a:pPr>
            <a:r>
              <a:rPr lang="en-US" sz="1200" u="sng" dirty="0">
                <a:solidFill>
                  <a:srgbClr val="0000FF"/>
                </a:solidFill>
                <a:effectLst/>
                <a:latin typeface="Times New Roman" panose="02020603050405020304" pitchFamily="18" charset="0"/>
                <a:ea typeface="Times New Roman" panose="02020603050405020304" pitchFamily="18" charset="0"/>
                <a:hlinkClick r:id="rId3"/>
              </a:rPr>
              <a:t>https://www.kaggle.com/datasets/aparoski/runescape-grand-exchange-data</a:t>
            </a:r>
            <a:endParaRPr lang="en-US" sz="1200" dirty="0">
              <a:effectLst/>
              <a:latin typeface="Times New Roman" panose="02020603050405020304" pitchFamily="18" charset="0"/>
              <a:ea typeface="Times New Roman" panose="02020603050405020304" pitchFamily="18" charset="0"/>
            </a:endParaRPr>
          </a:p>
          <a:p>
            <a:pPr marL="742950" marR="0" lvl="1" indent="-285750">
              <a:spcBef>
                <a:spcPts val="0"/>
              </a:spcBef>
              <a:spcAft>
                <a:spcPts val="0"/>
              </a:spcAft>
              <a:buFont typeface="+mj-lt"/>
              <a:buAutoNum type="alphaLcPeriod"/>
            </a:pPr>
            <a:r>
              <a:rPr lang="en-US" sz="1200" dirty="0">
                <a:effectLst/>
                <a:latin typeface="Times New Roman" panose="02020603050405020304" pitchFamily="18" charset="0"/>
                <a:ea typeface="Times New Roman" panose="02020603050405020304" pitchFamily="18" charset="0"/>
              </a:rPr>
              <a:t>COVID -19 Coronavirus Pandemic Dataset</a:t>
            </a:r>
          </a:p>
          <a:p>
            <a:pPr marL="1143000" marR="0" lvl="2" indent="-228600">
              <a:spcBef>
                <a:spcPts val="0"/>
              </a:spcBef>
              <a:spcAft>
                <a:spcPts val="0"/>
              </a:spcAft>
              <a:buFont typeface="+mj-lt"/>
              <a:buAutoNum type="romanLcPeriod"/>
            </a:pPr>
            <a:r>
              <a:rPr lang="en-US" sz="1200" u="sng" dirty="0">
                <a:solidFill>
                  <a:srgbClr val="0000FF"/>
                </a:solidFill>
                <a:effectLst/>
                <a:latin typeface="Times New Roman" panose="02020603050405020304" pitchFamily="18" charset="0"/>
                <a:ea typeface="Times New Roman" panose="02020603050405020304" pitchFamily="18" charset="0"/>
                <a:hlinkClick r:id="rId4"/>
              </a:rPr>
              <a:t>https://www.kaggle.com/datasets/whenamancodes/covid-19-coronavirus-pandemic-dataset</a:t>
            </a:r>
            <a:r>
              <a:rPr lang="en-US" sz="1200" dirty="0">
                <a:effectLst/>
                <a:latin typeface="Times New Roman" panose="02020603050405020304" pitchFamily="18" charset="0"/>
                <a:ea typeface="Times New Roman" panose="02020603050405020304" pitchFamily="18" charset="0"/>
              </a:rPr>
              <a:t> </a:t>
            </a:r>
            <a:br>
              <a:rPr lang="en-US" sz="1200" dirty="0">
                <a:effectLst/>
                <a:latin typeface="Times New Roman" panose="02020603050405020304" pitchFamily="18" charset="0"/>
                <a:ea typeface="Times New Roman" panose="02020603050405020304" pitchFamily="18" charset="0"/>
              </a:rPr>
            </a:br>
            <a:endParaRPr lang="en-US" sz="12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en-US" sz="1200" dirty="0">
                <a:effectLst/>
                <a:latin typeface="Times New Roman" panose="02020603050405020304" pitchFamily="18" charset="0"/>
                <a:ea typeface="Times New Roman" panose="02020603050405020304" pitchFamily="18" charset="0"/>
              </a:rPr>
              <a:t>Name three interesting datasets you find at the UCI.</a:t>
            </a:r>
          </a:p>
          <a:p>
            <a:pPr marL="742950" marR="0" lvl="1" indent="-285750">
              <a:spcBef>
                <a:spcPts val="0"/>
              </a:spcBef>
              <a:spcAft>
                <a:spcPts val="0"/>
              </a:spcAft>
              <a:buFont typeface="+mj-lt"/>
              <a:buAutoNum type="alphaLcPeriod"/>
            </a:pPr>
            <a:r>
              <a:rPr lang="en-US" sz="1200" dirty="0">
                <a:effectLst/>
                <a:latin typeface="Times New Roman" panose="02020603050405020304" pitchFamily="18" charset="0"/>
                <a:ea typeface="Times New Roman" panose="02020603050405020304" pitchFamily="18" charset="0"/>
              </a:rPr>
              <a:t>Speaker Accent Recognition Data Set</a:t>
            </a:r>
          </a:p>
          <a:p>
            <a:pPr marL="1143000" marR="0" lvl="2" indent="-228600">
              <a:spcBef>
                <a:spcPts val="0"/>
              </a:spcBef>
              <a:spcAft>
                <a:spcPts val="0"/>
              </a:spcAft>
              <a:buFont typeface="+mj-lt"/>
              <a:buAutoNum type="romanLcPeriod"/>
            </a:pPr>
            <a:r>
              <a:rPr lang="en-US" sz="1200" u="sng" dirty="0">
                <a:solidFill>
                  <a:srgbClr val="0000FF"/>
                </a:solidFill>
                <a:effectLst/>
                <a:latin typeface="Times New Roman" panose="02020603050405020304" pitchFamily="18" charset="0"/>
                <a:ea typeface="Times New Roman" panose="02020603050405020304" pitchFamily="18" charset="0"/>
                <a:hlinkClick r:id="rId5"/>
              </a:rPr>
              <a:t>https://archive.ics.uci.edu/ml/datasets/Speaker+Accent+Recognition</a:t>
            </a:r>
            <a:r>
              <a:rPr lang="en-US" sz="1200" dirty="0">
                <a:effectLst/>
                <a:latin typeface="Times New Roman" panose="02020603050405020304" pitchFamily="18" charset="0"/>
                <a:ea typeface="Times New Roman" panose="02020603050405020304" pitchFamily="18" charset="0"/>
              </a:rPr>
              <a:t> </a:t>
            </a:r>
          </a:p>
          <a:p>
            <a:pPr marL="742950" marR="0" lvl="1" indent="-285750">
              <a:spcBef>
                <a:spcPts val="0"/>
              </a:spcBef>
              <a:spcAft>
                <a:spcPts val="0"/>
              </a:spcAft>
              <a:buFont typeface="+mj-lt"/>
              <a:buAutoNum type="alphaLcPeriod"/>
            </a:pPr>
            <a:r>
              <a:rPr lang="en-US" sz="1200" dirty="0">
                <a:effectLst/>
                <a:latin typeface="Times New Roman" panose="02020603050405020304" pitchFamily="18" charset="0"/>
                <a:ea typeface="Times New Roman" panose="02020603050405020304" pitchFamily="18" charset="0"/>
              </a:rPr>
              <a:t>Absenteeism at work Data Set</a:t>
            </a:r>
          </a:p>
          <a:p>
            <a:pPr marL="1143000" marR="0" lvl="2" indent="-228600">
              <a:spcBef>
                <a:spcPts val="0"/>
              </a:spcBef>
              <a:spcAft>
                <a:spcPts val="0"/>
              </a:spcAft>
              <a:buFont typeface="+mj-lt"/>
              <a:buAutoNum type="romanLcPeriod"/>
            </a:pPr>
            <a:r>
              <a:rPr lang="en-US" sz="1200" u="sng" dirty="0">
                <a:solidFill>
                  <a:srgbClr val="0000FF"/>
                </a:solidFill>
                <a:effectLst/>
                <a:latin typeface="Times New Roman" panose="02020603050405020304" pitchFamily="18" charset="0"/>
                <a:ea typeface="Times New Roman" panose="02020603050405020304" pitchFamily="18" charset="0"/>
                <a:hlinkClick r:id="rId6"/>
              </a:rPr>
              <a:t>https://archive.ics.uci.edu/ml/datasets/Absenteeism+at+work</a:t>
            </a:r>
            <a:r>
              <a:rPr lang="en-US" sz="1200" dirty="0">
                <a:effectLst/>
                <a:latin typeface="Times New Roman" panose="02020603050405020304" pitchFamily="18" charset="0"/>
                <a:ea typeface="Times New Roman" panose="02020603050405020304" pitchFamily="18" charset="0"/>
              </a:rPr>
              <a:t> </a:t>
            </a:r>
          </a:p>
          <a:p>
            <a:pPr marL="742950" marR="0" lvl="1" indent="-285750">
              <a:spcBef>
                <a:spcPts val="0"/>
              </a:spcBef>
              <a:spcAft>
                <a:spcPts val="0"/>
              </a:spcAft>
              <a:buFont typeface="+mj-lt"/>
              <a:buAutoNum type="alphaLcPeriod"/>
            </a:pPr>
            <a:r>
              <a:rPr lang="en-US" sz="1200" dirty="0">
                <a:effectLst/>
                <a:latin typeface="Times New Roman" panose="02020603050405020304" pitchFamily="18" charset="0"/>
                <a:ea typeface="Times New Roman" panose="02020603050405020304" pitchFamily="18" charset="0"/>
              </a:rPr>
              <a:t>Bias correction of numerical prediction model temperature forecast Data Set</a:t>
            </a:r>
          </a:p>
          <a:p>
            <a:pPr marL="1143000" marR="0" lvl="2" indent="-228600">
              <a:spcBef>
                <a:spcPts val="0"/>
              </a:spcBef>
              <a:spcAft>
                <a:spcPts val="0"/>
              </a:spcAft>
              <a:buFont typeface="+mj-lt"/>
              <a:buAutoNum type="romanLcPeriod"/>
            </a:pPr>
            <a:r>
              <a:rPr lang="en-US" sz="1200" u="sng" dirty="0">
                <a:solidFill>
                  <a:srgbClr val="0000FF"/>
                </a:solidFill>
                <a:effectLst/>
                <a:latin typeface="Times New Roman" panose="02020603050405020304" pitchFamily="18" charset="0"/>
                <a:ea typeface="Times New Roman" panose="02020603050405020304" pitchFamily="18" charset="0"/>
                <a:hlinkClick r:id="rId7"/>
              </a:rPr>
              <a:t>https://archive.ics.uci.edu/ml/datasets/Bias+correction+of+numerical+prediction+model+temperature+forecast</a:t>
            </a:r>
            <a:r>
              <a:rPr lang="en-US" sz="12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1833869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DCA7E-BC3C-4D45-A410-3C8CF542DB14}"/>
              </a:ext>
            </a:extLst>
          </p:cNvPr>
          <p:cNvSpPr>
            <a:spLocks noGrp="1"/>
          </p:cNvSpPr>
          <p:nvPr>
            <p:ph type="title"/>
          </p:nvPr>
        </p:nvSpPr>
        <p:spPr>
          <a:xfrm>
            <a:off x="1450392" y="0"/>
            <a:ext cx="9291215" cy="1049235"/>
          </a:xfrm>
        </p:spPr>
        <p:txBody>
          <a:bodyPr/>
          <a:lstStyle/>
          <a:p>
            <a:r>
              <a:rPr lang="en-US" dirty="0"/>
              <a:t>Screenshot of Activity 2</a:t>
            </a:r>
          </a:p>
        </p:txBody>
      </p:sp>
      <p:sp>
        <p:nvSpPr>
          <p:cNvPr id="3" name="Content Placeholder 2">
            <a:extLst>
              <a:ext uri="{FF2B5EF4-FFF2-40B4-BE49-F238E27FC236}">
                <a16:creationId xmlns:a16="http://schemas.microsoft.com/office/drawing/2014/main" id="{9BFD872A-3B01-42CF-9755-0DADD328057D}"/>
              </a:ext>
            </a:extLst>
          </p:cNvPr>
          <p:cNvSpPr>
            <a:spLocks noGrp="1"/>
          </p:cNvSpPr>
          <p:nvPr>
            <p:ph idx="1"/>
          </p:nvPr>
        </p:nvSpPr>
        <p:spPr>
          <a:xfrm>
            <a:off x="1450391" y="828441"/>
            <a:ext cx="9291215" cy="925931"/>
          </a:xfrm>
        </p:spPr>
        <p:txBody>
          <a:bodyPr/>
          <a:lstStyle/>
          <a:p>
            <a:pPr marL="342900" marR="0" lvl="0" indent="-342900">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The following shows python being used to review a data set that contains statistics on </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Esports organizations. </a:t>
            </a:r>
          </a:p>
        </p:txBody>
      </p:sp>
      <p:pic>
        <p:nvPicPr>
          <p:cNvPr id="5" name="Picture 4">
            <a:extLst>
              <a:ext uri="{FF2B5EF4-FFF2-40B4-BE49-F238E27FC236}">
                <a16:creationId xmlns:a16="http://schemas.microsoft.com/office/drawing/2014/main" id="{7AAFEE76-0978-F672-A40E-7DB4CFDCAD08}"/>
              </a:ext>
            </a:extLst>
          </p:cNvPr>
          <p:cNvPicPr>
            <a:picLocks noChangeAspect="1"/>
          </p:cNvPicPr>
          <p:nvPr/>
        </p:nvPicPr>
        <p:blipFill>
          <a:blip r:embed="rId2"/>
          <a:stretch>
            <a:fillRect/>
          </a:stretch>
        </p:blipFill>
        <p:spPr>
          <a:xfrm>
            <a:off x="2064023" y="1697770"/>
            <a:ext cx="8063950" cy="4331789"/>
          </a:xfrm>
          <a:prstGeom prst="rect">
            <a:avLst/>
          </a:prstGeom>
        </p:spPr>
      </p:pic>
    </p:spTree>
    <p:extLst>
      <p:ext uri="{BB962C8B-B14F-4D97-AF65-F5344CB8AC3E}">
        <p14:creationId xmlns:p14="http://schemas.microsoft.com/office/powerpoint/2010/main" val="13554018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96</TotalTime>
  <Words>1238</Words>
  <Application>Microsoft Office PowerPoint</Application>
  <PresentationFormat>Widescreen</PresentationFormat>
  <Paragraphs>89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Century Gothic</vt:lpstr>
      <vt:lpstr>Symbol</vt:lpstr>
      <vt:lpstr>Times New Roman</vt:lpstr>
      <vt:lpstr>Wingdings</vt:lpstr>
      <vt:lpstr>Wingdings 3</vt:lpstr>
      <vt:lpstr>Ion</vt:lpstr>
      <vt:lpstr>CEIS312 Final Project  Home Construction and Methods to Decrease Energy Consumption Via Heating Load </vt:lpstr>
      <vt:lpstr>Introduction</vt:lpstr>
      <vt:lpstr>Process Improvement Techniques</vt:lpstr>
      <vt:lpstr>Screenshot of Activity A</vt:lpstr>
      <vt:lpstr>Screenshot of Activity B</vt:lpstr>
      <vt:lpstr>Machine Learning</vt:lpstr>
      <vt:lpstr>Screenshot of Activity 1</vt:lpstr>
      <vt:lpstr>Screenshot of Dataset</vt:lpstr>
      <vt:lpstr>Screenshot of Activity 2</vt:lpstr>
      <vt:lpstr>Home Construction and Heating Load</vt:lpstr>
      <vt:lpstr>Heating Load</vt:lpstr>
      <vt:lpstr>Azure Machine Learning</vt:lpstr>
      <vt:lpstr>Step 1 Uploading our Data Set and Cleaning</vt:lpstr>
      <vt:lpstr>Step 2 Splitting Data and Evaluating</vt:lpstr>
      <vt:lpstr>Step 3 Evaluating Feature Importance</vt:lpstr>
      <vt:lpstr>Step 4 Evaluating our Models</vt:lpstr>
      <vt:lpstr>Challenges</vt:lpstr>
      <vt:lpstr>Career Skills Obtained</vt:lpstr>
      <vt:lpstr>References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CEIS312 Final Project  Home Construction and Methods to Decrease Energy Consumption Via Heating Load </dc:title>
  <dc:creator>Ed Alvarado</dc:creator>
  <cp:lastModifiedBy>Ed Alvarado</cp:lastModifiedBy>
  <cp:revision>1</cp:revision>
  <dcterms:created xsi:type="dcterms:W3CDTF">2022-12-16T23:56:09Z</dcterms:created>
  <dcterms:modified xsi:type="dcterms:W3CDTF">2022-12-17T01:32:11Z</dcterms:modified>
</cp:coreProperties>
</file>