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AE16F-FD8B-4765-83C8-3CC2E07DC4B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9BB297E-0B6B-4C1D-BF00-3B5FE78C5C92}">
      <dgm:prSet/>
      <dgm:spPr/>
      <dgm:t>
        <a:bodyPr/>
        <a:lstStyle/>
        <a:p>
          <a:pPr>
            <a:lnSpc>
              <a:spcPct val="100000"/>
            </a:lnSpc>
          </a:pPr>
          <a:r>
            <a:rPr lang="en-US" dirty="0">
              <a:solidFill>
                <a:schemeClr val="bg1"/>
              </a:solidFill>
            </a:rPr>
            <a:t>My biggest software engineering concept that I applied to my project was the proper establishment of software requirements and planning the project around all the laid-out requirements listed. I also utilized the RUP model consistently throughout the project to implement a new function and immediately start testing to ensure functionality. </a:t>
          </a:r>
          <a:br>
            <a:rPr lang="en-US" dirty="0">
              <a:solidFill>
                <a:schemeClr val="bg1"/>
              </a:solidFill>
            </a:rPr>
          </a:br>
          <a:endParaRPr lang="en-US" dirty="0">
            <a:solidFill>
              <a:schemeClr val="bg1"/>
            </a:solidFill>
          </a:endParaRPr>
        </a:p>
      </dgm:t>
    </dgm:pt>
    <dgm:pt modelId="{52D770B3-4C01-4A11-9414-D6BF02C3151B}" type="parTrans" cxnId="{D5CCD198-4F33-4F31-868E-1E18485D2299}">
      <dgm:prSet/>
      <dgm:spPr/>
      <dgm:t>
        <a:bodyPr/>
        <a:lstStyle/>
        <a:p>
          <a:endParaRPr lang="en-US"/>
        </a:p>
      </dgm:t>
    </dgm:pt>
    <dgm:pt modelId="{E936FCE0-E487-42BB-8E37-02DC0BDC20D1}" type="sibTrans" cxnId="{D5CCD198-4F33-4F31-868E-1E18485D2299}">
      <dgm:prSet/>
      <dgm:spPr/>
      <dgm:t>
        <a:bodyPr/>
        <a:lstStyle/>
        <a:p>
          <a:endParaRPr lang="en-US"/>
        </a:p>
      </dgm:t>
    </dgm:pt>
    <dgm:pt modelId="{56C2AADB-1E7B-4A0D-AA5E-3A93B4B061CD}">
      <dgm:prSet/>
      <dgm:spPr/>
      <dgm:t>
        <a:bodyPr/>
        <a:lstStyle/>
        <a:p>
          <a:pPr>
            <a:lnSpc>
              <a:spcPct val="100000"/>
            </a:lnSpc>
          </a:pPr>
          <a:r>
            <a:rPr lang="en-US" dirty="0">
              <a:solidFill>
                <a:schemeClr val="bg1"/>
              </a:solidFill>
            </a:rPr>
            <a:t>Having the best practice of properly planning out a design and listing all the requirements necessary for us as software developers to deliver quality in everything we do. A software engineer’s brand is almost as important as the code they deliver. Ensuring that quality is at the forefront of our minds maintains our ability to deliver on that brand we’ve created. </a:t>
          </a:r>
        </a:p>
      </dgm:t>
    </dgm:pt>
    <dgm:pt modelId="{13FE3B43-4230-4854-A4AA-DFAACD60773D}" type="parTrans" cxnId="{EC08C690-1AA4-4BE3-801D-086BE48AF1C7}">
      <dgm:prSet/>
      <dgm:spPr/>
      <dgm:t>
        <a:bodyPr/>
        <a:lstStyle/>
        <a:p>
          <a:endParaRPr lang="en-US"/>
        </a:p>
      </dgm:t>
    </dgm:pt>
    <dgm:pt modelId="{456B4A43-C81F-4DE5-995B-C57101D42102}" type="sibTrans" cxnId="{EC08C690-1AA4-4BE3-801D-086BE48AF1C7}">
      <dgm:prSet/>
      <dgm:spPr/>
      <dgm:t>
        <a:bodyPr/>
        <a:lstStyle/>
        <a:p>
          <a:endParaRPr lang="en-US"/>
        </a:p>
      </dgm:t>
    </dgm:pt>
    <dgm:pt modelId="{B1547984-3D6B-4BFF-8B6B-2C6C6E0AE6B1}" type="pres">
      <dgm:prSet presAssocID="{DD8AE16F-FD8B-4765-83C8-3CC2E07DC4B7}" presName="root" presStyleCnt="0">
        <dgm:presLayoutVars>
          <dgm:dir/>
          <dgm:resizeHandles val="exact"/>
        </dgm:presLayoutVars>
      </dgm:prSet>
      <dgm:spPr/>
    </dgm:pt>
    <dgm:pt modelId="{AD4394E9-D7D5-4E27-A891-B5D214BFC408}" type="pres">
      <dgm:prSet presAssocID="{F9BB297E-0B6B-4C1D-BF00-3B5FE78C5C92}" presName="compNode" presStyleCnt="0"/>
      <dgm:spPr/>
    </dgm:pt>
    <dgm:pt modelId="{53E2AD67-E515-449C-89CF-64CDF86F627B}" type="pres">
      <dgm:prSet presAssocID="{F9BB297E-0B6B-4C1D-BF00-3B5FE78C5C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tx1">
              <a:lumMod val="85000"/>
              <a:lumOff val="15000"/>
            </a:schemeClr>
          </a:solidFill>
        </a:ln>
      </dgm:spPr>
      <dgm:extLst>
        <a:ext uri="{E40237B7-FDA0-4F09-8148-C483321AD2D9}">
          <dgm14:cNvPr xmlns:dgm14="http://schemas.microsoft.com/office/drawing/2010/diagram" id="0" name="" descr="Processor"/>
        </a:ext>
      </dgm:extLst>
    </dgm:pt>
    <dgm:pt modelId="{86E0C720-DB30-4618-99F2-57BE129E4A8F}" type="pres">
      <dgm:prSet presAssocID="{F9BB297E-0B6B-4C1D-BF00-3B5FE78C5C92}" presName="spaceRect" presStyleCnt="0"/>
      <dgm:spPr/>
    </dgm:pt>
    <dgm:pt modelId="{A864F4B4-AB34-475C-8F99-787011964EE0}" type="pres">
      <dgm:prSet presAssocID="{F9BB297E-0B6B-4C1D-BF00-3B5FE78C5C92}" presName="textRect" presStyleLbl="revTx" presStyleIdx="0" presStyleCnt="2">
        <dgm:presLayoutVars>
          <dgm:chMax val="1"/>
          <dgm:chPref val="1"/>
        </dgm:presLayoutVars>
      </dgm:prSet>
      <dgm:spPr/>
    </dgm:pt>
    <dgm:pt modelId="{7C9F7274-5D3B-48AD-A243-D20CCC68F788}" type="pres">
      <dgm:prSet presAssocID="{E936FCE0-E487-42BB-8E37-02DC0BDC20D1}" presName="sibTrans" presStyleCnt="0"/>
      <dgm:spPr/>
    </dgm:pt>
    <dgm:pt modelId="{B0941A73-EA7E-4BE8-9B16-B5D9A238B398}" type="pres">
      <dgm:prSet presAssocID="{56C2AADB-1E7B-4A0D-AA5E-3A93B4B061CD}" presName="compNode" presStyleCnt="0"/>
      <dgm:spPr/>
    </dgm:pt>
    <dgm:pt modelId="{AAB05B8B-3D57-453A-83E4-FE2393C825ED}" type="pres">
      <dgm:prSet presAssocID="{56C2AADB-1E7B-4A0D-AA5E-3A93B4B061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tx1">
              <a:lumMod val="85000"/>
              <a:lumOff val="15000"/>
            </a:schemeClr>
          </a:solidFill>
        </a:ln>
      </dgm:spPr>
      <dgm:extLst>
        <a:ext uri="{E40237B7-FDA0-4F09-8148-C483321AD2D9}">
          <dgm14:cNvPr xmlns:dgm14="http://schemas.microsoft.com/office/drawing/2010/diagram" id="0" name="" descr="Presentation with Checklist"/>
        </a:ext>
      </dgm:extLst>
    </dgm:pt>
    <dgm:pt modelId="{007E7536-9609-4DAD-9BF8-A0AD45DDC00B}" type="pres">
      <dgm:prSet presAssocID="{56C2AADB-1E7B-4A0D-AA5E-3A93B4B061CD}" presName="spaceRect" presStyleCnt="0"/>
      <dgm:spPr/>
    </dgm:pt>
    <dgm:pt modelId="{B5104D44-4E0D-43E8-B40D-61025C95AEF8}" type="pres">
      <dgm:prSet presAssocID="{56C2AADB-1E7B-4A0D-AA5E-3A93B4B061CD}" presName="textRect" presStyleLbl="revTx" presStyleIdx="1" presStyleCnt="2">
        <dgm:presLayoutVars>
          <dgm:chMax val="1"/>
          <dgm:chPref val="1"/>
        </dgm:presLayoutVars>
      </dgm:prSet>
      <dgm:spPr/>
    </dgm:pt>
  </dgm:ptLst>
  <dgm:cxnLst>
    <dgm:cxn modelId="{5FF7D406-4A5D-45F4-8DA4-A537E94053F7}" type="presOf" srcId="{56C2AADB-1E7B-4A0D-AA5E-3A93B4B061CD}" destId="{B5104D44-4E0D-43E8-B40D-61025C95AEF8}" srcOrd="0" destOrd="0" presId="urn:microsoft.com/office/officeart/2018/2/layout/IconLabelList"/>
    <dgm:cxn modelId="{D83BC62D-10AE-4246-8815-2EB58F5200F2}" type="presOf" srcId="{DD8AE16F-FD8B-4765-83C8-3CC2E07DC4B7}" destId="{B1547984-3D6B-4BFF-8B6B-2C6C6E0AE6B1}" srcOrd="0" destOrd="0" presId="urn:microsoft.com/office/officeart/2018/2/layout/IconLabelList"/>
    <dgm:cxn modelId="{EE0C4C74-3350-4F4D-A30C-483DD35F860C}" type="presOf" srcId="{F9BB297E-0B6B-4C1D-BF00-3B5FE78C5C92}" destId="{A864F4B4-AB34-475C-8F99-787011964EE0}" srcOrd="0" destOrd="0" presId="urn:microsoft.com/office/officeart/2018/2/layout/IconLabelList"/>
    <dgm:cxn modelId="{EC08C690-1AA4-4BE3-801D-086BE48AF1C7}" srcId="{DD8AE16F-FD8B-4765-83C8-3CC2E07DC4B7}" destId="{56C2AADB-1E7B-4A0D-AA5E-3A93B4B061CD}" srcOrd="1" destOrd="0" parTransId="{13FE3B43-4230-4854-A4AA-DFAACD60773D}" sibTransId="{456B4A43-C81F-4DE5-995B-C57101D42102}"/>
    <dgm:cxn modelId="{D5CCD198-4F33-4F31-868E-1E18485D2299}" srcId="{DD8AE16F-FD8B-4765-83C8-3CC2E07DC4B7}" destId="{F9BB297E-0B6B-4C1D-BF00-3B5FE78C5C92}" srcOrd="0" destOrd="0" parTransId="{52D770B3-4C01-4A11-9414-D6BF02C3151B}" sibTransId="{E936FCE0-E487-42BB-8E37-02DC0BDC20D1}"/>
    <dgm:cxn modelId="{9C71A32A-2C7C-4D41-8948-4DE9CDBAAD0D}" type="presParOf" srcId="{B1547984-3D6B-4BFF-8B6B-2C6C6E0AE6B1}" destId="{AD4394E9-D7D5-4E27-A891-B5D214BFC408}" srcOrd="0" destOrd="0" presId="urn:microsoft.com/office/officeart/2018/2/layout/IconLabelList"/>
    <dgm:cxn modelId="{B81BC7D7-A90E-44AD-B111-D0DFB513FCB4}" type="presParOf" srcId="{AD4394E9-D7D5-4E27-A891-B5D214BFC408}" destId="{53E2AD67-E515-449C-89CF-64CDF86F627B}" srcOrd="0" destOrd="0" presId="urn:microsoft.com/office/officeart/2018/2/layout/IconLabelList"/>
    <dgm:cxn modelId="{F0536FFA-5A3D-4559-95A1-7D089B5F9535}" type="presParOf" srcId="{AD4394E9-D7D5-4E27-A891-B5D214BFC408}" destId="{86E0C720-DB30-4618-99F2-57BE129E4A8F}" srcOrd="1" destOrd="0" presId="urn:microsoft.com/office/officeart/2018/2/layout/IconLabelList"/>
    <dgm:cxn modelId="{07AA303B-C5FE-468A-9A54-1D6F7B06BE4B}" type="presParOf" srcId="{AD4394E9-D7D5-4E27-A891-B5D214BFC408}" destId="{A864F4B4-AB34-475C-8F99-787011964EE0}" srcOrd="2" destOrd="0" presId="urn:microsoft.com/office/officeart/2018/2/layout/IconLabelList"/>
    <dgm:cxn modelId="{356EDF38-6FE7-493C-B0B7-F6AA080CB056}" type="presParOf" srcId="{B1547984-3D6B-4BFF-8B6B-2C6C6E0AE6B1}" destId="{7C9F7274-5D3B-48AD-A243-D20CCC68F788}" srcOrd="1" destOrd="0" presId="urn:microsoft.com/office/officeart/2018/2/layout/IconLabelList"/>
    <dgm:cxn modelId="{9CC609BD-A122-4058-A5DC-1170FA5D18A3}" type="presParOf" srcId="{B1547984-3D6B-4BFF-8B6B-2C6C6E0AE6B1}" destId="{B0941A73-EA7E-4BE8-9B16-B5D9A238B398}" srcOrd="2" destOrd="0" presId="urn:microsoft.com/office/officeart/2018/2/layout/IconLabelList"/>
    <dgm:cxn modelId="{FE9D21E3-DB7A-4CC4-A9F0-67C7FE67C631}" type="presParOf" srcId="{B0941A73-EA7E-4BE8-9B16-B5D9A238B398}" destId="{AAB05B8B-3D57-453A-83E4-FE2393C825ED}" srcOrd="0" destOrd="0" presId="urn:microsoft.com/office/officeart/2018/2/layout/IconLabelList"/>
    <dgm:cxn modelId="{AC7B5B2E-E62E-40CE-B468-CAF7C4B11A76}" type="presParOf" srcId="{B0941A73-EA7E-4BE8-9B16-B5D9A238B398}" destId="{007E7536-9609-4DAD-9BF8-A0AD45DDC00B}" srcOrd="1" destOrd="0" presId="urn:microsoft.com/office/officeart/2018/2/layout/IconLabelList"/>
    <dgm:cxn modelId="{2FC72EE5-A012-4ADA-B793-474F8FB76393}" type="presParOf" srcId="{B0941A73-EA7E-4BE8-9B16-B5D9A238B398}" destId="{B5104D44-4E0D-43E8-B40D-61025C95AE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2AD67-E515-449C-89CF-64CDF86F627B}">
      <dsp:nvSpPr>
        <dsp:cNvPr id="0" name=""/>
        <dsp:cNvSpPr/>
      </dsp:nvSpPr>
      <dsp:spPr>
        <a:xfrm>
          <a:off x="996290" y="352511"/>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4F4B4-AB34-475C-8F99-787011964EE0}">
      <dsp:nvSpPr>
        <dsp:cNvPr id="0" name=""/>
        <dsp:cNvSpPr/>
      </dsp:nvSpPr>
      <dsp:spPr>
        <a:xfrm>
          <a:off x="3197" y="2475653"/>
          <a:ext cx="361125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1"/>
              </a:solidFill>
            </a:rPr>
            <a:t>My biggest software engineering concept that I applied to my project was the proper establishment of software requirements and planning the project around all the laid-out requirements listed. I also utilized the RUP model consistently throughout the project to implement a new function and immediately start testing to ensure functionality. </a:t>
          </a:r>
          <a:br>
            <a:rPr lang="en-US" sz="1100" kern="1200" dirty="0">
              <a:solidFill>
                <a:schemeClr val="bg1"/>
              </a:solidFill>
            </a:rPr>
          </a:br>
          <a:endParaRPr lang="en-US" sz="1100" kern="1200" dirty="0">
            <a:solidFill>
              <a:schemeClr val="bg1"/>
            </a:solidFill>
          </a:endParaRPr>
        </a:p>
      </dsp:txBody>
      <dsp:txXfrm>
        <a:off x="3197" y="2475653"/>
        <a:ext cx="3611250" cy="1196718"/>
      </dsp:txXfrm>
    </dsp:sp>
    <dsp:sp modelId="{AAB05B8B-3D57-453A-83E4-FE2393C825ED}">
      <dsp:nvSpPr>
        <dsp:cNvPr id="0" name=""/>
        <dsp:cNvSpPr/>
      </dsp:nvSpPr>
      <dsp:spPr>
        <a:xfrm>
          <a:off x="5239509" y="352511"/>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04D44-4E0D-43E8-B40D-61025C95AEF8}">
      <dsp:nvSpPr>
        <dsp:cNvPr id="0" name=""/>
        <dsp:cNvSpPr/>
      </dsp:nvSpPr>
      <dsp:spPr>
        <a:xfrm>
          <a:off x="4246415" y="2475653"/>
          <a:ext cx="361125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1"/>
              </a:solidFill>
            </a:rPr>
            <a:t>Having the best practice of properly planning out a design and listing all the requirements necessary for us as software developers to deliver quality in everything we do. A software engineer’s brand is almost as important as the code they deliver. Ensuring that quality is at the forefront of our minds maintains our ability to deliver on that brand we’ve created. </a:t>
          </a:r>
        </a:p>
      </dsp:txBody>
      <dsp:txXfrm>
        <a:off x="4246415" y="2475653"/>
        <a:ext cx="3611250" cy="1196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E66-9FFD-C06E-CC81-9690D3F00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27405-7D1C-A8D7-841B-0263CCD71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E6CDEC-B599-1FBB-58D0-84F5E0F8E95A}"/>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97D073F1-9CD5-C575-C970-4F357C7B5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ADFD6-7AB7-B30A-869A-4D3C60221580}"/>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220620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9A11-01E1-FC78-BCEC-D7CDFCD813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7449E-E576-81FC-F9B8-645D38100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2B11A-AFA0-328E-CC2C-1FE7EA6AB47E}"/>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B609BFDD-44A5-84E1-B624-4E0F9FD1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39E1F-339C-04CB-DA76-39E4A35CF867}"/>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233227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B2D78-87FB-8622-59DE-0C58645CBE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EB0CC-2111-6F4E-F9A0-58ED0E7048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FD3D4-7098-0A14-8F1B-76A58EDD7F5C}"/>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B17C6803-EB47-4242-F431-22409861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F5980-8141-AA33-19C4-303AE81C2AC0}"/>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296507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ABC5-A41B-9644-C379-AEE85CE1B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ACA1D-DF06-5FA9-B96A-EDC56A145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970DB-4491-A3A5-AA6A-E46B469312A8}"/>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2EDE026A-5E33-322E-5049-D0FC98005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12087-4337-B78E-D8DF-C11936C81B4F}"/>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6624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4381-274A-7871-ED6B-EC4ADE430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06BE3-E161-DA22-B547-5E944186E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ECA49-63D3-3314-9410-8E8D72D61B50}"/>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8561AA52-C8E6-FE64-C939-05011B2A4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68A89-9254-965B-80BA-E780685D51F6}"/>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1308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AB4A-6F83-CD94-622E-466B6DC00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C0600-154E-4210-330F-668C6020CC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29D0F1-DE6E-72AA-D8AE-8835AC759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ACEEE3-47EA-F00D-8422-D076FD41CE08}"/>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6" name="Footer Placeholder 5">
            <a:extLst>
              <a:ext uri="{FF2B5EF4-FFF2-40B4-BE49-F238E27FC236}">
                <a16:creationId xmlns:a16="http://schemas.microsoft.com/office/drawing/2014/main" id="{3125972E-96D5-356D-A4F8-CCC974C87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02D3C-BBEB-0E1A-8029-2D82C3C92D17}"/>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210199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F351-A561-0D06-3C8E-05AA6060DB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C7F05-4C94-70B5-7D73-868EBFECC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84485B-05C0-9963-06F6-1590FAD36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63C96-7F86-49BB-671D-DA3E58A5C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C45B0-F7F7-D593-6296-6200EEE81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76285F-ECA3-033D-5165-BD12421753C2}"/>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8" name="Footer Placeholder 7">
            <a:extLst>
              <a:ext uri="{FF2B5EF4-FFF2-40B4-BE49-F238E27FC236}">
                <a16:creationId xmlns:a16="http://schemas.microsoft.com/office/drawing/2014/main" id="{ECC936D6-FFB0-0006-AB3F-FEAC8F97FC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B4AB57-6819-E74F-372A-0860756765DD}"/>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44066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B5E-5481-595F-A8F2-E9C031DA2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098D3B-A892-B8D9-B3A8-C49207860CB2}"/>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4" name="Footer Placeholder 3">
            <a:extLst>
              <a:ext uri="{FF2B5EF4-FFF2-40B4-BE49-F238E27FC236}">
                <a16:creationId xmlns:a16="http://schemas.microsoft.com/office/drawing/2014/main" id="{2A188A9D-DB74-2BF8-34F5-0EE21B818E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D0DB5A-B62B-A804-919B-6D890C02F9AD}"/>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34814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BFA46-A674-21E9-86BC-F737C0734A63}"/>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3" name="Footer Placeholder 2">
            <a:extLst>
              <a:ext uri="{FF2B5EF4-FFF2-40B4-BE49-F238E27FC236}">
                <a16:creationId xmlns:a16="http://schemas.microsoft.com/office/drawing/2014/main" id="{11816D98-B86C-9364-ECB4-4BF8C9D542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2608CC-8BDD-FDC9-1C1F-552B4CAA37A1}"/>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7041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A915-7F28-6283-869F-EDE2C7073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8BFC7-F431-C4C6-CA2F-3B4A710B7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7C528-6D85-BF1F-ADF2-38AB31C7D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4A1FA-C304-45C5-A971-EEF9ECA919F6}"/>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6" name="Footer Placeholder 5">
            <a:extLst>
              <a:ext uri="{FF2B5EF4-FFF2-40B4-BE49-F238E27FC236}">
                <a16:creationId xmlns:a16="http://schemas.microsoft.com/office/drawing/2014/main" id="{ECECD0A3-BC6D-F870-2154-2EFB6C37B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73A21-9AE2-9E36-1738-F27A691A5F10}"/>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141575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44BA-960B-77A0-6A30-569338190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761012-764B-475B-98FF-E5D825F13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6C896-1266-7B35-F896-2E96DBFD2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2E7FA-CB10-7178-47B3-9DD06C670F55}"/>
              </a:ext>
            </a:extLst>
          </p:cNvPr>
          <p:cNvSpPr>
            <a:spLocks noGrp="1"/>
          </p:cNvSpPr>
          <p:nvPr>
            <p:ph type="dt" sz="half" idx="10"/>
          </p:nvPr>
        </p:nvSpPr>
        <p:spPr/>
        <p:txBody>
          <a:bodyPr/>
          <a:lstStyle/>
          <a:p>
            <a:fld id="{0DB7FDA2-4C4E-4AEA-8EDC-40DECF388BCE}" type="datetimeFigureOut">
              <a:rPr lang="en-US" smtClean="0"/>
              <a:t>6/23/2022</a:t>
            </a:fld>
            <a:endParaRPr lang="en-US"/>
          </a:p>
        </p:txBody>
      </p:sp>
      <p:sp>
        <p:nvSpPr>
          <p:cNvPr id="6" name="Footer Placeholder 5">
            <a:extLst>
              <a:ext uri="{FF2B5EF4-FFF2-40B4-BE49-F238E27FC236}">
                <a16:creationId xmlns:a16="http://schemas.microsoft.com/office/drawing/2014/main" id="{EC342160-2A2F-9F52-E338-BCDC122A7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43DD4-F56F-23FA-217A-81AF629B289B}"/>
              </a:ext>
            </a:extLst>
          </p:cNvPr>
          <p:cNvSpPr>
            <a:spLocks noGrp="1"/>
          </p:cNvSpPr>
          <p:nvPr>
            <p:ph type="sldNum" sz="quarter" idx="12"/>
          </p:nvPr>
        </p:nvSpPr>
        <p:spPr/>
        <p:txBody>
          <a:bodyPr/>
          <a:lstStyle/>
          <a:p>
            <a:fld id="{59B6CC71-C750-4D8F-B818-C953AA815166}" type="slidenum">
              <a:rPr lang="en-US" smtClean="0"/>
              <a:t>‹#›</a:t>
            </a:fld>
            <a:endParaRPr lang="en-US"/>
          </a:p>
        </p:txBody>
      </p:sp>
    </p:spTree>
    <p:extLst>
      <p:ext uri="{BB962C8B-B14F-4D97-AF65-F5344CB8AC3E}">
        <p14:creationId xmlns:p14="http://schemas.microsoft.com/office/powerpoint/2010/main" val="41042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6D177-D6FC-73C0-6580-956D5D6DE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63D69-77D3-548B-16E2-BC5472A5B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5E53F-5C38-2265-8B9A-CF350E8C0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7FDA2-4C4E-4AEA-8EDC-40DECF388BCE}" type="datetimeFigureOut">
              <a:rPr lang="en-US" smtClean="0"/>
              <a:t>6/23/2022</a:t>
            </a:fld>
            <a:endParaRPr lang="en-US"/>
          </a:p>
        </p:txBody>
      </p:sp>
      <p:sp>
        <p:nvSpPr>
          <p:cNvPr id="5" name="Footer Placeholder 4">
            <a:extLst>
              <a:ext uri="{FF2B5EF4-FFF2-40B4-BE49-F238E27FC236}">
                <a16:creationId xmlns:a16="http://schemas.microsoft.com/office/drawing/2014/main" id="{075AB8F7-A032-1BA9-9733-439B7F882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F45B9C-E688-519A-A5E3-F3149A3FE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6CC71-C750-4D8F-B818-C953AA815166}" type="slidenum">
              <a:rPr lang="en-US" smtClean="0"/>
              <a:t>‹#›</a:t>
            </a:fld>
            <a:endParaRPr lang="en-US"/>
          </a:p>
        </p:txBody>
      </p:sp>
    </p:spTree>
    <p:extLst>
      <p:ext uri="{BB962C8B-B14F-4D97-AF65-F5344CB8AC3E}">
        <p14:creationId xmlns:p14="http://schemas.microsoft.com/office/powerpoint/2010/main" val="372005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AD56-35D6-F804-DE30-3AEC06066473}"/>
              </a:ext>
            </a:extLst>
          </p:cNvPr>
          <p:cNvSpPr>
            <a:spLocks noGrp="1"/>
          </p:cNvSpPr>
          <p:nvPr>
            <p:ph type="ctrTitle"/>
          </p:nvPr>
        </p:nvSpPr>
        <p:spPr>
          <a:xfrm>
            <a:off x="7464614" y="1783959"/>
            <a:ext cx="4087306" cy="2889114"/>
          </a:xfrm>
        </p:spPr>
        <p:txBody>
          <a:bodyPr anchor="b">
            <a:normAutofit/>
          </a:bodyPr>
          <a:lstStyle/>
          <a:p>
            <a:pPr algn="l"/>
            <a:r>
              <a:rPr lang="en-US" sz="5400" kern="1200">
                <a:latin typeface="+mj-lt"/>
                <a:ea typeface="+mj-ea"/>
                <a:cs typeface="+mj-cs"/>
              </a:rPr>
              <a:t>Beholder’s Almanac</a:t>
            </a:r>
            <a:endParaRPr lang="en-US" sz="5400"/>
          </a:p>
        </p:txBody>
      </p:sp>
      <p:sp>
        <p:nvSpPr>
          <p:cNvPr id="3" name="Subtitle 2">
            <a:extLst>
              <a:ext uri="{FF2B5EF4-FFF2-40B4-BE49-F238E27FC236}">
                <a16:creationId xmlns:a16="http://schemas.microsoft.com/office/drawing/2014/main" id="{C1481BD6-FA46-325A-AF6B-F81CCFA49BD3}"/>
              </a:ext>
            </a:extLst>
          </p:cNvPr>
          <p:cNvSpPr>
            <a:spLocks noGrp="1"/>
          </p:cNvSpPr>
          <p:nvPr>
            <p:ph type="subTitle" idx="1"/>
          </p:nvPr>
        </p:nvSpPr>
        <p:spPr>
          <a:xfrm>
            <a:off x="7464612" y="4750893"/>
            <a:ext cx="4087305" cy="1147863"/>
          </a:xfrm>
        </p:spPr>
        <p:txBody>
          <a:bodyPr anchor="t">
            <a:normAutofit/>
          </a:bodyPr>
          <a:lstStyle/>
          <a:p>
            <a:pPr marL="0" indent="0" algn="l"/>
            <a:r>
              <a:rPr lang="en-US" sz="1700"/>
              <a:t>Edward Alvarado</a:t>
            </a:r>
          </a:p>
          <a:p>
            <a:pPr marL="0" indent="0" algn="l"/>
            <a:r>
              <a:rPr lang="en-US" sz="1700"/>
              <a:t>CEIS200 Software Engineering May 2022</a:t>
            </a:r>
          </a:p>
          <a:p>
            <a:pPr marL="0" indent="0" algn="l"/>
            <a:r>
              <a:rPr lang="en-US" sz="1700"/>
              <a:t>Android Mobile Application</a:t>
            </a:r>
          </a:p>
          <a:p>
            <a:pPr algn="l"/>
            <a:endParaRPr lang="en-US" sz="1700"/>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9C14BA76-1407-8F3D-81A5-524118422272}"/>
              </a:ext>
            </a:extLst>
          </p:cNvPr>
          <p:cNvPicPr>
            <a:picLocks noChangeAspect="1"/>
          </p:cNvPicPr>
          <p:nvPr/>
        </p:nvPicPr>
        <p:blipFill rotWithShape="1">
          <a:blip r:embed="rId2">
            <a:extLst>
              <a:ext uri="{28A0092B-C50C-407E-A947-70E740481C1C}">
                <a14:useLocalDpi xmlns:a14="http://schemas.microsoft.com/office/drawing/2010/main" val="0"/>
              </a:ext>
            </a:extLst>
          </a:blip>
          <a:srcRect t="20284" r="1" b="3434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8221543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79B36C-CE1B-3C69-E9E8-751874D4F467}"/>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Project Evaluation</a:t>
            </a:r>
          </a:p>
        </p:txBody>
      </p:sp>
      <p:sp>
        <p:nvSpPr>
          <p:cNvPr id="3" name="Content Placeholder 2">
            <a:extLst>
              <a:ext uri="{FF2B5EF4-FFF2-40B4-BE49-F238E27FC236}">
                <a16:creationId xmlns:a16="http://schemas.microsoft.com/office/drawing/2014/main" id="{7F6416AE-51D1-FC10-BE52-369E295D6486}"/>
              </a:ext>
            </a:extLst>
          </p:cNvPr>
          <p:cNvSpPr>
            <a:spLocks noGrp="1"/>
          </p:cNvSpPr>
          <p:nvPr>
            <p:ph idx="1"/>
          </p:nvPr>
        </p:nvSpPr>
        <p:spPr>
          <a:xfrm>
            <a:off x="838200" y="2022601"/>
            <a:ext cx="10595993" cy="4646647"/>
          </a:xfrm>
        </p:spPr>
        <p:txBody>
          <a:bodyPr>
            <a:normAutofit lnSpcReduction="10000"/>
          </a:bodyPr>
          <a:lstStyle/>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Business Analysis— </a:t>
            </a:r>
            <a:r>
              <a:rPr lang="en-US" sz="1600" dirty="0">
                <a:solidFill>
                  <a:srgbClr val="FFFFFF"/>
                </a:solidFill>
                <a:latin typeface="Times New Roman" panose="02020603050405020304" pitchFamily="18" charset="0"/>
                <a:ea typeface="Times New Roman" panose="02020603050405020304" pitchFamily="18" charset="0"/>
              </a:rPr>
              <a:t>A small development team could be used to streamline creation of an application like this in the future. Advertising can be handled be done on social media apps. Since the application is a mobile app utilizing the Google Play Store or Apple store would put the sales and support into their infrastructure streamlining the process. </a:t>
            </a:r>
            <a:r>
              <a:rPr lang="en-US" sz="1600" dirty="0">
                <a:solidFill>
                  <a:srgbClr val="FFFFFF"/>
                </a:solidFill>
                <a:effectLst/>
                <a:latin typeface="Times New Roman" panose="02020603050405020304" pitchFamily="18" charset="0"/>
                <a:ea typeface="Times New Roman" panose="02020603050405020304" pitchFamily="18" charset="0"/>
              </a:rPr>
              <a:t> </a:t>
            </a:r>
            <a:br>
              <a:rPr lang="en-US" sz="1600" dirty="0">
                <a:solidFill>
                  <a:srgbClr val="FFFFFF"/>
                </a:solidFill>
                <a:effectLst/>
                <a:latin typeface="Times New Roman" panose="02020603050405020304" pitchFamily="18" charset="0"/>
                <a:ea typeface="Times New Roman" panose="02020603050405020304" pitchFamily="18" charset="0"/>
              </a:rPr>
            </a:br>
            <a:endParaRPr lang="en-US" sz="1600" dirty="0">
              <a:solidFill>
                <a:srgbClr val="FFFFFF"/>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Art (Graphics, Sound)—</a:t>
            </a:r>
            <a:r>
              <a:rPr lang="en-US" sz="1600" b="1" dirty="0">
                <a:solidFill>
                  <a:srgbClr val="FFFFFF"/>
                </a:solidFill>
                <a:latin typeface="Times New Roman" panose="02020603050405020304" pitchFamily="18" charset="0"/>
                <a:ea typeface="Times New Roman" panose="02020603050405020304" pitchFamily="18" charset="0"/>
              </a:rPr>
              <a:t> </a:t>
            </a:r>
            <a:r>
              <a:rPr lang="en-US" sz="1600" dirty="0">
                <a:solidFill>
                  <a:srgbClr val="FFFFFF"/>
                </a:solidFill>
                <a:latin typeface="Times New Roman" panose="02020603050405020304" pitchFamily="18" charset="0"/>
                <a:ea typeface="Times New Roman" panose="02020603050405020304" pitchFamily="18" charset="0"/>
              </a:rPr>
              <a:t>Background parchment graphics were used on each main page, Beholder creature images were used in a few places. Generic character sheets are used in the character page. Background music is utilized on the main menu.</a:t>
            </a:r>
            <a:br>
              <a:rPr lang="en-US" sz="1600" dirty="0">
                <a:solidFill>
                  <a:srgbClr val="FFFFFF"/>
                </a:solidFill>
                <a:latin typeface="Times New Roman" panose="02020603050405020304" pitchFamily="18" charset="0"/>
                <a:ea typeface="Times New Roman" panose="02020603050405020304" pitchFamily="18" charset="0"/>
              </a:rPr>
            </a:br>
            <a:endParaRPr lang="en-US" sz="1600" dirty="0">
              <a:solidFill>
                <a:srgbClr val="FFFFFF"/>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User Interface— </a:t>
            </a:r>
            <a:r>
              <a:rPr lang="en-US" sz="1600" dirty="0">
                <a:solidFill>
                  <a:srgbClr val="FFFFFF"/>
                </a:solidFill>
                <a:effectLst/>
                <a:latin typeface="Times New Roman" panose="02020603050405020304" pitchFamily="18" charset="0"/>
                <a:ea typeface="Times New Roman" panose="02020603050405020304" pitchFamily="18" charset="0"/>
              </a:rPr>
              <a:t>UI is set to be a forced portrait as assets haven’t been created to support landscape. The UI is all touch screen based allowing the user to use both the character creator and dice roller without anything extra. </a:t>
            </a:r>
            <a:br>
              <a:rPr lang="en-US" sz="1600" dirty="0">
                <a:solidFill>
                  <a:srgbClr val="FFFFFF"/>
                </a:solidFill>
                <a:effectLst/>
                <a:latin typeface="Times New Roman" panose="02020603050405020304" pitchFamily="18" charset="0"/>
                <a:ea typeface="Times New Roman" panose="02020603050405020304" pitchFamily="18" charset="0"/>
              </a:rPr>
            </a:br>
            <a:endParaRPr lang="en-US" sz="1600" dirty="0">
              <a:solidFill>
                <a:srgbClr val="FFFFFF"/>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Design—</a:t>
            </a:r>
            <a:r>
              <a:rPr lang="en-US" sz="1600" dirty="0">
                <a:solidFill>
                  <a:srgbClr val="FFFFFF"/>
                </a:solidFill>
                <a:effectLst/>
                <a:latin typeface="Times New Roman" panose="02020603050405020304" pitchFamily="18" charset="0"/>
                <a:ea typeface="Times New Roman" panose="02020603050405020304" pitchFamily="18" charset="0"/>
              </a:rPr>
              <a:t> The design is a basic GUI delivered via smart phone screen with buttons taking the user to different functions. Each function has its own standalone page, and each page allows the user to navigate back to the previous menu.</a:t>
            </a:r>
            <a:br>
              <a:rPr lang="en-US" sz="1600" dirty="0">
                <a:solidFill>
                  <a:srgbClr val="FFFFFF"/>
                </a:solidFill>
                <a:effectLst/>
                <a:latin typeface="Times New Roman" panose="02020603050405020304" pitchFamily="18" charset="0"/>
                <a:ea typeface="Times New Roman" panose="02020603050405020304" pitchFamily="18" charset="0"/>
              </a:rPr>
            </a:br>
            <a:endParaRPr lang="en-US" sz="1600" dirty="0">
              <a:solidFill>
                <a:srgbClr val="FFFFFF"/>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Code and Programming—</a:t>
            </a:r>
            <a:r>
              <a:rPr lang="en-US" sz="1600" dirty="0">
                <a:solidFill>
                  <a:srgbClr val="FFFFFF"/>
                </a:solidFill>
                <a:effectLst/>
                <a:latin typeface="Times New Roman" panose="02020603050405020304" pitchFamily="18" charset="0"/>
                <a:ea typeface="Times New Roman" panose="02020603050405020304" pitchFamily="18" charset="0"/>
              </a:rPr>
              <a:t> The primary programming language used was Java. Most of the development was done on the latest version of Android studio. </a:t>
            </a:r>
            <a:r>
              <a:rPr lang="en-US" sz="1600" dirty="0">
                <a:solidFill>
                  <a:srgbClr val="FFFFFF"/>
                </a:solidFill>
                <a:latin typeface="Times New Roman" panose="02020603050405020304" pitchFamily="18" charset="0"/>
                <a:ea typeface="Times New Roman" panose="02020603050405020304" pitchFamily="18" charset="0"/>
              </a:rPr>
              <a:t>Some ideas were integrated into the design like the dice random functionality and the ability store user data for later retrieval.</a:t>
            </a:r>
            <a:br>
              <a:rPr lang="en-US" sz="1600" dirty="0">
                <a:solidFill>
                  <a:srgbClr val="FFFFFF"/>
                </a:solidFill>
                <a:effectLst/>
                <a:latin typeface="Times New Roman" panose="02020603050405020304" pitchFamily="18" charset="0"/>
                <a:ea typeface="Times New Roman" panose="02020603050405020304" pitchFamily="18" charset="0"/>
              </a:rPr>
            </a:br>
            <a:endParaRPr lang="en-US" sz="1600" dirty="0">
              <a:solidFill>
                <a:srgbClr val="FFFFFF"/>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600" b="1" dirty="0">
                <a:solidFill>
                  <a:srgbClr val="FFFFFF"/>
                </a:solidFill>
                <a:effectLst/>
                <a:latin typeface="Times New Roman" panose="02020603050405020304" pitchFamily="18" charset="0"/>
                <a:ea typeface="Times New Roman" panose="02020603050405020304" pitchFamily="18" charset="0"/>
              </a:rPr>
              <a:t>Overall project quality— </a:t>
            </a:r>
            <a:r>
              <a:rPr lang="en-US" sz="1600" dirty="0">
                <a:solidFill>
                  <a:srgbClr val="FFFFFF"/>
                </a:solidFill>
                <a:effectLst/>
                <a:latin typeface="Times New Roman" panose="02020603050405020304" pitchFamily="18" charset="0"/>
                <a:ea typeface="Times New Roman" panose="02020603050405020304" pitchFamily="18" charset="0"/>
              </a:rPr>
              <a:t>The main draw of this app over others that exist in market is its vibrant design and easy user experience. Large buttons were used with contrasting text colors to allow users of all ages to engage in the UI. The android API level chosen allows for 98.6% of active devices to have compatibility with the software. Integration with Firebase will allow the user to easily login to the app and securely store data. </a:t>
            </a:r>
          </a:p>
          <a:p>
            <a:endParaRPr lang="en-US" sz="1600" dirty="0">
              <a:solidFill>
                <a:srgbClr val="FFFFFF"/>
              </a:solidFill>
            </a:endParaRPr>
          </a:p>
        </p:txBody>
      </p:sp>
    </p:spTree>
    <p:extLst>
      <p:ext uri="{BB962C8B-B14F-4D97-AF65-F5344CB8AC3E}">
        <p14:creationId xmlns:p14="http://schemas.microsoft.com/office/powerpoint/2010/main" val="1995028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79B36C-CE1B-3C69-E9E8-751874D4F467}"/>
              </a:ext>
            </a:extLst>
          </p:cNvPr>
          <p:cNvSpPr>
            <a:spLocks noGrp="1"/>
          </p:cNvSpPr>
          <p:nvPr>
            <p:ph type="title"/>
          </p:nvPr>
        </p:nvSpPr>
        <p:spPr>
          <a:xfrm>
            <a:off x="2311147" y="365760"/>
            <a:ext cx="7569706" cy="1288238"/>
          </a:xfrm>
        </p:spPr>
        <p:txBody>
          <a:bodyPr anchor="ctr">
            <a:normAutofit/>
          </a:bodyPr>
          <a:lstStyle/>
          <a:p>
            <a:pPr algn="ctr"/>
            <a:r>
              <a:rPr lang="en-US" sz="4100" dirty="0"/>
              <a:t>Tools Utilized &amp; Recommendations</a:t>
            </a:r>
          </a:p>
        </p:txBody>
      </p:sp>
      <p:sp>
        <p:nvSpPr>
          <p:cNvPr id="3" name="Content Placeholder 2">
            <a:extLst>
              <a:ext uri="{FF2B5EF4-FFF2-40B4-BE49-F238E27FC236}">
                <a16:creationId xmlns:a16="http://schemas.microsoft.com/office/drawing/2014/main" id="{7F6416AE-51D1-FC10-BE52-369E295D6486}"/>
              </a:ext>
            </a:extLst>
          </p:cNvPr>
          <p:cNvSpPr>
            <a:spLocks noGrp="1"/>
          </p:cNvSpPr>
          <p:nvPr>
            <p:ph idx="1"/>
          </p:nvPr>
        </p:nvSpPr>
        <p:spPr>
          <a:xfrm>
            <a:off x="2165569" y="1956816"/>
            <a:ext cx="7860863" cy="4024884"/>
          </a:xfrm>
        </p:spPr>
        <p:txBody>
          <a:bodyPr anchor="t">
            <a:normAutofit/>
          </a:bodyPr>
          <a:lstStyle/>
          <a:p>
            <a:pPr marL="342900" marR="0" lvl="0" indent="-342900">
              <a:spcBef>
                <a:spcPts val="0"/>
              </a:spcBef>
              <a:spcAft>
                <a:spcPts val="0"/>
              </a:spcAft>
              <a:buFont typeface="Symbol" panose="05050102010706020507" pitchFamily="18" charset="2"/>
              <a:buChar char=""/>
              <a:tabLst>
                <a:tab pos="685800" algn="l"/>
              </a:tabLst>
            </a:pPr>
            <a:r>
              <a:rPr lang="en-US" sz="2000">
                <a:effectLst/>
                <a:latin typeface="Times New Roman" panose="02020603050405020304" pitchFamily="18" charset="0"/>
                <a:ea typeface="Times New Roman" panose="02020603050405020304" pitchFamily="18" charset="0"/>
              </a:rPr>
              <a:t>Since the market discussed is Google Play Store and the platform being worked on is Android Studio the tools most developers would use is Android Studio.</a:t>
            </a:r>
            <a:br>
              <a:rPr lang="en-US" sz="2000">
                <a:effectLst/>
                <a:latin typeface="Times New Roman" panose="02020603050405020304" pitchFamily="18" charset="0"/>
                <a:ea typeface="Times New Roman" panose="02020603050405020304" pitchFamily="18" charset="0"/>
              </a:rPr>
            </a:br>
            <a:endParaRPr lang="en-US" sz="20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2000">
                <a:effectLst/>
                <a:latin typeface="Times New Roman" panose="02020603050405020304" pitchFamily="18" charset="0"/>
                <a:ea typeface="Times New Roman" panose="02020603050405020304" pitchFamily="18" charset="0"/>
              </a:rPr>
              <a:t>If money was of no concern, we would likely still use Android Studio </a:t>
            </a:r>
            <a:r>
              <a:rPr lang="en-US" sz="2000">
                <a:latin typeface="Times New Roman" panose="02020603050405020304" pitchFamily="18" charset="0"/>
                <a:ea typeface="Times New Roman" panose="02020603050405020304" pitchFamily="18" charset="0"/>
              </a:rPr>
              <a:t>since its robust IDE helps in the development of Android applications tremendously. Likely we would simply increase team size to speed to development times. </a:t>
            </a:r>
            <a:br>
              <a:rPr lang="en-US" sz="2000">
                <a:latin typeface="Times New Roman" panose="02020603050405020304" pitchFamily="18" charset="0"/>
                <a:ea typeface="Times New Roman" panose="02020603050405020304" pitchFamily="18" charset="0"/>
              </a:rPr>
            </a:br>
            <a:endParaRPr lang="en-US" sz="20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2000">
                <a:effectLst/>
                <a:latin typeface="Times New Roman" panose="02020603050405020304" pitchFamily="18" charset="0"/>
                <a:ea typeface="Times New Roman" panose="02020603050405020304" pitchFamily="18" charset="0"/>
              </a:rPr>
              <a:t>Android Studio is the go-to IDE for this design because of its tool set for both designers and programmers. The built-in emulator allows a designer to plan for multiple types of devices and allows the programmer to design a system that will work on multiple platforms. </a:t>
            </a:r>
          </a:p>
          <a:p>
            <a:endParaRPr lang="en-US" sz="2000"/>
          </a:p>
        </p:txBody>
      </p:sp>
    </p:spTree>
    <p:extLst>
      <p:ext uri="{BB962C8B-B14F-4D97-AF65-F5344CB8AC3E}">
        <p14:creationId xmlns:p14="http://schemas.microsoft.com/office/powerpoint/2010/main" val="16778626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B36C-CE1B-3C69-E9E8-751874D4F467}"/>
              </a:ext>
            </a:extLst>
          </p:cNvPr>
          <p:cNvSpPr>
            <a:spLocks noGrp="1"/>
          </p:cNvSpPr>
          <p:nvPr>
            <p:ph type="title"/>
          </p:nvPr>
        </p:nvSpPr>
        <p:spPr>
          <a:xfrm>
            <a:off x="1759581" y="298648"/>
            <a:ext cx="8672838" cy="1288238"/>
          </a:xfrm>
        </p:spPr>
        <p:txBody>
          <a:bodyPr anchor="ctr">
            <a:normAutofit/>
          </a:bodyPr>
          <a:lstStyle/>
          <a:p>
            <a:pPr algn="ctr"/>
            <a:r>
              <a:rPr lang="en-US" sz="4100" dirty="0">
                <a:solidFill>
                  <a:schemeClr val="bg1"/>
                </a:solidFill>
              </a:rPr>
              <a:t>Software Engineering Concepts Applied</a:t>
            </a:r>
          </a:p>
        </p:txBody>
      </p:sp>
      <p:graphicFrame>
        <p:nvGraphicFramePr>
          <p:cNvPr id="5" name="Content Placeholder 2">
            <a:extLst>
              <a:ext uri="{FF2B5EF4-FFF2-40B4-BE49-F238E27FC236}">
                <a16:creationId xmlns:a16="http://schemas.microsoft.com/office/drawing/2014/main" id="{2EC193CB-6534-6BA1-515C-A5B2DEE8CC89}"/>
              </a:ext>
            </a:extLst>
          </p:cNvPr>
          <p:cNvGraphicFramePr>
            <a:graphicFrameLocks noGrp="1"/>
          </p:cNvGraphicFramePr>
          <p:nvPr>
            <p:ph idx="1"/>
            <p:extLst>
              <p:ext uri="{D42A27DB-BD31-4B8C-83A1-F6EECF244321}">
                <p14:modId xmlns:p14="http://schemas.microsoft.com/office/powerpoint/2010/main" val="1862138905"/>
              </p:ext>
            </p:extLst>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2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BCD4080-43B1-9714-46BE-EC258C7D0F98}"/>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Risk Matrix Beholder’s Almanac</a:t>
            </a:r>
          </a:p>
        </p:txBody>
      </p:sp>
      <p:graphicFrame>
        <p:nvGraphicFramePr>
          <p:cNvPr id="4" name="Table 3">
            <a:extLst>
              <a:ext uri="{FF2B5EF4-FFF2-40B4-BE49-F238E27FC236}">
                <a16:creationId xmlns:a16="http://schemas.microsoft.com/office/drawing/2014/main" id="{A88AAC42-998D-850C-E937-056D82685C7A}"/>
              </a:ext>
            </a:extLst>
          </p:cNvPr>
          <p:cNvGraphicFramePr>
            <a:graphicFrameLocks noGrp="1"/>
          </p:cNvGraphicFramePr>
          <p:nvPr>
            <p:extLst>
              <p:ext uri="{D42A27DB-BD31-4B8C-83A1-F6EECF244321}">
                <p14:modId xmlns:p14="http://schemas.microsoft.com/office/powerpoint/2010/main" val="1793021734"/>
              </p:ext>
            </p:extLst>
          </p:nvPr>
        </p:nvGraphicFramePr>
        <p:xfrm>
          <a:off x="643467" y="1923041"/>
          <a:ext cx="10905069" cy="3898577"/>
        </p:xfrm>
        <a:graphic>
          <a:graphicData uri="http://schemas.openxmlformats.org/drawingml/2006/table">
            <a:tbl>
              <a:tblPr firstRow="1" firstCol="1" bandRow="1">
                <a:solidFill>
                  <a:schemeClr val="tx1">
                    <a:lumMod val="65000"/>
                    <a:lumOff val="35000"/>
                  </a:schemeClr>
                </a:solidFill>
                <a:tableStyleId>{5C22544A-7EE6-4342-B048-85BDC9FD1C3A}</a:tableStyleId>
              </a:tblPr>
              <a:tblGrid>
                <a:gridCol w="1869472">
                  <a:extLst>
                    <a:ext uri="{9D8B030D-6E8A-4147-A177-3AD203B41FA5}">
                      <a16:colId xmlns:a16="http://schemas.microsoft.com/office/drawing/2014/main" val="3314238843"/>
                    </a:ext>
                  </a:extLst>
                </a:gridCol>
                <a:gridCol w="1537766">
                  <a:extLst>
                    <a:ext uri="{9D8B030D-6E8A-4147-A177-3AD203B41FA5}">
                      <a16:colId xmlns:a16="http://schemas.microsoft.com/office/drawing/2014/main" val="2869290135"/>
                    </a:ext>
                  </a:extLst>
                </a:gridCol>
                <a:gridCol w="3220747">
                  <a:extLst>
                    <a:ext uri="{9D8B030D-6E8A-4147-A177-3AD203B41FA5}">
                      <a16:colId xmlns:a16="http://schemas.microsoft.com/office/drawing/2014/main" val="674067819"/>
                    </a:ext>
                  </a:extLst>
                </a:gridCol>
                <a:gridCol w="2225816">
                  <a:extLst>
                    <a:ext uri="{9D8B030D-6E8A-4147-A177-3AD203B41FA5}">
                      <a16:colId xmlns:a16="http://schemas.microsoft.com/office/drawing/2014/main" val="2769292253"/>
                    </a:ext>
                  </a:extLst>
                </a:gridCol>
                <a:gridCol w="2051268">
                  <a:extLst>
                    <a:ext uri="{9D8B030D-6E8A-4147-A177-3AD203B41FA5}">
                      <a16:colId xmlns:a16="http://schemas.microsoft.com/office/drawing/2014/main" val="3927950882"/>
                    </a:ext>
                  </a:extLst>
                </a:gridCol>
              </a:tblGrid>
              <a:tr h="343977">
                <a:tc>
                  <a:txBody>
                    <a:bodyPr/>
                    <a:lstStyle/>
                    <a:p>
                      <a:pPr marL="0" marR="0" algn="ctr">
                        <a:lnSpc>
                          <a:spcPct val="107000"/>
                        </a:lnSpc>
                        <a:spcBef>
                          <a:spcPts val="0"/>
                        </a:spcBef>
                        <a:spcAft>
                          <a:spcPts val="0"/>
                        </a:spcAft>
                      </a:pPr>
                      <a:r>
                        <a:rPr lang="en-US" sz="800" b="1" cap="all" spc="60">
                          <a:solidFill>
                            <a:schemeClr val="tx1"/>
                          </a:solidFill>
                          <a:effectLst/>
                        </a:rPr>
                        <a:t>Risks</a:t>
                      </a:r>
                      <a:endParaRPr lang="en-US" sz="8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660" marR="95660" marT="95660" marB="95660" anchor="b">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800" b="1" cap="all" spc="60">
                          <a:solidFill>
                            <a:schemeClr val="tx1"/>
                          </a:solidFill>
                          <a:effectLst/>
                        </a:rPr>
                        <a:t>Likelihood</a:t>
                      </a:r>
                      <a:endParaRPr lang="en-US" sz="8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660" marR="95660" marT="95660" marB="95660" anchor="b">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800" b="1" cap="all" spc="60">
                          <a:solidFill>
                            <a:schemeClr val="tx1"/>
                          </a:solidFill>
                          <a:effectLst/>
                        </a:rPr>
                        <a:t>Preventive Measure</a:t>
                      </a:r>
                      <a:endParaRPr lang="en-US" sz="8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660" marR="95660" marT="95660" marB="95660" anchor="b">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800" b="1" cap="all" spc="60">
                          <a:solidFill>
                            <a:schemeClr val="tx1"/>
                          </a:solidFill>
                          <a:effectLst/>
                        </a:rPr>
                        <a:t>Response</a:t>
                      </a:r>
                      <a:endParaRPr lang="en-US" sz="8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660" marR="95660" marT="95660" marB="95660" anchor="b">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800" b="1" cap="all" spc="60">
                          <a:solidFill>
                            <a:schemeClr val="tx1"/>
                          </a:solidFill>
                          <a:effectLst/>
                        </a:rPr>
                        <a:t>Impact</a:t>
                      </a:r>
                      <a:endParaRPr lang="en-US" sz="8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660" marR="95660" marT="95660" marB="95660" anchor="b">
                    <a:lnL w="12700" cmpd="sng">
                      <a:noFill/>
                    </a:lnL>
                    <a:lnR w="12700" cmpd="sng">
                      <a:noFill/>
                    </a:lnR>
                    <a:lnT w="12700" cmpd="sng">
                      <a:noFill/>
                    </a:lnT>
                    <a:lnB w="38100" cmpd="sng">
                      <a:noFill/>
                    </a:lnB>
                    <a:noFill/>
                  </a:tcPr>
                </a:tc>
                <a:extLst>
                  <a:ext uri="{0D108BD9-81ED-4DB2-BD59-A6C34878D82A}">
                    <a16:rowId xmlns:a16="http://schemas.microsoft.com/office/drawing/2014/main" val="1414117244"/>
                  </a:ext>
                </a:extLst>
              </a:tr>
              <a:tr h="440788">
                <a:tc>
                  <a:txBody>
                    <a:bodyPr/>
                    <a:lstStyle/>
                    <a:p>
                      <a:pPr marL="0" marR="0" algn="ctr">
                        <a:lnSpc>
                          <a:spcPct val="107000"/>
                        </a:lnSpc>
                        <a:spcBef>
                          <a:spcPts val="0"/>
                        </a:spcBef>
                        <a:spcAft>
                          <a:spcPts val="0"/>
                        </a:spcAft>
                      </a:pPr>
                      <a:r>
                        <a:rPr lang="en-US" sz="800" b="1" cap="none" spc="0">
                          <a:solidFill>
                            <a:schemeClr val="bg1"/>
                          </a:solidFill>
                          <a:effectLst/>
                        </a:rPr>
                        <a:t>Hardware Failure</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100" cap="none" spc="0">
                          <a:solidFill>
                            <a:schemeClr val="bg1"/>
                          </a:solidFill>
                          <a:effectLst/>
                        </a:rPr>
                        <a:t>2</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Test on multiple platforms to ensure wide functionality.</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Utilize bug report within settings</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Schedule</a:t>
                      </a:r>
                    </a:p>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Budget</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1612560866"/>
                  </a:ext>
                </a:extLst>
              </a:tr>
              <a:tr h="804737">
                <a:tc>
                  <a:txBody>
                    <a:bodyPr/>
                    <a:lstStyle/>
                    <a:p>
                      <a:pPr marL="0" marR="0" algn="ctr">
                        <a:lnSpc>
                          <a:spcPct val="107000"/>
                        </a:lnSpc>
                        <a:spcBef>
                          <a:spcPts val="0"/>
                        </a:spcBef>
                        <a:spcAft>
                          <a:spcPts val="0"/>
                        </a:spcAft>
                      </a:pPr>
                      <a:r>
                        <a:rPr lang="en-US" sz="800" b="1" cap="none" spc="0">
                          <a:solidFill>
                            <a:schemeClr val="bg1"/>
                          </a:solidFill>
                          <a:effectLst/>
                        </a:rPr>
                        <a:t>Cost Risk</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100" cap="none" spc="0">
                          <a:solidFill>
                            <a:schemeClr val="bg1"/>
                          </a:solidFill>
                          <a:effectLst/>
                        </a:rPr>
                        <a:t>3</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Establish budget based off initial requirement scope</a:t>
                      </a:r>
                    </a:p>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Update budget routinely throughout development</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Find other resources of money to help support your project</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Budget</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3795142196"/>
                  </a:ext>
                </a:extLst>
              </a:tr>
              <a:tr h="622762">
                <a:tc>
                  <a:txBody>
                    <a:bodyPr/>
                    <a:lstStyle/>
                    <a:p>
                      <a:pPr marL="0" marR="0" algn="ctr">
                        <a:lnSpc>
                          <a:spcPct val="107000"/>
                        </a:lnSpc>
                        <a:spcBef>
                          <a:spcPts val="0"/>
                        </a:spcBef>
                        <a:spcAft>
                          <a:spcPts val="0"/>
                        </a:spcAft>
                      </a:pPr>
                      <a:r>
                        <a:rPr lang="en-US" sz="800" b="1" cap="none" spc="0">
                          <a:solidFill>
                            <a:schemeClr val="bg1"/>
                          </a:solidFill>
                          <a:effectLst/>
                        </a:rPr>
                        <a:t>Appropriate API</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100" cap="none" spc="0">
                          <a:solidFill>
                            <a:schemeClr val="bg1"/>
                          </a:solidFill>
                          <a:effectLst/>
                        </a:rPr>
                        <a:t>2</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API 28 has been chosen for wide coverage 98.6% and functionality.</a:t>
                      </a:r>
                    </a:p>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Always look for cost, support, and reviews</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Unsure marketing targets devices with at least API 28. </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Requirements</a:t>
                      </a:r>
                    </a:p>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Schedule</a:t>
                      </a:r>
                    </a:p>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Budget</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395058718"/>
                  </a:ext>
                </a:extLst>
              </a:tr>
              <a:tr h="804737">
                <a:tc>
                  <a:txBody>
                    <a:bodyPr/>
                    <a:lstStyle/>
                    <a:p>
                      <a:pPr marL="0" marR="0" algn="ctr">
                        <a:lnSpc>
                          <a:spcPct val="107000"/>
                        </a:lnSpc>
                        <a:spcBef>
                          <a:spcPts val="0"/>
                        </a:spcBef>
                        <a:spcAft>
                          <a:spcPts val="0"/>
                        </a:spcAft>
                      </a:pPr>
                      <a:r>
                        <a:rPr lang="en-US" sz="800" b="1" cap="none" spc="0">
                          <a:solidFill>
                            <a:schemeClr val="bg1"/>
                          </a:solidFill>
                          <a:effectLst/>
                        </a:rPr>
                        <a:t>Time Constraints</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100" cap="none" spc="0">
                          <a:solidFill>
                            <a:schemeClr val="bg1"/>
                          </a:solidFill>
                          <a:effectLst/>
                        </a:rPr>
                        <a:t>5</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Make a schedule that allows for periodic meetings to update advancement</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Alternating paperwork and technical work each week</a:t>
                      </a:r>
                    </a:p>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Set weekly goal to motivate and challenge us</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Schedule</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2221845687"/>
                  </a:ext>
                </a:extLst>
              </a:tr>
              <a:tr h="440788">
                <a:tc>
                  <a:txBody>
                    <a:bodyPr/>
                    <a:lstStyle/>
                    <a:p>
                      <a:pPr marL="0" marR="0" algn="ctr">
                        <a:lnSpc>
                          <a:spcPct val="107000"/>
                        </a:lnSpc>
                        <a:spcBef>
                          <a:spcPts val="0"/>
                        </a:spcBef>
                        <a:spcAft>
                          <a:spcPts val="0"/>
                        </a:spcAft>
                      </a:pPr>
                      <a:r>
                        <a:rPr lang="en-US" sz="800" b="1" cap="none" spc="0">
                          <a:solidFill>
                            <a:schemeClr val="bg1"/>
                          </a:solidFill>
                          <a:effectLst/>
                        </a:rPr>
                        <a:t>Technology Risks</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100" cap="none" spc="0">
                          <a:solidFill>
                            <a:schemeClr val="bg1"/>
                          </a:solidFill>
                          <a:effectLst/>
                        </a:rPr>
                        <a:t>3</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Test on multiple platforms to ensure wide functionality.</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List API requirements on Play store</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Launch</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551592389"/>
                  </a:ext>
                </a:extLst>
              </a:tr>
              <a:tr h="440788">
                <a:tc>
                  <a:txBody>
                    <a:bodyPr/>
                    <a:lstStyle/>
                    <a:p>
                      <a:pPr marL="0" marR="0" algn="ctr">
                        <a:lnSpc>
                          <a:spcPct val="107000"/>
                        </a:lnSpc>
                        <a:spcBef>
                          <a:spcPts val="0"/>
                        </a:spcBef>
                        <a:spcAft>
                          <a:spcPts val="0"/>
                        </a:spcAft>
                      </a:pPr>
                      <a:r>
                        <a:rPr lang="en-US" sz="800" b="1" cap="none" spc="0">
                          <a:solidFill>
                            <a:schemeClr val="bg1"/>
                          </a:solidFill>
                          <a:effectLst/>
                        </a:rPr>
                        <a:t>Marketing Risks</a:t>
                      </a:r>
                      <a:endParaRPr lang="en-US" sz="8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100" cap="none" spc="0">
                          <a:solidFill>
                            <a:schemeClr val="bg1"/>
                          </a:solidFill>
                          <a:effectLst/>
                        </a:rPr>
                        <a:t>3</a:t>
                      </a:r>
                      <a:endParaRPr lang="en-US" sz="1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Use surveys, questionnaires, and reviews to get customers opinion of product</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Symbol" panose="05050102010706020507" pitchFamily="18" charset="2"/>
                        <a:buChar char=""/>
                        <a:tabLst>
                          <a:tab pos="228600" algn="l"/>
                        </a:tabLst>
                      </a:pPr>
                      <a:r>
                        <a:rPr lang="en-US" sz="1100" cap="none" spc="0">
                          <a:solidFill>
                            <a:schemeClr val="bg1"/>
                          </a:solidFill>
                          <a:effectLst/>
                        </a:rPr>
                        <a:t>Rework product by changing requirements</a:t>
                      </a:r>
                      <a:endParaRPr lang="en-US" sz="1100" cap="none" spc="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342900" marR="0" lvl="0" indent="-342900" algn="ctr">
                        <a:lnSpc>
                          <a:spcPct val="107000"/>
                        </a:lnSpc>
                        <a:spcBef>
                          <a:spcPts val="0"/>
                        </a:spcBef>
                        <a:spcAft>
                          <a:spcPts val="0"/>
                        </a:spcAft>
                        <a:buFont typeface="Wingdings" panose="05000000000000000000" pitchFamily="2" charset="2"/>
                        <a:buChar char=""/>
                        <a:tabLst>
                          <a:tab pos="228600" algn="l"/>
                        </a:tabLst>
                      </a:pPr>
                      <a:r>
                        <a:rPr lang="en-US" sz="1100" cap="none" spc="0">
                          <a:solidFill>
                            <a:schemeClr val="bg1"/>
                          </a:solidFill>
                          <a:effectLst/>
                        </a:rPr>
                        <a:t>Requirements</a:t>
                      </a:r>
                      <a:endParaRPr lang="en-US" sz="1100" cap="none" spc="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a:txBody>
                  <a:tcPr marL="31962" marR="31962" marT="0" marB="63773"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372503152"/>
                  </a:ext>
                </a:extLst>
              </a:tr>
            </a:tbl>
          </a:graphicData>
        </a:graphic>
      </p:graphicFrame>
    </p:spTree>
    <p:extLst>
      <p:ext uri="{BB962C8B-B14F-4D97-AF65-F5344CB8AC3E}">
        <p14:creationId xmlns:p14="http://schemas.microsoft.com/office/powerpoint/2010/main" val="181210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4AFAC-C8E9-7F5A-2056-F0EF97DC9BE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OOAD Diagram</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C2BA124-5E0B-1468-46DF-80DF7EC9B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05709" y="2427541"/>
            <a:ext cx="6925483" cy="3997637"/>
          </a:xfrm>
          <a:prstGeom prst="rect">
            <a:avLst/>
          </a:prstGeom>
          <a:noFill/>
        </p:spPr>
      </p:pic>
    </p:spTree>
    <p:extLst>
      <p:ext uri="{BB962C8B-B14F-4D97-AF65-F5344CB8AC3E}">
        <p14:creationId xmlns:p14="http://schemas.microsoft.com/office/powerpoint/2010/main" val="1036263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750</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Symbol</vt:lpstr>
      <vt:lpstr>Times New Roman</vt:lpstr>
      <vt:lpstr>Wingdings</vt:lpstr>
      <vt:lpstr>Office Theme</vt:lpstr>
      <vt:lpstr>Beholder’s Almanac</vt:lpstr>
      <vt:lpstr>Project Evaluation</vt:lpstr>
      <vt:lpstr>Tools Utilized &amp; Recommendations</vt:lpstr>
      <vt:lpstr>Software Engineering Concepts Applied</vt:lpstr>
      <vt:lpstr>PowerPoint Presentation</vt:lpstr>
      <vt:lpstr>OOAD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Beholder’s Almanac</dc:title>
  <dc:creator>Alvarado, Edward</dc:creator>
  <cp:lastModifiedBy>Alvarado, Edward</cp:lastModifiedBy>
  <cp:revision>4</cp:revision>
  <dcterms:created xsi:type="dcterms:W3CDTF">2022-06-21T21:55:57Z</dcterms:created>
  <dcterms:modified xsi:type="dcterms:W3CDTF">2022-06-23T17:25:27Z</dcterms:modified>
</cp:coreProperties>
</file>