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61" r:id="rId4"/>
    <p:sldId id="266" r:id="rId5"/>
    <p:sldId id="270" r:id="rId6"/>
    <p:sldId id="276" r:id="rId7"/>
    <p:sldId id="292" r:id="rId8"/>
    <p:sldId id="283" r:id="rId9"/>
    <p:sldId id="277" r:id="rId10"/>
    <p:sldId id="257" r:id="rId11"/>
    <p:sldId id="260" r:id="rId12"/>
    <p:sldId id="290" r:id="rId13"/>
    <p:sldId id="264" r:id="rId14"/>
    <p:sldId id="281" r:id="rId15"/>
    <p:sldId id="282" r:id="rId16"/>
    <p:sldId id="285" r:id="rId17"/>
    <p:sldId id="280" r:id="rId18"/>
    <p:sldId id="271" r:id="rId19"/>
    <p:sldId id="272" r:id="rId20"/>
    <p:sldId id="265" r:id="rId21"/>
    <p:sldId id="284" r:id="rId22"/>
    <p:sldId id="278" r:id="rId23"/>
    <p:sldId id="289" r:id="rId24"/>
    <p:sldId id="262" r:id="rId25"/>
    <p:sldId id="263" r:id="rId26"/>
    <p:sldId id="287" r:id="rId27"/>
    <p:sldId id="291" r:id="rId28"/>
    <p:sldId id="273" r:id="rId29"/>
    <p:sldId id="269" r:id="rId30"/>
    <p:sldId id="268" r:id="rId31"/>
    <p:sldId id="274" r:id="rId32"/>
    <p:sldId id="275" r:id="rId33"/>
    <p:sldId id="279" r:id="rId34"/>
    <p:sldId id="286" r:id="rId35"/>
    <p:sldId id="288" r:id="rId3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67ACB-6629-4644-B87D-BDCCC8C843F6}" v="2514" dt="2021-10-04T17:03:08.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2" d="100"/>
          <a:sy n="72" d="100"/>
        </p:scale>
        <p:origin x="3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DE58D-C039-450C-B566-337E356256DC}" type="datetimeFigureOut">
              <a:rPr lang="en-US" altLang="ko-KR"/>
              <a:t>10/5/2021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D27EA-DFE0-4C5C-9805-EFD74CC2196D}" type="slidenum">
              <a:rPr lang="en-US" altLang="ko-KR"/>
              <a:t>‹#›</a:t>
            </a:fld>
            <a:endParaRPr lang="ko-KR" altLang="en-US"/>
          </a:p>
        </p:txBody>
      </p:sp>
    </p:spTree>
    <p:extLst>
      <p:ext uri="{BB962C8B-B14F-4D97-AF65-F5344CB8AC3E}">
        <p14:creationId xmlns:p14="http://schemas.microsoft.com/office/powerpoint/2010/main" val="390884084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ea typeface="맑은 고딕"/>
              </a:rPr>
              <a:t>https://www.sciencedirect.com/science/article/abs/pii/S0020025517308009</a:t>
            </a:r>
            <a:endParaRPr lang="ko-KR" dirty="0">
              <a:ea typeface="맑은 고딕"/>
            </a:endParaRPr>
          </a:p>
        </p:txBody>
      </p:sp>
      <p:sp>
        <p:nvSpPr>
          <p:cNvPr id="4" name="슬라이드 번호 개체 틀 3"/>
          <p:cNvSpPr>
            <a:spLocks noGrp="1"/>
          </p:cNvSpPr>
          <p:nvPr>
            <p:ph type="sldNum" sz="quarter" idx="5"/>
          </p:nvPr>
        </p:nvSpPr>
        <p:spPr/>
        <p:txBody>
          <a:bodyPr/>
          <a:lstStyle/>
          <a:p>
            <a:fld id="{EC0D27EA-DFE0-4C5C-9805-EFD74CC2196D}" type="slidenum">
              <a:rPr lang="en-US" altLang="ko-KR"/>
              <a:t>7</a:t>
            </a:fld>
            <a:endParaRPr lang="ko-KR" altLang="en-US"/>
          </a:p>
        </p:txBody>
      </p:sp>
    </p:spTree>
    <p:extLst>
      <p:ext uri="{BB962C8B-B14F-4D97-AF65-F5344CB8AC3E}">
        <p14:creationId xmlns:p14="http://schemas.microsoft.com/office/powerpoint/2010/main" val="258945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697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51051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6395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46398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14623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219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23469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3027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94568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41960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2566825D-2B69-4989-8861-A6901ABADB6C}" type="datetimeFigureOut">
              <a:rPr lang="ko-KR" altLang="en-US" smtClean="0"/>
              <a:t>2021-10-05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41649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6825D-2B69-4989-8861-A6901ABADB6C}" type="datetimeFigureOut">
              <a:rPr lang="ko-KR" altLang="en-US" smtClean="0"/>
              <a:t>2021-10-05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86743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y.clevelandclinic.org/health/diseases/16713-cad-acute-coronary-syndr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ea typeface="맑은 고딕"/>
              </a:rPr>
              <a:t>Myocardial</a:t>
            </a:r>
            <a:r>
              <a:rPr lang="ko-KR" altLang="en-US" dirty="0">
                <a:ea typeface="맑은 고딕"/>
              </a:rPr>
              <a:t> </a:t>
            </a:r>
            <a:r>
              <a:rPr lang="ko-KR" altLang="en-US" dirty="0" err="1">
                <a:ea typeface="맑은 고딕"/>
              </a:rPr>
              <a:t>infarction</a:t>
            </a:r>
            <a:br>
              <a:rPr lang="en-US" dirty="0"/>
            </a:br>
            <a:r>
              <a:rPr lang="ko-KR" altLang="en-US" dirty="0" err="1">
                <a:ea typeface="맑은 고딕"/>
              </a:rPr>
              <a:t>Detection</a:t>
            </a:r>
            <a:r>
              <a:rPr lang="ko-KR" altLang="en-US" dirty="0">
                <a:ea typeface="맑은 고딕"/>
              </a:rPr>
              <a:t>? </a:t>
            </a:r>
            <a:r>
              <a:rPr lang="ko-KR" altLang="en-US" dirty="0" err="1">
                <a:ea typeface="맑은 고딕"/>
              </a:rPr>
              <a:t>Prediction</a:t>
            </a:r>
            <a:r>
              <a:rPr lang="ko-KR" altLang="en-US" dirty="0">
                <a:ea typeface="맑은 고딕"/>
              </a:rPr>
              <a:t>?</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56921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a:noAutofit/>
          </a:bodyPr>
          <a:lstStyle/>
          <a:p>
            <a:br>
              <a:rPr lang="en-US" altLang="ko-KR" sz="2800" dirty="0"/>
            </a:br>
            <a:r>
              <a:rPr lang="ko-KR" sz="2800" dirty="0" err="1">
                <a:ea typeface="+mj-lt"/>
                <a:cs typeface="+mj-lt"/>
              </a:rPr>
              <a:t>Wearable</a:t>
            </a:r>
            <a:r>
              <a:rPr lang="ko-KR" sz="2800" dirty="0">
                <a:ea typeface="+mj-lt"/>
                <a:cs typeface="+mj-lt"/>
              </a:rPr>
              <a:t> </a:t>
            </a:r>
            <a:r>
              <a:rPr lang="ko-KR" sz="2800" dirty="0" err="1">
                <a:ea typeface="+mj-lt"/>
                <a:cs typeface="+mj-lt"/>
              </a:rPr>
              <a:t>Real</a:t>
            </a:r>
            <a:r>
              <a:rPr lang="ko-KR" sz="2800" dirty="0">
                <a:ea typeface="+mj-lt"/>
                <a:cs typeface="+mj-lt"/>
              </a:rPr>
              <a:t>-Time </a:t>
            </a:r>
            <a:r>
              <a:rPr lang="ko-KR" sz="2800" dirty="0" err="1">
                <a:ea typeface="+mj-lt"/>
                <a:cs typeface="+mj-lt"/>
              </a:rPr>
              <a:t>Heart</a:t>
            </a:r>
            <a:r>
              <a:rPr lang="ko-KR" sz="2800" dirty="0">
                <a:ea typeface="+mj-lt"/>
                <a:cs typeface="+mj-lt"/>
              </a:rPr>
              <a:t> </a:t>
            </a:r>
            <a:r>
              <a:rPr lang="ko-KR" sz="2800" dirty="0" err="1">
                <a:ea typeface="+mj-lt"/>
                <a:cs typeface="+mj-lt"/>
              </a:rPr>
              <a:t>Attack</a:t>
            </a:r>
            <a:r>
              <a:rPr lang="ko-KR" sz="2800" dirty="0">
                <a:ea typeface="+mj-lt"/>
                <a:cs typeface="+mj-lt"/>
              </a:rPr>
              <a:t> </a:t>
            </a:r>
            <a:r>
              <a:rPr lang="ko-KR" sz="2800" b="1" dirty="0" err="1">
                <a:ea typeface="+mj-lt"/>
                <a:cs typeface="+mj-lt"/>
              </a:rPr>
              <a:t>Detection</a:t>
            </a:r>
            <a:r>
              <a:rPr lang="ko-KR" sz="2800" dirty="0">
                <a:ea typeface="+mj-lt"/>
                <a:cs typeface="+mj-lt"/>
              </a:rPr>
              <a:t> and </a:t>
            </a:r>
            <a:r>
              <a:rPr lang="ko-KR" sz="2800" dirty="0" err="1">
                <a:ea typeface="+mj-lt"/>
                <a:cs typeface="+mj-lt"/>
              </a:rPr>
              <a:t>Warning</a:t>
            </a:r>
            <a:r>
              <a:rPr lang="ko-KR" sz="2800" dirty="0">
                <a:ea typeface="+mj-lt"/>
                <a:cs typeface="+mj-lt"/>
              </a:rPr>
              <a:t> System </a:t>
            </a:r>
            <a:r>
              <a:rPr lang="ko-KR" sz="2800" dirty="0" err="1">
                <a:ea typeface="+mj-lt"/>
                <a:cs typeface="+mj-lt"/>
              </a:rPr>
              <a:t>to</a:t>
            </a:r>
            <a:r>
              <a:rPr lang="ko-KR" sz="2800" dirty="0">
                <a:ea typeface="+mj-lt"/>
                <a:cs typeface="+mj-lt"/>
              </a:rPr>
              <a:t> </a:t>
            </a:r>
            <a:r>
              <a:rPr lang="ko-KR" sz="2800" dirty="0" err="1">
                <a:ea typeface="+mj-lt"/>
                <a:cs typeface="+mj-lt"/>
              </a:rPr>
              <a:t>Reduce</a:t>
            </a:r>
            <a:r>
              <a:rPr lang="ko-KR" sz="2800" dirty="0">
                <a:ea typeface="+mj-lt"/>
                <a:cs typeface="+mj-lt"/>
              </a:rPr>
              <a:t> </a:t>
            </a:r>
            <a:r>
              <a:rPr lang="ko-KR" sz="2800" dirty="0" err="1">
                <a:ea typeface="+mj-lt"/>
                <a:cs typeface="+mj-lt"/>
              </a:rPr>
              <a:t>Road</a:t>
            </a:r>
            <a:r>
              <a:rPr lang="ko-KR" sz="2800">
                <a:ea typeface="+mj-lt"/>
                <a:cs typeface="+mj-lt"/>
              </a:rPr>
              <a:t> Accidents.</a:t>
            </a:r>
            <a:endParaRPr lang="ko-KR" sz="280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p:txBody>
          <a:bodyPr vert="horz" lIns="91440" tIns="45720" rIns="91440" bIns="45720" rtlCol="0" anchor="t">
            <a:normAutofit/>
          </a:bodyPr>
          <a:lstStyle/>
          <a:p>
            <a:pPr marL="0" indent="0">
              <a:buNone/>
            </a:pPr>
            <a:r>
              <a:rPr lang="ko-KR" sz="1200" dirty="0" err="1">
                <a:ea typeface="+mn-lt"/>
                <a:cs typeface="+mn-lt"/>
              </a:rPr>
              <a:t>Heart</a:t>
            </a:r>
            <a:r>
              <a:rPr lang="ko-KR" sz="1200" dirty="0">
                <a:ea typeface="+mn-lt"/>
                <a:cs typeface="+mn-lt"/>
              </a:rPr>
              <a:t> </a:t>
            </a:r>
            <a:r>
              <a:rPr lang="ko-KR" sz="1200" dirty="0" err="1">
                <a:ea typeface="+mn-lt"/>
                <a:cs typeface="+mn-lt"/>
              </a:rPr>
              <a:t>attack</a:t>
            </a:r>
            <a:r>
              <a:rPr lang="ko-KR" sz="1200" dirty="0">
                <a:ea typeface="+mn-lt"/>
                <a:cs typeface="+mn-lt"/>
              </a:rPr>
              <a:t> </a:t>
            </a:r>
            <a:r>
              <a:rPr lang="ko-KR" sz="1200" dirty="0" err="1">
                <a:ea typeface="+mn-lt"/>
                <a:cs typeface="+mn-lt"/>
              </a:rPr>
              <a:t>is</a:t>
            </a:r>
            <a:r>
              <a:rPr lang="ko-KR" sz="1200" dirty="0">
                <a:ea typeface="+mn-lt"/>
                <a:cs typeface="+mn-lt"/>
              </a:rPr>
              <a:t> </a:t>
            </a:r>
            <a:r>
              <a:rPr lang="ko-KR" sz="1200" dirty="0" err="1">
                <a:ea typeface="+mn-lt"/>
                <a:cs typeface="+mn-lt"/>
              </a:rPr>
              <a:t>one</a:t>
            </a:r>
            <a:r>
              <a:rPr lang="ko-KR" sz="1200" dirty="0">
                <a:ea typeface="+mn-lt"/>
                <a:cs typeface="+mn-lt"/>
              </a:rPr>
              <a:t> of </a:t>
            </a:r>
            <a:r>
              <a:rPr lang="ko-KR" sz="1200" dirty="0" err="1">
                <a:ea typeface="+mn-lt"/>
                <a:cs typeface="+mn-lt"/>
              </a:rPr>
              <a:t>the</a:t>
            </a:r>
            <a:r>
              <a:rPr lang="ko-KR" sz="1200" dirty="0">
                <a:ea typeface="+mn-lt"/>
                <a:cs typeface="+mn-lt"/>
              </a:rPr>
              <a:t> </a:t>
            </a:r>
            <a:r>
              <a:rPr lang="ko-KR" sz="1200" dirty="0" err="1">
                <a:ea typeface="+mn-lt"/>
                <a:cs typeface="+mn-lt"/>
              </a:rPr>
              <a:t>leading</a:t>
            </a:r>
            <a:r>
              <a:rPr lang="ko-KR" sz="1200" dirty="0">
                <a:ea typeface="+mn-lt"/>
                <a:cs typeface="+mn-lt"/>
              </a:rPr>
              <a:t> </a:t>
            </a:r>
            <a:r>
              <a:rPr lang="ko-KR" sz="1200" dirty="0" err="1">
                <a:ea typeface="+mn-lt"/>
                <a:cs typeface="+mn-lt"/>
              </a:rPr>
              <a:t>causes</a:t>
            </a:r>
            <a:r>
              <a:rPr lang="ko-KR" sz="1200" dirty="0">
                <a:ea typeface="+mn-lt"/>
                <a:cs typeface="+mn-lt"/>
              </a:rPr>
              <a:t> of </a:t>
            </a:r>
            <a:r>
              <a:rPr lang="ko-KR" sz="1200" dirty="0" err="1">
                <a:ea typeface="+mn-lt"/>
                <a:cs typeface="+mn-lt"/>
              </a:rPr>
              <a:t>human</a:t>
            </a:r>
            <a:r>
              <a:rPr lang="ko-KR" sz="1200" dirty="0">
                <a:ea typeface="+mn-lt"/>
                <a:cs typeface="+mn-lt"/>
              </a:rPr>
              <a:t> </a:t>
            </a:r>
            <a:r>
              <a:rPr lang="ko-KR" sz="1200" dirty="0" err="1">
                <a:ea typeface="+mn-lt"/>
                <a:cs typeface="+mn-lt"/>
              </a:rPr>
              <a:t>death</a:t>
            </a:r>
            <a:r>
              <a:rPr lang="ko-KR" sz="1200" dirty="0">
                <a:ea typeface="+mn-lt"/>
                <a:cs typeface="+mn-lt"/>
              </a:rPr>
              <a:t> </a:t>
            </a:r>
            <a:r>
              <a:rPr lang="ko-KR" sz="1200" dirty="0" err="1">
                <a:ea typeface="+mn-lt"/>
                <a:cs typeface="+mn-lt"/>
              </a:rPr>
              <a:t>worldwide</a:t>
            </a:r>
            <a:r>
              <a:rPr lang="ko-KR" sz="1200" dirty="0">
                <a:ea typeface="+mn-lt"/>
                <a:cs typeface="+mn-lt"/>
              </a:rPr>
              <a:t>. </a:t>
            </a:r>
            <a:endParaRPr lang="ko-KR" altLang="en-US" sz="1200">
              <a:ea typeface="+mn-lt"/>
              <a:cs typeface="+mn-lt"/>
            </a:endParaRPr>
          </a:p>
          <a:p>
            <a:pPr marL="0" indent="0">
              <a:buNone/>
            </a:pPr>
            <a:r>
              <a:rPr lang="ko-KR" sz="1200" dirty="0" err="1">
                <a:ea typeface="+mn-lt"/>
                <a:cs typeface="+mn-lt"/>
              </a:rPr>
              <a:t>Every</a:t>
            </a:r>
            <a:r>
              <a:rPr lang="ko-KR" sz="1200" dirty="0">
                <a:ea typeface="+mn-lt"/>
                <a:cs typeface="+mn-lt"/>
              </a:rPr>
              <a:t> </a:t>
            </a:r>
            <a:r>
              <a:rPr lang="ko-KR" sz="1200" dirty="0" err="1">
                <a:ea typeface="+mn-lt"/>
                <a:cs typeface="+mn-lt"/>
              </a:rPr>
              <a:t>year</a:t>
            </a:r>
            <a:r>
              <a:rPr lang="ko-KR" sz="1200" dirty="0">
                <a:ea typeface="+mn-lt"/>
                <a:cs typeface="+mn-lt"/>
              </a:rPr>
              <a:t>, </a:t>
            </a:r>
            <a:r>
              <a:rPr lang="ko-KR" sz="1200" dirty="0" err="1">
                <a:ea typeface="+mn-lt"/>
                <a:cs typeface="+mn-lt"/>
              </a:rPr>
              <a:t>about</a:t>
            </a:r>
            <a:r>
              <a:rPr lang="ko-KR" sz="1200" dirty="0">
                <a:ea typeface="+mn-lt"/>
                <a:cs typeface="+mn-lt"/>
              </a:rPr>
              <a:t> 610,000 </a:t>
            </a:r>
            <a:r>
              <a:rPr lang="ko-KR" sz="1200" dirty="0" err="1">
                <a:ea typeface="+mn-lt"/>
                <a:cs typeface="+mn-lt"/>
              </a:rPr>
              <a:t>people</a:t>
            </a:r>
            <a:r>
              <a:rPr lang="ko-KR" sz="1200" dirty="0">
                <a:ea typeface="+mn-lt"/>
                <a:cs typeface="+mn-lt"/>
              </a:rPr>
              <a:t> </a:t>
            </a:r>
            <a:r>
              <a:rPr lang="ko-KR" sz="1200" dirty="0" err="1">
                <a:ea typeface="+mn-lt"/>
                <a:cs typeface="+mn-lt"/>
              </a:rPr>
              <a:t>die</a:t>
            </a:r>
            <a:r>
              <a:rPr lang="ko-KR" sz="1200" dirty="0">
                <a:ea typeface="+mn-lt"/>
                <a:cs typeface="+mn-lt"/>
              </a:rPr>
              <a:t> of </a:t>
            </a:r>
            <a:r>
              <a:rPr lang="ko-KR" sz="1200" dirty="0" err="1">
                <a:ea typeface="+mn-lt"/>
                <a:cs typeface="+mn-lt"/>
              </a:rPr>
              <a:t>heart</a:t>
            </a:r>
            <a:r>
              <a:rPr lang="ko-KR" sz="1200" dirty="0">
                <a:ea typeface="+mn-lt"/>
                <a:cs typeface="+mn-lt"/>
              </a:rPr>
              <a:t> </a:t>
            </a:r>
            <a:r>
              <a:rPr lang="ko-KR" sz="1200" dirty="0" err="1">
                <a:ea typeface="+mn-lt"/>
                <a:cs typeface="+mn-lt"/>
              </a:rPr>
              <a:t>attack</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the</a:t>
            </a:r>
            <a:r>
              <a:rPr lang="ko-KR" sz="1200" dirty="0">
                <a:ea typeface="+mn-lt"/>
                <a:cs typeface="+mn-lt"/>
              </a:rPr>
              <a:t> United States </a:t>
            </a:r>
            <a:r>
              <a:rPr lang="ko-KR" sz="1200" dirty="0" err="1">
                <a:ea typeface="+mn-lt"/>
                <a:cs typeface="+mn-lt"/>
              </a:rPr>
              <a:t>alone-that</a:t>
            </a:r>
            <a:r>
              <a:rPr lang="ko-KR" sz="1200" dirty="0">
                <a:ea typeface="+mn-lt"/>
                <a:cs typeface="+mn-lt"/>
              </a:rPr>
              <a:t> </a:t>
            </a:r>
            <a:r>
              <a:rPr lang="ko-KR" sz="1200" dirty="0" err="1">
                <a:ea typeface="+mn-lt"/>
                <a:cs typeface="+mn-lt"/>
              </a:rPr>
              <a:t>is</a:t>
            </a:r>
            <a:r>
              <a:rPr lang="ko-KR" sz="1200" dirty="0">
                <a:ea typeface="+mn-lt"/>
                <a:cs typeface="+mn-lt"/>
              </a:rPr>
              <a:t> </a:t>
            </a:r>
            <a:r>
              <a:rPr lang="ko-KR" sz="1200" dirty="0" err="1">
                <a:ea typeface="+mn-lt"/>
                <a:cs typeface="+mn-lt"/>
              </a:rPr>
              <a:t>one</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every</a:t>
            </a:r>
            <a:r>
              <a:rPr lang="ko-KR" sz="1200" dirty="0">
                <a:ea typeface="+mn-lt"/>
                <a:cs typeface="+mn-lt"/>
              </a:rPr>
              <a:t> </a:t>
            </a:r>
            <a:r>
              <a:rPr lang="ko-KR" sz="1200" dirty="0" err="1">
                <a:ea typeface="+mn-lt"/>
                <a:cs typeface="+mn-lt"/>
              </a:rPr>
              <a:t>four</a:t>
            </a:r>
            <a:r>
              <a:rPr lang="ko-KR" sz="1200" dirty="0">
                <a:ea typeface="+mn-lt"/>
                <a:cs typeface="+mn-lt"/>
              </a:rPr>
              <a:t> </a:t>
            </a:r>
            <a:r>
              <a:rPr lang="ko-KR" sz="1200" dirty="0" err="1">
                <a:ea typeface="+mn-lt"/>
                <a:cs typeface="+mn-lt"/>
              </a:rPr>
              <a:t>deaths-but</a:t>
            </a:r>
            <a:r>
              <a:rPr lang="ko-KR" sz="1200" dirty="0">
                <a:ea typeface="+mn-lt"/>
                <a:cs typeface="+mn-lt"/>
              </a:rPr>
              <a:t> </a:t>
            </a:r>
            <a:r>
              <a:rPr lang="ko-KR" sz="1200" dirty="0" err="1">
                <a:ea typeface="+mn-lt"/>
                <a:cs typeface="+mn-lt"/>
              </a:rPr>
              <a:t>there</a:t>
            </a:r>
            <a:r>
              <a:rPr lang="ko-KR" sz="1200" dirty="0">
                <a:ea typeface="+mn-lt"/>
                <a:cs typeface="+mn-lt"/>
              </a:rPr>
              <a:t> </a:t>
            </a:r>
            <a:r>
              <a:rPr lang="ko-KR" sz="1200" dirty="0" err="1">
                <a:ea typeface="+mn-lt"/>
                <a:cs typeface="+mn-lt"/>
              </a:rPr>
              <a:t>are</a:t>
            </a:r>
            <a:r>
              <a:rPr lang="ko-KR" sz="1200" dirty="0">
                <a:ea typeface="+mn-lt"/>
                <a:cs typeface="+mn-lt"/>
              </a:rPr>
              <a:t> </a:t>
            </a:r>
            <a:r>
              <a:rPr lang="ko-KR" sz="1200" b="1" dirty="0" err="1">
                <a:ea typeface="+mn-lt"/>
                <a:cs typeface="+mn-lt"/>
              </a:rPr>
              <a:t>well</a:t>
            </a:r>
            <a:r>
              <a:rPr lang="ko-KR" sz="1200" b="1" dirty="0">
                <a:ea typeface="+mn-lt"/>
                <a:cs typeface="+mn-lt"/>
              </a:rPr>
              <a:t> </a:t>
            </a:r>
            <a:r>
              <a:rPr lang="ko-KR" sz="1200" b="1" dirty="0" err="1">
                <a:ea typeface="+mn-lt"/>
                <a:cs typeface="+mn-lt"/>
              </a:rPr>
              <a:t>understood</a:t>
            </a:r>
            <a:r>
              <a:rPr lang="ko-KR" sz="1200" b="1" dirty="0">
                <a:ea typeface="+mn-lt"/>
                <a:cs typeface="+mn-lt"/>
              </a:rPr>
              <a:t> </a:t>
            </a:r>
            <a:r>
              <a:rPr lang="ko-KR" sz="1200" b="1" dirty="0" err="1">
                <a:solidFill>
                  <a:srgbClr val="000000"/>
                </a:solidFill>
                <a:ea typeface="+mn-lt"/>
                <a:cs typeface="+mn-lt"/>
              </a:rPr>
              <a:t>early</a:t>
            </a:r>
            <a:r>
              <a:rPr lang="ko-KR" sz="1200" b="1" dirty="0">
                <a:solidFill>
                  <a:srgbClr val="000000"/>
                </a:solidFill>
                <a:ea typeface="+mn-lt"/>
                <a:cs typeface="+mn-lt"/>
              </a:rPr>
              <a:t> </a:t>
            </a:r>
            <a:r>
              <a:rPr lang="ko-KR" sz="1200" b="1" dirty="0" err="1">
                <a:solidFill>
                  <a:srgbClr val="000000"/>
                </a:solidFill>
                <a:ea typeface="+mn-lt"/>
                <a:cs typeface="+mn-lt"/>
              </a:rPr>
              <a:t>symptoms</a:t>
            </a:r>
            <a:r>
              <a:rPr lang="ko-KR" sz="1200" b="1" dirty="0">
                <a:solidFill>
                  <a:srgbClr val="000000"/>
                </a:solidFill>
                <a:ea typeface="+mn-lt"/>
                <a:cs typeface="+mn-lt"/>
              </a:rPr>
              <a:t> of </a:t>
            </a:r>
            <a:r>
              <a:rPr lang="ko-KR" sz="1200" b="1" dirty="0" err="1">
                <a:solidFill>
                  <a:srgbClr val="000000"/>
                </a:solidFill>
                <a:ea typeface="+mn-lt"/>
                <a:cs typeface="+mn-lt"/>
              </a:rPr>
              <a:t>heart</a:t>
            </a:r>
            <a:r>
              <a:rPr lang="ko-KR" sz="1200" b="1" dirty="0">
                <a:solidFill>
                  <a:srgbClr val="000000"/>
                </a:solidFill>
                <a:ea typeface="+mn-lt"/>
                <a:cs typeface="+mn-lt"/>
              </a:rPr>
              <a:t> </a:t>
            </a:r>
            <a:r>
              <a:rPr lang="ko-KR" sz="1200" b="1" dirty="0" err="1">
                <a:solidFill>
                  <a:srgbClr val="000000"/>
                </a:solidFill>
                <a:ea typeface="+mn-lt"/>
                <a:cs typeface="+mn-lt"/>
              </a:rPr>
              <a:t>attack</a:t>
            </a:r>
            <a:r>
              <a:rPr lang="ko-KR" sz="1200" dirty="0">
                <a:ea typeface="+mn-lt"/>
                <a:cs typeface="+mn-lt"/>
              </a:rPr>
              <a:t> </a:t>
            </a:r>
            <a:r>
              <a:rPr lang="ko-KR" sz="1200" dirty="0" err="1">
                <a:ea typeface="+mn-lt"/>
                <a:cs typeface="+mn-lt"/>
              </a:rPr>
              <a:t>that</a:t>
            </a:r>
            <a:r>
              <a:rPr lang="ko-KR" sz="1200" dirty="0">
                <a:ea typeface="+mn-lt"/>
                <a:cs typeface="+mn-lt"/>
              </a:rPr>
              <a:t> </a:t>
            </a:r>
            <a:r>
              <a:rPr lang="ko-KR" sz="1200" dirty="0" err="1">
                <a:ea typeface="+mn-lt"/>
                <a:cs typeface="+mn-lt"/>
              </a:rPr>
              <a:t>could</a:t>
            </a:r>
            <a:r>
              <a:rPr lang="ko-KR" sz="1200" dirty="0">
                <a:ea typeface="+mn-lt"/>
                <a:cs typeface="+mn-lt"/>
              </a:rPr>
              <a:t> </a:t>
            </a:r>
            <a:r>
              <a:rPr lang="ko-KR" sz="1200" dirty="0" err="1">
                <a:ea typeface="+mn-lt"/>
                <a:cs typeface="+mn-lt"/>
              </a:rPr>
              <a:t>be</a:t>
            </a:r>
            <a:r>
              <a:rPr lang="ko-KR" sz="1200" dirty="0">
                <a:ea typeface="+mn-lt"/>
                <a:cs typeface="+mn-lt"/>
              </a:rPr>
              <a:t> </a:t>
            </a:r>
            <a:r>
              <a:rPr lang="ko-KR" sz="1200" dirty="0" err="1">
                <a:ea typeface="+mn-lt"/>
                <a:cs typeface="+mn-lt"/>
              </a:rPr>
              <a:t>used</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greatly</a:t>
            </a:r>
            <a:r>
              <a:rPr lang="ko-KR" sz="1200" dirty="0">
                <a:ea typeface="+mn-lt"/>
                <a:cs typeface="+mn-lt"/>
              </a:rPr>
              <a:t> </a:t>
            </a:r>
            <a:r>
              <a:rPr lang="ko-KR" sz="1200" dirty="0" err="1">
                <a:ea typeface="+mn-lt"/>
                <a:cs typeface="+mn-lt"/>
              </a:rPr>
              <a:t>help</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saving</a:t>
            </a:r>
            <a:r>
              <a:rPr lang="ko-KR" sz="1200" dirty="0">
                <a:ea typeface="+mn-lt"/>
                <a:cs typeface="+mn-lt"/>
              </a:rPr>
              <a:t> </a:t>
            </a:r>
            <a:r>
              <a:rPr lang="ko-KR" sz="1200" dirty="0" err="1">
                <a:ea typeface="+mn-lt"/>
                <a:cs typeface="+mn-lt"/>
              </a:rPr>
              <a:t>many</a:t>
            </a:r>
            <a:r>
              <a:rPr lang="ko-KR" sz="1200" dirty="0">
                <a:ea typeface="+mn-lt"/>
                <a:cs typeface="+mn-lt"/>
              </a:rPr>
              <a:t> </a:t>
            </a:r>
            <a:r>
              <a:rPr lang="ko-KR" sz="1200" dirty="0" err="1">
                <a:ea typeface="+mn-lt"/>
                <a:cs typeface="+mn-lt"/>
              </a:rPr>
              <a:t>lives</a:t>
            </a:r>
            <a:r>
              <a:rPr lang="ko-KR" sz="1200" dirty="0">
                <a:ea typeface="+mn-lt"/>
                <a:cs typeface="+mn-lt"/>
              </a:rPr>
              <a:t> and </a:t>
            </a:r>
            <a:r>
              <a:rPr lang="ko-KR" sz="1200" dirty="0" err="1">
                <a:ea typeface="+mn-lt"/>
                <a:cs typeface="+mn-lt"/>
              </a:rPr>
              <a:t>minimizing</a:t>
            </a:r>
            <a:r>
              <a:rPr lang="ko-KR" sz="1200" dirty="0">
                <a:ea typeface="+mn-lt"/>
                <a:cs typeface="+mn-lt"/>
              </a:rPr>
              <a:t> </a:t>
            </a:r>
            <a:r>
              <a:rPr lang="ko-KR" sz="1200" dirty="0" err="1">
                <a:ea typeface="+mn-lt"/>
                <a:cs typeface="+mn-lt"/>
              </a:rPr>
              <a:t>damages</a:t>
            </a:r>
            <a:r>
              <a:rPr lang="ko-KR" sz="1200" dirty="0">
                <a:ea typeface="+mn-lt"/>
                <a:cs typeface="+mn-lt"/>
              </a:rPr>
              <a:t> </a:t>
            </a:r>
            <a:r>
              <a:rPr lang="ko-KR" sz="1200" b="1" dirty="0" err="1">
                <a:ea typeface="+mn-lt"/>
                <a:cs typeface="+mn-lt"/>
              </a:rPr>
              <a:t>by</a:t>
            </a:r>
            <a:r>
              <a:rPr lang="ko-KR" sz="1200" b="1" dirty="0">
                <a:ea typeface="+mn-lt"/>
                <a:cs typeface="+mn-lt"/>
              </a:rPr>
              <a:t> </a:t>
            </a:r>
            <a:r>
              <a:rPr lang="ko-KR" sz="1200" b="1" dirty="0" err="1">
                <a:ea typeface="+mn-lt"/>
                <a:cs typeface="+mn-lt"/>
              </a:rPr>
              <a:t>detecting</a:t>
            </a:r>
            <a:r>
              <a:rPr lang="ko-KR" sz="1200" b="1" dirty="0">
                <a:ea typeface="+mn-lt"/>
                <a:cs typeface="+mn-lt"/>
              </a:rPr>
              <a:t> and </a:t>
            </a:r>
            <a:r>
              <a:rPr lang="ko-KR" sz="1200" b="1" dirty="0" err="1">
                <a:ea typeface="+mn-lt"/>
                <a:cs typeface="+mn-lt"/>
              </a:rPr>
              <a:t>reporting</a:t>
            </a:r>
            <a:r>
              <a:rPr lang="ko-KR" sz="1200" b="1" dirty="0">
                <a:ea typeface="+mn-lt"/>
                <a:cs typeface="+mn-lt"/>
              </a:rPr>
              <a:t> </a:t>
            </a:r>
            <a:r>
              <a:rPr lang="ko-KR" sz="1200" b="1" dirty="0" err="1">
                <a:ea typeface="+mn-lt"/>
                <a:cs typeface="+mn-lt"/>
              </a:rPr>
              <a:t>at</a:t>
            </a:r>
            <a:r>
              <a:rPr lang="ko-KR" sz="1200" b="1" dirty="0">
                <a:ea typeface="+mn-lt"/>
                <a:cs typeface="+mn-lt"/>
              </a:rPr>
              <a:t> </a:t>
            </a:r>
            <a:r>
              <a:rPr lang="ko-KR" sz="1200" b="1" dirty="0" err="1">
                <a:ea typeface="+mn-lt"/>
                <a:cs typeface="+mn-lt"/>
              </a:rPr>
              <a:t>an</a:t>
            </a:r>
            <a:r>
              <a:rPr lang="ko-KR" sz="1200" b="1" dirty="0">
                <a:ea typeface="+mn-lt"/>
                <a:cs typeface="+mn-lt"/>
              </a:rPr>
              <a:t> </a:t>
            </a:r>
            <a:r>
              <a:rPr lang="ko-KR" sz="1200" b="1" dirty="0" err="1">
                <a:ea typeface="+mn-lt"/>
                <a:cs typeface="+mn-lt"/>
              </a:rPr>
              <a:t>early</a:t>
            </a:r>
            <a:r>
              <a:rPr lang="ko-KR" sz="1200" b="1" dirty="0">
                <a:ea typeface="+mn-lt"/>
                <a:cs typeface="+mn-lt"/>
              </a:rPr>
              <a:t> </a:t>
            </a:r>
            <a:r>
              <a:rPr lang="ko-KR" sz="1200" b="1" dirty="0" err="1">
                <a:ea typeface="+mn-lt"/>
                <a:cs typeface="+mn-lt"/>
              </a:rPr>
              <a:t>stage</a:t>
            </a:r>
            <a:r>
              <a:rPr lang="ko-KR" sz="1200" b="1" dirty="0">
                <a:ea typeface="+mn-lt"/>
                <a:cs typeface="+mn-lt"/>
              </a:rPr>
              <a:t>.</a:t>
            </a:r>
            <a:r>
              <a:rPr lang="ko-KR" sz="1200" dirty="0">
                <a:ea typeface="+mn-lt"/>
                <a:cs typeface="+mn-lt"/>
              </a:rPr>
              <a:t> </a:t>
            </a:r>
            <a:r>
              <a:rPr lang="en-US" altLang="ko-KR" sz="1200" dirty="0">
                <a:ea typeface="+mn-lt"/>
                <a:cs typeface="+mn-lt"/>
              </a:rPr>
              <a:t>(</a:t>
            </a:r>
            <a:r>
              <a:rPr lang="ko-KR" sz="1200" dirty="0">
                <a:ea typeface="+mn-lt"/>
                <a:cs typeface="+mn-lt"/>
              </a:rPr>
              <a:t>이와 관련한 논문을 따라 가봐도 될 </a:t>
            </a:r>
            <a:r>
              <a:rPr lang="ko-KR" altLang="en-US" sz="1200" dirty="0">
                <a:ea typeface="+mn-lt"/>
                <a:cs typeface="+mn-lt"/>
              </a:rPr>
              <a:t>듯</a:t>
            </a:r>
            <a:r>
              <a:rPr lang="en-US" altLang="ko-KR" sz="1200" dirty="0">
                <a:ea typeface="+mn-lt"/>
                <a:cs typeface="+mn-lt"/>
              </a:rPr>
              <a:t>)</a:t>
            </a:r>
            <a:endParaRPr lang="ko-KR" sz="1200" dirty="0">
              <a:ea typeface="+mn-lt"/>
              <a:cs typeface="+mn-lt"/>
            </a:endParaRPr>
          </a:p>
          <a:p>
            <a:pPr marL="0" indent="0">
              <a:buNone/>
            </a:pPr>
            <a:r>
              <a:rPr lang="ko-KR" sz="1200" dirty="0" err="1">
                <a:ea typeface="+mn-lt"/>
                <a:cs typeface="+mn-lt"/>
              </a:rPr>
              <a:t>On</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other</a:t>
            </a:r>
            <a:r>
              <a:rPr lang="ko-KR" sz="1200" dirty="0">
                <a:ea typeface="+mn-lt"/>
                <a:cs typeface="+mn-lt"/>
              </a:rPr>
              <a:t> </a:t>
            </a:r>
            <a:r>
              <a:rPr lang="ko-KR" sz="1200" dirty="0" err="1">
                <a:ea typeface="+mn-lt"/>
                <a:cs typeface="+mn-lt"/>
              </a:rPr>
              <a:t>hand</a:t>
            </a:r>
            <a:r>
              <a:rPr lang="ko-KR" sz="1200" dirty="0">
                <a:ea typeface="+mn-lt"/>
                <a:cs typeface="+mn-lt"/>
              </a:rPr>
              <a:t>, </a:t>
            </a:r>
            <a:r>
              <a:rPr lang="ko-KR" sz="1200" dirty="0" err="1">
                <a:ea typeface="+mn-lt"/>
                <a:cs typeface="+mn-lt"/>
              </a:rPr>
              <a:t>every</a:t>
            </a:r>
            <a:r>
              <a:rPr lang="ko-KR" sz="1200" dirty="0">
                <a:ea typeface="+mn-lt"/>
                <a:cs typeface="+mn-lt"/>
              </a:rPr>
              <a:t> </a:t>
            </a:r>
            <a:r>
              <a:rPr lang="ko-KR" sz="1200" dirty="0" err="1">
                <a:ea typeface="+mn-lt"/>
                <a:cs typeface="+mn-lt"/>
              </a:rPr>
              <a:t>year</a:t>
            </a:r>
            <a:r>
              <a:rPr lang="ko-KR" sz="1200" dirty="0">
                <a:ea typeface="+mn-lt"/>
                <a:cs typeface="+mn-lt"/>
              </a:rPr>
              <a:t>, </a:t>
            </a:r>
            <a:r>
              <a:rPr lang="ko-KR" sz="1200" dirty="0" err="1">
                <a:ea typeface="+mn-lt"/>
                <a:cs typeface="+mn-lt"/>
              </a:rPr>
              <a:t>about</a:t>
            </a:r>
            <a:r>
              <a:rPr lang="ko-KR" sz="1200" dirty="0">
                <a:ea typeface="+mn-lt"/>
                <a:cs typeface="+mn-lt"/>
              </a:rPr>
              <a:t> 2.35 </a:t>
            </a:r>
            <a:r>
              <a:rPr lang="ko-KR" sz="1200" dirty="0" err="1">
                <a:ea typeface="+mn-lt"/>
                <a:cs typeface="+mn-lt"/>
              </a:rPr>
              <a:t>million</a:t>
            </a:r>
            <a:r>
              <a:rPr lang="ko-KR" sz="1200" dirty="0">
                <a:ea typeface="+mn-lt"/>
                <a:cs typeface="+mn-lt"/>
              </a:rPr>
              <a:t> </a:t>
            </a:r>
            <a:r>
              <a:rPr lang="ko-KR" sz="1200" dirty="0" err="1">
                <a:ea typeface="+mn-lt"/>
                <a:cs typeface="+mn-lt"/>
              </a:rPr>
              <a:t>people</a:t>
            </a:r>
            <a:r>
              <a:rPr lang="ko-KR" sz="1200" dirty="0">
                <a:ea typeface="+mn-lt"/>
                <a:cs typeface="+mn-lt"/>
              </a:rPr>
              <a:t> </a:t>
            </a:r>
            <a:r>
              <a:rPr lang="ko-KR" sz="1200" dirty="0" err="1">
                <a:ea typeface="+mn-lt"/>
                <a:cs typeface="+mn-lt"/>
              </a:rPr>
              <a:t>get</a:t>
            </a:r>
            <a:r>
              <a:rPr lang="ko-KR" sz="1200" dirty="0">
                <a:ea typeface="+mn-lt"/>
                <a:cs typeface="+mn-lt"/>
              </a:rPr>
              <a:t> </a:t>
            </a:r>
            <a:r>
              <a:rPr lang="ko-KR" sz="1200" dirty="0" err="1">
                <a:ea typeface="+mn-lt"/>
                <a:cs typeface="+mn-lt"/>
              </a:rPr>
              <a:t>injured</a:t>
            </a:r>
            <a:r>
              <a:rPr lang="ko-KR" sz="1200" dirty="0">
                <a:ea typeface="+mn-lt"/>
                <a:cs typeface="+mn-lt"/>
              </a:rPr>
              <a:t> </a:t>
            </a:r>
            <a:r>
              <a:rPr lang="ko-KR" sz="1200" dirty="0" err="1">
                <a:ea typeface="+mn-lt"/>
                <a:cs typeface="+mn-lt"/>
              </a:rPr>
              <a:t>or</a:t>
            </a:r>
            <a:r>
              <a:rPr lang="ko-KR" sz="1200" dirty="0">
                <a:ea typeface="+mn-lt"/>
                <a:cs typeface="+mn-lt"/>
              </a:rPr>
              <a:t> </a:t>
            </a:r>
            <a:r>
              <a:rPr lang="ko-KR" sz="1200" dirty="0" err="1">
                <a:ea typeface="+mn-lt"/>
                <a:cs typeface="+mn-lt"/>
              </a:rPr>
              <a:t>disabled</a:t>
            </a:r>
            <a:r>
              <a:rPr lang="ko-KR" sz="1200" dirty="0">
                <a:ea typeface="+mn-lt"/>
                <a:cs typeface="+mn-lt"/>
              </a:rPr>
              <a:t> </a:t>
            </a:r>
            <a:r>
              <a:rPr lang="ko-KR" sz="1200" dirty="0" err="1">
                <a:ea typeface="+mn-lt"/>
                <a:cs typeface="+mn-lt"/>
              </a:rPr>
              <a:t>from</a:t>
            </a:r>
            <a:r>
              <a:rPr lang="ko-KR" sz="1200" dirty="0">
                <a:ea typeface="+mn-lt"/>
                <a:cs typeface="+mn-lt"/>
              </a:rPr>
              <a:t> </a:t>
            </a:r>
            <a:r>
              <a:rPr lang="ko-KR" sz="1200" dirty="0" err="1">
                <a:ea typeface="+mn-lt"/>
                <a:cs typeface="+mn-lt"/>
              </a:rPr>
              <a:t>road</a:t>
            </a:r>
            <a:r>
              <a:rPr lang="ko-KR" sz="1200" dirty="0">
                <a:ea typeface="+mn-lt"/>
                <a:cs typeface="+mn-lt"/>
              </a:rPr>
              <a:t> </a:t>
            </a:r>
            <a:r>
              <a:rPr lang="ko-KR" sz="1200" dirty="0" err="1">
                <a:ea typeface="+mn-lt"/>
                <a:cs typeface="+mn-lt"/>
              </a:rPr>
              <a:t>accidents</a:t>
            </a:r>
            <a:r>
              <a:rPr lang="ko-KR" sz="1200" dirty="0">
                <a:ea typeface="+mn-lt"/>
                <a:cs typeface="+mn-lt"/>
              </a:rPr>
              <a:t>. </a:t>
            </a:r>
            <a:endParaRPr lang="ko-KR" altLang="en-US" sz="1200">
              <a:ea typeface="+mn-lt"/>
              <a:cs typeface="+mn-lt"/>
            </a:endParaRPr>
          </a:p>
          <a:p>
            <a:pPr marL="0" indent="0">
              <a:buNone/>
            </a:pPr>
            <a:r>
              <a:rPr lang="ko-KR" sz="1200" dirty="0" err="1">
                <a:ea typeface="+mn-lt"/>
                <a:cs typeface="+mn-lt"/>
              </a:rPr>
              <a:t>Unexpectedly</a:t>
            </a:r>
            <a:r>
              <a:rPr lang="ko-KR" sz="1200" dirty="0">
                <a:ea typeface="+mn-lt"/>
                <a:cs typeface="+mn-lt"/>
              </a:rPr>
              <a:t>, </a:t>
            </a:r>
            <a:r>
              <a:rPr lang="ko-KR" sz="1200" dirty="0" err="1">
                <a:ea typeface="+mn-lt"/>
                <a:cs typeface="+mn-lt"/>
              </a:rPr>
              <a:t>many</a:t>
            </a:r>
            <a:r>
              <a:rPr lang="ko-KR" sz="1200" dirty="0">
                <a:ea typeface="+mn-lt"/>
                <a:cs typeface="+mn-lt"/>
              </a:rPr>
              <a:t> of </a:t>
            </a:r>
            <a:r>
              <a:rPr lang="ko-KR" sz="1200" dirty="0" err="1">
                <a:ea typeface="+mn-lt"/>
                <a:cs typeface="+mn-lt"/>
              </a:rPr>
              <a:t>these</a:t>
            </a:r>
            <a:r>
              <a:rPr lang="ko-KR" sz="1200" dirty="0">
                <a:ea typeface="+mn-lt"/>
                <a:cs typeface="+mn-lt"/>
              </a:rPr>
              <a:t> </a:t>
            </a:r>
            <a:r>
              <a:rPr lang="ko-KR" sz="1200" dirty="0" err="1">
                <a:ea typeface="+mn-lt"/>
                <a:cs typeface="+mn-lt"/>
              </a:rPr>
              <a:t>fatal</a:t>
            </a:r>
            <a:r>
              <a:rPr lang="ko-KR" sz="1200" dirty="0">
                <a:ea typeface="+mn-lt"/>
                <a:cs typeface="+mn-lt"/>
              </a:rPr>
              <a:t> </a:t>
            </a:r>
            <a:r>
              <a:rPr lang="ko-KR" sz="1200" dirty="0" err="1">
                <a:ea typeface="+mn-lt"/>
                <a:cs typeface="+mn-lt"/>
              </a:rPr>
              <a:t>accidents</a:t>
            </a:r>
            <a:r>
              <a:rPr lang="ko-KR" sz="1200" dirty="0">
                <a:ea typeface="+mn-lt"/>
                <a:cs typeface="+mn-lt"/>
              </a:rPr>
              <a:t> </a:t>
            </a:r>
            <a:r>
              <a:rPr lang="ko-KR" sz="1200" dirty="0" err="1">
                <a:ea typeface="+mn-lt"/>
                <a:cs typeface="+mn-lt"/>
              </a:rPr>
              <a:t>happen</a:t>
            </a:r>
            <a:r>
              <a:rPr lang="ko-KR" sz="1200" dirty="0">
                <a:ea typeface="+mn-lt"/>
                <a:cs typeface="+mn-lt"/>
              </a:rPr>
              <a:t> </a:t>
            </a:r>
            <a:r>
              <a:rPr lang="ko-KR" sz="1200" dirty="0" err="1">
                <a:ea typeface="+mn-lt"/>
                <a:cs typeface="+mn-lt"/>
              </a:rPr>
              <a:t>due</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heart</a:t>
            </a:r>
            <a:r>
              <a:rPr lang="ko-KR" sz="1200" dirty="0">
                <a:ea typeface="+mn-lt"/>
                <a:cs typeface="+mn-lt"/>
              </a:rPr>
              <a:t> </a:t>
            </a:r>
            <a:r>
              <a:rPr lang="ko-KR" sz="1200" dirty="0" err="1">
                <a:ea typeface="+mn-lt"/>
                <a:cs typeface="+mn-lt"/>
              </a:rPr>
              <a:t>attack</a:t>
            </a:r>
            <a:r>
              <a:rPr lang="ko-KR" sz="1200" dirty="0">
                <a:ea typeface="+mn-lt"/>
                <a:cs typeface="+mn-lt"/>
              </a:rPr>
              <a:t> of </a:t>
            </a:r>
            <a:r>
              <a:rPr lang="ko-KR" sz="1200" dirty="0" err="1">
                <a:ea typeface="+mn-lt"/>
                <a:cs typeface="+mn-lt"/>
              </a:rPr>
              <a:t>drivers</a:t>
            </a:r>
            <a:r>
              <a:rPr lang="ko-KR" sz="1200" dirty="0">
                <a:ea typeface="+mn-lt"/>
                <a:cs typeface="+mn-lt"/>
              </a:rPr>
              <a:t> </a:t>
            </a:r>
            <a:r>
              <a:rPr lang="ko-KR" sz="1200" dirty="0" err="1">
                <a:ea typeface="+mn-lt"/>
                <a:cs typeface="+mn-lt"/>
              </a:rPr>
              <a:t>that</a:t>
            </a:r>
            <a:r>
              <a:rPr lang="ko-KR" sz="1200" dirty="0">
                <a:ea typeface="+mn-lt"/>
                <a:cs typeface="+mn-lt"/>
              </a:rPr>
              <a:t> </a:t>
            </a:r>
            <a:r>
              <a:rPr lang="ko-KR" sz="1200" dirty="0" err="1">
                <a:ea typeface="+mn-lt"/>
                <a:cs typeface="+mn-lt"/>
              </a:rPr>
              <a:t>leads</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loss</a:t>
            </a:r>
            <a:r>
              <a:rPr lang="ko-KR" sz="1200" dirty="0">
                <a:ea typeface="+mn-lt"/>
                <a:cs typeface="+mn-lt"/>
              </a:rPr>
              <a:t> of </a:t>
            </a:r>
            <a:r>
              <a:rPr lang="ko-KR" sz="1200" dirty="0" err="1">
                <a:ea typeface="+mn-lt"/>
                <a:cs typeface="+mn-lt"/>
              </a:rPr>
              <a:t>control</a:t>
            </a:r>
            <a:r>
              <a:rPr lang="ko-KR" sz="1200" dirty="0">
                <a:ea typeface="+mn-lt"/>
                <a:cs typeface="+mn-lt"/>
              </a:rPr>
              <a:t> of </a:t>
            </a:r>
            <a:r>
              <a:rPr lang="ko-KR" sz="1200" dirty="0" err="1">
                <a:ea typeface="+mn-lt"/>
                <a:cs typeface="+mn-lt"/>
              </a:rPr>
              <a:t>the</a:t>
            </a:r>
            <a:r>
              <a:rPr lang="ko-KR" sz="1200" dirty="0">
                <a:ea typeface="+mn-lt"/>
                <a:cs typeface="+mn-lt"/>
              </a:rPr>
              <a:t> </a:t>
            </a:r>
            <a:r>
              <a:rPr lang="ko-KR" sz="1200" dirty="0" err="1">
                <a:ea typeface="+mn-lt"/>
                <a:cs typeface="+mn-lt"/>
              </a:rPr>
              <a:t>vehicle</a:t>
            </a:r>
            <a:r>
              <a:rPr lang="ko-KR" sz="1200" dirty="0">
                <a:ea typeface="+mn-lt"/>
                <a:cs typeface="+mn-lt"/>
              </a:rPr>
              <a:t>. </a:t>
            </a:r>
            <a:endParaRPr lang="ko-KR" altLang="en-US" sz="1200">
              <a:ea typeface="+mn-lt"/>
              <a:cs typeface="+mn-lt"/>
            </a:endParaRPr>
          </a:p>
          <a:p>
            <a:pPr marL="0" indent="0">
              <a:buNone/>
            </a:pPr>
            <a:r>
              <a:rPr lang="ko-KR" sz="1200" dirty="0">
                <a:ea typeface="+mn-lt"/>
                <a:cs typeface="+mn-lt"/>
              </a:rPr>
              <a:t>The </a:t>
            </a:r>
            <a:r>
              <a:rPr lang="ko-KR" sz="1200" dirty="0" err="1">
                <a:ea typeface="+mn-lt"/>
                <a:cs typeface="+mn-lt"/>
              </a:rPr>
              <a:t>current</a:t>
            </a:r>
            <a:r>
              <a:rPr lang="ko-KR" sz="1200" dirty="0">
                <a:ea typeface="+mn-lt"/>
                <a:cs typeface="+mn-lt"/>
              </a:rPr>
              <a:t> </a:t>
            </a:r>
            <a:r>
              <a:rPr lang="ko-KR" sz="1200" dirty="0" err="1">
                <a:ea typeface="+mn-lt"/>
                <a:cs typeface="+mn-lt"/>
              </a:rPr>
              <a:t>work</a:t>
            </a:r>
            <a:r>
              <a:rPr lang="ko-KR" sz="1200" dirty="0">
                <a:ea typeface="+mn-lt"/>
                <a:cs typeface="+mn-lt"/>
              </a:rPr>
              <a:t> </a:t>
            </a:r>
            <a:r>
              <a:rPr lang="ko-KR" sz="1200" dirty="0" err="1">
                <a:ea typeface="+mn-lt"/>
                <a:cs typeface="+mn-lt"/>
              </a:rPr>
              <a:t>proposes</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development</a:t>
            </a:r>
            <a:r>
              <a:rPr lang="ko-KR" sz="1200" dirty="0">
                <a:ea typeface="+mn-lt"/>
                <a:cs typeface="+mn-lt"/>
              </a:rPr>
              <a:t> of </a:t>
            </a:r>
            <a:r>
              <a:rPr lang="ko-KR" sz="1200" dirty="0" err="1">
                <a:ea typeface="+mn-lt"/>
                <a:cs typeface="+mn-lt"/>
              </a:rPr>
              <a:t>a</a:t>
            </a:r>
            <a:r>
              <a:rPr lang="ko-KR" sz="1200" dirty="0">
                <a:ea typeface="+mn-lt"/>
                <a:cs typeface="+mn-lt"/>
              </a:rPr>
              <a:t> </a:t>
            </a:r>
            <a:r>
              <a:rPr lang="ko-KR" sz="1200" dirty="0" err="1">
                <a:ea typeface="+mn-lt"/>
                <a:cs typeface="+mn-lt"/>
              </a:rPr>
              <a:t>wearable</a:t>
            </a:r>
            <a:r>
              <a:rPr lang="ko-KR" sz="1200" dirty="0">
                <a:ea typeface="+mn-lt"/>
                <a:cs typeface="+mn-lt"/>
              </a:rPr>
              <a:t> </a:t>
            </a:r>
            <a:r>
              <a:rPr lang="ko-KR" sz="1200" dirty="0" err="1">
                <a:ea typeface="+mn-lt"/>
                <a:cs typeface="+mn-lt"/>
              </a:rPr>
              <a:t>system</a:t>
            </a:r>
            <a:r>
              <a:rPr lang="ko-KR" sz="1200" dirty="0">
                <a:ea typeface="+mn-lt"/>
                <a:cs typeface="+mn-lt"/>
              </a:rPr>
              <a:t> </a:t>
            </a:r>
            <a:r>
              <a:rPr lang="ko-KR" sz="1200" dirty="0" err="1">
                <a:ea typeface="+mn-lt"/>
                <a:cs typeface="+mn-lt"/>
              </a:rPr>
              <a:t>for</a:t>
            </a:r>
            <a:r>
              <a:rPr lang="ko-KR" sz="1200" dirty="0">
                <a:ea typeface="+mn-lt"/>
                <a:cs typeface="+mn-lt"/>
              </a:rPr>
              <a:t> </a:t>
            </a:r>
            <a:r>
              <a:rPr lang="ko-KR" sz="1200" dirty="0" err="1">
                <a:ea typeface="+mn-lt"/>
                <a:cs typeface="+mn-lt"/>
              </a:rPr>
              <a:t>real-time</a:t>
            </a:r>
            <a:r>
              <a:rPr lang="ko-KR" sz="1200" dirty="0">
                <a:ea typeface="+mn-lt"/>
                <a:cs typeface="+mn-lt"/>
              </a:rPr>
              <a:t> </a:t>
            </a:r>
            <a:r>
              <a:rPr lang="ko-KR" sz="1200" dirty="0" err="1">
                <a:ea typeface="+mn-lt"/>
                <a:cs typeface="+mn-lt"/>
              </a:rPr>
              <a:t>detection</a:t>
            </a:r>
            <a:r>
              <a:rPr lang="ko-KR" sz="1200" dirty="0">
                <a:ea typeface="+mn-lt"/>
                <a:cs typeface="+mn-lt"/>
              </a:rPr>
              <a:t> and </a:t>
            </a:r>
            <a:r>
              <a:rPr lang="ko-KR" sz="1200" dirty="0" err="1">
                <a:ea typeface="+mn-lt"/>
                <a:cs typeface="+mn-lt"/>
              </a:rPr>
              <a:t>warning</a:t>
            </a:r>
            <a:r>
              <a:rPr lang="ko-KR" sz="1200" dirty="0">
                <a:ea typeface="+mn-lt"/>
                <a:cs typeface="+mn-lt"/>
              </a:rPr>
              <a:t> of </a:t>
            </a:r>
            <a:r>
              <a:rPr lang="ko-KR" sz="1200" dirty="0" err="1">
                <a:ea typeface="+mn-lt"/>
                <a:cs typeface="+mn-lt"/>
              </a:rPr>
              <a:t>heart</a:t>
            </a:r>
            <a:r>
              <a:rPr lang="ko-KR" sz="1200" dirty="0">
                <a:ea typeface="+mn-lt"/>
                <a:cs typeface="+mn-lt"/>
              </a:rPr>
              <a:t> </a:t>
            </a:r>
            <a:r>
              <a:rPr lang="ko-KR" sz="1200" dirty="0" err="1">
                <a:ea typeface="+mn-lt"/>
                <a:cs typeface="+mn-lt"/>
              </a:rPr>
              <a:t>attacks</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drivers</a:t>
            </a:r>
            <a:r>
              <a:rPr lang="ko-KR" sz="1200" dirty="0">
                <a:ea typeface="+mn-lt"/>
                <a:cs typeface="+mn-lt"/>
              </a:rPr>
              <a:t>, </a:t>
            </a:r>
            <a:r>
              <a:rPr lang="ko-KR" sz="1200" dirty="0" err="1">
                <a:ea typeface="+mn-lt"/>
                <a:cs typeface="+mn-lt"/>
              </a:rPr>
              <a:t>which</a:t>
            </a:r>
            <a:r>
              <a:rPr lang="ko-KR" sz="1200" dirty="0">
                <a:ea typeface="+mn-lt"/>
                <a:cs typeface="+mn-lt"/>
              </a:rPr>
              <a:t> </a:t>
            </a:r>
            <a:r>
              <a:rPr lang="ko-KR" sz="1200" dirty="0" err="1">
                <a:ea typeface="+mn-lt"/>
                <a:cs typeface="+mn-lt"/>
              </a:rPr>
              <a:t>could</a:t>
            </a:r>
            <a:r>
              <a:rPr lang="ko-KR" sz="1200" dirty="0">
                <a:ea typeface="+mn-lt"/>
                <a:cs typeface="+mn-lt"/>
              </a:rPr>
              <a:t> </a:t>
            </a:r>
            <a:r>
              <a:rPr lang="ko-KR" sz="1200" dirty="0" err="1">
                <a:ea typeface="+mn-lt"/>
                <a:cs typeface="+mn-lt"/>
              </a:rPr>
              <a:t>be</a:t>
            </a:r>
            <a:r>
              <a:rPr lang="ko-KR" sz="1200" dirty="0">
                <a:ea typeface="+mn-lt"/>
                <a:cs typeface="+mn-lt"/>
              </a:rPr>
              <a:t> </a:t>
            </a:r>
            <a:r>
              <a:rPr lang="ko-KR" sz="1200" dirty="0" err="1">
                <a:ea typeface="+mn-lt"/>
                <a:cs typeface="+mn-lt"/>
              </a:rPr>
              <a:t>enormously</a:t>
            </a:r>
            <a:r>
              <a:rPr lang="ko-KR" sz="1200" dirty="0">
                <a:ea typeface="+mn-lt"/>
                <a:cs typeface="+mn-lt"/>
              </a:rPr>
              <a:t> </a:t>
            </a:r>
            <a:r>
              <a:rPr lang="ko-KR" sz="1200" dirty="0" err="1">
                <a:ea typeface="+mn-lt"/>
                <a:cs typeface="+mn-lt"/>
              </a:rPr>
              <a:t>helpful</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reducing</a:t>
            </a:r>
            <a:r>
              <a:rPr lang="ko-KR" sz="1200" dirty="0">
                <a:ea typeface="+mn-lt"/>
                <a:cs typeface="+mn-lt"/>
              </a:rPr>
              <a:t> </a:t>
            </a:r>
            <a:r>
              <a:rPr lang="ko-KR" sz="1200" dirty="0" err="1">
                <a:ea typeface="+mn-lt"/>
                <a:cs typeface="+mn-lt"/>
              </a:rPr>
              <a:t>road</a:t>
            </a:r>
            <a:r>
              <a:rPr lang="ko-KR" sz="1200" dirty="0">
                <a:ea typeface="+mn-lt"/>
                <a:cs typeface="+mn-lt"/>
              </a:rPr>
              <a:t> </a:t>
            </a:r>
            <a:r>
              <a:rPr lang="ko-KR" sz="1200" dirty="0" err="1">
                <a:ea typeface="+mn-lt"/>
                <a:cs typeface="+mn-lt"/>
              </a:rPr>
              <a:t>accidents</a:t>
            </a:r>
            <a:r>
              <a:rPr lang="ko-KR" sz="1200" dirty="0">
                <a:ea typeface="+mn-lt"/>
                <a:cs typeface="+mn-lt"/>
              </a:rPr>
              <a:t>. </a:t>
            </a:r>
            <a:endParaRPr lang="ko-KR" altLang="en-US" sz="1200">
              <a:ea typeface="+mn-lt"/>
              <a:cs typeface="+mn-lt"/>
            </a:endParaRPr>
          </a:p>
          <a:p>
            <a:pPr marL="0" indent="0">
              <a:buNone/>
            </a:pPr>
            <a:r>
              <a:rPr lang="ko-KR" sz="1200" dirty="0">
                <a:ea typeface="+mn-lt"/>
                <a:cs typeface="+mn-lt"/>
              </a:rPr>
              <a:t>The </a:t>
            </a:r>
            <a:r>
              <a:rPr lang="ko-KR" sz="1200" dirty="0" err="1">
                <a:ea typeface="+mn-lt"/>
                <a:cs typeface="+mn-lt"/>
              </a:rPr>
              <a:t>system</a:t>
            </a:r>
            <a:r>
              <a:rPr lang="ko-KR" sz="1200" dirty="0">
                <a:ea typeface="+mn-lt"/>
                <a:cs typeface="+mn-lt"/>
              </a:rPr>
              <a:t> </a:t>
            </a:r>
            <a:r>
              <a:rPr lang="ko-KR" sz="1200" dirty="0" err="1">
                <a:ea typeface="+mn-lt"/>
                <a:cs typeface="+mn-lt"/>
              </a:rPr>
              <a:t>consists</a:t>
            </a:r>
            <a:r>
              <a:rPr lang="ko-KR" sz="1200" dirty="0">
                <a:ea typeface="+mn-lt"/>
                <a:cs typeface="+mn-lt"/>
              </a:rPr>
              <a:t> of </a:t>
            </a:r>
            <a:r>
              <a:rPr lang="ko-KR" sz="1200" dirty="0" err="1">
                <a:ea typeface="+mn-lt"/>
                <a:cs typeface="+mn-lt"/>
              </a:rPr>
              <a:t>two</a:t>
            </a:r>
            <a:r>
              <a:rPr lang="ko-KR" sz="1200" dirty="0">
                <a:ea typeface="+mn-lt"/>
                <a:cs typeface="+mn-lt"/>
              </a:rPr>
              <a:t> </a:t>
            </a:r>
            <a:r>
              <a:rPr lang="ko-KR" sz="1200" dirty="0" err="1">
                <a:ea typeface="+mn-lt"/>
                <a:cs typeface="+mn-lt"/>
              </a:rPr>
              <a:t>subsystems</a:t>
            </a:r>
            <a:r>
              <a:rPr lang="ko-KR" sz="1200" dirty="0">
                <a:ea typeface="+mn-lt"/>
                <a:cs typeface="+mn-lt"/>
              </a:rPr>
              <a:t> </a:t>
            </a:r>
            <a:r>
              <a:rPr lang="ko-KR" sz="1200" dirty="0" err="1">
                <a:ea typeface="+mn-lt"/>
                <a:cs typeface="+mn-lt"/>
              </a:rPr>
              <a:t>that</a:t>
            </a:r>
            <a:r>
              <a:rPr lang="ko-KR" sz="1200" dirty="0">
                <a:ea typeface="+mn-lt"/>
                <a:cs typeface="+mn-lt"/>
              </a:rPr>
              <a:t> </a:t>
            </a:r>
            <a:r>
              <a:rPr lang="ko-KR" sz="1200" dirty="0" err="1">
                <a:ea typeface="+mn-lt"/>
                <a:cs typeface="+mn-lt"/>
              </a:rPr>
              <a:t>communicate</a:t>
            </a:r>
            <a:r>
              <a:rPr lang="ko-KR" sz="1200" dirty="0">
                <a:ea typeface="+mn-lt"/>
                <a:cs typeface="+mn-lt"/>
              </a:rPr>
              <a:t> </a:t>
            </a:r>
            <a:r>
              <a:rPr lang="ko-KR" sz="1200" dirty="0" err="1">
                <a:ea typeface="+mn-lt"/>
                <a:cs typeface="+mn-lt"/>
              </a:rPr>
              <a:t>wirelessly</a:t>
            </a:r>
            <a:r>
              <a:rPr lang="ko-KR" sz="1200" dirty="0">
                <a:ea typeface="+mn-lt"/>
                <a:cs typeface="+mn-lt"/>
              </a:rPr>
              <a:t> </a:t>
            </a:r>
            <a:r>
              <a:rPr lang="ko-KR" sz="1200" dirty="0" err="1">
                <a:ea typeface="+mn-lt"/>
                <a:cs typeface="+mn-lt"/>
              </a:rPr>
              <a:t>using</a:t>
            </a:r>
            <a:r>
              <a:rPr lang="ko-KR" sz="1200" dirty="0">
                <a:ea typeface="+mn-lt"/>
                <a:cs typeface="+mn-lt"/>
              </a:rPr>
              <a:t> </a:t>
            </a:r>
            <a:r>
              <a:rPr lang="ko-KR" sz="1200" dirty="0" err="1">
                <a:ea typeface="+mn-lt"/>
                <a:cs typeface="+mn-lt"/>
              </a:rPr>
              <a:t>Bluetooth</a:t>
            </a:r>
            <a:r>
              <a:rPr lang="ko-KR" sz="1200" dirty="0">
                <a:ea typeface="+mn-lt"/>
                <a:cs typeface="+mn-lt"/>
              </a:rPr>
              <a:t> </a:t>
            </a:r>
            <a:r>
              <a:rPr lang="ko-KR" sz="1200" dirty="0" err="1">
                <a:ea typeface="+mn-lt"/>
                <a:cs typeface="+mn-lt"/>
              </a:rPr>
              <a:t>technology</a:t>
            </a:r>
            <a:r>
              <a:rPr lang="ko-KR" sz="1200" dirty="0">
                <a:ea typeface="+mn-lt"/>
                <a:cs typeface="+mn-lt"/>
              </a:rPr>
              <a:t>, </a:t>
            </a:r>
            <a:r>
              <a:rPr lang="ko-KR" sz="1200" dirty="0" err="1">
                <a:ea typeface="+mn-lt"/>
                <a:cs typeface="+mn-lt"/>
              </a:rPr>
              <a:t>namely</a:t>
            </a:r>
            <a:r>
              <a:rPr lang="ko-KR" sz="1200" dirty="0">
                <a:ea typeface="+mn-lt"/>
                <a:cs typeface="+mn-lt"/>
              </a:rPr>
              <a:t>, </a:t>
            </a:r>
            <a:r>
              <a:rPr lang="ko-KR" sz="1200" dirty="0" err="1">
                <a:ea typeface="+mn-lt"/>
                <a:cs typeface="+mn-lt"/>
              </a:rPr>
              <a:t>a</a:t>
            </a:r>
            <a:r>
              <a:rPr lang="ko-KR" sz="1200" dirty="0">
                <a:ea typeface="+mn-lt"/>
                <a:cs typeface="+mn-lt"/>
              </a:rPr>
              <a:t> </a:t>
            </a:r>
            <a:r>
              <a:rPr lang="ko-KR" sz="1200" dirty="0" err="1">
                <a:ea typeface="+mn-lt"/>
                <a:cs typeface="+mn-lt"/>
              </a:rPr>
              <a:t>wearable</a:t>
            </a:r>
            <a:r>
              <a:rPr lang="ko-KR" sz="1200" dirty="0">
                <a:ea typeface="+mn-lt"/>
                <a:cs typeface="+mn-lt"/>
              </a:rPr>
              <a:t> </a:t>
            </a:r>
            <a:r>
              <a:rPr lang="ko-KR" sz="1200" dirty="0" err="1">
                <a:ea typeface="+mn-lt"/>
                <a:cs typeface="+mn-lt"/>
              </a:rPr>
              <a:t>sensor</a:t>
            </a:r>
            <a:r>
              <a:rPr lang="ko-KR" sz="1200" dirty="0">
                <a:ea typeface="+mn-lt"/>
                <a:cs typeface="+mn-lt"/>
              </a:rPr>
              <a:t> </a:t>
            </a:r>
            <a:r>
              <a:rPr lang="ko-KR" sz="1200" dirty="0" err="1">
                <a:ea typeface="+mn-lt"/>
                <a:cs typeface="+mn-lt"/>
              </a:rPr>
              <a:t>subsystem</a:t>
            </a:r>
            <a:r>
              <a:rPr lang="ko-KR" sz="1200" dirty="0">
                <a:ea typeface="+mn-lt"/>
                <a:cs typeface="+mn-lt"/>
              </a:rPr>
              <a:t> and </a:t>
            </a:r>
            <a:r>
              <a:rPr lang="ko-KR" sz="1200" b="1" dirty="0" err="1">
                <a:ea typeface="+mn-lt"/>
                <a:cs typeface="+mn-lt"/>
              </a:rPr>
              <a:t>an</a:t>
            </a:r>
            <a:r>
              <a:rPr lang="ko-KR" sz="1200" dirty="0">
                <a:ea typeface="+mn-lt"/>
                <a:cs typeface="+mn-lt"/>
              </a:rPr>
              <a:t> </a:t>
            </a:r>
            <a:r>
              <a:rPr lang="ko-KR" sz="1200" b="1" dirty="0" err="1">
                <a:ea typeface="+mn-lt"/>
                <a:cs typeface="+mn-lt"/>
              </a:rPr>
              <a:t>intelligent</a:t>
            </a:r>
            <a:r>
              <a:rPr lang="ko-KR" sz="1200" b="1" dirty="0">
                <a:ea typeface="+mn-lt"/>
                <a:cs typeface="+mn-lt"/>
              </a:rPr>
              <a:t> </a:t>
            </a:r>
            <a:r>
              <a:rPr lang="ko-KR" sz="1200" b="1" dirty="0" err="1">
                <a:ea typeface="+mn-lt"/>
                <a:cs typeface="+mn-lt"/>
              </a:rPr>
              <a:t>heart</a:t>
            </a:r>
            <a:r>
              <a:rPr lang="ko-KR" sz="1200" b="1" dirty="0">
                <a:ea typeface="+mn-lt"/>
                <a:cs typeface="+mn-lt"/>
              </a:rPr>
              <a:t> </a:t>
            </a:r>
            <a:r>
              <a:rPr lang="ko-KR" sz="1200" b="1" dirty="0" err="1">
                <a:ea typeface="+mn-lt"/>
                <a:cs typeface="+mn-lt"/>
              </a:rPr>
              <a:t>attack</a:t>
            </a:r>
            <a:r>
              <a:rPr lang="ko-KR" sz="1200" b="1" dirty="0">
                <a:ea typeface="+mn-lt"/>
                <a:cs typeface="+mn-lt"/>
              </a:rPr>
              <a:t> </a:t>
            </a:r>
            <a:r>
              <a:rPr lang="ko-KR" sz="1200" b="1" dirty="0" err="1">
                <a:ea typeface="+mn-lt"/>
                <a:cs typeface="+mn-lt"/>
              </a:rPr>
              <a:t>detection</a:t>
            </a:r>
            <a:r>
              <a:rPr lang="ko-KR" sz="1200" dirty="0">
                <a:ea typeface="+mn-lt"/>
                <a:cs typeface="+mn-lt"/>
              </a:rPr>
              <a:t> and </a:t>
            </a:r>
            <a:r>
              <a:rPr lang="ko-KR" sz="1200" b="1" dirty="0" err="1">
                <a:ea typeface="+mn-lt"/>
                <a:cs typeface="+mn-lt"/>
              </a:rPr>
              <a:t>warning</a:t>
            </a:r>
            <a:r>
              <a:rPr lang="ko-KR" sz="1200" b="1" dirty="0">
                <a:ea typeface="+mn-lt"/>
                <a:cs typeface="+mn-lt"/>
              </a:rPr>
              <a:t> </a:t>
            </a:r>
            <a:r>
              <a:rPr lang="ko-KR" sz="1200" b="1" dirty="0" err="1">
                <a:ea typeface="+mn-lt"/>
                <a:cs typeface="+mn-lt"/>
              </a:rPr>
              <a:t>subsystem</a:t>
            </a:r>
            <a:r>
              <a:rPr lang="ko-KR" sz="1200" dirty="0">
                <a:ea typeface="+mn-lt"/>
                <a:cs typeface="+mn-lt"/>
              </a:rPr>
              <a:t>.</a:t>
            </a:r>
            <a:r>
              <a:rPr lang="ko-KR" altLang="en-US" sz="1200" dirty="0">
                <a:ea typeface="+mn-lt"/>
                <a:cs typeface="+mn-lt"/>
              </a:rPr>
              <a:t> </a:t>
            </a:r>
            <a:endParaRPr lang="ko-KR" altLang="en-US" sz="1200">
              <a:ea typeface="+mn-lt"/>
              <a:cs typeface="+mn-lt"/>
            </a:endParaRPr>
          </a:p>
          <a:p>
            <a:pPr marL="0" indent="0">
              <a:buNone/>
            </a:pPr>
            <a:r>
              <a:rPr lang="ko-KR" sz="1200" dirty="0">
                <a:ea typeface="+mn-lt"/>
                <a:cs typeface="+mn-lt"/>
              </a:rPr>
              <a:t>The </a:t>
            </a:r>
            <a:r>
              <a:rPr lang="ko-KR" sz="1200" dirty="0" err="1">
                <a:ea typeface="+mn-lt"/>
                <a:cs typeface="+mn-lt"/>
              </a:rPr>
              <a:t>sensor</a:t>
            </a:r>
            <a:r>
              <a:rPr lang="ko-KR" sz="1200" dirty="0">
                <a:ea typeface="+mn-lt"/>
                <a:cs typeface="+mn-lt"/>
              </a:rPr>
              <a:t> </a:t>
            </a:r>
            <a:r>
              <a:rPr lang="ko-KR" sz="1200" dirty="0" err="1">
                <a:ea typeface="+mn-lt"/>
                <a:cs typeface="+mn-lt"/>
              </a:rPr>
              <a:t>subsystem</a:t>
            </a:r>
            <a:r>
              <a:rPr lang="ko-KR" sz="1200" dirty="0">
                <a:ea typeface="+mn-lt"/>
                <a:cs typeface="+mn-lt"/>
              </a:rPr>
              <a:t> </a:t>
            </a:r>
            <a:r>
              <a:rPr lang="ko-KR" sz="1200" dirty="0" err="1">
                <a:ea typeface="+mn-lt"/>
                <a:cs typeface="+mn-lt"/>
              </a:rPr>
              <a:t>records</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electrical</a:t>
            </a:r>
            <a:r>
              <a:rPr lang="ko-KR" sz="1200" dirty="0">
                <a:ea typeface="+mn-lt"/>
                <a:cs typeface="+mn-lt"/>
              </a:rPr>
              <a:t> </a:t>
            </a:r>
            <a:r>
              <a:rPr lang="ko-KR" sz="1200" dirty="0" err="1">
                <a:ea typeface="+mn-lt"/>
                <a:cs typeface="+mn-lt"/>
              </a:rPr>
              <a:t>activity</a:t>
            </a:r>
            <a:r>
              <a:rPr lang="ko-KR" sz="1200" dirty="0">
                <a:ea typeface="+mn-lt"/>
                <a:cs typeface="+mn-lt"/>
              </a:rPr>
              <a:t> of </a:t>
            </a:r>
            <a:r>
              <a:rPr lang="ko-KR" sz="1200" dirty="0" err="1">
                <a:ea typeface="+mn-lt"/>
                <a:cs typeface="+mn-lt"/>
              </a:rPr>
              <a:t>the</a:t>
            </a:r>
            <a:r>
              <a:rPr lang="ko-KR" sz="1200" dirty="0">
                <a:ea typeface="+mn-lt"/>
                <a:cs typeface="+mn-lt"/>
              </a:rPr>
              <a:t> </a:t>
            </a:r>
            <a:r>
              <a:rPr lang="ko-KR" sz="1200" dirty="0" err="1">
                <a:ea typeface="+mn-lt"/>
                <a:cs typeface="+mn-lt"/>
              </a:rPr>
              <a:t>heart</a:t>
            </a:r>
            <a:r>
              <a:rPr lang="ko-KR" sz="1200" dirty="0">
                <a:ea typeface="+mn-lt"/>
                <a:cs typeface="+mn-lt"/>
              </a:rPr>
              <a:t> </a:t>
            </a:r>
            <a:r>
              <a:rPr lang="ko-KR" sz="1200" dirty="0" err="1">
                <a:ea typeface="+mn-lt"/>
                <a:cs typeface="+mn-lt"/>
              </a:rPr>
              <a:t>from</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chest</a:t>
            </a:r>
            <a:r>
              <a:rPr lang="ko-KR" sz="1200" dirty="0">
                <a:ea typeface="+mn-lt"/>
                <a:cs typeface="+mn-lt"/>
              </a:rPr>
              <a:t> </a:t>
            </a:r>
            <a:r>
              <a:rPr lang="ko-KR" sz="1200" dirty="0" err="1">
                <a:ea typeface="+mn-lt"/>
                <a:cs typeface="+mn-lt"/>
              </a:rPr>
              <a:t>area</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produce</a:t>
            </a:r>
            <a:r>
              <a:rPr lang="ko-KR" sz="1200" dirty="0">
                <a:ea typeface="+mn-lt"/>
                <a:cs typeface="+mn-lt"/>
              </a:rPr>
              <a:t> </a:t>
            </a:r>
            <a:r>
              <a:rPr lang="ko-KR" sz="1200" b="1" dirty="0" err="1">
                <a:ea typeface="+mn-lt"/>
                <a:cs typeface="+mn-lt"/>
              </a:rPr>
              <a:t>electrocardiogram</a:t>
            </a:r>
            <a:r>
              <a:rPr lang="ko-KR" sz="1200" b="1" dirty="0">
                <a:ea typeface="+mn-lt"/>
                <a:cs typeface="+mn-lt"/>
              </a:rPr>
              <a:t> (ECG)</a:t>
            </a:r>
            <a:r>
              <a:rPr lang="ko-KR" sz="1200" dirty="0">
                <a:ea typeface="+mn-lt"/>
                <a:cs typeface="+mn-lt"/>
              </a:rPr>
              <a:t> </a:t>
            </a:r>
            <a:r>
              <a:rPr lang="ko-KR" sz="1200" dirty="0" err="1">
                <a:ea typeface="+mn-lt"/>
                <a:cs typeface="+mn-lt"/>
              </a:rPr>
              <a:t>trace</a:t>
            </a:r>
            <a:r>
              <a:rPr lang="ko-KR" sz="1200" dirty="0">
                <a:ea typeface="+mn-lt"/>
                <a:cs typeface="+mn-lt"/>
              </a:rPr>
              <a:t> and </a:t>
            </a:r>
            <a:r>
              <a:rPr lang="ko-KR" sz="1200" dirty="0" err="1">
                <a:ea typeface="+mn-lt"/>
                <a:cs typeface="+mn-lt"/>
              </a:rPr>
              <a:t>send</a:t>
            </a:r>
            <a:r>
              <a:rPr lang="ko-KR" sz="1200" dirty="0">
                <a:ea typeface="+mn-lt"/>
                <a:cs typeface="+mn-lt"/>
              </a:rPr>
              <a:t> </a:t>
            </a:r>
            <a:r>
              <a:rPr lang="ko-KR" sz="1200" dirty="0" err="1">
                <a:ea typeface="+mn-lt"/>
                <a:cs typeface="+mn-lt"/>
              </a:rPr>
              <a:t>that</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other</a:t>
            </a:r>
            <a:r>
              <a:rPr lang="ko-KR" sz="1200" dirty="0">
                <a:ea typeface="+mn-lt"/>
                <a:cs typeface="+mn-lt"/>
              </a:rPr>
              <a:t> </a:t>
            </a:r>
            <a:r>
              <a:rPr lang="ko-KR" sz="1200" dirty="0" err="1">
                <a:ea typeface="+mn-lt"/>
                <a:cs typeface="+mn-lt"/>
              </a:rPr>
              <a:t>portable</a:t>
            </a:r>
            <a:r>
              <a:rPr lang="ko-KR" sz="1200" dirty="0">
                <a:ea typeface="+mn-lt"/>
                <a:cs typeface="+mn-lt"/>
              </a:rPr>
              <a:t> </a:t>
            </a:r>
            <a:r>
              <a:rPr lang="ko-KR" sz="1200" dirty="0" err="1">
                <a:ea typeface="+mn-lt"/>
                <a:cs typeface="+mn-lt"/>
              </a:rPr>
              <a:t>decision-making</a:t>
            </a:r>
            <a:r>
              <a:rPr lang="ko-KR" sz="1200" dirty="0">
                <a:ea typeface="+mn-lt"/>
                <a:cs typeface="+mn-lt"/>
              </a:rPr>
              <a:t> </a:t>
            </a:r>
            <a:r>
              <a:rPr lang="ko-KR" sz="1200" dirty="0" err="1">
                <a:ea typeface="+mn-lt"/>
                <a:cs typeface="+mn-lt"/>
              </a:rPr>
              <a:t>subsystem</a:t>
            </a:r>
            <a:r>
              <a:rPr lang="ko-KR" sz="1200" dirty="0">
                <a:ea typeface="+mn-lt"/>
                <a:cs typeface="+mn-lt"/>
              </a:rPr>
              <a:t> </a:t>
            </a:r>
            <a:r>
              <a:rPr lang="ko-KR" sz="1200" dirty="0" err="1">
                <a:ea typeface="+mn-lt"/>
                <a:cs typeface="+mn-lt"/>
              </a:rPr>
              <a:t>where</a:t>
            </a:r>
            <a:r>
              <a:rPr lang="ko-KR" sz="1200" dirty="0">
                <a:ea typeface="+mn-lt"/>
                <a:cs typeface="+mn-lt"/>
              </a:rPr>
              <a:t> </a:t>
            </a:r>
            <a:r>
              <a:rPr lang="ko-KR" sz="1200" b="1" dirty="0" err="1">
                <a:ea typeface="+mn-lt"/>
                <a:cs typeface="+mn-lt"/>
              </a:rPr>
              <a:t>the</a:t>
            </a:r>
            <a:r>
              <a:rPr lang="ko-KR" sz="1200" b="1" dirty="0">
                <a:ea typeface="+mn-lt"/>
                <a:cs typeface="+mn-lt"/>
              </a:rPr>
              <a:t> </a:t>
            </a:r>
            <a:r>
              <a:rPr lang="ko-KR" sz="1200" b="1" dirty="0" err="1">
                <a:ea typeface="+mn-lt"/>
                <a:cs typeface="+mn-lt"/>
              </a:rPr>
              <a:t>symptoms</a:t>
            </a:r>
            <a:r>
              <a:rPr lang="ko-KR" sz="1200" b="1" dirty="0">
                <a:ea typeface="+mn-lt"/>
                <a:cs typeface="+mn-lt"/>
              </a:rPr>
              <a:t> of </a:t>
            </a:r>
            <a:r>
              <a:rPr lang="ko-KR" sz="1200" b="1" dirty="0" err="1">
                <a:ea typeface="+mn-lt"/>
                <a:cs typeface="+mn-lt"/>
              </a:rPr>
              <a:t>heart</a:t>
            </a:r>
            <a:r>
              <a:rPr lang="ko-KR" sz="1200" b="1" dirty="0">
                <a:ea typeface="+mn-lt"/>
                <a:cs typeface="+mn-lt"/>
              </a:rPr>
              <a:t> </a:t>
            </a:r>
            <a:r>
              <a:rPr lang="ko-KR" sz="1200" b="1" dirty="0" err="1">
                <a:ea typeface="+mn-lt"/>
                <a:cs typeface="+mn-lt"/>
              </a:rPr>
              <a:t>attack</a:t>
            </a:r>
            <a:r>
              <a:rPr lang="ko-KR" sz="1200" b="1" dirty="0">
                <a:ea typeface="+mn-lt"/>
                <a:cs typeface="+mn-lt"/>
              </a:rPr>
              <a:t> </a:t>
            </a:r>
            <a:r>
              <a:rPr lang="ko-KR" sz="1200" b="1" dirty="0" err="1">
                <a:ea typeface="+mn-lt"/>
                <a:cs typeface="+mn-lt"/>
              </a:rPr>
              <a:t>are</a:t>
            </a:r>
            <a:r>
              <a:rPr lang="ko-KR" sz="1200" b="1" dirty="0">
                <a:ea typeface="+mn-lt"/>
                <a:cs typeface="+mn-lt"/>
              </a:rPr>
              <a:t> </a:t>
            </a:r>
            <a:r>
              <a:rPr lang="ko-KR" sz="1200" b="1" dirty="0" err="1">
                <a:ea typeface="+mn-lt"/>
                <a:cs typeface="+mn-lt"/>
              </a:rPr>
              <a:t>detected</a:t>
            </a:r>
            <a:r>
              <a:rPr lang="ko-KR" sz="1200" dirty="0">
                <a:ea typeface="+mn-lt"/>
                <a:cs typeface="+mn-lt"/>
              </a:rPr>
              <a:t>. </a:t>
            </a:r>
            <a:endParaRPr lang="ko-KR" altLang="en-US" sz="1200">
              <a:ea typeface="+mn-lt"/>
              <a:cs typeface="+mn-lt"/>
            </a:endParaRPr>
          </a:p>
          <a:p>
            <a:pPr marL="0" indent="0">
              <a:buNone/>
            </a:pPr>
            <a:r>
              <a:rPr lang="ko-KR" sz="1200" dirty="0" err="1">
                <a:ea typeface="+mn-lt"/>
                <a:cs typeface="+mn-lt"/>
              </a:rPr>
              <a:t>We</a:t>
            </a:r>
            <a:r>
              <a:rPr lang="ko-KR" sz="1200" dirty="0">
                <a:ea typeface="+mn-lt"/>
                <a:cs typeface="+mn-lt"/>
              </a:rPr>
              <a:t> </a:t>
            </a:r>
            <a:r>
              <a:rPr lang="ko-KR" sz="1200" dirty="0" err="1">
                <a:ea typeface="+mn-lt"/>
                <a:cs typeface="+mn-lt"/>
              </a:rPr>
              <a:t>evaluated</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performance</a:t>
            </a:r>
            <a:r>
              <a:rPr lang="ko-KR" sz="1200" dirty="0">
                <a:ea typeface="+mn-lt"/>
                <a:cs typeface="+mn-lt"/>
              </a:rPr>
              <a:t> of </a:t>
            </a:r>
            <a:r>
              <a:rPr lang="ko-KR" sz="1200" dirty="0" err="1">
                <a:ea typeface="+mn-lt"/>
                <a:cs typeface="+mn-lt"/>
              </a:rPr>
              <a:t>dry</a:t>
            </a:r>
            <a:r>
              <a:rPr lang="ko-KR" sz="1200" dirty="0">
                <a:ea typeface="+mn-lt"/>
                <a:cs typeface="+mn-lt"/>
              </a:rPr>
              <a:t> </a:t>
            </a:r>
            <a:r>
              <a:rPr lang="ko-KR" sz="1200" dirty="0" err="1">
                <a:ea typeface="+mn-lt"/>
                <a:cs typeface="+mn-lt"/>
              </a:rPr>
              <a:t>electrodes</a:t>
            </a:r>
            <a:r>
              <a:rPr lang="ko-KR" sz="1200" dirty="0">
                <a:ea typeface="+mn-lt"/>
                <a:cs typeface="+mn-lt"/>
              </a:rPr>
              <a:t> and </a:t>
            </a:r>
            <a:r>
              <a:rPr lang="ko-KR" sz="1200" dirty="0" err="1">
                <a:ea typeface="+mn-lt"/>
                <a:cs typeface="+mn-lt"/>
              </a:rPr>
              <a:t>different</a:t>
            </a:r>
            <a:r>
              <a:rPr lang="ko-KR" sz="1200" dirty="0">
                <a:ea typeface="+mn-lt"/>
                <a:cs typeface="+mn-lt"/>
              </a:rPr>
              <a:t> </a:t>
            </a:r>
            <a:r>
              <a:rPr lang="ko-KR" sz="1200" dirty="0" err="1">
                <a:ea typeface="+mn-lt"/>
                <a:cs typeface="+mn-lt"/>
              </a:rPr>
              <a:t>electrode</a:t>
            </a:r>
            <a:r>
              <a:rPr lang="ko-KR" sz="1200" dirty="0">
                <a:ea typeface="+mn-lt"/>
                <a:cs typeface="+mn-lt"/>
              </a:rPr>
              <a:t> </a:t>
            </a:r>
            <a:r>
              <a:rPr lang="ko-KR" sz="1200" dirty="0" err="1">
                <a:ea typeface="+mn-lt"/>
                <a:cs typeface="+mn-lt"/>
              </a:rPr>
              <a:t>configurations</a:t>
            </a:r>
            <a:r>
              <a:rPr lang="ko-KR" sz="1200" dirty="0">
                <a:ea typeface="+mn-lt"/>
                <a:cs typeface="+mn-lt"/>
              </a:rPr>
              <a:t> and </a:t>
            </a:r>
            <a:r>
              <a:rPr lang="ko-KR" sz="1200" dirty="0" err="1">
                <a:ea typeface="+mn-lt"/>
                <a:cs typeface="+mn-lt"/>
              </a:rPr>
              <a:t>measured</a:t>
            </a:r>
            <a:r>
              <a:rPr lang="ko-KR" sz="1200" dirty="0">
                <a:ea typeface="+mn-lt"/>
                <a:cs typeface="+mn-lt"/>
              </a:rPr>
              <a:t> </a:t>
            </a:r>
            <a:r>
              <a:rPr lang="ko-KR" sz="1200" dirty="0" err="1">
                <a:ea typeface="+mn-lt"/>
                <a:cs typeface="+mn-lt"/>
              </a:rPr>
              <a:t>overall</a:t>
            </a:r>
            <a:r>
              <a:rPr lang="ko-KR" sz="1200" dirty="0">
                <a:ea typeface="+mn-lt"/>
                <a:cs typeface="+mn-lt"/>
              </a:rPr>
              <a:t> </a:t>
            </a:r>
            <a:r>
              <a:rPr lang="ko-KR" sz="1200" dirty="0" err="1">
                <a:ea typeface="+mn-lt"/>
                <a:cs typeface="+mn-lt"/>
              </a:rPr>
              <a:t>power</a:t>
            </a:r>
            <a:r>
              <a:rPr lang="ko-KR" sz="1200" dirty="0">
                <a:ea typeface="+mn-lt"/>
                <a:cs typeface="+mn-lt"/>
              </a:rPr>
              <a:t> </a:t>
            </a:r>
            <a:r>
              <a:rPr lang="ko-KR" sz="1200" dirty="0" err="1">
                <a:ea typeface="+mn-lt"/>
                <a:cs typeface="+mn-lt"/>
              </a:rPr>
              <a:t>consumption</a:t>
            </a:r>
            <a:r>
              <a:rPr lang="ko-KR" sz="1200" dirty="0">
                <a:ea typeface="+mn-lt"/>
                <a:cs typeface="+mn-lt"/>
              </a:rPr>
              <a:t> of </a:t>
            </a:r>
            <a:r>
              <a:rPr lang="ko-KR" sz="1200" dirty="0" err="1">
                <a:ea typeface="+mn-lt"/>
                <a:cs typeface="+mn-lt"/>
              </a:rPr>
              <a:t>the</a:t>
            </a:r>
            <a:r>
              <a:rPr lang="ko-KR" sz="1200" dirty="0">
                <a:ea typeface="+mn-lt"/>
                <a:cs typeface="+mn-lt"/>
              </a:rPr>
              <a:t> </a:t>
            </a:r>
            <a:r>
              <a:rPr lang="ko-KR" sz="1200" dirty="0" err="1">
                <a:ea typeface="+mn-lt"/>
                <a:cs typeface="+mn-lt"/>
              </a:rPr>
              <a:t>system</a:t>
            </a:r>
            <a:r>
              <a:rPr lang="ko-KR" sz="1200" dirty="0">
                <a:ea typeface="+mn-lt"/>
                <a:cs typeface="+mn-lt"/>
              </a:rPr>
              <a:t>.</a:t>
            </a:r>
            <a:endParaRPr lang="ko-KR" altLang="en-US" sz="1200" dirty="0">
              <a:ea typeface="+mn-lt"/>
              <a:cs typeface="+mn-lt"/>
            </a:endParaRPr>
          </a:p>
          <a:p>
            <a:pPr marL="0" indent="0">
              <a:buNone/>
            </a:pPr>
            <a:r>
              <a:rPr lang="ko-KR" sz="1200" b="1" dirty="0" err="1">
                <a:ea typeface="+mn-lt"/>
                <a:cs typeface="+mn-lt"/>
              </a:rPr>
              <a:t>Linear</a:t>
            </a:r>
            <a:r>
              <a:rPr lang="ko-KR" sz="1200" b="1" dirty="0">
                <a:ea typeface="+mn-lt"/>
                <a:cs typeface="+mn-lt"/>
              </a:rPr>
              <a:t> </a:t>
            </a:r>
            <a:r>
              <a:rPr lang="ko-KR" sz="1200" b="1" dirty="0" err="1">
                <a:ea typeface="+mn-lt"/>
                <a:cs typeface="+mn-lt"/>
              </a:rPr>
              <a:t>classification</a:t>
            </a:r>
            <a:r>
              <a:rPr lang="ko-KR" sz="1200" b="1" dirty="0">
                <a:ea typeface="+mn-lt"/>
                <a:cs typeface="+mn-lt"/>
              </a:rPr>
              <a:t> and </a:t>
            </a:r>
            <a:r>
              <a:rPr lang="ko-KR" sz="1200" b="1" dirty="0" err="1">
                <a:ea typeface="+mn-lt"/>
                <a:cs typeface="+mn-lt"/>
              </a:rPr>
              <a:t>several</a:t>
            </a:r>
            <a:r>
              <a:rPr lang="ko-KR" sz="1200" b="1" dirty="0">
                <a:ea typeface="+mn-lt"/>
                <a:cs typeface="+mn-lt"/>
              </a:rPr>
              <a:t> </a:t>
            </a:r>
            <a:r>
              <a:rPr lang="ko-KR" sz="1200" b="1" dirty="0" err="1">
                <a:ea typeface="+mn-lt"/>
                <a:cs typeface="+mn-lt"/>
              </a:rPr>
              <a:t>machine</a:t>
            </a:r>
            <a:r>
              <a:rPr lang="ko-KR" sz="1200" b="1" dirty="0">
                <a:ea typeface="+mn-lt"/>
                <a:cs typeface="+mn-lt"/>
              </a:rPr>
              <a:t> </a:t>
            </a:r>
            <a:r>
              <a:rPr lang="ko-KR" sz="1200" b="1" dirty="0" err="1">
                <a:ea typeface="+mn-lt"/>
                <a:cs typeface="+mn-lt"/>
              </a:rPr>
              <a:t>algorithms</a:t>
            </a:r>
            <a:r>
              <a:rPr lang="ko-KR" sz="1200" dirty="0">
                <a:ea typeface="+mn-lt"/>
                <a:cs typeface="+mn-lt"/>
              </a:rPr>
              <a:t> </a:t>
            </a:r>
            <a:r>
              <a:rPr lang="ko-KR" sz="1200" dirty="0" err="1">
                <a:ea typeface="+mn-lt"/>
                <a:cs typeface="+mn-lt"/>
              </a:rPr>
              <a:t>were</a:t>
            </a:r>
            <a:r>
              <a:rPr lang="ko-KR" sz="1200" dirty="0">
                <a:ea typeface="+mn-lt"/>
                <a:cs typeface="+mn-lt"/>
              </a:rPr>
              <a:t> </a:t>
            </a:r>
            <a:r>
              <a:rPr lang="ko-KR" sz="1200" dirty="0" err="1">
                <a:ea typeface="+mn-lt"/>
                <a:cs typeface="+mn-lt"/>
              </a:rPr>
              <a:t>trained</a:t>
            </a:r>
            <a:r>
              <a:rPr lang="ko-KR" sz="1200" dirty="0">
                <a:ea typeface="+mn-lt"/>
                <a:cs typeface="+mn-lt"/>
              </a:rPr>
              <a:t> and </a:t>
            </a:r>
            <a:r>
              <a:rPr lang="ko-KR" sz="1200" dirty="0" err="1">
                <a:ea typeface="+mn-lt"/>
                <a:cs typeface="+mn-lt"/>
              </a:rPr>
              <a:t>tested</a:t>
            </a:r>
            <a:r>
              <a:rPr lang="ko-KR" sz="1200" dirty="0">
                <a:ea typeface="+mn-lt"/>
                <a:cs typeface="+mn-lt"/>
              </a:rPr>
              <a:t> </a:t>
            </a:r>
            <a:r>
              <a:rPr lang="ko-KR" sz="1200" dirty="0" err="1">
                <a:ea typeface="+mn-lt"/>
                <a:cs typeface="+mn-lt"/>
              </a:rPr>
              <a:t>for</a:t>
            </a:r>
            <a:r>
              <a:rPr lang="ko-KR" sz="1200" dirty="0">
                <a:ea typeface="+mn-lt"/>
                <a:cs typeface="+mn-lt"/>
              </a:rPr>
              <a:t> </a:t>
            </a:r>
            <a:r>
              <a:rPr lang="ko-KR" sz="1200" dirty="0" err="1">
                <a:ea typeface="+mn-lt"/>
                <a:cs typeface="+mn-lt"/>
              </a:rPr>
              <a:t>real-time</a:t>
            </a:r>
            <a:r>
              <a:rPr lang="ko-KR" sz="1200" dirty="0">
                <a:ea typeface="+mn-lt"/>
                <a:cs typeface="+mn-lt"/>
              </a:rPr>
              <a:t> </a:t>
            </a:r>
            <a:r>
              <a:rPr lang="ko-KR" sz="1200" dirty="0" err="1">
                <a:ea typeface="+mn-lt"/>
                <a:cs typeface="+mn-lt"/>
              </a:rPr>
              <a:t>application</a:t>
            </a:r>
            <a:r>
              <a:rPr lang="ko-KR" sz="1200" dirty="0">
                <a:ea typeface="+mn-lt"/>
                <a:cs typeface="+mn-lt"/>
              </a:rPr>
              <a:t>.</a:t>
            </a:r>
            <a:r>
              <a:rPr lang="ko-KR" altLang="en-US" sz="1200" dirty="0">
                <a:ea typeface="+mn-lt"/>
                <a:cs typeface="+mn-lt"/>
              </a:rPr>
              <a:t> </a:t>
            </a:r>
            <a:endParaRPr lang="ko-KR" altLang="en-US" sz="1200">
              <a:ea typeface="+mn-lt"/>
              <a:cs typeface="+mn-lt"/>
            </a:endParaRPr>
          </a:p>
          <a:p>
            <a:pPr marL="0" indent="0">
              <a:buNone/>
            </a:pPr>
            <a:r>
              <a:rPr lang="ko-KR" sz="1200" dirty="0" err="1">
                <a:ea typeface="+mn-lt"/>
                <a:cs typeface="+mn-lt"/>
              </a:rPr>
              <a:t>It</a:t>
            </a:r>
            <a:r>
              <a:rPr lang="ko-KR" sz="1200" dirty="0">
                <a:ea typeface="+mn-lt"/>
                <a:cs typeface="+mn-lt"/>
              </a:rPr>
              <a:t> </a:t>
            </a:r>
            <a:r>
              <a:rPr lang="ko-KR" sz="1200" dirty="0" err="1">
                <a:ea typeface="+mn-lt"/>
                <a:cs typeface="+mn-lt"/>
              </a:rPr>
              <a:t>was</a:t>
            </a:r>
            <a:r>
              <a:rPr lang="ko-KR" sz="1200" dirty="0">
                <a:ea typeface="+mn-lt"/>
                <a:cs typeface="+mn-lt"/>
              </a:rPr>
              <a:t> </a:t>
            </a:r>
            <a:r>
              <a:rPr lang="ko-KR" sz="1200" dirty="0" err="1">
                <a:ea typeface="+mn-lt"/>
                <a:cs typeface="+mn-lt"/>
              </a:rPr>
              <a:t>observed</a:t>
            </a:r>
            <a:r>
              <a:rPr lang="ko-KR" sz="1200" dirty="0">
                <a:ea typeface="+mn-lt"/>
                <a:cs typeface="+mn-lt"/>
              </a:rPr>
              <a:t> </a:t>
            </a:r>
            <a:r>
              <a:rPr lang="ko-KR" sz="1200" dirty="0" err="1">
                <a:ea typeface="+mn-lt"/>
                <a:cs typeface="+mn-lt"/>
              </a:rPr>
              <a:t>that</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linear</a:t>
            </a:r>
            <a:r>
              <a:rPr lang="ko-KR" sz="1200" dirty="0">
                <a:ea typeface="+mn-lt"/>
                <a:cs typeface="+mn-lt"/>
              </a:rPr>
              <a:t> </a:t>
            </a:r>
            <a:r>
              <a:rPr lang="ko-KR" sz="1200" dirty="0" err="1">
                <a:ea typeface="+mn-lt"/>
                <a:cs typeface="+mn-lt"/>
              </a:rPr>
              <a:t>classification</a:t>
            </a:r>
            <a:r>
              <a:rPr lang="ko-KR" sz="1200" dirty="0">
                <a:ea typeface="+mn-lt"/>
                <a:cs typeface="+mn-lt"/>
              </a:rPr>
              <a:t> </a:t>
            </a:r>
            <a:r>
              <a:rPr lang="ko-KR" sz="1200" dirty="0" err="1">
                <a:ea typeface="+mn-lt"/>
                <a:cs typeface="+mn-lt"/>
              </a:rPr>
              <a:t>algorithm</a:t>
            </a:r>
            <a:r>
              <a:rPr lang="ko-KR" sz="1200" dirty="0">
                <a:ea typeface="+mn-lt"/>
                <a:cs typeface="+mn-lt"/>
              </a:rPr>
              <a:t> </a:t>
            </a:r>
            <a:r>
              <a:rPr lang="ko-KR" sz="1200" dirty="0" err="1">
                <a:ea typeface="+mn-lt"/>
                <a:cs typeface="+mn-lt"/>
              </a:rPr>
              <a:t>was</a:t>
            </a:r>
            <a:r>
              <a:rPr lang="ko-KR" sz="1200" dirty="0">
                <a:ea typeface="+mn-lt"/>
                <a:cs typeface="+mn-lt"/>
              </a:rPr>
              <a:t> </a:t>
            </a:r>
            <a:r>
              <a:rPr lang="ko-KR" sz="1200" dirty="0" err="1">
                <a:ea typeface="+mn-lt"/>
                <a:cs typeface="+mn-lt"/>
              </a:rPr>
              <a:t>not</a:t>
            </a:r>
            <a:r>
              <a:rPr lang="ko-KR" sz="1200" dirty="0">
                <a:ea typeface="+mn-lt"/>
                <a:cs typeface="+mn-lt"/>
              </a:rPr>
              <a:t> </a:t>
            </a:r>
            <a:r>
              <a:rPr lang="ko-KR" sz="1200" dirty="0" err="1">
                <a:ea typeface="+mn-lt"/>
                <a:cs typeface="+mn-lt"/>
              </a:rPr>
              <a:t>able</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detect</a:t>
            </a:r>
            <a:r>
              <a:rPr lang="ko-KR" sz="1200" dirty="0">
                <a:ea typeface="+mn-lt"/>
                <a:cs typeface="+mn-lt"/>
              </a:rPr>
              <a:t> </a:t>
            </a:r>
            <a:r>
              <a:rPr lang="ko-KR" sz="1200" dirty="0" err="1">
                <a:ea typeface="+mn-lt"/>
                <a:cs typeface="+mn-lt"/>
              </a:rPr>
              <a:t>heart</a:t>
            </a:r>
            <a:r>
              <a:rPr lang="ko-KR" sz="1200" dirty="0">
                <a:ea typeface="+mn-lt"/>
                <a:cs typeface="+mn-lt"/>
              </a:rPr>
              <a:t> </a:t>
            </a:r>
            <a:r>
              <a:rPr lang="ko-KR" sz="1200" dirty="0" err="1">
                <a:ea typeface="+mn-lt"/>
                <a:cs typeface="+mn-lt"/>
              </a:rPr>
              <a:t>attack</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noisy</a:t>
            </a:r>
            <a:r>
              <a:rPr lang="ko-KR" sz="1200" dirty="0">
                <a:ea typeface="+mn-lt"/>
                <a:cs typeface="+mn-lt"/>
              </a:rPr>
              <a:t> </a:t>
            </a:r>
            <a:r>
              <a:rPr lang="ko-KR" sz="1200" dirty="0" err="1">
                <a:ea typeface="+mn-lt"/>
                <a:cs typeface="+mn-lt"/>
              </a:rPr>
              <a:t>data</a:t>
            </a:r>
            <a:r>
              <a:rPr lang="ko-KR" sz="1200" dirty="0">
                <a:ea typeface="+mn-lt"/>
                <a:cs typeface="+mn-lt"/>
              </a:rPr>
              <a:t>, </a:t>
            </a:r>
            <a:r>
              <a:rPr lang="ko-KR" sz="1200" dirty="0" err="1">
                <a:ea typeface="+mn-lt"/>
                <a:cs typeface="+mn-lt"/>
              </a:rPr>
              <a:t>whereas</a:t>
            </a:r>
            <a:r>
              <a:rPr lang="ko-KR" sz="1200" dirty="0">
                <a:ea typeface="+mn-lt"/>
                <a:cs typeface="+mn-lt"/>
              </a:rPr>
              <a:t> </a:t>
            </a:r>
            <a:r>
              <a:rPr lang="ko-KR" sz="1200" b="1" dirty="0" err="1">
                <a:ea typeface="+mn-lt"/>
                <a:cs typeface="+mn-lt"/>
              </a:rPr>
              <a:t>the</a:t>
            </a:r>
            <a:r>
              <a:rPr lang="ko-KR" sz="1200" b="1" dirty="0">
                <a:ea typeface="+mn-lt"/>
                <a:cs typeface="+mn-lt"/>
              </a:rPr>
              <a:t> </a:t>
            </a:r>
            <a:r>
              <a:rPr lang="ko-KR" sz="1200" b="1" dirty="0" err="1">
                <a:ea typeface="+mn-lt"/>
                <a:cs typeface="+mn-lt"/>
              </a:rPr>
              <a:t>support</a:t>
            </a:r>
            <a:r>
              <a:rPr lang="ko-KR" sz="1200" b="1" dirty="0">
                <a:ea typeface="+mn-lt"/>
                <a:cs typeface="+mn-lt"/>
              </a:rPr>
              <a:t> </a:t>
            </a:r>
            <a:r>
              <a:rPr lang="ko-KR" sz="1200" b="1" dirty="0" err="1">
                <a:ea typeface="+mn-lt"/>
                <a:cs typeface="+mn-lt"/>
              </a:rPr>
              <a:t>vector</a:t>
            </a:r>
            <a:r>
              <a:rPr lang="ko-KR" sz="1200" b="1" dirty="0">
                <a:ea typeface="+mn-lt"/>
                <a:cs typeface="+mn-lt"/>
              </a:rPr>
              <a:t> </a:t>
            </a:r>
            <a:r>
              <a:rPr lang="ko-KR" sz="1200" b="1" dirty="0" err="1">
                <a:ea typeface="+mn-lt"/>
                <a:cs typeface="+mn-lt"/>
              </a:rPr>
              <a:t>machine</a:t>
            </a:r>
            <a:r>
              <a:rPr lang="ko-KR" sz="1200" b="1" dirty="0">
                <a:ea typeface="+mn-lt"/>
                <a:cs typeface="+mn-lt"/>
              </a:rPr>
              <a:t> (SVM)</a:t>
            </a:r>
            <a:r>
              <a:rPr lang="ko-KR" sz="1200" dirty="0">
                <a:ea typeface="+mn-lt"/>
                <a:cs typeface="+mn-lt"/>
              </a:rPr>
              <a:t> </a:t>
            </a:r>
            <a:r>
              <a:rPr lang="ko-KR" sz="1200" b="1" dirty="0" err="1">
                <a:ea typeface="+mn-lt"/>
                <a:cs typeface="+mn-lt"/>
              </a:rPr>
              <a:t>algorithm</a:t>
            </a:r>
            <a:r>
              <a:rPr lang="ko-KR" sz="1200" dirty="0">
                <a:ea typeface="+mn-lt"/>
                <a:cs typeface="+mn-lt"/>
              </a:rPr>
              <a:t> </a:t>
            </a:r>
            <a:r>
              <a:rPr lang="ko-KR" sz="1200" dirty="0" err="1">
                <a:ea typeface="+mn-lt"/>
                <a:cs typeface="+mn-lt"/>
              </a:rPr>
              <a:t>with</a:t>
            </a:r>
            <a:r>
              <a:rPr lang="ko-KR" sz="1200" dirty="0">
                <a:ea typeface="+mn-lt"/>
                <a:cs typeface="+mn-lt"/>
              </a:rPr>
              <a:t> </a:t>
            </a:r>
            <a:r>
              <a:rPr lang="ko-KR" sz="1200" dirty="0" err="1">
                <a:ea typeface="+mn-lt"/>
                <a:cs typeface="+mn-lt"/>
              </a:rPr>
              <a:t>polynomial</a:t>
            </a:r>
            <a:r>
              <a:rPr lang="ko-KR" sz="1200" dirty="0">
                <a:ea typeface="+mn-lt"/>
                <a:cs typeface="+mn-lt"/>
              </a:rPr>
              <a:t> </a:t>
            </a:r>
            <a:r>
              <a:rPr lang="ko-KR" sz="1200" dirty="0" err="1">
                <a:ea typeface="+mn-lt"/>
                <a:cs typeface="+mn-lt"/>
              </a:rPr>
              <a:t>kernel</a:t>
            </a:r>
            <a:r>
              <a:rPr lang="ko-KR" sz="1200" dirty="0">
                <a:ea typeface="+mn-lt"/>
                <a:cs typeface="+mn-lt"/>
              </a:rPr>
              <a:t> </a:t>
            </a:r>
            <a:r>
              <a:rPr lang="ko-KR" sz="1200" dirty="0" err="1">
                <a:ea typeface="+mn-lt"/>
                <a:cs typeface="+mn-lt"/>
              </a:rPr>
              <a:t>with</a:t>
            </a:r>
            <a:r>
              <a:rPr lang="ko-KR" sz="1200" dirty="0">
                <a:ea typeface="+mn-lt"/>
                <a:cs typeface="+mn-lt"/>
              </a:rPr>
              <a:t> </a:t>
            </a:r>
            <a:r>
              <a:rPr lang="ko-KR" sz="1200" dirty="0" err="1">
                <a:ea typeface="+mn-lt"/>
                <a:cs typeface="+mn-lt"/>
              </a:rPr>
              <a:t>extended</a:t>
            </a:r>
            <a:r>
              <a:rPr lang="ko-KR" sz="1200" dirty="0">
                <a:ea typeface="+mn-lt"/>
                <a:cs typeface="+mn-lt"/>
              </a:rPr>
              <a:t> </a:t>
            </a:r>
            <a:r>
              <a:rPr lang="ko-KR" sz="1200" dirty="0" err="1">
                <a:ea typeface="+mn-lt"/>
                <a:cs typeface="+mn-lt"/>
              </a:rPr>
              <a:t>time-frequency</a:t>
            </a:r>
            <a:r>
              <a:rPr lang="ko-KR" sz="1200" dirty="0">
                <a:ea typeface="+mn-lt"/>
                <a:cs typeface="+mn-lt"/>
              </a:rPr>
              <a:t> </a:t>
            </a:r>
            <a:r>
              <a:rPr lang="ko-KR" sz="1200" dirty="0" err="1">
                <a:ea typeface="+mn-lt"/>
                <a:cs typeface="+mn-lt"/>
              </a:rPr>
              <a:t>features</a:t>
            </a:r>
            <a:r>
              <a:rPr lang="ko-KR" sz="1200" dirty="0">
                <a:ea typeface="+mn-lt"/>
                <a:cs typeface="+mn-lt"/>
              </a:rPr>
              <a:t> </a:t>
            </a:r>
            <a:r>
              <a:rPr lang="ko-KR" sz="1200" dirty="0" err="1">
                <a:ea typeface="+mn-lt"/>
                <a:cs typeface="+mn-lt"/>
              </a:rPr>
              <a:t>using</a:t>
            </a:r>
            <a:r>
              <a:rPr lang="ko-KR" sz="1200" dirty="0">
                <a:ea typeface="+mn-lt"/>
                <a:cs typeface="+mn-lt"/>
              </a:rPr>
              <a:t> </a:t>
            </a:r>
            <a:r>
              <a:rPr lang="ko-KR" sz="1200" dirty="0" err="1">
                <a:ea typeface="+mn-lt"/>
                <a:cs typeface="+mn-lt"/>
              </a:rPr>
              <a:t>extended</a:t>
            </a:r>
            <a:r>
              <a:rPr lang="ko-KR" sz="1200" dirty="0">
                <a:ea typeface="+mn-lt"/>
                <a:cs typeface="+mn-lt"/>
              </a:rPr>
              <a:t> </a:t>
            </a:r>
            <a:r>
              <a:rPr lang="ko-KR" sz="1200" dirty="0" err="1">
                <a:ea typeface="+mn-lt"/>
                <a:cs typeface="+mn-lt"/>
              </a:rPr>
              <a:t>modified</a:t>
            </a:r>
            <a:r>
              <a:rPr lang="ko-KR" sz="1200" dirty="0">
                <a:ea typeface="+mn-lt"/>
                <a:cs typeface="+mn-lt"/>
              </a:rPr>
              <a:t> </a:t>
            </a:r>
            <a:r>
              <a:rPr lang="ko-KR" sz="1200" dirty="0" err="1">
                <a:ea typeface="+mn-lt"/>
                <a:cs typeface="+mn-lt"/>
              </a:rPr>
              <a:t>B-distribution</a:t>
            </a:r>
            <a:r>
              <a:rPr lang="ko-KR" sz="1200" dirty="0">
                <a:ea typeface="+mn-lt"/>
                <a:cs typeface="+mn-lt"/>
              </a:rPr>
              <a:t> (EMBD) </a:t>
            </a:r>
            <a:r>
              <a:rPr lang="ko-KR" sz="1200" dirty="0" err="1">
                <a:ea typeface="+mn-lt"/>
                <a:cs typeface="+mn-lt"/>
              </a:rPr>
              <a:t>showed</a:t>
            </a:r>
            <a:r>
              <a:rPr lang="ko-KR" sz="1200" dirty="0">
                <a:ea typeface="+mn-lt"/>
                <a:cs typeface="+mn-lt"/>
              </a:rPr>
              <a:t> </a:t>
            </a:r>
            <a:r>
              <a:rPr lang="ko-KR" sz="1200" dirty="0" err="1">
                <a:ea typeface="+mn-lt"/>
                <a:cs typeface="+mn-lt"/>
              </a:rPr>
              <a:t>highest</a:t>
            </a:r>
            <a:r>
              <a:rPr lang="ko-KR" sz="1200" dirty="0">
                <a:ea typeface="+mn-lt"/>
                <a:cs typeface="+mn-lt"/>
              </a:rPr>
              <a:t> </a:t>
            </a:r>
            <a:r>
              <a:rPr lang="ko-KR" sz="1200" dirty="0" err="1">
                <a:ea typeface="+mn-lt"/>
                <a:cs typeface="+mn-lt"/>
              </a:rPr>
              <a:t>accuracy</a:t>
            </a:r>
            <a:r>
              <a:rPr lang="ko-KR" sz="1200" dirty="0">
                <a:ea typeface="+mn-lt"/>
                <a:cs typeface="+mn-lt"/>
              </a:rPr>
              <a:t> and </a:t>
            </a:r>
            <a:r>
              <a:rPr lang="ko-KR" sz="1200" dirty="0" err="1">
                <a:ea typeface="+mn-lt"/>
                <a:cs typeface="+mn-lt"/>
              </a:rPr>
              <a:t>was</a:t>
            </a:r>
            <a:r>
              <a:rPr lang="ko-KR" sz="1200" dirty="0">
                <a:ea typeface="+mn-lt"/>
                <a:cs typeface="+mn-lt"/>
              </a:rPr>
              <a:t> </a:t>
            </a:r>
            <a:r>
              <a:rPr lang="ko-KR" sz="1200" dirty="0" err="1">
                <a:ea typeface="+mn-lt"/>
                <a:cs typeface="+mn-lt"/>
              </a:rPr>
              <a:t>able</a:t>
            </a:r>
            <a:r>
              <a:rPr lang="ko-KR"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detect</a:t>
            </a:r>
            <a:r>
              <a:rPr lang="ko-KR" sz="1200" dirty="0">
                <a:ea typeface="+mn-lt"/>
                <a:cs typeface="+mn-lt"/>
              </a:rPr>
              <a:t> 97.4% and 96.3% of </a:t>
            </a:r>
            <a:r>
              <a:rPr lang="ko-KR" sz="1200" b="1" dirty="0">
                <a:ea typeface="+mn-lt"/>
                <a:cs typeface="+mn-lt"/>
              </a:rPr>
              <a:t>ST-</a:t>
            </a:r>
            <a:r>
              <a:rPr lang="ko-KR" sz="1200" b="1" dirty="0" err="1">
                <a:ea typeface="+mn-lt"/>
                <a:cs typeface="+mn-lt"/>
              </a:rPr>
              <a:t>elevation</a:t>
            </a:r>
            <a:r>
              <a:rPr lang="ko-KR" sz="1200" b="1" dirty="0">
                <a:ea typeface="+mn-lt"/>
                <a:cs typeface="+mn-lt"/>
              </a:rPr>
              <a:t> </a:t>
            </a:r>
            <a:r>
              <a:rPr lang="ko-KR" sz="1200" b="1" dirty="0" err="1">
                <a:ea typeface="+mn-lt"/>
                <a:cs typeface="+mn-lt"/>
              </a:rPr>
              <a:t>myocardial</a:t>
            </a:r>
            <a:r>
              <a:rPr lang="ko-KR" sz="1200" b="1" dirty="0">
                <a:ea typeface="+mn-lt"/>
                <a:cs typeface="+mn-lt"/>
              </a:rPr>
              <a:t> </a:t>
            </a:r>
            <a:r>
              <a:rPr lang="ko-KR" sz="1200" b="1" dirty="0" err="1">
                <a:ea typeface="+mn-lt"/>
                <a:cs typeface="+mn-lt"/>
              </a:rPr>
              <a:t>infarction</a:t>
            </a:r>
            <a:r>
              <a:rPr lang="ko-KR" sz="1200" b="1" dirty="0">
                <a:ea typeface="+mn-lt"/>
                <a:cs typeface="+mn-lt"/>
              </a:rPr>
              <a:t> (STEMI) and </a:t>
            </a:r>
            <a:r>
              <a:rPr lang="ko-KR" sz="1200" b="1" dirty="0" err="1">
                <a:ea typeface="+mn-lt"/>
                <a:cs typeface="+mn-lt"/>
              </a:rPr>
              <a:t>non</a:t>
            </a:r>
            <a:r>
              <a:rPr lang="ko-KR" sz="1200" b="1" dirty="0">
                <a:ea typeface="+mn-lt"/>
                <a:cs typeface="+mn-lt"/>
              </a:rPr>
              <a:t>-ST-</a:t>
            </a:r>
            <a:r>
              <a:rPr lang="ko-KR" sz="1200" b="1" dirty="0" err="1">
                <a:ea typeface="+mn-lt"/>
                <a:cs typeface="+mn-lt"/>
              </a:rPr>
              <a:t>elevation</a:t>
            </a:r>
            <a:r>
              <a:rPr lang="ko-KR" sz="1200" b="1" dirty="0">
                <a:ea typeface="+mn-lt"/>
                <a:cs typeface="+mn-lt"/>
              </a:rPr>
              <a:t> MI (NSTEMI)</a:t>
            </a:r>
            <a:r>
              <a:rPr lang="ko-KR" sz="1200" dirty="0">
                <a:ea typeface="+mn-lt"/>
                <a:cs typeface="+mn-lt"/>
              </a:rPr>
              <a:t>, </a:t>
            </a:r>
            <a:r>
              <a:rPr lang="ko-KR" sz="1200" dirty="0" err="1">
                <a:ea typeface="+mn-lt"/>
                <a:cs typeface="+mn-lt"/>
              </a:rPr>
              <a:t>respectively</a:t>
            </a:r>
            <a:r>
              <a:rPr lang="ko-KR" sz="1200" dirty="0">
                <a:ea typeface="+mn-lt"/>
                <a:cs typeface="+mn-lt"/>
              </a:rPr>
              <a:t>. </a:t>
            </a:r>
            <a:endParaRPr lang="ko-KR" altLang="en-US" sz="1200">
              <a:ea typeface="+mn-lt"/>
              <a:cs typeface="+mn-lt"/>
            </a:endParaRPr>
          </a:p>
          <a:p>
            <a:pPr marL="0" indent="0">
              <a:buNone/>
            </a:pPr>
            <a:r>
              <a:rPr lang="ko-KR" sz="1200" dirty="0">
                <a:ea typeface="+mn-lt"/>
                <a:cs typeface="+mn-lt"/>
              </a:rPr>
              <a:t>The </a:t>
            </a:r>
            <a:r>
              <a:rPr lang="ko-KR" sz="1200" dirty="0" err="1">
                <a:ea typeface="+mn-lt"/>
                <a:cs typeface="+mn-lt"/>
              </a:rPr>
              <a:t>proposed</a:t>
            </a:r>
            <a:r>
              <a:rPr lang="ko-KR" sz="1200" dirty="0">
                <a:ea typeface="+mn-lt"/>
                <a:cs typeface="+mn-lt"/>
              </a:rPr>
              <a:t> </a:t>
            </a:r>
            <a:r>
              <a:rPr lang="ko-KR" sz="1200" dirty="0" err="1">
                <a:ea typeface="+mn-lt"/>
                <a:cs typeface="+mn-lt"/>
              </a:rPr>
              <a:t>system</a:t>
            </a:r>
            <a:r>
              <a:rPr lang="ko-KR" sz="1200" dirty="0">
                <a:ea typeface="+mn-lt"/>
                <a:cs typeface="+mn-lt"/>
              </a:rPr>
              <a:t> </a:t>
            </a:r>
            <a:r>
              <a:rPr lang="ko-KR" sz="1200" dirty="0" err="1">
                <a:ea typeface="+mn-lt"/>
                <a:cs typeface="+mn-lt"/>
              </a:rPr>
              <a:t>can</a:t>
            </a:r>
            <a:r>
              <a:rPr lang="ko-KR" sz="1200" dirty="0">
                <a:ea typeface="+mn-lt"/>
                <a:cs typeface="+mn-lt"/>
              </a:rPr>
              <a:t> </a:t>
            </a:r>
            <a:r>
              <a:rPr lang="ko-KR" sz="1200" dirty="0" err="1">
                <a:ea typeface="+mn-lt"/>
                <a:cs typeface="+mn-lt"/>
              </a:rPr>
              <a:t>therefore</a:t>
            </a:r>
            <a:r>
              <a:rPr lang="ko-KR" sz="1200" dirty="0">
                <a:ea typeface="+mn-lt"/>
                <a:cs typeface="+mn-lt"/>
              </a:rPr>
              <a:t> </a:t>
            </a:r>
            <a:r>
              <a:rPr lang="ko-KR" sz="1200" dirty="0" err="1">
                <a:ea typeface="+mn-lt"/>
                <a:cs typeface="+mn-lt"/>
              </a:rPr>
              <a:t>help</a:t>
            </a:r>
            <a:r>
              <a:rPr lang="ko-KR" sz="1200" dirty="0">
                <a:ea typeface="+mn-lt"/>
                <a:cs typeface="+mn-lt"/>
              </a:rPr>
              <a:t> </a:t>
            </a:r>
            <a:r>
              <a:rPr lang="ko-KR" sz="1200" dirty="0" err="1">
                <a:ea typeface="+mn-lt"/>
                <a:cs typeface="+mn-lt"/>
              </a:rPr>
              <a:t>in</a:t>
            </a:r>
            <a:r>
              <a:rPr lang="ko-KR" sz="1200" dirty="0">
                <a:ea typeface="+mn-lt"/>
                <a:cs typeface="+mn-lt"/>
              </a:rPr>
              <a:t> </a:t>
            </a:r>
            <a:r>
              <a:rPr lang="ko-KR" sz="1200" dirty="0" err="1">
                <a:ea typeface="+mn-lt"/>
                <a:cs typeface="+mn-lt"/>
              </a:rPr>
              <a:t>reducing</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loss</a:t>
            </a:r>
            <a:r>
              <a:rPr lang="ko-KR" sz="1200" dirty="0">
                <a:ea typeface="+mn-lt"/>
                <a:cs typeface="+mn-lt"/>
              </a:rPr>
              <a:t> of </a:t>
            </a:r>
            <a:r>
              <a:rPr lang="ko-KR" sz="1200" dirty="0" err="1">
                <a:ea typeface="+mn-lt"/>
                <a:cs typeface="+mn-lt"/>
              </a:rPr>
              <a:t>lives</a:t>
            </a:r>
            <a:r>
              <a:rPr lang="ko-KR" sz="1200" dirty="0">
                <a:ea typeface="+mn-lt"/>
                <a:cs typeface="+mn-lt"/>
              </a:rPr>
              <a:t> </a:t>
            </a:r>
            <a:r>
              <a:rPr lang="ko-KR" sz="1200" dirty="0" err="1">
                <a:ea typeface="+mn-lt"/>
                <a:cs typeface="+mn-lt"/>
              </a:rPr>
              <a:t>from</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growing</a:t>
            </a:r>
            <a:r>
              <a:rPr lang="ko-KR" sz="1200" dirty="0">
                <a:ea typeface="+mn-lt"/>
                <a:cs typeface="+mn-lt"/>
              </a:rPr>
              <a:t> </a:t>
            </a:r>
            <a:r>
              <a:rPr lang="ko-KR" sz="1200" dirty="0" err="1">
                <a:ea typeface="+mn-lt"/>
                <a:cs typeface="+mn-lt"/>
              </a:rPr>
              <a:t>number</a:t>
            </a:r>
            <a:r>
              <a:rPr lang="ko-KR" sz="1200" dirty="0">
                <a:ea typeface="+mn-lt"/>
                <a:cs typeface="+mn-lt"/>
              </a:rPr>
              <a:t> of </a:t>
            </a:r>
            <a:r>
              <a:rPr lang="ko-KR" sz="1200" dirty="0" err="1">
                <a:ea typeface="+mn-lt"/>
                <a:cs typeface="+mn-lt"/>
              </a:rPr>
              <a:t>road</a:t>
            </a:r>
            <a:r>
              <a:rPr lang="ko-KR" sz="1200" dirty="0">
                <a:ea typeface="+mn-lt"/>
                <a:cs typeface="+mn-lt"/>
              </a:rPr>
              <a:t> </a:t>
            </a:r>
            <a:r>
              <a:rPr lang="ko-KR" sz="1200" dirty="0" err="1">
                <a:ea typeface="+mn-lt"/>
                <a:cs typeface="+mn-lt"/>
              </a:rPr>
              <a:t>accidents</a:t>
            </a:r>
            <a:r>
              <a:rPr lang="ko-KR" sz="1200" dirty="0">
                <a:ea typeface="+mn-lt"/>
                <a:cs typeface="+mn-lt"/>
              </a:rPr>
              <a:t> </a:t>
            </a:r>
            <a:r>
              <a:rPr lang="ko-KR" sz="1200" dirty="0" err="1">
                <a:ea typeface="+mn-lt"/>
                <a:cs typeface="+mn-lt"/>
              </a:rPr>
              <a:t>all</a:t>
            </a:r>
            <a:r>
              <a:rPr lang="ko-KR" sz="1200" dirty="0">
                <a:ea typeface="+mn-lt"/>
                <a:cs typeface="+mn-lt"/>
              </a:rPr>
              <a:t> </a:t>
            </a:r>
            <a:r>
              <a:rPr lang="ko-KR" sz="1200" dirty="0" err="1">
                <a:ea typeface="+mn-lt"/>
                <a:cs typeface="+mn-lt"/>
              </a:rPr>
              <a:t>over</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world</a:t>
            </a:r>
            <a:r>
              <a:rPr lang="ko-KR" sz="1200" dirty="0">
                <a:ea typeface="+mn-lt"/>
                <a:cs typeface="+mn-lt"/>
              </a:rPr>
              <a:t>.</a:t>
            </a:r>
            <a:endParaRPr lang="ko-KR" altLang="en-US" sz="1200">
              <a:ea typeface="맑은 고딕"/>
            </a:endParaRPr>
          </a:p>
        </p:txBody>
      </p:sp>
    </p:spTree>
    <p:extLst>
      <p:ext uri="{BB962C8B-B14F-4D97-AF65-F5344CB8AC3E}">
        <p14:creationId xmlns:p14="http://schemas.microsoft.com/office/powerpoint/2010/main" val="204271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vert="horz" lIns="91440" tIns="45720" rIns="91440" bIns="45720" rtlCol="0" anchor="t">
            <a:noAutofit/>
          </a:bodyPr>
          <a:lstStyle/>
          <a:p>
            <a:r>
              <a:rPr lang="en-US" altLang="ko-KR" sz="2800" b="1" dirty="0">
                <a:ea typeface="+mj-lt"/>
                <a:cs typeface="+mj-lt"/>
              </a:rPr>
              <a:t>Myocardial</a:t>
            </a:r>
            <a:r>
              <a:rPr lang="en-US" altLang="ko-KR" sz="2800" dirty="0">
                <a:ea typeface="+mj-lt"/>
                <a:cs typeface="+mj-lt"/>
              </a:rPr>
              <a:t> </a:t>
            </a:r>
            <a:r>
              <a:rPr lang="en-US" altLang="ko-KR" sz="2800" b="1" dirty="0">
                <a:ea typeface="+mj-lt"/>
                <a:cs typeface="+mj-lt"/>
              </a:rPr>
              <a:t>Infarction</a:t>
            </a:r>
            <a:r>
              <a:rPr lang="en-US" altLang="ko-KR" sz="2800" dirty="0">
                <a:ea typeface="+mj-lt"/>
                <a:cs typeface="+mj-lt"/>
              </a:rPr>
              <a:t> Associates With a Distinct </a:t>
            </a:r>
            <a:r>
              <a:rPr lang="en-US" altLang="ko-KR" sz="2800" dirty="0" err="1">
                <a:ea typeface="+mj-lt"/>
                <a:cs typeface="+mj-lt"/>
              </a:rPr>
              <a:t>Pericoronary</a:t>
            </a:r>
            <a:r>
              <a:rPr lang="en-US" altLang="ko-KR" sz="2800" dirty="0">
                <a:ea typeface="+mj-lt"/>
                <a:cs typeface="+mj-lt"/>
              </a:rPr>
              <a:t> Adipose Tissue Radiomic Phenotype: A Prospective Case-Control Study.</a:t>
            </a: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p:txBody>
          <a:bodyPr vert="horz" lIns="91440" tIns="45720" rIns="91440" bIns="45720" rtlCol="0" anchor="t">
            <a:normAutofit/>
          </a:bodyPr>
          <a:lstStyle/>
          <a:p>
            <a:pPr marL="0" indent="0">
              <a:buNone/>
            </a:pPr>
            <a:r>
              <a:rPr lang="ko-KR" altLang="en-US" sz="1200" dirty="0">
                <a:ea typeface="+mn-lt"/>
                <a:cs typeface="+mn-lt"/>
              </a:rPr>
              <a:t>본 연구는 관상동맥 단층촬영 </a:t>
            </a:r>
            <a:r>
              <a:rPr lang="ko-KR" altLang="en-US" sz="1200" dirty="0" err="1">
                <a:ea typeface="+mn-lt"/>
                <a:cs typeface="+mn-lt"/>
              </a:rPr>
              <a:t>혈관조영술</a:t>
            </a:r>
            <a:r>
              <a:rPr lang="en-US" altLang="ko-KR" sz="1200" dirty="0">
                <a:ea typeface="+mn-lt"/>
                <a:cs typeface="+mn-lt"/>
              </a:rPr>
              <a:t>(CCTV)</a:t>
            </a:r>
            <a:r>
              <a:rPr lang="ko-KR" altLang="en-US" sz="1200" dirty="0">
                <a:ea typeface="+mn-lt"/>
                <a:cs typeface="+mn-lt"/>
              </a:rPr>
              <a:t> 기반 </a:t>
            </a:r>
            <a:r>
              <a:rPr lang="ko-KR" altLang="en-US" sz="1200" b="1" dirty="0" err="1">
                <a:ea typeface="+mn-lt"/>
                <a:cs typeface="+mn-lt"/>
              </a:rPr>
              <a:t>페리코로나리아</a:t>
            </a:r>
            <a:r>
              <a:rPr lang="ko-KR" altLang="en-US" sz="1200" b="1" dirty="0">
                <a:ea typeface="+mn-lt"/>
                <a:cs typeface="+mn-lt"/>
              </a:rPr>
              <a:t> 지방조직</a:t>
            </a:r>
            <a:r>
              <a:rPr lang="en-US" altLang="ko-KR" sz="1200" b="1" dirty="0">
                <a:ea typeface="+mn-lt"/>
                <a:cs typeface="+mn-lt"/>
              </a:rPr>
              <a:t>(PCAT)</a:t>
            </a:r>
            <a:r>
              <a:rPr lang="ko-KR" altLang="en-US" sz="1200" b="1" dirty="0">
                <a:ea typeface="+mn-lt"/>
                <a:cs typeface="+mn-lt"/>
              </a:rPr>
              <a:t> 방사선 분석</a:t>
            </a:r>
            <a:r>
              <a:rPr lang="ko-KR" altLang="en-US" sz="1200" dirty="0">
                <a:ea typeface="+mn-lt"/>
                <a:cs typeface="+mn-lt"/>
              </a:rPr>
              <a:t>을 통해</a:t>
            </a:r>
            <a:endParaRPr lang="ko-KR" dirty="0">
              <a:ea typeface="맑은 고딕" panose="020B0503020000020004" pitchFamily="34" charset="-127"/>
              <a:cs typeface="+mn-lt"/>
            </a:endParaRPr>
          </a:p>
          <a:p>
            <a:pPr marL="0" indent="0">
              <a:buNone/>
            </a:pPr>
            <a:r>
              <a:rPr lang="ko-KR" altLang="en-US" sz="1200" b="1" dirty="0">
                <a:ea typeface="+mn-lt"/>
                <a:cs typeface="+mn-lt"/>
              </a:rPr>
              <a:t>급성 심근경색</a:t>
            </a:r>
            <a:r>
              <a:rPr lang="en-US" altLang="ko-KR" sz="1200" b="1" dirty="0">
                <a:ea typeface="+mn-lt"/>
                <a:cs typeface="+mn-lt"/>
              </a:rPr>
              <a:t>(MI)</a:t>
            </a:r>
            <a:r>
              <a:rPr lang="ko-KR" altLang="en-US" sz="1200" b="1" dirty="0">
                <a:ea typeface="+mn-lt"/>
                <a:cs typeface="+mn-lt"/>
              </a:rPr>
              <a:t> 환자</a:t>
            </a:r>
            <a:r>
              <a:rPr lang="ko-KR" altLang="en-US" sz="1200" dirty="0">
                <a:ea typeface="+mn-lt"/>
                <a:cs typeface="+mn-lt"/>
              </a:rPr>
              <a:t>를 안정적이거나 관상동맥질환</a:t>
            </a:r>
            <a:r>
              <a:rPr lang="en-US" altLang="ko-KR" sz="1200" dirty="0">
                <a:ea typeface="+mn-lt"/>
                <a:cs typeface="+mn-lt"/>
              </a:rPr>
              <a:t>(CAD)</a:t>
            </a:r>
            <a:r>
              <a:rPr lang="ko-KR" altLang="en-US" sz="1200" dirty="0">
                <a:ea typeface="+mn-lt"/>
                <a:cs typeface="+mn-lt"/>
              </a:rPr>
              <a:t>이 </a:t>
            </a:r>
            <a:r>
              <a:rPr lang="ko-KR" altLang="en-US" sz="1200" b="1" dirty="0">
                <a:ea typeface="+mn-lt"/>
                <a:cs typeface="+mn-lt"/>
              </a:rPr>
              <a:t>없는 환자와 구별할 수 있는지 여부</a:t>
            </a:r>
            <a:r>
              <a:rPr lang="ko-KR" altLang="en-US" sz="1200" dirty="0">
                <a:ea typeface="+mn-lt"/>
                <a:cs typeface="+mn-lt"/>
              </a:rPr>
              <a:t>를 판단하려고 했다</a:t>
            </a:r>
            <a:r>
              <a:rPr lang="en-US" altLang="ko-KR" sz="1200" dirty="0">
                <a:ea typeface="+mn-lt"/>
                <a:cs typeface="+mn-lt"/>
              </a:rPr>
              <a:t>.</a:t>
            </a:r>
            <a:endParaRPr lang="ko-KR" altLang="en-US" dirty="0">
              <a:ea typeface="+mn-lt"/>
              <a:cs typeface="+mn-lt"/>
            </a:endParaRPr>
          </a:p>
          <a:p>
            <a:pPr marL="0" indent="0">
              <a:buNone/>
            </a:pPr>
            <a:r>
              <a:rPr lang="en-US" altLang="ko-KR" sz="1200" dirty="0">
                <a:ea typeface="맑은 고딕"/>
              </a:rPr>
              <a:t>그 </a:t>
            </a:r>
            <a:r>
              <a:rPr lang="en-US" altLang="ko-KR" sz="1200" dirty="0" err="1">
                <a:ea typeface="맑은 고딕"/>
              </a:rPr>
              <a:t>요인으로</a:t>
            </a:r>
            <a:r>
              <a:rPr lang="en-US" altLang="ko-KR" sz="1200" dirty="0">
                <a:ea typeface="맑은 고딕"/>
              </a:rPr>
              <a:t> </a:t>
            </a:r>
            <a:r>
              <a:rPr lang="en-US" altLang="ko-KR" sz="1200" dirty="0" err="1">
                <a:ea typeface="맑은 고딕"/>
              </a:rPr>
              <a:t>사용할</a:t>
            </a:r>
            <a:r>
              <a:rPr lang="en-US" altLang="ko-KR" sz="1200" dirty="0">
                <a:ea typeface="맑은 고딕"/>
              </a:rPr>
              <a:t> 수 </a:t>
            </a:r>
            <a:r>
              <a:rPr lang="en-US" altLang="ko-KR" sz="1200" dirty="0" err="1">
                <a:ea typeface="맑은 고딕"/>
              </a:rPr>
              <a:t>있을지에</a:t>
            </a:r>
            <a:r>
              <a:rPr lang="en-US" altLang="ko-KR" sz="1200" dirty="0">
                <a:ea typeface="맑은 고딕"/>
              </a:rPr>
              <a:t> </a:t>
            </a:r>
            <a:r>
              <a:rPr lang="en-US" altLang="ko-KR" sz="1200" dirty="0" err="1">
                <a:ea typeface="맑은 고딕"/>
              </a:rPr>
              <a:t>대한</a:t>
            </a:r>
            <a:r>
              <a:rPr lang="en-US" altLang="ko-KR" sz="1200" dirty="0">
                <a:ea typeface="맑은 고딕"/>
              </a:rPr>
              <a:t> </a:t>
            </a:r>
            <a:r>
              <a:rPr lang="en-US" altLang="ko-KR" sz="1200" dirty="0" err="1">
                <a:ea typeface="맑은 고딕"/>
              </a:rPr>
              <a:t>연구인</a:t>
            </a:r>
            <a:r>
              <a:rPr lang="en-US" altLang="ko-KR" sz="1200" dirty="0">
                <a:ea typeface="맑은 고딕"/>
              </a:rPr>
              <a:t> 듯? </a:t>
            </a:r>
            <a:r>
              <a:rPr lang="en-US" altLang="ko-KR" sz="1200" dirty="0" err="1">
                <a:ea typeface="맑은 고딕"/>
              </a:rPr>
              <a:t>이런게</a:t>
            </a:r>
            <a:r>
              <a:rPr lang="en-US" altLang="ko-KR" sz="1200" dirty="0">
                <a:ea typeface="맑은 고딕"/>
              </a:rPr>
              <a:t> </a:t>
            </a:r>
            <a:r>
              <a:rPr lang="en-US" altLang="ko-KR" sz="1200" dirty="0" err="1">
                <a:ea typeface="맑은 고딕"/>
              </a:rPr>
              <a:t>있더라</a:t>
            </a:r>
            <a:r>
              <a:rPr lang="en-US" altLang="ko-KR" sz="1200" dirty="0">
                <a:ea typeface="맑은 고딕"/>
              </a:rPr>
              <a:t> </a:t>
            </a:r>
            <a:r>
              <a:rPr lang="en-US" altLang="ko-KR" sz="1200" dirty="0" err="1">
                <a:ea typeface="맑은 고딕"/>
              </a:rPr>
              <a:t>정도로</a:t>
            </a:r>
            <a:r>
              <a:rPr lang="en-US" altLang="ko-KR" sz="1200" dirty="0">
                <a:ea typeface="맑은 고딕"/>
              </a:rPr>
              <a:t> </a:t>
            </a:r>
            <a:r>
              <a:rPr lang="en-US" altLang="ko-KR" sz="1200" dirty="0" err="1">
                <a:ea typeface="맑은 고딕"/>
              </a:rPr>
              <a:t>소개할</a:t>
            </a:r>
            <a:r>
              <a:rPr lang="en-US" altLang="ko-KR" sz="1200" dirty="0">
                <a:ea typeface="맑은 고딕"/>
              </a:rPr>
              <a:t> 수 </a:t>
            </a:r>
            <a:r>
              <a:rPr lang="en-US" altLang="ko-KR" sz="1200" dirty="0" err="1">
                <a:ea typeface="맑은 고딕"/>
              </a:rPr>
              <a:t>있지</a:t>
            </a:r>
            <a:r>
              <a:rPr lang="en-US" altLang="ko-KR" sz="1200" dirty="0">
                <a:ea typeface="맑은 고딕"/>
              </a:rPr>
              <a:t> </a:t>
            </a:r>
            <a:r>
              <a:rPr lang="en-US" altLang="ko-KR" sz="1200" dirty="0" err="1">
                <a:ea typeface="맑은 고딕"/>
              </a:rPr>
              <a:t>않을까</a:t>
            </a:r>
            <a:r>
              <a:rPr lang="en-US" altLang="ko-KR" sz="1200" dirty="0">
                <a:ea typeface="맑은 고딕"/>
              </a:rPr>
              <a:t>?</a:t>
            </a:r>
          </a:p>
          <a:p>
            <a:pPr marL="0" indent="0">
              <a:buNone/>
            </a:pPr>
            <a:endParaRPr lang="en-US" altLang="ko-KR" sz="1200" dirty="0">
              <a:ea typeface="맑은 고딕"/>
            </a:endParaRPr>
          </a:p>
          <a:p>
            <a:pPr marL="0" indent="0">
              <a:buNone/>
            </a:pPr>
            <a:r>
              <a:rPr lang="en-US" altLang="ko-KR" sz="1200" dirty="0" err="1">
                <a:ea typeface="맑은 고딕"/>
              </a:rPr>
              <a:t>결과적으로</a:t>
            </a:r>
            <a:endParaRPr lang="en-US" altLang="ko-KR" sz="1200">
              <a:ea typeface="맑은 고딕"/>
            </a:endParaRPr>
          </a:p>
          <a:p>
            <a:pPr marL="0" indent="0">
              <a:buNone/>
            </a:pPr>
            <a:r>
              <a:rPr lang="en-US" sz="1200" dirty="0" err="1">
                <a:ea typeface="+mn-lt"/>
                <a:cs typeface="+mn-lt"/>
              </a:rPr>
              <a:t>급성</a:t>
            </a:r>
            <a:r>
              <a:rPr lang="en-US" sz="1200" dirty="0">
                <a:ea typeface="+mn-lt"/>
                <a:cs typeface="+mn-lt"/>
              </a:rPr>
              <a:t> MI </a:t>
            </a:r>
            <a:r>
              <a:rPr lang="en-US" sz="1200" dirty="0" err="1">
                <a:ea typeface="+mn-lt"/>
                <a:cs typeface="+mn-lt"/>
              </a:rPr>
              <a:t>환자는</a:t>
            </a:r>
            <a:r>
              <a:rPr lang="en-US" sz="1200" dirty="0">
                <a:ea typeface="+mn-lt"/>
                <a:cs typeface="+mn-lt"/>
              </a:rPr>
              <a:t> </a:t>
            </a:r>
            <a:r>
              <a:rPr lang="en-US" sz="1200" dirty="0" err="1">
                <a:ea typeface="+mn-lt"/>
                <a:cs typeface="+mn-lt"/>
              </a:rPr>
              <a:t>CAD가</a:t>
            </a:r>
            <a:r>
              <a:rPr lang="en-US" sz="1200" dirty="0">
                <a:ea typeface="+mn-lt"/>
                <a:cs typeface="+mn-lt"/>
              </a:rPr>
              <a:t> </a:t>
            </a:r>
            <a:r>
              <a:rPr lang="en-US" sz="1200" dirty="0" err="1">
                <a:ea typeface="+mn-lt"/>
                <a:cs typeface="+mn-lt"/>
              </a:rPr>
              <a:t>안정적이거나</a:t>
            </a:r>
            <a:r>
              <a:rPr lang="en-US" sz="1200" dirty="0">
                <a:ea typeface="+mn-lt"/>
                <a:cs typeface="+mn-lt"/>
              </a:rPr>
              <a:t> </a:t>
            </a:r>
            <a:r>
              <a:rPr lang="en-US" sz="1200" dirty="0" err="1">
                <a:ea typeface="+mn-lt"/>
                <a:cs typeface="+mn-lt"/>
              </a:rPr>
              <a:t>없는</a:t>
            </a:r>
            <a:r>
              <a:rPr lang="en-US" sz="1200" dirty="0">
                <a:ea typeface="+mn-lt"/>
                <a:cs typeface="+mn-lt"/>
              </a:rPr>
              <a:t> </a:t>
            </a:r>
            <a:r>
              <a:rPr lang="en-US" sz="1200" dirty="0" err="1">
                <a:ea typeface="+mn-lt"/>
                <a:cs typeface="+mn-lt"/>
              </a:rPr>
              <a:t>환자와</a:t>
            </a:r>
            <a:r>
              <a:rPr lang="en-US" sz="1200" dirty="0">
                <a:ea typeface="+mn-lt"/>
                <a:cs typeface="+mn-lt"/>
              </a:rPr>
              <a:t> </a:t>
            </a:r>
            <a:r>
              <a:rPr lang="en-US" sz="1200" dirty="0" err="1">
                <a:ea typeface="+mn-lt"/>
                <a:cs typeface="+mn-lt"/>
              </a:rPr>
              <a:t>비교하여</a:t>
            </a:r>
            <a:r>
              <a:rPr lang="en-US" sz="1200" dirty="0">
                <a:ea typeface="+mn-lt"/>
                <a:cs typeface="+mn-lt"/>
              </a:rPr>
              <a:t> </a:t>
            </a:r>
            <a:endParaRPr lang="en-US" dirty="0">
              <a:ea typeface="+mn-lt"/>
              <a:cs typeface="+mn-lt"/>
            </a:endParaRPr>
          </a:p>
          <a:p>
            <a:pPr marL="0" indent="0">
              <a:buNone/>
            </a:pPr>
            <a:r>
              <a:rPr lang="en-US" sz="1200" dirty="0" err="1">
                <a:ea typeface="+mn-lt"/>
                <a:cs typeface="+mn-lt"/>
              </a:rPr>
              <a:t>뚜렷한</a:t>
            </a:r>
            <a:r>
              <a:rPr lang="en-US" sz="1200" dirty="0">
                <a:ea typeface="+mn-lt"/>
                <a:cs typeface="+mn-lt"/>
              </a:rPr>
              <a:t> </a:t>
            </a:r>
            <a:r>
              <a:rPr lang="en-US" sz="1200" b="1" dirty="0">
                <a:ea typeface="+mn-lt"/>
                <a:cs typeface="+mn-lt"/>
              </a:rPr>
              <a:t>PCAT </a:t>
            </a:r>
            <a:r>
              <a:rPr lang="en-US" sz="1200" b="1" dirty="0" err="1">
                <a:ea typeface="+mn-lt"/>
                <a:cs typeface="+mn-lt"/>
              </a:rPr>
              <a:t>방사선</a:t>
            </a:r>
            <a:r>
              <a:rPr lang="en-US" sz="1200" b="1" dirty="0">
                <a:ea typeface="+mn-lt"/>
                <a:cs typeface="+mn-lt"/>
              </a:rPr>
              <a:t> </a:t>
            </a:r>
            <a:r>
              <a:rPr lang="en-US" sz="1200" b="1" dirty="0" err="1">
                <a:ea typeface="+mn-lt"/>
                <a:cs typeface="+mn-lt"/>
              </a:rPr>
              <a:t>표현형</a:t>
            </a:r>
            <a:r>
              <a:rPr lang="en-US" sz="1200" dirty="0" err="1">
                <a:ea typeface="+mn-lt"/>
                <a:cs typeface="+mn-lt"/>
              </a:rPr>
              <a:t>을</a:t>
            </a:r>
            <a:r>
              <a:rPr lang="en-US" sz="1200" dirty="0">
                <a:ea typeface="+mn-lt"/>
                <a:cs typeface="+mn-lt"/>
              </a:rPr>
              <a:t> </a:t>
            </a:r>
            <a:r>
              <a:rPr lang="en-US" sz="1200" dirty="0" err="1">
                <a:ea typeface="+mn-lt"/>
                <a:cs typeface="+mn-lt"/>
              </a:rPr>
              <a:t>가지고</a:t>
            </a:r>
            <a:r>
              <a:rPr lang="en-US" sz="1200" dirty="0">
                <a:ea typeface="+mn-lt"/>
                <a:cs typeface="+mn-lt"/>
              </a:rPr>
              <a:t> </a:t>
            </a:r>
            <a:r>
              <a:rPr lang="en-US" sz="1200" dirty="0" err="1">
                <a:ea typeface="+mn-lt"/>
                <a:cs typeface="+mn-lt"/>
              </a:rPr>
              <a:t>있다</a:t>
            </a:r>
            <a:r>
              <a:rPr lang="en-US" sz="1200" dirty="0">
                <a:ea typeface="+mn-lt"/>
                <a:cs typeface="+mn-lt"/>
              </a:rPr>
              <a:t>. </a:t>
            </a:r>
            <a:endParaRPr lang="en-US" dirty="0">
              <a:ea typeface="+mn-lt"/>
              <a:cs typeface="+mn-lt"/>
            </a:endParaRPr>
          </a:p>
          <a:p>
            <a:pPr marL="0" indent="0">
              <a:buNone/>
            </a:pPr>
            <a:r>
              <a:rPr lang="en-US" sz="1200" dirty="0" err="1">
                <a:ea typeface="+mn-lt"/>
                <a:cs typeface="+mn-lt"/>
              </a:rPr>
              <a:t>기계</a:t>
            </a:r>
            <a:r>
              <a:rPr lang="en-US" sz="1200" dirty="0">
                <a:ea typeface="+mn-lt"/>
                <a:cs typeface="+mn-lt"/>
              </a:rPr>
              <a:t> </a:t>
            </a:r>
            <a:r>
              <a:rPr lang="en-US" sz="1200" dirty="0" err="1">
                <a:ea typeface="+mn-lt"/>
                <a:cs typeface="+mn-lt"/>
              </a:rPr>
              <a:t>학습을</a:t>
            </a:r>
            <a:r>
              <a:rPr lang="en-US" sz="1200" dirty="0">
                <a:ea typeface="+mn-lt"/>
                <a:cs typeface="+mn-lt"/>
              </a:rPr>
              <a:t> </a:t>
            </a:r>
            <a:r>
              <a:rPr lang="en-US" sz="1200" dirty="0" err="1">
                <a:ea typeface="+mn-lt"/>
                <a:cs typeface="+mn-lt"/>
              </a:rPr>
              <a:t>사용하여</a:t>
            </a:r>
            <a:r>
              <a:rPr lang="en-US" sz="1200" dirty="0">
                <a:ea typeface="+mn-lt"/>
                <a:cs typeface="+mn-lt"/>
              </a:rPr>
              <a:t>, </a:t>
            </a:r>
            <a:r>
              <a:rPr lang="en-US" sz="1200" dirty="0" err="1">
                <a:ea typeface="+mn-lt"/>
                <a:cs typeface="+mn-lt"/>
              </a:rPr>
              <a:t>방사선학</a:t>
            </a:r>
            <a:r>
              <a:rPr lang="en-US" sz="1200" dirty="0">
                <a:ea typeface="+mn-lt"/>
                <a:cs typeface="+mn-lt"/>
              </a:rPr>
              <a:t> </a:t>
            </a:r>
            <a:r>
              <a:rPr lang="en-US" sz="1200" dirty="0" err="1">
                <a:ea typeface="+mn-lt"/>
                <a:cs typeface="+mn-lt"/>
              </a:rPr>
              <a:t>기반</a:t>
            </a:r>
            <a:r>
              <a:rPr lang="en-US" sz="1200" dirty="0">
                <a:ea typeface="+mn-lt"/>
                <a:cs typeface="+mn-lt"/>
              </a:rPr>
              <a:t> </a:t>
            </a:r>
            <a:r>
              <a:rPr lang="en-US" sz="1200" dirty="0" err="1">
                <a:ea typeface="+mn-lt"/>
                <a:cs typeface="+mn-lt"/>
              </a:rPr>
              <a:t>모델은</a:t>
            </a:r>
            <a:r>
              <a:rPr lang="en-US" sz="1200" dirty="0">
                <a:ea typeface="+mn-lt"/>
                <a:cs typeface="+mn-lt"/>
              </a:rPr>
              <a:t> MI </a:t>
            </a:r>
            <a:r>
              <a:rPr lang="en-US" sz="1200" dirty="0" err="1">
                <a:ea typeface="+mn-lt"/>
                <a:cs typeface="+mn-lt"/>
              </a:rPr>
              <a:t>환자를</a:t>
            </a:r>
            <a:r>
              <a:rPr lang="en-US" sz="1200" dirty="0">
                <a:ea typeface="+mn-lt"/>
                <a:cs typeface="+mn-lt"/>
              </a:rPr>
              <a:t> </a:t>
            </a:r>
            <a:r>
              <a:rPr lang="en-US" sz="1200" dirty="0" err="1">
                <a:ea typeface="+mn-lt"/>
                <a:cs typeface="+mn-lt"/>
              </a:rPr>
              <a:t>정확하게</a:t>
            </a:r>
            <a:r>
              <a:rPr lang="en-US" sz="1200" dirty="0">
                <a:ea typeface="+mn-lt"/>
                <a:cs typeface="+mn-lt"/>
              </a:rPr>
              <a:t> </a:t>
            </a:r>
            <a:r>
              <a:rPr lang="en-US" sz="1200" dirty="0" err="1">
                <a:ea typeface="+mn-lt"/>
                <a:cs typeface="+mn-lt"/>
              </a:rPr>
              <a:t>식별하는</a:t>
            </a:r>
            <a:r>
              <a:rPr lang="en-US" sz="1200" dirty="0">
                <a:ea typeface="+mn-lt"/>
                <a:cs typeface="+mn-lt"/>
              </a:rPr>
              <a:t> 데 </a:t>
            </a:r>
            <a:r>
              <a:rPr lang="en-US" sz="1200" dirty="0" err="1">
                <a:ea typeface="+mn-lt"/>
                <a:cs typeface="+mn-lt"/>
              </a:rPr>
              <a:t>있어</a:t>
            </a:r>
            <a:r>
              <a:rPr lang="en-US" sz="1200" dirty="0">
                <a:ea typeface="+mn-lt"/>
                <a:cs typeface="+mn-lt"/>
              </a:rPr>
              <a:t> PCAT </a:t>
            </a:r>
            <a:r>
              <a:rPr lang="en-US" sz="1200" dirty="0" err="1">
                <a:ea typeface="+mn-lt"/>
                <a:cs typeface="+mn-lt"/>
              </a:rPr>
              <a:t>감쇠</a:t>
            </a:r>
            <a:r>
              <a:rPr lang="en-US" sz="1200" dirty="0">
                <a:ea typeface="+mn-lt"/>
                <a:cs typeface="+mn-lt"/>
              </a:rPr>
              <a:t> </a:t>
            </a:r>
            <a:r>
              <a:rPr lang="en-US" sz="1200" dirty="0" err="1">
                <a:ea typeface="+mn-lt"/>
                <a:cs typeface="+mn-lt"/>
              </a:rPr>
              <a:t>기반</a:t>
            </a:r>
            <a:r>
              <a:rPr lang="en-US" sz="1200" dirty="0">
                <a:ea typeface="+mn-lt"/>
                <a:cs typeface="+mn-lt"/>
              </a:rPr>
              <a:t> </a:t>
            </a:r>
            <a:r>
              <a:rPr lang="en-US" sz="1200" dirty="0" err="1">
                <a:ea typeface="+mn-lt"/>
                <a:cs typeface="+mn-lt"/>
              </a:rPr>
              <a:t>모델을</a:t>
            </a:r>
            <a:r>
              <a:rPr lang="en-US" sz="1200" dirty="0">
                <a:ea typeface="+mn-lt"/>
                <a:cs typeface="+mn-lt"/>
              </a:rPr>
              <a:t> </a:t>
            </a:r>
            <a:r>
              <a:rPr lang="en-US" sz="1200" dirty="0" err="1">
                <a:ea typeface="+mn-lt"/>
                <a:cs typeface="+mn-lt"/>
              </a:rPr>
              <a:t>능가한다</a:t>
            </a:r>
            <a:r>
              <a:rPr lang="en-US" sz="1200" dirty="0">
                <a:ea typeface="+mn-lt"/>
                <a:cs typeface="+mn-lt"/>
              </a:rPr>
              <a:t>.</a:t>
            </a:r>
          </a:p>
          <a:p>
            <a:pPr marL="0" indent="0">
              <a:buNone/>
            </a:pPr>
            <a:endParaRPr lang="en-US" sz="1200" dirty="0">
              <a:ea typeface="맑은 고딕"/>
            </a:endParaRPr>
          </a:p>
          <a:p>
            <a:pPr marL="0" indent="0">
              <a:buNone/>
            </a:pPr>
            <a:r>
              <a:rPr lang="en-US" sz="1200" dirty="0">
                <a:ea typeface="맑은 고딕"/>
              </a:rPr>
              <a:t>Feature engineering section</a:t>
            </a:r>
          </a:p>
        </p:txBody>
      </p:sp>
    </p:spTree>
    <p:extLst>
      <p:ext uri="{BB962C8B-B14F-4D97-AF65-F5344CB8AC3E}">
        <p14:creationId xmlns:p14="http://schemas.microsoft.com/office/powerpoint/2010/main" val="369999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400" b="1"/>
              <a:t>Parametric-based feature selection via spherical harmonic coefficients for the left ventricle myocardial infarction screening</a:t>
            </a:r>
            <a:endParaRPr lang="ko-KR" altLang="en-US" sz="2400"/>
          </a:p>
          <a:p>
            <a:endParaRPr lang="en-US" altLang="ko-KR" sz="14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좌심실 심근경색 스크리닝을 위한 구형 고조파 계수를 통한 파라메트릭 기반 형상 선택</a:t>
            </a:r>
          </a:p>
          <a:p>
            <a:pPr marL="0" indent="0">
              <a:buNone/>
            </a:pPr>
            <a:r>
              <a:rPr lang="en-US" sz="1200">
                <a:ea typeface="+mn-lt"/>
                <a:cs typeface="+mn-lt"/>
              </a:rPr>
              <a:t>Computer-aided diagnosis (CAD) of heart diseases using machine learning techniques has recently received much attention. In this study, we </a:t>
            </a:r>
            <a:r>
              <a:rPr lang="en-US" sz="1200" b="1">
                <a:ea typeface="+mn-lt"/>
                <a:cs typeface="+mn-lt"/>
              </a:rPr>
              <a:t>present a novel parametric-based feature selection method using the three-dimensional spherical harmonic (SHs) shape descriptors of the left ventricle (LV) for intelligent myocardial infarction (MI) classification</a:t>
            </a:r>
            <a:r>
              <a:rPr lang="en-US" sz="1200">
                <a:ea typeface="+mn-lt"/>
                <a:cs typeface="+mn-lt"/>
              </a:rPr>
              <a:t>. </a:t>
            </a:r>
            <a:endParaRPr lang="en-US">
              <a:ea typeface="+mn-lt"/>
              <a:cs typeface="+mn-lt"/>
            </a:endParaRPr>
          </a:p>
          <a:p>
            <a:pPr marL="0" indent="0">
              <a:buNone/>
            </a:pPr>
            <a:r>
              <a:rPr lang="en-US" sz="1200">
                <a:ea typeface="+mn-lt"/>
                <a:cs typeface="+mn-lt"/>
              </a:rPr>
              <a:t>The main hypothesis is that the SH coefficients of the parameterized endocardial shapes in MI patients are recognizable and distinguishable from healthy subjects. The SH parameterization, expansion, and registration of the LV endocardial shapes were performed, then parametric-based features were extracted. The proposed method performance was investigated by varying considered phases (i.e., the end-systole (ES) or the end-diastole (ED) frames), the spatial alignment procedures based on three modes (i.e., the center of the apical (CoA), the center of mass (CoM), and the center of the basal (CoB)), and considered orders of SH coefficients. After applying principal component analysis (PCA) on the feature vectors, support vector machine (SVM), K-nearest neighbors (K-NN), and random forest (RF) were trained and tested using the leave-one-out cross-validation (LOOCV). The proposed method validation was performed via a dataset containing healthy and MI subjects selected from the automated cardiac diagnosis challenge (ACDC) database. The promising results show the effectiveness of the proposed classification model. SVM reached the best performance with accuracy, sensitivity, specificity, and F-score of 97.50%, 95.00%, 100.00%, and 97.56%, respectively, using the introduced optimum feature set. </a:t>
            </a:r>
            <a:endParaRPr lang="en-US">
              <a:ea typeface="+mn-lt"/>
              <a:cs typeface="+mn-lt"/>
            </a:endParaRPr>
          </a:p>
          <a:p>
            <a:pPr marL="0" indent="0">
              <a:buNone/>
            </a:pPr>
            <a:r>
              <a:rPr lang="en-US" sz="1200">
                <a:ea typeface="+mn-lt"/>
                <a:cs typeface="+mn-lt"/>
              </a:rPr>
              <a:t>This study demonstrates the robustness of combining the SH coefficients and machine learning techniques. We also quantify and notably highlight the contribution of different parameters in the classification and finally introduce an optimal feature set with maximum discriminant strength for the MI classification task. Moreover, the obtained results confirm that the proposed method performs more accurately than conventional point-based methods and also the current start-of-the-art, i.e., clinical measures. We showed our method's generalizability using employing it in dilated cardiomyopathy (DCM) detection and achieving promising results too. Parametric-based feature selection via spherical harmonics coefficients for the left ventricle myocardial infarction screening.</a:t>
            </a:r>
          </a:p>
          <a:p>
            <a:pPr marL="0" indent="0">
              <a:buNone/>
            </a:pPr>
            <a:r>
              <a:rPr lang="en-US" sz="1200">
                <a:ea typeface="맑은 고딕"/>
              </a:rPr>
              <a:t>Feature </a:t>
            </a:r>
            <a:r>
              <a:rPr lang="ko-KR" altLang="en-US" sz="1200">
                <a:ea typeface="맑은 고딕"/>
              </a:rPr>
              <a:t>가능성</a:t>
            </a:r>
            <a:r>
              <a:rPr lang="en-US" altLang="ko-KR" sz="1200">
                <a:ea typeface="맑은 고딕"/>
              </a:rPr>
              <a:t>?</a:t>
            </a:r>
            <a:endParaRPr lang="en-US" sz="1200" dirty="0">
              <a:ea typeface="맑은 고딕"/>
            </a:endParaRPr>
          </a:p>
        </p:txBody>
      </p:sp>
    </p:spTree>
    <p:extLst>
      <p:ext uri="{BB962C8B-B14F-4D97-AF65-F5344CB8AC3E}">
        <p14:creationId xmlns:p14="http://schemas.microsoft.com/office/powerpoint/2010/main" val="366175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vert="horz" lIns="91440" tIns="45720" rIns="91440" bIns="45720" rtlCol="0" anchor="t">
            <a:noAutofit/>
          </a:bodyPr>
          <a:lstStyle/>
          <a:p>
            <a:r>
              <a:rPr lang="en-US" sz="2800" b="1" dirty="0"/>
              <a:t>Automated interpretable detection of myocardial infarction fusing energy entropy and morphological features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b="1" dirty="0">
                <a:ea typeface="+mn-lt"/>
                <a:cs typeface="+mn-lt"/>
              </a:rPr>
              <a:t>The</a:t>
            </a:r>
            <a:r>
              <a:rPr lang="ko-KR" altLang="en-US" sz="1200" b="1" dirty="0">
                <a:ea typeface="+mn-lt"/>
                <a:cs typeface="+mn-lt"/>
              </a:rPr>
              <a:t> </a:t>
            </a:r>
            <a:r>
              <a:rPr lang="en-US" altLang="ko-KR" sz="1200" b="1" dirty="0">
                <a:ea typeface="+mn-lt"/>
                <a:cs typeface="+mn-lt"/>
              </a:rPr>
              <a:t>12</a:t>
            </a:r>
            <a:r>
              <a:rPr lang="ko-KR" altLang="en-US" sz="1200" b="1" dirty="0">
                <a:ea typeface="+mn-lt"/>
                <a:cs typeface="+mn-lt"/>
              </a:rPr>
              <a:t> </a:t>
            </a:r>
            <a:r>
              <a:rPr lang="en-US" altLang="ko-KR" sz="1200" b="1" dirty="0">
                <a:ea typeface="+mn-lt"/>
                <a:cs typeface="+mn-lt"/>
              </a:rPr>
              <a:t>leads</a:t>
            </a:r>
            <a:r>
              <a:rPr lang="ko-KR" altLang="en-US" sz="1200" b="1" dirty="0">
                <a:ea typeface="+mn-lt"/>
                <a:cs typeface="+mn-lt"/>
              </a:rPr>
              <a:t> </a:t>
            </a:r>
            <a:r>
              <a:rPr lang="en-US" altLang="ko-KR" sz="1200" b="1" dirty="0">
                <a:ea typeface="+mn-lt"/>
                <a:cs typeface="+mn-lt"/>
              </a:rPr>
              <a:t>electrocardiogram</a:t>
            </a:r>
            <a:r>
              <a:rPr lang="ko-KR" altLang="en-US" sz="1200" b="1" dirty="0">
                <a:ea typeface="+mn-lt"/>
                <a:cs typeface="+mn-lt"/>
              </a:rPr>
              <a:t> </a:t>
            </a:r>
            <a:r>
              <a:rPr lang="en-US" altLang="ko-KR" sz="1200" b="1" dirty="0">
                <a:ea typeface="+mn-lt"/>
                <a:cs typeface="+mn-lt"/>
              </a:rPr>
              <a:t>(ECG</a:t>
            </a:r>
            <a:r>
              <a:rPr lang="ko-KR" sz="1200" b="1" dirty="0">
                <a:ea typeface="+mn-lt"/>
                <a:cs typeface="+mn-lt"/>
              </a:rPr>
              <a:t>)</a:t>
            </a:r>
            <a:r>
              <a:rPr lang="ko-KR" altLang="en-US" sz="1200" b="1" dirty="0">
                <a:ea typeface="+mn-lt"/>
                <a:cs typeface="+mn-lt"/>
              </a:rPr>
              <a:t> </a:t>
            </a:r>
            <a:r>
              <a:rPr lang="en-US" altLang="ko-KR" sz="1200" b="1" dirty="0">
                <a:ea typeface="+mn-lt"/>
                <a:cs typeface="+mn-lt"/>
              </a:rPr>
              <a:t>is</a:t>
            </a:r>
            <a:r>
              <a:rPr lang="ko-KR" altLang="en-US" sz="1200" b="1" dirty="0">
                <a:ea typeface="+mn-lt"/>
                <a:cs typeface="+mn-lt"/>
              </a:rPr>
              <a:t> </a:t>
            </a:r>
            <a:r>
              <a:rPr lang="en-US" altLang="ko-KR" sz="1200" b="1" dirty="0">
                <a:ea typeface="+mn-lt"/>
                <a:cs typeface="+mn-lt"/>
              </a:rPr>
              <a:t>an</a:t>
            </a:r>
            <a:r>
              <a:rPr lang="ko-KR" altLang="en-US" sz="1200" b="1" dirty="0">
                <a:ea typeface="+mn-lt"/>
                <a:cs typeface="+mn-lt"/>
              </a:rPr>
              <a:t> </a:t>
            </a:r>
            <a:r>
              <a:rPr lang="en-US" altLang="ko-KR" sz="1200" b="1" dirty="0">
                <a:ea typeface="+mn-lt"/>
                <a:cs typeface="+mn-lt"/>
              </a:rPr>
              <a:t>effective</a:t>
            </a:r>
            <a:r>
              <a:rPr lang="ko-KR" altLang="en-US" sz="1200" b="1" dirty="0">
                <a:ea typeface="+mn-lt"/>
                <a:cs typeface="+mn-lt"/>
              </a:rPr>
              <a:t> </a:t>
            </a:r>
            <a:r>
              <a:rPr lang="en-US" altLang="ko-KR" sz="1200" b="1" dirty="0">
                <a:ea typeface="+mn-lt"/>
                <a:cs typeface="+mn-lt"/>
              </a:rPr>
              <a:t>tool</a:t>
            </a:r>
            <a:r>
              <a:rPr lang="ko-KR" altLang="en-US" sz="1200" b="1" dirty="0">
                <a:ea typeface="+mn-lt"/>
                <a:cs typeface="+mn-lt"/>
              </a:rPr>
              <a:t> </a:t>
            </a:r>
            <a:r>
              <a:rPr lang="en-US" altLang="ko-KR" sz="1200" b="1" dirty="0">
                <a:ea typeface="+mn-lt"/>
                <a:cs typeface="+mn-lt"/>
              </a:rPr>
              <a:t>to</a:t>
            </a:r>
            <a:r>
              <a:rPr lang="ko-KR" sz="1200" b="1" dirty="0">
                <a:ea typeface="+mn-lt"/>
                <a:cs typeface="+mn-lt"/>
              </a:rPr>
              <a:t> </a:t>
            </a:r>
            <a:r>
              <a:rPr lang="en-US" altLang="ko-KR" sz="1200" b="1" dirty="0">
                <a:ea typeface="+mn-lt"/>
                <a:cs typeface="+mn-lt"/>
              </a:rPr>
              <a:t>diagnose</a:t>
            </a:r>
            <a:r>
              <a:rPr lang="ko-KR" sz="1200" b="1" dirty="0">
                <a:ea typeface="+mn-lt"/>
                <a:cs typeface="+mn-lt"/>
              </a:rPr>
              <a:t> </a:t>
            </a:r>
            <a:r>
              <a:rPr lang="en-US" altLang="ko-KR" sz="1200" b="1" dirty="0">
                <a:ea typeface="+mn-lt"/>
                <a:cs typeface="+mn-lt"/>
              </a:rPr>
              <a:t>myocardial</a:t>
            </a:r>
            <a:r>
              <a:rPr lang="ko-KR" sz="1200" b="1" dirty="0">
                <a:ea typeface="+mn-lt"/>
                <a:cs typeface="+mn-lt"/>
              </a:rPr>
              <a:t> </a:t>
            </a:r>
            <a:r>
              <a:rPr lang="en-US" altLang="ko-KR" sz="1200" b="1" dirty="0">
                <a:ea typeface="+mn-lt"/>
                <a:cs typeface="+mn-lt"/>
              </a:rPr>
              <a:t>infarction</a:t>
            </a:r>
            <a:r>
              <a:rPr lang="ko-KR" altLang="en-US" sz="1200" b="1" dirty="0">
                <a:ea typeface="+mn-lt"/>
                <a:cs typeface="+mn-lt"/>
              </a:rPr>
              <a:t> </a:t>
            </a:r>
            <a:r>
              <a:rPr lang="en-US" altLang="ko-KR" sz="1200" b="1" dirty="0">
                <a:ea typeface="+mn-lt"/>
                <a:cs typeface="+mn-lt"/>
              </a:rPr>
              <a:t>(MI)</a:t>
            </a:r>
            <a:r>
              <a:rPr lang="ko-KR" altLang="en-US" sz="1200" b="1" dirty="0">
                <a:ea typeface="+mn-lt"/>
                <a:cs typeface="+mn-lt"/>
              </a:rPr>
              <a:t> </a:t>
            </a:r>
            <a:r>
              <a:rPr lang="en-US" altLang="ko-KR" sz="1200" dirty="0">
                <a:ea typeface="+mn-lt"/>
                <a:cs typeface="+mn-lt"/>
              </a:rPr>
              <a:t>on</a:t>
            </a:r>
            <a:r>
              <a:rPr lang="ko-KR" altLang="en-US" sz="1200" dirty="0">
                <a:ea typeface="+mn-lt"/>
                <a:cs typeface="+mn-lt"/>
              </a:rPr>
              <a:t> </a:t>
            </a:r>
            <a:r>
              <a:rPr lang="en-US" altLang="ko-KR" sz="1200" dirty="0">
                <a:ea typeface="+mn-lt"/>
                <a:cs typeface="+mn-lt"/>
              </a:rPr>
              <a:t>account</a:t>
            </a:r>
            <a:r>
              <a:rPr lang="ko-KR" sz="1200" dirty="0">
                <a:ea typeface="+mn-lt"/>
                <a:cs typeface="+mn-lt"/>
              </a:rPr>
              <a:t> </a:t>
            </a:r>
            <a:r>
              <a:rPr lang="en-US" altLang="ko-KR" sz="1200" dirty="0">
                <a:ea typeface="+mn-lt"/>
                <a:cs typeface="+mn-lt"/>
              </a:rPr>
              <a:t>of</a:t>
            </a:r>
            <a:r>
              <a:rPr lang="ko-KR" altLang="en-US" sz="1200" dirty="0">
                <a:ea typeface="+mn-lt"/>
                <a:cs typeface="+mn-lt"/>
              </a:rPr>
              <a:t> </a:t>
            </a:r>
            <a:r>
              <a:rPr lang="en-US" altLang="ko-KR" sz="1200" dirty="0">
                <a:ea typeface="+mn-lt"/>
                <a:cs typeface="+mn-lt"/>
              </a:rPr>
              <a:t>its</a:t>
            </a:r>
            <a:r>
              <a:rPr lang="ko-KR" altLang="en-US" sz="1200" dirty="0">
                <a:ea typeface="+mn-lt"/>
                <a:cs typeface="+mn-lt"/>
              </a:rPr>
              <a:t> </a:t>
            </a:r>
            <a:r>
              <a:rPr lang="en-US" altLang="ko-KR" sz="1200" dirty="0">
                <a:ea typeface="+mn-lt"/>
                <a:cs typeface="+mn-lt"/>
              </a:rPr>
              <a:t>inexpensive,</a:t>
            </a:r>
            <a:r>
              <a:rPr lang="ko-KR" sz="1200" dirty="0">
                <a:ea typeface="+mn-lt"/>
                <a:cs typeface="+mn-lt"/>
              </a:rPr>
              <a:t> </a:t>
            </a:r>
            <a:r>
              <a:rPr lang="en-US" altLang="ko-KR" sz="1200" dirty="0">
                <a:ea typeface="+mn-lt"/>
                <a:cs typeface="+mn-lt"/>
              </a:rPr>
              <a:t>noninvasive</a:t>
            </a:r>
            <a:r>
              <a:rPr lang="ko-KR" altLang="en-US" sz="1200" dirty="0">
                <a:ea typeface="+mn-lt"/>
                <a:cs typeface="+mn-lt"/>
              </a:rPr>
              <a:t> </a:t>
            </a:r>
            <a:r>
              <a:rPr lang="en-US" altLang="ko-KR" sz="1200" dirty="0">
                <a:ea typeface="+mn-lt"/>
                <a:cs typeface="+mn-lt"/>
              </a:rPr>
              <a:t>and</a:t>
            </a:r>
            <a:r>
              <a:rPr lang="ko-KR" sz="1200" dirty="0">
                <a:ea typeface="+mn-lt"/>
                <a:cs typeface="+mn-lt"/>
              </a:rPr>
              <a:t> </a:t>
            </a:r>
            <a:r>
              <a:rPr lang="en-US" altLang="ko-KR" sz="1200" dirty="0">
                <a:ea typeface="+mn-lt"/>
                <a:cs typeface="+mn-lt"/>
              </a:rPr>
              <a:t>convenient</a:t>
            </a:r>
            <a:r>
              <a:rPr lang="ko-KR" sz="1200" dirty="0">
                <a:ea typeface="+mn-lt"/>
                <a:cs typeface="+mn-lt"/>
              </a:rPr>
              <a:t>. </a:t>
            </a:r>
            <a:endParaRPr lang="ko-KR" altLang="en-US" dirty="0">
              <a:ea typeface="+mn-lt"/>
              <a:cs typeface="+mn-lt"/>
            </a:endParaRPr>
          </a:p>
          <a:p>
            <a:pPr marL="0" indent="0">
              <a:buNone/>
            </a:pPr>
            <a:r>
              <a:rPr lang="en-US" altLang="ko-KR" sz="1200" dirty="0">
                <a:ea typeface="+mn-lt"/>
                <a:cs typeface="+mn-lt"/>
              </a:rPr>
              <a:t>Many</a:t>
            </a:r>
            <a:r>
              <a:rPr lang="ko-KR" altLang="en-US" sz="1200" dirty="0">
                <a:ea typeface="+mn-lt"/>
                <a:cs typeface="+mn-lt"/>
              </a:rPr>
              <a:t> </a:t>
            </a:r>
            <a:r>
              <a:rPr lang="en-US" altLang="ko-KR" sz="1200" dirty="0">
                <a:ea typeface="+mn-lt"/>
                <a:cs typeface="+mn-lt"/>
              </a:rPr>
              <a:t>methodologies</a:t>
            </a:r>
            <a:r>
              <a:rPr lang="ko-KR" altLang="en-US" sz="1200" dirty="0">
                <a:ea typeface="+mn-lt"/>
                <a:cs typeface="+mn-lt"/>
              </a:rPr>
              <a:t> </a:t>
            </a:r>
            <a:r>
              <a:rPr lang="en-US" altLang="ko-KR" sz="1200" dirty="0">
                <a:ea typeface="+mn-lt"/>
                <a:cs typeface="+mn-lt"/>
              </a:rPr>
              <a:t>have</a:t>
            </a:r>
            <a:r>
              <a:rPr lang="ko-KR" altLang="en-US" sz="1200" dirty="0">
                <a:ea typeface="+mn-lt"/>
                <a:cs typeface="+mn-lt"/>
              </a:rPr>
              <a:t> </a:t>
            </a:r>
            <a:r>
              <a:rPr lang="en-US" altLang="ko-KR" sz="1200" dirty="0">
                <a:ea typeface="+mn-lt"/>
                <a:cs typeface="+mn-lt"/>
              </a:rPr>
              <a:t>been</a:t>
            </a:r>
            <a:r>
              <a:rPr lang="ko-KR" altLang="en-US" sz="1200" dirty="0">
                <a:ea typeface="+mn-lt"/>
                <a:cs typeface="+mn-lt"/>
              </a:rPr>
              <a:t> </a:t>
            </a:r>
            <a:r>
              <a:rPr lang="en-US" altLang="ko-KR" sz="1200" dirty="0">
                <a:ea typeface="+mn-lt"/>
                <a:cs typeface="+mn-lt"/>
              </a:rPr>
              <a:t>widely</a:t>
            </a:r>
            <a:r>
              <a:rPr lang="ko-KR" altLang="en-US" sz="1200" dirty="0">
                <a:ea typeface="+mn-lt"/>
                <a:cs typeface="+mn-lt"/>
              </a:rPr>
              <a:t> </a:t>
            </a:r>
            <a:r>
              <a:rPr lang="en-US" altLang="ko-KR" sz="1200" dirty="0">
                <a:ea typeface="+mn-lt"/>
                <a:cs typeface="+mn-lt"/>
              </a:rPr>
              <a:t>adopted</a:t>
            </a:r>
            <a:r>
              <a:rPr lang="ko-KR" altLang="en-US" sz="1200" dirty="0">
                <a:ea typeface="+mn-lt"/>
                <a:cs typeface="+mn-lt"/>
              </a:rPr>
              <a:t> </a:t>
            </a:r>
            <a:r>
              <a:rPr lang="ko-KR" sz="1200" dirty="0" err="1">
                <a:ea typeface="+mn-lt"/>
                <a:cs typeface="+mn-lt"/>
              </a:rPr>
              <a:t>to</a:t>
            </a:r>
            <a:r>
              <a:rPr lang="ko-KR" sz="1200" dirty="0">
                <a:ea typeface="+mn-lt"/>
                <a:cs typeface="+mn-lt"/>
              </a:rPr>
              <a:t> </a:t>
            </a:r>
            <a:r>
              <a:rPr lang="en-US" altLang="ko-KR" sz="1200" dirty="0">
                <a:ea typeface="+mn-lt"/>
                <a:cs typeface="+mn-lt"/>
              </a:rPr>
              <a:t>detect</a:t>
            </a:r>
            <a:r>
              <a:rPr lang="ko-KR" altLang="en-US" sz="1200" dirty="0">
                <a:ea typeface="+mn-lt"/>
                <a:cs typeface="+mn-lt"/>
              </a:rPr>
              <a:t> </a:t>
            </a:r>
            <a:r>
              <a:rPr lang="en-US" altLang="ko-KR" sz="1200" dirty="0">
                <a:ea typeface="+mn-lt"/>
                <a:cs typeface="+mn-lt"/>
              </a:rPr>
              <a:t>it</a:t>
            </a:r>
            <a:r>
              <a:rPr lang="ko-KR" sz="1200" dirty="0">
                <a:ea typeface="+mn-lt"/>
                <a:cs typeface="+mn-lt"/>
              </a:rPr>
              <a:t>. </a:t>
            </a:r>
            <a:r>
              <a:rPr lang="en-US" altLang="ko-KR" sz="1200" dirty="0">
                <a:ea typeface="+mn-lt"/>
                <a:cs typeface="+mn-lt"/>
              </a:rPr>
              <a:t>However,</a:t>
            </a:r>
            <a:r>
              <a:rPr lang="ko-KR" sz="1200" dirty="0">
                <a:ea typeface="+mn-lt"/>
                <a:cs typeface="+mn-lt"/>
              </a:rPr>
              <a:t> </a:t>
            </a:r>
            <a:r>
              <a:rPr lang="en-US" altLang="ko-KR" sz="1200" dirty="0">
                <a:ea typeface="+mn-lt"/>
                <a:cs typeface="+mn-lt"/>
              </a:rPr>
              <a:t>much</a:t>
            </a:r>
            <a:r>
              <a:rPr lang="ko-KR" altLang="en-US" sz="1200" dirty="0">
                <a:ea typeface="+mn-lt"/>
                <a:cs typeface="+mn-lt"/>
              </a:rPr>
              <a:t> </a:t>
            </a:r>
            <a:r>
              <a:rPr lang="en-US" altLang="ko-KR" sz="1200" dirty="0">
                <a:ea typeface="+mn-lt"/>
                <a:cs typeface="+mn-lt"/>
              </a:rPr>
              <a:t>existing</a:t>
            </a:r>
            <a:r>
              <a:rPr lang="ko-KR" altLang="en-US" sz="1200" dirty="0">
                <a:ea typeface="+mn-lt"/>
                <a:cs typeface="+mn-lt"/>
              </a:rPr>
              <a:t> </a:t>
            </a:r>
            <a:r>
              <a:rPr lang="en-US" altLang="ko-KR" sz="1200" dirty="0">
                <a:ea typeface="+mn-lt"/>
                <a:cs typeface="+mn-lt"/>
              </a:rPr>
              <a:t>method</a:t>
            </a:r>
            <a:r>
              <a:rPr lang="ko-KR" altLang="en-US" sz="1200" dirty="0">
                <a:ea typeface="+mn-lt"/>
                <a:cs typeface="+mn-lt"/>
              </a:rPr>
              <a:t> </a:t>
            </a:r>
            <a:r>
              <a:rPr lang="en-US" altLang="ko-KR" sz="1200" dirty="0">
                <a:ea typeface="+mn-lt"/>
                <a:cs typeface="+mn-lt"/>
              </a:rPr>
              <a:t>did</a:t>
            </a:r>
            <a:r>
              <a:rPr lang="ko-KR" altLang="en-US" sz="1200" dirty="0">
                <a:ea typeface="+mn-lt"/>
                <a:cs typeface="+mn-lt"/>
              </a:rPr>
              <a:t> </a:t>
            </a:r>
            <a:r>
              <a:rPr lang="en-US" altLang="ko-KR" sz="1200" dirty="0">
                <a:ea typeface="+mn-lt"/>
                <a:cs typeface="+mn-lt"/>
              </a:rPr>
              <a:t>not</a:t>
            </a:r>
            <a:r>
              <a:rPr lang="ko-KR" altLang="en-US" sz="1200" dirty="0">
                <a:ea typeface="+mn-lt"/>
                <a:cs typeface="+mn-lt"/>
              </a:rPr>
              <a:t> </a:t>
            </a:r>
            <a:r>
              <a:rPr lang="en-US" altLang="ko-KR" sz="1200" dirty="0">
                <a:ea typeface="+mn-lt"/>
                <a:cs typeface="+mn-lt"/>
              </a:rPr>
              <a:t>integrate</a:t>
            </a:r>
            <a:r>
              <a:rPr lang="ko-KR" altLang="en-US" sz="1200" dirty="0">
                <a:ea typeface="+mn-lt"/>
                <a:cs typeface="+mn-lt"/>
              </a:rPr>
              <a:t> </a:t>
            </a:r>
            <a:r>
              <a:rPr lang="en-US" altLang="ko-KR" sz="1200" dirty="0">
                <a:ea typeface="+mn-lt"/>
                <a:cs typeface="+mn-lt"/>
              </a:rPr>
              <a:t>with</a:t>
            </a:r>
            <a:r>
              <a:rPr lang="ko-KR" altLang="en-US" sz="1200" dirty="0">
                <a:ea typeface="+mn-lt"/>
                <a:cs typeface="+mn-lt"/>
              </a:rPr>
              <a:t> </a:t>
            </a:r>
            <a:r>
              <a:rPr lang="en-US" altLang="ko-KR" sz="1200" dirty="0">
                <a:ea typeface="+mn-lt"/>
                <a:cs typeface="+mn-lt"/>
              </a:rPr>
              <a:t>diagnostic</a:t>
            </a:r>
            <a:r>
              <a:rPr lang="ko-KR" sz="1200" dirty="0">
                <a:ea typeface="+mn-lt"/>
                <a:cs typeface="+mn-lt"/>
              </a:rPr>
              <a:t> </a:t>
            </a:r>
            <a:r>
              <a:rPr lang="en-US" altLang="ko-KR" sz="1200" dirty="0">
                <a:ea typeface="+mn-lt"/>
                <a:cs typeface="+mn-lt"/>
              </a:rPr>
              <a:t>logic</a:t>
            </a:r>
            <a:r>
              <a:rPr lang="ko-KR" altLang="en-US" sz="1200" dirty="0">
                <a:ea typeface="+mn-lt"/>
                <a:cs typeface="+mn-lt"/>
              </a:rPr>
              <a:t> </a:t>
            </a:r>
            <a:r>
              <a:rPr lang="ko-KR" sz="1200" dirty="0">
                <a:ea typeface="+mn-lt"/>
                <a:cs typeface="+mn-lt"/>
              </a:rPr>
              <a:t>of </a:t>
            </a:r>
            <a:r>
              <a:rPr lang="en-US" altLang="ko-KR" sz="1200" dirty="0">
                <a:ea typeface="+mn-lt"/>
                <a:cs typeface="+mn-lt"/>
              </a:rPr>
              <a:t>clinician</a:t>
            </a:r>
            <a:r>
              <a:rPr lang="ko-KR" altLang="en-US" sz="1200" dirty="0">
                <a:ea typeface="+mn-lt"/>
                <a:cs typeface="+mn-lt"/>
              </a:rPr>
              <a:t> </a:t>
            </a:r>
            <a:r>
              <a:rPr lang="ko-KR" sz="1200" dirty="0">
                <a:ea typeface="+mn-lt"/>
                <a:cs typeface="+mn-lt"/>
              </a:rPr>
              <a:t>and </a:t>
            </a:r>
            <a:r>
              <a:rPr lang="en-US" altLang="ko-KR" sz="1200" dirty="0">
                <a:ea typeface="+mn-lt"/>
                <a:cs typeface="+mn-lt"/>
              </a:rPr>
              <a:t>practical</a:t>
            </a:r>
            <a:r>
              <a:rPr lang="ko-KR" altLang="en-US" sz="1200" dirty="0">
                <a:ea typeface="+mn-lt"/>
                <a:cs typeface="+mn-lt"/>
              </a:rPr>
              <a:t> </a:t>
            </a:r>
            <a:r>
              <a:rPr lang="ko-KR" sz="1200" dirty="0" err="1">
                <a:ea typeface="+mn-lt"/>
                <a:cs typeface="+mn-lt"/>
              </a:rPr>
              <a:t>application</a:t>
            </a:r>
            <a:r>
              <a:rPr lang="ko-KR" sz="1200" dirty="0">
                <a:ea typeface="+mn-lt"/>
                <a:cs typeface="+mn-lt"/>
              </a:rPr>
              <a:t>. </a:t>
            </a:r>
            <a:r>
              <a:rPr lang="en-US" altLang="ko-KR" sz="1200" dirty="0">
                <a:ea typeface="+mn-lt"/>
                <a:cs typeface="+mn-lt"/>
              </a:rPr>
              <a:t>(</a:t>
            </a:r>
            <a:r>
              <a:rPr lang="en-US" sz="1200" dirty="0" err="1">
                <a:ea typeface="+mn-lt"/>
                <a:cs typeface="+mn-lt"/>
              </a:rPr>
              <a:t>그러나</a:t>
            </a:r>
            <a:r>
              <a:rPr lang="en-US" sz="1200" dirty="0">
                <a:ea typeface="+mn-lt"/>
                <a:cs typeface="+mn-lt"/>
              </a:rPr>
              <a:t> </a:t>
            </a:r>
            <a:r>
              <a:rPr lang="en-US" sz="1200" dirty="0" err="1">
                <a:ea typeface="+mn-lt"/>
                <a:cs typeface="+mn-lt"/>
              </a:rPr>
              <a:t>기존의</a:t>
            </a:r>
            <a:r>
              <a:rPr lang="en-US" sz="1200" dirty="0">
                <a:ea typeface="+mn-lt"/>
                <a:cs typeface="+mn-lt"/>
              </a:rPr>
              <a:t> </a:t>
            </a:r>
            <a:r>
              <a:rPr lang="en-US" sz="1200" dirty="0" err="1">
                <a:ea typeface="+mn-lt"/>
                <a:cs typeface="+mn-lt"/>
              </a:rPr>
              <a:t>많은</a:t>
            </a:r>
            <a:r>
              <a:rPr lang="en-US" sz="1200" dirty="0">
                <a:ea typeface="+mn-lt"/>
                <a:cs typeface="+mn-lt"/>
              </a:rPr>
              <a:t> </a:t>
            </a:r>
            <a:r>
              <a:rPr lang="en-US" sz="1200" dirty="0" err="1">
                <a:ea typeface="+mn-lt"/>
                <a:cs typeface="+mn-lt"/>
              </a:rPr>
              <a:t>방법은</a:t>
            </a:r>
            <a:r>
              <a:rPr lang="en-US" sz="1200" dirty="0">
                <a:ea typeface="+mn-lt"/>
                <a:cs typeface="+mn-lt"/>
              </a:rPr>
              <a:t> </a:t>
            </a:r>
            <a:r>
              <a:rPr lang="en-US" sz="1200" dirty="0" err="1">
                <a:ea typeface="+mn-lt"/>
                <a:cs typeface="+mn-lt"/>
              </a:rPr>
              <a:t>임상의의</a:t>
            </a:r>
            <a:r>
              <a:rPr lang="en-US" sz="1200" dirty="0">
                <a:ea typeface="+mn-lt"/>
                <a:cs typeface="+mn-lt"/>
              </a:rPr>
              <a:t> </a:t>
            </a:r>
            <a:r>
              <a:rPr lang="en-US" sz="1200" dirty="0" err="1">
                <a:ea typeface="+mn-lt"/>
                <a:cs typeface="+mn-lt"/>
              </a:rPr>
              <a:t>진단</a:t>
            </a:r>
            <a:r>
              <a:rPr lang="en-US" sz="1200" dirty="0">
                <a:ea typeface="+mn-lt"/>
                <a:cs typeface="+mn-lt"/>
              </a:rPr>
              <a:t> </a:t>
            </a:r>
            <a:r>
              <a:rPr lang="en-US" sz="1200" dirty="0" err="1">
                <a:ea typeface="+mn-lt"/>
                <a:cs typeface="+mn-lt"/>
              </a:rPr>
              <a:t>논리</a:t>
            </a:r>
            <a:r>
              <a:rPr lang="en-US" sz="1200" dirty="0">
                <a:ea typeface="+mn-lt"/>
                <a:cs typeface="+mn-lt"/>
              </a:rPr>
              <a:t> 및 </a:t>
            </a:r>
            <a:r>
              <a:rPr lang="en-US" sz="1200" dirty="0" err="1">
                <a:ea typeface="+mn-lt"/>
                <a:cs typeface="+mn-lt"/>
              </a:rPr>
              <a:t>실제</a:t>
            </a:r>
            <a:r>
              <a:rPr lang="en-US" sz="1200" dirty="0">
                <a:ea typeface="+mn-lt"/>
                <a:cs typeface="+mn-lt"/>
              </a:rPr>
              <a:t> </a:t>
            </a:r>
            <a:r>
              <a:rPr lang="en-US" sz="1200" dirty="0" err="1">
                <a:ea typeface="+mn-lt"/>
                <a:cs typeface="+mn-lt"/>
              </a:rPr>
              <a:t>적용과</a:t>
            </a:r>
            <a:r>
              <a:rPr lang="en-US" sz="1200" dirty="0">
                <a:ea typeface="+mn-lt"/>
                <a:cs typeface="+mn-lt"/>
              </a:rPr>
              <a:t> </a:t>
            </a:r>
            <a:r>
              <a:rPr lang="ko-KR" altLang="en-US" sz="1200" dirty="0">
                <a:ea typeface="+mn-lt"/>
                <a:cs typeface="+mn-lt"/>
              </a:rPr>
              <a:t>부합하지</a:t>
            </a:r>
            <a:r>
              <a:rPr lang="en-US" sz="1200" dirty="0">
                <a:ea typeface="+mn-lt"/>
                <a:cs typeface="+mn-lt"/>
              </a:rPr>
              <a:t> </a:t>
            </a:r>
            <a:r>
              <a:rPr lang="en-US" sz="1200" dirty="0" err="1">
                <a:ea typeface="+mn-lt"/>
                <a:cs typeface="+mn-lt"/>
              </a:rPr>
              <a:t>않았다</a:t>
            </a:r>
            <a:r>
              <a:rPr lang="en-US" sz="1200" dirty="0">
                <a:ea typeface="+mn-lt"/>
                <a:cs typeface="+mn-lt"/>
              </a:rPr>
              <a:t>.) </a:t>
            </a:r>
            <a:endParaRPr lang="ko-KR" altLang="en-US" dirty="0">
              <a:ea typeface="+mn-lt"/>
              <a:cs typeface="+mn-lt"/>
            </a:endParaRPr>
          </a:p>
          <a:p>
            <a:pPr marL="0" indent="0">
              <a:buNone/>
            </a:pPr>
            <a:r>
              <a:rPr lang="en-US" altLang="ko-KR" sz="1200" dirty="0">
                <a:ea typeface="+mn-lt"/>
                <a:cs typeface="+mn-lt"/>
              </a:rPr>
              <a:t>The</a:t>
            </a:r>
            <a:r>
              <a:rPr lang="ko-KR" altLang="en-US" sz="1200" dirty="0">
                <a:ea typeface="+mn-lt"/>
                <a:cs typeface="+mn-lt"/>
              </a:rPr>
              <a:t> </a:t>
            </a:r>
            <a:r>
              <a:rPr lang="en-US" altLang="ko-KR" sz="1200" dirty="0">
                <a:ea typeface="+mn-lt"/>
                <a:cs typeface="+mn-lt"/>
              </a:rPr>
              <a:t>aim</a:t>
            </a:r>
            <a:r>
              <a:rPr lang="ko-KR" altLang="en-US" sz="1200" dirty="0">
                <a:ea typeface="+mn-lt"/>
                <a:cs typeface="+mn-lt"/>
              </a:rPr>
              <a:t> </a:t>
            </a:r>
            <a:r>
              <a:rPr lang="en-US" altLang="ko-KR" sz="1200" dirty="0">
                <a:ea typeface="+mn-lt"/>
                <a:cs typeface="+mn-lt"/>
              </a:rPr>
              <a:t>of</a:t>
            </a:r>
            <a:r>
              <a:rPr lang="ko-KR" sz="1200" dirty="0">
                <a:ea typeface="+mn-lt"/>
                <a:cs typeface="+mn-lt"/>
              </a:rPr>
              <a:t> </a:t>
            </a:r>
            <a:r>
              <a:rPr lang="en-US" altLang="ko-KR" sz="1200" dirty="0">
                <a:ea typeface="+mn-lt"/>
                <a:cs typeface="+mn-lt"/>
              </a:rPr>
              <a:t>the</a:t>
            </a:r>
            <a:r>
              <a:rPr lang="ko-KR" sz="1200" dirty="0">
                <a:ea typeface="+mn-lt"/>
                <a:cs typeface="+mn-lt"/>
              </a:rPr>
              <a:t> </a:t>
            </a:r>
            <a:r>
              <a:rPr lang="en-US" altLang="ko-KR" sz="1200" dirty="0">
                <a:ea typeface="+mn-lt"/>
                <a:cs typeface="+mn-lt"/>
              </a:rPr>
              <a:t>paper</a:t>
            </a:r>
            <a:r>
              <a:rPr lang="ko-KR" altLang="en-US" sz="1200" dirty="0">
                <a:ea typeface="+mn-lt"/>
                <a:cs typeface="+mn-lt"/>
              </a:rPr>
              <a:t> </a:t>
            </a:r>
            <a:r>
              <a:rPr lang="en-US" altLang="ko-KR" sz="1200" dirty="0">
                <a:ea typeface="+mn-lt"/>
                <a:cs typeface="+mn-lt"/>
              </a:rPr>
              <a:t>is</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provide</a:t>
            </a:r>
            <a:r>
              <a:rPr lang="ko-KR" altLang="en-US" sz="1200" dirty="0">
                <a:ea typeface="+mn-lt"/>
                <a:cs typeface="+mn-lt"/>
              </a:rPr>
              <a:t> </a:t>
            </a:r>
            <a:r>
              <a:rPr lang="en-US" altLang="ko-KR" sz="1200" dirty="0">
                <a:ea typeface="+mn-lt"/>
                <a:cs typeface="+mn-lt"/>
              </a:rPr>
              <a:t>an</a:t>
            </a:r>
            <a:r>
              <a:rPr lang="ko-KR" altLang="en-US" sz="1200" dirty="0">
                <a:ea typeface="+mn-lt"/>
                <a:cs typeface="+mn-lt"/>
              </a:rPr>
              <a:t> </a:t>
            </a:r>
            <a:r>
              <a:rPr lang="en-US" altLang="ko-KR" sz="1200" dirty="0">
                <a:ea typeface="+mn-lt"/>
                <a:cs typeface="+mn-lt"/>
              </a:rPr>
              <a:t>automated</a:t>
            </a:r>
            <a:r>
              <a:rPr lang="ko-KR" altLang="en-US" sz="1200" dirty="0">
                <a:ea typeface="+mn-lt"/>
                <a:cs typeface="+mn-lt"/>
              </a:rPr>
              <a:t> </a:t>
            </a:r>
            <a:r>
              <a:rPr lang="en-US" altLang="ko-KR" sz="1200" dirty="0">
                <a:ea typeface="+mn-lt"/>
                <a:cs typeface="+mn-lt"/>
              </a:rPr>
              <a:t>interpretable</a:t>
            </a:r>
            <a:r>
              <a:rPr lang="ko-KR" altLang="en-US" sz="1200" dirty="0">
                <a:ea typeface="+mn-lt"/>
                <a:cs typeface="+mn-lt"/>
              </a:rPr>
              <a:t> </a:t>
            </a:r>
            <a:r>
              <a:rPr lang="en-US" altLang="ko-KR" sz="1200" dirty="0">
                <a:ea typeface="+mn-lt"/>
                <a:cs typeface="+mn-lt"/>
              </a:rPr>
              <a:t>detection</a:t>
            </a:r>
            <a:r>
              <a:rPr lang="ko-KR" altLang="en-US" sz="1200" dirty="0">
                <a:ea typeface="+mn-lt"/>
                <a:cs typeface="+mn-lt"/>
              </a:rPr>
              <a:t> </a:t>
            </a:r>
            <a:r>
              <a:rPr lang="en-US" altLang="ko-KR" sz="1200" dirty="0">
                <a:ea typeface="+mn-lt"/>
                <a:cs typeface="+mn-lt"/>
              </a:rPr>
              <a:t>method</a:t>
            </a:r>
            <a:r>
              <a:rPr lang="ko-KR" altLang="en-US" sz="1200" dirty="0">
                <a:ea typeface="+mn-lt"/>
                <a:cs typeface="+mn-lt"/>
              </a:rPr>
              <a:t> </a:t>
            </a:r>
            <a:r>
              <a:rPr lang="en-US" altLang="ko-KR" sz="1200" dirty="0">
                <a:ea typeface="+mn-lt"/>
                <a:cs typeface="+mn-lt"/>
              </a:rPr>
              <a:t>of</a:t>
            </a:r>
            <a:r>
              <a:rPr lang="ko-KR"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sz="1200" dirty="0">
                <a:ea typeface="+mn-lt"/>
                <a:cs typeface="+mn-lt"/>
              </a:rPr>
              <a:t>.</a:t>
            </a:r>
          </a:p>
          <a:p>
            <a:pPr marL="0" indent="0">
              <a:buNone/>
            </a:pPr>
            <a:r>
              <a:rPr lang="ko-KR" sz="1200" b="1" dirty="0">
                <a:ea typeface="+mn-lt"/>
                <a:cs typeface="+mn-lt"/>
              </a:rPr>
              <a:t>이 논문은 12 유도 </a:t>
            </a:r>
            <a:r>
              <a:rPr lang="ko-KR" sz="1200" b="1" dirty="0" err="1">
                <a:ea typeface="+mn-lt"/>
                <a:cs typeface="+mn-lt"/>
              </a:rPr>
              <a:t>ECG를</a:t>
            </a:r>
            <a:r>
              <a:rPr lang="ko-KR" sz="1200" b="1" dirty="0">
                <a:ea typeface="+mn-lt"/>
                <a:cs typeface="+mn-lt"/>
              </a:rPr>
              <a:t> 통한 MI 검출을 위한 에너지 엔트로피와 형태학적 특징을 융합한 새로운 방법을 제시한다</a:t>
            </a:r>
            <a:r>
              <a:rPr lang="ko-KR" sz="1200" dirty="0">
                <a:ea typeface="+mn-lt"/>
                <a:cs typeface="+mn-lt"/>
              </a:rPr>
              <a:t>. </a:t>
            </a:r>
            <a:endParaRPr lang="ko-KR" altLang="en-US" dirty="0">
              <a:ea typeface="맑은 고딕" panose="020B0503020000020004" pitchFamily="34" charset="-127"/>
              <a:cs typeface="+mn-lt"/>
            </a:endParaRPr>
          </a:p>
          <a:p>
            <a:pPr marL="0" indent="0">
              <a:buNone/>
            </a:pPr>
            <a:r>
              <a:rPr lang="ko-KR" sz="1200" dirty="0">
                <a:ea typeface="+mn-lt"/>
                <a:cs typeface="+mn-lt"/>
              </a:rPr>
              <a:t>구체적으로, ECG 신호는 먼저 최대 중복 이산 </a:t>
            </a:r>
            <a:r>
              <a:rPr lang="ko-KR" sz="1200" dirty="0" err="1">
                <a:ea typeface="+mn-lt"/>
                <a:cs typeface="+mn-lt"/>
              </a:rPr>
              <a:t>웨이블릿</a:t>
            </a:r>
            <a:r>
              <a:rPr lang="ko-KR" sz="1200" dirty="0">
                <a:ea typeface="+mn-lt"/>
                <a:cs typeface="+mn-lt"/>
              </a:rPr>
              <a:t> 패킷 변환(MODWPT)에 의해 분해된 다음 분해된 계수로부터 에너지 엔트로피를 전역 형상으로 계산한다. ECG 비트의 QRS 파동 및 ST-T 세그먼트에서 추출한 면적, 첨도 계수, </a:t>
            </a:r>
            <a:r>
              <a:rPr lang="ko-KR" sz="1200" dirty="0" err="1">
                <a:ea typeface="+mn-lt"/>
                <a:cs typeface="+mn-lt"/>
              </a:rPr>
              <a:t>왜도</a:t>
            </a:r>
            <a:r>
              <a:rPr lang="ko-KR" sz="1200" dirty="0">
                <a:ea typeface="+mn-lt"/>
                <a:cs typeface="+mn-lt"/>
              </a:rPr>
              <a:t> 계수 및 표준 편차는 국소 형태학적 특징으로 계산된다. 단일 리드를 위한 비트를 기반으로 한 글로벌 기능과 레코드 기반의 로컬 기능을 결합하면 12개 리드 기능이 모두 궁극적인 특징 벡터로 융합됩니다. 더욱이, 계산 복잡성과 중복 정보를 줄이기 위해 주성분 분석(PCA), 선형 판별 분석(LDA) 및 지역 보존 투영(LPP)을 포함한 다양한 방법이 사용된다. 한편 주성분 특성은 </a:t>
            </a:r>
            <a:r>
              <a:rPr lang="ko-KR" sz="1200" dirty="0" err="1">
                <a:ea typeface="+mn-lt"/>
                <a:cs typeface="+mn-lt"/>
              </a:rPr>
              <a:t>F-값별로</a:t>
            </a:r>
            <a:r>
              <a:rPr lang="ko-KR" sz="1200" dirty="0">
                <a:ea typeface="+mn-lt"/>
                <a:cs typeface="+mn-lt"/>
              </a:rPr>
              <a:t> 순위가 매겨집니다. 제안된 방법을 평가하기 위해 PTB(</a:t>
            </a:r>
            <a:r>
              <a:rPr lang="ko-KR" sz="1200" dirty="0" err="1">
                <a:ea typeface="+mn-lt"/>
                <a:cs typeface="+mn-lt"/>
              </a:rPr>
              <a:t>Physikalisch-Technische</a:t>
            </a:r>
            <a:r>
              <a:rPr lang="ko-KR" sz="1200" dirty="0">
                <a:ea typeface="+mn-lt"/>
                <a:cs typeface="+mn-lt"/>
              </a:rPr>
              <a:t> </a:t>
            </a:r>
            <a:r>
              <a:rPr lang="ko-KR" sz="1200" dirty="0" err="1">
                <a:ea typeface="+mn-lt"/>
                <a:cs typeface="+mn-lt"/>
              </a:rPr>
              <a:t>Fundesanstalt</a:t>
            </a:r>
            <a:r>
              <a:rPr lang="ko-KR" sz="1200" dirty="0">
                <a:ea typeface="+mn-lt"/>
                <a:cs typeface="+mn-lt"/>
              </a:rPr>
              <a:t>) 데이터베이스와 환자 간 패러다임을 사용한다.</a:t>
            </a:r>
          </a:p>
          <a:p>
            <a:pPr marL="0" indent="0">
              <a:buNone/>
            </a:pPr>
            <a:r>
              <a:rPr lang="ko-KR" altLang="en-US" sz="1200" dirty="0">
                <a:ea typeface="맑은 고딕"/>
              </a:rPr>
              <a:t>즉 새로운 검출 방법론을 제시하는 부분이다. </a:t>
            </a:r>
            <a:r>
              <a:rPr lang="ko-KR" altLang="en-US" sz="1200" dirty="0" err="1">
                <a:ea typeface="맑은 고딕"/>
              </a:rPr>
              <a:t>Feature</a:t>
            </a:r>
            <a:r>
              <a:rPr lang="ko-KR" altLang="en-US" sz="1200" dirty="0">
                <a:ea typeface="맑은 고딕"/>
              </a:rPr>
              <a:t> </a:t>
            </a:r>
            <a:r>
              <a:rPr lang="ko-KR" altLang="en-US" sz="1200" dirty="0" err="1">
                <a:ea typeface="맑은 고딕"/>
              </a:rPr>
              <a:t>engineering</a:t>
            </a:r>
            <a:r>
              <a:rPr lang="ko-KR" altLang="en-US" sz="1200" dirty="0">
                <a:ea typeface="맑은 고딕"/>
              </a:rPr>
              <a:t> </a:t>
            </a:r>
            <a:r>
              <a:rPr lang="ko-KR" altLang="en-US" sz="1200" dirty="0" err="1">
                <a:ea typeface="맑은 고딕"/>
              </a:rPr>
              <a:t>section이라</a:t>
            </a:r>
            <a:r>
              <a:rPr lang="ko-KR" altLang="en-US" sz="1200" dirty="0">
                <a:ea typeface="맑은 고딕"/>
              </a:rPr>
              <a:t> 볼 수 있을 것 같다.</a:t>
            </a:r>
          </a:p>
        </p:txBody>
      </p:sp>
    </p:spTree>
    <p:extLst>
      <p:ext uri="{BB962C8B-B14F-4D97-AF65-F5344CB8AC3E}">
        <p14:creationId xmlns:p14="http://schemas.microsoft.com/office/powerpoint/2010/main" val="123952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Short duration Vectorcardiogram based inferior myocardial infarction detection: class and subject-oriented approach</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낮은 심근경색 검출을 기반으로 한 단기 Vectorcardiogram: 등급 및 환자 지향 접근법</a:t>
            </a:r>
          </a:p>
          <a:p>
            <a:pPr marL="0" indent="0">
              <a:buNone/>
            </a:pPr>
            <a:r>
              <a:rPr lang="en-US" sz="1200" dirty="0">
                <a:ea typeface="+mn-lt"/>
                <a:cs typeface="+mn-lt"/>
              </a:rPr>
              <a:t>심근경색(MI)은 혈액이 심장의 특정 부분으로 순환하는 것을 멈추어 심장 근육에 손상을 입힐 때 발생한다. </a:t>
            </a:r>
            <a:br>
              <a:rPr lang="en-US" sz="1200" dirty="0">
                <a:ea typeface="+mn-lt"/>
                <a:cs typeface="+mn-lt"/>
              </a:rPr>
            </a:br>
            <a:r>
              <a:rPr lang="en-US" sz="1200" b="1">
                <a:ea typeface="+mn-lt"/>
                <a:cs typeface="+mn-lt"/>
              </a:rPr>
              <a:t>vectorcardiography(VCG)</a:t>
            </a:r>
            <a:r>
              <a:rPr lang="en-US" sz="1200">
                <a:ea typeface="+mn-lt"/>
                <a:cs typeface="+mn-lt"/>
              </a:rPr>
              <a:t>는 심장에 의해 생성되는 신호의 방향과 크기를 </a:t>
            </a:r>
            <a:r>
              <a:rPr lang="en-US" sz="1200" b="1">
                <a:ea typeface="+mn-lt"/>
                <a:cs typeface="+mn-lt"/>
              </a:rPr>
              <a:t>3 리드 표현</a:t>
            </a:r>
            <a:r>
              <a:rPr lang="en-US" sz="1200">
                <a:ea typeface="+mn-lt"/>
                <a:cs typeface="+mn-lt"/>
              </a:rPr>
              <a:t>으로 기록하는 기술이다. </a:t>
            </a:r>
            <a:br>
              <a:rPr lang="en-US" sz="1200" dirty="0">
                <a:ea typeface="+mn-lt"/>
                <a:cs typeface="+mn-lt"/>
              </a:rPr>
            </a:br>
            <a:r>
              <a:rPr lang="en-US" sz="1200">
                <a:ea typeface="+mn-lt"/>
                <a:cs typeface="+mn-lt"/>
              </a:rPr>
              <a:t>본 연구에서는 </a:t>
            </a:r>
            <a:r>
              <a:rPr lang="en-US" altLang="ko-KR" sz="1200" b="1">
                <a:ea typeface="+mn-lt"/>
                <a:cs typeface="+mn-lt"/>
              </a:rPr>
              <a:t>short duration VCG</a:t>
            </a:r>
            <a:r>
              <a:rPr lang="ko-KR" altLang="en-US" sz="1200" b="1" dirty="0">
                <a:ea typeface="+mn-lt"/>
                <a:cs typeface="+mn-lt"/>
              </a:rPr>
              <a:t> </a:t>
            </a:r>
            <a:r>
              <a:rPr lang="en-US" sz="1200" b="1">
                <a:ea typeface="+mn-lt"/>
                <a:cs typeface="+mn-lt"/>
              </a:rPr>
              <a:t>신호를 사용하여 심장의 하단에서 MI를 검출하는 기술</a:t>
            </a:r>
            <a:r>
              <a:rPr lang="en-US" sz="1200">
                <a:ea typeface="+mn-lt"/>
                <a:cs typeface="+mn-lt"/>
              </a:rPr>
              <a:t>을 제시한다. </a:t>
            </a:r>
            <a:endParaRPr lang="en-US">
              <a:ea typeface="+mn-lt"/>
              <a:cs typeface="+mn-lt"/>
            </a:endParaRPr>
          </a:p>
          <a:p>
            <a:pPr marL="0" indent="0">
              <a:buNone/>
            </a:pPr>
            <a:r>
              <a:rPr lang="en-US" sz="1200">
                <a:ea typeface="+mn-lt"/>
                <a:cs typeface="+mn-lt"/>
              </a:rPr>
              <a:t>원시 신호는 중앙값과 SG(Savitzky-Golay) 필터를 사용하여 사전 처리되었습니다. </a:t>
            </a:r>
            <a:br>
              <a:rPr lang="en-US" sz="1200" dirty="0">
                <a:ea typeface="+mn-lt"/>
                <a:cs typeface="+mn-lt"/>
              </a:rPr>
            </a:br>
            <a:r>
              <a:rPr lang="en-US" sz="1200">
                <a:ea typeface="+mn-lt"/>
                <a:cs typeface="+mn-lt"/>
              </a:rPr>
              <a:t>정지 웨이블릿 변환(SWT)은 신호의 시간 불변 분해에 사용된 후 형상 </a:t>
            </a:r>
            <a:r>
              <a:rPr lang="en-US" sz="1200" dirty="0">
                <a:ea typeface="+mn-lt"/>
                <a:cs typeface="+mn-lt"/>
              </a:rPr>
              <a:t>추출에 사용되었다. </a:t>
            </a:r>
            <a:br>
              <a:rPr lang="en-US" sz="1200" dirty="0">
                <a:ea typeface="+mn-lt"/>
                <a:cs typeface="+mn-lt"/>
              </a:rPr>
            </a:br>
            <a:r>
              <a:rPr lang="en-US" sz="1200">
                <a:ea typeface="+mn-lt"/>
                <a:cs typeface="+mn-lt"/>
              </a:rPr>
              <a:t>mRMR(Minimum-Redundancy-Maximum-Relvance) 기반 형상 선택 방법을 사용하여 선택한 형상이 감독 분류 방법에 적용되었다.</a:t>
            </a:r>
            <a:endParaRPr lang="en-US">
              <a:ea typeface="+mn-lt"/>
              <a:cs typeface="+mn-lt"/>
            </a:endParaRPr>
          </a:p>
          <a:p>
            <a:pPr marL="0" indent="0">
              <a:buNone/>
            </a:pPr>
            <a:r>
              <a:rPr lang="en-US" sz="1200" dirty="0">
                <a:ea typeface="+mn-lt"/>
                <a:cs typeface="+mn-lt"/>
              </a:rPr>
              <a:t>제안된 방법의 효과는 계급 지향적 접근법과 보다 실제적인 주제 지향적 접근법 모두에서 평가되었다. </a:t>
            </a:r>
            <a:br>
              <a:rPr lang="en-US" sz="1200" dirty="0">
                <a:ea typeface="+mn-lt"/>
                <a:cs typeface="+mn-lt"/>
              </a:rPr>
            </a:br>
            <a:r>
              <a:rPr lang="en-US" sz="1200" dirty="0">
                <a:ea typeface="+mn-lt"/>
                <a:cs typeface="+mn-lt"/>
              </a:rPr>
              <a:t>각각 99.14%와 89.37%의 정확도를 달성했다. 제안된 기법의 결과는 기존 최첨단 방법보다 우수하고 사용된 VCG 세그먼트는 짧다. </a:t>
            </a:r>
            <a:br>
              <a:rPr lang="en-US" sz="1200" dirty="0">
                <a:ea typeface="+mn-lt"/>
                <a:cs typeface="+mn-lt"/>
              </a:rPr>
            </a:br>
            <a:r>
              <a:rPr lang="en-US" sz="1200" dirty="0">
                <a:ea typeface="+mn-lt"/>
                <a:cs typeface="+mn-lt"/>
              </a:rPr>
              <a:t>따라서 세그먼트가 짧고 정확도가 높으면 MI의 적시에 신뢰할 수 있는 검출을 자동화하는 데 도움이 될 수 있다. 주제 지향 접근법에서 달성된 만족스</a:t>
            </a:r>
            <a:r>
              <a:rPr lang="en-US" sz="1200">
                <a:ea typeface="+mn-lt"/>
                <a:cs typeface="+mn-lt"/>
              </a:rPr>
              <a:t>러운 성과는 제안된 기법의 신뢰성과 적용 가능성을 보여준다. </a:t>
            </a:r>
            <a:r>
              <a:rPr lang="en-US" sz="1200" b="1">
                <a:ea typeface="+mn-lt"/>
                <a:cs typeface="+mn-lt"/>
              </a:rPr>
              <a:t>(</a:t>
            </a:r>
            <a:r>
              <a:rPr lang="ko-KR" altLang="en-US" sz="1200" b="1">
                <a:ea typeface="+mn-lt"/>
                <a:cs typeface="+mn-lt"/>
              </a:rPr>
              <a:t>대부분</a:t>
            </a:r>
            <a:r>
              <a:rPr lang="en-US" sz="1200" b="1" dirty="0">
                <a:ea typeface="+mn-lt"/>
                <a:cs typeface="+mn-lt"/>
              </a:rPr>
              <a:t> </a:t>
            </a:r>
            <a:r>
              <a:rPr lang="ko-KR" altLang="en-US" sz="1200" b="1">
                <a:ea typeface="+mn-lt"/>
                <a:cs typeface="+mn-lt"/>
              </a:rPr>
              <a:t>본인의</a:t>
            </a:r>
            <a:r>
              <a:rPr lang="en-US" sz="1200" b="1" dirty="0">
                <a:ea typeface="+mn-lt"/>
                <a:cs typeface="+mn-lt"/>
              </a:rPr>
              <a:t> </a:t>
            </a:r>
            <a:r>
              <a:rPr lang="ko-KR" altLang="en-US" sz="1200" b="1">
                <a:ea typeface="+mn-lt"/>
                <a:cs typeface="+mn-lt"/>
              </a:rPr>
              <a:t>연구에는</a:t>
            </a:r>
            <a:r>
              <a:rPr lang="en-US" sz="1200" b="1" dirty="0">
                <a:ea typeface="+mn-lt"/>
                <a:cs typeface="+mn-lt"/>
              </a:rPr>
              <a:t> </a:t>
            </a:r>
            <a:r>
              <a:rPr lang="ko-KR" altLang="en-US" sz="1200" b="1">
                <a:ea typeface="+mn-lt"/>
                <a:cs typeface="+mn-lt"/>
              </a:rPr>
              <a:t>관대해지기</a:t>
            </a:r>
            <a:r>
              <a:rPr lang="en-US" sz="1200" b="1" dirty="0">
                <a:ea typeface="+mn-lt"/>
                <a:cs typeface="+mn-lt"/>
              </a:rPr>
              <a:t> </a:t>
            </a:r>
            <a:r>
              <a:rPr lang="ko-KR" altLang="en-US" sz="1200" b="1">
                <a:ea typeface="+mn-lt"/>
                <a:cs typeface="+mn-lt"/>
              </a:rPr>
              <a:t>마련이다</a:t>
            </a:r>
            <a:r>
              <a:rPr lang="en-US" altLang="ko-KR" sz="1200" b="1">
                <a:ea typeface="+mn-lt"/>
                <a:cs typeface="+mn-lt"/>
              </a:rPr>
              <a:t>?)</a:t>
            </a:r>
          </a:p>
          <a:p>
            <a:pPr marL="0" indent="0">
              <a:buNone/>
            </a:pPr>
            <a:r>
              <a:rPr lang="en-US" altLang="ko-KR" sz="1200">
                <a:ea typeface="맑은 고딕"/>
              </a:rPr>
              <a:t>새로운 Feature</a:t>
            </a:r>
            <a:endParaRPr lang="en-US" altLang="ko-KR" sz="1200" dirty="0">
              <a:ea typeface="맑은 고딕"/>
            </a:endParaRPr>
          </a:p>
        </p:txBody>
      </p:sp>
    </p:spTree>
    <p:extLst>
      <p:ext uri="{BB962C8B-B14F-4D97-AF65-F5344CB8AC3E}">
        <p14:creationId xmlns:p14="http://schemas.microsoft.com/office/powerpoint/2010/main" val="175083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000" b="1"/>
              <a:t>Automated Detection of Acute Myocardial Infarction Using Asynchronous Electrocardiogram Signals-Preview of Implementing Artificial Intelligence With Multichannel Electrocardiographs Obtained From Smartwatches: Retrospective Study</a:t>
            </a:r>
            <a:endParaRPr lang="ko-KR" altLang="en-US" sz="2000"/>
          </a:p>
          <a:p>
            <a:endParaRPr lang="en-US" altLang="ko-KR" sz="12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비동기식 심전도신호를 이용한 급성심근경색 자동탐지-스마트워치에서 얻은 다중채널 심전도체계의 인공지능 구현전망: 회고연구</a:t>
            </a:r>
          </a:p>
          <a:p>
            <a:pPr marL="0" indent="0">
              <a:buNone/>
            </a:pPr>
            <a:r>
              <a:rPr lang="en-US" sz="1200">
                <a:ea typeface="+mn-lt"/>
                <a:cs typeface="+mn-lt"/>
              </a:rPr>
              <a:t>스마트워치를 사용하여 여러 리드로부터 심전도(ECG) 신호를 얻을 때, 기기는 신체의 다른 부위에 순차적으로 배치되어야 한다. 다른 리드에서 측정한 ECG 신호는 비동기적입니다. </a:t>
            </a:r>
            <a:r>
              <a:rPr lang="en-US" sz="1200" b="1">
                <a:ea typeface="+mn-lt"/>
                <a:cs typeface="+mn-lt"/>
              </a:rPr>
              <a:t>비동기 ECG 신호</a:t>
            </a:r>
            <a:r>
              <a:rPr lang="en-US" sz="1200">
                <a:ea typeface="+mn-lt"/>
                <a:cs typeface="+mn-lt"/>
              </a:rPr>
              <a:t>에 대한 인공지능(AI) 모델은 거의 연구되지 않았다.</a:t>
            </a:r>
            <a:endParaRPr lang="en-US">
              <a:ea typeface="+mn-lt"/>
              <a:cs typeface="+mn-lt"/>
            </a:endParaRPr>
          </a:p>
          <a:p>
            <a:pPr marL="0" indent="0">
              <a:buNone/>
            </a:pPr>
            <a:r>
              <a:rPr lang="en-US" sz="1200">
                <a:ea typeface="+mn-lt"/>
                <a:cs typeface="+mn-lt"/>
              </a:rPr>
              <a:t>We aimed to develop an AI model for detecting acute myocardial infarction using </a:t>
            </a:r>
            <a:r>
              <a:rPr lang="en-US" sz="1200" b="1">
                <a:ea typeface="+mn-lt"/>
                <a:cs typeface="+mn-lt"/>
              </a:rPr>
              <a:t>asynchronous ECGs</a:t>
            </a:r>
            <a:r>
              <a:rPr lang="en-US" sz="1200">
                <a:ea typeface="+mn-lt"/>
                <a:cs typeface="+mn-lt"/>
              </a:rPr>
              <a:t> and compare its performance with that of the automatic ECG interpretations provided by a commercial ECG analysis software. We sought to evaluate the feasibility of implementing multiple lead-based AI-enabled ECG algorithms on smartwatches. Moreover, we aimed to determine the optimal number of leads for sufficient diagnostic power.</a:t>
            </a:r>
          </a:p>
          <a:p>
            <a:pPr marL="0" indent="0">
              <a:buNone/>
            </a:pPr>
            <a:r>
              <a:rPr lang="en-US" sz="1200">
                <a:ea typeface="+mn-lt"/>
                <a:cs typeface="+mn-lt"/>
              </a:rPr>
              <a:t>By developing an AI model for detecting acute myocardial infarction with asynchronous ECG lead sets, we demonstrated the feasibility of multiple lead-based AI-enabled ECG algorithms on smartwatches for automated diagnosis of cardiac disorders. We also demonstrated the necessity of measuring at least 3 leads for accurate detection. Our results can be used as reference for the development of other AI models using sequentially measured asynchronous ECG leads via smartwatches for detecting various cardiac disorders.</a:t>
            </a:r>
          </a:p>
          <a:p>
            <a:pPr marL="0" indent="0">
              <a:buNone/>
            </a:pPr>
            <a:endParaRPr lang="en-US" sz="1200" dirty="0">
              <a:ea typeface="맑은 고딕"/>
            </a:endParaRPr>
          </a:p>
          <a:p>
            <a:pPr marL="0" indent="0">
              <a:buNone/>
            </a:pPr>
            <a:r>
              <a:rPr lang="ko-KR" altLang="en-US" sz="1200">
                <a:ea typeface="맑은 고딕"/>
              </a:rPr>
              <a:t>스마트 워치에서 비동기 ECG를 이용해서 자동탐지하는 모델의 가능성? </a:t>
            </a:r>
          </a:p>
        </p:txBody>
      </p:sp>
    </p:spTree>
    <p:extLst>
      <p:ext uri="{BB962C8B-B14F-4D97-AF65-F5344CB8AC3E}">
        <p14:creationId xmlns:p14="http://schemas.microsoft.com/office/powerpoint/2010/main" val="40501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The effect of sample age and prediction resolution on myocardial infarction risk prediction</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심근경색(MI)은 많은 선진국에서 주요 사망 원인 중 하나이다. </a:t>
            </a:r>
            <a:br>
              <a:rPr lang="en-US" sz="1200" dirty="0">
                <a:ea typeface="+mn-lt"/>
                <a:cs typeface="+mn-lt"/>
              </a:rPr>
            </a:br>
            <a:r>
              <a:rPr lang="en-US" sz="1200">
                <a:ea typeface="+mn-lt"/>
                <a:cs typeface="+mn-lt"/>
              </a:rPr>
              <a:t>따라서, MI 사건의 조기 발견은 효과적인 예방 요법에 매우 중요하며, 잠재적으로 피할 수 있는 사망률을 감소시킨다. </a:t>
            </a:r>
            <a:br>
              <a:rPr lang="en-US" sz="1200" dirty="0">
                <a:ea typeface="+mn-lt"/>
                <a:cs typeface="+mn-lt"/>
              </a:rPr>
            </a:br>
            <a:r>
              <a:rPr lang="en-US" sz="1200">
                <a:ea typeface="+mn-lt"/>
                <a:cs typeface="+mn-lt"/>
              </a:rPr>
              <a:t>초기 질병 예측을 위한 한 가지 접근법은 기계 학습 기술을 사용하여 개발된 위험 예측 모델을 사용하는 것이다. </a:t>
            </a:r>
            <a:endParaRPr lang="ko-KR" altLang="en-US">
              <a:ea typeface="+mn-lt"/>
              <a:cs typeface="+mn-lt"/>
            </a:endParaRPr>
          </a:p>
          <a:p>
            <a:pPr marL="0" indent="0">
              <a:buNone/>
            </a:pPr>
            <a:r>
              <a:rPr lang="en-US" sz="1200">
                <a:ea typeface="+mn-lt"/>
                <a:cs typeface="+mn-lt"/>
              </a:rPr>
              <a:t>이러한 모델의 한 가지 중요한 구성요소는 임상의에게 맞춤형(예: 예측 범위)을 제공하고 </a:t>
            </a:r>
            <a:r>
              <a:rPr lang="en-US" sz="1200" b="1">
                <a:ea typeface="+mn-lt"/>
                <a:cs typeface="+mn-lt"/>
              </a:rPr>
              <a:t>환자에게 가장 유익하다고 간주되는 위험 예측 모델을 사용할 수 있는 유연성을 제공하는 것</a:t>
            </a:r>
            <a:r>
              <a:rPr lang="en-US" sz="1200">
                <a:ea typeface="+mn-lt"/>
                <a:cs typeface="+mn-lt"/>
              </a:rPr>
              <a:t>이다. 따라서 본 논문에서 우리는 </a:t>
            </a:r>
            <a:r>
              <a:rPr lang="en-US" sz="1200" b="1">
                <a:ea typeface="+mn-lt"/>
                <a:cs typeface="+mn-lt"/>
              </a:rPr>
              <a:t>MI 예측 모델을 개발하고 표본 연령과 예측 해상도가 MI 위험 예측 모델의 성능에 미치는 영향을 조사</a:t>
            </a:r>
            <a:r>
              <a:rPr lang="en-US" sz="1200">
                <a:ea typeface="+mn-lt"/>
                <a:cs typeface="+mn-lt"/>
              </a:rPr>
              <a:t>한다. </a:t>
            </a:r>
            <a:endParaRPr lang="ko-KR" altLang="en-US">
              <a:ea typeface="+mn-lt"/>
              <a:cs typeface="+mn-lt"/>
            </a:endParaRPr>
          </a:p>
          <a:p>
            <a:pPr marL="0" indent="0">
              <a:buNone/>
            </a:pPr>
            <a:r>
              <a:rPr lang="en-US" sz="1200">
                <a:ea typeface="+mn-lt"/>
                <a:cs typeface="+mn-lt"/>
              </a:rPr>
              <a:t>심혈관 건강 연구 데이터 세트가 이 연구에서 사용되었습니다. 결과는 SVM 알고리즘을 사용하여 개발된 예측 모델이 6년의 기간에 걸쳐 각각 95.3%, 84.8%, 90.1%의 높은 민감도, 특수성 및 균형 정확도를 달성할 수 있음을 나타낸다. </a:t>
            </a:r>
            <a:endParaRPr lang="ko-KR" altLang="en-US">
              <a:ea typeface="+mn-lt"/>
              <a:cs typeface="+mn-lt"/>
            </a:endParaRPr>
          </a:p>
          <a:p>
            <a:pPr marL="0" indent="0">
              <a:buNone/>
            </a:pPr>
            <a:r>
              <a:rPr lang="en-US" sz="1200" b="1">
                <a:ea typeface="+mn-lt"/>
                <a:cs typeface="+mn-lt"/>
              </a:rPr>
              <a:t>표본 연령과 예측 해상도 모두 65세 이상의 피험자를 사용하여 개발된 MI 위험 예측 모델의 성능에 큰 영향을 미치지 않는 것으로 나타났다.</a:t>
            </a:r>
            <a:r>
              <a:rPr lang="en-US" sz="1200">
                <a:ea typeface="+mn-lt"/>
                <a:cs typeface="+mn-lt"/>
              </a:rPr>
              <a:t> 이는 다른 표본 연령과 예측 해상도를 사용하여 개발된 위험 예측 모델이 실현 가능한 접근법임을 의미한다. 이러한 모델은 임상의사가 필요한 임상 평가 수행 후 개별 환자의 MI 위험 상태를 해석하고 예측하는 데 사용할 수 있는 컴퓨터 보조 스크리닝 도구에 통합될 수 있다(예: 인지 기능, 신체 기능, 심전도, 건강/생활 방식의 일반적인 변화 및 의약품). 모형들 이는 임상의가 가까운 미래에 MI를 가질 위험이 있는 환자를 선별하고 위험을 줄이기 위한 조기 의료 개입을 처방할 수 있는 수단을 제공할 수 있다.</a:t>
            </a:r>
          </a:p>
          <a:p>
            <a:pPr marL="0" indent="0">
              <a:buNone/>
            </a:pPr>
            <a:endParaRPr lang="en-US" altLang="ko-KR" sz="1200" dirty="0">
              <a:ea typeface="+mn-lt"/>
              <a:cs typeface="+mn-lt"/>
            </a:endParaRPr>
          </a:p>
        </p:txBody>
      </p:sp>
    </p:spTree>
    <p:extLst>
      <p:ext uri="{BB962C8B-B14F-4D97-AF65-F5344CB8AC3E}">
        <p14:creationId xmlns:p14="http://schemas.microsoft.com/office/powerpoint/2010/main" val="1400831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Identification of risk genes related to myocardial infarction and the construction of early SVM diagnostic model</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a:ea typeface="+mn-lt"/>
                <a:cs typeface="+mn-lt"/>
              </a:rPr>
              <a:t>심근경색과 연관된 유전자는 존재하는가? SVM 사전 진단 모델의 구축</a:t>
            </a:r>
          </a:p>
          <a:p>
            <a:pPr marL="0" indent="0">
              <a:buNone/>
            </a:pPr>
            <a:r>
              <a:rPr lang="en-US" sz="1200">
                <a:ea typeface="+mn-lt"/>
                <a:cs typeface="+mn-lt"/>
              </a:rPr>
              <a:t>심근경색은 치명적인 심혈관 질환이다. </a:t>
            </a:r>
            <a:br>
              <a:rPr lang="en-US" sz="1200" dirty="0">
                <a:ea typeface="+mn-lt"/>
                <a:cs typeface="+mn-lt"/>
              </a:rPr>
            </a:br>
            <a:r>
              <a:rPr lang="en-US" sz="1200">
                <a:ea typeface="+mn-lt"/>
                <a:cs typeface="+mn-lt"/>
              </a:rPr>
              <a:t>현재 MI 환자의 진단은 주로 </a:t>
            </a:r>
            <a:r>
              <a:rPr lang="en-US" sz="1200" b="1">
                <a:ea typeface="+mn-lt"/>
                <a:cs typeface="+mn-lt"/>
              </a:rPr>
              <a:t>환자의 임상적 징후, 심전도(ECG)의 동적 변화 및 심근 효소의 변화</a:t>
            </a:r>
            <a:r>
              <a:rPr lang="en-US" sz="1200">
                <a:ea typeface="+mn-lt"/>
                <a:cs typeface="+mn-lt"/>
              </a:rPr>
              <a:t>를 기반으로 한다. </a:t>
            </a:r>
            <a:br>
              <a:rPr lang="en-US" sz="1200" dirty="0">
                <a:ea typeface="+mn-lt"/>
                <a:cs typeface="+mn-lt"/>
              </a:rPr>
            </a:br>
            <a:r>
              <a:rPr lang="en-US" sz="1200">
                <a:ea typeface="+mn-lt"/>
                <a:cs typeface="+mn-lt"/>
              </a:rPr>
              <a:t>ST-세그먼트 편차는 급성 심막염이나 조기 재분극 패턴과 같은 다른 조건에서도 나타날 수 있기 때문에 </a:t>
            </a:r>
            <a:r>
              <a:rPr lang="en-US" sz="1200" b="1">
                <a:ea typeface="+mn-lt"/>
                <a:cs typeface="+mn-lt"/>
              </a:rPr>
              <a:t>심전도에서는 급성 관상동맥 증후군이나 급성 심근경색을 진단하기에 충분하지 않다.</a:t>
            </a:r>
            <a:r>
              <a:rPr lang="en-US" sz="1200" dirty="0">
                <a:ea typeface="+mn-lt"/>
                <a:cs typeface="+mn-lt"/>
              </a:rPr>
              <a:t> </a:t>
            </a:r>
            <a:endParaRPr lang="en-US">
              <a:ea typeface="+mn-lt"/>
              <a:cs typeface="+mn-lt"/>
            </a:endParaRPr>
          </a:p>
          <a:p>
            <a:pPr marL="0" indent="0">
              <a:buNone/>
            </a:pPr>
            <a:r>
              <a:rPr lang="en-US" sz="1200">
                <a:ea typeface="+mn-lt"/>
                <a:cs typeface="+mn-lt"/>
              </a:rPr>
              <a:t>현재 진단 전략의 낮은 특이성과 효과성을 감안할 때, </a:t>
            </a:r>
            <a:r>
              <a:rPr lang="en-US" sz="1200" b="1">
                <a:ea typeface="+mn-lt"/>
                <a:cs typeface="+mn-lt"/>
              </a:rPr>
              <a:t>유전자 발현 수준에 기초한 정확한 진단 접근법이 클리닉에서 시급히 필요하다</a:t>
            </a:r>
            <a:r>
              <a:rPr lang="en-US" sz="1200">
                <a:ea typeface="+mn-lt"/>
                <a:cs typeface="+mn-lt"/>
              </a:rPr>
              <a:t>.</a:t>
            </a:r>
          </a:p>
          <a:p>
            <a:pPr marL="0" indent="0">
              <a:buNone/>
            </a:pPr>
            <a:r>
              <a:rPr lang="ko-KR" altLang="en-US" sz="1200">
                <a:ea typeface="+mn-lt"/>
                <a:cs typeface="+mn-lt"/>
              </a:rPr>
              <a:t>우리는</a:t>
            </a:r>
            <a:r>
              <a:rPr lang="en-US" sz="1200">
                <a:ea typeface="+mn-lt"/>
                <a:cs typeface="+mn-lt"/>
              </a:rPr>
              <a:t> MI</a:t>
            </a:r>
            <a:r>
              <a:rPr lang="en-US" altLang="ko-KR" sz="1200" dirty="0">
                <a:ea typeface="+mn-lt"/>
                <a:cs typeface="+mn-lt"/>
              </a:rPr>
              <a:t> </a:t>
            </a:r>
            <a:r>
              <a:rPr lang="ko-KR" altLang="en-US" sz="1200">
                <a:ea typeface="+mn-lt"/>
                <a:cs typeface="+mn-lt"/>
              </a:rPr>
              <a:t>환자와</a:t>
            </a:r>
            <a:r>
              <a:rPr lang="en-US" altLang="ko-KR" sz="1200" dirty="0">
                <a:ea typeface="+mn-lt"/>
                <a:cs typeface="+mn-lt"/>
              </a:rPr>
              <a:t> </a:t>
            </a:r>
            <a:r>
              <a:rPr lang="ko-KR" altLang="en-US" sz="1200">
                <a:ea typeface="+mn-lt"/>
                <a:cs typeface="+mn-lt"/>
              </a:rPr>
              <a:t>정상</a:t>
            </a:r>
            <a:r>
              <a:rPr lang="en-US" altLang="ko-KR" sz="1200" dirty="0">
                <a:ea typeface="+mn-lt"/>
                <a:cs typeface="+mn-lt"/>
              </a:rPr>
              <a:t> </a:t>
            </a:r>
            <a:r>
              <a:rPr lang="ko-KR" altLang="en-US" sz="1200">
                <a:ea typeface="+mn-lt"/>
                <a:cs typeface="+mn-lt"/>
              </a:rPr>
              <a:t>샘플</a:t>
            </a:r>
            <a:r>
              <a:rPr lang="en-US" altLang="ko-KR" sz="1200" dirty="0">
                <a:ea typeface="+mn-lt"/>
                <a:cs typeface="+mn-lt"/>
              </a:rPr>
              <a:t> </a:t>
            </a:r>
            <a:r>
              <a:rPr lang="ko-KR" altLang="en-US" sz="1200">
                <a:ea typeface="+mn-lt"/>
                <a:cs typeface="+mn-lt"/>
              </a:rPr>
              <a:t>사이의</a:t>
            </a:r>
            <a:r>
              <a:rPr lang="en-US" altLang="ko-KR" sz="1200" dirty="0">
                <a:ea typeface="+mn-lt"/>
                <a:cs typeface="+mn-lt"/>
              </a:rPr>
              <a:t> </a:t>
            </a:r>
            <a:r>
              <a:rPr lang="ko-KR" altLang="en-US" sz="1200">
                <a:ea typeface="+mn-lt"/>
                <a:cs typeface="+mn-lt"/>
              </a:rPr>
              <a:t>유전자의</a:t>
            </a:r>
            <a:r>
              <a:rPr lang="en-US" altLang="ko-KR" sz="1200" dirty="0">
                <a:ea typeface="+mn-lt"/>
                <a:cs typeface="+mn-lt"/>
              </a:rPr>
              <a:t> </a:t>
            </a:r>
            <a:r>
              <a:rPr lang="ko-KR" altLang="en-US" sz="1200">
                <a:ea typeface="+mn-lt"/>
                <a:cs typeface="+mn-lt"/>
              </a:rPr>
              <a:t>발현을</a:t>
            </a:r>
            <a:r>
              <a:rPr lang="en-US" altLang="ko-KR" sz="1200" dirty="0">
                <a:ea typeface="+mn-lt"/>
                <a:cs typeface="+mn-lt"/>
              </a:rPr>
              <a:t> </a:t>
            </a:r>
            <a:r>
              <a:rPr lang="ko-KR" altLang="en-US" sz="1200">
                <a:ea typeface="+mn-lt"/>
                <a:cs typeface="+mn-lt"/>
              </a:rPr>
              <a:t>비교했다</a:t>
            </a:r>
            <a:r>
              <a:rPr lang="en-US" sz="1200">
                <a:ea typeface="+mn-lt"/>
                <a:cs typeface="+mn-lt"/>
              </a:rPr>
              <a:t>. </a:t>
            </a:r>
            <a:br>
              <a:rPr lang="en-US" sz="1200" dirty="0">
                <a:ea typeface="+mn-lt"/>
                <a:cs typeface="+mn-lt"/>
              </a:rPr>
            </a:br>
            <a:r>
              <a:rPr lang="en-US" sz="1200">
                <a:ea typeface="+mn-lt"/>
                <a:cs typeface="+mn-lt"/>
              </a:rPr>
              <a:t>RNAseq</a:t>
            </a:r>
            <a:r>
              <a:rPr lang="en-US" altLang="ko-KR" sz="1200" dirty="0">
                <a:ea typeface="+mn-lt"/>
                <a:cs typeface="+mn-lt"/>
              </a:rPr>
              <a:t> </a:t>
            </a:r>
            <a:r>
              <a:rPr lang="ko-KR" altLang="en-US" sz="1200">
                <a:ea typeface="+mn-lt"/>
                <a:cs typeface="+mn-lt"/>
              </a:rPr>
              <a:t>데이터가</a:t>
            </a:r>
            <a:r>
              <a:rPr lang="en-US" sz="1200" dirty="0">
                <a:ea typeface="+mn-lt"/>
                <a:cs typeface="+mn-lt"/>
              </a:rPr>
              <a:t> </a:t>
            </a:r>
            <a:r>
              <a:rPr lang="en-US" sz="1200" b="1">
                <a:ea typeface="+mn-lt"/>
                <a:cs typeface="+mn-lt"/>
              </a:rPr>
              <a:t>GEO</a:t>
            </a:r>
            <a:r>
              <a:rPr lang="en-US" altLang="ko-KR" sz="1200" b="1" dirty="0">
                <a:ea typeface="+mn-lt"/>
                <a:cs typeface="+mn-lt"/>
              </a:rPr>
              <a:t> </a:t>
            </a:r>
            <a:r>
              <a:rPr lang="ko-KR" altLang="en-US" sz="1200" b="1">
                <a:ea typeface="+mn-lt"/>
                <a:cs typeface="+mn-lt"/>
              </a:rPr>
              <a:t>데이터베이스</a:t>
            </a:r>
            <a:r>
              <a:rPr lang="ko-KR" altLang="en-US" sz="1200">
                <a:ea typeface="+mn-lt"/>
                <a:cs typeface="+mn-lt"/>
              </a:rPr>
              <a:t>에서</a:t>
            </a:r>
            <a:r>
              <a:rPr lang="en-US" altLang="ko-KR" sz="1200" dirty="0">
                <a:ea typeface="+mn-lt"/>
                <a:cs typeface="+mn-lt"/>
              </a:rPr>
              <a:t> </a:t>
            </a:r>
            <a:r>
              <a:rPr lang="ko-KR" altLang="en-US" sz="1200">
                <a:ea typeface="+mn-lt"/>
                <a:cs typeface="+mn-lt"/>
              </a:rPr>
              <a:t>다운로드되었습니다</a:t>
            </a:r>
            <a:r>
              <a:rPr lang="en-US" sz="1200" dirty="0">
                <a:ea typeface="+mn-lt"/>
                <a:cs typeface="+mn-lt"/>
              </a:rPr>
              <a:t>.</a:t>
            </a:r>
            <a:r>
              <a:rPr lang="en-US" altLang="ko-KR" sz="1200" dirty="0">
                <a:ea typeface="+mn-lt"/>
                <a:cs typeface="+mn-lt"/>
              </a:rPr>
              <a:t> </a:t>
            </a:r>
            <a:br>
              <a:rPr lang="en-US" altLang="ko-KR" sz="1200" dirty="0">
                <a:ea typeface="+mn-lt"/>
                <a:cs typeface="+mn-lt"/>
              </a:rPr>
            </a:br>
            <a:r>
              <a:rPr lang="ko-KR" altLang="en-US" sz="1200">
                <a:ea typeface="+mn-lt"/>
                <a:cs typeface="+mn-lt"/>
              </a:rPr>
              <a:t>다르게</a:t>
            </a:r>
            <a:r>
              <a:rPr lang="en-US" altLang="ko-KR" sz="1200" dirty="0">
                <a:ea typeface="+mn-lt"/>
                <a:cs typeface="+mn-lt"/>
              </a:rPr>
              <a:t> </a:t>
            </a:r>
            <a:r>
              <a:rPr lang="ko-KR" altLang="en-US" sz="1200">
                <a:ea typeface="+mn-lt"/>
                <a:cs typeface="+mn-lt"/>
              </a:rPr>
              <a:t>표현된</a:t>
            </a:r>
            <a:r>
              <a:rPr lang="en-US" altLang="ko-KR" sz="1200" dirty="0">
                <a:ea typeface="+mn-lt"/>
                <a:cs typeface="+mn-lt"/>
              </a:rPr>
              <a:t> </a:t>
            </a:r>
            <a:r>
              <a:rPr lang="ko-KR" altLang="en-US" sz="1200">
                <a:ea typeface="+mn-lt"/>
                <a:cs typeface="+mn-lt"/>
              </a:rPr>
              <a:t>유전자들은</a:t>
            </a:r>
            <a:r>
              <a:rPr lang="en-US" altLang="ko-KR" sz="1200" dirty="0">
                <a:ea typeface="+mn-lt"/>
                <a:cs typeface="+mn-lt"/>
              </a:rPr>
              <a:t> </a:t>
            </a:r>
            <a:r>
              <a:rPr lang="ko-KR" altLang="en-US" sz="1200" b="1">
                <a:ea typeface="+mn-lt"/>
                <a:cs typeface="+mn-lt"/>
              </a:rPr>
              <a:t>특징</a:t>
            </a:r>
            <a:r>
              <a:rPr lang="en-US" altLang="ko-KR" sz="1200" b="1" dirty="0">
                <a:ea typeface="+mn-lt"/>
                <a:cs typeface="+mn-lt"/>
              </a:rPr>
              <a:t> </a:t>
            </a:r>
            <a:r>
              <a:rPr lang="ko-KR" altLang="en-US" sz="1200" b="1">
                <a:ea typeface="+mn-lt"/>
                <a:cs typeface="+mn-lt"/>
              </a:rPr>
              <a:t>선택</a:t>
            </a:r>
            <a:r>
              <a:rPr lang="en-US" altLang="ko-KR" sz="1200" b="1" dirty="0">
                <a:ea typeface="+mn-lt"/>
                <a:cs typeface="+mn-lt"/>
              </a:rPr>
              <a:t> </a:t>
            </a:r>
            <a:r>
              <a:rPr lang="ko-KR" altLang="en-US" sz="1200" b="1">
                <a:ea typeface="+mn-lt"/>
                <a:cs typeface="+mn-lt"/>
              </a:rPr>
              <a:t>과정</a:t>
            </a:r>
            <a:r>
              <a:rPr lang="ko-KR" altLang="en-US" sz="1200">
                <a:ea typeface="+mn-lt"/>
                <a:cs typeface="+mn-lt"/>
              </a:rPr>
              <a:t>을</a:t>
            </a:r>
            <a:r>
              <a:rPr lang="en-US" altLang="ko-KR" sz="1200" dirty="0">
                <a:ea typeface="+mn-lt"/>
                <a:cs typeface="+mn-lt"/>
              </a:rPr>
              <a:t> </a:t>
            </a:r>
            <a:r>
              <a:rPr lang="ko-KR" altLang="en-US" sz="1200">
                <a:ea typeface="+mn-lt"/>
                <a:cs typeface="+mn-lt"/>
              </a:rPr>
              <a:t>거쳤고</a:t>
            </a:r>
            <a:r>
              <a:rPr lang="en-US" sz="1200" dirty="0">
                <a:ea typeface="+mn-lt"/>
                <a:cs typeface="+mn-lt"/>
              </a:rPr>
              <a:t>,</a:t>
            </a:r>
            <a:r>
              <a:rPr lang="en-US" altLang="ko-KR" sz="1200" dirty="0">
                <a:ea typeface="+mn-lt"/>
                <a:cs typeface="+mn-lt"/>
              </a:rPr>
              <a:t> </a:t>
            </a:r>
            <a:r>
              <a:rPr lang="ko-KR" altLang="en-US" sz="1200">
                <a:ea typeface="+mn-lt"/>
                <a:cs typeface="+mn-lt"/>
              </a:rPr>
              <a:t>서명들은</a:t>
            </a:r>
            <a:r>
              <a:rPr lang="en-US" altLang="ko-KR" sz="1200" dirty="0">
                <a:ea typeface="+mn-lt"/>
                <a:cs typeface="+mn-lt"/>
              </a:rPr>
              <a:t> </a:t>
            </a:r>
            <a:r>
              <a:rPr lang="ko-KR" altLang="en-US" sz="1200">
                <a:ea typeface="+mn-lt"/>
                <a:cs typeface="+mn-lt"/>
              </a:rPr>
              <a:t>기계</a:t>
            </a:r>
            <a:r>
              <a:rPr lang="en-US" altLang="ko-KR" sz="1200" dirty="0">
                <a:ea typeface="+mn-lt"/>
                <a:cs typeface="+mn-lt"/>
              </a:rPr>
              <a:t> </a:t>
            </a:r>
            <a:r>
              <a:rPr lang="ko-KR" altLang="en-US" sz="1200">
                <a:ea typeface="+mn-lt"/>
                <a:cs typeface="+mn-lt"/>
              </a:rPr>
              <a:t>학습</a:t>
            </a:r>
            <a:r>
              <a:rPr lang="en-US" altLang="ko-KR" sz="1200" dirty="0">
                <a:ea typeface="+mn-lt"/>
                <a:cs typeface="+mn-lt"/>
              </a:rPr>
              <a:t> </a:t>
            </a:r>
            <a:r>
              <a:rPr lang="ko-KR" altLang="en-US" sz="1200">
                <a:ea typeface="+mn-lt"/>
                <a:cs typeface="+mn-lt"/>
              </a:rPr>
              <a:t>모델을</a:t>
            </a:r>
            <a:r>
              <a:rPr lang="en-US" altLang="ko-KR" sz="1200" dirty="0">
                <a:ea typeface="+mn-lt"/>
                <a:cs typeface="+mn-lt"/>
              </a:rPr>
              <a:t> </a:t>
            </a:r>
            <a:r>
              <a:rPr lang="ko-KR" altLang="en-US" sz="1200">
                <a:ea typeface="+mn-lt"/>
                <a:cs typeface="+mn-lt"/>
              </a:rPr>
              <a:t>훈련시키기</a:t>
            </a:r>
            <a:r>
              <a:rPr lang="en-US" altLang="ko-KR" sz="1200" dirty="0">
                <a:ea typeface="+mn-lt"/>
                <a:cs typeface="+mn-lt"/>
              </a:rPr>
              <a:t> </a:t>
            </a:r>
            <a:r>
              <a:rPr lang="ko-KR" altLang="en-US" sz="1200">
                <a:ea typeface="+mn-lt"/>
                <a:cs typeface="+mn-lt"/>
              </a:rPr>
              <a:t>위해</a:t>
            </a:r>
            <a:r>
              <a:rPr lang="en-US" altLang="ko-KR" sz="1200" dirty="0">
                <a:ea typeface="+mn-lt"/>
                <a:cs typeface="+mn-lt"/>
              </a:rPr>
              <a:t> </a:t>
            </a:r>
            <a:r>
              <a:rPr lang="ko-KR" altLang="en-US" sz="1200">
                <a:ea typeface="+mn-lt"/>
                <a:cs typeface="+mn-lt"/>
              </a:rPr>
              <a:t>선택되었습니다</a:t>
            </a:r>
            <a:r>
              <a:rPr lang="en-US" sz="1200" dirty="0">
                <a:ea typeface="+mn-lt"/>
                <a:cs typeface="+mn-lt"/>
              </a:rPr>
              <a:t>.</a:t>
            </a:r>
            <a:r>
              <a:rPr lang="en-US" altLang="ko-KR" sz="1200" dirty="0">
                <a:ea typeface="+mn-lt"/>
                <a:cs typeface="+mn-lt"/>
              </a:rPr>
              <a:t> </a:t>
            </a:r>
            <a:br>
              <a:rPr lang="en-US" altLang="ko-KR" sz="1200" dirty="0">
                <a:ea typeface="+mn-lt"/>
                <a:cs typeface="+mn-lt"/>
              </a:rPr>
            </a:br>
            <a:r>
              <a:rPr lang="ko-KR" altLang="en-US" sz="1200">
                <a:ea typeface="+mn-lt"/>
                <a:cs typeface="+mn-lt"/>
              </a:rPr>
              <a:t>이</a:t>
            </a:r>
            <a:r>
              <a:rPr lang="en-US" altLang="ko-KR" sz="1200" dirty="0">
                <a:ea typeface="+mn-lt"/>
                <a:cs typeface="+mn-lt"/>
              </a:rPr>
              <a:t> </a:t>
            </a:r>
            <a:r>
              <a:rPr lang="ko-KR" altLang="en-US" sz="1200">
                <a:ea typeface="+mn-lt"/>
                <a:cs typeface="+mn-lt"/>
              </a:rPr>
              <a:t>연구에서</a:t>
            </a:r>
            <a:r>
              <a:rPr lang="en-US" altLang="ko-KR" sz="1200" dirty="0">
                <a:ea typeface="+mn-lt"/>
                <a:cs typeface="+mn-lt"/>
              </a:rPr>
              <a:t> </a:t>
            </a:r>
            <a:r>
              <a:rPr lang="ko-KR" altLang="en-US" sz="1200">
                <a:ea typeface="+mn-lt"/>
                <a:cs typeface="+mn-lt"/>
              </a:rPr>
              <a:t>우리는</a:t>
            </a:r>
            <a:r>
              <a:rPr lang="en-US" sz="1200">
                <a:ea typeface="+mn-lt"/>
                <a:cs typeface="+mn-lt"/>
              </a:rPr>
              <a:t> MI</a:t>
            </a:r>
            <a:r>
              <a:rPr lang="ko-KR" altLang="en-US" sz="1200" dirty="0">
                <a:ea typeface="+mn-lt"/>
                <a:cs typeface="+mn-lt"/>
              </a:rPr>
              <a:t>와</a:t>
            </a:r>
            <a:r>
              <a:rPr lang="en-US" altLang="ko-KR" sz="1200" dirty="0">
                <a:ea typeface="+mn-lt"/>
                <a:cs typeface="+mn-lt"/>
              </a:rPr>
              <a:t> </a:t>
            </a:r>
            <a:r>
              <a:rPr lang="ko-KR" altLang="en-US" sz="1200">
                <a:ea typeface="+mn-lt"/>
                <a:cs typeface="+mn-lt"/>
              </a:rPr>
              <a:t>관련된</a:t>
            </a:r>
            <a:r>
              <a:rPr lang="en-US" altLang="ko-KR" sz="1200" dirty="0">
                <a:ea typeface="+mn-lt"/>
                <a:cs typeface="+mn-lt"/>
              </a:rPr>
              <a:t> </a:t>
            </a:r>
            <a:r>
              <a:rPr lang="ko-KR" altLang="en-US" sz="1200" b="1">
                <a:ea typeface="+mn-lt"/>
                <a:cs typeface="+mn-lt"/>
              </a:rPr>
              <a:t>위</a:t>
            </a:r>
            <a:r>
              <a:rPr lang="ko-KR" altLang="en-US" sz="1200" b="1" dirty="0">
                <a:ea typeface="+mn-lt"/>
                <a:cs typeface="+mn-lt"/>
              </a:rPr>
              <a:t>험</a:t>
            </a:r>
            <a:r>
              <a:rPr lang="en-US" altLang="ko-KR" sz="1200" b="1" dirty="0">
                <a:ea typeface="+mn-lt"/>
                <a:cs typeface="+mn-lt"/>
              </a:rPr>
              <a:t> </a:t>
            </a:r>
            <a:r>
              <a:rPr lang="ko-KR" altLang="en-US" sz="1200" b="1">
                <a:ea typeface="+mn-lt"/>
                <a:cs typeface="+mn-lt"/>
              </a:rPr>
              <a:t>유전자를</a:t>
            </a:r>
            <a:r>
              <a:rPr lang="en-US" altLang="ko-KR" sz="1200" b="1" dirty="0">
                <a:ea typeface="+mn-lt"/>
                <a:cs typeface="+mn-lt"/>
              </a:rPr>
              <a:t> </a:t>
            </a:r>
            <a:r>
              <a:rPr lang="ko-KR" altLang="en-US" sz="1200" b="1">
                <a:ea typeface="+mn-lt"/>
                <a:cs typeface="+mn-lt"/>
              </a:rPr>
              <a:t>시그니처</a:t>
            </a:r>
            <a:r>
              <a:rPr lang="ko-KR" altLang="en-US" sz="1200" b="1" dirty="0">
                <a:ea typeface="+mn-lt"/>
                <a:cs typeface="+mn-lt"/>
              </a:rPr>
              <a:t>로</a:t>
            </a:r>
            <a:r>
              <a:rPr lang="en-US" altLang="ko-KR" sz="1200" b="1" dirty="0">
                <a:ea typeface="+mn-lt"/>
                <a:cs typeface="+mn-lt"/>
              </a:rPr>
              <a:t> </a:t>
            </a:r>
            <a:r>
              <a:rPr lang="ko-KR" altLang="en-US" sz="1200" b="1">
                <a:ea typeface="+mn-lt"/>
                <a:cs typeface="+mn-lt"/>
              </a:rPr>
              <a:t>식별</a:t>
            </a:r>
            <a:r>
              <a:rPr lang="ko-KR" altLang="en-US" sz="1200">
                <a:ea typeface="+mn-lt"/>
                <a:cs typeface="+mn-lt"/>
              </a:rPr>
              <a:t>했고</a:t>
            </a:r>
            <a:r>
              <a:rPr lang="en-US" sz="1200">
                <a:ea typeface="+mn-lt"/>
                <a:cs typeface="+mn-lt"/>
              </a:rPr>
              <a:t> SVM</a:t>
            </a:r>
            <a:r>
              <a:rPr lang="ko-KR" altLang="en-US" sz="1200" dirty="0">
                <a:ea typeface="+mn-lt"/>
                <a:cs typeface="+mn-lt"/>
              </a:rPr>
              <a:t>을</a:t>
            </a:r>
            <a:r>
              <a:rPr lang="en-US" altLang="ko-KR" sz="1200" dirty="0">
                <a:ea typeface="+mn-lt"/>
                <a:cs typeface="+mn-lt"/>
              </a:rPr>
              <a:t> </a:t>
            </a:r>
            <a:r>
              <a:rPr lang="ko-KR" altLang="en-US" sz="1200">
                <a:ea typeface="+mn-lt"/>
                <a:cs typeface="+mn-lt"/>
              </a:rPr>
              <a:t>사용하여</a:t>
            </a:r>
            <a:r>
              <a:rPr lang="en-US" altLang="ko-KR" sz="1200" dirty="0">
                <a:ea typeface="+mn-lt"/>
                <a:cs typeface="+mn-lt"/>
              </a:rPr>
              <a:t> </a:t>
            </a:r>
            <a:r>
              <a:rPr lang="ko-KR" altLang="en-US" sz="1200">
                <a:ea typeface="+mn-lt"/>
                <a:cs typeface="+mn-lt"/>
              </a:rPr>
              <a:t>진단</a:t>
            </a:r>
            <a:r>
              <a:rPr lang="en-US" altLang="ko-KR" sz="1200" dirty="0">
                <a:ea typeface="+mn-lt"/>
                <a:cs typeface="+mn-lt"/>
              </a:rPr>
              <a:t> </a:t>
            </a:r>
            <a:r>
              <a:rPr lang="ko-KR" altLang="en-US" sz="1200">
                <a:ea typeface="+mn-lt"/>
                <a:cs typeface="+mn-lt"/>
              </a:rPr>
              <a:t>모델을</a:t>
            </a:r>
            <a:r>
              <a:rPr lang="en-US" altLang="ko-KR" sz="1200" dirty="0">
                <a:ea typeface="+mn-lt"/>
                <a:cs typeface="+mn-lt"/>
              </a:rPr>
              <a:t> </a:t>
            </a:r>
            <a:r>
              <a:rPr lang="ko-KR" altLang="en-US" sz="1200">
                <a:ea typeface="+mn-lt"/>
                <a:cs typeface="+mn-lt"/>
              </a:rPr>
              <a:t>설정했다</a:t>
            </a:r>
            <a:r>
              <a:rPr lang="en-US" sz="1200" dirty="0">
                <a:ea typeface="+mn-lt"/>
                <a:cs typeface="+mn-lt"/>
              </a:rPr>
              <a:t>.</a:t>
            </a:r>
            <a:r>
              <a:rPr lang="en-US" altLang="ko-KR" sz="1200" dirty="0">
                <a:ea typeface="+mn-lt"/>
                <a:cs typeface="+mn-lt"/>
              </a:rPr>
              <a:t> </a:t>
            </a:r>
            <a:br>
              <a:rPr lang="en-US" altLang="ko-KR" sz="1200" dirty="0">
                <a:ea typeface="+mn-lt"/>
                <a:cs typeface="+mn-lt"/>
              </a:rPr>
            </a:br>
            <a:r>
              <a:rPr lang="ko-KR" altLang="en-US" sz="1200">
                <a:ea typeface="+mn-lt"/>
                <a:cs typeface="+mn-lt"/>
              </a:rPr>
              <a:t>발견</a:t>
            </a:r>
            <a:r>
              <a:rPr lang="en-US" altLang="ko-KR" sz="1200" dirty="0">
                <a:ea typeface="+mn-lt"/>
                <a:cs typeface="+mn-lt"/>
              </a:rPr>
              <a:t> </a:t>
            </a:r>
            <a:r>
              <a:rPr lang="ko-KR" altLang="en-US" sz="1200">
                <a:ea typeface="+mn-lt"/>
                <a:cs typeface="+mn-lt"/>
              </a:rPr>
              <a:t>데이터</a:t>
            </a:r>
            <a:r>
              <a:rPr lang="ko-KR" altLang="en-US" sz="1200" dirty="0">
                <a:ea typeface="+mn-lt"/>
                <a:cs typeface="+mn-lt"/>
              </a:rPr>
              <a:t>에</a:t>
            </a:r>
            <a:r>
              <a:rPr lang="en-US" altLang="ko-KR" sz="1200" dirty="0">
                <a:ea typeface="+mn-lt"/>
                <a:cs typeface="+mn-lt"/>
              </a:rPr>
              <a:t> </a:t>
            </a:r>
            <a:r>
              <a:rPr lang="ko-KR" altLang="en-US" sz="1200">
                <a:ea typeface="+mn-lt"/>
                <a:cs typeface="+mn-lt"/>
              </a:rPr>
              <a:t>대한</a:t>
            </a:r>
            <a:r>
              <a:rPr lang="en-US" altLang="ko-KR" sz="1200" dirty="0">
                <a:ea typeface="+mn-lt"/>
                <a:cs typeface="+mn-lt"/>
              </a:rPr>
              <a:t> </a:t>
            </a:r>
            <a:r>
              <a:rPr lang="ko-KR" altLang="en-US" sz="1200">
                <a:ea typeface="+mn-lt"/>
                <a:cs typeface="+mn-lt"/>
              </a:rPr>
              <a:t>모델의</a:t>
            </a:r>
            <a:r>
              <a:rPr lang="en-US" altLang="ko-KR" sz="1200" dirty="0">
                <a:ea typeface="+mn-lt"/>
                <a:cs typeface="+mn-lt"/>
              </a:rPr>
              <a:t> </a:t>
            </a:r>
            <a:r>
              <a:rPr lang="ko-KR" altLang="en-US" sz="1200">
                <a:ea typeface="+mn-lt"/>
                <a:cs typeface="+mn-lt"/>
              </a:rPr>
              <a:t>정확도는</a:t>
            </a:r>
            <a:r>
              <a:rPr lang="en-US" sz="1200">
                <a:ea typeface="+mn-lt"/>
                <a:cs typeface="+mn-lt"/>
              </a:rPr>
              <a:t> 0.8</a:t>
            </a:r>
            <a:r>
              <a:rPr lang="en-US" sz="1200" dirty="0">
                <a:ea typeface="+mn-lt"/>
                <a:cs typeface="+mn-lt"/>
              </a:rPr>
              <a:t>7</a:t>
            </a:r>
            <a:r>
              <a:rPr lang="ko-KR" altLang="en-US" sz="1200" dirty="0">
                <a:ea typeface="+mn-lt"/>
                <a:cs typeface="+mn-lt"/>
              </a:rPr>
              <a:t>로</a:t>
            </a:r>
            <a:r>
              <a:rPr lang="en-US" sz="1200">
                <a:ea typeface="+mn-lt"/>
                <a:cs typeface="+mn-lt"/>
              </a:rPr>
              <a:t> MI</a:t>
            </a:r>
            <a:r>
              <a:rPr lang="en-US" altLang="ko-KR" sz="1200" dirty="0">
                <a:ea typeface="+mn-lt"/>
                <a:cs typeface="+mn-lt"/>
              </a:rPr>
              <a:t> </a:t>
            </a:r>
            <a:r>
              <a:rPr lang="ko-KR" altLang="en-US" sz="1200">
                <a:ea typeface="+mn-lt"/>
                <a:cs typeface="+mn-lt"/>
              </a:rPr>
              <a:t>환자</a:t>
            </a:r>
            <a:r>
              <a:rPr lang="en-US" sz="1200">
                <a:ea typeface="+mn-lt"/>
                <a:cs typeface="+mn-lt"/>
              </a:rPr>
              <a:t>(MIP)</a:t>
            </a:r>
            <a:r>
              <a:rPr lang="ko-KR" altLang="en-US" sz="1200" dirty="0">
                <a:ea typeface="+mn-lt"/>
                <a:cs typeface="+mn-lt"/>
              </a:rPr>
              <a:t>의</a:t>
            </a:r>
            <a:r>
              <a:rPr lang="en-US" altLang="ko-KR" sz="1200" dirty="0">
                <a:ea typeface="+mn-lt"/>
                <a:cs typeface="+mn-lt"/>
              </a:rPr>
              <a:t> </a:t>
            </a:r>
            <a:r>
              <a:rPr lang="ko-KR" altLang="en-US" sz="1200">
                <a:ea typeface="+mn-lt"/>
                <a:cs typeface="+mn-lt"/>
              </a:rPr>
              <a:t>조기</a:t>
            </a:r>
            <a:r>
              <a:rPr lang="en-US" altLang="ko-KR" sz="1200" dirty="0">
                <a:ea typeface="+mn-lt"/>
                <a:cs typeface="+mn-lt"/>
              </a:rPr>
              <a:t> </a:t>
            </a:r>
            <a:r>
              <a:rPr lang="ko-KR" altLang="en-US" sz="1200">
                <a:ea typeface="+mn-lt"/>
                <a:cs typeface="+mn-lt"/>
              </a:rPr>
              <a:t>발견의</a:t>
            </a:r>
            <a:r>
              <a:rPr lang="en-US" altLang="ko-KR" sz="1200" dirty="0">
                <a:ea typeface="+mn-lt"/>
                <a:cs typeface="+mn-lt"/>
              </a:rPr>
              <a:t> </a:t>
            </a:r>
            <a:r>
              <a:rPr lang="ko-KR" altLang="en-US" sz="1200" dirty="0">
                <a:ea typeface="+mn-lt"/>
                <a:cs typeface="+mn-lt"/>
              </a:rPr>
              <a:t>진단</a:t>
            </a:r>
            <a:r>
              <a:rPr lang="en-US" altLang="ko-KR" sz="1200" dirty="0">
                <a:ea typeface="+mn-lt"/>
                <a:cs typeface="+mn-lt"/>
              </a:rPr>
              <a:t> </a:t>
            </a:r>
            <a:r>
              <a:rPr lang="ko-KR" altLang="en-US" sz="1200">
                <a:ea typeface="+mn-lt"/>
                <a:cs typeface="+mn-lt"/>
              </a:rPr>
              <a:t>효율성이</a:t>
            </a:r>
            <a:r>
              <a:rPr lang="en-US" altLang="ko-KR" sz="1200" dirty="0">
                <a:ea typeface="+mn-lt"/>
                <a:cs typeface="+mn-lt"/>
              </a:rPr>
              <a:t> </a:t>
            </a:r>
            <a:r>
              <a:rPr lang="ko-KR" altLang="en-US" sz="1200">
                <a:ea typeface="+mn-lt"/>
                <a:cs typeface="+mn-lt"/>
              </a:rPr>
              <a:t>크게</a:t>
            </a:r>
            <a:r>
              <a:rPr lang="en-US" altLang="ko-KR" sz="1200" dirty="0">
                <a:ea typeface="+mn-lt"/>
                <a:cs typeface="+mn-lt"/>
              </a:rPr>
              <a:t> </a:t>
            </a:r>
            <a:r>
              <a:rPr lang="ko-KR" altLang="en-US" sz="1200">
                <a:ea typeface="+mn-lt"/>
                <a:cs typeface="+mn-lt"/>
              </a:rPr>
              <a:t>향상된다</a:t>
            </a:r>
            <a:r>
              <a:rPr lang="en-US" sz="1200" dirty="0">
                <a:ea typeface="+mn-lt"/>
                <a:cs typeface="+mn-lt"/>
              </a:rPr>
              <a:t>.</a:t>
            </a:r>
            <a:r>
              <a:rPr lang="en-US" altLang="ko-KR" sz="1200" dirty="0">
                <a:ea typeface="+mn-lt"/>
                <a:cs typeface="+mn-lt"/>
              </a:rPr>
              <a:t> </a:t>
            </a:r>
            <a:br>
              <a:rPr lang="en-US" altLang="ko-KR" sz="1200" dirty="0">
                <a:ea typeface="+mn-lt"/>
                <a:cs typeface="+mn-lt"/>
              </a:rPr>
            </a:br>
            <a:r>
              <a:rPr lang="ko-KR" altLang="en-US" sz="1200">
                <a:ea typeface="+mn-lt"/>
                <a:cs typeface="+mn-lt"/>
              </a:rPr>
              <a:t>진단</a:t>
            </a:r>
            <a:r>
              <a:rPr lang="en-US" altLang="ko-KR" sz="1200" dirty="0">
                <a:ea typeface="+mn-lt"/>
                <a:cs typeface="+mn-lt"/>
              </a:rPr>
              <a:t> </a:t>
            </a:r>
            <a:r>
              <a:rPr lang="ko-KR" altLang="en-US" sz="1200">
                <a:ea typeface="+mn-lt"/>
                <a:cs typeface="+mn-lt"/>
              </a:rPr>
              <a:t>모델을</a:t>
            </a:r>
            <a:r>
              <a:rPr lang="en-US" altLang="ko-KR" sz="1200" dirty="0">
                <a:ea typeface="+mn-lt"/>
                <a:cs typeface="+mn-lt"/>
              </a:rPr>
              <a:t> </a:t>
            </a:r>
            <a:r>
              <a:rPr lang="ko-KR" altLang="en-US" sz="1200">
                <a:ea typeface="+mn-lt"/>
                <a:cs typeface="+mn-lt"/>
              </a:rPr>
              <a:t>검증하기</a:t>
            </a:r>
            <a:r>
              <a:rPr lang="en-US" altLang="ko-KR" sz="1200" dirty="0">
                <a:ea typeface="+mn-lt"/>
                <a:cs typeface="+mn-lt"/>
              </a:rPr>
              <a:t> </a:t>
            </a:r>
            <a:r>
              <a:rPr lang="ko-KR" altLang="en-US" sz="1200">
                <a:ea typeface="+mn-lt"/>
                <a:cs typeface="+mn-lt"/>
              </a:rPr>
              <a:t>위해</a:t>
            </a:r>
            <a:r>
              <a:rPr lang="en-US" altLang="ko-KR" sz="1200" dirty="0">
                <a:ea typeface="+mn-lt"/>
                <a:cs typeface="+mn-lt"/>
              </a:rPr>
              <a:t> </a:t>
            </a:r>
            <a:r>
              <a:rPr lang="ko-KR" altLang="en-US" sz="1200" dirty="0">
                <a:ea typeface="+mn-lt"/>
                <a:cs typeface="+mn-lt"/>
              </a:rPr>
              <a:t>두</a:t>
            </a:r>
            <a:r>
              <a:rPr lang="en-US" altLang="ko-KR" sz="1200" dirty="0">
                <a:ea typeface="+mn-lt"/>
                <a:cs typeface="+mn-lt"/>
              </a:rPr>
              <a:t> </a:t>
            </a:r>
            <a:r>
              <a:rPr lang="ko-KR" altLang="en-US" sz="1200">
                <a:ea typeface="+mn-lt"/>
                <a:cs typeface="+mn-lt"/>
              </a:rPr>
              <a:t>개의</a:t>
            </a:r>
            <a:r>
              <a:rPr lang="en-US" altLang="ko-KR" sz="1200" dirty="0">
                <a:ea typeface="+mn-lt"/>
                <a:cs typeface="+mn-lt"/>
              </a:rPr>
              <a:t> </a:t>
            </a:r>
            <a:r>
              <a:rPr lang="ko-KR" altLang="en-US" sz="1200">
                <a:ea typeface="+mn-lt"/>
                <a:cs typeface="+mn-lt"/>
              </a:rPr>
              <a:t>독립적인</a:t>
            </a:r>
            <a:r>
              <a:rPr lang="en-US" altLang="ko-KR" sz="1200" dirty="0">
                <a:ea typeface="+mn-lt"/>
                <a:cs typeface="+mn-lt"/>
              </a:rPr>
              <a:t> </a:t>
            </a:r>
            <a:r>
              <a:rPr lang="ko-KR" altLang="en-US" sz="1200">
                <a:ea typeface="+mn-lt"/>
                <a:cs typeface="+mn-lt"/>
              </a:rPr>
              <a:t>데이터</a:t>
            </a:r>
            <a:r>
              <a:rPr lang="en-US" altLang="ko-KR" sz="1200" dirty="0">
                <a:ea typeface="+mn-lt"/>
                <a:cs typeface="+mn-lt"/>
              </a:rPr>
              <a:t> </a:t>
            </a:r>
            <a:r>
              <a:rPr lang="ko-KR" altLang="en-US" sz="1200">
                <a:ea typeface="+mn-lt"/>
                <a:cs typeface="+mn-lt"/>
              </a:rPr>
              <a:t>세트</a:t>
            </a:r>
            <a:r>
              <a:rPr lang="ko-KR" altLang="en-US" sz="1200" dirty="0">
                <a:ea typeface="+mn-lt"/>
                <a:cs typeface="+mn-lt"/>
              </a:rPr>
              <a:t>가</a:t>
            </a:r>
            <a:r>
              <a:rPr lang="en-US" altLang="ko-KR" sz="1200" dirty="0">
                <a:ea typeface="+mn-lt"/>
                <a:cs typeface="+mn-lt"/>
              </a:rPr>
              <a:t> </a:t>
            </a:r>
            <a:r>
              <a:rPr lang="ko-KR" altLang="en-US" sz="1200">
                <a:ea typeface="+mn-lt"/>
                <a:cs typeface="+mn-lt"/>
              </a:rPr>
              <a:t>적용되었다</a:t>
            </a:r>
            <a:r>
              <a:rPr lang="en-US" sz="1200" dirty="0">
                <a:ea typeface="+mn-lt"/>
                <a:cs typeface="+mn-lt"/>
              </a:rPr>
              <a:t>.</a:t>
            </a:r>
            <a:r>
              <a:rPr lang="en-US" altLang="ko-KR" sz="1200" dirty="0">
                <a:ea typeface="+mn-lt"/>
                <a:cs typeface="+mn-lt"/>
              </a:rPr>
              <a:t> </a:t>
            </a:r>
            <a:br>
              <a:rPr lang="en-US" altLang="ko-KR" sz="1200" dirty="0">
                <a:ea typeface="+mn-lt"/>
                <a:cs typeface="+mn-lt"/>
              </a:rPr>
            </a:br>
            <a:r>
              <a:rPr lang="ko-KR" altLang="en-US" sz="1200">
                <a:ea typeface="+mn-lt"/>
                <a:cs typeface="+mn-lt"/>
              </a:rPr>
              <a:t>우리의</a:t>
            </a:r>
            <a:r>
              <a:rPr lang="en-US" altLang="ko-KR" sz="1200" dirty="0">
                <a:ea typeface="+mn-lt"/>
                <a:cs typeface="+mn-lt"/>
              </a:rPr>
              <a:t> </a:t>
            </a:r>
            <a:r>
              <a:rPr lang="ko-KR" altLang="en-US" sz="1200">
                <a:ea typeface="+mn-lt"/>
                <a:cs typeface="+mn-lt"/>
              </a:rPr>
              <a:t>모델은</a:t>
            </a:r>
            <a:r>
              <a:rPr lang="en-US" altLang="ko-KR" sz="1200" dirty="0">
                <a:ea typeface="+mn-lt"/>
                <a:cs typeface="+mn-lt"/>
              </a:rPr>
              <a:t> </a:t>
            </a:r>
            <a:r>
              <a:rPr lang="ko-KR" altLang="en-US" sz="1200">
                <a:ea typeface="+mn-lt"/>
                <a:cs typeface="+mn-lt"/>
              </a:rPr>
              <a:t>대조군과</a:t>
            </a:r>
            <a:r>
              <a:rPr lang="en-US" altLang="ko-KR" sz="1200" dirty="0">
                <a:ea typeface="+mn-lt"/>
                <a:cs typeface="+mn-lt"/>
              </a:rPr>
              <a:t> </a:t>
            </a:r>
            <a:r>
              <a:rPr lang="ko-KR" altLang="en-US" sz="1200">
                <a:ea typeface="+mn-lt"/>
                <a:cs typeface="+mn-lt"/>
              </a:rPr>
              <a:t>질병군을</a:t>
            </a:r>
            <a:r>
              <a:rPr lang="en-US" altLang="ko-KR" sz="1200" dirty="0">
                <a:ea typeface="+mn-lt"/>
                <a:cs typeface="+mn-lt"/>
              </a:rPr>
              <a:t> </a:t>
            </a:r>
            <a:r>
              <a:rPr lang="ko-KR" altLang="en-US" sz="1200">
                <a:ea typeface="+mn-lt"/>
                <a:cs typeface="+mn-lt"/>
              </a:rPr>
              <a:t>효과적으로</a:t>
            </a:r>
            <a:r>
              <a:rPr lang="en-US" altLang="ko-KR" sz="1200" dirty="0">
                <a:ea typeface="+mn-lt"/>
                <a:cs typeface="+mn-lt"/>
              </a:rPr>
              <a:t> </a:t>
            </a:r>
            <a:r>
              <a:rPr lang="ko-KR" altLang="en-US" sz="1200">
                <a:ea typeface="+mn-lt"/>
                <a:cs typeface="+mn-lt"/>
              </a:rPr>
              <a:t>구별할</a:t>
            </a:r>
            <a:r>
              <a:rPr lang="en-US" altLang="ko-KR" sz="1200" dirty="0">
                <a:ea typeface="+mn-lt"/>
                <a:cs typeface="+mn-lt"/>
              </a:rPr>
              <a:t> </a:t>
            </a:r>
            <a:r>
              <a:rPr lang="ko-KR" altLang="en-US" sz="1200" dirty="0">
                <a:ea typeface="+mn-lt"/>
                <a:cs typeface="+mn-lt"/>
              </a:rPr>
              <a:t>수</a:t>
            </a:r>
            <a:r>
              <a:rPr lang="en-US" altLang="ko-KR" sz="1200" dirty="0">
                <a:ea typeface="+mn-lt"/>
                <a:cs typeface="+mn-lt"/>
              </a:rPr>
              <a:t> </a:t>
            </a:r>
            <a:r>
              <a:rPr lang="ko-KR" altLang="en-US" sz="1200">
                <a:ea typeface="+mn-lt"/>
                <a:cs typeface="+mn-lt"/>
              </a:rPr>
              <a:t>있다</a:t>
            </a:r>
            <a:r>
              <a:rPr lang="en-US" sz="1200">
                <a:ea typeface="+mn-lt"/>
                <a:cs typeface="+mn-lt"/>
              </a:rPr>
              <a:t>.</a:t>
            </a:r>
          </a:p>
          <a:p>
            <a:pPr marL="0" indent="0">
              <a:buNone/>
            </a:pPr>
            <a:r>
              <a:rPr lang="en-US" sz="1200">
                <a:ea typeface="+mn-lt"/>
                <a:cs typeface="+mn-lt"/>
              </a:rPr>
              <a:t>We used risk genes to construct a diagnostic model for MI diagnosis, which can effectively distinguish MIPs from normal samples in the both of the discovery data and validation data. In the validation data, we found that percutaneous coronary intervention could indeed reverse MI to a certain extent, and the gene expression level of patients treated with percutaneous coronary intervention (PCI) was closer to the normal state.</a:t>
            </a:r>
          </a:p>
          <a:p>
            <a:pPr marL="0" indent="0">
              <a:buNone/>
            </a:pPr>
            <a:r>
              <a:rPr lang="ko-KR" altLang="en-US" sz="1200">
                <a:ea typeface="맑은 고딕"/>
              </a:rPr>
              <a:t>심근경색의</a:t>
            </a:r>
            <a:r>
              <a:rPr lang="en-US" sz="1200">
                <a:ea typeface="맑은 고딕"/>
              </a:rPr>
              <a:t> feature</a:t>
            </a:r>
          </a:p>
        </p:txBody>
      </p:sp>
    </p:spTree>
    <p:extLst>
      <p:ext uri="{BB962C8B-B14F-4D97-AF65-F5344CB8AC3E}">
        <p14:creationId xmlns:p14="http://schemas.microsoft.com/office/powerpoint/2010/main" val="73536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A Deep Learning Approach for Assessment of Regional Wall Motion Abnormality From Echocardiographic Images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err="1">
                <a:ea typeface="+mn-lt"/>
                <a:cs typeface="+mn-lt"/>
              </a:rPr>
              <a:t>이것도</a:t>
            </a:r>
            <a:r>
              <a:rPr lang="en-US" altLang="ko-KR" sz="1200" dirty="0">
                <a:ea typeface="+mn-lt"/>
                <a:cs typeface="+mn-lt"/>
              </a:rPr>
              <a:t> </a:t>
            </a:r>
            <a:r>
              <a:rPr lang="en-US" altLang="ko-KR" sz="1200" dirty="0" err="1">
                <a:ea typeface="+mn-lt"/>
                <a:cs typeface="+mn-lt"/>
              </a:rPr>
              <a:t>심장</a:t>
            </a:r>
            <a:r>
              <a:rPr lang="en-US" altLang="ko-KR" sz="1200" dirty="0">
                <a:ea typeface="+mn-lt"/>
                <a:cs typeface="+mn-lt"/>
              </a:rPr>
              <a:t> </a:t>
            </a:r>
            <a:r>
              <a:rPr lang="en-US" altLang="ko-KR" sz="1200" dirty="0" err="1">
                <a:ea typeface="+mn-lt"/>
                <a:cs typeface="+mn-lt"/>
              </a:rPr>
              <a:t>벽의</a:t>
            </a:r>
            <a:r>
              <a:rPr lang="en-US" altLang="ko-KR" sz="1200" dirty="0">
                <a:ea typeface="+mn-lt"/>
                <a:cs typeface="+mn-lt"/>
              </a:rPr>
              <a:t> </a:t>
            </a:r>
            <a:r>
              <a:rPr lang="en-US" altLang="ko-KR" sz="1200" dirty="0" err="1">
                <a:ea typeface="+mn-lt"/>
                <a:cs typeface="+mn-lt"/>
              </a:rPr>
              <a:t>운동</a:t>
            </a:r>
            <a:r>
              <a:rPr lang="en-US" altLang="ko-KR" sz="1200" dirty="0">
                <a:ea typeface="+mn-lt"/>
                <a:cs typeface="+mn-lt"/>
              </a:rPr>
              <a:t> </a:t>
            </a:r>
            <a:r>
              <a:rPr lang="en-US" altLang="ko-KR" sz="1200" dirty="0" err="1">
                <a:ea typeface="+mn-lt"/>
                <a:cs typeface="+mn-lt"/>
              </a:rPr>
              <a:t>이상</a:t>
            </a:r>
            <a:r>
              <a:rPr lang="en-US" altLang="ko-KR" sz="1200" dirty="0">
                <a:ea typeface="+mn-lt"/>
                <a:cs typeface="+mn-lt"/>
              </a:rPr>
              <a:t> </a:t>
            </a:r>
            <a:r>
              <a:rPr lang="en-US" altLang="ko-KR" sz="1200" dirty="0" err="1">
                <a:ea typeface="+mn-lt"/>
                <a:cs typeface="+mn-lt"/>
              </a:rPr>
              <a:t>평가를</a:t>
            </a:r>
            <a:r>
              <a:rPr lang="en-US" altLang="ko-KR" sz="1200" dirty="0">
                <a:ea typeface="+mn-lt"/>
                <a:cs typeface="+mn-lt"/>
              </a:rPr>
              <a:t> </a:t>
            </a:r>
            <a:r>
              <a:rPr lang="en-US" altLang="ko-KR" sz="1200" dirty="0" err="1">
                <a:ea typeface="+mn-lt"/>
                <a:cs typeface="+mn-lt"/>
              </a:rPr>
              <a:t>위한</a:t>
            </a:r>
            <a:r>
              <a:rPr lang="en-US" altLang="ko-KR" sz="1200" dirty="0">
                <a:ea typeface="+mn-lt"/>
                <a:cs typeface="+mn-lt"/>
              </a:rPr>
              <a:t> </a:t>
            </a:r>
            <a:r>
              <a:rPr lang="en-US" altLang="ko-KR" sz="1200" dirty="0" err="1">
                <a:ea typeface="+mn-lt"/>
                <a:cs typeface="+mn-lt"/>
              </a:rPr>
              <a:t>딥러닝</a:t>
            </a:r>
            <a:r>
              <a:rPr lang="en-US" altLang="ko-KR" sz="1200" dirty="0">
                <a:ea typeface="+mn-lt"/>
                <a:cs typeface="+mn-lt"/>
              </a:rPr>
              <a:t> </a:t>
            </a:r>
            <a:r>
              <a:rPr lang="en-US" altLang="ko-KR" sz="1200" dirty="0" err="1">
                <a:ea typeface="+mn-lt"/>
                <a:cs typeface="+mn-lt"/>
              </a:rPr>
              <a:t>방법론을</a:t>
            </a:r>
            <a:r>
              <a:rPr lang="en-US" altLang="ko-KR" sz="1200" dirty="0">
                <a:ea typeface="+mn-lt"/>
                <a:cs typeface="+mn-lt"/>
              </a:rPr>
              <a:t> </a:t>
            </a:r>
            <a:r>
              <a:rPr lang="en-US" altLang="ko-KR" sz="1200" dirty="0" err="1">
                <a:ea typeface="+mn-lt"/>
                <a:cs typeface="+mn-lt"/>
              </a:rPr>
              <a:t>제안하는</a:t>
            </a:r>
            <a:r>
              <a:rPr lang="en-US" altLang="ko-KR" sz="1200" dirty="0">
                <a:ea typeface="+mn-lt"/>
                <a:cs typeface="+mn-lt"/>
              </a:rPr>
              <a:t> 것. </a:t>
            </a:r>
            <a:r>
              <a:rPr lang="en-US" altLang="ko-KR" sz="1200" dirty="0" err="1">
                <a:ea typeface="+mn-lt"/>
                <a:cs typeface="+mn-lt"/>
              </a:rPr>
              <a:t>나중에</a:t>
            </a:r>
            <a:r>
              <a:rPr lang="en-US" altLang="ko-KR" sz="1200" dirty="0">
                <a:ea typeface="+mn-lt"/>
                <a:cs typeface="+mn-lt"/>
              </a:rPr>
              <a:t> </a:t>
            </a:r>
            <a:r>
              <a:rPr lang="en-US" altLang="ko-KR" sz="1200" dirty="0" err="1">
                <a:ea typeface="+mn-lt"/>
                <a:cs typeface="+mn-lt"/>
              </a:rPr>
              <a:t>읽어보면</a:t>
            </a:r>
            <a:r>
              <a:rPr lang="en-US" altLang="ko-KR" sz="1200" dirty="0">
                <a:ea typeface="+mn-lt"/>
                <a:cs typeface="+mn-lt"/>
              </a:rPr>
              <a:t> </a:t>
            </a:r>
            <a:r>
              <a:rPr lang="en-US" altLang="ko-KR" sz="1200" dirty="0" err="1">
                <a:ea typeface="+mn-lt"/>
                <a:cs typeface="+mn-lt"/>
              </a:rPr>
              <a:t>좋을</a:t>
            </a:r>
            <a:r>
              <a:rPr lang="en-US" altLang="ko-KR" sz="1200" dirty="0">
                <a:ea typeface="+mn-lt"/>
                <a:cs typeface="+mn-lt"/>
              </a:rPr>
              <a:t> 듯?</a:t>
            </a:r>
          </a:p>
          <a:p>
            <a:pPr marL="0" indent="0">
              <a:buNone/>
            </a:pPr>
            <a:r>
              <a:rPr lang="en-US" altLang="ko-KR" sz="1200" dirty="0" err="1">
                <a:ea typeface="+mn-lt"/>
                <a:cs typeface="+mn-lt"/>
              </a:rPr>
              <a:t>또한</a:t>
            </a:r>
            <a:r>
              <a:rPr lang="en-US" altLang="ko-KR" sz="1200" dirty="0">
                <a:ea typeface="+mn-lt"/>
                <a:cs typeface="+mn-lt"/>
              </a:rPr>
              <a:t> Echocardiographic </a:t>
            </a:r>
            <a:r>
              <a:rPr lang="en-US" altLang="ko-KR" sz="1200" dirty="0" err="1">
                <a:ea typeface="+mn-lt"/>
                <a:cs typeface="+mn-lt"/>
              </a:rPr>
              <a:t>이미지를</a:t>
            </a:r>
            <a:r>
              <a:rPr lang="en-US" altLang="ko-KR" sz="1200" dirty="0">
                <a:ea typeface="+mn-lt"/>
                <a:cs typeface="+mn-lt"/>
              </a:rPr>
              <a:t> </a:t>
            </a:r>
            <a:r>
              <a:rPr lang="en-US" altLang="ko-KR" sz="1200" dirty="0" err="1">
                <a:ea typeface="+mn-lt"/>
                <a:cs typeface="+mn-lt"/>
              </a:rPr>
              <a:t>feature로</a:t>
            </a:r>
            <a:r>
              <a:rPr lang="en-US" altLang="ko-KR" sz="1200" dirty="0">
                <a:ea typeface="+mn-lt"/>
                <a:cs typeface="+mn-lt"/>
              </a:rPr>
              <a:t> </a:t>
            </a:r>
            <a:r>
              <a:rPr lang="en-US" altLang="ko-KR" sz="1200" dirty="0" err="1">
                <a:ea typeface="+mn-lt"/>
                <a:cs typeface="+mn-lt"/>
              </a:rPr>
              <a:t>사용하는</a:t>
            </a:r>
            <a:r>
              <a:rPr lang="en-US" altLang="ko-KR" sz="1200" dirty="0">
                <a:ea typeface="+mn-lt"/>
                <a:cs typeface="+mn-lt"/>
              </a:rPr>
              <a:t> </a:t>
            </a:r>
            <a:r>
              <a:rPr lang="en-US" altLang="ko-KR" sz="1200" dirty="0" err="1">
                <a:ea typeface="+mn-lt"/>
                <a:cs typeface="+mn-lt"/>
              </a:rPr>
              <a:t>부분도</a:t>
            </a:r>
            <a:r>
              <a:rPr lang="en-US" altLang="ko-KR" sz="1200" dirty="0">
                <a:ea typeface="+mn-lt"/>
                <a:cs typeface="+mn-lt"/>
              </a:rPr>
              <a:t> </a:t>
            </a:r>
            <a:r>
              <a:rPr lang="en-US" altLang="ko-KR" sz="1200" dirty="0" err="1">
                <a:ea typeface="+mn-lt"/>
                <a:cs typeface="+mn-lt"/>
              </a:rPr>
              <a:t>주목</a:t>
            </a:r>
          </a:p>
        </p:txBody>
      </p:sp>
    </p:spTree>
    <p:extLst>
      <p:ext uri="{BB962C8B-B14F-4D97-AF65-F5344CB8AC3E}">
        <p14:creationId xmlns:p14="http://schemas.microsoft.com/office/powerpoint/2010/main" val="52843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Deep Learning for Diagnosis of Chronic Myocardial Infarction on Nonenhanced Cardiac Cine MRI</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err="1">
                <a:ea typeface="+mn-lt"/>
                <a:cs typeface="+mn-lt"/>
              </a:rPr>
              <a:t>신장</a:t>
            </a:r>
            <a:r>
              <a:rPr lang="en-US" sz="1200" dirty="0">
                <a:ea typeface="+mn-lt"/>
                <a:cs typeface="+mn-lt"/>
              </a:rPr>
              <a:t> </a:t>
            </a:r>
            <a:r>
              <a:rPr lang="en-US" sz="1200" dirty="0" err="1">
                <a:ea typeface="+mn-lt"/>
                <a:cs typeface="+mn-lt"/>
              </a:rPr>
              <a:t>장애는</a:t>
            </a:r>
            <a:r>
              <a:rPr lang="en-US" sz="1200" dirty="0">
                <a:ea typeface="+mn-lt"/>
                <a:cs typeface="+mn-lt"/>
              </a:rPr>
              <a:t> </a:t>
            </a:r>
            <a:r>
              <a:rPr lang="en-US" sz="1200" dirty="0" err="1">
                <a:ea typeface="+mn-lt"/>
                <a:cs typeface="+mn-lt"/>
              </a:rPr>
              <a:t>관상동맥</a:t>
            </a:r>
            <a:r>
              <a:rPr lang="en-US" sz="1200" dirty="0">
                <a:ea typeface="+mn-lt"/>
                <a:cs typeface="+mn-lt"/>
              </a:rPr>
              <a:t> </a:t>
            </a:r>
            <a:r>
              <a:rPr lang="en-US" sz="1200" dirty="0" err="1">
                <a:ea typeface="+mn-lt"/>
                <a:cs typeface="+mn-lt"/>
              </a:rPr>
              <a:t>질환</a:t>
            </a:r>
            <a:r>
              <a:rPr lang="en-US" sz="1200" dirty="0">
                <a:ea typeface="+mn-lt"/>
                <a:cs typeface="+mn-lt"/>
              </a:rPr>
              <a:t> </a:t>
            </a:r>
            <a:r>
              <a:rPr lang="en-US" sz="1200" dirty="0" err="1">
                <a:ea typeface="+mn-lt"/>
                <a:cs typeface="+mn-lt"/>
              </a:rPr>
              <a:t>환자에게</a:t>
            </a:r>
            <a:r>
              <a:rPr lang="en-US" sz="1200" dirty="0">
                <a:ea typeface="+mn-lt"/>
                <a:cs typeface="+mn-lt"/>
              </a:rPr>
              <a:t> </a:t>
            </a:r>
            <a:r>
              <a:rPr lang="en-US" sz="1200" dirty="0" err="1">
                <a:ea typeface="+mn-lt"/>
                <a:cs typeface="+mn-lt"/>
              </a:rPr>
              <a:t>흔하며</a:t>
            </a:r>
            <a:r>
              <a:rPr lang="en-US" sz="1200" dirty="0">
                <a:ea typeface="+mn-lt"/>
                <a:cs typeface="+mn-lt"/>
              </a:rPr>
              <a:t> </a:t>
            </a:r>
            <a:r>
              <a:rPr lang="en-US" sz="1200" dirty="0" err="1">
                <a:ea typeface="+mn-lt"/>
                <a:cs typeface="+mn-lt"/>
              </a:rPr>
              <a:t>심근경색</a:t>
            </a:r>
            <a:r>
              <a:rPr lang="en-US" sz="1200" dirty="0">
                <a:ea typeface="+mn-lt"/>
                <a:cs typeface="+mn-lt"/>
              </a:rPr>
              <a:t>(MI) </a:t>
            </a:r>
            <a:r>
              <a:rPr lang="en-US" sz="1200" dirty="0" err="1">
                <a:ea typeface="+mn-lt"/>
                <a:cs typeface="+mn-lt"/>
              </a:rPr>
              <a:t>평가를</a:t>
            </a:r>
            <a:r>
              <a:rPr lang="en-US" sz="1200" dirty="0">
                <a:ea typeface="+mn-lt"/>
                <a:cs typeface="+mn-lt"/>
              </a:rPr>
              <a:t> </a:t>
            </a:r>
            <a:r>
              <a:rPr lang="en-US" sz="1200" dirty="0" err="1">
                <a:ea typeface="+mn-lt"/>
                <a:cs typeface="+mn-lt"/>
              </a:rPr>
              <a:t>위한</a:t>
            </a:r>
            <a:r>
              <a:rPr lang="en-US" sz="1200" dirty="0">
                <a:ea typeface="+mn-lt"/>
                <a:cs typeface="+mn-lt"/>
              </a:rPr>
              <a:t> </a:t>
            </a:r>
            <a:r>
              <a:rPr lang="en-US" sz="1200" dirty="0" err="1">
                <a:ea typeface="+mn-lt"/>
                <a:cs typeface="+mn-lt"/>
              </a:rPr>
              <a:t>후기</a:t>
            </a:r>
            <a:r>
              <a:rPr lang="en-US" sz="1200" dirty="0">
                <a:ea typeface="+mn-lt"/>
                <a:cs typeface="+mn-lt"/>
              </a:rPr>
              <a:t> </a:t>
            </a:r>
            <a:r>
              <a:rPr lang="en-US" sz="1200" dirty="0" err="1">
                <a:ea typeface="+mn-lt"/>
                <a:cs typeface="+mn-lt"/>
              </a:rPr>
              <a:t>가돌리늄</a:t>
            </a:r>
            <a:r>
              <a:rPr lang="en-US" sz="1200" dirty="0">
                <a:ea typeface="+mn-lt"/>
                <a:cs typeface="+mn-lt"/>
              </a:rPr>
              <a:t> </a:t>
            </a:r>
            <a:r>
              <a:rPr lang="en-US" sz="1200" dirty="0" err="1">
                <a:ea typeface="+mn-lt"/>
                <a:cs typeface="+mn-lt"/>
              </a:rPr>
              <a:t>증강</a:t>
            </a:r>
            <a:r>
              <a:rPr lang="en-US" sz="1200" dirty="0">
                <a:ea typeface="+mn-lt"/>
                <a:cs typeface="+mn-lt"/>
              </a:rPr>
              <a:t>(LGE) </a:t>
            </a:r>
            <a:r>
              <a:rPr lang="en-US" sz="1200" dirty="0" err="1">
                <a:ea typeface="+mn-lt"/>
                <a:cs typeface="+mn-lt"/>
              </a:rPr>
              <a:t>영상을</a:t>
            </a:r>
            <a:r>
              <a:rPr lang="en-US" sz="1200" dirty="0">
                <a:ea typeface="+mn-lt"/>
                <a:cs typeface="+mn-lt"/>
              </a:rPr>
              <a:t> </a:t>
            </a:r>
            <a:r>
              <a:rPr lang="en-US" sz="1200" dirty="0" err="1">
                <a:ea typeface="+mn-lt"/>
                <a:cs typeface="+mn-lt"/>
              </a:rPr>
              <a:t>수행할</a:t>
            </a:r>
            <a:r>
              <a:rPr lang="en-US" sz="1200" dirty="0">
                <a:ea typeface="+mn-lt"/>
                <a:cs typeface="+mn-lt"/>
              </a:rPr>
              <a:t> 수 </a:t>
            </a:r>
            <a:r>
              <a:rPr lang="en-US" sz="1200" dirty="0" err="1">
                <a:ea typeface="+mn-lt"/>
                <a:cs typeface="+mn-lt"/>
              </a:rPr>
              <a:t>없습니다</a:t>
            </a:r>
            <a:r>
              <a:rPr lang="en-US" sz="1200" dirty="0">
                <a:ea typeface="+mn-lt"/>
                <a:cs typeface="+mn-lt"/>
              </a:rPr>
              <a:t>. </a:t>
            </a:r>
            <a:r>
              <a:rPr lang="en-US" sz="1200" dirty="0" err="1">
                <a:ea typeface="+mn-lt"/>
                <a:cs typeface="+mn-lt"/>
              </a:rPr>
              <a:t>목적</a:t>
            </a:r>
            <a:r>
              <a:rPr lang="en-US" sz="1200" dirty="0">
                <a:ea typeface="+mn-lt"/>
                <a:cs typeface="+mn-lt"/>
              </a:rPr>
              <a:t> 비 </a:t>
            </a:r>
            <a:r>
              <a:rPr lang="en-US" sz="1200" dirty="0" err="1">
                <a:ea typeface="+mn-lt"/>
                <a:cs typeface="+mn-lt"/>
              </a:rPr>
              <a:t>대조</a:t>
            </a:r>
            <a:r>
              <a:rPr lang="en-US" sz="1200" dirty="0">
                <a:ea typeface="+mn-lt"/>
                <a:cs typeface="+mn-lt"/>
              </a:rPr>
              <a:t> </a:t>
            </a:r>
            <a:r>
              <a:rPr lang="en-US" sz="1200" dirty="0" err="1">
                <a:ea typeface="+mn-lt"/>
                <a:cs typeface="+mn-lt"/>
              </a:rPr>
              <a:t>재료</a:t>
            </a:r>
            <a:r>
              <a:rPr lang="en-US" sz="1200" dirty="0">
                <a:ea typeface="+mn-lt"/>
                <a:cs typeface="+mn-lt"/>
              </a:rPr>
              <a:t> </a:t>
            </a:r>
            <a:r>
              <a:rPr lang="en-US" sz="1200" dirty="0" err="1">
                <a:ea typeface="+mn-lt"/>
                <a:cs typeface="+mn-lt"/>
              </a:rPr>
              <a:t>강화</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a:t>
            </a:r>
            <a:r>
              <a:rPr lang="en-US" sz="1200" dirty="0">
                <a:ea typeface="+mn-lt"/>
                <a:cs typeface="+mn-lt"/>
              </a:rPr>
              <a:t> </a:t>
            </a:r>
            <a:r>
              <a:rPr lang="en-US" sz="1200" dirty="0" err="1">
                <a:ea typeface="+mn-lt"/>
                <a:cs typeface="+mn-lt"/>
              </a:rPr>
              <a:t>MRI에</a:t>
            </a:r>
            <a:r>
              <a:rPr lang="en-US" sz="1200" dirty="0">
                <a:ea typeface="+mn-lt"/>
                <a:cs typeface="+mn-lt"/>
              </a:rPr>
              <a:t> </a:t>
            </a:r>
            <a:r>
              <a:rPr lang="en-US" sz="1200" dirty="0" err="1">
                <a:ea typeface="+mn-lt"/>
                <a:cs typeface="+mn-lt"/>
              </a:rPr>
              <a:t>대한</a:t>
            </a:r>
            <a:r>
              <a:rPr lang="en-US" sz="1200" dirty="0">
                <a:ea typeface="+mn-lt"/>
                <a:cs typeface="+mn-lt"/>
              </a:rPr>
              <a:t> 딥 </a:t>
            </a:r>
            <a:r>
              <a:rPr lang="en-US" sz="1200" dirty="0" err="1">
                <a:ea typeface="+mn-lt"/>
                <a:cs typeface="+mn-lt"/>
              </a:rPr>
              <a:t>러닝을</a:t>
            </a:r>
            <a:r>
              <a:rPr lang="en-US" sz="1200" dirty="0">
                <a:ea typeface="+mn-lt"/>
                <a:cs typeface="+mn-lt"/>
              </a:rPr>
              <a:t> </a:t>
            </a:r>
            <a:r>
              <a:rPr lang="en-US" sz="1200" dirty="0" err="1">
                <a:ea typeface="+mn-lt"/>
                <a:cs typeface="+mn-lt"/>
              </a:rPr>
              <a:t>통해</a:t>
            </a:r>
            <a:r>
              <a:rPr lang="en-US" sz="1200" dirty="0">
                <a:ea typeface="+mn-lt"/>
                <a:cs typeface="+mn-lt"/>
              </a:rPr>
              <a:t> </a:t>
            </a:r>
            <a:r>
              <a:rPr lang="en-US" sz="1200" dirty="0" err="1">
                <a:ea typeface="+mn-lt"/>
                <a:cs typeface="+mn-lt"/>
              </a:rPr>
              <a:t>만성</a:t>
            </a:r>
            <a:r>
              <a:rPr lang="en-US" sz="1200" dirty="0">
                <a:ea typeface="+mn-lt"/>
                <a:cs typeface="+mn-lt"/>
              </a:rPr>
              <a:t> MI </a:t>
            </a:r>
            <a:r>
              <a:rPr lang="en-US" sz="1200" dirty="0" err="1">
                <a:ea typeface="+mn-lt"/>
                <a:cs typeface="+mn-lt"/>
              </a:rPr>
              <a:t>묘사를</a:t>
            </a:r>
            <a:r>
              <a:rPr lang="en-US" sz="1200" dirty="0">
                <a:ea typeface="+mn-lt"/>
                <a:cs typeface="+mn-lt"/>
              </a:rPr>
              <a:t> </a:t>
            </a:r>
            <a:r>
              <a:rPr lang="en-US" sz="1200" dirty="0" err="1">
                <a:ea typeface="+mn-lt"/>
                <a:cs typeface="+mn-lt"/>
              </a:rPr>
              <a:t>위한</a:t>
            </a:r>
            <a:r>
              <a:rPr lang="en-US" sz="1200" dirty="0">
                <a:ea typeface="+mn-lt"/>
                <a:cs typeface="+mn-lt"/>
              </a:rPr>
              <a:t> </a:t>
            </a:r>
            <a:r>
              <a:rPr lang="en-US" sz="1200" dirty="0" err="1">
                <a:ea typeface="+mn-lt"/>
                <a:cs typeface="+mn-lt"/>
              </a:rPr>
              <a:t>완전</a:t>
            </a:r>
            <a:r>
              <a:rPr lang="en-US" sz="1200" dirty="0">
                <a:ea typeface="+mn-lt"/>
                <a:cs typeface="+mn-lt"/>
              </a:rPr>
              <a:t> </a:t>
            </a:r>
            <a:r>
              <a:rPr lang="en-US" sz="1200" dirty="0" err="1">
                <a:ea typeface="+mn-lt"/>
                <a:cs typeface="+mn-lt"/>
              </a:rPr>
              <a:t>자동</a:t>
            </a:r>
            <a:r>
              <a:rPr lang="en-US" sz="1200" dirty="0">
                <a:ea typeface="+mn-lt"/>
                <a:cs typeface="+mn-lt"/>
              </a:rPr>
              <a:t> </a:t>
            </a:r>
            <a:r>
              <a:rPr lang="en-US" sz="1200" dirty="0" err="1">
                <a:ea typeface="+mn-lt"/>
                <a:cs typeface="+mn-lt"/>
              </a:rPr>
              <a:t>프레임워크를</a:t>
            </a:r>
            <a:r>
              <a:rPr lang="en-US" sz="1200" dirty="0">
                <a:ea typeface="+mn-lt"/>
                <a:cs typeface="+mn-lt"/>
              </a:rPr>
              <a:t> </a:t>
            </a:r>
            <a:r>
              <a:rPr lang="en-US" sz="1200" dirty="0" err="1">
                <a:ea typeface="+mn-lt"/>
                <a:cs typeface="+mn-lt"/>
              </a:rPr>
              <a:t>개발한다</a:t>
            </a:r>
            <a:r>
              <a:rPr lang="en-US" sz="1200" dirty="0">
                <a:ea typeface="+mn-lt"/>
                <a:cs typeface="+mn-lt"/>
              </a:rPr>
              <a:t>.</a:t>
            </a:r>
            <a:endParaRPr lang="ko-KR" altLang="en-US" dirty="0">
              <a:ea typeface="+mn-lt"/>
              <a:cs typeface="+mn-lt"/>
            </a:endParaRPr>
          </a:p>
          <a:p>
            <a:pPr marL="0" indent="0">
              <a:buNone/>
            </a:pPr>
            <a:br>
              <a:rPr lang="en-US" sz="1200" dirty="0">
                <a:ea typeface="+mn-lt"/>
                <a:cs typeface="+mn-lt"/>
              </a:rPr>
            </a:br>
            <a:r>
              <a:rPr lang="en-US" sz="1200" dirty="0">
                <a:ea typeface="+mn-lt"/>
                <a:cs typeface="+mn-lt"/>
              </a:rPr>
              <a:t>이 </a:t>
            </a:r>
            <a:r>
              <a:rPr lang="en-US" sz="1200" dirty="0" err="1">
                <a:ea typeface="+mn-lt"/>
                <a:cs typeface="+mn-lt"/>
              </a:rPr>
              <a:t>회고적</a:t>
            </a:r>
            <a:r>
              <a:rPr lang="en-US" sz="1200" dirty="0">
                <a:ea typeface="+mn-lt"/>
                <a:cs typeface="+mn-lt"/>
              </a:rPr>
              <a:t> </a:t>
            </a:r>
            <a:r>
              <a:rPr lang="en-US" sz="1200" dirty="0" err="1">
                <a:ea typeface="+mn-lt"/>
                <a:cs typeface="+mn-lt"/>
              </a:rPr>
              <a:t>단일</a:t>
            </a:r>
            <a:r>
              <a:rPr lang="en-US" sz="1200" dirty="0">
                <a:ea typeface="+mn-lt"/>
                <a:cs typeface="+mn-lt"/>
              </a:rPr>
              <a:t> </a:t>
            </a:r>
            <a:r>
              <a:rPr lang="en-US" sz="1200" dirty="0" err="1">
                <a:ea typeface="+mn-lt"/>
                <a:cs typeface="+mn-lt"/>
              </a:rPr>
              <a:t>센터</a:t>
            </a:r>
            <a:r>
              <a:rPr lang="en-US" sz="1200" dirty="0">
                <a:ea typeface="+mn-lt"/>
                <a:cs typeface="+mn-lt"/>
              </a:rPr>
              <a:t> </a:t>
            </a:r>
            <a:r>
              <a:rPr lang="en-US" sz="1200" dirty="0" err="1">
                <a:ea typeface="+mn-lt"/>
                <a:cs typeface="+mn-lt"/>
              </a:rPr>
              <a:t>연구에서는</a:t>
            </a:r>
            <a:r>
              <a:rPr lang="en-US" sz="1200" dirty="0">
                <a:ea typeface="+mn-lt"/>
                <a:cs typeface="+mn-lt"/>
              </a:rPr>
              <a:t> 2015년 10월과 2017년 3월 </a:t>
            </a:r>
            <a:r>
              <a:rPr lang="en-US" sz="1200" dirty="0" err="1">
                <a:ea typeface="+mn-lt"/>
                <a:cs typeface="+mn-lt"/>
              </a:rPr>
              <a:t>사이에</a:t>
            </a:r>
            <a:r>
              <a:rPr lang="en-US" sz="1200" dirty="0">
                <a:ea typeface="+mn-lt"/>
                <a:cs typeface="+mn-lt"/>
              </a:rPr>
              <a:t> </a:t>
            </a:r>
            <a:r>
              <a:rPr lang="en-US" sz="1200" dirty="0" err="1">
                <a:ea typeface="+mn-lt"/>
                <a:cs typeface="+mn-lt"/>
              </a:rPr>
              <a:t>수집된</a:t>
            </a:r>
            <a:r>
              <a:rPr lang="en-US" sz="1200" dirty="0">
                <a:ea typeface="+mn-lt"/>
                <a:cs typeface="+mn-lt"/>
              </a:rPr>
              <a:t> </a:t>
            </a:r>
            <a:r>
              <a:rPr lang="en-US" sz="1200" dirty="0" err="1">
                <a:ea typeface="+mn-lt"/>
                <a:cs typeface="+mn-lt"/>
              </a:rPr>
              <a:t>비강화</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a:t>
            </a:r>
            <a:r>
              <a:rPr lang="en-US" sz="1200" dirty="0">
                <a:ea typeface="+mn-lt"/>
                <a:cs typeface="+mn-lt"/>
              </a:rPr>
              <a:t> </a:t>
            </a:r>
            <a:r>
              <a:rPr lang="en-US" sz="1200" dirty="0" err="1">
                <a:ea typeface="+mn-lt"/>
                <a:cs typeface="+mn-lt"/>
              </a:rPr>
              <a:t>MRI에서</a:t>
            </a:r>
            <a:r>
              <a:rPr lang="en-US" sz="1200" dirty="0">
                <a:ea typeface="+mn-lt"/>
                <a:cs typeface="+mn-lt"/>
              </a:rPr>
              <a:t> </a:t>
            </a:r>
            <a:r>
              <a:rPr lang="en-US" sz="1200" dirty="0" err="1">
                <a:ea typeface="+mn-lt"/>
                <a:cs typeface="+mn-lt"/>
              </a:rPr>
              <a:t>좌심실에서</a:t>
            </a:r>
            <a:r>
              <a:rPr lang="en-US" sz="1200" dirty="0">
                <a:ea typeface="+mn-lt"/>
                <a:cs typeface="+mn-lt"/>
              </a:rPr>
              <a:t> </a:t>
            </a:r>
            <a:r>
              <a:rPr lang="en-US" sz="1200" dirty="0" err="1">
                <a:ea typeface="+mn-lt"/>
                <a:cs typeface="+mn-lt"/>
              </a:rPr>
              <a:t>모션</a:t>
            </a:r>
            <a:r>
              <a:rPr lang="en-US" sz="1200" dirty="0">
                <a:ea typeface="+mn-lt"/>
                <a:cs typeface="+mn-lt"/>
              </a:rPr>
              <a:t> </a:t>
            </a:r>
            <a:r>
              <a:rPr lang="en-US" sz="1200" dirty="0" err="1">
                <a:ea typeface="+mn-lt"/>
                <a:cs typeface="+mn-lt"/>
              </a:rPr>
              <a:t>특징을</a:t>
            </a:r>
            <a:r>
              <a:rPr lang="en-US" sz="1200" dirty="0">
                <a:ea typeface="+mn-lt"/>
                <a:cs typeface="+mn-lt"/>
              </a:rPr>
              <a:t> </a:t>
            </a:r>
            <a:r>
              <a:rPr lang="en-US" sz="1200" dirty="0" err="1">
                <a:ea typeface="+mn-lt"/>
                <a:cs typeface="+mn-lt"/>
              </a:rPr>
              <a:t>추출하고</a:t>
            </a:r>
            <a:r>
              <a:rPr lang="en-US" sz="1200" dirty="0">
                <a:ea typeface="+mn-lt"/>
                <a:cs typeface="+mn-lt"/>
              </a:rPr>
              <a:t> MI </a:t>
            </a:r>
            <a:r>
              <a:rPr lang="en-US" sz="1200" dirty="0" err="1">
                <a:ea typeface="+mn-lt"/>
                <a:cs typeface="+mn-lt"/>
              </a:rPr>
              <a:t>영역을</a:t>
            </a:r>
            <a:r>
              <a:rPr lang="en-US" sz="1200" dirty="0">
                <a:ea typeface="+mn-lt"/>
                <a:cs typeface="+mn-lt"/>
              </a:rPr>
              <a:t> </a:t>
            </a:r>
            <a:r>
              <a:rPr lang="en-US" sz="1200" dirty="0" err="1">
                <a:ea typeface="+mn-lt"/>
                <a:cs typeface="+mn-lt"/>
              </a:rPr>
              <a:t>기술하는</a:t>
            </a:r>
            <a:r>
              <a:rPr lang="en-US" sz="1200" dirty="0">
                <a:ea typeface="+mn-lt"/>
                <a:cs typeface="+mn-lt"/>
              </a:rPr>
              <a:t> 딥 </a:t>
            </a:r>
            <a:r>
              <a:rPr lang="en-US" sz="1200" dirty="0" err="1">
                <a:ea typeface="+mn-lt"/>
                <a:cs typeface="+mn-lt"/>
              </a:rPr>
              <a:t>러닝</a:t>
            </a:r>
            <a:r>
              <a:rPr lang="en-US" sz="1200" dirty="0">
                <a:ea typeface="+mn-lt"/>
                <a:cs typeface="+mn-lt"/>
              </a:rPr>
              <a:t> </a:t>
            </a:r>
            <a:r>
              <a:rPr lang="en-US" sz="1200" dirty="0" err="1">
                <a:ea typeface="+mn-lt"/>
                <a:cs typeface="+mn-lt"/>
              </a:rPr>
              <a:t>모델이</a:t>
            </a:r>
            <a:r>
              <a:rPr lang="en-US" sz="1200" dirty="0">
                <a:ea typeface="+mn-lt"/>
                <a:cs typeface="+mn-lt"/>
              </a:rPr>
              <a:t> </a:t>
            </a:r>
            <a:r>
              <a:rPr lang="en-US" sz="1200" dirty="0" err="1">
                <a:ea typeface="+mn-lt"/>
                <a:cs typeface="+mn-lt"/>
              </a:rPr>
              <a:t>개발되었다</a:t>
            </a:r>
            <a:r>
              <a:rPr lang="en-US" sz="1200" dirty="0">
                <a:ea typeface="+mn-lt"/>
                <a:cs typeface="+mn-lt"/>
              </a:rPr>
              <a:t>. </a:t>
            </a:r>
            <a:r>
              <a:rPr lang="en-US" sz="1200" dirty="0" err="1">
                <a:ea typeface="+mn-lt"/>
                <a:cs typeface="+mn-lt"/>
              </a:rPr>
              <a:t>만성</a:t>
            </a:r>
            <a:r>
              <a:rPr lang="en-US" sz="1200" dirty="0">
                <a:ea typeface="+mn-lt"/>
                <a:cs typeface="+mn-lt"/>
              </a:rPr>
              <a:t> MI </a:t>
            </a:r>
            <a:r>
              <a:rPr lang="en-US" sz="1200" dirty="0" err="1">
                <a:ea typeface="+mn-lt"/>
                <a:cs typeface="+mn-lt"/>
              </a:rPr>
              <a:t>환자와</a:t>
            </a:r>
            <a:r>
              <a:rPr lang="en-US" sz="1200" dirty="0">
                <a:ea typeface="+mn-lt"/>
                <a:cs typeface="+mn-lt"/>
              </a:rPr>
              <a:t> </a:t>
            </a:r>
            <a:r>
              <a:rPr lang="en-US" sz="1200" dirty="0" err="1">
                <a:ea typeface="+mn-lt"/>
                <a:cs typeface="+mn-lt"/>
              </a:rPr>
              <a:t>건강한</a:t>
            </a:r>
            <a:r>
              <a:rPr lang="en-US" sz="1200" dirty="0">
                <a:ea typeface="+mn-lt"/>
                <a:cs typeface="+mn-lt"/>
              </a:rPr>
              <a:t> </a:t>
            </a:r>
            <a:r>
              <a:rPr lang="en-US" sz="1200" dirty="0" err="1">
                <a:ea typeface="+mn-lt"/>
                <a:cs typeface="+mn-lt"/>
              </a:rPr>
              <a:t>대조군</a:t>
            </a:r>
            <a:r>
              <a:rPr lang="en-US" sz="1200" dirty="0">
                <a:ea typeface="+mn-lt"/>
                <a:cs typeface="+mn-lt"/>
              </a:rPr>
              <a:t> </a:t>
            </a:r>
            <a:r>
              <a:rPr lang="en-US" sz="1200" dirty="0" err="1">
                <a:ea typeface="+mn-lt"/>
                <a:cs typeface="+mn-lt"/>
              </a:rPr>
              <a:t>환자는</a:t>
            </a:r>
            <a:r>
              <a:rPr lang="en-US" sz="1200" dirty="0">
                <a:ea typeface="+mn-lt"/>
                <a:cs typeface="+mn-lt"/>
              </a:rPr>
              <a:t> </a:t>
            </a:r>
            <a:r>
              <a:rPr lang="en-US" sz="1200" dirty="0" err="1">
                <a:ea typeface="+mn-lt"/>
                <a:cs typeface="+mn-lt"/>
              </a:rPr>
              <a:t>강화되지</a:t>
            </a:r>
            <a:r>
              <a:rPr lang="en-US" sz="1200" dirty="0">
                <a:ea typeface="+mn-lt"/>
                <a:cs typeface="+mn-lt"/>
              </a:rPr>
              <a:t> </a:t>
            </a:r>
            <a:r>
              <a:rPr lang="en-US" sz="1200" dirty="0" err="1">
                <a:ea typeface="+mn-lt"/>
                <a:cs typeface="+mn-lt"/>
              </a:rPr>
              <a:t>않은</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a:t>
            </a:r>
            <a:r>
              <a:rPr lang="en-US" sz="1200" dirty="0">
                <a:ea typeface="+mn-lt"/>
                <a:cs typeface="+mn-lt"/>
              </a:rPr>
              <a:t>(</a:t>
            </a:r>
            <a:r>
              <a:rPr lang="en-US" sz="1200" dirty="0" err="1">
                <a:ea typeface="+mn-lt"/>
                <a:cs typeface="+mn-lt"/>
              </a:rPr>
              <a:t>심장</a:t>
            </a:r>
            <a:r>
              <a:rPr lang="en-US" sz="1200" dirty="0">
                <a:ea typeface="+mn-lt"/>
                <a:cs typeface="+mn-lt"/>
              </a:rPr>
              <a:t> </a:t>
            </a:r>
            <a:r>
              <a:rPr lang="en-US" sz="1200" dirty="0" err="1">
                <a:ea typeface="+mn-lt"/>
                <a:cs typeface="+mn-lt"/>
              </a:rPr>
              <a:t>주기당</a:t>
            </a:r>
            <a:r>
              <a:rPr lang="en-US" sz="1200" dirty="0">
                <a:ea typeface="+mn-lt"/>
                <a:cs typeface="+mn-lt"/>
              </a:rPr>
              <a:t> 25상)와 LGE MRI </a:t>
            </a:r>
            <a:r>
              <a:rPr lang="en-US" sz="1200" dirty="0" err="1">
                <a:ea typeface="+mn-lt"/>
                <a:cs typeface="+mn-lt"/>
              </a:rPr>
              <a:t>검사를</a:t>
            </a:r>
            <a:r>
              <a:rPr lang="en-US" sz="1200" dirty="0">
                <a:ea typeface="+mn-lt"/>
                <a:cs typeface="+mn-lt"/>
              </a:rPr>
              <a:t> </a:t>
            </a:r>
            <a:r>
              <a:rPr lang="en-US" sz="1200" dirty="0" err="1">
                <a:ea typeface="+mn-lt"/>
                <a:cs typeface="+mn-lt"/>
              </a:rPr>
              <a:t>모두</a:t>
            </a:r>
            <a:r>
              <a:rPr lang="en-US" sz="1200" dirty="0">
                <a:ea typeface="+mn-lt"/>
                <a:cs typeface="+mn-lt"/>
              </a:rPr>
              <a:t> </a:t>
            </a:r>
            <a:r>
              <a:rPr lang="en-US" sz="1200" dirty="0" err="1">
                <a:ea typeface="+mn-lt"/>
                <a:cs typeface="+mn-lt"/>
              </a:rPr>
              <a:t>받았다</a:t>
            </a:r>
            <a:r>
              <a:rPr lang="en-US" sz="1200" dirty="0">
                <a:ea typeface="+mn-lt"/>
                <a:cs typeface="+mn-lt"/>
              </a:rPr>
              <a:t>. MRI </a:t>
            </a:r>
            <a:r>
              <a:rPr lang="en-US" sz="1200" dirty="0" err="1">
                <a:ea typeface="+mn-lt"/>
                <a:cs typeface="+mn-lt"/>
              </a:rPr>
              <a:t>검사의</a:t>
            </a:r>
            <a:r>
              <a:rPr lang="en-US" sz="1200" dirty="0">
                <a:ea typeface="+mn-lt"/>
                <a:cs typeface="+mn-lt"/>
              </a:rPr>
              <a:t> 80%는 </a:t>
            </a:r>
            <a:r>
              <a:rPr lang="en-US" sz="1200" dirty="0" err="1">
                <a:ea typeface="+mn-lt"/>
                <a:cs typeface="+mn-lt"/>
              </a:rPr>
              <a:t>교육</a:t>
            </a:r>
            <a:r>
              <a:rPr lang="en-US" sz="1200" dirty="0">
                <a:ea typeface="+mn-lt"/>
                <a:cs typeface="+mn-lt"/>
              </a:rPr>
              <a:t> </a:t>
            </a:r>
            <a:r>
              <a:rPr lang="en-US" sz="1200" dirty="0" err="1">
                <a:ea typeface="+mn-lt"/>
                <a:cs typeface="+mn-lt"/>
              </a:rPr>
              <a:t>데이터</a:t>
            </a:r>
            <a:r>
              <a:rPr lang="en-US" sz="1200" dirty="0">
                <a:ea typeface="+mn-lt"/>
                <a:cs typeface="+mn-lt"/>
              </a:rPr>
              <a:t> </a:t>
            </a:r>
            <a:r>
              <a:rPr lang="en-US" sz="1200" dirty="0" err="1">
                <a:ea typeface="+mn-lt"/>
                <a:cs typeface="+mn-lt"/>
              </a:rPr>
              <a:t>세트에</a:t>
            </a:r>
            <a:r>
              <a:rPr lang="en-US" sz="1200" dirty="0">
                <a:ea typeface="+mn-lt"/>
                <a:cs typeface="+mn-lt"/>
              </a:rPr>
              <a:t> </a:t>
            </a:r>
            <a:r>
              <a:rPr lang="en-US" sz="1200" dirty="0" err="1">
                <a:ea typeface="+mn-lt"/>
                <a:cs typeface="+mn-lt"/>
              </a:rPr>
              <a:t>사용되었고</a:t>
            </a:r>
            <a:r>
              <a:rPr lang="en-US" sz="1200" dirty="0">
                <a:ea typeface="+mn-lt"/>
                <a:cs typeface="+mn-lt"/>
              </a:rPr>
              <a:t> 20%는 </a:t>
            </a:r>
            <a:r>
              <a:rPr lang="en-US" sz="1200" dirty="0" err="1">
                <a:ea typeface="+mn-lt"/>
                <a:cs typeface="+mn-lt"/>
              </a:rPr>
              <a:t>독립</a:t>
            </a:r>
            <a:r>
              <a:rPr lang="en-US" sz="1200" dirty="0">
                <a:ea typeface="+mn-lt"/>
                <a:cs typeface="+mn-lt"/>
              </a:rPr>
              <a:t> </a:t>
            </a:r>
            <a:r>
              <a:rPr lang="en-US" sz="1200" dirty="0" err="1">
                <a:ea typeface="+mn-lt"/>
                <a:cs typeface="+mn-lt"/>
              </a:rPr>
              <a:t>검사</a:t>
            </a:r>
            <a:r>
              <a:rPr lang="en-US" sz="1200" dirty="0">
                <a:ea typeface="+mn-lt"/>
                <a:cs typeface="+mn-lt"/>
              </a:rPr>
              <a:t> </a:t>
            </a:r>
            <a:r>
              <a:rPr lang="en-US" sz="1200" dirty="0" err="1">
                <a:ea typeface="+mn-lt"/>
                <a:cs typeface="+mn-lt"/>
              </a:rPr>
              <a:t>데이터</a:t>
            </a:r>
            <a:r>
              <a:rPr lang="en-US" sz="1200" dirty="0">
                <a:ea typeface="+mn-lt"/>
                <a:cs typeface="+mn-lt"/>
              </a:rPr>
              <a:t> </a:t>
            </a:r>
            <a:r>
              <a:rPr lang="en-US" sz="1200" dirty="0" err="1">
                <a:ea typeface="+mn-lt"/>
                <a:cs typeface="+mn-lt"/>
              </a:rPr>
              <a:t>세트에</a:t>
            </a:r>
            <a:r>
              <a:rPr lang="en-US" sz="1200" dirty="0">
                <a:ea typeface="+mn-lt"/>
                <a:cs typeface="+mn-lt"/>
              </a:rPr>
              <a:t> </a:t>
            </a:r>
            <a:r>
              <a:rPr lang="en-US" sz="1200" dirty="0" err="1">
                <a:ea typeface="+mn-lt"/>
                <a:cs typeface="+mn-lt"/>
              </a:rPr>
              <a:t>사용되었습니다</a:t>
            </a:r>
            <a:r>
              <a:rPr lang="en-US" sz="1200" dirty="0">
                <a:ea typeface="+mn-lt"/>
                <a:cs typeface="+mn-lt"/>
              </a:rPr>
              <a:t>. LGE </a:t>
            </a:r>
            <a:r>
              <a:rPr lang="en-US" sz="1200" dirty="0" err="1">
                <a:ea typeface="+mn-lt"/>
                <a:cs typeface="+mn-lt"/>
              </a:rPr>
              <a:t>MRI의</a:t>
            </a:r>
            <a:r>
              <a:rPr lang="en-US" sz="1200" dirty="0">
                <a:ea typeface="+mn-lt"/>
                <a:cs typeface="+mn-lt"/>
              </a:rPr>
              <a:t> </a:t>
            </a:r>
            <a:r>
              <a:rPr lang="en-US" sz="1200" dirty="0" err="1">
                <a:ea typeface="+mn-lt"/>
                <a:cs typeface="+mn-lt"/>
              </a:rPr>
              <a:t>만성</a:t>
            </a:r>
            <a:r>
              <a:rPr lang="en-US" sz="1200" dirty="0">
                <a:ea typeface="+mn-lt"/>
                <a:cs typeface="+mn-lt"/>
              </a:rPr>
              <a:t> MI </a:t>
            </a:r>
            <a:r>
              <a:rPr lang="en-US" sz="1200" dirty="0" err="1">
                <a:ea typeface="+mn-lt"/>
                <a:cs typeface="+mn-lt"/>
              </a:rPr>
              <a:t>부위는</a:t>
            </a:r>
            <a:r>
              <a:rPr lang="en-US" sz="1200" dirty="0">
                <a:ea typeface="+mn-lt"/>
                <a:cs typeface="+mn-lt"/>
              </a:rPr>
              <a:t> </a:t>
            </a:r>
            <a:r>
              <a:rPr lang="en-US" sz="1200" dirty="0" err="1">
                <a:ea typeface="+mn-lt"/>
                <a:cs typeface="+mn-lt"/>
              </a:rPr>
              <a:t>근거</a:t>
            </a:r>
            <a:r>
              <a:rPr lang="en-US" sz="1200" dirty="0">
                <a:ea typeface="+mn-lt"/>
                <a:cs typeface="+mn-lt"/>
              </a:rPr>
              <a:t> </a:t>
            </a:r>
            <a:r>
              <a:rPr lang="en-US" sz="1200" dirty="0" err="1">
                <a:ea typeface="+mn-lt"/>
                <a:cs typeface="+mn-lt"/>
              </a:rPr>
              <a:t>자료로</a:t>
            </a:r>
            <a:r>
              <a:rPr lang="en-US" sz="1200" dirty="0">
                <a:ea typeface="+mn-lt"/>
                <a:cs typeface="+mn-lt"/>
              </a:rPr>
              <a:t> </a:t>
            </a:r>
            <a:r>
              <a:rPr lang="en-US" sz="1200" dirty="0" err="1">
                <a:ea typeface="+mn-lt"/>
                <a:cs typeface="+mn-lt"/>
              </a:rPr>
              <a:t>정의되었다</a:t>
            </a:r>
            <a:r>
              <a:rPr lang="en-US" sz="1200" dirty="0">
                <a:ea typeface="+mn-lt"/>
                <a:cs typeface="+mn-lt"/>
              </a:rPr>
              <a:t>. </a:t>
            </a:r>
            <a:r>
              <a:rPr lang="en-US" sz="1200" dirty="0" err="1">
                <a:ea typeface="+mn-lt"/>
                <a:cs typeface="+mn-lt"/>
              </a:rPr>
              <a:t>진단</a:t>
            </a:r>
            <a:r>
              <a:rPr lang="en-US" sz="1200" dirty="0">
                <a:ea typeface="+mn-lt"/>
                <a:cs typeface="+mn-lt"/>
              </a:rPr>
              <a:t> </a:t>
            </a:r>
            <a:r>
              <a:rPr lang="en-US" sz="1200" dirty="0" err="1">
                <a:ea typeface="+mn-lt"/>
                <a:cs typeface="+mn-lt"/>
              </a:rPr>
              <a:t>성능은</a:t>
            </a:r>
            <a:r>
              <a:rPr lang="en-US" sz="1200" dirty="0">
                <a:ea typeface="+mn-lt"/>
                <a:cs typeface="+mn-lt"/>
              </a:rPr>
              <a:t> </a:t>
            </a:r>
            <a:r>
              <a:rPr lang="en-US" sz="1200" dirty="0" err="1">
                <a:ea typeface="+mn-lt"/>
                <a:cs typeface="+mn-lt"/>
              </a:rPr>
              <a:t>수신기</a:t>
            </a:r>
            <a:r>
              <a:rPr lang="en-US" sz="1200" dirty="0">
                <a:ea typeface="+mn-lt"/>
                <a:cs typeface="+mn-lt"/>
              </a:rPr>
              <a:t> </a:t>
            </a:r>
            <a:r>
              <a:rPr lang="en-US" sz="1200" dirty="0" err="1">
                <a:ea typeface="+mn-lt"/>
                <a:cs typeface="+mn-lt"/>
              </a:rPr>
              <a:t>작동</a:t>
            </a:r>
            <a:r>
              <a:rPr lang="en-US" sz="1200" dirty="0">
                <a:ea typeface="+mn-lt"/>
                <a:cs typeface="+mn-lt"/>
              </a:rPr>
              <a:t> </a:t>
            </a:r>
            <a:r>
              <a:rPr lang="en-US" sz="1200" dirty="0" err="1">
                <a:ea typeface="+mn-lt"/>
                <a:cs typeface="+mn-lt"/>
              </a:rPr>
              <a:t>특성</a:t>
            </a:r>
            <a:r>
              <a:rPr lang="en-US" sz="1200" dirty="0">
                <a:ea typeface="+mn-lt"/>
                <a:cs typeface="+mn-lt"/>
              </a:rPr>
              <a:t> </a:t>
            </a:r>
            <a:r>
              <a:rPr lang="en-US" sz="1200" dirty="0" err="1">
                <a:ea typeface="+mn-lt"/>
                <a:cs typeface="+mn-lt"/>
              </a:rPr>
              <a:t>곡선</a:t>
            </a:r>
            <a:r>
              <a:rPr lang="en-US" sz="1200" dirty="0">
                <a:ea typeface="+mn-lt"/>
                <a:cs typeface="+mn-lt"/>
              </a:rPr>
              <a:t>(AUC) </a:t>
            </a:r>
            <a:r>
              <a:rPr lang="en-US" sz="1200" dirty="0" err="1">
                <a:ea typeface="+mn-lt"/>
                <a:cs typeface="+mn-lt"/>
              </a:rPr>
              <a:t>아래</a:t>
            </a:r>
            <a:r>
              <a:rPr lang="en-US" sz="1200" dirty="0">
                <a:ea typeface="+mn-lt"/>
                <a:cs typeface="+mn-lt"/>
              </a:rPr>
              <a:t> </a:t>
            </a:r>
            <a:r>
              <a:rPr lang="en-US" sz="1200" dirty="0" err="1">
                <a:ea typeface="+mn-lt"/>
                <a:cs typeface="+mn-lt"/>
              </a:rPr>
              <a:t>면적의</a:t>
            </a:r>
            <a:r>
              <a:rPr lang="en-US" sz="1200" dirty="0">
                <a:ea typeface="+mn-lt"/>
                <a:cs typeface="+mn-lt"/>
              </a:rPr>
              <a:t> </a:t>
            </a:r>
            <a:r>
              <a:rPr lang="en-US" sz="1200" dirty="0" err="1">
                <a:ea typeface="+mn-lt"/>
                <a:cs typeface="+mn-lt"/>
              </a:rPr>
              <a:t>분석을</a:t>
            </a:r>
            <a:r>
              <a:rPr lang="en-US" sz="1200" dirty="0">
                <a:ea typeface="+mn-lt"/>
                <a:cs typeface="+mn-lt"/>
              </a:rPr>
              <a:t> </a:t>
            </a:r>
            <a:r>
              <a:rPr lang="en-US" sz="1200" dirty="0" err="1">
                <a:ea typeface="+mn-lt"/>
                <a:cs typeface="+mn-lt"/>
              </a:rPr>
              <a:t>통해</a:t>
            </a:r>
            <a:r>
              <a:rPr lang="en-US" sz="1200" dirty="0">
                <a:ea typeface="+mn-lt"/>
                <a:cs typeface="+mn-lt"/>
              </a:rPr>
              <a:t> </a:t>
            </a:r>
            <a:r>
              <a:rPr lang="en-US" sz="1200" dirty="0" err="1">
                <a:ea typeface="+mn-lt"/>
                <a:cs typeface="+mn-lt"/>
              </a:rPr>
              <a:t>평가되었다</a:t>
            </a:r>
            <a:r>
              <a:rPr lang="en-US" sz="1200" dirty="0">
                <a:ea typeface="+mn-lt"/>
                <a:cs typeface="+mn-lt"/>
              </a:rPr>
              <a:t>. </a:t>
            </a:r>
            <a:r>
              <a:rPr lang="en-US" sz="1200" dirty="0" err="1">
                <a:ea typeface="+mn-lt"/>
                <a:cs typeface="+mn-lt"/>
              </a:rPr>
              <a:t>강화되지</a:t>
            </a:r>
            <a:r>
              <a:rPr lang="en-US" sz="1200" dirty="0">
                <a:ea typeface="+mn-lt"/>
                <a:cs typeface="+mn-lt"/>
              </a:rPr>
              <a:t> </a:t>
            </a:r>
            <a:r>
              <a:rPr lang="en-US" sz="1200" dirty="0" err="1">
                <a:ea typeface="+mn-lt"/>
                <a:cs typeface="+mn-lt"/>
              </a:rPr>
              <a:t>않은</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시네와</a:t>
            </a:r>
            <a:r>
              <a:rPr lang="en-US" sz="1200" dirty="0">
                <a:ea typeface="+mn-lt"/>
                <a:cs typeface="+mn-lt"/>
              </a:rPr>
              <a:t> LGE </a:t>
            </a:r>
            <a:r>
              <a:rPr lang="en-US" sz="1200" dirty="0" err="1">
                <a:ea typeface="+mn-lt"/>
                <a:cs typeface="+mn-lt"/>
              </a:rPr>
              <a:t>MRI의</a:t>
            </a:r>
            <a:r>
              <a:rPr lang="en-US" sz="1200" dirty="0">
                <a:ea typeface="+mn-lt"/>
                <a:cs typeface="+mn-lt"/>
              </a:rPr>
              <a:t> MI </a:t>
            </a:r>
            <a:r>
              <a:rPr lang="en-US" sz="1200" dirty="0" err="1">
                <a:ea typeface="+mn-lt"/>
                <a:cs typeface="+mn-lt"/>
              </a:rPr>
              <a:t>영역과</a:t>
            </a:r>
            <a:r>
              <a:rPr lang="en-US" sz="1200" dirty="0">
                <a:ea typeface="+mn-lt"/>
                <a:cs typeface="+mn-lt"/>
              </a:rPr>
              <a:t> MI </a:t>
            </a:r>
            <a:r>
              <a:rPr lang="en-US" sz="1200" dirty="0" err="1">
                <a:ea typeface="+mn-lt"/>
                <a:cs typeface="+mn-lt"/>
              </a:rPr>
              <a:t>영역</a:t>
            </a:r>
            <a:r>
              <a:rPr lang="en-US" sz="1200" dirty="0">
                <a:ea typeface="+mn-lt"/>
                <a:cs typeface="+mn-lt"/>
              </a:rPr>
              <a:t> </a:t>
            </a:r>
            <a:r>
              <a:rPr lang="en-US" sz="1200" dirty="0" err="1">
                <a:ea typeface="+mn-lt"/>
                <a:cs typeface="+mn-lt"/>
              </a:rPr>
              <a:t>비율을</a:t>
            </a:r>
            <a:r>
              <a:rPr lang="en-US" sz="1200" dirty="0">
                <a:ea typeface="+mn-lt"/>
                <a:cs typeface="+mn-lt"/>
              </a:rPr>
              <a:t> </a:t>
            </a:r>
            <a:r>
              <a:rPr lang="en-US" sz="1200" dirty="0" err="1">
                <a:ea typeface="+mn-lt"/>
                <a:cs typeface="+mn-lt"/>
              </a:rPr>
              <a:t>피어슨</a:t>
            </a:r>
            <a:r>
              <a:rPr lang="en-US" sz="1200" dirty="0">
                <a:ea typeface="+mn-lt"/>
                <a:cs typeface="+mn-lt"/>
              </a:rPr>
              <a:t> </a:t>
            </a:r>
            <a:r>
              <a:rPr lang="en-US" sz="1200" dirty="0" err="1">
                <a:ea typeface="+mn-lt"/>
                <a:cs typeface="+mn-lt"/>
              </a:rPr>
              <a:t>상관관계</a:t>
            </a:r>
            <a:r>
              <a:rPr lang="en-US" sz="1200" dirty="0">
                <a:ea typeface="+mn-lt"/>
                <a:cs typeface="+mn-lt"/>
              </a:rPr>
              <a:t>, </a:t>
            </a:r>
            <a:r>
              <a:rPr lang="en-US" sz="1200" dirty="0" err="1">
                <a:ea typeface="+mn-lt"/>
                <a:cs typeface="+mn-lt"/>
              </a:rPr>
              <a:t>쌍체</a:t>
            </a:r>
            <a:r>
              <a:rPr lang="en-US" sz="1200" dirty="0">
                <a:ea typeface="+mn-lt"/>
                <a:cs typeface="+mn-lt"/>
              </a:rPr>
              <a:t> t </a:t>
            </a:r>
            <a:r>
              <a:rPr lang="en-US" sz="1200" dirty="0" err="1">
                <a:ea typeface="+mn-lt"/>
                <a:cs typeface="+mn-lt"/>
              </a:rPr>
              <a:t>테스트</a:t>
            </a:r>
            <a:r>
              <a:rPr lang="en-US" sz="1200" dirty="0">
                <a:ea typeface="+mn-lt"/>
                <a:cs typeface="+mn-lt"/>
              </a:rPr>
              <a:t> 및 Bland-Altman </a:t>
            </a:r>
            <a:r>
              <a:rPr lang="en-US" sz="1200" dirty="0" err="1">
                <a:ea typeface="+mn-lt"/>
                <a:cs typeface="+mn-lt"/>
              </a:rPr>
              <a:t>분석을</a:t>
            </a:r>
            <a:r>
              <a:rPr lang="en-US" sz="1200" dirty="0">
                <a:ea typeface="+mn-lt"/>
                <a:cs typeface="+mn-lt"/>
              </a:rPr>
              <a:t> </a:t>
            </a:r>
            <a:r>
              <a:rPr lang="en-US" sz="1200" dirty="0" err="1">
                <a:ea typeface="+mn-lt"/>
                <a:cs typeface="+mn-lt"/>
              </a:rPr>
              <a:t>사용하여</a:t>
            </a:r>
            <a:r>
              <a:rPr lang="en-US" sz="1200" dirty="0">
                <a:ea typeface="+mn-lt"/>
                <a:cs typeface="+mn-lt"/>
              </a:rPr>
              <a:t> </a:t>
            </a:r>
            <a:r>
              <a:rPr lang="en-US" sz="1200" dirty="0" err="1">
                <a:ea typeface="+mn-lt"/>
                <a:cs typeface="+mn-lt"/>
              </a:rPr>
              <a:t>비교했다</a:t>
            </a:r>
            <a:r>
              <a:rPr lang="en-US" sz="1200" dirty="0">
                <a:ea typeface="+mn-lt"/>
                <a:cs typeface="+mn-lt"/>
              </a:rPr>
              <a:t>.</a:t>
            </a:r>
            <a:endParaRPr lang="ko-KR" altLang="en-US" dirty="0">
              <a:ea typeface="+mn-lt"/>
              <a:cs typeface="+mn-lt"/>
            </a:endParaRPr>
          </a:p>
          <a:p>
            <a:pPr marL="0" indent="0">
              <a:buNone/>
            </a:pPr>
            <a:br>
              <a:rPr lang="en-US" sz="1200" dirty="0">
                <a:ea typeface="+mn-lt"/>
                <a:cs typeface="+mn-lt"/>
              </a:rPr>
            </a:br>
            <a:r>
              <a:rPr lang="en-US" sz="1200" dirty="0" err="1">
                <a:ea typeface="+mn-lt"/>
                <a:cs typeface="+mn-lt"/>
              </a:rPr>
              <a:t>연구</a:t>
            </a:r>
            <a:r>
              <a:rPr lang="en-US" sz="1200" dirty="0">
                <a:ea typeface="+mn-lt"/>
                <a:cs typeface="+mn-lt"/>
              </a:rPr>
              <a:t> </a:t>
            </a:r>
            <a:r>
              <a:rPr lang="en-US" sz="1200" dirty="0" err="1">
                <a:ea typeface="+mn-lt"/>
                <a:cs typeface="+mn-lt"/>
              </a:rPr>
              <a:t>참가자에는</a:t>
            </a:r>
            <a:r>
              <a:rPr lang="en-US" sz="1200" dirty="0">
                <a:ea typeface="+mn-lt"/>
                <a:cs typeface="+mn-lt"/>
              </a:rPr>
              <a:t> </a:t>
            </a:r>
            <a:r>
              <a:rPr lang="en-US" sz="1200" dirty="0" err="1">
                <a:ea typeface="+mn-lt"/>
                <a:cs typeface="+mn-lt"/>
              </a:rPr>
              <a:t>만성</a:t>
            </a:r>
            <a:r>
              <a:rPr lang="en-US" sz="1200" dirty="0">
                <a:ea typeface="+mn-lt"/>
                <a:cs typeface="+mn-lt"/>
              </a:rPr>
              <a:t> MI </a:t>
            </a:r>
            <a:r>
              <a:rPr lang="en-US" sz="1200" dirty="0" err="1">
                <a:ea typeface="+mn-lt"/>
                <a:cs typeface="+mn-lt"/>
              </a:rPr>
              <a:t>환자</a:t>
            </a:r>
            <a:r>
              <a:rPr lang="en-US" sz="1200" dirty="0">
                <a:ea typeface="+mn-lt"/>
                <a:cs typeface="+mn-lt"/>
              </a:rPr>
              <a:t> 212명(</a:t>
            </a:r>
            <a:r>
              <a:rPr lang="en-US" sz="1200" dirty="0" err="1">
                <a:ea typeface="+mn-lt"/>
                <a:cs typeface="+mn-lt"/>
              </a:rPr>
              <a:t>남성</a:t>
            </a:r>
            <a:r>
              <a:rPr lang="en-US" sz="1200" dirty="0">
                <a:ea typeface="+mn-lt"/>
                <a:cs typeface="+mn-lt"/>
              </a:rPr>
              <a:t>, 171세, </a:t>
            </a:r>
            <a:r>
              <a:rPr lang="en-US" sz="1200" dirty="0" err="1">
                <a:ea typeface="+mn-lt"/>
                <a:cs typeface="+mn-lt"/>
              </a:rPr>
              <a:t>나이</a:t>
            </a:r>
            <a:r>
              <a:rPr lang="en-US" sz="1200" dirty="0">
                <a:ea typeface="+mn-lt"/>
                <a:cs typeface="+mn-lt"/>
              </a:rPr>
              <a:t>, 57.2세 ± 12.5)과 </a:t>
            </a:r>
            <a:r>
              <a:rPr lang="en-US" sz="1200" dirty="0" err="1">
                <a:ea typeface="+mn-lt"/>
                <a:cs typeface="+mn-lt"/>
              </a:rPr>
              <a:t>건강</a:t>
            </a:r>
            <a:r>
              <a:rPr lang="en-US" sz="1200" dirty="0">
                <a:ea typeface="+mn-lt"/>
                <a:cs typeface="+mn-lt"/>
              </a:rPr>
              <a:t> </a:t>
            </a:r>
            <a:r>
              <a:rPr lang="en-US" sz="1200" dirty="0" err="1">
                <a:ea typeface="+mn-lt"/>
                <a:cs typeface="+mn-lt"/>
              </a:rPr>
              <a:t>대조군</a:t>
            </a:r>
            <a:r>
              <a:rPr lang="en-US" sz="1200" dirty="0">
                <a:ea typeface="+mn-lt"/>
                <a:cs typeface="+mn-lt"/>
              </a:rPr>
              <a:t> </a:t>
            </a:r>
            <a:r>
              <a:rPr lang="en-US" sz="1200" dirty="0" err="1">
                <a:ea typeface="+mn-lt"/>
                <a:cs typeface="+mn-lt"/>
              </a:rPr>
              <a:t>환자</a:t>
            </a:r>
            <a:r>
              <a:rPr lang="en-US" sz="1200" dirty="0">
                <a:ea typeface="+mn-lt"/>
                <a:cs typeface="+mn-lt"/>
              </a:rPr>
              <a:t> 87명(</a:t>
            </a:r>
            <a:r>
              <a:rPr lang="en-US" sz="1200" dirty="0" err="1">
                <a:ea typeface="+mn-lt"/>
                <a:cs typeface="+mn-lt"/>
              </a:rPr>
              <a:t>남성</a:t>
            </a:r>
            <a:r>
              <a:rPr lang="en-US" sz="1200" dirty="0">
                <a:ea typeface="+mn-lt"/>
                <a:cs typeface="+mn-lt"/>
              </a:rPr>
              <a:t>, 42세, </a:t>
            </a:r>
            <a:r>
              <a:rPr lang="en-US" sz="1200" dirty="0" err="1">
                <a:ea typeface="+mn-lt"/>
                <a:cs typeface="+mn-lt"/>
              </a:rPr>
              <a:t>나이</a:t>
            </a:r>
            <a:r>
              <a:rPr lang="en-US" sz="1200" dirty="0">
                <a:ea typeface="+mn-lt"/>
                <a:cs typeface="+mn-lt"/>
              </a:rPr>
              <a:t>, 43.3세 ± 15.5)이 </a:t>
            </a:r>
            <a:r>
              <a:rPr lang="en-US" sz="1200" dirty="0" err="1">
                <a:ea typeface="+mn-lt"/>
                <a:cs typeface="+mn-lt"/>
              </a:rPr>
              <a:t>포함되었다</a:t>
            </a:r>
            <a:r>
              <a:rPr lang="en-US" sz="1200" dirty="0">
                <a:ea typeface="+mn-lt"/>
                <a:cs typeface="+mn-lt"/>
              </a:rPr>
              <a:t>. </a:t>
            </a:r>
            <a:r>
              <a:rPr lang="en-US" sz="1200" dirty="0" err="1">
                <a:ea typeface="+mn-lt"/>
                <a:cs typeface="+mn-lt"/>
              </a:rPr>
              <a:t>전체</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a:t>
            </a:r>
            <a:r>
              <a:rPr lang="en-US" sz="1200" dirty="0">
                <a:ea typeface="+mn-lt"/>
                <a:cs typeface="+mn-lt"/>
              </a:rPr>
              <a:t> </a:t>
            </a:r>
            <a:r>
              <a:rPr lang="en-US" sz="1200" dirty="0" err="1">
                <a:ea typeface="+mn-lt"/>
                <a:cs typeface="+mn-lt"/>
              </a:rPr>
              <a:t>MRI를</a:t>
            </a:r>
            <a:r>
              <a:rPr lang="en-US" sz="1200" dirty="0">
                <a:ea typeface="+mn-lt"/>
                <a:cs typeface="+mn-lt"/>
              </a:rPr>
              <a:t> </a:t>
            </a:r>
            <a:r>
              <a:rPr lang="en-US" sz="1200" dirty="0" err="1">
                <a:ea typeface="+mn-lt"/>
                <a:cs typeface="+mn-lt"/>
              </a:rPr>
              <a:t>사용하여</a:t>
            </a:r>
            <a:r>
              <a:rPr lang="en-US" sz="1200" dirty="0">
                <a:ea typeface="+mn-lt"/>
                <a:cs typeface="+mn-lt"/>
              </a:rPr>
              <a:t> </a:t>
            </a:r>
            <a:r>
              <a:rPr lang="en-US" sz="1200" dirty="0" err="1">
                <a:ea typeface="+mn-lt"/>
                <a:cs typeface="+mn-lt"/>
              </a:rPr>
              <a:t>독립</a:t>
            </a:r>
            <a:r>
              <a:rPr lang="en-US" sz="1200" dirty="0">
                <a:ea typeface="+mn-lt"/>
                <a:cs typeface="+mn-lt"/>
              </a:rPr>
              <a:t> </a:t>
            </a:r>
            <a:r>
              <a:rPr lang="en-US" sz="1200" dirty="0" err="1">
                <a:ea typeface="+mn-lt"/>
                <a:cs typeface="+mn-lt"/>
              </a:rPr>
              <a:t>시험</a:t>
            </a:r>
            <a:r>
              <a:rPr lang="en-US" sz="1200" dirty="0">
                <a:ea typeface="+mn-lt"/>
                <a:cs typeface="+mn-lt"/>
              </a:rPr>
              <a:t> </a:t>
            </a:r>
            <a:r>
              <a:rPr lang="en-US" sz="1200" dirty="0" err="1">
                <a:ea typeface="+mn-lt"/>
                <a:cs typeface="+mn-lt"/>
              </a:rPr>
              <a:t>세트의</a:t>
            </a:r>
            <a:r>
              <a:rPr lang="en-US" sz="1200" dirty="0">
                <a:ea typeface="+mn-lt"/>
                <a:cs typeface="+mn-lt"/>
              </a:rPr>
              <a:t> </a:t>
            </a:r>
            <a:r>
              <a:rPr lang="en-US" sz="1200" dirty="0" err="1">
                <a:ea typeface="+mn-lt"/>
                <a:cs typeface="+mn-lt"/>
              </a:rPr>
              <a:t>만성</a:t>
            </a:r>
            <a:r>
              <a:rPr lang="en-US" sz="1200" dirty="0">
                <a:ea typeface="+mn-lt"/>
                <a:cs typeface="+mn-lt"/>
              </a:rPr>
              <a:t> MI </a:t>
            </a:r>
            <a:r>
              <a:rPr lang="en-US" sz="1200" dirty="0" err="1">
                <a:ea typeface="+mn-lt"/>
                <a:cs typeface="+mn-lt"/>
              </a:rPr>
              <a:t>검출을</a:t>
            </a:r>
            <a:r>
              <a:rPr lang="en-US" sz="1200" dirty="0">
                <a:ea typeface="+mn-lt"/>
                <a:cs typeface="+mn-lt"/>
              </a:rPr>
              <a:t> </a:t>
            </a:r>
            <a:r>
              <a:rPr lang="en-US" sz="1200" dirty="0" err="1">
                <a:ea typeface="+mn-lt"/>
                <a:cs typeface="+mn-lt"/>
              </a:rPr>
              <a:t>위한</a:t>
            </a:r>
            <a:r>
              <a:rPr lang="en-US" sz="1200" dirty="0">
                <a:ea typeface="+mn-lt"/>
                <a:cs typeface="+mn-lt"/>
              </a:rPr>
              <a:t> </a:t>
            </a:r>
            <a:r>
              <a:rPr lang="en-US" sz="1200" dirty="0" err="1">
                <a:ea typeface="+mn-lt"/>
                <a:cs typeface="+mn-lt"/>
              </a:rPr>
              <a:t>세그먼트당</a:t>
            </a:r>
            <a:r>
              <a:rPr lang="en-US" sz="1200" dirty="0">
                <a:ea typeface="+mn-lt"/>
                <a:cs typeface="+mn-lt"/>
              </a:rPr>
              <a:t> </a:t>
            </a:r>
            <a:r>
              <a:rPr lang="en-US" sz="1200" dirty="0" err="1">
                <a:ea typeface="+mn-lt"/>
                <a:cs typeface="+mn-lt"/>
              </a:rPr>
              <a:t>민감도와</a:t>
            </a:r>
            <a:r>
              <a:rPr lang="en-US" sz="1200" dirty="0">
                <a:ea typeface="+mn-lt"/>
                <a:cs typeface="+mn-lt"/>
              </a:rPr>
              <a:t> </a:t>
            </a:r>
            <a:r>
              <a:rPr lang="en-US" sz="1200" dirty="0" err="1">
                <a:ea typeface="+mn-lt"/>
                <a:cs typeface="+mn-lt"/>
              </a:rPr>
              <a:t>특이성은</a:t>
            </a:r>
            <a:r>
              <a:rPr lang="en-US" sz="1200" dirty="0">
                <a:ea typeface="+mn-lt"/>
                <a:cs typeface="+mn-lt"/>
              </a:rPr>
              <a:t> </a:t>
            </a:r>
            <a:r>
              <a:rPr lang="en-US" sz="1200" dirty="0" err="1">
                <a:ea typeface="+mn-lt"/>
                <a:cs typeface="+mn-lt"/>
              </a:rPr>
              <a:t>각각</a:t>
            </a:r>
            <a:r>
              <a:rPr lang="en-US" sz="1200" dirty="0">
                <a:ea typeface="+mn-lt"/>
                <a:cs typeface="+mn-lt"/>
              </a:rPr>
              <a:t> 89.8%, 99.1%였으며 </a:t>
            </a:r>
            <a:r>
              <a:rPr lang="en-US" sz="1200" dirty="0" err="1">
                <a:ea typeface="+mn-lt"/>
                <a:cs typeface="+mn-lt"/>
              </a:rPr>
              <a:t>AUC는</a:t>
            </a:r>
            <a:r>
              <a:rPr lang="en-US" sz="1200" dirty="0">
                <a:ea typeface="+mn-lt"/>
                <a:cs typeface="+mn-lt"/>
              </a:rPr>
              <a:t> 0.94였다. MI </a:t>
            </a:r>
            <a:r>
              <a:rPr lang="en-US" sz="1200" dirty="0" err="1">
                <a:ea typeface="+mn-lt"/>
                <a:cs typeface="+mn-lt"/>
              </a:rPr>
              <a:t>세그먼트</a:t>
            </a:r>
            <a:r>
              <a:rPr lang="en-US" sz="1200" dirty="0">
                <a:ea typeface="+mn-lt"/>
                <a:cs typeface="+mn-lt"/>
              </a:rPr>
              <a:t> 수(</a:t>
            </a:r>
            <a:r>
              <a:rPr lang="en-US" sz="1200" dirty="0" err="1">
                <a:ea typeface="+mn-lt"/>
                <a:cs typeface="+mn-lt"/>
              </a:rPr>
              <a:t>각각</a:t>
            </a:r>
            <a:r>
              <a:rPr lang="en-US" sz="1200" dirty="0">
                <a:ea typeface="+mn-lt"/>
                <a:cs typeface="+mn-lt"/>
              </a:rPr>
              <a:t> 114 대 127; P = .38), </a:t>
            </a:r>
            <a:r>
              <a:rPr lang="en-US" sz="1200" dirty="0" err="1">
                <a:ea typeface="+mn-lt"/>
                <a:cs typeface="+mn-lt"/>
              </a:rPr>
              <a:t>환자당</a:t>
            </a:r>
            <a:r>
              <a:rPr lang="en-US" sz="1200" dirty="0">
                <a:ea typeface="+mn-lt"/>
                <a:cs typeface="+mn-lt"/>
              </a:rPr>
              <a:t> MI </a:t>
            </a:r>
            <a:r>
              <a:rPr lang="en-US" sz="1200" dirty="0" err="1">
                <a:ea typeface="+mn-lt"/>
                <a:cs typeface="+mn-lt"/>
              </a:rPr>
              <a:t>영역</a:t>
            </a:r>
            <a:r>
              <a:rPr lang="en-US" sz="1200" dirty="0">
                <a:ea typeface="+mn-lt"/>
                <a:cs typeface="+mn-lt"/>
              </a:rPr>
              <a:t>(</a:t>
            </a:r>
            <a:r>
              <a:rPr lang="en-US" sz="1200" dirty="0" err="1">
                <a:ea typeface="+mn-lt"/>
                <a:cs typeface="+mn-lt"/>
              </a:rPr>
              <a:t>각각</a:t>
            </a:r>
            <a:r>
              <a:rPr lang="en-US" sz="1200" dirty="0">
                <a:ea typeface="+mn-lt"/>
                <a:cs typeface="+mn-lt"/>
              </a:rPr>
              <a:t> 6.2 cm2 ± 2.3; P = .27; </a:t>
            </a:r>
            <a:r>
              <a:rPr lang="en-US" sz="1200" dirty="0" err="1">
                <a:ea typeface="+mn-lt"/>
                <a:cs typeface="+mn-lt"/>
              </a:rPr>
              <a:t>상관</a:t>
            </a:r>
            <a:r>
              <a:rPr lang="en-US" sz="1200" dirty="0">
                <a:ea typeface="+mn-lt"/>
                <a:cs typeface="+mn-lt"/>
              </a:rPr>
              <a:t> </a:t>
            </a:r>
            <a:r>
              <a:rPr lang="en-US" sz="1200" dirty="0" err="1">
                <a:ea typeface="+mn-lt"/>
                <a:cs typeface="+mn-lt"/>
              </a:rPr>
              <a:t>계수</a:t>
            </a:r>
            <a:r>
              <a:rPr lang="en-US" sz="1200" dirty="0">
                <a:ea typeface="+mn-lt"/>
                <a:cs typeface="+mn-lt"/>
              </a:rPr>
              <a:t>, r = 0.88) 및 MI </a:t>
            </a:r>
            <a:r>
              <a:rPr lang="en-US" sz="1200" dirty="0" err="1">
                <a:ea typeface="+mn-lt"/>
                <a:cs typeface="+mn-lt"/>
              </a:rPr>
              <a:t>영역</a:t>
            </a:r>
            <a:r>
              <a:rPr lang="en-US" sz="1200" dirty="0">
                <a:ea typeface="+mn-lt"/>
                <a:cs typeface="+mn-lt"/>
              </a:rPr>
              <a:t>(21%)</a:t>
            </a:r>
            <a:r>
              <a:rPr lang="en-US" sz="1200" dirty="0" err="1">
                <a:ea typeface="+mn-lt"/>
                <a:cs typeface="+mn-lt"/>
              </a:rPr>
              <a:t>에서</a:t>
            </a:r>
            <a:r>
              <a:rPr lang="en-US" sz="1200" dirty="0">
                <a:ea typeface="+mn-lt"/>
                <a:cs typeface="+mn-lt"/>
              </a:rPr>
              <a:t> </a:t>
            </a:r>
            <a:r>
              <a:rPr lang="en-US" sz="1200" dirty="0" err="1">
                <a:ea typeface="+mn-lt"/>
                <a:cs typeface="+mn-lt"/>
              </a:rPr>
              <a:t>비강화</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시네와</a:t>
            </a:r>
            <a:r>
              <a:rPr lang="en-US" sz="1200" dirty="0">
                <a:ea typeface="+mn-lt"/>
                <a:cs typeface="+mn-lt"/>
              </a:rPr>
              <a:t> LGE MRI </a:t>
            </a:r>
            <a:r>
              <a:rPr lang="en-US" sz="1200" dirty="0" err="1">
                <a:ea typeface="+mn-lt"/>
                <a:cs typeface="+mn-lt"/>
              </a:rPr>
              <a:t>분석</a:t>
            </a:r>
            <a:r>
              <a:rPr lang="en-US" sz="1200" dirty="0">
                <a:ea typeface="+mn-lt"/>
                <a:cs typeface="+mn-lt"/>
              </a:rPr>
              <a:t> </a:t>
            </a:r>
            <a:r>
              <a:rPr lang="en-US" sz="1200" dirty="0" err="1">
                <a:ea typeface="+mn-lt"/>
                <a:cs typeface="+mn-lt"/>
              </a:rPr>
              <a:t>사이에</a:t>
            </a:r>
            <a:r>
              <a:rPr lang="en-US" sz="1200" dirty="0">
                <a:ea typeface="+mn-lt"/>
                <a:cs typeface="+mn-lt"/>
              </a:rPr>
              <a:t> </a:t>
            </a:r>
            <a:r>
              <a:rPr lang="en-US" sz="1200" dirty="0" err="1">
                <a:ea typeface="+mn-lt"/>
                <a:cs typeface="+mn-lt"/>
              </a:rPr>
              <a:t>차이가</a:t>
            </a:r>
            <a:r>
              <a:rPr lang="en-US" sz="1200" dirty="0">
                <a:ea typeface="+mn-lt"/>
                <a:cs typeface="+mn-lt"/>
              </a:rPr>
              <a:t> 없었다.9).</a:t>
            </a:r>
            <a:endParaRPr lang="ko-KR" altLang="en-US" dirty="0">
              <a:ea typeface="+mn-lt"/>
              <a:cs typeface="+mn-lt"/>
            </a:endParaRPr>
          </a:p>
          <a:p>
            <a:pPr marL="0" indent="0">
              <a:buNone/>
            </a:pPr>
            <a:br>
              <a:rPr lang="en-US" sz="1200" dirty="0">
                <a:ea typeface="+mn-lt"/>
                <a:cs typeface="+mn-lt"/>
              </a:rPr>
            </a:br>
            <a:r>
              <a:rPr lang="en-US" sz="1200" err="1">
                <a:ea typeface="+mn-lt"/>
                <a:cs typeface="+mn-lt"/>
              </a:rPr>
              <a:t>강화되지</a:t>
            </a:r>
            <a:r>
              <a:rPr lang="en-US" sz="1200" dirty="0">
                <a:ea typeface="+mn-lt"/>
                <a:cs typeface="+mn-lt"/>
              </a:rPr>
              <a:t> </a:t>
            </a:r>
            <a:r>
              <a:rPr lang="en-US" sz="1200" err="1">
                <a:ea typeface="+mn-lt"/>
                <a:cs typeface="+mn-lt"/>
              </a:rPr>
              <a:t>않은</a:t>
            </a:r>
            <a:r>
              <a:rPr lang="en-US" sz="1200" dirty="0">
                <a:ea typeface="+mn-lt"/>
                <a:cs typeface="+mn-lt"/>
              </a:rPr>
              <a:t> </a:t>
            </a:r>
            <a:r>
              <a:rPr lang="en-US" sz="1200" err="1">
                <a:ea typeface="+mn-lt"/>
                <a:cs typeface="+mn-lt"/>
              </a:rPr>
              <a:t>심장</a:t>
            </a:r>
            <a:r>
              <a:rPr lang="en-US" sz="1200" dirty="0">
                <a:ea typeface="+mn-lt"/>
                <a:cs typeface="+mn-lt"/>
              </a:rPr>
              <a:t> </a:t>
            </a:r>
            <a:r>
              <a:rPr lang="en-US" sz="1200" err="1">
                <a:ea typeface="+mn-lt"/>
                <a:cs typeface="+mn-lt"/>
              </a:rPr>
              <a:t>시네</a:t>
            </a:r>
            <a:r>
              <a:rPr lang="en-US" sz="1200" dirty="0">
                <a:ea typeface="+mn-lt"/>
                <a:cs typeface="+mn-lt"/>
              </a:rPr>
              <a:t> </a:t>
            </a:r>
            <a:r>
              <a:rPr lang="en-US" sz="1200" err="1">
                <a:ea typeface="+mn-lt"/>
                <a:cs typeface="+mn-lt"/>
              </a:rPr>
              <a:t>MRI에</a:t>
            </a:r>
            <a:r>
              <a:rPr lang="en-US" sz="1200" dirty="0">
                <a:ea typeface="+mn-lt"/>
                <a:cs typeface="+mn-lt"/>
              </a:rPr>
              <a:t> </a:t>
            </a:r>
            <a:r>
              <a:rPr lang="en-US" sz="1200" err="1">
                <a:ea typeface="+mn-lt"/>
                <a:cs typeface="+mn-lt"/>
              </a:rPr>
              <a:t>대해</a:t>
            </a:r>
            <a:r>
              <a:rPr lang="en-US" sz="1200" dirty="0">
                <a:ea typeface="+mn-lt"/>
                <a:cs typeface="+mn-lt"/>
              </a:rPr>
              <a:t> </a:t>
            </a:r>
            <a:r>
              <a:rPr lang="en-US" sz="1200" err="1">
                <a:ea typeface="+mn-lt"/>
                <a:cs typeface="+mn-lt"/>
              </a:rPr>
              <a:t>제안된</a:t>
            </a:r>
            <a:r>
              <a:rPr lang="en-US" sz="1200" dirty="0">
                <a:ea typeface="+mn-lt"/>
                <a:cs typeface="+mn-lt"/>
              </a:rPr>
              <a:t> 딥 </a:t>
            </a:r>
            <a:r>
              <a:rPr lang="en-US" sz="1200" err="1">
                <a:ea typeface="+mn-lt"/>
                <a:cs typeface="+mn-lt"/>
              </a:rPr>
              <a:t>러닝</a:t>
            </a:r>
            <a:r>
              <a:rPr lang="en-US" sz="1200" dirty="0">
                <a:ea typeface="+mn-lt"/>
                <a:cs typeface="+mn-lt"/>
              </a:rPr>
              <a:t> </a:t>
            </a:r>
            <a:r>
              <a:rPr lang="en-US" sz="1200" err="1">
                <a:ea typeface="+mn-lt"/>
                <a:cs typeface="+mn-lt"/>
              </a:rPr>
              <a:t>프레임워크는</a:t>
            </a:r>
            <a:r>
              <a:rPr lang="en-US" sz="1200" dirty="0">
                <a:ea typeface="+mn-lt"/>
                <a:cs typeface="+mn-lt"/>
              </a:rPr>
              <a:t> </a:t>
            </a:r>
            <a:r>
              <a:rPr lang="en-US" sz="1200" err="1">
                <a:ea typeface="+mn-lt"/>
                <a:cs typeface="+mn-lt"/>
              </a:rPr>
              <a:t>만성</a:t>
            </a:r>
            <a:r>
              <a:rPr lang="en-US" sz="1200" dirty="0">
                <a:ea typeface="+mn-lt"/>
                <a:cs typeface="+mn-lt"/>
              </a:rPr>
              <a:t> </a:t>
            </a:r>
            <a:r>
              <a:rPr lang="en-US" sz="1200" err="1">
                <a:ea typeface="+mn-lt"/>
                <a:cs typeface="+mn-lt"/>
              </a:rPr>
              <a:t>심근경색의</a:t>
            </a:r>
            <a:r>
              <a:rPr lang="en-US" sz="1200" dirty="0">
                <a:ea typeface="+mn-lt"/>
                <a:cs typeface="+mn-lt"/>
              </a:rPr>
              <a:t> </a:t>
            </a:r>
            <a:r>
              <a:rPr lang="en-US" sz="1200" err="1">
                <a:ea typeface="+mn-lt"/>
                <a:cs typeface="+mn-lt"/>
              </a:rPr>
              <a:t>확인</a:t>
            </a:r>
            <a:r>
              <a:rPr lang="en-US" sz="1200" dirty="0">
                <a:ea typeface="+mn-lt"/>
                <a:cs typeface="+mn-lt"/>
              </a:rPr>
              <a:t>(</a:t>
            </a:r>
            <a:r>
              <a:rPr lang="en-US" sz="1200" err="1">
                <a:ea typeface="+mn-lt"/>
                <a:cs typeface="+mn-lt"/>
              </a:rPr>
              <a:t>존재</a:t>
            </a:r>
            <a:r>
              <a:rPr lang="en-US" sz="1200" dirty="0">
                <a:ea typeface="+mn-lt"/>
                <a:cs typeface="+mn-lt"/>
              </a:rPr>
              <a:t>), </a:t>
            </a:r>
            <a:r>
              <a:rPr lang="en-US" sz="1200" err="1">
                <a:ea typeface="+mn-lt"/>
                <a:cs typeface="+mn-lt"/>
              </a:rPr>
              <a:t>감지</a:t>
            </a:r>
            <a:r>
              <a:rPr lang="en-US" sz="1200" dirty="0">
                <a:ea typeface="+mn-lt"/>
                <a:cs typeface="+mn-lt"/>
              </a:rPr>
              <a:t>(</a:t>
            </a:r>
            <a:r>
              <a:rPr lang="en-US" sz="1200" err="1">
                <a:ea typeface="+mn-lt"/>
                <a:cs typeface="+mn-lt"/>
              </a:rPr>
              <a:t>위치</a:t>
            </a:r>
            <a:r>
              <a:rPr lang="en-US" sz="1200" dirty="0">
                <a:ea typeface="+mn-lt"/>
                <a:cs typeface="+mn-lt"/>
              </a:rPr>
              <a:t>) 및 </a:t>
            </a:r>
            <a:r>
              <a:rPr lang="en-US" sz="1200" err="1">
                <a:ea typeface="+mn-lt"/>
                <a:cs typeface="+mn-lt"/>
              </a:rPr>
              <a:t>설명</a:t>
            </a:r>
            <a:r>
              <a:rPr lang="en-US" sz="1200" dirty="0">
                <a:ea typeface="+mn-lt"/>
                <a:cs typeface="+mn-lt"/>
              </a:rPr>
              <a:t>(</a:t>
            </a:r>
            <a:r>
              <a:rPr lang="en-US" sz="1200" err="1">
                <a:ea typeface="+mn-lt"/>
                <a:cs typeface="+mn-lt"/>
              </a:rPr>
              <a:t>초과</a:t>
            </a:r>
            <a:r>
              <a:rPr lang="en-US" sz="1200" dirty="0">
                <a:ea typeface="+mn-lt"/>
                <a:cs typeface="+mn-lt"/>
              </a:rPr>
              <a:t> </a:t>
            </a:r>
            <a:r>
              <a:rPr lang="en-US" sz="1200" err="1">
                <a:ea typeface="+mn-lt"/>
                <a:cs typeface="+mn-lt"/>
              </a:rPr>
              <a:t>크기</a:t>
            </a:r>
            <a:r>
              <a:rPr lang="en-US" sz="1200" dirty="0">
                <a:ea typeface="+mn-lt"/>
                <a:cs typeface="+mn-lt"/>
              </a:rPr>
              <a:t>)을 </a:t>
            </a:r>
            <a:r>
              <a:rPr lang="en-US" sz="1200" err="1">
                <a:ea typeface="+mn-lt"/>
                <a:cs typeface="+mn-lt"/>
              </a:rPr>
              <a:t>가능하게</a:t>
            </a:r>
            <a:r>
              <a:rPr lang="en-US" sz="1200" dirty="0">
                <a:ea typeface="+mn-lt"/>
                <a:cs typeface="+mn-lt"/>
              </a:rPr>
              <a:t> </a:t>
            </a:r>
            <a:r>
              <a:rPr lang="en-US" sz="1200" err="1">
                <a:ea typeface="+mn-lt"/>
                <a:cs typeface="+mn-lt"/>
              </a:rPr>
              <a:t>한다</a:t>
            </a:r>
            <a:r>
              <a:rPr lang="en-US" sz="1200" dirty="0">
                <a:ea typeface="+mn-lt"/>
                <a:cs typeface="+mn-lt"/>
              </a:rPr>
              <a:t>. </a:t>
            </a:r>
            <a:r>
              <a:rPr lang="en-US" sz="1200" err="1">
                <a:ea typeface="+mn-lt"/>
                <a:cs typeface="+mn-lt"/>
              </a:rPr>
              <a:t>그러나</a:t>
            </a:r>
            <a:r>
              <a:rPr lang="en-US" sz="1200" dirty="0">
                <a:ea typeface="+mn-lt"/>
                <a:cs typeface="+mn-lt"/>
              </a:rPr>
              <a:t> </a:t>
            </a:r>
            <a:r>
              <a:rPr lang="en-US" sz="1200" err="1">
                <a:ea typeface="+mn-lt"/>
                <a:cs typeface="+mn-lt"/>
              </a:rPr>
              <a:t>완전한</a:t>
            </a:r>
            <a:r>
              <a:rPr lang="en-US" sz="1200" dirty="0">
                <a:ea typeface="+mn-lt"/>
                <a:cs typeface="+mn-lt"/>
              </a:rPr>
              <a:t> </a:t>
            </a:r>
            <a:r>
              <a:rPr lang="en-US" sz="1200" err="1">
                <a:ea typeface="+mn-lt"/>
                <a:cs typeface="+mn-lt"/>
              </a:rPr>
              <a:t>검증을</a:t>
            </a:r>
            <a:r>
              <a:rPr lang="en-US" sz="1200" dirty="0">
                <a:ea typeface="+mn-lt"/>
                <a:cs typeface="+mn-lt"/>
              </a:rPr>
              <a:t> </a:t>
            </a:r>
            <a:r>
              <a:rPr lang="en-US" sz="1200" err="1">
                <a:ea typeface="+mn-lt"/>
                <a:cs typeface="+mn-lt"/>
              </a:rPr>
              <a:t>위해서는</a:t>
            </a:r>
            <a:r>
              <a:rPr lang="en-US" sz="1200" dirty="0">
                <a:ea typeface="+mn-lt"/>
                <a:cs typeface="+mn-lt"/>
              </a:rPr>
              <a:t> </a:t>
            </a:r>
            <a:r>
              <a:rPr lang="en-US" sz="1200" err="1">
                <a:ea typeface="+mn-lt"/>
                <a:cs typeface="+mn-lt"/>
              </a:rPr>
              <a:t>향후</a:t>
            </a:r>
            <a:r>
              <a:rPr lang="en-US" sz="1200" dirty="0">
                <a:ea typeface="+mn-lt"/>
                <a:cs typeface="+mn-lt"/>
              </a:rPr>
              <a:t> </a:t>
            </a:r>
            <a:r>
              <a:rPr lang="en-US" sz="1200" err="1">
                <a:ea typeface="+mn-lt"/>
                <a:cs typeface="+mn-lt"/>
              </a:rPr>
              <a:t>대규모</a:t>
            </a:r>
            <a:r>
              <a:rPr lang="en-US" sz="1200" dirty="0">
                <a:ea typeface="+mn-lt"/>
                <a:cs typeface="+mn-lt"/>
              </a:rPr>
              <a:t> </a:t>
            </a:r>
            <a:r>
              <a:rPr lang="en-US" sz="1200" err="1">
                <a:ea typeface="+mn-lt"/>
                <a:cs typeface="+mn-lt"/>
              </a:rPr>
              <a:t>멀티엔터</a:t>
            </a:r>
            <a:r>
              <a:rPr lang="en-US" sz="1200" dirty="0">
                <a:ea typeface="+mn-lt"/>
                <a:cs typeface="+mn-lt"/>
              </a:rPr>
              <a:t> </a:t>
            </a:r>
            <a:r>
              <a:rPr lang="en-US" sz="1200" err="1">
                <a:ea typeface="+mn-lt"/>
                <a:cs typeface="+mn-lt"/>
              </a:rPr>
              <a:t>연구가</a:t>
            </a:r>
            <a:r>
              <a:rPr lang="en-US" sz="1200" dirty="0">
                <a:ea typeface="+mn-lt"/>
                <a:cs typeface="+mn-lt"/>
              </a:rPr>
              <a:t> </a:t>
            </a:r>
            <a:r>
              <a:rPr lang="en-US" sz="1200" err="1">
                <a:ea typeface="+mn-lt"/>
                <a:cs typeface="+mn-lt"/>
              </a:rPr>
              <a:t>필요하다</a:t>
            </a:r>
            <a:r>
              <a:rPr lang="en-US" sz="1200" dirty="0">
                <a:ea typeface="+mn-lt"/>
                <a:cs typeface="+mn-lt"/>
              </a:rPr>
              <a:t>.</a:t>
            </a:r>
            <a:endParaRPr lang="ko-KR" altLang="en-US">
              <a:ea typeface="+mn-lt"/>
              <a:cs typeface="+mn-lt"/>
            </a:endParaRPr>
          </a:p>
          <a:p>
            <a:pPr marL="0" indent="0">
              <a:buNone/>
            </a:pPr>
            <a:endParaRPr lang="en-US" sz="1200" dirty="0">
              <a:ea typeface="+mn-lt"/>
              <a:cs typeface="+mn-lt"/>
            </a:endParaRPr>
          </a:p>
          <a:p>
            <a:pPr marL="0" indent="0">
              <a:buNone/>
            </a:pPr>
            <a:r>
              <a:rPr lang="ko-KR" altLang="en-US" sz="1200" dirty="0">
                <a:ea typeface="+mn-lt"/>
                <a:cs typeface="+mn-lt"/>
              </a:rPr>
              <a:t>좀</a:t>
            </a:r>
            <a:r>
              <a:rPr lang="en-US" sz="1200" dirty="0">
                <a:ea typeface="+mn-lt"/>
                <a:cs typeface="+mn-lt"/>
              </a:rPr>
              <a:t> </a:t>
            </a:r>
            <a:r>
              <a:rPr lang="ko-KR" altLang="en-US" sz="1200" dirty="0">
                <a:ea typeface="+mn-lt"/>
                <a:cs typeface="+mn-lt"/>
              </a:rPr>
              <a:t>더</a:t>
            </a:r>
            <a:r>
              <a:rPr lang="en-US" sz="1200" dirty="0">
                <a:ea typeface="+mn-lt"/>
                <a:cs typeface="+mn-lt"/>
              </a:rPr>
              <a:t> </a:t>
            </a:r>
            <a:r>
              <a:rPr lang="ko-KR" altLang="en-US" sz="1200" dirty="0">
                <a:ea typeface="+mn-lt"/>
                <a:cs typeface="+mn-lt"/>
              </a:rPr>
              <a:t>연구가</a:t>
            </a:r>
            <a:r>
              <a:rPr lang="en-US" sz="1200" dirty="0">
                <a:ea typeface="+mn-lt"/>
                <a:cs typeface="+mn-lt"/>
              </a:rPr>
              <a:t> </a:t>
            </a:r>
            <a:r>
              <a:rPr lang="ko-KR" altLang="en-US" sz="1200" dirty="0">
                <a:ea typeface="+mn-lt"/>
                <a:cs typeface="+mn-lt"/>
              </a:rPr>
              <a:t>필요한</a:t>
            </a:r>
            <a:r>
              <a:rPr lang="en-US" sz="1200" dirty="0">
                <a:ea typeface="+mn-lt"/>
                <a:cs typeface="+mn-lt"/>
              </a:rPr>
              <a:t> </a:t>
            </a:r>
            <a:r>
              <a:rPr lang="ko-KR" altLang="en-US" sz="1200" dirty="0">
                <a:ea typeface="+mn-lt"/>
                <a:cs typeface="+mn-lt"/>
              </a:rPr>
              <a:t>분야</a:t>
            </a:r>
            <a:r>
              <a:rPr lang="en-US" altLang="ko-KR" sz="1200" dirty="0">
                <a:ea typeface="+mn-lt"/>
                <a:cs typeface="+mn-lt"/>
              </a:rPr>
              <a:t>?</a:t>
            </a:r>
            <a:endParaRPr lang="en-US" sz="1200" dirty="0">
              <a:ea typeface="+mn-lt"/>
              <a:cs typeface="+mn-lt"/>
            </a:endParaRPr>
          </a:p>
        </p:txBody>
      </p:sp>
    </p:spTree>
    <p:extLst>
      <p:ext uri="{BB962C8B-B14F-4D97-AF65-F5344CB8AC3E}">
        <p14:creationId xmlns:p14="http://schemas.microsoft.com/office/powerpoint/2010/main" val="19906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4">
            <a:extLst>
              <a:ext uri="{FF2B5EF4-FFF2-40B4-BE49-F238E27FC236}">
                <a16:creationId xmlns:a16="http://schemas.microsoft.com/office/drawing/2014/main" id="{B3D16AA5-33E9-4647-8C0F-9F74A016BBF7}"/>
              </a:ext>
            </a:extLst>
          </p:cNvPr>
          <p:cNvPicPr>
            <a:picLocks noGrp="1" noChangeAspect="1"/>
          </p:cNvPicPr>
          <p:nvPr>
            <p:ph idx="1"/>
          </p:nvPr>
        </p:nvPicPr>
        <p:blipFill>
          <a:blip r:embed="rId2"/>
          <a:stretch>
            <a:fillRect/>
          </a:stretch>
        </p:blipFill>
        <p:spPr>
          <a:xfrm>
            <a:off x="565276" y="503853"/>
            <a:ext cx="2105025" cy="809625"/>
          </a:xfrm>
        </p:spPr>
      </p:pic>
      <p:sp>
        <p:nvSpPr>
          <p:cNvPr id="5" name="TextBox 4">
            <a:extLst>
              <a:ext uri="{FF2B5EF4-FFF2-40B4-BE49-F238E27FC236}">
                <a16:creationId xmlns:a16="http://schemas.microsoft.com/office/drawing/2014/main" id="{CF2B7C3B-F6A9-4E33-B71E-C281A93919AE}"/>
              </a:ext>
            </a:extLst>
          </p:cNvPr>
          <p:cNvSpPr txBox="1"/>
          <p:nvPr/>
        </p:nvSpPr>
        <p:spPr>
          <a:xfrm>
            <a:off x="564126" y="1799302"/>
            <a:ext cx="11125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맑은 고딕"/>
              </a:rPr>
              <a:t>Myocardial</a:t>
            </a:r>
            <a:r>
              <a:rPr lang="ko-KR" altLang="en-US" dirty="0">
                <a:ea typeface="맑은 고딕"/>
              </a:rPr>
              <a:t> </a:t>
            </a:r>
            <a:r>
              <a:rPr lang="ko-KR" altLang="en-US" dirty="0" err="1">
                <a:ea typeface="맑은 고딕"/>
              </a:rPr>
              <a:t>Infarction</a:t>
            </a:r>
            <a:r>
              <a:rPr lang="ko-KR" altLang="en-US" dirty="0">
                <a:ea typeface="맑은 고딕"/>
              </a:rPr>
              <a:t> + </a:t>
            </a:r>
            <a:r>
              <a:rPr lang="ko-KR" altLang="en-US" dirty="0" err="1">
                <a:ea typeface="맑은 고딕"/>
              </a:rPr>
              <a:t>Machine</a:t>
            </a:r>
            <a:r>
              <a:rPr lang="ko-KR" altLang="en-US" dirty="0">
                <a:ea typeface="맑은 고딕"/>
              </a:rPr>
              <a:t> </a:t>
            </a:r>
            <a:r>
              <a:rPr lang="ko-KR" altLang="en-US" dirty="0" err="1">
                <a:ea typeface="맑은 고딕"/>
              </a:rPr>
              <a:t>Learning</a:t>
            </a:r>
            <a:r>
              <a:rPr lang="ko-KR" altLang="en-US" dirty="0">
                <a:ea typeface="맑은 고딕"/>
              </a:rPr>
              <a:t> + </a:t>
            </a:r>
            <a:r>
              <a:rPr lang="ko-KR" altLang="en-US" dirty="0" err="1">
                <a:ea typeface="맑은 고딕"/>
              </a:rPr>
              <a:t>Detection</a:t>
            </a:r>
          </a:p>
          <a:p>
            <a:endParaRPr lang="ko-KR" altLang="en-US" dirty="0">
              <a:ea typeface="맑은 고딕"/>
            </a:endParaRPr>
          </a:p>
          <a:p>
            <a:r>
              <a:rPr lang="ko-KR" altLang="en-US" dirty="0" err="1">
                <a:ea typeface="맑은 고딕"/>
              </a:rPr>
              <a:t>Keyword</a:t>
            </a:r>
            <a:r>
              <a:rPr lang="ko-KR" altLang="en-US" dirty="0">
                <a:ea typeface="맑은 고딕"/>
              </a:rPr>
              <a:t>?</a:t>
            </a:r>
          </a:p>
          <a:p>
            <a:endParaRPr lang="ko-KR" altLang="en-US" dirty="0">
              <a:ea typeface="맑은 고딕"/>
            </a:endParaRPr>
          </a:p>
          <a:p>
            <a:r>
              <a:rPr lang="ko-KR" altLang="en-US" dirty="0">
                <a:ea typeface="맑은 고딕"/>
              </a:rPr>
              <a:t>- </a:t>
            </a:r>
            <a:r>
              <a:rPr lang="ko-KR" altLang="en-US" dirty="0" err="1">
                <a:ea typeface="맑은 고딕"/>
              </a:rPr>
              <a:t>early</a:t>
            </a:r>
            <a:r>
              <a:rPr lang="ko-KR" altLang="en-US" dirty="0">
                <a:ea typeface="맑은 고딕"/>
              </a:rPr>
              <a:t> </a:t>
            </a:r>
            <a:r>
              <a:rPr lang="ko-KR" altLang="en-US" dirty="0" err="1">
                <a:ea typeface="맑은 고딕"/>
              </a:rPr>
              <a:t>symptoms</a:t>
            </a:r>
            <a:r>
              <a:rPr lang="ko-KR" altLang="en-US" dirty="0">
                <a:ea typeface="맑은 고딕"/>
              </a:rPr>
              <a:t> of </a:t>
            </a:r>
            <a:r>
              <a:rPr lang="ko-KR" altLang="en-US" dirty="0" err="1">
                <a:ea typeface="맑은 고딕"/>
              </a:rPr>
              <a:t>heart</a:t>
            </a:r>
            <a:r>
              <a:rPr lang="ko-KR" altLang="en-US" dirty="0">
                <a:ea typeface="맑은 고딕"/>
              </a:rPr>
              <a:t> </a:t>
            </a:r>
            <a:r>
              <a:rPr lang="ko-KR" altLang="en-US" dirty="0" err="1">
                <a:ea typeface="맑은 고딕"/>
              </a:rPr>
              <a:t>attack</a:t>
            </a:r>
            <a:endParaRPr lang="ko-KR" altLang="en-US" dirty="0">
              <a:ea typeface="맑은 고딕"/>
            </a:endParaRPr>
          </a:p>
          <a:p>
            <a:r>
              <a:rPr lang="ko-KR" altLang="en-US" dirty="0">
                <a:ea typeface="맑은 고딕"/>
              </a:rPr>
              <a:t>- </a:t>
            </a:r>
            <a:r>
              <a:rPr lang="ko-KR" altLang="en-US" dirty="0" err="1">
                <a:ea typeface="맑은 고딕"/>
              </a:rPr>
              <a:t>stage</a:t>
            </a:r>
            <a:r>
              <a:rPr lang="ko-KR" altLang="en-US" dirty="0">
                <a:ea typeface="맑은 고딕"/>
              </a:rPr>
              <a:t> of </a:t>
            </a:r>
            <a:r>
              <a:rPr lang="ko-KR" altLang="en-US" dirty="0" err="1">
                <a:ea typeface="맑은 고딕"/>
              </a:rPr>
              <a:t>heart</a:t>
            </a:r>
            <a:r>
              <a:rPr lang="ko-KR" altLang="en-US" dirty="0">
                <a:ea typeface="맑은 고딕"/>
              </a:rPr>
              <a:t> </a:t>
            </a:r>
            <a:r>
              <a:rPr lang="ko-KR" altLang="en-US" dirty="0" err="1">
                <a:ea typeface="맑은 고딕"/>
              </a:rPr>
              <a:t>attack</a:t>
            </a:r>
          </a:p>
          <a:p>
            <a:r>
              <a:rPr lang="ko-KR" altLang="en-US" dirty="0">
                <a:ea typeface="맑은 고딕"/>
              </a:rPr>
              <a:t>- ECG, </a:t>
            </a:r>
            <a:r>
              <a:rPr lang="ko-KR" altLang="en-US" dirty="0" err="1">
                <a:ea typeface="맑은 고딕"/>
              </a:rPr>
              <a:t>electrocardiogram</a:t>
            </a:r>
            <a:endParaRPr lang="ko-KR" altLang="en-US">
              <a:ea typeface="맑은 고딕"/>
            </a:endParaRPr>
          </a:p>
          <a:p>
            <a:r>
              <a:rPr lang="ko-KR" altLang="en-US" dirty="0">
                <a:ea typeface="맑은 고딕"/>
              </a:rPr>
              <a:t>- </a:t>
            </a:r>
            <a:r>
              <a:rPr lang="ko-KR" dirty="0">
                <a:latin typeface="Malgun Gothic"/>
                <a:ea typeface="Malgun Gothic"/>
              </a:rPr>
              <a:t>ST-</a:t>
            </a:r>
            <a:r>
              <a:rPr lang="ko-KR" dirty="0" err="1">
                <a:latin typeface="Malgun Gothic"/>
                <a:ea typeface="Malgun Gothic"/>
              </a:rPr>
              <a:t>elevation</a:t>
            </a:r>
            <a:r>
              <a:rPr lang="ko-KR" dirty="0">
                <a:latin typeface="Malgun Gothic"/>
                <a:ea typeface="Malgun Gothic"/>
              </a:rPr>
              <a:t> </a:t>
            </a:r>
            <a:r>
              <a:rPr lang="ko-KR" dirty="0" err="1">
                <a:latin typeface="Malgun Gothic"/>
                <a:ea typeface="Malgun Gothic"/>
              </a:rPr>
              <a:t>myocardial</a:t>
            </a:r>
            <a:r>
              <a:rPr lang="ko-KR" dirty="0">
                <a:latin typeface="Malgun Gothic"/>
                <a:ea typeface="Malgun Gothic"/>
              </a:rPr>
              <a:t> </a:t>
            </a:r>
            <a:r>
              <a:rPr lang="ko-KR" dirty="0" err="1">
                <a:latin typeface="Malgun Gothic"/>
                <a:ea typeface="Malgun Gothic"/>
              </a:rPr>
              <a:t>infarction</a:t>
            </a:r>
            <a:r>
              <a:rPr lang="ko-KR" dirty="0">
                <a:latin typeface="Malgun Gothic"/>
                <a:ea typeface="Malgun Gothic"/>
              </a:rPr>
              <a:t> (STEMI) and </a:t>
            </a:r>
            <a:r>
              <a:rPr lang="ko-KR" dirty="0" err="1">
                <a:latin typeface="Malgun Gothic"/>
                <a:ea typeface="Malgun Gothic"/>
              </a:rPr>
              <a:t>non</a:t>
            </a:r>
            <a:r>
              <a:rPr lang="ko-KR" dirty="0">
                <a:latin typeface="Malgun Gothic"/>
                <a:ea typeface="Malgun Gothic"/>
              </a:rPr>
              <a:t>-ST-</a:t>
            </a:r>
            <a:r>
              <a:rPr lang="ko-KR" dirty="0" err="1">
                <a:latin typeface="Malgun Gothic"/>
                <a:ea typeface="Malgun Gothic"/>
              </a:rPr>
              <a:t>elevation</a:t>
            </a:r>
            <a:r>
              <a:rPr lang="ko-KR" dirty="0">
                <a:latin typeface="Malgun Gothic"/>
                <a:ea typeface="Malgun Gothic"/>
              </a:rPr>
              <a:t> MI (NSTEMI)</a:t>
            </a:r>
            <a:endParaRPr lang="ko-KR" altLang="en-US" dirty="0">
              <a:ea typeface="맑은 고딕"/>
            </a:endParaRPr>
          </a:p>
          <a:p>
            <a:endParaRPr lang="ko-KR" altLang="en-US" dirty="0">
              <a:ea typeface="맑은 고딕"/>
            </a:endParaRPr>
          </a:p>
        </p:txBody>
      </p:sp>
    </p:spTree>
    <p:extLst>
      <p:ext uri="{BB962C8B-B14F-4D97-AF65-F5344CB8AC3E}">
        <p14:creationId xmlns:p14="http://schemas.microsoft.com/office/powerpoint/2010/main" val="91854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vert="horz" lIns="91440" tIns="45720" rIns="91440" bIns="45720" rtlCol="0" anchor="t">
            <a:noAutofit/>
          </a:bodyPr>
          <a:lstStyle/>
          <a:p>
            <a:r>
              <a:rPr lang="en-US" sz="2800" b="1" dirty="0"/>
              <a:t>Detection of inferior myocardial infarction based on morphological characteristics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a:ea typeface="+mn-lt"/>
                <a:cs typeface="+mn-lt"/>
              </a:rPr>
              <a:t>Early</a:t>
            </a:r>
            <a:r>
              <a:rPr lang="ko-KR" altLang="en-US" sz="1200" dirty="0">
                <a:ea typeface="+mn-lt"/>
                <a:cs typeface="+mn-lt"/>
              </a:rPr>
              <a:t> </a:t>
            </a:r>
            <a:r>
              <a:rPr lang="en-US" altLang="ko-KR" sz="1200" dirty="0">
                <a:ea typeface="+mn-lt"/>
                <a:cs typeface="+mn-lt"/>
              </a:rPr>
              <a:t>accurate</a:t>
            </a:r>
            <a:r>
              <a:rPr lang="ko-KR" altLang="en-US" sz="1200" dirty="0">
                <a:ea typeface="+mn-lt"/>
                <a:cs typeface="+mn-lt"/>
              </a:rPr>
              <a:t> </a:t>
            </a:r>
            <a:r>
              <a:rPr lang="en-US" altLang="ko-KR" sz="1200" dirty="0">
                <a:ea typeface="+mn-lt"/>
                <a:cs typeface="+mn-lt"/>
              </a:rPr>
              <a:t>detection</a:t>
            </a:r>
            <a:r>
              <a:rPr lang="ko-KR" sz="1200" dirty="0">
                <a:ea typeface="+mn-lt"/>
                <a:cs typeface="+mn-lt"/>
              </a:rPr>
              <a:t> </a:t>
            </a:r>
            <a:r>
              <a:rPr lang="en-US" altLang="ko-KR" sz="1200" dirty="0">
                <a:ea typeface="+mn-lt"/>
                <a:cs typeface="+mn-lt"/>
              </a:rPr>
              <a:t>of</a:t>
            </a:r>
            <a:r>
              <a:rPr lang="ko-KR" altLang="en-US" sz="1200" dirty="0">
                <a:ea typeface="+mn-lt"/>
                <a:cs typeface="+mn-lt"/>
              </a:rPr>
              <a:t> </a:t>
            </a:r>
            <a:r>
              <a:rPr lang="en-US" altLang="ko-KR" sz="1200" dirty="0">
                <a:ea typeface="+mn-lt"/>
                <a:cs typeface="+mn-lt"/>
              </a:rPr>
              <a:t>inferior</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altLang="en-US" sz="1200" dirty="0">
                <a:ea typeface="+mn-lt"/>
                <a:cs typeface="+mn-lt"/>
              </a:rPr>
              <a:t> </a:t>
            </a:r>
            <a:r>
              <a:rPr lang="en-US" altLang="ko-KR" sz="1200" dirty="0">
                <a:ea typeface="+mn-lt"/>
                <a:cs typeface="+mn-lt"/>
              </a:rPr>
              <a:t>is</a:t>
            </a:r>
            <a:r>
              <a:rPr lang="ko-KR" altLang="en-US" sz="1200" dirty="0">
                <a:ea typeface="+mn-lt"/>
                <a:cs typeface="+mn-lt"/>
              </a:rPr>
              <a:t> </a:t>
            </a:r>
            <a:r>
              <a:rPr lang="en-US" altLang="ko-KR" sz="1200" dirty="0">
                <a:ea typeface="+mn-lt"/>
                <a:cs typeface="+mn-lt"/>
              </a:rPr>
              <a:t>an</a:t>
            </a:r>
            <a:r>
              <a:rPr lang="ko-KR" altLang="en-US" sz="1200" dirty="0">
                <a:ea typeface="+mn-lt"/>
                <a:cs typeface="+mn-lt"/>
              </a:rPr>
              <a:t> </a:t>
            </a:r>
            <a:r>
              <a:rPr lang="en-US" altLang="ko-KR" sz="1200" dirty="0">
                <a:ea typeface="+mn-lt"/>
                <a:cs typeface="+mn-lt"/>
              </a:rPr>
              <a:t>important</a:t>
            </a:r>
            <a:r>
              <a:rPr lang="ko-KR" sz="1200" dirty="0">
                <a:ea typeface="+mn-lt"/>
                <a:cs typeface="+mn-lt"/>
              </a:rPr>
              <a:t> </a:t>
            </a:r>
            <a:r>
              <a:rPr lang="en-US" altLang="ko-KR" sz="1200" dirty="0">
                <a:ea typeface="+mn-lt"/>
                <a:cs typeface="+mn-lt"/>
              </a:rPr>
              <a:t>way</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reduce</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mortality</a:t>
            </a:r>
            <a:r>
              <a:rPr lang="ko-KR" altLang="en-US" sz="1200" dirty="0">
                <a:ea typeface="+mn-lt"/>
                <a:cs typeface="+mn-lt"/>
              </a:rPr>
              <a:t> </a:t>
            </a:r>
            <a:r>
              <a:rPr lang="en-US" altLang="ko-KR" sz="1200" dirty="0">
                <a:ea typeface="+mn-lt"/>
                <a:cs typeface="+mn-lt"/>
              </a:rPr>
              <a:t>from</a:t>
            </a:r>
            <a:r>
              <a:rPr lang="ko-KR" altLang="en-US" sz="1200" dirty="0">
                <a:ea typeface="+mn-lt"/>
                <a:cs typeface="+mn-lt"/>
              </a:rPr>
              <a:t> </a:t>
            </a:r>
            <a:r>
              <a:rPr lang="en-US" altLang="ko-KR" sz="1200" dirty="0">
                <a:ea typeface="+mn-lt"/>
                <a:cs typeface="+mn-lt"/>
              </a:rPr>
              <a:t>inferior</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altLang="en-US" sz="1200" dirty="0">
                <a:ea typeface="+mn-lt"/>
                <a:cs typeface="+mn-lt"/>
              </a:rPr>
              <a:t> </a:t>
            </a:r>
            <a:endParaRPr lang="ko-KR" altLang="en-US" dirty="0">
              <a:ea typeface="+mn-lt"/>
              <a:cs typeface="+mn-lt"/>
            </a:endParaRPr>
          </a:p>
          <a:p>
            <a:pPr marL="0" indent="0">
              <a:buNone/>
            </a:pPr>
            <a:r>
              <a:rPr lang="en-US" altLang="ko-KR" sz="1200" dirty="0">
                <a:ea typeface="+mn-lt"/>
                <a:cs typeface="+mn-lt"/>
              </a:rPr>
              <a:t>Regrading</a:t>
            </a:r>
            <a:r>
              <a:rPr lang="ko-KR" altLang="en-US" sz="1200" dirty="0">
                <a:ea typeface="+mn-lt"/>
                <a:cs typeface="+mn-lt"/>
              </a:rPr>
              <a:t> </a:t>
            </a:r>
            <a:r>
              <a:rPr lang="en-US" altLang="ko-KR" sz="1200" b="1" dirty="0">
                <a:ea typeface="+mn-lt"/>
                <a:cs typeface="+mn-lt"/>
              </a:rPr>
              <a:t>the</a:t>
            </a:r>
            <a:r>
              <a:rPr lang="ko-KR" altLang="en-US" sz="1200" b="1" dirty="0">
                <a:ea typeface="+mn-lt"/>
                <a:cs typeface="+mn-lt"/>
              </a:rPr>
              <a:t> </a:t>
            </a:r>
            <a:r>
              <a:rPr lang="en-US" altLang="ko-KR" sz="1200" b="1" dirty="0">
                <a:ea typeface="+mn-lt"/>
                <a:cs typeface="+mn-lt"/>
              </a:rPr>
              <a:t>existing</a:t>
            </a:r>
            <a:r>
              <a:rPr lang="ko-KR" altLang="en-US" sz="1200" b="1" dirty="0">
                <a:ea typeface="+mn-lt"/>
                <a:cs typeface="+mn-lt"/>
              </a:rPr>
              <a:t> </a:t>
            </a:r>
            <a:r>
              <a:rPr lang="en-US" altLang="ko-KR" sz="1200" b="1" dirty="0">
                <a:ea typeface="+mn-lt"/>
                <a:cs typeface="+mn-lt"/>
              </a:rPr>
              <a:t>problems</a:t>
            </a:r>
            <a:r>
              <a:rPr lang="ko-KR" altLang="en-US" sz="1200" b="1" dirty="0">
                <a:ea typeface="+mn-lt"/>
                <a:cs typeface="+mn-lt"/>
              </a:rPr>
              <a:t> </a:t>
            </a:r>
            <a:r>
              <a:rPr lang="en-US" altLang="ko-KR" sz="1200" b="1" dirty="0">
                <a:ea typeface="+mn-lt"/>
                <a:cs typeface="+mn-lt"/>
              </a:rPr>
              <a:t>in</a:t>
            </a:r>
            <a:r>
              <a:rPr lang="ko-KR" sz="1200" b="1" dirty="0">
                <a:ea typeface="+mn-lt"/>
                <a:cs typeface="+mn-lt"/>
              </a:rPr>
              <a:t> </a:t>
            </a:r>
            <a:r>
              <a:rPr lang="ko-KR" sz="1200" b="1" dirty="0" err="1">
                <a:ea typeface="+mn-lt"/>
                <a:cs typeface="+mn-lt"/>
              </a:rPr>
              <a:t>the</a:t>
            </a:r>
            <a:r>
              <a:rPr lang="ko-KR" altLang="en-US" sz="1200" b="1" dirty="0">
                <a:ea typeface="+mn-lt"/>
                <a:cs typeface="+mn-lt"/>
              </a:rPr>
              <a:t> </a:t>
            </a:r>
            <a:r>
              <a:rPr lang="en-US" altLang="ko-KR" sz="1200" b="1" dirty="0">
                <a:ea typeface="+mn-lt"/>
                <a:cs typeface="+mn-lt"/>
              </a:rPr>
              <a:t>detection</a:t>
            </a:r>
            <a:r>
              <a:rPr lang="ko-KR" altLang="en-US" sz="1200" b="1" dirty="0">
                <a:ea typeface="+mn-lt"/>
                <a:cs typeface="+mn-lt"/>
              </a:rPr>
              <a:t> </a:t>
            </a:r>
            <a:r>
              <a:rPr lang="en-US" altLang="ko-KR" sz="1200" b="1" dirty="0">
                <a:ea typeface="+mn-lt"/>
                <a:cs typeface="+mn-lt"/>
              </a:rPr>
              <a:t>of</a:t>
            </a:r>
            <a:r>
              <a:rPr lang="ko-KR" altLang="en-US" sz="1200" b="1" dirty="0">
                <a:ea typeface="+mn-lt"/>
                <a:cs typeface="+mn-lt"/>
              </a:rPr>
              <a:t> </a:t>
            </a:r>
            <a:r>
              <a:rPr lang="en-US" altLang="ko-KR" sz="1200" b="1" dirty="0">
                <a:ea typeface="+mn-lt"/>
                <a:cs typeface="+mn-lt"/>
              </a:rPr>
              <a:t>inferior</a:t>
            </a:r>
            <a:r>
              <a:rPr lang="ko-KR" altLang="en-US" sz="1200" b="1" dirty="0">
                <a:ea typeface="+mn-lt"/>
                <a:cs typeface="+mn-lt"/>
              </a:rPr>
              <a:t> </a:t>
            </a:r>
            <a:r>
              <a:rPr lang="en-US" altLang="ko-KR" sz="1200" b="1" dirty="0">
                <a:ea typeface="+mn-lt"/>
                <a:cs typeface="+mn-lt"/>
              </a:rPr>
              <a:t>myocardial</a:t>
            </a:r>
            <a:r>
              <a:rPr lang="ko-KR" sz="1200" b="1" dirty="0">
                <a:ea typeface="+mn-lt"/>
                <a:cs typeface="+mn-lt"/>
              </a:rPr>
              <a:t> </a:t>
            </a:r>
            <a:r>
              <a:rPr lang="en-US" altLang="ko-KR" sz="1200" b="1" dirty="0">
                <a:ea typeface="+mn-lt"/>
                <a:cs typeface="+mn-lt"/>
              </a:rPr>
              <a:t>infarction</a:t>
            </a:r>
            <a:r>
              <a:rPr lang="en-US" altLang="ko-KR" sz="1200" dirty="0">
                <a:ea typeface="+mn-lt"/>
                <a:cs typeface="+mn-lt"/>
              </a:rPr>
              <a:t>,</a:t>
            </a:r>
            <a:r>
              <a:rPr lang="ko-KR" sz="1200" dirty="0">
                <a:ea typeface="+mn-lt"/>
                <a:cs typeface="+mn-lt"/>
              </a:rPr>
              <a:t> </a:t>
            </a:r>
            <a:r>
              <a:rPr lang="en-US" altLang="ko-KR" sz="1200" dirty="0">
                <a:ea typeface="+mn-lt"/>
                <a:cs typeface="+mn-lt"/>
              </a:rPr>
              <a:t>1)</a:t>
            </a:r>
            <a:r>
              <a:rPr lang="ko-KR" altLang="en-US" sz="1200" dirty="0">
                <a:ea typeface="+mn-lt"/>
                <a:cs typeface="+mn-lt"/>
              </a:rPr>
              <a:t> </a:t>
            </a:r>
            <a:r>
              <a:rPr lang="en-US" altLang="ko-KR" sz="1200" dirty="0">
                <a:ea typeface="+mn-lt"/>
                <a:cs typeface="+mn-lt"/>
              </a:rPr>
              <a:t>complex</a:t>
            </a:r>
            <a:r>
              <a:rPr lang="ko-KR" altLang="en-US" sz="1200" dirty="0">
                <a:ea typeface="+mn-lt"/>
                <a:cs typeface="+mn-lt"/>
              </a:rPr>
              <a:t> </a:t>
            </a:r>
            <a:r>
              <a:rPr lang="en-US" altLang="ko-KR" sz="1200" dirty="0">
                <a:ea typeface="+mn-lt"/>
                <a:cs typeface="+mn-lt"/>
              </a:rPr>
              <a:t>model</a:t>
            </a:r>
            <a:r>
              <a:rPr lang="ko-KR" altLang="en-US" sz="1200" dirty="0">
                <a:ea typeface="+mn-lt"/>
                <a:cs typeface="+mn-lt"/>
              </a:rPr>
              <a:t> </a:t>
            </a:r>
            <a:r>
              <a:rPr lang="en-US" altLang="ko-KR" sz="1200" dirty="0">
                <a:ea typeface="+mn-lt"/>
                <a:cs typeface="+mn-lt"/>
              </a:rPr>
              <a:t>structures</a:t>
            </a:r>
            <a:r>
              <a:rPr lang="ko-KR" altLang="en-US" sz="1200" dirty="0">
                <a:ea typeface="+mn-lt"/>
                <a:cs typeface="+mn-lt"/>
              </a:rPr>
              <a:t> </a:t>
            </a:r>
            <a:r>
              <a:rPr lang="en-US" altLang="ko-KR" sz="1200" dirty="0">
                <a:ea typeface="+mn-lt"/>
                <a:cs typeface="+mn-lt"/>
              </a:rPr>
              <a:t>and</a:t>
            </a:r>
            <a:r>
              <a:rPr lang="ko-KR" altLang="en-US" sz="1200" dirty="0">
                <a:ea typeface="+mn-lt"/>
                <a:cs typeface="+mn-lt"/>
              </a:rPr>
              <a:t> 2) </a:t>
            </a:r>
            <a:r>
              <a:rPr lang="en-US" altLang="ko-KR" sz="1200" dirty="0">
                <a:ea typeface="+mn-lt"/>
                <a:cs typeface="+mn-lt"/>
              </a:rPr>
              <a:t>redundant</a:t>
            </a:r>
            <a:r>
              <a:rPr lang="ko-KR" altLang="en-US" sz="1200" dirty="0">
                <a:ea typeface="+mn-lt"/>
                <a:cs typeface="+mn-lt"/>
              </a:rPr>
              <a:t> </a:t>
            </a:r>
            <a:r>
              <a:rPr lang="en-US" altLang="ko-KR" sz="1200" dirty="0">
                <a:ea typeface="+mn-lt"/>
                <a:cs typeface="+mn-lt"/>
              </a:rPr>
              <a:t>features,</a:t>
            </a:r>
            <a:r>
              <a:rPr lang="ko-KR" sz="1200" dirty="0">
                <a:ea typeface="+mn-lt"/>
                <a:cs typeface="+mn-lt"/>
              </a:rPr>
              <a:t> </a:t>
            </a:r>
            <a:r>
              <a:rPr lang="en-US" altLang="ko-KR" sz="1200" dirty="0">
                <a:ea typeface="+mn-lt"/>
                <a:cs typeface="+mn-lt"/>
              </a:rPr>
              <a:t>this</a:t>
            </a:r>
            <a:r>
              <a:rPr lang="ko-KR" sz="1200" dirty="0">
                <a:ea typeface="+mn-lt"/>
                <a:cs typeface="+mn-lt"/>
              </a:rPr>
              <a:t> </a:t>
            </a:r>
            <a:r>
              <a:rPr lang="en-US" altLang="ko-KR" sz="1200" dirty="0">
                <a:ea typeface="+mn-lt"/>
                <a:cs typeface="+mn-lt"/>
              </a:rPr>
              <a:t>paper</a:t>
            </a:r>
            <a:r>
              <a:rPr lang="ko-KR" altLang="en-US" sz="1200" dirty="0">
                <a:ea typeface="+mn-lt"/>
                <a:cs typeface="+mn-lt"/>
              </a:rPr>
              <a:t> </a:t>
            </a:r>
            <a:r>
              <a:rPr lang="en-US" altLang="ko-KR" sz="1200" dirty="0">
                <a:ea typeface="+mn-lt"/>
                <a:cs typeface="+mn-lt"/>
              </a:rPr>
              <a:t>proposed</a:t>
            </a:r>
            <a:r>
              <a:rPr lang="ko-KR" altLang="en-US" sz="1200" dirty="0">
                <a:ea typeface="+mn-lt"/>
                <a:cs typeface="+mn-lt"/>
              </a:rPr>
              <a:t> </a:t>
            </a:r>
            <a:r>
              <a:rPr lang="en-US" altLang="ko-KR" sz="1200" b="1" dirty="0">
                <a:ea typeface="+mn-lt"/>
                <a:cs typeface="+mn-lt"/>
              </a:rPr>
              <a:t>a</a:t>
            </a:r>
            <a:r>
              <a:rPr lang="ko-KR" altLang="en-US" sz="1200" b="1" dirty="0">
                <a:ea typeface="+mn-lt"/>
                <a:cs typeface="+mn-lt"/>
              </a:rPr>
              <a:t> </a:t>
            </a:r>
            <a:r>
              <a:rPr lang="en-US" altLang="ko-KR" sz="1200" b="1" dirty="0">
                <a:ea typeface="+mn-lt"/>
                <a:cs typeface="+mn-lt"/>
              </a:rPr>
              <a:t>novel</a:t>
            </a:r>
            <a:r>
              <a:rPr lang="ko-KR" altLang="en-US" sz="1200" b="1" dirty="0">
                <a:ea typeface="+mn-lt"/>
                <a:cs typeface="+mn-lt"/>
              </a:rPr>
              <a:t> </a:t>
            </a:r>
            <a:r>
              <a:rPr lang="en-US" altLang="ko-KR" sz="1200" b="1" dirty="0">
                <a:ea typeface="+mn-lt"/>
                <a:cs typeface="+mn-lt"/>
              </a:rPr>
              <a:t>inferior</a:t>
            </a:r>
            <a:r>
              <a:rPr lang="ko-KR" altLang="en-US" sz="1200" b="1" dirty="0">
                <a:ea typeface="+mn-lt"/>
                <a:cs typeface="+mn-lt"/>
              </a:rPr>
              <a:t> </a:t>
            </a:r>
            <a:r>
              <a:rPr lang="en-US" altLang="ko-KR" sz="1200" b="1" dirty="0">
                <a:ea typeface="+mn-lt"/>
                <a:cs typeface="+mn-lt"/>
              </a:rPr>
              <a:t>myocardial</a:t>
            </a:r>
            <a:r>
              <a:rPr lang="ko-KR" sz="1200" b="1" dirty="0">
                <a:ea typeface="+mn-lt"/>
                <a:cs typeface="+mn-lt"/>
              </a:rPr>
              <a:t> </a:t>
            </a:r>
            <a:r>
              <a:rPr lang="en-US" altLang="ko-KR" sz="1200" b="1" dirty="0">
                <a:ea typeface="+mn-lt"/>
                <a:cs typeface="+mn-lt"/>
              </a:rPr>
              <a:t>infarction</a:t>
            </a:r>
            <a:r>
              <a:rPr lang="ko-KR" altLang="en-US" sz="1200" b="1" dirty="0">
                <a:ea typeface="+mn-lt"/>
                <a:cs typeface="+mn-lt"/>
              </a:rPr>
              <a:t> </a:t>
            </a:r>
            <a:r>
              <a:rPr lang="en-US" altLang="ko-KR" sz="1200" b="1" dirty="0">
                <a:ea typeface="+mn-lt"/>
                <a:cs typeface="+mn-lt"/>
              </a:rPr>
              <a:t>detection</a:t>
            </a:r>
            <a:r>
              <a:rPr lang="ko-KR" altLang="en-US" sz="1200" b="1" dirty="0">
                <a:ea typeface="+mn-lt"/>
                <a:cs typeface="+mn-lt"/>
              </a:rPr>
              <a:t> </a:t>
            </a:r>
            <a:r>
              <a:rPr lang="en-US" altLang="ko-KR" sz="1200" b="1" dirty="0">
                <a:ea typeface="+mn-lt"/>
                <a:cs typeface="+mn-lt"/>
              </a:rPr>
              <a:t>algorithm</a:t>
            </a:r>
            <a:r>
              <a:rPr lang="en-US" altLang="ko-KR" sz="1200" dirty="0">
                <a:ea typeface="+mn-lt"/>
                <a:cs typeface="+mn-lt"/>
              </a:rPr>
              <a:t>.</a:t>
            </a:r>
            <a:r>
              <a:rPr lang="ko-KR" altLang="en-US" sz="1200" dirty="0">
                <a:ea typeface="+mn-lt"/>
                <a:cs typeface="+mn-lt"/>
              </a:rPr>
              <a:t> </a:t>
            </a:r>
            <a:endParaRPr lang="ko-KR" altLang="en-US" dirty="0">
              <a:ea typeface="+mn-lt"/>
              <a:cs typeface="+mn-lt"/>
            </a:endParaRPr>
          </a:p>
          <a:p>
            <a:pPr marL="0" indent="0">
              <a:buNone/>
            </a:pPr>
            <a:r>
              <a:rPr lang="en-US" altLang="ko-KR" sz="1200" dirty="0">
                <a:ea typeface="+mn-lt"/>
                <a:cs typeface="+mn-lt"/>
              </a:rPr>
              <a:t>Firstly,</a:t>
            </a:r>
            <a:r>
              <a:rPr lang="ko-KR" sz="1200" dirty="0">
                <a:ea typeface="+mn-lt"/>
                <a:cs typeface="+mn-lt"/>
              </a:rPr>
              <a:t> </a:t>
            </a:r>
            <a:r>
              <a:rPr lang="en-US" altLang="ko-KR" sz="1200" dirty="0">
                <a:ea typeface="+mn-lt"/>
                <a:cs typeface="+mn-lt"/>
              </a:rPr>
              <a:t>based</a:t>
            </a:r>
            <a:r>
              <a:rPr lang="ko-KR" altLang="en-US" sz="1200" dirty="0">
                <a:ea typeface="+mn-lt"/>
                <a:cs typeface="+mn-lt"/>
              </a:rPr>
              <a:t> </a:t>
            </a:r>
            <a:r>
              <a:rPr lang="en-US" altLang="ko-KR" sz="1200" dirty="0">
                <a:ea typeface="+mn-lt"/>
                <a:cs typeface="+mn-lt"/>
              </a:rPr>
              <a:t>on</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clinic</a:t>
            </a:r>
            <a:r>
              <a:rPr lang="ko-KR" altLang="en-US" sz="1200" dirty="0">
                <a:ea typeface="+mn-lt"/>
                <a:cs typeface="+mn-lt"/>
              </a:rPr>
              <a:t> </a:t>
            </a:r>
            <a:r>
              <a:rPr lang="en-US" altLang="ko-KR" sz="1200" dirty="0">
                <a:ea typeface="+mn-lt"/>
                <a:cs typeface="+mn-lt"/>
              </a:rPr>
              <a:t>pathological</a:t>
            </a:r>
            <a:r>
              <a:rPr lang="ko-KR" altLang="en-US" sz="1200" dirty="0">
                <a:ea typeface="+mn-lt"/>
                <a:cs typeface="+mn-lt"/>
              </a:rPr>
              <a:t> </a:t>
            </a:r>
            <a:r>
              <a:rPr lang="en-US" altLang="ko-KR" sz="1200" dirty="0">
                <a:ea typeface="+mn-lt"/>
                <a:cs typeface="+mn-lt"/>
              </a:rPr>
              <a:t>information,</a:t>
            </a:r>
            <a:r>
              <a:rPr lang="ko-KR"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peak</a:t>
            </a:r>
            <a:r>
              <a:rPr lang="ko-KR" altLang="en-US" sz="1200" dirty="0">
                <a:ea typeface="+mn-lt"/>
                <a:cs typeface="+mn-lt"/>
              </a:rPr>
              <a:t> </a:t>
            </a:r>
            <a:r>
              <a:rPr lang="en-US" altLang="ko-KR" sz="1200" dirty="0">
                <a:ea typeface="+mn-lt"/>
                <a:cs typeface="+mn-lt"/>
              </a:rPr>
              <a:t>and</a:t>
            </a:r>
            <a:r>
              <a:rPr lang="ko-KR" sz="1200" dirty="0">
                <a:ea typeface="+mn-lt"/>
                <a:cs typeface="+mn-lt"/>
              </a:rPr>
              <a:t> </a:t>
            </a:r>
            <a:r>
              <a:rPr lang="en-US" altLang="ko-KR" sz="1200" dirty="0">
                <a:ea typeface="+mn-lt"/>
                <a:cs typeface="+mn-lt"/>
              </a:rPr>
              <a:t>area</a:t>
            </a:r>
            <a:r>
              <a:rPr lang="ko-KR" altLang="en-US" sz="1200" dirty="0">
                <a:ea typeface="+mn-lt"/>
                <a:cs typeface="+mn-lt"/>
              </a:rPr>
              <a:t> </a:t>
            </a:r>
            <a:r>
              <a:rPr lang="en-US" altLang="ko-KR" sz="1200" dirty="0">
                <a:ea typeface="+mn-lt"/>
                <a:cs typeface="+mn-lt"/>
              </a:rPr>
              <a:t>features</a:t>
            </a:r>
            <a:r>
              <a:rPr lang="ko-KR" altLang="en-US" sz="1200" dirty="0">
                <a:ea typeface="+mn-lt"/>
                <a:cs typeface="+mn-lt"/>
              </a:rPr>
              <a:t> </a:t>
            </a:r>
            <a:r>
              <a:rPr lang="ko-KR" sz="1200" dirty="0">
                <a:ea typeface="+mn-lt"/>
                <a:cs typeface="+mn-lt"/>
              </a:rPr>
              <a:t>of </a:t>
            </a:r>
            <a:r>
              <a:rPr lang="en-US" altLang="ko-KR" sz="1200" dirty="0">
                <a:ea typeface="+mn-lt"/>
                <a:cs typeface="+mn-lt"/>
              </a:rPr>
              <a:t>QRS</a:t>
            </a:r>
            <a:r>
              <a:rPr lang="ko-KR" altLang="en-US" sz="1200" dirty="0">
                <a:ea typeface="+mn-lt"/>
                <a:cs typeface="+mn-lt"/>
              </a:rPr>
              <a:t> </a:t>
            </a:r>
            <a:r>
              <a:rPr lang="ko-KR" sz="1200" dirty="0">
                <a:ea typeface="+mn-lt"/>
                <a:cs typeface="+mn-lt"/>
              </a:rPr>
              <a:t>and </a:t>
            </a:r>
            <a:r>
              <a:rPr lang="en-US" altLang="ko-KR" sz="1200" dirty="0">
                <a:ea typeface="+mn-lt"/>
                <a:cs typeface="+mn-lt"/>
              </a:rPr>
              <a:t>ST-T</a:t>
            </a:r>
            <a:r>
              <a:rPr lang="ko-KR" sz="1200" dirty="0">
                <a:ea typeface="+mn-lt"/>
                <a:cs typeface="+mn-lt"/>
              </a:rPr>
              <a:t> </a:t>
            </a:r>
            <a:r>
              <a:rPr lang="en-US" altLang="ko-KR" sz="1200" dirty="0">
                <a:ea typeface="+mn-lt"/>
                <a:cs typeface="+mn-lt"/>
              </a:rPr>
              <a:t>wavebands</a:t>
            </a:r>
            <a:r>
              <a:rPr lang="ko-KR" altLang="en-US" sz="1200" dirty="0">
                <a:ea typeface="+mn-lt"/>
                <a:cs typeface="+mn-lt"/>
              </a:rPr>
              <a:t> </a:t>
            </a:r>
            <a:r>
              <a:rPr lang="en-US" altLang="ko-KR" sz="1200" dirty="0">
                <a:ea typeface="+mn-lt"/>
                <a:cs typeface="+mn-lt"/>
              </a:rPr>
              <a:t>as</a:t>
            </a:r>
            <a:r>
              <a:rPr lang="ko-KR" altLang="en-US" sz="1200" dirty="0">
                <a:ea typeface="+mn-lt"/>
                <a:cs typeface="+mn-lt"/>
              </a:rPr>
              <a:t> </a:t>
            </a:r>
            <a:r>
              <a:rPr lang="en-US" altLang="ko-KR" sz="1200" dirty="0">
                <a:ea typeface="+mn-lt"/>
                <a:cs typeface="+mn-lt"/>
              </a:rPr>
              <a:t>well</a:t>
            </a:r>
            <a:r>
              <a:rPr lang="ko-KR" altLang="en-US" sz="1200" dirty="0">
                <a:ea typeface="+mn-lt"/>
                <a:cs typeface="+mn-lt"/>
              </a:rPr>
              <a:t> </a:t>
            </a:r>
            <a:r>
              <a:rPr lang="ko-KR" sz="1200" dirty="0" err="1">
                <a:ea typeface="+mn-lt"/>
                <a:cs typeface="+mn-lt"/>
              </a:rPr>
              <a:t>as</a:t>
            </a:r>
            <a:r>
              <a:rPr lang="ko-KR" altLang="en-US" sz="1200" dirty="0">
                <a:ea typeface="+mn-lt"/>
                <a:cs typeface="+mn-lt"/>
              </a:rPr>
              <a:t> </a:t>
            </a:r>
            <a:r>
              <a:rPr lang="ko-KR" sz="1200" dirty="0" err="1">
                <a:ea typeface="+mn-lt"/>
                <a:cs typeface="+mn-lt"/>
              </a:rPr>
              <a:t>the</a:t>
            </a:r>
            <a:r>
              <a:rPr lang="ko-KR" sz="1200" dirty="0">
                <a:ea typeface="+mn-lt"/>
                <a:cs typeface="+mn-lt"/>
              </a:rPr>
              <a:t> </a:t>
            </a:r>
            <a:r>
              <a:rPr lang="en-US" altLang="ko-KR" sz="1200" dirty="0">
                <a:ea typeface="+mn-lt"/>
                <a:cs typeface="+mn-lt"/>
              </a:rPr>
              <a:t>slope</a:t>
            </a:r>
            <a:r>
              <a:rPr lang="ko-KR" altLang="en-US" sz="1200" dirty="0">
                <a:ea typeface="+mn-lt"/>
                <a:cs typeface="+mn-lt"/>
              </a:rPr>
              <a:t> </a:t>
            </a:r>
            <a:r>
              <a:rPr lang="en-US" altLang="ko-KR" sz="1200" dirty="0">
                <a:ea typeface="+mn-lt"/>
                <a:cs typeface="+mn-lt"/>
              </a:rPr>
              <a:t>feature</a:t>
            </a:r>
            <a:r>
              <a:rPr lang="ko-KR" altLang="en-US" sz="1200" dirty="0">
                <a:ea typeface="+mn-lt"/>
                <a:cs typeface="+mn-lt"/>
              </a:rPr>
              <a:t> </a:t>
            </a:r>
            <a:r>
              <a:rPr lang="ko-KR" sz="1200" dirty="0">
                <a:ea typeface="+mn-lt"/>
                <a:cs typeface="+mn-lt"/>
              </a:rPr>
              <a:t>of ST</a:t>
            </a:r>
            <a:r>
              <a:rPr lang="ko-KR" altLang="en-US" sz="1200" dirty="0">
                <a:ea typeface="+mn-lt"/>
                <a:cs typeface="+mn-lt"/>
              </a:rPr>
              <a:t> </a:t>
            </a:r>
            <a:r>
              <a:rPr lang="en-US" altLang="ko-KR" sz="1200" dirty="0">
                <a:ea typeface="+mn-lt"/>
                <a:cs typeface="+mn-lt"/>
              </a:rPr>
              <a:t>waveband</a:t>
            </a:r>
            <a:r>
              <a:rPr lang="ko-KR" altLang="en-US" sz="1200" dirty="0">
                <a:ea typeface="+mn-lt"/>
                <a:cs typeface="+mn-lt"/>
              </a:rPr>
              <a:t> </a:t>
            </a:r>
            <a:r>
              <a:rPr lang="ko-KR" sz="1200" dirty="0" err="1">
                <a:ea typeface="+mn-lt"/>
                <a:cs typeface="+mn-lt"/>
              </a:rPr>
              <a:t>were</a:t>
            </a:r>
            <a:r>
              <a:rPr lang="ko-KR" altLang="en-US" sz="1200" dirty="0">
                <a:ea typeface="+mn-lt"/>
                <a:cs typeface="+mn-lt"/>
              </a:rPr>
              <a:t> </a:t>
            </a:r>
            <a:r>
              <a:rPr lang="en-US" altLang="ko-KR" sz="1200" dirty="0">
                <a:ea typeface="+mn-lt"/>
                <a:cs typeface="+mn-lt"/>
              </a:rPr>
              <a:t>extracted</a:t>
            </a:r>
            <a:r>
              <a:rPr lang="ko-KR" altLang="en-US" sz="1200" dirty="0">
                <a:ea typeface="+mn-lt"/>
                <a:cs typeface="+mn-lt"/>
              </a:rPr>
              <a:t> </a:t>
            </a:r>
            <a:r>
              <a:rPr lang="en-US" altLang="ko-KR" sz="1200" dirty="0">
                <a:ea typeface="+mn-lt"/>
                <a:cs typeface="+mn-lt"/>
              </a:rPr>
              <a:t>from</a:t>
            </a:r>
            <a:r>
              <a:rPr lang="ko-KR" altLang="en-US" sz="1200" dirty="0">
                <a:ea typeface="+mn-lt"/>
                <a:cs typeface="+mn-lt"/>
              </a:rPr>
              <a:t> </a:t>
            </a:r>
            <a:r>
              <a:rPr lang="en-US" altLang="ko-KR" sz="1200" dirty="0">
                <a:ea typeface="+mn-lt"/>
                <a:cs typeface="+mn-lt"/>
              </a:rPr>
              <a:t>electrocardiogram</a:t>
            </a:r>
            <a:r>
              <a:rPr lang="ko-KR" altLang="en-US" sz="1200" dirty="0">
                <a:ea typeface="+mn-lt"/>
                <a:cs typeface="+mn-lt"/>
              </a:rPr>
              <a:t> </a:t>
            </a:r>
            <a:r>
              <a:rPr lang="en-US" altLang="ko-KR" sz="1200" dirty="0">
                <a:ea typeface="+mn-lt"/>
                <a:cs typeface="+mn-lt"/>
              </a:rPr>
              <a:t>(ECG)</a:t>
            </a:r>
            <a:r>
              <a:rPr lang="ko-KR" sz="1200" dirty="0">
                <a:ea typeface="+mn-lt"/>
                <a:cs typeface="+mn-lt"/>
              </a:rPr>
              <a:t> </a:t>
            </a:r>
            <a:r>
              <a:rPr lang="en-US" altLang="ko-KR" sz="1200" dirty="0">
                <a:ea typeface="+mn-lt"/>
                <a:cs typeface="+mn-lt"/>
              </a:rPr>
              <a:t>signals</a:t>
            </a:r>
            <a:r>
              <a:rPr lang="ko-KR" sz="1200" dirty="0">
                <a:ea typeface="+mn-lt"/>
                <a:cs typeface="+mn-lt"/>
              </a:rPr>
              <a:t> </a:t>
            </a:r>
            <a:r>
              <a:rPr lang="en-US" altLang="ko-KR" sz="1200" dirty="0">
                <a:ea typeface="+mn-lt"/>
                <a:cs typeface="+mn-lt"/>
              </a:rPr>
              <a:t>leads</a:t>
            </a:r>
            <a:r>
              <a:rPr lang="ko-KR" altLang="en-US" sz="1200" dirty="0">
                <a:ea typeface="+mn-lt"/>
                <a:cs typeface="+mn-lt"/>
              </a:rPr>
              <a:t> </a:t>
            </a:r>
            <a:r>
              <a:rPr lang="en-US" altLang="ko-KR" sz="1200" dirty="0">
                <a:ea typeface="+mn-lt"/>
                <a:cs typeface="+mn-lt"/>
              </a:rPr>
              <a:t>Ⅱ,</a:t>
            </a:r>
            <a:r>
              <a:rPr lang="ko-KR" sz="1200" dirty="0">
                <a:ea typeface="+mn-lt"/>
                <a:cs typeface="+mn-lt"/>
              </a:rPr>
              <a:t> </a:t>
            </a:r>
            <a:r>
              <a:rPr lang="en-US" altLang="ko-KR" sz="1200" dirty="0">
                <a:ea typeface="+mn-lt"/>
                <a:cs typeface="+mn-lt"/>
              </a:rPr>
              <a:t>Ⅲ</a:t>
            </a:r>
            <a:r>
              <a:rPr lang="ko-KR" altLang="en-US" sz="1200" dirty="0">
                <a:ea typeface="+mn-lt"/>
                <a:cs typeface="+mn-lt"/>
              </a:rPr>
              <a:t> </a:t>
            </a:r>
            <a:r>
              <a:rPr lang="ko-KR" sz="1200" dirty="0">
                <a:ea typeface="+mn-lt"/>
                <a:cs typeface="+mn-lt"/>
              </a:rPr>
              <a:t>and </a:t>
            </a:r>
            <a:r>
              <a:rPr lang="en-US" altLang="ko-KR" sz="1200" dirty="0" err="1">
                <a:ea typeface="+mn-lt"/>
                <a:cs typeface="+mn-lt"/>
              </a:rPr>
              <a:t>aVF</a:t>
            </a:r>
            <a:r>
              <a:rPr lang="ko-KR" sz="1200" dirty="0">
                <a:ea typeface="+mn-lt"/>
                <a:cs typeface="+mn-lt"/>
              </a:rPr>
              <a:t>. </a:t>
            </a:r>
            <a:endParaRPr lang="ko-KR" altLang="en-US">
              <a:ea typeface="+mn-lt"/>
              <a:cs typeface="+mn-lt"/>
            </a:endParaRPr>
          </a:p>
          <a:p>
            <a:pPr marL="0" indent="0">
              <a:buNone/>
            </a:pPr>
            <a:r>
              <a:rPr lang="ko-KR" sz="1200" dirty="0" err="1">
                <a:ea typeface="+mn-lt"/>
                <a:cs typeface="+mn-lt"/>
              </a:rPr>
              <a:t>In</a:t>
            </a:r>
            <a:r>
              <a:rPr lang="ko-KR" sz="1200" dirty="0">
                <a:ea typeface="+mn-lt"/>
                <a:cs typeface="+mn-lt"/>
              </a:rPr>
              <a:t> </a:t>
            </a:r>
            <a:r>
              <a:rPr lang="en-US" altLang="ko-KR" sz="1200" dirty="0">
                <a:ea typeface="+mn-lt"/>
                <a:cs typeface="+mn-lt"/>
              </a:rPr>
              <a:t>addition,</a:t>
            </a:r>
            <a:r>
              <a:rPr lang="ko-KR" altLang="en-US" sz="1200" dirty="0">
                <a:ea typeface="+mn-lt"/>
                <a:cs typeface="+mn-lt"/>
              </a:rPr>
              <a:t> </a:t>
            </a:r>
            <a:r>
              <a:rPr lang="en-US" altLang="ko-KR" sz="1200" dirty="0">
                <a:ea typeface="+mn-lt"/>
                <a:cs typeface="+mn-lt"/>
              </a:rPr>
              <a:t>according</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individual</a:t>
            </a:r>
            <a:r>
              <a:rPr lang="ko-KR" altLang="en-US" sz="1200" dirty="0">
                <a:ea typeface="+mn-lt"/>
                <a:cs typeface="+mn-lt"/>
              </a:rPr>
              <a:t> </a:t>
            </a:r>
            <a:r>
              <a:rPr lang="en-US" altLang="ko-KR" sz="1200" dirty="0">
                <a:ea typeface="+mn-lt"/>
                <a:cs typeface="+mn-lt"/>
              </a:rPr>
              <a:t>features</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dispersion</a:t>
            </a:r>
            <a:r>
              <a:rPr lang="ko-KR" altLang="en-US" sz="1200" dirty="0">
                <a:ea typeface="+mn-lt"/>
                <a:cs typeface="+mn-lt"/>
              </a:rPr>
              <a:t> </a:t>
            </a:r>
            <a:r>
              <a:rPr lang="en-US" altLang="ko-KR" sz="1200" dirty="0">
                <a:ea typeface="+mn-lt"/>
                <a:cs typeface="+mn-lt"/>
              </a:rPr>
              <a:t>between</a:t>
            </a:r>
            <a:r>
              <a:rPr lang="ko-KR" altLang="en-US" sz="1200" dirty="0">
                <a:ea typeface="+mn-lt"/>
                <a:cs typeface="+mn-lt"/>
              </a:rPr>
              <a:t> </a:t>
            </a:r>
            <a:r>
              <a:rPr lang="en-US" altLang="ko-KR" sz="1200" dirty="0">
                <a:ea typeface="+mn-lt"/>
                <a:cs typeface="+mn-lt"/>
              </a:rPr>
              <a:t>them</a:t>
            </a:r>
            <a:r>
              <a:rPr lang="ko-KR" sz="1200" dirty="0">
                <a:ea typeface="+mn-lt"/>
                <a:cs typeface="+mn-lt"/>
              </a:rPr>
              <a:t>, </a:t>
            </a:r>
            <a:r>
              <a:rPr lang="en-US" altLang="ko-KR" sz="1200" dirty="0">
                <a:ea typeface="+mn-lt"/>
                <a:cs typeface="+mn-lt"/>
              </a:rPr>
              <a:t>we</a:t>
            </a:r>
            <a:r>
              <a:rPr lang="ko-KR" altLang="en-US" sz="1200" dirty="0">
                <a:ea typeface="+mn-lt"/>
                <a:cs typeface="+mn-lt"/>
              </a:rPr>
              <a:t> </a:t>
            </a:r>
            <a:r>
              <a:rPr lang="en-US" altLang="ko-KR" sz="1200" dirty="0">
                <a:ea typeface="+mn-lt"/>
                <a:cs typeface="+mn-lt"/>
              </a:rPr>
              <a:t>applied</a:t>
            </a:r>
            <a:r>
              <a:rPr lang="ko-KR" altLang="en-US" sz="1200" dirty="0">
                <a:ea typeface="+mn-lt"/>
                <a:cs typeface="+mn-lt"/>
              </a:rPr>
              <a:t> </a:t>
            </a:r>
            <a:r>
              <a:rPr lang="en-US" altLang="ko-KR" sz="1200" dirty="0">
                <a:ea typeface="+mn-lt"/>
                <a:cs typeface="+mn-lt"/>
              </a:rPr>
              <a:t>genetic</a:t>
            </a:r>
            <a:r>
              <a:rPr lang="ko-KR" altLang="en-US" sz="1200" dirty="0">
                <a:ea typeface="+mn-lt"/>
                <a:cs typeface="+mn-lt"/>
              </a:rPr>
              <a:t> </a:t>
            </a:r>
            <a:r>
              <a:rPr lang="en-US" altLang="ko-KR" sz="1200" dirty="0">
                <a:ea typeface="+mn-lt"/>
                <a:cs typeface="+mn-lt"/>
              </a:rPr>
              <a:t>algorithm</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make</a:t>
            </a:r>
            <a:r>
              <a:rPr lang="ko-KR" altLang="en-US" sz="1200" dirty="0">
                <a:ea typeface="+mn-lt"/>
                <a:cs typeface="+mn-lt"/>
              </a:rPr>
              <a:t> </a:t>
            </a:r>
            <a:r>
              <a:rPr lang="en-US" altLang="ko-KR" sz="1200" dirty="0">
                <a:ea typeface="+mn-lt"/>
                <a:cs typeface="+mn-lt"/>
              </a:rPr>
              <a:t>judgement</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en-US" altLang="ko-KR" sz="1200" dirty="0">
                <a:ea typeface="+mn-lt"/>
                <a:cs typeface="+mn-lt"/>
              </a:rPr>
              <a:t>then</a:t>
            </a:r>
            <a:r>
              <a:rPr lang="ko-KR" altLang="en-US" sz="1200" dirty="0">
                <a:ea typeface="+mn-lt"/>
                <a:cs typeface="+mn-lt"/>
              </a:rPr>
              <a:t> </a:t>
            </a:r>
            <a:r>
              <a:rPr lang="en-US" altLang="ko-KR" sz="1200" dirty="0">
                <a:ea typeface="+mn-lt"/>
                <a:cs typeface="+mn-lt"/>
              </a:rPr>
              <a:t>input</a:t>
            </a:r>
            <a:r>
              <a:rPr lang="ko-KR" altLang="en-US" sz="1200" dirty="0">
                <a:ea typeface="+mn-lt"/>
                <a:cs typeface="+mn-lt"/>
              </a:rPr>
              <a:t> </a:t>
            </a:r>
            <a:r>
              <a:rPr lang="ko-KR" sz="1200" dirty="0" err="1">
                <a:ea typeface="+mn-lt"/>
                <a:cs typeface="+mn-lt"/>
              </a:rPr>
              <a:t>the</a:t>
            </a:r>
            <a:r>
              <a:rPr lang="ko-KR" sz="1200" dirty="0">
                <a:ea typeface="+mn-lt"/>
                <a:cs typeface="+mn-lt"/>
              </a:rPr>
              <a:t> </a:t>
            </a:r>
            <a:r>
              <a:rPr lang="en-US" altLang="ko-KR" sz="1200" dirty="0">
                <a:ea typeface="+mn-lt"/>
                <a:cs typeface="+mn-lt"/>
              </a:rPr>
              <a:t>feature</a:t>
            </a:r>
            <a:r>
              <a:rPr lang="ko-KR" sz="1200" dirty="0">
                <a:ea typeface="+mn-lt"/>
                <a:cs typeface="+mn-lt"/>
              </a:rPr>
              <a:t> </a:t>
            </a:r>
            <a:r>
              <a:rPr lang="en-US" altLang="ko-KR" sz="1200" dirty="0">
                <a:ea typeface="+mn-lt"/>
                <a:cs typeface="+mn-lt"/>
              </a:rPr>
              <a:t>with</a:t>
            </a:r>
            <a:r>
              <a:rPr lang="ko-KR" altLang="en-US" sz="1200" dirty="0">
                <a:ea typeface="+mn-lt"/>
                <a:cs typeface="+mn-lt"/>
              </a:rPr>
              <a:t> </a:t>
            </a:r>
            <a:r>
              <a:rPr lang="en-US" altLang="ko-KR" sz="1200" dirty="0">
                <a:ea typeface="+mn-lt"/>
                <a:cs typeface="+mn-lt"/>
              </a:rPr>
              <a:t>larger</a:t>
            </a:r>
            <a:r>
              <a:rPr lang="ko-KR" altLang="en-US" sz="1200" dirty="0">
                <a:ea typeface="+mn-lt"/>
                <a:cs typeface="+mn-lt"/>
              </a:rPr>
              <a:t> </a:t>
            </a:r>
            <a:r>
              <a:rPr lang="en-US" altLang="ko-KR" sz="1200" dirty="0">
                <a:ea typeface="+mn-lt"/>
                <a:cs typeface="+mn-lt"/>
              </a:rPr>
              <a:t>degree</a:t>
            </a:r>
            <a:r>
              <a:rPr lang="ko-KR" altLang="en-US" sz="1200" dirty="0">
                <a:ea typeface="+mn-lt"/>
                <a:cs typeface="+mn-lt"/>
              </a:rPr>
              <a:t> </a:t>
            </a:r>
            <a:r>
              <a:rPr lang="en-US" altLang="ko-KR" sz="1200" dirty="0">
                <a:ea typeface="+mn-lt"/>
                <a:cs typeface="+mn-lt"/>
              </a:rPr>
              <a:t>into</a:t>
            </a:r>
            <a:r>
              <a:rPr lang="ko-KR" sz="1200" dirty="0">
                <a:ea typeface="+mn-lt"/>
                <a:cs typeface="+mn-lt"/>
              </a:rPr>
              <a:t> </a:t>
            </a:r>
            <a:r>
              <a:rPr lang="en-US" altLang="ko-KR" sz="1200" dirty="0">
                <a:ea typeface="+mn-lt"/>
                <a:cs typeface="+mn-lt"/>
              </a:rPr>
              <a:t>support</a:t>
            </a:r>
            <a:r>
              <a:rPr lang="ko-KR" altLang="en-US" sz="1200" dirty="0">
                <a:ea typeface="+mn-lt"/>
                <a:cs typeface="+mn-lt"/>
              </a:rPr>
              <a:t> </a:t>
            </a:r>
            <a:r>
              <a:rPr lang="en-US" altLang="ko-KR" sz="1200" dirty="0">
                <a:ea typeface="+mn-lt"/>
                <a:cs typeface="+mn-lt"/>
              </a:rPr>
              <a:t>vector</a:t>
            </a:r>
            <a:r>
              <a:rPr lang="ko-KR" altLang="en-US" sz="1200" dirty="0">
                <a:ea typeface="+mn-lt"/>
                <a:cs typeface="+mn-lt"/>
              </a:rPr>
              <a:t> </a:t>
            </a:r>
            <a:r>
              <a:rPr lang="en-US" altLang="ko-KR" sz="1200" dirty="0">
                <a:ea typeface="+mn-lt"/>
                <a:cs typeface="+mn-lt"/>
              </a:rPr>
              <a:t>machine</a:t>
            </a:r>
            <a:r>
              <a:rPr lang="ko-KR" altLang="en-US" sz="1200" dirty="0">
                <a:ea typeface="+mn-lt"/>
                <a:cs typeface="+mn-lt"/>
              </a:rPr>
              <a:t> </a:t>
            </a:r>
            <a:r>
              <a:rPr lang="en-US" altLang="ko-KR" sz="1200" dirty="0">
                <a:ea typeface="+mn-lt"/>
                <a:cs typeface="+mn-lt"/>
              </a:rPr>
              <a:t>(SVM)</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realize</a:t>
            </a:r>
            <a:r>
              <a:rPr lang="ko-KR" altLang="en-US" sz="1200" dirty="0">
                <a:ea typeface="+mn-lt"/>
                <a:cs typeface="+mn-lt"/>
              </a:rPr>
              <a:t> </a:t>
            </a:r>
            <a:r>
              <a:rPr lang="en-US" altLang="ko-KR" sz="1200" dirty="0">
                <a:ea typeface="+mn-lt"/>
                <a:cs typeface="+mn-lt"/>
              </a:rPr>
              <a:t>the</a:t>
            </a:r>
            <a:r>
              <a:rPr lang="ko-KR" sz="1200" dirty="0">
                <a:ea typeface="+mn-lt"/>
                <a:cs typeface="+mn-lt"/>
              </a:rPr>
              <a:t> </a:t>
            </a:r>
            <a:r>
              <a:rPr lang="en-US" altLang="ko-KR" sz="1200" dirty="0">
                <a:ea typeface="+mn-lt"/>
                <a:cs typeface="+mn-lt"/>
              </a:rPr>
              <a:t>accurate</a:t>
            </a:r>
            <a:r>
              <a:rPr lang="ko-KR" altLang="en-US" sz="1200" dirty="0">
                <a:ea typeface="+mn-lt"/>
                <a:cs typeface="+mn-lt"/>
              </a:rPr>
              <a:t> </a:t>
            </a:r>
            <a:r>
              <a:rPr lang="en-US" altLang="ko-KR" sz="1200" dirty="0">
                <a:ea typeface="+mn-lt"/>
                <a:cs typeface="+mn-lt"/>
              </a:rPr>
              <a:t>detection</a:t>
            </a:r>
            <a:r>
              <a:rPr lang="ko-KR" altLang="en-US" sz="1200" dirty="0">
                <a:ea typeface="+mn-lt"/>
                <a:cs typeface="+mn-lt"/>
              </a:rPr>
              <a:t> </a:t>
            </a:r>
            <a:r>
              <a:rPr lang="en-US" altLang="ko-KR" sz="1200" dirty="0">
                <a:ea typeface="+mn-lt"/>
                <a:cs typeface="+mn-lt"/>
              </a:rPr>
              <a:t>of</a:t>
            </a:r>
            <a:r>
              <a:rPr lang="ko-KR" sz="1200" dirty="0">
                <a:ea typeface="+mn-lt"/>
                <a:cs typeface="+mn-lt"/>
              </a:rPr>
              <a:t> </a:t>
            </a:r>
            <a:r>
              <a:rPr lang="en-US" altLang="ko-KR" sz="1200" dirty="0">
                <a:ea typeface="+mn-lt"/>
                <a:cs typeface="+mn-lt"/>
              </a:rPr>
              <a:t>inferior</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sz="1200" dirty="0">
                <a:ea typeface="+mn-lt"/>
                <a:cs typeface="+mn-lt"/>
              </a:rPr>
              <a:t> </a:t>
            </a:r>
            <a:endParaRPr lang="ko-KR" altLang="en-US">
              <a:ea typeface="+mn-lt"/>
              <a:cs typeface="+mn-lt"/>
            </a:endParaRPr>
          </a:p>
          <a:p>
            <a:pPr marL="0" indent="0">
              <a:buNone/>
            </a:pPr>
            <a:r>
              <a:rPr lang="en-US" altLang="ko-KR" sz="1200" dirty="0">
                <a:ea typeface="+mn-lt"/>
                <a:cs typeface="+mn-lt"/>
              </a:rPr>
              <a:t>The</a:t>
            </a:r>
            <a:r>
              <a:rPr lang="ko-KR" altLang="en-US" sz="1200" dirty="0">
                <a:ea typeface="+mn-lt"/>
                <a:cs typeface="+mn-lt"/>
              </a:rPr>
              <a:t> </a:t>
            </a:r>
            <a:r>
              <a:rPr lang="en-US" altLang="ko-KR" sz="1200" dirty="0">
                <a:ea typeface="+mn-lt"/>
                <a:cs typeface="+mn-lt"/>
              </a:rPr>
              <a:t>proposed</a:t>
            </a:r>
            <a:r>
              <a:rPr lang="ko-KR" altLang="en-US" sz="1200" dirty="0">
                <a:ea typeface="+mn-lt"/>
                <a:cs typeface="+mn-lt"/>
              </a:rPr>
              <a:t> </a:t>
            </a:r>
            <a:r>
              <a:rPr lang="en-US" altLang="ko-KR" sz="1200" dirty="0">
                <a:ea typeface="+mn-lt"/>
                <a:cs typeface="+mn-lt"/>
              </a:rPr>
              <a:t>method</a:t>
            </a:r>
            <a:r>
              <a:rPr lang="ko-KR" altLang="en-US" sz="1200" dirty="0">
                <a:ea typeface="+mn-lt"/>
                <a:cs typeface="+mn-lt"/>
              </a:rPr>
              <a:t> </a:t>
            </a:r>
            <a:r>
              <a:rPr lang="en-US" altLang="ko-KR" sz="1200" dirty="0">
                <a:ea typeface="+mn-lt"/>
                <a:cs typeface="+mn-lt"/>
              </a:rPr>
              <a:t>in</a:t>
            </a:r>
            <a:r>
              <a:rPr lang="ko-KR" altLang="en-US" sz="1200" dirty="0">
                <a:ea typeface="+mn-lt"/>
                <a:cs typeface="+mn-lt"/>
              </a:rPr>
              <a:t> </a:t>
            </a:r>
            <a:r>
              <a:rPr lang="en-US" altLang="ko-KR" sz="1200" dirty="0">
                <a:ea typeface="+mn-lt"/>
                <a:cs typeface="+mn-lt"/>
              </a:rPr>
              <a:t>this</a:t>
            </a:r>
            <a:r>
              <a:rPr lang="ko-KR" altLang="en-US" sz="1200" dirty="0">
                <a:ea typeface="+mn-lt"/>
                <a:cs typeface="+mn-lt"/>
              </a:rPr>
              <a:t> </a:t>
            </a:r>
            <a:r>
              <a:rPr lang="en-US" altLang="ko-KR" sz="1200" dirty="0">
                <a:ea typeface="+mn-lt"/>
                <a:cs typeface="+mn-lt"/>
              </a:rPr>
              <a:t>paper</a:t>
            </a:r>
            <a:r>
              <a:rPr lang="ko-KR" altLang="en-US" sz="1200" dirty="0">
                <a:ea typeface="+mn-lt"/>
                <a:cs typeface="+mn-lt"/>
              </a:rPr>
              <a:t> </a:t>
            </a:r>
            <a:r>
              <a:rPr lang="en-US" altLang="ko-KR" sz="1200" dirty="0">
                <a:ea typeface="+mn-lt"/>
                <a:cs typeface="+mn-lt"/>
              </a:rPr>
              <a:t>was</a:t>
            </a:r>
            <a:r>
              <a:rPr lang="ko-KR" altLang="en-US" sz="1200" dirty="0">
                <a:ea typeface="+mn-lt"/>
                <a:cs typeface="+mn-lt"/>
              </a:rPr>
              <a:t> </a:t>
            </a:r>
            <a:r>
              <a:rPr lang="en-US" altLang="ko-KR" sz="1200" dirty="0">
                <a:ea typeface="+mn-lt"/>
                <a:cs typeface="+mn-lt"/>
              </a:rPr>
              <a:t>verified</a:t>
            </a:r>
            <a:r>
              <a:rPr lang="ko-KR" altLang="en-US" sz="1200" dirty="0">
                <a:ea typeface="+mn-lt"/>
                <a:cs typeface="+mn-lt"/>
              </a:rPr>
              <a:t> </a:t>
            </a:r>
            <a:r>
              <a:rPr lang="en-US" altLang="ko-KR" sz="1200" dirty="0">
                <a:ea typeface="+mn-lt"/>
                <a:cs typeface="+mn-lt"/>
              </a:rPr>
              <a:t>by</a:t>
            </a:r>
            <a:r>
              <a:rPr lang="ko-KR" altLang="en-US" sz="1200" dirty="0">
                <a:ea typeface="+mn-lt"/>
                <a:cs typeface="+mn-lt"/>
              </a:rPr>
              <a:t> </a:t>
            </a:r>
            <a:r>
              <a:rPr lang="en-US" altLang="ko-KR" sz="1200" dirty="0" err="1">
                <a:ea typeface="+mn-lt"/>
                <a:cs typeface="+mn-lt"/>
              </a:rPr>
              <a:t>Physikalisch-Technische</a:t>
            </a:r>
            <a:r>
              <a:rPr lang="ko-KR" altLang="en-US" sz="1200" dirty="0">
                <a:ea typeface="+mn-lt"/>
                <a:cs typeface="+mn-lt"/>
              </a:rPr>
              <a:t> </a:t>
            </a:r>
            <a:r>
              <a:rPr lang="en-US" altLang="ko-KR" sz="1200" dirty="0" err="1">
                <a:ea typeface="+mn-lt"/>
                <a:cs typeface="+mn-lt"/>
              </a:rPr>
              <a:t>Bundesanstalt</a:t>
            </a:r>
            <a:r>
              <a:rPr lang="ko-KR" altLang="en-US" sz="1200" dirty="0">
                <a:ea typeface="+mn-lt"/>
                <a:cs typeface="+mn-lt"/>
              </a:rPr>
              <a:t> </a:t>
            </a:r>
            <a:r>
              <a:rPr lang="en-US" altLang="ko-KR" sz="1200" dirty="0">
                <a:ea typeface="+mn-lt"/>
                <a:cs typeface="+mn-lt"/>
              </a:rPr>
              <a:t>(PTB)</a:t>
            </a:r>
            <a:r>
              <a:rPr lang="ko-KR" altLang="en-US" sz="1200" dirty="0">
                <a:ea typeface="+mn-lt"/>
                <a:cs typeface="+mn-lt"/>
              </a:rPr>
              <a:t> </a:t>
            </a:r>
            <a:r>
              <a:rPr lang="en-US" altLang="ko-KR" sz="1200" dirty="0">
                <a:ea typeface="+mn-lt"/>
                <a:cs typeface="+mn-lt"/>
              </a:rPr>
              <a:t>diagnostic</a:t>
            </a:r>
            <a:r>
              <a:rPr lang="ko-KR" altLang="en-US" sz="1200" dirty="0">
                <a:ea typeface="+mn-lt"/>
                <a:cs typeface="+mn-lt"/>
              </a:rPr>
              <a:t> </a:t>
            </a:r>
            <a:r>
              <a:rPr lang="en-US" altLang="ko-KR" sz="1200" dirty="0" err="1">
                <a:ea typeface="+mn-lt"/>
                <a:cs typeface="+mn-lt"/>
              </a:rPr>
              <a:t>electrocardio</a:t>
            </a:r>
            <a:r>
              <a:rPr lang="ko-KR" altLang="en-US" sz="1200" dirty="0">
                <a:ea typeface="+mn-lt"/>
                <a:cs typeface="+mn-lt"/>
              </a:rPr>
              <a:t> </a:t>
            </a:r>
            <a:r>
              <a:rPr lang="en-US" altLang="ko-KR" sz="1200" dirty="0">
                <a:ea typeface="+mn-lt"/>
                <a:cs typeface="+mn-lt"/>
              </a:rPr>
              <a:t>signal</a:t>
            </a:r>
            <a:r>
              <a:rPr lang="ko-KR" altLang="en-US" sz="1200" dirty="0">
                <a:ea typeface="+mn-lt"/>
                <a:cs typeface="+mn-lt"/>
              </a:rPr>
              <a:t> </a:t>
            </a:r>
            <a:r>
              <a:rPr lang="en-US" altLang="ko-KR" sz="1200" dirty="0">
                <a:ea typeface="+mn-lt"/>
                <a:cs typeface="+mn-lt"/>
              </a:rPr>
              <a:t>database</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accuracy</a:t>
            </a:r>
            <a:r>
              <a:rPr lang="ko-KR" altLang="en-US" sz="1200" dirty="0">
                <a:ea typeface="+mn-lt"/>
                <a:cs typeface="+mn-lt"/>
              </a:rPr>
              <a:t> </a:t>
            </a:r>
            <a:r>
              <a:rPr lang="en-US" altLang="ko-KR" sz="1200" dirty="0">
                <a:ea typeface="+mn-lt"/>
                <a:cs typeface="+mn-lt"/>
              </a:rPr>
              <a:t>rate</a:t>
            </a:r>
            <a:r>
              <a:rPr lang="ko-KR" altLang="en-US" sz="1200" dirty="0">
                <a:ea typeface="+mn-lt"/>
                <a:cs typeface="+mn-lt"/>
              </a:rPr>
              <a:t> </a:t>
            </a:r>
            <a:r>
              <a:rPr lang="en-US" altLang="ko-KR" sz="1200" dirty="0">
                <a:ea typeface="+mn-lt"/>
                <a:cs typeface="+mn-lt"/>
              </a:rPr>
              <a:t>was</a:t>
            </a:r>
            <a:r>
              <a:rPr lang="ko-KR" altLang="en-US" sz="1200" dirty="0">
                <a:ea typeface="+mn-lt"/>
                <a:cs typeface="+mn-lt"/>
              </a:rPr>
              <a:t> </a:t>
            </a:r>
            <a:r>
              <a:rPr lang="en-US" altLang="ko-KR" sz="1200" dirty="0">
                <a:ea typeface="+mn-lt"/>
                <a:cs typeface="+mn-lt"/>
              </a:rPr>
              <a:t>up</a:t>
            </a:r>
            <a:r>
              <a:rPr lang="ko-KR" altLang="en-US" sz="1200" dirty="0">
                <a:ea typeface="+mn-lt"/>
                <a:cs typeface="+mn-lt"/>
              </a:rPr>
              <a:t> </a:t>
            </a:r>
            <a:r>
              <a:rPr lang="en-US" altLang="ko-KR" sz="1200" dirty="0">
                <a:ea typeface="+mn-lt"/>
                <a:cs typeface="+mn-lt"/>
              </a:rPr>
              <a:t>to</a:t>
            </a:r>
            <a:r>
              <a:rPr lang="ko-KR" sz="1200" dirty="0">
                <a:ea typeface="+mn-lt"/>
                <a:cs typeface="+mn-lt"/>
              </a:rPr>
              <a:t> </a:t>
            </a:r>
            <a:r>
              <a:rPr lang="en-US" altLang="ko-KR" sz="1200" dirty="0">
                <a:ea typeface="+mn-lt"/>
                <a:cs typeface="+mn-lt"/>
              </a:rPr>
              <a:t>98.33%.</a:t>
            </a:r>
            <a:r>
              <a:rPr lang="ko-KR" altLang="en-US" sz="1200" dirty="0">
                <a:ea typeface="+mn-lt"/>
                <a:cs typeface="+mn-lt"/>
              </a:rPr>
              <a:t> </a:t>
            </a:r>
            <a:endParaRPr lang="ko-KR" altLang="en-US">
              <a:ea typeface="+mn-lt"/>
              <a:cs typeface="+mn-lt"/>
            </a:endParaRPr>
          </a:p>
          <a:p>
            <a:pPr marL="0" indent="0">
              <a:buNone/>
            </a:pPr>
            <a:r>
              <a:rPr lang="en-US" altLang="ko-KR" sz="1200" dirty="0">
                <a:ea typeface="+mn-lt"/>
                <a:cs typeface="+mn-lt"/>
              </a:rPr>
              <a:t>Conforming</a:t>
            </a:r>
            <a:r>
              <a:rPr lang="ko-KR" altLang="en-US" sz="1200" dirty="0">
                <a:ea typeface="+mn-lt"/>
                <a:cs typeface="+mn-lt"/>
              </a:rPr>
              <a:t> </a:t>
            </a:r>
            <a:r>
              <a:rPr lang="ko-KR" sz="1200" dirty="0" err="1">
                <a:ea typeface="+mn-lt"/>
                <a:cs typeface="+mn-lt"/>
              </a:rPr>
              <a:t>to</a:t>
            </a:r>
            <a:r>
              <a:rPr lang="ko-KR" sz="1200" dirty="0">
                <a:ea typeface="+mn-lt"/>
                <a:cs typeface="+mn-lt"/>
              </a:rPr>
              <a:t> </a:t>
            </a:r>
            <a:r>
              <a:rPr lang="en-US" altLang="ko-KR" sz="1200" dirty="0">
                <a:ea typeface="+mn-lt"/>
                <a:cs typeface="+mn-lt"/>
              </a:rPr>
              <a:t>the</a:t>
            </a:r>
            <a:r>
              <a:rPr lang="ko-KR" sz="1200" dirty="0">
                <a:ea typeface="+mn-lt"/>
                <a:cs typeface="+mn-lt"/>
              </a:rPr>
              <a:t> </a:t>
            </a:r>
            <a:r>
              <a:rPr lang="en-US" altLang="ko-KR" sz="1200" dirty="0">
                <a:ea typeface="+mn-lt"/>
                <a:cs typeface="+mn-lt"/>
              </a:rPr>
              <a:t>clinical</a:t>
            </a:r>
            <a:r>
              <a:rPr lang="ko-KR" altLang="en-US" sz="1200" dirty="0">
                <a:ea typeface="+mn-lt"/>
                <a:cs typeface="+mn-lt"/>
              </a:rPr>
              <a:t> </a:t>
            </a:r>
            <a:r>
              <a:rPr lang="en-US" altLang="ko-KR" sz="1200" dirty="0">
                <a:ea typeface="+mn-lt"/>
                <a:cs typeface="+mn-lt"/>
              </a:rPr>
              <a:t>diagnosis</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characteristics</a:t>
            </a:r>
            <a:r>
              <a:rPr lang="ko-KR" altLang="en-US" sz="1200" dirty="0">
                <a:ea typeface="+mn-lt"/>
                <a:cs typeface="+mn-lt"/>
              </a:rPr>
              <a:t> </a:t>
            </a:r>
            <a:r>
              <a:rPr lang="en-US" altLang="ko-KR" sz="1200" dirty="0">
                <a:ea typeface="+mn-lt"/>
                <a:cs typeface="+mn-lt"/>
              </a:rPr>
              <a:t>of</a:t>
            </a:r>
            <a:r>
              <a:rPr lang="ko-KR" sz="1200" dirty="0">
                <a:ea typeface="+mn-lt"/>
                <a:cs typeface="+mn-lt"/>
              </a:rPr>
              <a:t> </a:t>
            </a:r>
            <a:r>
              <a:rPr lang="en-US" altLang="ko-KR" sz="1200" dirty="0">
                <a:ea typeface="+mn-lt"/>
                <a:cs typeface="+mn-lt"/>
              </a:rPr>
              <a:t>specific</a:t>
            </a:r>
            <a:r>
              <a:rPr lang="ko-KR" altLang="en-US" sz="1200" dirty="0">
                <a:ea typeface="+mn-lt"/>
                <a:cs typeface="+mn-lt"/>
              </a:rPr>
              <a:t> </a:t>
            </a:r>
            <a:r>
              <a:rPr lang="en-US" altLang="ko-KR" sz="1200" dirty="0">
                <a:ea typeface="+mn-lt"/>
                <a:cs typeface="+mn-lt"/>
              </a:rPr>
              <a:t>changes</a:t>
            </a:r>
            <a:r>
              <a:rPr lang="ko-KR" altLang="en-US" sz="1200" dirty="0">
                <a:ea typeface="+mn-lt"/>
                <a:cs typeface="+mn-lt"/>
              </a:rPr>
              <a:t> </a:t>
            </a:r>
            <a:r>
              <a:rPr lang="en-US" altLang="ko-KR" sz="1200" dirty="0">
                <a:ea typeface="+mn-lt"/>
                <a:cs typeface="+mn-lt"/>
              </a:rPr>
              <a:t>in</a:t>
            </a:r>
            <a:r>
              <a:rPr lang="ko-KR" altLang="en-US" sz="1200" dirty="0">
                <a:ea typeface="+mn-lt"/>
                <a:cs typeface="+mn-lt"/>
              </a:rPr>
              <a:t> </a:t>
            </a:r>
            <a:r>
              <a:rPr lang="en-US" altLang="ko-KR" sz="1200" dirty="0">
                <a:ea typeface="+mn-lt"/>
                <a:cs typeface="+mn-lt"/>
              </a:rPr>
              <a:t>inferior</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altLang="en-US" sz="1200" dirty="0">
                <a:ea typeface="+mn-lt"/>
                <a:cs typeface="+mn-lt"/>
              </a:rPr>
              <a:t> </a:t>
            </a:r>
            <a:r>
              <a:rPr lang="en-US" altLang="ko-KR" sz="1200" dirty="0">
                <a:ea typeface="+mn-lt"/>
                <a:cs typeface="+mn-lt"/>
              </a:rPr>
              <a:t>ECG</a:t>
            </a:r>
            <a:r>
              <a:rPr lang="ko-KR" sz="1200" dirty="0">
                <a:ea typeface="+mn-lt"/>
                <a:cs typeface="+mn-lt"/>
              </a:rPr>
              <a:t> </a:t>
            </a:r>
            <a:r>
              <a:rPr lang="en-US" altLang="ko-KR" sz="1200" dirty="0">
                <a:ea typeface="+mn-lt"/>
                <a:cs typeface="+mn-lt"/>
              </a:rPr>
              <a:t>signal,</a:t>
            </a:r>
            <a:r>
              <a:rPr lang="ko-KR"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proposed</a:t>
            </a:r>
            <a:r>
              <a:rPr lang="ko-KR" altLang="en-US" sz="1200" dirty="0">
                <a:ea typeface="+mn-lt"/>
                <a:cs typeface="+mn-lt"/>
              </a:rPr>
              <a:t> </a:t>
            </a:r>
            <a:r>
              <a:rPr lang="en-US" altLang="ko-KR" sz="1200" dirty="0">
                <a:ea typeface="+mn-lt"/>
                <a:cs typeface="+mn-lt"/>
              </a:rPr>
              <a:t>method</a:t>
            </a:r>
            <a:r>
              <a:rPr lang="ko-KR" altLang="en-US" sz="1200" dirty="0">
                <a:ea typeface="+mn-lt"/>
                <a:cs typeface="+mn-lt"/>
              </a:rPr>
              <a:t> </a:t>
            </a:r>
            <a:r>
              <a:rPr lang="en-US" altLang="ko-KR" sz="1200" dirty="0">
                <a:ea typeface="+mn-lt"/>
                <a:cs typeface="+mn-lt"/>
              </a:rPr>
              <a:t>can</a:t>
            </a:r>
            <a:r>
              <a:rPr lang="ko-KR" altLang="en-US" sz="1200" dirty="0">
                <a:ea typeface="+mn-lt"/>
                <a:cs typeface="+mn-lt"/>
              </a:rPr>
              <a:t> </a:t>
            </a:r>
            <a:r>
              <a:rPr lang="en-US" altLang="ko-KR" sz="1200" dirty="0">
                <a:ea typeface="+mn-lt"/>
                <a:cs typeface="+mn-lt"/>
              </a:rPr>
              <a:t>effectively</a:t>
            </a:r>
            <a:r>
              <a:rPr lang="ko-KR" altLang="en-US" sz="1200" dirty="0">
                <a:ea typeface="+mn-lt"/>
                <a:cs typeface="+mn-lt"/>
              </a:rPr>
              <a:t> </a:t>
            </a:r>
            <a:r>
              <a:rPr lang="en-US" altLang="ko-KR" sz="1200" dirty="0">
                <a:ea typeface="+mn-lt"/>
                <a:cs typeface="+mn-lt"/>
              </a:rPr>
              <a:t>make</a:t>
            </a:r>
            <a:r>
              <a:rPr lang="ko-KR" altLang="en-US" sz="1200" dirty="0">
                <a:ea typeface="+mn-lt"/>
                <a:cs typeface="+mn-lt"/>
              </a:rPr>
              <a:t> </a:t>
            </a:r>
            <a:r>
              <a:rPr lang="en-US" altLang="ko-KR" sz="1200" dirty="0">
                <a:ea typeface="+mn-lt"/>
                <a:cs typeface="+mn-lt"/>
              </a:rPr>
              <a:t>precise</a:t>
            </a:r>
            <a:r>
              <a:rPr lang="ko-KR" altLang="en-US" sz="1200" dirty="0">
                <a:ea typeface="+mn-lt"/>
                <a:cs typeface="+mn-lt"/>
              </a:rPr>
              <a:t> </a:t>
            </a:r>
            <a:r>
              <a:rPr lang="en-US" altLang="ko-KR" sz="1200" dirty="0">
                <a:ea typeface="+mn-lt"/>
                <a:cs typeface="+mn-lt"/>
              </a:rPr>
              <a:t>detection</a:t>
            </a:r>
            <a:r>
              <a:rPr lang="ko-KR" altLang="en-US" sz="1200" dirty="0">
                <a:ea typeface="+mn-lt"/>
                <a:cs typeface="+mn-lt"/>
              </a:rPr>
              <a:t> </a:t>
            </a:r>
            <a:r>
              <a:rPr lang="en-US" altLang="ko-KR" sz="1200" dirty="0">
                <a:ea typeface="+mn-lt"/>
                <a:cs typeface="+mn-lt"/>
              </a:rPr>
              <a:t>of</a:t>
            </a:r>
            <a:r>
              <a:rPr lang="ko-KR" altLang="en-US" sz="1200" dirty="0">
                <a:ea typeface="+mn-lt"/>
                <a:cs typeface="+mn-lt"/>
              </a:rPr>
              <a:t> </a:t>
            </a:r>
            <a:r>
              <a:rPr lang="en-US" altLang="ko-KR" sz="1200" dirty="0">
                <a:ea typeface="+mn-lt"/>
                <a:cs typeface="+mn-lt"/>
              </a:rPr>
              <a:t>inferior</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infarction</a:t>
            </a:r>
            <a:r>
              <a:rPr lang="ko-KR" altLang="en-US" sz="1200" dirty="0">
                <a:ea typeface="+mn-lt"/>
                <a:cs typeface="+mn-lt"/>
              </a:rPr>
              <a:t> </a:t>
            </a:r>
            <a:r>
              <a:rPr lang="en-US" altLang="ko-KR" sz="1200" dirty="0">
                <a:ea typeface="+mn-lt"/>
                <a:cs typeface="+mn-lt"/>
              </a:rPr>
              <a:t>by</a:t>
            </a:r>
            <a:r>
              <a:rPr lang="ko-KR" altLang="en-US" sz="1200" dirty="0">
                <a:ea typeface="+mn-lt"/>
                <a:cs typeface="+mn-lt"/>
              </a:rPr>
              <a:t> </a:t>
            </a:r>
            <a:r>
              <a:rPr lang="en-US" altLang="ko-KR" sz="1200" dirty="0">
                <a:ea typeface="+mn-lt"/>
                <a:cs typeface="+mn-lt"/>
              </a:rPr>
              <a:t>morphological</a:t>
            </a:r>
            <a:r>
              <a:rPr lang="ko-KR" altLang="en-US" sz="1200" dirty="0">
                <a:ea typeface="+mn-lt"/>
                <a:cs typeface="+mn-lt"/>
              </a:rPr>
              <a:t> </a:t>
            </a:r>
            <a:r>
              <a:rPr lang="en-US" altLang="ko-KR" sz="1200" dirty="0">
                <a:ea typeface="+mn-lt"/>
                <a:cs typeface="+mn-lt"/>
              </a:rPr>
              <a:t>features,</a:t>
            </a:r>
            <a:r>
              <a:rPr lang="ko-KR" altLang="en-US" sz="1200" dirty="0">
                <a:ea typeface="+mn-lt"/>
                <a:cs typeface="+mn-lt"/>
              </a:rPr>
              <a:t> </a:t>
            </a:r>
            <a:r>
              <a:rPr lang="ko-KR" sz="1200" dirty="0">
                <a:ea typeface="+mn-lt"/>
                <a:cs typeface="+mn-lt"/>
              </a:rPr>
              <a:t>and </a:t>
            </a:r>
            <a:r>
              <a:rPr lang="en-US" altLang="ko-KR" sz="1200" dirty="0">
                <a:ea typeface="+mn-lt"/>
                <a:cs typeface="+mn-lt"/>
              </a:rPr>
              <a:t>therefore</a:t>
            </a:r>
            <a:r>
              <a:rPr lang="ko-KR" altLang="en-US" sz="1200" dirty="0">
                <a:ea typeface="+mn-lt"/>
                <a:cs typeface="+mn-lt"/>
              </a:rPr>
              <a:t> </a:t>
            </a:r>
            <a:r>
              <a:rPr lang="en-US" altLang="ko-KR" sz="1200" dirty="0">
                <a:ea typeface="+mn-lt"/>
                <a:cs typeface="+mn-lt"/>
              </a:rPr>
              <a:t>is</a:t>
            </a:r>
            <a:r>
              <a:rPr lang="ko-KR" altLang="en-US" sz="1200" dirty="0">
                <a:ea typeface="+mn-lt"/>
                <a:cs typeface="+mn-lt"/>
              </a:rPr>
              <a:t> </a:t>
            </a:r>
            <a:r>
              <a:rPr lang="en-US" altLang="ko-KR" sz="1200" dirty="0">
                <a:ea typeface="+mn-lt"/>
                <a:cs typeface="+mn-lt"/>
              </a:rPr>
              <a:t>suitable</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be</a:t>
            </a:r>
            <a:r>
              <a:rPr lang="ko-KR" altLang="en-US" sz="1200" dirty="0">
                <a:ea typeface="+mn-lt"/>
                <a:cs typeface="+mn-lt"/>
              </a:rPr>
              <a:t> </a:t>
            </a:r>
            <a:r>
              <a:rPr lang="en-US" altLang="ko-KR" sz="1200" dirty="0">
                <a:ea typeface="+mn-lt"/>
                <a:cs typeface="+mn-lt"/>
              </a:rPr>
              <a:t>applied</a:t>
            </a:r>
            <a:r>
              <a:rPr lang="ko-KR" altLang="en-US" sz="1200" dirty="0">
                <a:ea typeface="+mn-lt"/>
                <a:cs typeface="+mn-lt"/>
              </a:rPr>
              <a:t> </a:t>
            </a:r>
            <a:r>
              <a:rPr lang="en-US" altLang="ko-KR" sz="1200" dirty="0">
                <a:ea typeface="+mn-lt"/>
                <a:cs typeface="+mn-lt"/>
              </a:rPr>
              <a:t>in</a:t>
            </a:r>
            <a:r>
              <a:rPr lang="ko-KR" sz="1200" dirty="0">
                <a:ea typeface="+mn-lt"/>
                <a:cs typeface="+mn-lt"/>
              </a:rPr>
              <a:t> </a:t>
            </a:r>
            <a:r>
              <a:rPr lang="en-US" altLang="ko-KR" sz="1200" dirty="0">
                <a:ea typeface="+mn-lt"/>
                <a:cs typeface="+mn-lt"/>
              </a:rPr>
              <a:t>portable</a:t>
            </a:r>
            <a:r>
              <a:rPr lang="ko-KR" altLang="en-US" sz="1200" dirty="0">
                <a:ea typeface="+mn-lt"/>
                <a:cs typeface="+mn-lt"/>
              </a:rPr>
              <a:t> </a:t>
            </a:r>
            <a:r>
              <a:rPr lang="en-US" altLang="ko-KR" sz="1200" dirty="0">
                <a:ea typeface="+mn-lt"/>
                <a:cs typeface="+mn-lt"/>
              </a:rPr>
              <a:t>devices</a:t>
            </a:r>
            <a:r>
              <a:rPr lang="ko-KR" altLang="en-US" sz="1200" dirty="0">
                <a:ea typeface="+mn-lt"/>
                <a:cs typeface="+mn-lt"/>
              </a:rPr>
              <a:t> </a:t>
            </a:r>
            <a:r>
              <a:rPr lang="en-US" altLang="ko-KR" sz="1200" dirty="0">
                <a:ea typeface="+mn-lt"/>
                <a:cs typeface="+mn-lt"/>
              </a:rPr>
              <a:t>development</a:t>
            </a:r>
            <a:r>
              <a:rPr lang="ko-KR" altLang="en-US" sz="1200" dirty="0">
                <a:ea typeface="+mn-lt"/>
                <a:cs typeface="+mn-lt"/>
              </a:rPr>
              <a:t> </a:t>
            </a:r>
            <a:r>
              <a:rPr lang="en-US" altLang="ko-KR" sz="1200" dirty="0">
                <a:ea typeface="+mn-lt"/>
                <a:cs typeface="+mn-lt"/>
              </a:rPr>
              <a:t>for</a:t>
            </a:r>
            <a:r>
              <a:rPr lang="ko-KR" altLang="en-US" sz="1200" dirty="0">
                <a:ea typeface="+mn-lt"/>
                <a:cs typeface="+mn-lt"/>
              </a:rPr>
              <a:t> </a:t>
            </a:r>
            <a:r>
              <a:rPr lang="en-US" altLang="ko-KR" sz="1200" dirty="0">
                <a:ea typeface="+mn-lt"/>
                <a:cs typeface="+mn-lt"/>
              </a:rPr>
              <a:t>clinical</a:t>
            </a:r>
            <a:r>
              <a:rPr lang="ko-KR" altLang="en-US" sz="1200" dirty="0">
                <a:ea typeface="+mn-lt"/>
                <a:cs typeface="+mn-lt"/>
              </a:rPr>
              <a:t> </a:t>
            </a:r>
            <a:r>
              <a:rPr lang="en-US" altLang="ko-KR" sz="1200" dirty="0">
                <a:ea typeface="+mn-lt"/>
                <a:cs typeface="+mn-lt"/>
              </a:rPr>
              <a:t>promotion</a:t>
            </a:r>
            <a:r>
              <a:rPr lang="ko-KR" sz="1200" dirty="0">
                <a:ea typeface="+mn-lt"/>
                <a:cs typeface="+mn-lt"/>
              </a:rPr>
              <a:t>.</a:t>
            </a:r>
          </a:p>
          <a:p>
            <a:pPr marL="0" indent="0">
              <a:buNone/>
            </a:pPr>
            <a:endParaRPr lang="ko-KR" altLang="en-US" sz="1200" dirty="0">
              <a:ea typeface="+mn-lt"/>
              <a:cs typeface="+mn-lt"/>
            </a:endParaRPr>
          </a:p>
          <a:p>
            <a:pPr marL="0" indent="0">
              <a:buNone/>
            </a:pPr>
            <a:r>
              <a:rPr lang="ko-KR" sz="1200" dirty="0">
                <a:ea typeface="+mn-lt"/>
                <a:cs typeface="+mn-lt"/>
              </a:rPr>
              <a:t>진단 방법론</a:t>
            </a:r>
          </a:p>
        </p:txBody>
      </p:sp>
    </p:spTree>
    <p:extLst>
      <p:ext uri="{BB962C8B-B14F-4D97-AF65-F5344CB8AC3E}">
        <p14:creationId xmlns:p14="http://schemas.microsoft.com/office/powerpoint/2010/main" val="1641674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400" b="1"/>
              <a:t>Application of machine learning and laser optical-acoustic spectroscopy to study the profile of exhaled air volatile markers of acute myocardial infarction</a:t>
            </a:r>
            <a:endParaRPr lang="ko-KR" altLang="en-US" sz="2400"/>
          </a:p>
          <a:p>
            <a:endParaRPr lang="en-US" altLang="ko-KR" sz="14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기존의 급성 심근경색(AMI) 진단은 매우 정확하며 그 효과를 입증했다. </a:t>
            </a:r>
            <a:br>
              <a:rPr lang="en-US" sz="1200" dirty="0">
                <a:ea typeface="+mn-lt"/>
                <a:cs typeface="+mn-lt"/>
              </a:rPr>
            </a:br>
            <a:r>
              <a:rPr lang="en-US" sz="1200" dirty="0">
                <a:ea typeface="+mn-lt"/>
                <a:cs typeface="+mn-lt"/>
              </a:rPr>
              <a:t>그러나, 이것에도 불구하고, 이 </a:t>
            </a:r>
            <a:r>
              <a:rPr lang="en-US" sz="1200" b="1" dirty="0">
                <a:ea typeface="+mn-lt"/>
                <a:cs typeface="+mn-lt"/>
              </a:rPr>
              <a:t>질병 발견을 위한 더 효과적인 방법들을 발견하는 것이 진행 중</a:t>
            </a:r>
            <a:r>
              <a:rPr lang="en-US" sz="1200" dirty="0">
                <a:ea typeface="+mn-lt"/>
                <a:cs typeface="+mn-lt"/>
              </a:rPr>
              <a:t>이다. </a:t>
            </a:r>
            <a:br>
              <a:rPr lang="en-US" sz="1200" dirty="0">
                <a:ea typeface="+mn-lt"/>
                <a:cs typeface="+mn-lt"/>
              </a:rPr>
            </a:br>
            <a:r>
              <a:rPr lang="en-US" sz="1200">
                <a:ea typeface="+mn-lt"/>
                <a:cs typeface="+mn-lt"/>
              </a:rPr>
              <a:t>이러한 관점에서, 유사한 진단을 위해 </a:t>
            </a:r>
            <a:r>
              <a:rPr lang="ko-KR" altLang="en-US" sz="1200" b="1">
                <a:ea typeface="+mn-lt"/>
                <a:cs typeface="+mn-lt"/>
              </a:rPr>
              <a:t>날숨</a:t>
            </a:r>
            <a:r>
              <a:rPr lang="en-US" sz="1200" b="1">
                <a:ea typeface="+mn-lt"/>
                <a:cs typeface="+mn-lt"/>
              </a:rPr>
              <a:t> 공기 분석을 적용하는 것</a:t>
            </a:r>
            <a:r>
              <a:rPr lang="en-US" sz="1200">
                <a:ea typeface="+mn-lt"/>
                <a:cs typeface="+mn-lt"/>
              </a:rPr>
              <a:t>이 중요합니다. </a:t>
            </a:r>
            <a:endParaRPr lang="ko-KR" altLang="en-US" dirty="0">
              <a:ea typeface="+mn-lt"/>
              <a:cs typeface="+mn-lt"/>
            </a:endParaRPr>
          </a:p>
          <a:p>
            <a:pPr marL="0" indent="0">
              <a:buNone/>
            </a:pPr>
            <a:r>
              <a:rPr lang="en-US" sz="1200">
                <a:ea typeface="+mn-lt"/>
                <a:cs typeface="+mn-lt"/>
              </a:rPr>
              <a:t>이 논문의 목적은 </a:t>
            </a:r>
            <a:r>
              <a:rPr lang="ko-KR" altLang="en-US" sz="1200" b="1">
                <a:ea typeface="+mn-lt"/>
                <a:cs typeface="+mn-lt"/>
              </a:rPr>
              <a:t>날숨</a:t>
            </a:r>
            <a:r>
              <a:rPr lang="en-US" sz="1200" b="1">
                <a:ea typeface="+mn-lt"/>
                <a:cs typeface="+mn-lt"/>
              </a:rPr>
              <a:t> 공기 스펙트럼 데이터를 사용하여 AMI </a:t>
            </a:r>
            <a:r>
              <a:rPr lang="en-US" sz="1200" b="1" dirty="0">
                <a:ea typeface="+mn-lt"/>
                <a:cs typeface="+mn-lt"/>
              </a:rPr>
              <a:t>진단 구성을 위한 예측 모델에 대한 효과적인 기계 학습 알고리즘을 연구하는 것</a:t>
            </a:r>
            <a:r>
              <a:rPr lang="en-US" sz="1200" dirty="0">
                <a:ea typeface="+mn-lt"/>
                <a:cs typeface="+mn-lt"/>
              </a:rPr>
              <a:t>이다. </a:t>
            </a:r>
            <a:br>
              <a:rPr lang="en-US" sz="1200" dirty="0">
                <a:ea typeface="+mn-lt"/>
                <a:cs typeface="+mn-lt"/>
              </a:rPr>
            </a:br>
            <a:r>
              <a:rPr lang="en-US" sz="1200">
                <a:ea typeface="+mn-lt"/>
                <a:cs typeface="+mn-lt"/>
              </a:rPr>
              <a:t>대상 그룹에는 1차 심근경색 환자 30명이 포함됐다. 통제 그룹에는 42명의 건강한 자원봉사자들이 포함되어 있었다. </a:t>
            </a:r>
            <a:br>
              <a:rPr lang="en-US" sz="1200" dirty="0">
                <a:ea typeface="+mn-lt"/>
                <a:cs typeface="+mn-lt"/>
              </a:rPr>
            </a:br>
            <a:r>
              <a:rPr lang="en-US" sz="1200">
                <a:ea typeface="+mn-lt"/>
                <a:cs typeface="+mn-lt"/>
              </a:rPr>
              <a:t>이중 채널 공명 광음파 검출기 셀과 </a:t>
            </a:r>
            <a:r>
              <a:rPr lang="en-US" sz="1200" dirty="0">
                <a:ea typeface="+mn-lt"/>
                <a:cs typeface="+mn-lt"/>
              </a:rPr>
              <a:t>광학 파라메트릭 발진기를 기반으로 하는 </a:t>
            </a:r>
            <a:r>
              <a:rPr lang="en-US" sz="1200" b="1" dirty="0">
                <a:ea typeface="+mn-lt"/>
                <a:cs typeface="+mn-lt"/>
              </a:rPr>
              <a:t>'레이저브리즈' 레이저 가스 분석기</a:t>
            </a:r>
            <a:r>
              <a:rPr lang="en-US" sz="1200" dirty="0">
                <a:ea typeface="+mn-lt"/>
                <a:cs typeface="+mn-lt"/>
              </a:rPr>
              <a:t>(스페셜 테크놀로지스 Ltd, 러시아)를 레이저 소스로 사용했다. </a:t>
            </a:r>
            <a:br>
              <a:rPr lang="en-US" sz="1200" dirty="0">
                <a:ea typeface="+mn-lt"/>
                <a:cs typeface="+mn-lt"/>
              </a:rPr>
            </a:br>
            <a:r>
              <a:rPr lang="en-US" sz="1200">
                <a:ea typeface="+mn-lt"/>
                <a:cs typeface="+mn-lt"/>
              </a:rPr>
              <a:t>패턴 인식 접근법은 가장 유익한 스펙트럼 범위 2.900 ± 0.125μm의 AMI 휘발성 마커 농도 집합과 흡수 계수 집합에 동일한 </a:t>
            </a:r>
            <a:r>
              <a:rPr lang="en-US" sz="1200" dirty="0">
                <a:ea typeface="+mn-lt"/>
                <a:cs typeface="+mn-lt"/>
              </a:rPr>
              <a:t>방식으로 적용되었다. </a:t>
            </a:r>
            <a:br>
              <a:rPr lang="en-US" sz="1200" dirty="0">
                <a:ea typeface="+mn-lt"/>
                <a:cs typeface="+mn-lt"/>
              </a:rPr>
            </a:br>
            <a:r>
              <a:rPr lang="en-US" sz="1200">
                <a:ea typeface="+mn-lt"/>
                <a:cs typeface="+mn-lt"/>
              </a:rPr>
              <a:t>흡수 </a:t>
            </a:r>
            <a:r>
              <a:rPr lang="en-US" sz="1200" dirty="0">
                <a:ea typeface="+mn-lt"/>
                <a:cs typeface="+mn-lt"/>
              </a:rPr>
              <a:t>계수 집합을 기반으로 생성된 예측 모델은 선형 지지 벡터 머신(SVM)을 주성분 분석과 결합했을 때 감도와 특이성의 평균값 0.86을 제공했다. 6개의 휘발성 AMI 마커(C5H12, N2O, NO2, C2H4, CO, CO2)를 사용하여 생성된 예측 모델은 선형 SVM 사용 시 민감도와 특이성의 평균값 각각 0.82와 0.93을 제공했다.</a:t>
            </a:r>
          </a:p>
          <a:p>
            <a:pPr marL="0" indent="0">
              <a:buNone/>
            </a:pPr>
            <a:r>
              <a:rPr lang="en-US" altLang="ko-KR" sz="1200">
                <a:ea typeface="+mn-lt"/>
                <a:cs typeface="+mn-lt"/>
              </a:rPr>
              <a:t>그냥 이런 방법도 있다 정도?</a:t>
            </a:r>
            <a:endParaRPr lang="en-US" altLang="ko-KR" sz="1200" dirty="0">
              <a:ea typeface="+mn-lt"/>
              <a:cs typeface="+mn-lt"/>
            </a:endParaRPr>
          </a:p>
        </p:txBody>
      </p:sp>
    </p:spTree>
    <p:extLst>
      <p:ext uri="{BB962C8B-B14F-4D97-AF65-F5344CB8AC3E}">
        <p14:creationId xmlns:p14="http://schemas.microsoft.com/office/powerpoint/2010/main" val="360880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3200" b="1" dirty="0"/>
              <a:t>Automatically Detecting Acute Myocardial Infarction Events from EHR Text: A Preliminary Study</a:t>
            </a:r>
            <a:endParaRPr lang="ko-KR" altLang="en-US" sz="32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a:ea typeface="+mn-lt"/>
                <a:cs typeface="+mn-lt"/>
              </a:rPr>
              <a:t>Preliminary Study </a:t>
            </a:r>
            <a:r>
              <a:rPr lang="en-US" altLang="ko-KR" sz="1200" dirty="0" err="1">
                <a:ea typeface="+mn-lt"/>
                <a:cs typeface="+mn-lt"/>
              </a:rPr>
              <a:t>선행연구라는</a:t>
            </a:r>
            <a:r>
              <a:rPr lang="en-US" altLang="ko-KR" sz="1200" dirty="0">
                <a:ea typeface="+mn-lt"/>
                <a:cs typeface="+mn-lt"/>
              </a:rPr>
              <a:t> </a:t>
            </a:r>
            <a:r>
              <a:rPr lang="en-US" altLang="ko-KR" sz="1200" dirty="0" err="1">
                <a:ea typeface="+mn-lt"/>
                <a:cs typeface="+mn-lt"/>
              </a:rPr>
              <a:t>한계점이</a:t>
            </a:r>
            <a:r>
              <a:rPr lang="en-US" altLang="ko-KR" sz="1200" dirty="0">
                <a:ea typeface="+mn-lt"/>
                <a:cs typeface="+mn-lt"/>
              </a:rPr>
              <a:t> </a:t>
            </a:r>
            <a:r>
              <a:rPr lang="en-US" altLang="ko-KR" sz="1200" dirty="0" err="1">
                <a:ea typeface="+mn-lt"/>
                <a:cs typeface="+mn-lt"/>
              </a:rPr>
              <a:t>존재하지만</a:t>
            </a:r>
            <a:r>
              <a:rPr lang="en-US" altLang="ko-KR" sz="1200" dirty="0">
                <a:ea typeface="+mn-lt"/>
                <a:cs typeface="+mn-lt"/>
              </a:rPr>
              <a:t> </a:t>
            </a:r>
            <a:r>
              <a:rPr lang="en-US" altLang="ko-KR" sz="1200" dirty="0" err="1">
                <a:ea typeface="+mn-lt"/>
                <a:cs typeface="+mn-lt"/>
              </a:rPr>
              <a:t>시사하는</a:t>
            </a:r>
            <a:r>
              <a:rPr lang="en-US" altLang="ko-KR" sz="1200" dirty="0">
                <a:ea typeface="+mn-lt"/>
                <a:cs typeface="+mn-lt"/>
              </a:rPr>
              <a:t> </a:t>
            </a:r>
            <a:r>
              <a:rPr lang="en-US" altLang="ko-KR" sz="1200" dirty="0" err="1">
                <a:ea typeface="+mn-lt"/>
                <a:cs typeface="+mn-lt"/>
              </a:rPr>
              <a:t>바는</a:t>
            </a:r>
            <a:r>
              <a:rPr lang="en-US" altLang="ko-KR" sz="1200" dirty="0">
                <a:ea typeface="+mn-lt"/>
                <a:cs typeface="+mn-lt"/>
              </a:rPr>
              <a:t> </a:t>
            </a:r>
            <a:r>
              <a:rPr lang="en-US" altLang="ko-KR" sz="1200" dirty="0" err="1">
                <a:ea typeface="+mn-lt"/>
                <a:cs typeface="+mn-lt"/>
              </a:rPr>
              <a:t>충분히</a:t>
            </a:r>
            <a:r>
              <a:rPr lang="en-US" altLang="ko-KR" sz="1200" dirty="0">
                <a:ea typeface="+mn-lt"/>
                <a:cs typeface="+mn-lt"/>
              </a:rPr>
              <a:t> </a:t>
            </a:r>
            <a:r>
              <a:rPr lang="en-US" altLang="ko-KR" sz="1200" dirty="0" err="1">
                <a:ea typeface="+mn-lt"/>
                <a:cs typeface="+mn-lt"/>
              </a:rPr>
              <a:t>있을</a:t>
            </a:r>
            <a:r>
              <a:rPr lang="en-US" altLang="ko-KR" sz="1200" dirty="0">
                <a:ea typeface="+mn-lt"/>
                <a:cs typeface="+mn-lt"/>
              </a:rPr>
              <a:t> 것 </a:t>
            </a:r>
            <a:r>
              <a:rPr lang="en-US" altLang="ko-KR" sz="1200" dirty="0" err="1">
                <a:ea typeface="+mn-lt"/>
                <a:cs typeface="+mn-lt"/>
              </a:rPr>
              <a:t>같다</a:t>
            </a:r>
            <a:r>
              <a:rPr lang="en-US" altLang="ko-KR" sz="1200" dirty="0">
                <a:ea typeface="+mn-lt"/>
                <a:cs typeface="+mn-lt"/>
              </a:rPr>
              <a:t>.</a:t>
            </a:r>
          </a:p>
          <a:p>
            <a:pPr marL="0" indent="0">
              <a:buNone/>
            </a:pPr>
            <a:r>
              <a:rPr lang="en-US" sz="1200" dirty="0">
                <a:ea typeface="+mn-lt"/>
                <a:cs typeface="+mn-lt"/>
              </a:rPr>
              <a:t>WHAS(Worcester Heart Attack Study)는 </a:t>
            </a:r>
            <a:r>
              <a:rPr lang="en-US" sz="1200" dirty="0" err="1">
                <a:ea typeface="+mn-lt"/>
                <a:cs typeface="+mn-lt"/>
              </a:rPr>
              <a:t>인구</a:t>
            </a:r>
            <a:r>
              <a:rPr lang="en-US" sz="1200" dirty="0">
                <a:ea typeface="+mn-lt"/>
                <a:cs typeface="+mn-lt"/>
              </a:rPr>
              <a:t> </a:t>
            </a:r>
            <a:r>
              <a:rPr lang="en-US" sz="1200" dirty="0" err="1">
                <a:ea typeface="+mn-lt"/>
                <a:cs typeface="+mn-lt"/>
              </a:rPr>
              <a:t>기반</a:t>
            </a:r>
            <a:r>
              <a:rPr lang="en-US" sz="1200" dirty="0">
                <a:ea typeface="+mn-lt"/>
                <a:cs typeface="+mn-lt"/>
              </a:rPr>
              <a:t> </a:t>
            </a:r>
            <a:r>
              <a:rPr lang="en-US" sz="1200" dirty="0" err="1">
                <a:ea typeface="+mn-lt"/>
                <a:cs typeface="+mn-lt"/>
              </a:rPr>
              <a:t>감시</a:t>
            </a:r>
            <a:r>
              <a:rPr lang="en-US" sz="1200" dirty="0">
                <a:ea typeface="+mn-lt"/>
                <a:cs typeface="+mn-lt"/>
              </a:rPr>
              <a:t> </a:t>
            </a:r>
            <a:r>
              <a:rPr lang="en-US" sz="1200" dirty="0" err="1">
                <a:ea typeface="+mn-lt"/>
                <a:cs typeface="+mn-lt"/>
              </a:rPr>
              <a:t>프로젝트로</a:t>
            </a:r>
            <a:r>
              <a:rPr lang="en-US" sz="1200" dirty="0">
                <a:ea typeface="+mn-lt"/>
                <a:cs typeface="+mn-lt"/>
              </a:rPr>
              <a:t> </a:t>
            </a:r>
            <a:r>
              <a:rPr lang="en-US" sz="1200" dirty="0" err="1">
                <a:ea typeface="+mn-lt"/>
                <a:cs typeface="+mn-lt"/>
              </a:rPr>
              <a:t>매사추세츠</a:t>
            </a:r>
            <a:r>
              <a:rPr lang="en-US" sz="1200" dirty="0">
                <a:ea typeface="+mn-lt"/>
                <a:cs typeface="+mn-lt"/>
              </a:rPr>
              <a:t> </a:t>
            </a:r>
            <a:r>
              <a:rPr lang="en-US" sz="1200" dirty="0" err="1">
                <a:ea typeface="+mn-lt"/>
                <a:cs typeface="+mn-lt"/>
              </a:rPr>
              <a:t>중심부</a:t>
            </a:r>
            <a:r>
              <a:rPr lang="en-US" sz="1200" dirty="0">
                <a:ea typeface="+mn-lt"/>
                <a:cs typeface="+mn-lt"/>
              </a:rPr>
              <a:t> </a:t>
            </a:r>
            <a:r>
              <a:rPr lang="en-US" sz="1200" dirty="0" err="1">
                <a:ea typeface="+mn-lt"/>
                <a:cs typeface="+mn-lt"/>
              </a:rPr>
              <a:t>거주자의</a:t>
            </a:r>
            <a:r>
              <a:rPr lang="en-US" sz="1200" dirty="0">
                <a:ea typeface="+mn-lt"/>
                <a:cs typeface="+mn-lt"/>
              </a:rPr>
              <a:t> </a:t>
            </a:r>
            <a:r>
              <a:rPr lang="en-US" sz="1200" dirty="0" err="1">
                <a:ea typeface="+mn-lt"/>
                <a:cs typeface="+mn-lt"/>
              </a:rPr>
              <a:t>급성</a:t>
            </a:r>
            <a:r>
              <a:rPr lang="en-US" sz="1200" dirty="0">
                <a:ea typeface="+mn-lt"/>
                <a:cs typeface="+mn-lt"/>
              </a:rPr>
              <a:t> </a:t>
            </a:r>
            <a:r>
              <a:rPr lang="en-US" sz="1200" dirty="0" err="1">
                <a:ea typeface="+mn-lt"/>
                <a:cs typeface="+mn-lt"/>
              </a:rPr>
              <a:t>심근경색</a:t>
            </a:r>
            <a:r>
              <a:rPr lang="en-US" sz="1200" dirty="0">
                <a:ea typeface="+mn-lt"/>
                <a:cs typeface="+mn-lt"/>
              </a:rPr>
              <a:t>(AMI) </a:t>
            </a:r>
            <a:r>
              <a:rPr lang="en-US" sz="1200" dirty="0" err="1">
                <a:ea typeface="+mn-lt"/>
                <a:cs typeface="+mn-lt"/>
              </a:rPr>
              <a:t>발생률</a:t>
            </a:r>
            <a:r>
              <a:rPr lang="en-US" sz="1200" dirty="0">
                <a:ea typeface="+mn-lt"/>
                <a:cs typeface="+mn-lt"/>
              </a:rPr>
              <a:t>, </a:t>
            </a:r>
            <a:r>
              <a:rPr lang="en-US" sz="1200" dirty="0" err="1">
                <a:ea typeface="+mn-lt"/>
                <a:cs typeface="+mn-lt"/>
              </a:rPr>
              <a:t>병원</a:t>
            </a:r>
            <a:r>
              <a:rPr lang="en-US" sz="1200" dirty="0">
                <a:ea typeface="+mn-lt"/>
                <a:cs typeface="+mn-lt"/>
              </a:rPr>
              <a:t> 내 및 </a:t>
            </a:r>
            <a:r>
              <a:rPr lang="en-US" sz="1200" dirty="0" err="1">
                <a:ea typeface="+mn-lt"/>
                <a:cs typeface="+mn-lt"/>
              </a:rPr>
              <a:t>장기</a:t>
            </a:r>
            <a:r>
              <a:rPr lang="en-US" sz="1200" dirty="0">
                <a:ea typeface="+mn-lt"/>
                <a:cs typeface="+mn-lt"/>
              </a:rPr>
              <a:t> </a:t>
            </a:r>
            <a:r>
              <a:rPr lang="en-US" sz="1200" dirty="0" err="1">
                <a:ea typeface="+mn-lt"/>
                <a:cs typeface="+mn-lt"/>
              </a:rPr>
              <a:t>생존률</a:t>
            </a:r>
            <a:r>
              <a:rPr lang="en-US" sz="1200" dirty="0">
                <a:ea typeface="+mn-lt"/>
                <a:cs typeface="+mn-lt"/>
              </a:rPr>
              <a:t> </a:t>
            </a:r>
            <a:r>
              <a:rPr lang="en-US" sz="1200" dirty="0" err="1">
                <a:ea typeface="+mn-lt"/>
                <a:cs typeface="+mn-lt"/>
              </a:rPr>
              <a:t>추세를</a:t>
            </a:r>
            <a:r>
              <a:rPr lang="en-US" sz="1200" dirty="0">
                <a:ea typeface="+mn-lt"/>
                <a:cs typeface="+mn-lt"/>
              </a:rPr>
              <a:t> </a:t>
            </a:r>
            <a:r>
              <a:rPr lang="en-US" sz="1200" dirty="0" err="1">
                <a:ea typeface="+mn-lt"/>
                <a:cs typeface="+mn-lt"/>
              </a:rPr>
              <a:t>조사한다</a:t>
            </a:r>
            <a:r>
              <a:rPr lang="en-US" sz="1200" dirty="0">
                <a:ea typeface="+mn-lt"/>
                <a:cs typeface="+mn-lt"/>
              </a:rPr>
              <a:t>. </a:t>
            </a:r>
            <a:r>
              <a:rPr lang="en-US" sz="1200" dirty="0" err="1">
                <a:ea typeface="+mn-lt"/>
                <a:cs typeface="+mn-lt"/>
              </a:rPr>
              <a:t>그것은</a:t>
            </a:r>
            <a:r>
              <a:rPr lang="en-US" sz="1200" dirty="0">
                <a:ea typeface="+mn-lt"/>
                <a:cs typeface="+mn-lt"/>
              </a:rPr>
              <a:t> </a:t>
            </a:r>
            <a:r>
              <a:rPr lang="en-US" sz="1200" dirty="0" err="1">
                <a:ea typeface="+mn-lt"/>
                <a:cs typeface="+mn-lt"/>
              </a:rPr>
              <a:t>AMI의</a:t>
            </a:r>
            <a:r>
              <a:rPr lang="en-US" sz="1200" dirty="0">
                <a:ea typeface="+mn-lt"/>
                <a:cs typeface="+mn-lt"/>
              </a:rPr>
              <a:t> </a:t>
            </a:r>
            <a:r>
              <a:rPr lang="en-US" sz="1200" dirty="0" err="1">
                <a:ea typeface="+mn-lt"/>
                <a:cs typeface="+mn-lt"/>
              </a:rPr>
              <a:t>다양한</a:t>
            </a:r>
            <a:r>
              <a:rPr lang="en-US" sz="1200" dirty="0">
                <a:ea typeface="+mn-lt"/>
                <a:cs typeface="+mn-lt"/>
              </a:rPr>
              <a:t> </a:t>
            </a:r>
            <a:r>
              <a:rPr lang="en-US" sz="1200" dirty="0" err="1">
                <a:ea typeface="+mn-lt"/>
                <a:cs typeface="+mn-lt"/>
              </a:rPr>
              <a:t>측면에</a:t>
            </a:r>
            <a:r>
              <a:rPr lang="en-US" sz="1200" dirty="0">
                <a:ea typeface="+mn-lt"/>
                <a:cs typeface="+mn-lt"/>
              </a:rPr>
              <a:t> </a:t>
            </a:r>
            <a:r>
              <a:rPr lang="en-US" sz="1200" dirty="0" err="1">
                <a:ea typeface="+mn-lt"/>
                <a:cs typeface="+mn-lt"/>
              </a:rPr>
              <a:t>대한</a:t>
            </a:r>
            <a:r>
              <a:rPr lang="en-US" sz="1200" dirty="0">
                <a:ea typeface="+mn-lt"/>
                <a:cs typeface="+mn-lt"/>
              </a:rPr>
              <a:t> </a:t>
            </a:r>
            <a:r>
              <a:rPr lang="en-US" sz="1200" dirty="0" err="1">
                <a:ea typeface="+mn-lt"/>
                <a:cs typeface="+mn-lt"/>
              </a:rPr>
              <a:t>통찰력을</a:t>
            </a:r>
            <a:r>
              <a:rPr lang="en-US" sz="1200" dirty="0">
                <a:ea typeface="+mn-lt"/>
                <a:cs typeface="+mn-lt"/>
              </a:rPr>
              <a:t> </a:t>
            </a:r>
            <a:r>
              <a:rPr lang="en-US" sz="1200" dirty="0" err="1">
                <a:ea typeface="+mn-lt"/>
                <a:cs typeface="+mn-lt"/>
              </a:rPr>
              <a:t>제공한다</a:t>
            </a:r>
            <a:r>
              <a:rPr lang="en-US" sz="1200" dirty="0">
                <a:ea typeface="+mn-lt"/>
                <a:cs typeface="+mn-lt"/>
              </a:rPr>
              <a:t>. </a:t>
            </a:r>
            <a:r>
              <a:rPr lang="en-US" sz="1200" dirty="0" err="1">
                <a:ea typeface="+mn-lt"/>
                <a:cs typeface="+mn-lt"/>
              </a:rPr>
              <a:t>대부분의</a:t>
            </a:r>
            <a:r>
              <a:rPr lang="en-US" sz="1200" dirty="0">
                <a:ea typeface="+mn-lt"/>
                <a:cs typeface="+mn-lt"/>
              </a:rPr>
              <a:t> </a:t>
            </a:r>
            <a:r>
              <a:rPr lang="en-US" sz="1200" dirty="0" err="1">
                <a:ea typeface="+mn-lt"/>
                <a:cs typeface="+mn-lt"/>
              </a:rPr>
              <a:t>데이터는</a:t>
            </a:r>
            <a:r>
              <a:rPr lang="en-US" sz="1200" dirty="0">
                <a:ea typeface="+mn-lt"/>
                <a:cs typeface="+mn-lt"/>
              </a:rPr>
              <a:t> </a:t>
            </a:r>
            <a:r>
              <a:rPr lang="en-US" sz="1200" dirty="0" err="1">
                <a:ea typeface="+mn-lt"/>
                <a:cs typeface="+mn-lt"/>
              </a:rPr>
              <a:t>수동으로</a:t>
            </a:r>
            <a:r>
              <a:rPr lang="en-US" sz="1200" dirty="0">
                <a:ea typeface="+mn-lt"/>
                <a:cs typeface="+mn-lt"/>
              </a:rPr>
              <a:t> </a:t>
            </a:r>
            <a:r>
              <a:rPr lang="en-US" sz="1200" dirty="0" err="1">
                <a:ea typeface="+mn-lt"/>
                <a:cs typeface="+mn-lt"/>
              </a:rPr>
              <a:t>평가되었다</a:t>
            </a:r>
            <a:r>
              <a:rPr lang="en-US" sz="1200" dirty="0">
                <a:ea typeface="+mn-lt"/>
                <a:cs typeface="+mn-lt"/>
              </a:rPr>
              <a:t>. </a:t>
            </a:r>
            <a:r>
              <a:rPr lang="en-US" sz="1200" dirty="0" err="1">
                <a:ea typeface="+mn-lt"/>
                <a:cs typeface="+mn-lt"/>
              </a:rPr>
              <a:t>우리는</a:t>
            </a:r>
            <a:r>
              <a:rPr lang="en-US" sz="1200" dirty="0">
                <a:ea typeface="+mn-lt"/>
                <a:cs typeface="+mn-lt"/>
              </a:rPr>
              <a:t> 이 </a:t>
            </a:r>
            <a:r>
              <a:rPr lang="en-US" sz="1200" dirty="0" err="1">
                <a:ea typeface="+mn-lt"/>
                <a:cs typeface="+mn-lt"/>
              </a:rPr>
              <a:t>프로세스를</a:t>
            </a:r>
            <a:r>
              <a:rPr lang="en-US" sz="1200" dirty="0">
                <a:ea typeface="+mn-lt"/>
                <a:cs typeface="+mn-lt"/>
              </a:rPr>
              <a:t> </a:t>
            </a:r>
            <a:r>
              <a:rPr lang="en-US" sz="1200" dirty="0" err="1">
                <a:ea typeface="+mn-lt"/>
                <a:cs typeface="+mn-lt"/>
              </a:rPr>
              <a:t>자동화하기</a:t>
            </a:r>
            <a:r>
              <a:rPr lang="en-US" sz="1200" dirty="0">
                <a:ea typeface="+mn-lt"/>
                <a:cs typeface="+mn-lt"/>
              </a:rPr>
              <a:t> </a:t>
            </a:r>
            <a:r>
              <a:rPr lang="en-US" sz="1200" dirty="0" err="1">
                <a:ea typeface="+mn-lt"/>
                <a:cs typeface="+mn-lt"/>
              </a:rPr>
              <a:t>위해</a:t>
            </a:r>
            <a:r>
              <a:rPr lang="en-US" sz="1200" dirty="0">
                <a:ea typeface="+mn-lt"/>
                <a:cs typeface="+mn-lt"/>
              </a:rPr>
              <a:t> </a:t>
            </a:r>
            <a:r>
              <a:rPr lang="en-US" sz="1200" dirty="0" err="1">
                <a:ea typeface="+mn-lt"/>
                <a:cs typeface="+mn-lt"/>
              </a:rPr>
              <a:t>감독되는</a:t>
            </a:r>
            <a:r>
              <a:rPr lang="en-US" sz="1200" dirty="0">
                <a:ea typeface="+mn-lt"/>
                <a:cs typeface="+mn-lt"/>
              </a:rPr>
              <a:t>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 </a:t>
            </a:r>
            <a:r>
              <a:rPr lang="en-US" sz="1200" dirty="0" err="1">
                <a:ea typeface="+mn-lt"/>
                <a:cs typeface="+mn-lt"/>
              </a:rPr>
              <a:t>접근</a:t>
            </a:r>
            <a:r>
              <a:rPr lang="en-US" sz="1200" dirty="0">
                <a:ea typeface="+mn-lt"/>
                <a:cs typeface="+mn-lt"/>
              </a:rPr>
              <a:t> </a:t>
            </a:r>
            <a:r>
              <a:rPr lang="en-US" sz="1200" dirty="0" err="1">
                <a:ea typeface="+mn-lt"/>
                <a:cs typeface="+mn-lt"/>
              </a:rPr>
              <a:t>방식을</a:t>
            </a:r>
            <a:r>
              <a:rPr lang="en-US" sz="1200" dirty="0">
                <a:ea typeface="+mn-lt"/>
                <a:cs typeface="+mn-lt"/>
              </a:rPr>
              <a:t> </a:t>
            </a:r>
            <a:r>
              <a:rPr lang="en-US" sz="1200" dirty="0" err="1">
                <a:ea typeface="+mn-lt"/>
                <a:cs typeface="+mn-lt"/>
              </a:rPr>
              <a:t>개발하고</a:t>
            </a:r>
            <a:r>
              <a:rPr lang="en-US" sz="1200" dirty="0">
                <a:ea typeface="+mn-lt"/>
                <a:cs typeface="+mn-lt"/>
              </a:rPr>
              <a:t> </a:t>
            </a:r>
            <a:r>
              <a:rPr lang="en-US" sz="1200" dirty="0" err="1">
                <a:ea typeface="+mn-lt"/>
                <a:cs typeface="+mn-lt"/>
              </a:rPr>
              <a:t>있다</a:t>
            </a:r>
            <a:r>
              <a:rPr lang="en-US" sz="1200" dirty="0">
                <a:ea typeface="+mn-lt"/>
                <a:cs typeface="+mn-lt"/>
              </a:rPr>
              <a:t>. </a:t>
            </a:r>
            <a:r>
              <a:rPr lang="en-US" sz="1200" dirty="0" err="1">
                <a:ea typeface="+mn-lt"/>
                <a:cs typeface="+mn-lt"/>
              </a:rPr>
              <a:t>기존</a:t>
            </a:r>
            <a:r>
              <a:rPr lang="en-US" sz="1200" dirty="0">
                <a:ea typeface="+mn-lt"/>
                <a:cs typeface="+mn-lt"/>
              </a:rPr>
              <a:t> WHAS </a:t>
            </a:r>
            <a:r>
              <a:rPr lang="en-US" sz="1200" dirty="0" err="1">
                <a:ea typeface="+mn-lt"/>
                <a:cs typeface="+mn-lt"/>
              </a:rPr>
              <a:t>데이터를</a:t>
            </a:r>
            <a:r>
              <a:rPr lang="en-US" sz="1200" dirty="0">
                <a:ea typeface="+mn-lt"/>
                <a:cs typeface="+mn-lt"/>
              </a:rPr>
              <a:t> </a:t>
            </a:r>
            <a:r>
              <a:rPr lang="en-US" sz="1200" dirty="0" err="1">
                <a:ea typeface="+mn-lt"/>
                <a:cs typeface="+mn-lt"/>
              </a:rPr>
              <a:t>자동화</a:t>
            </a:r>
            <a:r>
              <a:rPr lang="en-US" sz="1200" dirty="0">
                <a:ea typeface="+mn-lt"/>
                <a:cs typeface="+mn-lt"/>
              </a:rPr>
              <a:t> </a:t>
            </a:r>
            <a:r>
              <a:rPr lang="en-US" sz="1200" dirty="0" err="1">
                <a:ea typeface="+mn-lt"/>
                <a:cs typeface="+mn-lt"/>
              </a:rPr>
              <a:t>시스템에</a:t>
            </a:r>
            <a:r>
              <a:rPr lang="en-US" sz="1200" dirty="0">
                <a:ea typeface="+mn-lt"/>
                <a:cs typeface="+mn-lt"/>
              </a:rPr>
              <a:t> </a:t>
            </a:r>
            <a:r>
              <a:rPr lang="en-US" sz="1200" dirty="0" err="1">
                <a:ea typeface="+mn-lt"/>
                <a:cs typeface="+mn-lt"/>
              </a:rPr>
              <a:t>직접</a:t>
            </a:r>
            <a:r>
              <a:rPr lang="en-US" sz="1200" dirty="0">
                <a:ea typeface="+mn-lt"/>
                <a:cs typeface="+mn-lt"/>
              </a:rPr>
              <a:t> </a:t>
            </a:r>
            <a:r>
              <a:rPr lang="en-US" sz="1200" dirty="0" err="1">
                <a:ea typeface="+mn-lt"/>
                <a:cs typeface="+mn-lt"/>
              </a:rPr>
              <a:t>사용할</a:t>
            </a:r>
            <a:r>
              <a:rPr lang="en-US" sz="1200" dirty="0">
                <a:ea typeface="+mn-lt"/>
                <a:cs typeface="+mn-lt"/>
              </a:rPr>
              <a:t> 수 </a:t>
            </a:r>
            <a:r>
              <a:rPr lang="en-US" sz="1200" dirty="0" err="1">
                <a:ea typeface="+mn-lt"/>
                <a:cs typeface="+mn-lt"/>
              </a:rPr>
              <a:t>없기</a:t>
            </a:r>
            <a:r>
              <a:rPr lang="en-US" sz="1200" dirty="0">
                <a:ea typeface="+mn-lt"/>
                <a:cs typeface="+mn-lt"/>
              </a:rPr>
              <a:t> </a:t>
            </a:r>
            <a:r>
              <a:rPr lang="en-US" sz="1200" dirty="0" err="1">
                <a:ea typeface="+mn-lt"/>
                <a:cs typeface="+mn-lt"/>
              </a:rPr>
              <a:t>때문에</a:t>
            </a:r>
            <a:r>
              <a:rPr lang="en-US" sz="1200" dirty="0">
                <a:ea typeface="+mn-lt"/>
                <a:cs typeface="+mn-lt"/>
              </a:rPr>
              <a:t> </a:t>
            </a:r>
            <a:r>
              <a:rPr lang="en-US" sz="1200" dirty="0" err="1">
                <a:ea typeface="+mn-lt"/>
                <a:cs typeface="+mn-lt"/>
              </a:rPr>
              <a:t>먼저</a:t>
            </a:r>
            <a:r>
              <a:rPr lang="en-US" sz="1200" dirty="0">
                <a:ea typeface="+mn-lt"/>
                <a:cs typeface="+mn-lt"/>
              </a:rPr>
              <a:t> </a:t>
            </a:r>
            <a:r>
              <a:rPr lang="en-US" sz="1200" dirty="0" err="1">
                <a:ea typeface="+mn-lt"/>
                <a:cs typeface="+mn-lt"/>
              </a:rPr>
              <a:t>전자</a:t>
            </a:r>
            <a:r>
              <a:rPr lang="en-US" sz="1200" dirty="0">
                <a:ea typeface="+mn-lt"/>
                <a:cs typeface="+mn-lt"/>
              </a:rPr>
              <a:t> </a:t>
            </a:r>
            <a:r>
              <a:rPr lang="en-US" sz="1200" dirty="0" err="1">
                <a:ea typeface="+mn-lt"/>
                <a:cs typeface="+mn-lt"/>
              </a:rPr>
              <a:t>건강</a:t>
            </a:r>
            <a:r>
              <a:rPr lang="en-US" sz="1200" dirty="0">
                <a:ea typeface="+mn-lt"/>
                <a:cs typeface="+mn-lt"/>
              </a:rPr>
              <a:t> </a:t>
            </a:r>
            <a:r>
              <a:rPr lang="en-US" sz="1200" dirty="0" err="1">
                <a:ea typeface="+mn-lt"/>
                <a:cs typeface="+mn-lt"/>
              </a:rPr>
              <a:t>기록</a:t>
            </a:r>
            <a:r>
              <a:rPr lang="en-US" sz="1200" dirty="0">
                <a:ea typeface="+mn-lt"/>
                <a:cs typeface="+mn-lt"/>
              </a:rPr>
              <a:t>(EHR)의 AMI </a:t>
            </a:r>
            <a:r>
              <a:rPr lang="en-US" sz="1200" dirty="0" err="1">
                <a:ea typeface="+mn-lt"/>
                <a:cs typeface="+mn-lt"/>
              </a:rPr>
              <a:t>정보에</a:t>
            </a:r>
            <a:r>
              <a:rPr lang="en-US" sz="1200" dirty="0">
                <a:ea typeface="+mn-lt"/>
                <a:cs typeface="+mn-lt"/>
              </a:rPr>
              <a:t> </a:t>
            </a:r>
            <a:r>
              <a:rPr lang="en-US" sz="1200" dirty="0" err="1">
                <a:ea typeface="+mn-lt"/>
                <a:cs typeface="+mn-lt"/>
              </a:rPr>
              <a:t>주석을</a:t>
            </a:r>
            <a:r>
              <a:rPr lang="en-US" sz="1200" dirty="0">
                <a:ea typeface="+mn-lt"/>
                <a:cs typeface="+mn-lt"/>
              </a:rPr>
              <a:t> </a:t>
            </a:r>
            <a:r>
              <a:rPr lang="en-US" sz="1200" dirty="0" err="1">
                <a:ea typeface="+mn-lt"/>
                <a:cs typeface="+mn-lt"/>
              </a:rPr>
              <a:t>달았다</a:t>
            </a:r>
            <a:r>
              <a:rPr lang="en-US" sz="1200" dirty="0">
                <a:ea typeface="+mn-lt"/>
                <a:cs typeface="+mn-lt"/>
              </a:rPr>
              <a:t>. 0.74에 </a:t>
            </a:r>
            <a:r>
              <a:rPr lang="en-US" sz="1200" dirty="0" err="1">
                <a:ea typeface="+mn-lt"/>
                <a:cs typeface="+mn-lt"/>
              </a:rPr>
              <a:t>대한</a:t>
            </a:r>
            <a:r>
              <a:rPr lang="en-US" sz="1200" dirty="0">
                <a:ea typeface="+mn-lt"/>
                <a:cs typeface="+mn-lt"/>
              </a:rPr>
              <a:t> </a:t>
            </a:r>
            <a:r>
              <a:rPr lang="en-US" sz="1200" dirty="0" err="1">
                <a:ea typeface="+mn-lt"/>
                <a:cs typeface="+mn-lt"/>
              </a:rPr>
              <a:t>주석자간</a:t>
            </a:r>
            <a:r>
              <a:rPr lang="en-US" sz="1200" dirty="0">
                <a:ea typeface="+mn-lt"/>
                <a:cs typeface="+mn-lt"/>
              </a:rPr>
              <a:t> </a:t>
            </a:r>
            <a:r>
              <a:rPr lang="en-US" sz="1200" dirty="0" err="1">
                <a:ea typeface="+mn-lt"/>
                <a:cs typeface="+mn-lt"/>
              </a:rPr>
              <a:t>합의와</a:t>
            </a:r>
            <a:r>
              <a:rPr lang="en-US" sz="1200" dirty="0">
                <a:ea typeface="+mn-lt"/>
                <a:cs typeface="+mn-lt"/>
              </a:rPr>
              <a:t> </a:t>
            </a:r>
            <a:r>
              <a:rPr lang="en-US" sz="1200" dirty="0" err="1">
                <a:ea typeface="+mn-lt"/>
                <a:cs typeface="+mn-lt"/>
              </a:rPr>
              <a:t>Cohen의</a:t>
            </a:r>
            <a:r>
              <a:rPr lang="en-US" sz="1200" dirty="0">
                <a:ea typeface="+mn-lt"/>
                <a:cs typeface="+mn-lt"/>
              </a:rPr>
              <a:t> </a:t>
            </a:r>
            <a:r>
              <a:rPr lang="en-US" sz="1200" dirty="0" err="1">
                <a:ea typeface="+mn-lt"/>
                <a:cs typeface="+mn-lt"/>
              </a:rPr>
              <a:t>cohen의</a:t>
            </a:r>
            <a:r>
              <a:rPr lang="en-US" sz="1200" dirty="0">
                <a:ea typeface="+mn-lt"/>
                <a:cs typeface="+mn-lt"/>
              </a:rPr>
              <a:t> 0.9에 </a:t>
            </a:r>
            <a:r>
              <a:rPr lang="en-US" sz="1200" dirty="0" err="1">
                <a:ea typeface="+mn-lt"/>
                <a:cs typeface="+mn-lt"/>
              </a:rPr>
              <a:t>대한</a:t>
            </a:r>
            <a:r>
              <a:rPr lang="en-US" sz="1200" dirty="0">
                <a:ea typeface="+mn-lt"/>
                <a:cs typeface="+mn-lt"/>
              </a:rPr>
              <a:t> </a:t>
            </a:r>
            <a:r>
              <a:rPr lang="en-US" sz="1200" dirty="0" err="1">
                <a:ea typeface="+mn-lt"/>
                <a:cs typeface="+mn-lt"/>
              </a:rPr>
              <a:t>엄격한</a:t>
            </a:r>
            <a:r>
              <a:rPr lang="en-US" sz="1200" dirty="0">
                <a:ea typeface="+mn-lt"/>
                <a:cs typeface="+mn-lt"/>
              </a:rPr>
              <a:t> </a:t>
            </a:r>
            <a:r>
              <a:rPr lang="en-US" sz="1200" dirty="0" err="1">
                <a:ea typeface="+mn-lt"/>
                <a:cs typeface="+mn-lt"/>
              </a:rPr>
              <a:t>합의로</a:t>
            </a:r>
            <a:r>
              <a:rPr lang="en-US" sz="1200" dirty="0">
                <a:ea typeface="+mn-lt"/>
                <a:cs typeface="+mn-lt"/>
              </a:rPr>
              <a:t> 105개의 EHR </a:t>
            </a:r>
            <a:r>
              <a:rPr lang="en-US" sz="1200" dirty="0" err="1">
                <a:ea typeface="+mn-lt"/>
                <a:cs typeface="+mn-lt"/>
              </a:rPr>
              <a:t>배출</a:t>
            </a:r>
            <a:r>
              <a:rPr lang="en-US" sz="1200" dirty="0">
                <a:ea typeface="+mn-lt"/>
                <a:cs typeface="+mn-lt"/>
              </a:rPr>
              <a:t> </a:t>
            </a:r>
            <a:r>
              <a:rPr lang="en-US" sz="1200" dirty="0" err="1">
                <a:ea typeface="+mn-lt"/>
                <a:cs typeface="+mn-lt"/>
              </a:rPr>
              <a:t>요약</a:t>
            </a:r>
            <a:r>
              <a:rPr lang="en-US" sz="1200" dirty="0">
                <a:ea typeface="+mn-lt"/>
                <a:cs typeface="+mn-lt"/>
              </a:rPr>
              <a:t>(135k </a:t>
            </a:r>
            <a:r>
              <a:rPr lang="en-US" sz="1200" dirty="0" err="1">
                <a:ea typeface="+mn-lt"/>
                <a:cs typeface="+mn-lt"/>
              </a:rPr>
              <a:t>토큰</a:t>
            </a:r>
            <a:r>
              <a:rPr lang="en-US" sz="1200" dirty="0">
                <a:ea typeface="+mn-lt"/>
                <a:cs typeface="+mn-lt"/>
              </a:rPr>
              <a:t>)에 </a:t>
            </a:r>
            <a:r>
              <a:rPr lang="en-US" sz="1200" dirty="0" err="1">
                <a:ea typeface="+mn-lt"/>
                <a:cs typeface="+mn-lt"/>
              </a:rPr>
              <a:t>주석을</a:t>
            </a:r>
            <a:r>
              <a:rPr lang="en-US" sz="1200" dirty="0">
                <a:ea typeface="+mn-lt"/>
                <a:cs typeface="+mn-lt"/>
              </a:rPr>
              <a:t> </a:t>
            </a:r>
            <a:r>
              <a:rPr lang="en-US" sz="1200" dirty="0" err="1">
                <a:ea typeface="+mn-lt"/>
                <a:cs typeface="+mn-lt"/>
              </a:rPr>
              <a:t>달았다</a:t>
            </a:r>
            <a:r>
              <a:rPr lang="en-US" sz="1200" dirty="0">
                <a:ea typeface="+mn-lt"/>
                <a:cs typeface="+mn-lt"/>
              </a:rPr>
              <a:t>. 그 후, </a:t>
            </a:r>
            <a:r>
              <a:rPr lang="en-US" sz="1200" dirty="0" err="1">
                <a:ea typeface="+mn-lt"/>
                <a:cs typeface="+mn-lt"/>
              </a:rPr>
              <a:t>우리는</a:t>
            </a:r>
            <a:r>
              <a:rPr lang="en-US" sz="1200" dirty="0">
                <a:ea typeface="+mn-lt"/>
                <a:cs typeface="+mn-lt"/>
              </a:rPr>
              <a:t> AMI </a:t>
            </a:r>
            <a:r>
              <a:rPr lang="en-US" sz="1200" dirty="0" err="1">
                <a:ea typeface="+mn-lt"/>
                <a:cs typeface="+mn-lt"/>
              </a:rPr>
              <a:t>탐지를</a:t>
            </a:r>
            <a:r>
              <a:rPr lang="en-US" sz="1200" dirty="0">
                <a:ea typeface="+mn-lt"/>
                <a:cs typeface="+mn-lt"/>
              </a:rPr>
              <a:t> </a:t>
            </a:r>
            <a:r>
              <a:rPr lang="en-US" sz="1200" dirty="0" err="1">
                <a:ea typeface="+mn-lt"/>
                <a:cs typeface="+mn-lt"/>
              </a:rPr>
              <a:t>위해</a:t>
            </a:r>
            <a:r>
              <a:rPr lang="en-US" sz="1200" dirty="0">
                <a:ea typeface="+mn-lt"/>
                <a:cs typeface="+mn-lt"/>
              </a:rPr>
              <a:t> </a:t>
            </a:r>
            <a:r>
              <a:rPr lang="en-US" sz="1200" dirty="0" err="1">
                <a:ea typeface="+mn-lt"/>
                <a:cs typeface="+mn-lt"/>
              </a:rPr>
              <a:t>최첨단</a:t>
            </a:r>
            <a:r>
              <a:rPr lang="en-US" sz="1200" dirty="0">
                <a:ea typeface="+mn-lt"/>
                <a:cs typeface="+mn-lt"/>
              </a:rPr>
              <a:t> </a:t>
            </a:r>
            <a:r>
              <a:rPr lang="en-US" sz="1200" dirty="0" err="1">
                <a:ea typeface="+mn-lt"/>
                <a:cs typeface="+mn-lt"/>
              </a:rPr>
              <a:t>감독</a:t>
            </a:r>
            <a:r>
              <a:rPr lang="en-US" sz="1200" dirty="0">
                <a:ea typeface="+mn-lt"/>
                <a:cs typeface="+mn-lt"/>
              </a:rPr>
              <a:t>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 </a:t>
            </a:r>
            <a:r>
              <a:rPr lang="en-US" sz="1200" dirty="0" err="1">
                <a:ea typeface="+mn-lt"/>
                <a:cs typeface="+mn-lt"/>
              </a:rPr>
              <a:t>모델인</a:t>
            </a:r>
            <a:r>
              <a:rPr lang="en-US" sz="1200" dirty="0">
                <a:ea typeface="+mn-lt"/>
                <a:cs typeface="+mn-lt"/>
              </a:rPr>
              <a:t> </a:t>
            </a:r>
            <a:r>
              <a:rPr lang="en-US" sz="1200" dirty="0" err="1">
                <a:ea typeface="+mn-lt"/>
                <a:cs typeface="+mn-lt"/>
              </a:rPr>
              <a:t>조건부</a:t>
            </a:r>
            <a:r>
              <a:rPr lang="en-US" sz="1200" dirty="0">
                <a:ea typeface="+mn-lt"/>
                <a:cs typeface="+mn-lt"/>
              </a:rPr>
              <a:t> </a:t>
            </a:r>
            <a:r>
              <a:rPr lang="en-US" sz="1200" dirty="0" err="1">
                <a:ea typeface="+mn-lt"/>
                <a:cs typeface="+mn-lt"/>
              </a:rPr>
              <a:t>무작위</a:t>
            </a:r>
            <a:r>
              <a:rPr lang="en-US" sz="1200" dirty="0">
                <a:ea typeface="+mn-lt"/>
                <a:cs typeface="+mn-lt"/>
              </a:rPr>
              <a:t> </a:t>
            </a:r>
            <a:r>
              <a:rPr lang="en-US" sz="1200" dirty="0" err="1">
                <a:ea typeface="+mn-lt"/>
                <a:cs typeface="+mn-lt"/>
              </a:rPr>
              <a:t>필드</a:t>
            </a:r>
            <a:r>
              <a:rPr lang="en-US" sz="1200" dirty="0">
                <a:ea typeface="+mn-lt"/>
                <a:cs typeface="+mn-lt"/>
              </a:rPr>
              <a:t>(CRF)를 </a:t>
            </a:r>
            <a:r>
              <a:rPr lang="en-US" sz="1200" dirty="0" err="1">
                <a:ea typeface="+mn-lt"/>
                <a:cs typeface="+mn-lt"/>
              </a:rPr>
              <a:t>적용했다</a:t>
            </a:r>
            <a:r>
              <a:rPr lang="en-US" sz="1200" dirty="0">
                <a:ea typeface="+mn-lt"/>
                <a:cs typeface="+mn-lt"/>
              </a:rPr>
              <a:t>. </a:t>
            </a:r>
            <a:r>
              <a:rPr lang="en-US" sz="1200" dirty="0" err="1">
                <a:ea typeface="+mn-lt"/>
                <a:cs typeface="+mn-lt"/>
              </a:rPr>
              <a:t>데이터</a:t>
            </a:r>
            <a:r>
              <a:rPr lang="en-US" sz="1200" dirty="0">
                <a:ea typeface="+mn-lt"/>
                <a:cs typeface="+mn-lt"/>
              </a:rPr>
              <a:t> </a:t>
            </a:r>
            <a:r>
              <a:rPr lang="en-US" sz="1200" dirty="0" err="1">
                <a:ea typeface="+mn-lt"/>
                <a:cs typeface="+mn-lt"/>
              </a:rPr>
              <a:t>희소성</a:t>
            </a:r>
            <a:r>
              <a:rPr lang="en-US" sz="1200" dirty="0">
                <a:ea typeface="+mn-lt"/>
                <a:cs typeface="+mn-lt"/>
              </a:rPr>
              <a:t> </a:t>
            </a:r>
            <a:r>
              <a:rPr lang="en-US" sz="1200" dirty="0" err="1">
                <a:ea typeface="+mn-lt"/>
                <a:cs typeface="+mn-lt"/>
              </a:rPr>
              <a:t>문제를</a:t>
            </a:r>
            <a:r>
              <a:rPr lang="en-US" sz="1200" dirty="0">
                <a:ea typeface="+mn-lt"/>
                <a:cs typeface="+mn-lt"/>
              </a:rPr>
              <a:t> </a:t>
            </a:r>
            <a:r>
              <a:rPr lang="en-US" sz="1200" dirty="0" err="1">
                <a:ea typeface="+mn-lt"/>
                <a:cs typeface="+mn-lt"/>
              </a:rPr>
              <a:t>극복하기</a:t>
            </a:r>
            <a:r>
              <a:rPr lang="en-US" sz="1200" dirty="0">
                <a:ea typeface="+mn-lt"/>
                <a:cs typeface="+mn-lt"/>
              </a:rPr>
              <a:t> </a:t>
            </a:r>
            <a:r>
              <a:rPr lang="en-US" sz="1200" dirty="0" err="1">
                <a:ea typeface="+mn-lt"/>
                <a:cs typeface="+mn-lt"/>
              </a:rPr>
              <a:t>위해</a:t>
            </a:r>
            <a:r>
              <a:rPr lang="en-US" sz="1200" dirty="0">
                <a:ea typeface="+mn-lt"/>
                <a:cs typeface="+mn-lt"/>
              </a:rPr>
              <a:t> </a:t>
            </a:r>
            <a:r>
              <a:rPr lang="en-US" sz="1200" dirty="0" err="1">
                <a:ea typeface="+mn-lt"/>
                <a:cs typeface="+mn-lt"/>
              </a:rPr>
              <a:t>다양한</a:t>
            </a:r>
            <a:r>
              <a:rPr lang="en-US" sz="1200" dirty="0">
                <a:ea typeface="+mn-lt"/>
                <a:cs typeface="+mn-lt"/>
              </a:rPr>
              <a:t> </a:t>
            </a:r>
            <a:r>
              <a:rPr lang="en-US" sz="1200" dirty="0" err="1">
                <a:ea typeface="+mn-lt"/>
                <a:cs typeface="+mn-lt"/>
              </a:rPr>
              <a:t>접근</a:t>
            </a:r>
            <a:r>
              <a:rPr lang="en-US" sz="1200" dirty="0">
                <a:ea typeface="+mn-lt"/>
                <a:cs typeface="+mn-lt"/>
              </a:rPr>
              <a:t> </a:t>
            </a:r>
            <a:r>
              <a:rPr lang="en-US" sz="1200" dirty="0" err="1">
                <a:ea typeface="+mn-lt"/>
                <a:cs typeface="+mn-lt"/>
              </a:rPr>
              <a:t>방식을</a:t>
            </a:r>
            <a:r>
              <a:rPr lang="en-US" sz="1200" dirty="0">
                <a:ea typeface="+mn-lt"/>
                <a:cs typeface="+mn-lt"/>
              </a:rPr>
              <a:t> </a:t>
            </a:r>
            <a:r>
              <a:rPr lang="en-US" sz="1200" dirty="0" err="1">
                <a:ea typeface="+mn-lt"/>
                <a:cs typeface="+mn-lt"/>
              </a:rPr>
              <a:t>탐색했으며</a:t>
            </a:r>
            <a:r>
              <a:rPr lang="en-US" sz="1200" dirty="0">
                <a:ea typeface="+mn-lt"/>
                <a:cs typeface="+mn-lt"/>
              </a:rPr>
              <a:t>, 그 </a:t>
            </a:r>
            <a:r>
              <a:rPr lang="en-US" sz="1200" dirty="0" err="1">
                <a:ea typeface="+mn-lt"/>
                <a:cs typeface="+mn-lt"/>
              </a:rPr>
              <a:t>결과</a:t>
            </a:r>
            <a:r>
              <a:rPr lang="en-US" sz="1200" dirty="0">
                <a:ea typeface="+mn-lt"/>
                <a:cs typeface="+mn-lt"/>
              </a:rPr>
              <a:t> </a:t>
            </a:r>
            <a:r>
              <a:rPr lang="en-US" sz="1200" dirty="0" err="1">
                <a:ea typeface="+mn-lt"/>
                <a:cs typeface="+mn-lt"/>
              </a:rPr>
              <a:t>클러스터</a:t>
            </a:r>
            <a:r>
              <a:rPr lang="en-US" sz="1200" dirty="0">
                <a:ea typeface="+mn-lt"/>
                <a:cs typeface="+mn-lt"/>
              </a:rPr>
              <a:t> </a:t>
            </a:r>
            <a:r>
              <a:rPr lang="en-US" sz="1200" dirty="0" err="1">
                <a:ea typeface="+mn-lt"/>
                <a:cs typeface="+mn-lt"/>
              </a:rPr>
              <a:t>기반</a:t>
            </a:r>
            <a:r>
              <a:rPr lang="en-US" sz="1200" dirty="0">
                <a:ea typeface="+mn-lt"/>
                <a:cs typeface="+mn-lt"/>
              </a:rPr>
              <a:t> </a:t>
            </a:r>
            <a:r>
              <a:rPr lang="en-US" sz="1200" dirty="0" err="1">
                <a:ea typeface="+mn-lt"/>
                <a:cs typeface="+mn-lt"/>
              </a:rPr>
              <a:t>단어</a:t>
            </a:r>
            <a:r>
              <a:rPr lang="en-US" sz="1200" dirty="0">
                <a:ea typeface="+mn-lt"/>
                <a:cs typeface="+mn-lt"/>
              </a:rPr>
              <a:t> </a:t>
            </a:r>
            <a:r>
              <a:rPr lang="en-US" sz="1200" dirty="0" err="1">
                <a:ea typeface="+mn-lt"/>
                <a:cs typeface="+mn-lt"/>
              </a:rPr>
              <a:t>기능이</a:t>
            </a:r>
            <a:r>
              <a:rPr lang="en-US" sz="1200" dirty="0">
                <a:ea typeface="+mn-lt"/>
                <a:cs typeface="+mn-lt"/>
              </a:rPr>
              <a:t> </a:t>
            </a:r>
            <a:r>
              <a:rPr lang="en-US" sz="1200" dirty="0" err="1">
                <a:ea typeface="+mn-lt"/>
                <a:cs typeface="+mn-lt"/>
              </a:rPr>
              <a:t>최고의</a:t>
            </a:r>
            <a:r>
              <a:rPr lang="en-US" sz="1200" dirty="0">
                <a:ea typeface="+mn-lt"/>
                <a:cs typeface="+mn-lt"/>
              </a:rPr>
              <a:t> </a:t>
            </a:r>
            <a:r>
              <a:rPr lang="en-US" sz="1200" dirty="0" err="1">
                <a:ea typeface="+mn-lt"/>
                <a:cs typeface="+mn-lt"/>
              </a:rPr>
              <a:t>성능을</a:t>
            </a:r>
            <a:r>
              <a:rPr lang="en-US" sz="1200" dirty="0">
                <a:ea typeface="+mn-lt"/>
                <a:cs typeface="+mn-lt"/>
              </a:rPr>
              <a:t> </a:t>
            </a:r>
            <a:r>
              <a:rPr lang="en-US" sz="1200" dirty="0" err="1">
                <a:ea typeface="+mn-lt"/>
                <a:cs typeface="+mn-lt"/>
              </a:rPr>
              <a:t>달성했음을</a:t>
            </a:r>
            <a:r>
              <a:rPr lang="en-US" sz="1200" dirty="0">
                <a:ea typeface="+mn-lt"/>
                <a:cs typeface="+mn-lt"/>
              </a:rPr>
              <a:t> </a:t>
            </a:r>
            <a:r>
              <a:rPr lang="en-US" sz="1200" dirty="0" err="1">
                <a:ea typeface="+mn-lt"/>
                <a:cs typeface="+mn-lt"/>
              </a:rPr>
              <a:t>보여주었다</a:t>
            </a:r>
            <a:r>
              <a:rPr lang="en-US" sz="1200" dirty="0">
                <a:ea typeface="+mn-lt"/>
                <a:cs typeface="+mn-lt"/>
              </a:rPr>
              <a:t>.</a:t>
            </a:r>
            <a:endParaRPr lang="en-US" dirty="0">
              <a:ea typeface="+mn-lt"/>
              <a:cs typeface="+mn-lt"/>
            </a:endParaRPr>
          </a:p>
          <a:p>
            <a:pPr marL="0" indent="0">
              <a:buNone/>
            </a:pPr>
            <a:endParaRPr lang="en-US" sz="1200" dirty="0">
              <a:ea typeface="맑은 고딕"/>
            </a:endParaRPr>
          </a:p>
          <a:p>
            <a:pPr marL="0" indent="0">
              <a:buNone/>
            </a:pPr>
            <a:r>
              <a:rPr lang="ko-KR" altLang="en-US" sz="1200" dirty="0">
                <a:ea typeface="맑은 고딕"/>
              </a:rPr>
              <a:t>이상의</a:t>
            </a:r>
            <a:r>
              <a:rPr lang="en-US" sz="1200" dirty="0">
                <a:ea typeface="맑은 고딕"/>
              </a:rPr>
              <a:t> </a:t>
            </a:r>
            <a:r>
              <a:rPr lang="ko-KR" altLang="en-US" sz="1200" dirty="0">
                <a:ea typeface="맑은 고딕"/>
              </a:rPr>
              <a:t>연구는</a:t>
            </a:r>
            <a:r>
              <a:rPr lang="en-US" sz="1200" dirty="0">
                <a:ea typeface="맑은 고딕"/>
              </a:rPr>
              <a:t> </a:t>
            </a:r>
            <a:r>
              <a:rPr lang="ko-KR" altLang="en-US" sz="1200" dirty="0">
                <a:ea typeface="맑은 고딕"/>
              </a:rPr>
              <a:t>이해한</a:t>
            </a:r>
            <a:r>
              <a:rPr lang="en-US" sz="1200" dirty="0">
                <a:ea typeface="맑은 고딕"/>
              </a:rPr>
              <a:t> </a:t>
            </a:r>
            <a:r>
              <a:rPr lang="ko-KR" altLang="en-US" sz="1200" dirty="0">
                <a:ea typeface="맑은 고딕"/>
              </a:rPr>
              <a:t>바에</a:t>
            </a:r>
            <a:r>
              <a:rPr lang="en-US" sz="1200" dirty="0">
                <a:ea typeface="맑은 고딕"/>
              </a:rPr>
              <a:t> </a:t>
            </a:r>
            <a:r>
              <a:rPr lang="ko-KR" altLang="en-US" sz="1200" dirty="0">
                <a:ea typeface="맑은 고딕"/>
              </a:rPr>
              <a:t>따르면</a:t>
            </a:r>
            <a:r>
              <a:rPr lang="en-US" altLang="ko-KR" sz="1200" dirty="0">
                <a:ea typeface="맑은 고딕"/>
              </a:rPr>
              <a:t> </a:t>
            </a:r>
            <a:r>
              <a:rPr lang="en-US" altLang="ko-KR" sz="1200" dirty="0" err="1">
                <a:ea typeface="맑은 고딕"/>
              </a:rPr>
              <a:t>필기로</a:t>
            </a:r>
            <a:r>
              <a:rPr lang="en-US" altLang="ko-KR" sz="1200" dirty="0">
                <a:ea typeface="맑은 고딕"/>
              </a:rPr>
              <a:t> </a:t>
            </a:r>
            <a:r>
              <a:rPr lang="en-US" altLang="ko-KR" sz="1200" dirty="0" err="1">
                <a:ea typeface="맑은 고딕"/>
              </a:rPr>
              <a:t>기재된</a:t>
            </a:r>
            <a:r>
              <a:rPr lang="en-US" altLang="ko-KR" sz="1200" dirty="0">
                <a:ea typeface="맑은 고딕"/>
              </a:rPr>
              <a:t> </a:t>
            </a:r>
            <a:r>
              <a:rPr lang="en-US" altLang="ko-KR" sz="1200" dirty="0" err="1">
                <a:ea typeface="맑은 고딕"/>
              </a:rPr>
              <a:t>진단을</a:t>
            </a:r>
            <a:r>
              <a:rPr lang="en-US" altLang="ko-KR" sz="1200" dirty="0">
                <a:ea typeface="맑은 고딕"/>
              </a:rPr>
              <a:t> </a:t>
            </a:r>
            <a:r>
              <a:rPr lang="en-US" altLang="ko-KR" sz="1200" dirty="0" err="1">
                <a:ea typeface="맑은 고딕"/>
              </a:rPr>
              <a:t>자동으로</a:t>
            </a:r>
            <a:r>
              <a:rPr lang="en-US" altLang="ko-KR" sz="1200" dirty="0">
                <a:ea typeface="맑은 고딕"/>
              </a:rPr>
              <a:t> </a:t>
            </a:r>
            <a:r>
              <a:rPr lang="en-US" altLang="ko-KR" sz="1200" dirty="0" err="1">
                <a:ea typeface="맑은 고딕"/>
              </a:rPr>
              <a:t>식별하여</a:t>
            </a:r>
            <a:r>
              <a:rPr lang="en-US" altLang="ko-KR" sz="1200" dirty="0">
                <a:ea typeface="맑은 고딕"/>
              </a:rPr>
              <a:t> </a:t>
            </a:r>
            <a:r>
              <a:rPr lang="en-US" altLang="ko-KR" sz="1200" dirty="0" err="1">
                <a:ea typeface="맑은 고딕"/>
              </a:rPr>
              <a:t>AMI를</a:t>
            </a:r>
            <a:r>
              <a:rPr lang="en-US" altLang="ko-KR" sz="1200" dirty="0">
                <a:ea typeface="맑은 고딕"/>
              </a:rPr>
              <a:t> </a:t>
            </a:r>
            <a:r>
              <a:rPr lang="en-US" altLang="ko-KR" sz="1200" dirty="0" err="1">
                <a:ea typeface="맑은 고딕"/>
              </a:rPr>
              <a:t>진단하는</a:t>
            </a:r>
            <a:r>
              <a:rPr lang="en-US" altLang="ko-KR" sz="1200" dirty="0">
                <a:ea typeface="맑은 고딕"/>
              </a:rPr>
              <a:t> </a:t>
            </a:r>
            <a:r>
              <a:rPr lang="en-US" altLang="ko-KR" sz="1200" dirty="0" err="1">
                <a:ea typeface="맑은 고딕"/>
              </a:rPr>
              <a:t>기계의</a:t>
            </a:r>
            <a:r>
              <a:rPr lang="en-US" altLang="ko-KR" sz="1200" dirty="0">
                <a:ea typeface="맑은 고딕"/>
              </a:rPr>
              <a:t> </a:t>
            </a:r>
            <a:r>
              <a:rPr lang="en-US" altLang="ko-KR" sz="1200" dirty="0" err="1">
                <a:ea typeface="맑은 고딕"/>
              </a:rPr>
              <a:t>연구를</a:t>
            </a:r>
            <a:r>
              <a:rPr lang="en-US" altLang="ko-KR" sz="1200" dirty="0">
                <a:ea typeface="맑은 고딕"/>
              </a:rPr>
              <a:t> </a:t>
            </a:r>
            <a:r>
              <a:rPr lang="en-US" altLang="ko-KR" sz="1200" dirty="0" err="1">
                <a:ea typeface="맑은 고딕"/>
              </a:rPr>
              <a:t>진행하였다고</a:t>
            </a:r>
            <a:r>
              <a:rPr lang="en-US" altLang="ko-KR" sz="1200" dirty="0">
                <a:ea typeface="맑은 고딕"/>
              </a:rPr>
              <a:t> 볼 수 </a:t>
            </a:r>
            <a:r>
              <a:rPr lang="en-US" altLang="ko-KR" sz="1200" dirty="0" err="1">
                <a:ea typeface="맑은 고딕"/>
              </a:rPr>
              <a:t>있다</a:t>
            </a:r>
            <a:r>
              <a:rPr lang="en-US" altLang="ko-KR" sz="1200" dirty="0">
                <a:ea typeface="맑은 고딕"/>
              </a:rPr>
              <a:t>.</a:t>
            </a:r>
          </a:p>
          <a:p>
            <a:pPr marL="0" indent="0">
              <a:buNone/>
            </a:pPr>
            <a:r>
              <a:rPr lang="en-US" altLang="ko-KR" sz="1200" dirty="0">
                <a:ea typeface="맑은 고딕"/>
              </a:rPr>
              <a:t>이 </a:t>
            </a:r>
            <a:r>
              <a:rPr lang="en-US" altLang="ko-KR" sz="1200" dirty="0" err="1">
                <a:ea typeface="맑은 고딕"/>
              </a:rPr>
              <a:t>또한</a:t>
            </a:r>
            <a:r>
              <a:rPr lang="en-US" altLang="ko-KR" sz="1200" dirty="0">
                <a:ea typeface="맑은 고딕"/>
              </a:rPr>
              <a:t> </a:t>
            </a:r>
            <a:r>
              <a:rPr lang="en-US" altLang="ko-KR" sz="1200" dirty="0" err="1">
                <a:ea typeface="맑은 고딕"/>
              </a:rPr>
              <a:t>접근법으로</a:t>
            </a:r>
            <a:r>
              <a:rPr lang="en-US" altLang="ko-KR" sz="1200" dirty="0">
                <a:ea typeface="맑은 고딕"/>
              </a:rPr>
              <a:t> </a:t>
            </a:r>
            <a:r>
              <a:rPr lang="en-US" altLang="ko-KR" sz="1200" dirty="0" err="1">
                <a:ea typeface="맑은 고딕"/>
              </a:rPr>
              <a:t>사용할</a:t>
            </a:r>
            <a:r>
              <a:rPr lang="en-US" altLang="ko-KR" sz="1200" dirty="0">
                <a:ea typeface="맑은 고딕"/>
              </a:rPr>
              <a:t> 수 </a:t>
            </a:r>
            <a:r>
              <a:rPr lang="en-US" altLang="ko-KR" sz="1200" dirty="0" err="1">
                <a:ea typeface="맑은 고딕"/>
              </a:rPr>
              <a:t>있을</a:t>
            </a:r>
            <a:r>
              <a:rPr lang="en-US" altLang="ko-KR" sz="1200" dirty="0">
                <a:ea typeface="맑은 고딕"/>
              </a:rPr>
              <a:t> 듯 </a:t>
            </a:r>
            <a:r>
              <a:rPr lang="en-US" altLang="ko-KR" sz="1200" dirty="0" err="1">
                <a:ea typeface="맑은 고딕"/>
              </a:rPr>
              <a:t>하다</a:t>
            </a:r>
            <a:r>
              <a:rPr lang="en-US" altLang="ko-KR" sz="1200" dirty="0">
                <a:ea typeface="맑은 고딕"/>
              </a:rPr>
              <a:t>.</a:t>
            </a:r>
          </a:p>
        </p:txBody>
      </p:sp>
    </p:spTree>
    <p:extLst>
      <p:ext uri="{BB962C8B-B14F-4D97-AF65-F5344CB8AC3E}">
        <p14:creationId xmlns:p14="http://schemas.microsoft.com/office/powerpoint/2010/main" val="293356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400" b="1"/>
              <a:t>An artificial intelligence approach to early predict non-ST-elevation myocardial infarction patients with chest pain</a:t>
            </a:r>
            <a:endParaRPr lang="ko-KR" altLang="en-US" sz="2400"/>
          </a:p>
          <a:p>
            <a:endParaRPr lang="en-US" altLang="ko-KR" sz="14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a:ea typeface="+mn-lt"/>
                <a:cs typeface="+mn-lt"/>
              </a:rPr>
              <a:t>흉통을 동반한 NSTEMI 환자 조기 예측을 위한 인공지능 접근.</a:t>
            </a:r>
            <a:endParaRPr lang="ko-KR" altLang="en-US">
              <a:ea typeface="맑은 고딕" panose="020B0503020000020004" pitchFamily="34" charset="-127"/>
              <a:cs typeface="+mn-lt"/>
            </a:endParaRPr>
          </a:p>
          <a:p>
            <a:pPr marL="0" indent="0">
              <a:buNone/>
            </a:pPr>
            <a:r>
              <a:rPr lang="en-US" sz="1200">
                <a:ea typeface="+mn-lt"/>
                <a:cs typeface="+mn-lt"/>
              </a:rPr>
              <a:t>Hospital admission rate for the patients with chest pain has already been increased worldwide but </a:t>
            </a:r>
            <a:r>
              <a:rPr lang="en-US" sz="1200" b="1">
                <a:ea typeface="+mn-lt"/>
                <a:cs typeface="+mn-lt"/>
              </a:rPr>
              <a:t>no existing risk score has been designed to stratify non-ST-elevation myocardial infarction (NSTEMI)</a:t>
            </a:r>
            <a:r>
              <a:rPr lang="en-US" sz="1200">
                <a:ea typeface="+mn-lt"/>
                <a:cs typeface="+mn-lt"/>
              </a:rPr>
              <a:t> from non-cardiogenic chest pain. Clinical diagnosis of chest pain in the emergency department is </a:t>
            </a:r>
            <a:r>
              <a:rPr lang="en-US" sz="1200" b="1">
                <a:ea typeface="+mn-lt"/>
                <a:cs typeface="+mn-lt"/>
              </a:rPr>
              <a:t>always highly subjective and variable</a:t>
            </a:r>
            <a:r>
              <a:rPr lang="en-US" sz="1200">
                <a:ea typeface="+mn-lt"/>
                <a:cs typeface="+mn-lt"/>
              </a:rPr>
              <a:t>. We, therefore, aimed to </a:t>
            </a:r>
            <a:r>
              <a:rPr lang="en-US" sz="1200" b="1">
                <a:ea typeface="+mn-lt"/>
                <a:cs typeface="+mn-lt"/>
              </a:rPr>
              <a:t>develop an artificial intelligence</a:t>
            </a:r>
            <a:r>
              <a:rPr lang="en-US" sz="1200">
                <a:ea typeface="+mn-lt"/>
                <a:cs typeface="+mn-lt"/>
              </a:rPr>
              <a:t> approach to predict stable NSTEMI that would </a:t>
            </a:r>
            <a:r>
              <a:rPr lang="en-US" sz="1200" b="1">
                <a:ea typeface="+mn-lt"/>
                <a:cs typeface="+mn-lt"/>
              </a:rPr>
              <a:t>give valuable insight to reduce misdiagnosis in the real clinical setting</a:t>
            </a:r>
            <a:r>
              <a:rPr lang="en-US" sz="1200">
                <a:ea typeface="+mn-lt"/>
                <a:cs typeface="+mn-lt"/>
              </a:rPr>
              <a:t>.</a:t>
            </a:r>
            <a:endParaRPr lang="ko-KR">
              <a:ea typeface="+mn-lt"/>
              <a:cs typeface="+mn-lt"/>
            </a:endParaRPr>
          </a:p>
          <a:p>
            <a:pPr marL="0" indent="0">
              <a:buNone/>
            </a:pPr>
            <a:r>
              <a:rPr lang="en-US" sz="1200">
                <a:ea typeface="+mn-lt"/>
                <a:cs typeface="+mn-lt"/>
              </a:rPr>
              <a:t>우리의 예측 모델은 NSTEMI 환자를 예측하는 데 더 높은 정확도를 보여주었다. </a:t>
            </a:r>
            <a:br>
              <a:rPr lang="en-US" sz="1200" dirty="0">
                <a:ea typeface="+mn-lt"/>
                <a:cs typeface="+mn-lt"/>
              </a:rPr>
            </a:br>
            <a:r>
              <a:rPr lang="en-US" sz="1200">
                <a:ea typeface="+mn-lt"/>
                <a:cs typeface="+mn-lt"/>
              </a:rPr>
              <a:t>이 모델은 AMI 위험에서 흉통의 질병 감지, 모니터링 및 예후에 잠재적으로 적용된다.</a:t>
            </a:r>
            <a:endParaRPr lang="en-US"/>
          </a:p>
          <a:p>
            <a:pPr marL="0" indent="0">
              <a:buNone/>
            </a:pPr>
            <a:r>
              <a:rPr lang="en-US" altLang="ko-KR" sz="1200">
                <a:ea typeface="맑은 고딕"/>
              </a:rPr>
              <a:t>MI의 stratifiyㅡㄹ 위한 머신러닝</a:t>
            </a:r>
            <a:endParaRPr lang="en-US" altLang="ko-KR" sz="1200" dirty="0">
              <a:ea typeface="맑은 고딕"/>
            </a:endParaRPr>
          </a:p>
          <a:p>
            <a:pPr marL="0" indent="0">
              <a:buNone/>
            </a:pPr>
            <a:endParaRPr lang="ko-KR" altLang="en-US" dirty="0">
              <a:ea typeface="맑은 고딕"/>
            </a:endParaRPr>
          </a:p>
        </p:txBody>
      </p:sp>
    </p:spTree>
    <p:extLst>
      <p:ext uri="{BB962C8B-B14F-4D97-AF65-F5344CB8AC3E}">
        <p14:creationId xmlns:p14="http://schemas.microsoft.com/office/powerpoint/2010/main" val="4281226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vert="horz" lIns="91440" tIns="45720" rIns="91440" bIns="45720" rtlCol="0" anchor="t">
            <a:noAutofit/>
          </a:bodyPr>
          <a:lstStyle/>
          <a:p>
            <a:r>
              <a:rPr lang="en-US" sz="2800" b="1" dirty="0"/>
              <a:t>Prediction of 1-Year Mortality from Acute Myocardial Infarction Using Machine Learning</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ko-KR" altLang="en-US" sz="1200" dirty="0">
                <a:ea typeface="+mn-lt"/>
                <a:cs typeface="+mn-lt"/>
              </a:rPr>
              <a:t>병원 퇴원 시 위험 계층화는 </a:t>
            </a:r>
            <a:r>
              <a:rPr lang="ko-KR" altLang="en-US" sz="1200" b="1" dirty="0">
                <a:ea typeface="+mn-lt"/>
                <a:cs typeface="+mn-lt"/>
              </a:rPr>
              <a:t>퇴원 후 관리</a:t>
            </a:r>
            <a:r>
              <a:rPr lang="ko-KR" altLang="en-US" sz="1200" dirty="0">
                <a:ea typeface="+mn-lt"/>
                <a:cs typeface="+mn-lt"/>
              </a:rPr>
              <a:t>를 안내하는 데 중요한 역할을 할 수 있다</a:t>
            </a:r>
            <a:r>
              <a:rPr lang="en-US" altLang="ko-KR" sz="1200" dirty="0">
                <a:ea typeface="+mn-lt"/>
                <a:cs typeface="+mn-lt"/>
              </a:rPr>
              <a:t>.</a:t>
            </a:r>
            <a:r>
              <a:rPr lang="ko-KR" altLang="en-US" sz="1200" dirty="0">
                <a:ea typeface="+mn-lt"/>
                <a:cs typeface="+mn-lt"/>
              </a:rPr>
              <a:t> </a:t>
            </a:r>
            <a:endParaRPr lang="ko-KR" dirty="0">
              <a:ea typeface="+mn-lt"/>
              <a:cs typeface="+mn-lt"/>
            </a:endParaRPr>
          </a:p>
          <a:p>
            <a:pPr marL="0" indent="0">
              <a:buNone/>
            </a:pPr>
            <a:r>
              <a:rPr lang="ko-KR" altLang="en-US" sz="1200" dirty="0">
                <a:ea typeface="+mn-lt"/>
                <a:cs typeface="+mn-lt"/>
              </a:rPr>
              <a:t>본 연구에서 </a:t>
            </a:r>
            <a:r>
              <a:rPr lang="ko-KR" altLang="en-US" sz="1200" b="1" dirty="0">
                <a:ea typeface="+mn-lt"/>
                <a:cs typeface="+mn-lt"/>
              </a:rPr>
              <a:t>기계 학습</a:t>
            </a:r>
            <a:r>
              <a:rPr lang="en-US" altLang="ko-KR" sz="1200" b="1" dirty="0">
                <a:ea typeface="+mn-lt"/>
                <a:cs typeface="+mn-lt"/>
              </a:rPr>
              <a:t>(ML)</a:t>
            </a:r>
            <a:r>
              <a:rPr lang="ko-KR" sz="1200" b="1" dirty="0">
                <a:ea typeface="+mn-lt"/>
                <a:cs typeface="+mn-lt"/>
              </a:rPr>
              <a:t>을 사용한 1년 사망률에 대한 위험 모델</a:t>
            </a:r>
            <a:r>
              <a:rPr lang="ko-KR" sz="1200" dirty="0">
                <a:ea typeface="+mn-lt"/>
                <a:cs typeface="+mn-lt"/>
              </a:rPr>
              <a:t>은 </a:t>
            </a:r>
            <a:r>
              <a:rPr lang="ko-KR" sz="1200" b="1" dirty="0">
                <a:ea typeface="+mn-lt"/>
                <a:cs typeface="+mn-lt"/>
              </a:rPr>
              <a:t>급성 심근경색</a:t>
            </a:r>
            <a:r>
              <a:rPr lang="en-US" altLang="ko-KR" sz="1200" b="1" dirty="0">
                <a:ea typeface="+mn-lt"/>
                <a:cs typeface="+mn-lt"/>
              </a:rPr>
              <a:t>(AMI)</a:t>
            </a:r>
            <a:r>
              <a:rPr lang="ko-KR" sz="1200" b="1" dirty="0">
                <a:ea typeface="+mn-lt"/>
                <a:cs typeface="+mn-lt"/>
              </a:rPr>
              <a:t> </a:t>
            </a:r>
            <a:r>
              <a:rPr lang="ko-KR" altLang="en-US" sz="1200" b="1" dirty="0">
                <a:ea typeface="+mn-lt"/>
                <a:cs typeface="+mn-lt"/>
              </a:rPr>
              <a:t>환자의 관리를 안내</a:t>
            </a:r>
            <a:r>
              <a:rPr lang="ko-KR" altLang="en-US" sz="1200" dirty="0">
                <a:ea typeface="+mn-lt"/>
                <a:cs typeface="+mn-lt"/>
              </a:rPr>
              <a:t>하기 위해 평가되었다</a:t>
            </a:r>
            <a:r>
              <a:rPr lang="en-US" altLang="ko-KR" sz="1200" dirty="0">
                <a:ea typeface="+mn-lt"/>
                <a:cs typeface="+mn-lt"/>
              </a:rPr>
              <a:t>.</a:t>
            </a:r>
            <a:r>
              <a:rPr lang="ko-KR" altLang="en-US" sz="1200" dirty="0">
                <a:ea typeface="+mn-lt"/>
                <a:cs typeface="+mn-lt"/>
              </a:rPr>
              <a:t> </a:t>
            </a:r>
            <a:endParaRPr lang="ko-KR">
              <a:ea typeface="+mn-lt"/>
              <a:cs typeface="+mn-lt"/>
            </a:endParaRPr>
          </a:p>
          <a:p>
            <a:pPr marL="0" indent="0">
              <a:buNone/>
            </a:pPr>
            <a:r>
              <a:rPr lang="ko-KR" altLang="en-US" sz="1200" b="1" dirty="0">
                <a:ea typeface="+mn-lt"/>
                <a:cs typeface="+mn-lt"/>
              </a:rPr>
              <a:t>한국 급성심근경색등록부</a:t>
            </a:r>
            <a:r>
              <a:rPr lang="en-US" altLang="ko-KR" sz="1200" b="1" dirty="0">
                <a:ea typeface="+mn-lt"/>
                <a:cs typeface="+mn-lt"/>
              </a:rPr>
              <a:t>(KAMIR)</a:t>
            </a:r>
            <a:r>
              <a:rPr lang="ko-KR" sz="1200" dirty="0">
                <a:ea typeface="+mn-lt"/>
                <a:cs typeface="+mn-lt"/>
              </a:rPr>
              <a:t> </a:t>
            </a:r>
            <a:r>
              <a:rPr lang="ko-KR" altLang="en-US" sz="1200" dirty="0">
                <a:ea typeface="+mn-lt"/>
                <a:cs typeface="+mn-lt"/>
              </a:rPr>
              <a:t>자료에서 </a:t>
            </a:r>
            <a:r>
              <a:rPr lang="en-US" altLang="ko-KR" sz="1200" dirty="0">
                <a:ea typeface="+mn-lt"/>
                <a:cs typeface="+mn-lt"/>
              </a:rPr>
              <a:t>22,182</a:t>
            </a:r>
            <a:r>
              <a:rPr lang="ko-KR" sz="1200" dirty="0">
                <a:ea typeface="+mn-lt"/>
                <a:cs typeface="+mn-lt"/>
              </a:rPr>
              <a:t>명의 </a:t>
            </a:r>
            <a:r>
              <a:rPr lang="en-US" altLang="ko-KR" sz="1200" dirty="0">
                <a:ea typeface="+mn-lt"/>
                <a:cs typeface="+mn-lt"/>
              </a:rPr>
              <a:t>AMI</a:t>
            </a:r>
            <a:r>
              <a:rPr lang="ko-KR" sz="1200" dirty="0">
                <a:ea typeface="+mn-lt"/>
                <a:cs typeface="+mn-lt"/>
              </a:rPr>
              <a:t> </a:t>
            </a:r>
            <a:r>
              <a:rPr lang="ko-KR" altLang="en-US" sz="1200" dirty="0">
                <a:ea typeface="+mn-lt"/>
                <a:cs typeface="+mn-lt"/>
              </a:rPr>
              <a:t>환자가 선정되었다</a:t>
            </a:r>
            <a:r>
              <a:rPr lang="en-US" altLang="ko-KR" sz="1200" dirty="0">
                <a:ea typeface="+mn-lt"/>
                <a:cs typeface="+mn-lt"/>
              </a:rPr>
              <a:t>.</a:t>
            </a:r>
            <a:r>
              <a:rPr lang="ko-KR" altLang="en-US" sz="1200" dirty="0">
                <a:ea typeface="+mn-lt"/>
                <a:cs typeface="+mn-lt"/>
              </a:rPr>
              <a:t> </a:t>
            </a:r>
            <a:endParaRPr lang="ko-KR" altLang="en-US" dirty="0">
              <a:ea typeface="+mn-lt"/>
              <a:cs typeface="+mn-lt"/>
            </a:endParaRPr>
          </a:p>
          <a:p>
            <a:pPr marL="0" indent="0">
              <a:buNone/>
            </a:pPr>
            <a:r>
              <a:rPr lang="en-US" altLang="ko-KR" sz="1200" dirty="0">
                <a:ea typeface="+mn-lt"/>
                <a:cs typeface="+mn-lt"/>
              </a:rPr>
              <a:t>1</a:t>
            </a:r>
            <a:r>
              <a:rPr lang="ko-KR" altLang="en-US" sz="1200" dirty="0">
                <a:ea typeface="+mn-lt"/>
                <a:cs typeface="+mn-lt"/>
              </a:rPr>
              <a:t>년 전체 원인 사망률은 </a:t>
            </a:r>
            <a:r>
              <a:rPr lang="en-US" altLang="ko-KR" sz="1200" dirty="0">
                <a:ea typeface="+mn-lt"/>
                <a:cs typeface="+mn-lt"/>
              </a:rPr>
              <a:t>12</a:t>
            </a:r>
            <a:r>
              <a:rPr lang="ko-KR" altLang="en-US" sz="1200" dirty="0">
                <a:ea typeface="+mn-lt"/>
                <a:cs typeface="+mn-lt"/>
              </a:rPr>
              <a:t>개월 추적 기간에 기록되었다</a:t>
            </a:r>
            <a:r>
              <a:rPr lang="en-US" altLang="ko-KR" sz="1200" dirty="0">
                <a:ea typeface="+mn-lt"/>
                <a:cs typeface="+mn-lt"/>
              </a:rPr>
              <a:t>. (</a:t>
            </a:r>
            <a:r>
              <a:rPr lang="en-US" altLang="ko-KR" sz="1200" dirty="0" err="1">
                <a:ea typeface="+mn-lt"/>
                <a:cs typeface="+mn-lt"/>
              </a:rPr>
              <a:t>이게</a:t>
            </a:r>
            <a:r>
              <a:rPr lang="en-US" altLang="ko-KR" sz="1200" dirty="0">
                <a:ea typeface="+mn-lt"/>
                <a:cs typeface="+mn-lt"/>
              </a:rPr>
              <a:t> </a:t>
            </a:r>
            <a:r>
              <a:rPr lang="en-US" altLang="ko-KR" sz="1200" dirty="0" err="1">
                <a:ea typeface="+mn-lt"/>
                <a:cs typeface="+mn-lt"/>
              </a:rPr>
              <a:t>코호트</a:t>
            </a:r>
            <a:r>
              <a:rPr lang="en-US" altLang="ko-KR" sz="1200" dirty="0">
                <a:ea typeface="+mn-lt"/>
                <a:cs typeface="+mn-lt"/>
              </a:rPr>
              <a:t> </a:t>
            </a:r>
            <a:r>
              <a:rPr lang="en-US" altLang="ko-KR" sz="1200" dirty="0" err="1">
                <a:ea typeface="+mn-lt"/>
                <a:cs typeface="+mn-lt"/>
              </a:rPr>
              <a:t>연구인거지</a:t>
            </a:r>
            <a:r>
              <a:rPr lang="en-US" altLang="ko-KR" sz="1200" dirty="0">
                <a:ea typeface="+mn-lt"/>
                <a:cs typeface="+mn-lt"/>
              </a:rPr>
              <a:t>?)</a:t>
            </a:r>
            <a:r>
              <a:rPr lang="ko-KR" sz="1200" dirty="0">
                <a:ea typeface="+mn-lt"/>
                <a:cs typeface="+mn-lt"/>
              </a:rPr>
              <a:t> </a:t>
            </a:r>
            <a:r>
              <a:rPr lang="ko-KR" altLang="en-US" sz="1200" dirty="0">
                <a:ea typeface="+mn-lt"/>
                <a:cs typeface="+mn-lt"/>
              </a:rPr>
              <a:t>특이치 제거를 위한 이상 탐지가 수행되었다</a:t>
            </a:r>
            <a:r>
              <a:rPr lang="en-US" altLang="ko-KR" sz="1200" dirty="0">
                <a:ea typeface="+mn-lt"/>
                <a:cs typeface="+mn-lt"/>
              </a:rPr>
              <a:t>.</a:t>
            </a:r>
            <a:r>
              <a:rPr lang="ko-KR" sz="1200" dirty="0">
                <a:ea typeface="+mn-lt"/>
                <a:cs typeface="+mn-lt"/>
              </a:rPr>
              <a:t> </a:t>
            </a:r>
            <a:endParaRPr lang="ko-KR">
              <a:ea typeface="+mn-lt"/>
              <a:cs typeface="+mn-lt"/>
            </a:endParaRPr>
          </a:p>
          <a:p>
            <a:pPr marL="0" indent="0">
              <a:buNone/>
            </a:pPr>
            <a:r>
              <a:rPr lang="ko-KR" altLang="en-US" sz="1200" dirty="0">
                <a:ea typeface="+mn-lt"/>
                <a:cs typeface="+mn-lt"/>
              </a:rPr>
              <a:t>차원 축소를 위한 주성분 분석</a:t>
            </a:r>
            <a:r>
              <a:rPr lang="en-US" altLang="ko-KR" sz="1200" dirty="0">
                <a:ea typeface="+mn-lt"/>
                <a:cs typeface="+mn-lt"/>
              </a:rPr>
              <a:t>,</a:t>
            </a:r>
            <a:r>
              <a:rPr lang="ko-KR" sz="1200" dirty="0">
                <a:ea typeface="+mn-lt"/>
                <a:cs typeface="+mn-lt"/>
              </a:rPr>
              <a:t> </a:t>
            </a:r>
            <a:r>
              <a:rPr lang="ko-KR" altLang="en-US" sz="1200" dirty="0">
                <a:ea typeface="+mn-lt"/>
                <a:cs typeface="+mn-lt"/>
              </a:rPr>
              <a:t>형상 선택을 위한 재귀 형상 제거 알고리즘</a:t>
            </a:r>
            <a:r>
              <a:rPr lang="ko-KR" sz="1200" dirty="0">
                <a:ea typeface="+mn-lt"/>
                <a:cs typeface="+mn-lt"/>
              </a:rPr>
              <a:t>. </a:t>
            </a:r>
            <a:r>
              <a:rPr lang="ko-KR" altLang="en-US" sz="1200" dirty="0">
                <a:ea typeface="+mn-lt"/>
                <a:cs typeface="+mn-lt"/>
              </a:rPr>
              <a:t>의사결정 트리</a:t>
            </a:r>
            <a:r>
              <a:rPr lang="en-US" altLang="ko-KR" sz="1200" dirty="0">
                <a:ea typeface="+mn-lt"/>
                <a:cs typeface="+mn-lt"/>
              </a:rPr>
              <a:t>,</a:t>
            </a:r>
            <a:r>
              <a:rPr lang="ko-KR" altLang="en-US" sz="1200" dirty="0">
                <a:ea typeface="+mn-lt"/>
                <a:cs typeface="+mn-lt"/>
              </a:rPr>
              <a:t> 앙상블</a:t>
            </a:r>
            <a:r>
              <a:rPr lang="en-US" altLang="ko-KR" sz="1200" dirty="0">
                <a:ea typeface="+mn-lt"/>
                <a:cs typeface="+mn-lt"/>
              </a:rPr>
              <a:t>,</a:t>
            </a:r>
            <a:r>
              <a:rPr lang="ko-KR" altLang="en-US" sz="1200" dirty="0">
                <a:ea typeface="+mn-lt"/>
                <a:cs typeface="+mn-lt"/>
              </a:rPr>
              <a:t> 로지스틱 회귀 및 </a:t>
            </a:r>
            <a:r>
              <a:rPr lang="ko-KR" altLang="en-US" sz="1200" dirty="0" err="1">
                <a:ea typeface="+mn-lt"/>
                <a:cs typeface="+mn-lt"/>
              </a:rPr>
              <a:t>딥넷</a:t>
            </a:r>
            <a:r>
              <a:rPr lang="ko-KR" altLang="en-US" sz="1200" dirty="0">
                <a:ea typeface="+mn-lt"/>
                <a:cs typeface="+mn-lt"/>
              </a:rPr>
              <a:t> 알고리즘을 사용하여 수백 개의 모델을 만들고 교차 검증한 후 모델 선택 및 훈련이 데이터 세트의 </a:t>
            </a:r>
            <a:r>
              <a:rPr lang="en-US" altLang="ko-KR" sz="1200" dirty="0">
                <a:ea typeface="+mn-lt"/>
                <a:cs typeface="+mn-lt"/>
              </a:rPr>
              <a:t>70%</a:t>
            </a:r>
            <a:r>
              <a:rPr lang="ko-KR" sz="1200" dirty="0">
                <a:ea typeface="+mn-lt"/>
                <a:cs typeface="+mn-lt"/>
              </a:rPr>
              <a:t>로 수행되었다. </a:t>
            </a:r>
            <a:endParaRPr lang="ko-KR">
              <a:ea typeface="+mn-lt"/>
              <a:cs typeface="+mn-lt"/>
            </a:endParaRPr>
          </a:p>
          <a:p>
            <a:pPr marL="0" indent="0">
              <a:buNone/>
            </a:pPr>
            <a:r>
              <a:rPr lang="ko-KR" altLang="en-US" sz="1200" dirty="0">
                <a:ea typeface="+mn-lt"/>
                <a:cs typeface="+mn-lt"/>
              </a:rPr>
              <a:t>나머지 데이터 세트</a:t>
            </a:r>
            <a:r>
              <a:rPr lang="en-US" altLang="ko-KR" sz="1200" dirty="0">
                <a:ea typeface="+mn-lt"/>
                <a:cs typeface="+mn-lt"/>
              </a:rPr>
              <a:t>(30%)</a:t>
            </a:r>
            <a:r>
              <a:rPr lang="ko-KR" sz="1200" dirty="0">
                <a:ea typeface="+mn-lt"/>
                <a:cs typeface="+mn-lt"/>
              </a:rPr>
              <a:t>는 </a:t>
            </a:r>
            <a:r>
              <a:rPr lang="en-US" altLang="ko-KR" sz="1200" dirty="0">
                <a:ea typeface="+mn-lt"/>
                <a:cs typeface="+mn-lt"/>
              </a:rPr>
              <a:t>ML</a:t>
            </a:r>
            <a:r>
              <a:rPr lang="ko-KR" sz="1200" dirty="0">
                <a:ea typeface="+mn-lt"/>
                <a:cs typeface="+mn-lt"/>
              </a:rPr>
              <a:t>과 </a:t>
            </a:r>
            <a:r>
              <a:rPr lang="en-US" altLang="ko-KR" sz="1200" dirty="0">
                <a:ea typeface="+mn-lt"/>
                <a:cs typeface="+mn-lt"/>
              </a:rPr>
              <a:t>KAMIR</a:t>
            </a:r>
            <a:r>
              <a:rPr lang="ko-KR" sz="1200" dirty="0">
                <a:ea typeface="+mn-lt"/>
                <a:cs typeface="+mn-lt"/>
              </a:rPr>
              <a:t> </a:t>
            </a:r>
            <a:r>
              <a:rPr lang="ko-KR" altLang="en-US" sz="1200" dirty="0">
                <a:ea typeface="+mn-lt"/>
                <a:cs typeface="+mn-lt"/>
              </a:rPr>
              <a:t>점수 기반 모델 간의 비교를 위해 사용되었다</a:t>
            </a:r>
            <a:r>
              <a:rPr lang="ko-KR" sz="1200" dirty="0">
                <a:ea typeface="+mn-lt"/>
                <a:cs typeface="+mn-lt"/>
              </a:rPr>
              <a:t>. </a:t>
            </a:r>
            <a:endParaRPr lang="ko-KR" altLang="en-US">
              <a:ea typeface="+mn-lt"/>
              <a:cs typeface="+mn-lt"/>
            </a:endParaRPr>
          </a:p>
          <a:p>
            <a:pPr marL="0" indent="0">
              <a:buNone/>
            </a:pPr>
            <a:r>
              <a:rPr lang="en-US" altLang="ko-KR" sz="1200" dirty="0">
                <a:ea typeface="+mn-lt"/>
                <a:cs typeface="+mn-lt"/>
              </a:rPr>
              <a:t>AMI</a:t>
            </a:r>
            <a:r>
              <a:rPr lang="ko-KR" sz="1200" dirty="0">
                <a:ea typeface="+mn-lt"/>
                <a:cs typeface="+mn-lt"/>
              </a:rPr>
              <a:t> </a:t>
            </a:r>
            <a:r>
              <a:rPr lang="ko-KR" altLang="en-US" sz="1200" dirty="0">
                <a:ea typeface="+mn-lt"/>
                <a:cs typeface="+mn-lt"/>
              </a:rPr>
              <a:t>환자의 평균 연령은 </a:t>
            </a:r>
            <a:r>
              <a:rPr lang="en-US" altLang="ko-KR" sz="1200" dirty="0">
                <a:ea typeface="+mn-lt"/>
                <a:cs typeface="+mn-lt"/>
              </a:rPr>
              <a:t>64</a:t>
            </a:r>
            <a:r>
              <a:rPr lang="ko-KR" sz="1200" dirty="0">
                <a:ea typeface="+mn-lt"/>
                <a:cs typeface="+mn-lt"/>
              </a:rPr>
              <a:t>세</a:t>
            </a:r>
            <a:r>
              <a:rPr lang="en-US" altLang="ko-KR" sz="1200" dirty="0">
                <a:ea typeface="+mn-lt"/>
                <a:cs typeface="+mn-lt"/>
              </a:rPr>
              <a:t>,</a:t>
            </a:r>
            <a:r>
              <a:rPr lang="ko-KR" sz="1200" dirty="0">
                <a:ea typeface="+mn-lt"/>
                <a:cs typeface="+mn-lt"/>
              </a:rPr>
              <a:t> </a:t>
            </a:r>
            <a:r>
              <a:rPr lang="en-US" altLang="ko-KR" sz="1200" dirty="0">
                <a:ea typeface="+mn-lt"/>
                <a:cs typeface="+mn-lt"/>
              </a:rPr>
              <a:t>71.8%</a:t>
            </a:r>
            <a:r>
              <a:rPr lang="ko-KR" sz="1200" dirty="0">
                <a:ea typeface="+mn-lt"/>
                <a:cs typeface="+mn-lt"/>
              </a:rPr>
              <a:t>가 남성이었으며 </a:t>
            </a:r>
            <a:r>
              <a:rPr lang="en-US" altLang="ko-KR" sz="1200" dirty="0">
                <a:ea typeface="+mn-lt"/>
                <a:cs typeface="+mn-lt"/>
              </a:rPr>
              <a:t>56.7%</a:t>
            </a:r>
            <a:r>
              <a:rPr lang="ko-KR" sz="1200" dirty="0">
                <a:ea typeface="+mn-lt"/>
                <a:cs typeface="+mn-lt"/>
              </a:rPr>
              <a:t>가 ST-고조 심근경색으로 진단되었다</a:t>
            </a:r>
            <a:r>
              <a:rPr lang="en-US" altLang="ko-KR" sz="1200" dirty="0">
                <a:ea typeface="+mn-lt"/>
                <a:cs typeface="+mn-lt"/>
              </a:rPr>
              <a:t>.</a:t>
            </a:r>
            <a:r>
              <a:rPr lang="ko-KR" sz="1200" dirty="0">
                <a:ea typeface="+mn-lt"/>
                <a:cs typeface="+mn-lt"/>
              </a:rPr>
              <a:t> </a:t>
            </a:r>
            <a:endParaRPr lang="ko-KR" altLang="en-US">
              <a:ea typeface="+mn-lt"/>
              <a:cs typeface="+mn-lt"/>
            </a:endParaRPr>
          </a:p>
          <a:p>
            <a:pPr marL="0" indent="0">
              <a:buNone/>
            </a:pPr>
            <a:r>
              <a:rPr lang="en-US" altLang="ko-KR" sz="1200" dirty="0">
                <a:ea typeface="+mn-lt"/>
                <a:cs typeface="+mn-lt"/>
              </a:rPr>
              <a:t>338</a:t>
            </a:r>
            <a:r>
              <a:rPr lang="ko-KR" altLang="en-US" sz="1200" dirty="0">
                <a:ea typeface="+mn-lt"/>
                <a:cs typeface="+mn-lt"/>
              </a:rPr>
              <a:t>일의 중간치 동안 </a:t>
            </a:r>
            <a:r>
              <a:rPr lang="en-US" altLang="ko-KR" sz="1200" dirty="0">
                <a:ea typeface="+mn-lt"/>
                <a:cs typeface="+mn-lt"/>
              </a:rPr>
              <a:t>1,332</a:t>
            </a:r>
            <a:r>
              <a:rPr lang="ko-KR" sz="1200" dirty="0">
                <a:ea typeface="+mn-lt"/>
                <a:cs typeface="+mn-lt"/>
              </a:rPr>
              <a:t>명의 환자가 모든 원인에 의한 사망률</a:t>
            </a:r>
            <a:r>
              <a:rPr lang="en-US" altLang="ko-KR" sz="1200" dirty="0">
                <a:ea typeface="+mn-lt"/>
                <a:cs typeface="+mn-lt"/>
              </a:rPr>
              <a:t>(6%)</a:t>
            </a:r>
            <a:r>
              <a:rPr lang="ko-KR" sz="1200" dirty="0">
                <a:ea typeface="+mn-lt"/>
                <a:cs typeface="+mn-lt"/>
              </a:rPr>
              <a:t>을 겪고 있었다. </a:t>
            </a:r>
            <a:endParaRPr lang="ko-KR" altLang="en-US">
              <a:ea typeface="+mn-lt"/>
              <a:cs typeface="+mn-lt"/>
            </a:endParaRPr>
          </a:p>
          <a:p>
            <a:pPr marL="0" indent="0">
              <a:buNone/>
            </a:pPr>
            <a:r>
              <a:rPr lang="en-US" altLang="ko-KR" sz="1200" dirty="0">
                <a:ea typeface="+mn-lt"/>
                <a:cs typeface="+mn-lt"/>
              </a:rPr>
              <a:t>1</a:t>
            </a:r>
            <a:r>
              <a:rPr lang="ko-KR" altLang="en-US" sz="1200" dirty="0">
                <a:ea typeface="+mn-lt"/>
                <a:cs typeface="+mn-lt"/>
              </a:rPr>
              <a:t>년 사망률에 대한 </a:t>
            </a:r>
            <a:r>
              <a:rPr lang="en-US" altLang="ko-KR" sz="1200" dirty="0">
                <a:ea typeface="+mn-lt"/>
                <a:cs typeface="+mn-lt"/>
              </a:rPr>
              <a:t>ML</a:t>
            </a:r>
            <a:r>
              <a:rPr lang="ko-KR" sz="1200" dirty="0">
                <a:ea typeface="+mn-lt"/>
                <a:cs typeface="+mn-lt"/>
              </a:rPr>
              <a:t> </a:t>
            </a:r>
            <a:r>
              <a:rPr lang="ko-KR" altLang="en-US" sz="1200" dirty="0">
                <a:ea typeface="+mn-lt"/>
                <a:cs typeface="+mn-lt"/>
              </a:rPr>
              <a:t>모델은 잘 보정되었고</a:t>
            </a:r>
            <a:r>
              <a:rPr lang="en-US" altLang="ko-KR" sz="1200" dirty="0">
                <a:ea typeface="+mn-lt"/>
                <a:cs typeface="+mn-lt"/>
              </a:rPr>
              <a:t>(</a:t>
            </a:r>
            <a:r>
              <a:rPr lang="ko-KR" sz="1200" dirty="0" err="1">
                <a:ea typeface="+mn-lt"/>
                <a:cs typeface="+mn-lt"/>
              </a:rPr>
              <a:t>Hosmer-Lemeshow</a:t>
            </a:r>
            <a:r>
              <a:rPr lang="ko-KR" sz="1200" dirty="0">
                <a:ea typeface="+mn-lt"/>
                <a:cs typeface="+mn-lt"/>
              </a:rPr>
              <a:t> </a:t>
            </a:r>
            <a:r>
              <a:rPr lang="en-US" altLang="ko-KR" sz="1200" dirty="0">
                <a:ea typeface="+mn-lt"/>
                <a:cs typeface="+mn-lt"/>
              </a:rPr>
              <a:t>p</a:t>
            </a:r>
            <a:r>
              <a:rPr lang="ko-KR" sz="1200" dirty="0">
                <a:ea typeface="+mn-lt"/>
                <a:cs typeface="+mn-lt"/>
              </a:rPr>
              <a:t> &gt;</a:t>
            </a:r>
            <a:r>
              <a:rPr lang="en-US" altLang="ko-KR" sz="1200" dirty="0">
                <a:ea typeface="+mn-lt"/>
                <a:cs typeface="+mn-lt"/>
              </a:rPr>
              <a:t>0.05)</a:t>
            </a:r>
            <a:r>
              <a:rPr lang="ko-KR" sz="1200" dirty="0">
                <a:ea typeface="+mn-lt"/>
                <a:cs typeface="+mn-lt"/>
              </a:rPr>
              <a:t> </a:t>
            </a:r>
            <a:r>
              <a:rPr lang="ko-KR" altLang="en-US" sz="1200" dirty="0">
                <a:ea typeface="+mn-lt"/>
                <a:cs typeface="+mn-lt"/>
              </a:rPr>
              <a:t>좋은 차별을 보였다</a:t>
            </a:r>
            <a:r>
              <a:rPr lang="en-US" altLang="ko-KR" sz="1200" dirty="0">
                <a:ea typeface="+mn-lt"/>
                <a:cs typeface="+mn-lt"/>
              </a:rPr>
              <a:t>(</a:t>
            </a:r>
            <a:r>
              <a:rPr lang="ko-KR" altLang="en-US" sz="1200" dirty="0">
                <a:ea typeface="+mn-lt"/>
                <a:cs typeface="+mn-lt"/>
              </a:rPr>
              <a:t>테스트 코호트의 곡선 아래 영역</a:t>
            </a:r>
            <a:r>
              <a:rPr lang="ko-KR" sz="1200" dirty="0">
                <a:ea typeface="+mn-lt"/>
                <a:cs typeface="+mn-lt"/>
              </a:rPr>
              <a:t>: </a:t>
            </a:r>
            <a:r>
              <a:rPr lang="en-US" altLang="ko-KR" sz="1200" dirty="0">
                <a:ea typeface="+mn-lt"/>
                <a:cs typeface="+mn-lt"/>
              </a:rPr>
              <a:t>0.918).</a:t>
            </a:r>
            <a:r>
              <a:rPr lang="ko-KR" sz="1200" dirty="0">
                <a:ea typeface="+mn-lt"/>
                <a:cs typeface="+mn-lt"/>
              </a:rPr>
              <a:t> </a:t>
            </a:r>
            <a:endParaRPr lang="ko-KR" altLang="en-US">
              <a:ea typeface="+mn-lt"/>
              <a:cs typeface="+mn-lt"/>
            </a:endParaRPr>
          </a:p>
          <a:p>
            <a:pPr marL="0" indent="0">
              <a:buNone/>
            </a:pPr>
            <a:r>
              <a:rPr lang="en-US" altLang="ko-KR" sz="1200" dirty="0">
                <a:ea typeface="+mn-lt"/>
                <a:cs typeface="+mn-lt"/>
              </a:rPr>
              <a:t>KAMIR</a:t>
            </a:r>
            <a:r>
              <a:rPr lang="ko-KR" sz="1200" dirty="0">
                <a:ea typeface="+mn-lt"/>
                <a:cs typeface="+mn-lt"/>
              </a:rPr>
              <a:t> </a:t>
            </a:r>
            <a:r>
              <a:rPr lang="ko-KR" altLang="en-US" sz="1200" dirty="0">
                <a:ea typeface="+mn-lt"/>
                <a:cs typeface="+mn-lt"/>
              </a:rPr>
              <a:t>점수 모델의 성능에 비해</a:t>
            </a:r>
            <a:r>
              <a:rPr lang="en-US" altLang="ko-KR" sz="1200" dirty="0">
                <a:ea typeface="+mn-lt"/>
                <a:cs typeface="+mn-lt"/>
              </a:rPr>
              <a:t>,</a:t>
            </a:r>
            <a:r>
              <a:rPr lang="ko-KR" sz="1200" dirty="0">
                <a:ea typeface="+mn-lt"/>
                <a:cs typeface="+mn-lt"/>
              </a:rPr>
              <a:t> </a:t>
            </a:r>
            <a:r>
              <a:rPr lang="en-US" altLang="ko-KR" sz="1200" dirty="0">
                <a:ea typeface="+mn-lt"/>
                <a:cs typeface="+mn-lt"/>
              </a:rPr>
              <a:t>ML</a:t>
            </a:r>
            <a:r>
              <a:rPr lang="ko-KR" sz="1200" dirty="0">
                <a:ea typeface="+mn-lt"/>
                <a:cs typeface="+mn-lt"/>
              </a:rPr>
              <a:t> </a:t>
            </a:r>
            <a:r>
              <a:rPr lang="ko-KR" altLang="en-US" sz="1200" dirty="0">
                <a:ea typeface="+mn-lt"/>
                <a:cs typeface="+mn-lt"/>
              </a:rPr>
              <a:t>모델은 곡선 아래의 더 높은 영역</a:t>
            </a:r>
            <a:r>
              <a:rPr lang="ko-KR" sz="1200" dirty="0">
                <a:ea typeface="+mn-lt"/>
                <a:cs typeface="+mn-lt"/>
              </a:rPr>
              <a:t>, </a:t>
            </a:r>
            <a:r>
              <a:rPr lang="ko-KR" altLang="en-US" sz="1200" dirty="0">
                <a:ea typeface="+mn-lt"/>
                <a:cs typeface="+mn-lt"/>
              </a:rPr>
              <a:t>순 </a:t>
            </a:r>
            <a:r>
              <a:rPr lang="ko-KR" altLang="en-US" sz="1200" dirty="0" err="1">
                <a:ea typeface="+mn-lt"/>
                <a:cs typeface="+mn-lt"/>
              </a:rPr>
              <a:t>재분류</a:t>
            </a:r>
            <a:r>
              <a:rPr lang="ko-KR" altLang="en-US" sz="1200" dirty="0">
                <a:ea typeface="+mn-lt"/>
                <a:cs typeface="+mn-lt"/>
              </a:rPr>
              <a:t> 개선 및 통합 판별 개선을 보였다</a:t>
            </a:r>
            <a:r>
              <a:rPr lang="en-US" altLang="ko-KR" sz="1200" dirty="0">
                <a:ea typeface="+mn-lt"/>
                <a:cs typeface="+mn-lt"/>
              </a:rPr>
              <a:t>.</a:t>
            </a:r>
            <a:r>
              <a:rPr lang="ko-KR" altLang="en-US" sz="1200" dirty="0">
                <a:ea typeface="+mn-lt"/>
                <a:cs typeface="+mn-lt"/>
              </a:rPr>
              <a:t> </a:t>
            </a:r>
            <a:endParaRPr lang="ko-KR" altLang="en-US">
              <a:ea typeface="+mn-lt"/>
              <a:cs typeface="+mn-lt"/>
            </a:endParaRPr>
          </a:p>
          <a:p>
            <a:pPr marL="0" indent="0">
              <a:buNone/>
            </a:pPr>
            <a:r>
              <a:rPr lang="en-US" altLang="ko-KR" sz="1200" dirty="0">
                <a:ea typeface="+mn-lt"/>
                <a:cs typeface="+mn-lt"/>
              </a:rPr>
              <a:t>1</a:t>
            </a:r>
            <a:r>
              <a:rPr lang="ko-KR" altLang="en-US" sz="1200" dirty="0">
                <a:ea typeface="+mn-lt"/>
                <a:cs typeface="+mn-lt"/>
              </a:rPr>
              <a:t>년 사망률에 대한 </a:t>
            </a:r>
            <a:r>
              <a:rPr lang="en-US" altLang="ko-KR" sz="1200" dirty="0">
                <a:ea typeface="+mn-lt"/>
                <a:cs typeface="+mn-lt"/>
              </a:rPr>
              <a:t>ML</a:t>
            </a:r>
            <a:r>
              <a:rPr lang="ko-KR" sz="1200" dirty="0">
                <a:ea typeface="+mn-lt"/>
                <a:cs typeface="+mn-lt"/>
              </a:rPr>
              <a:t> </a:t>
            </a:r>
            <a:r>
              <a:rPr lang="ko-KR" altLang="en-US" sz="1200" dirty="0">
                <a:ea typeface="+mn-lt"/>
                <a:cs typeface="+mn-lt"/>
              </a:rPr>
              <a:t>모델은 교정이 잘 되었고 차별적 능력과 높은 성능을 가지고 있었다</a:t>
            </a:r>
            <a:r>
              <a:rPr lang="en-US" altLang="ko-KR" sz="1200" dirty="0">
                <a:ea typeface="+mn-lt"/>
                <a:cs typeface="+mn-lt"/>
              </a:rPr>
              <a:t>.</a:t>
            </a:r>
            <a:r>
              <a:rPr lang="ko-KR" sz="1200" dirty="0">
                <a:ea typeface="+mn-lt"/>
                <a:cs typeface="+mn-lt"/>
              </a:rPr>
              <a:t> </a:t>
            </a:r>
            <a:endParaRPr lang="ko-KR">
              <a:ea typeface="+mn-lt"/>
              <a:cs typeface="+mn-lt"/>
            </a:endParaRPr>
          </a:p>
          <a:p>
            <a:pPr marL="0" indent="0">
              <a:buNone/>
            </a:pPr>
            <a:r>
              <a:rPr lang="ko-KR" altLang="en-US" sz="1200" dirty="0">
                <a:ea typeface="+mn-lt"/>
                <a:cs typeface="+mn-lt"/>
              </a:rPr>
              <a:t>포괄적인 임상 평가 프로세스에서 이 모델은 퇴원 후 </a:t>
            </a:r>
            <a:r>
              <a:rPr lang="en-US" altLang="ko-KR" sz="1200" dirty="0">
                <a:ea typeface="+mn-lt"/>
                <a:cs typeface="+mn-lt"/>
              </a:rPr>
              <a:t>AMI</a:t>
            </a:r>
            <a:r>
              <a:rPr lang="ko-KR" sz="1200" dirty="0">
                <a:ea typeface="+mn-lt"/>
                <a:cs typeface="+mn-lt"/>
              </a:rPr>
              <a:t> </a:t>
            </a:r>
            <a:r>
              <a:rPr lang="ko-KR" altLang="en-US" sz="1200" dirty="0">
                <a:ea typeface="+mn-lt"/>
                <a:cs typeface="+mn-lt"/>
              </a:rPr>
              <a:t>환자의 위험 계층화 및 관리를 지원할 수 있다</a:t>
            </a:r>
            <a:r>
              <a:rPr lang="ko-KR" sz="1200" dirty="0">
                <a:ea typeface="+mn-lt"/>
                <a:cs typeface="+mn-lt"/>
              </a:rPr>
              <a:t>.</a:t>
            </a:r>
          </a:p>
          <a:p>
            <a:pPr marL="0" indent="0">
              <a:buNone/>
            </a:pPr>
            <a:endParaRPr lang="ko-KR" altLang="en-US" sz="1200" dirty="0">
              <a:ea typeface="+mn-lt"/>
              <a:cs typeface="+mn-lt"/>
            </a:endParaRPr>
          </a:p>
          <a:p>
            <a:pPr marL="0" indent="0">
              <a:buNone/>
            </a:pPr>
            <a:r>
              <a:rPr lang="en-US" altLang="ko-KR" sz="1200" dirty="0">
                <a:ea typeface="+mn-lt"/>
                <a:cs typeface="+mn-lt"/>
              </a:rPr>
              <a:t>(myocardial </a:t>
            </a:r>
            <a:r>
              <a:rPr lang="en-US" altLang="ko-KR" sz="1200" dirty="0" err="1">
                <a:ea typeface="+mn-lt"/>
                <a:cs typeface="+mn-lt"/>
              </a:rPr>
              <a:t>자체를</a:t>
            </a:r>
            <a:r>
              <a:rPr lang="en-US" altLang="ko-KR" sz="1200" dirty="0">
                <a:ea typeface="+mn-lt"/>
                <a:cs typeface="+mn-lt"/>
              </a:rPr>
              <a:t> detection </a:t>
            </a:r>
            <a:r>
              <a:rPr lang="en-US" altLang="ko-KR" sz="1200" dirty="0" err="1">
                <a:ea typeface="+mn-lt"/>
                <a:cs typeface="+mn-lt"/>
              </a:rPr>
              <a:t>하는</a:t>
            </a:r>
            <a:r>
              <a:rPr lang="en-US" altLang="ko-KR" sz="1200" dirty="0">
                <a:ea typeface="+mn-lt"/>
                <a:cs typeface="+mn-lt"/>
              </a:rPr>
              <a:t> </a:t>
            </a:r>
            <a:r>
              <a:rPr lang="en-US" altLang="ko-KR" sz="1200" dirty="0" err="1">
                <a:ea typeface="+mn-lt"/>
                <a:cs typeface="+mn-lt"/>
              </a:rPr>
              <a:t>것은</a:t>
            </a:r>
            <a:r>
              <a:rPr lang="en-US" altLang="ko-KR" sz="1200" dirty="0">
                <a:ea typeface="+mn-lt"/>
                <a:cs typeface="+mn-lt"/>
              </a:rPr>
              <a:t> </a:t>
            </a:r>
            <a:r>
              <a:rPr lang="en-US" altLang="ko-KR" sz="1200" dirty="0" err="1">
                <a:ea typeface="+mn-lt"/>
                <a:cs typeface="+mn-lt"/>
              </a:rPr>
              <a:t>아니지만</a:t>
            </a:r>
            <a:r>
              <a:rPr lang="en-US" altLang="ko-KR" sz="1200" dirty="0">
                <a:ea typeface="+mn-lt"/>
                <a:cs typeface="+mn-lt"/>
              </a:rPr>
              <a:t> </a:t>
            </a:r>
            <a:r>
              <a:rPr lang="en-US" altLang="ko-KR" sz="1200" dirty="0" err="1">
                <a:ea typeface="+mn-lt"/>
                <a:cs typeface="+mn-lt"/>
              </a:rPr>
              <a:t>간단히</a:t>
            </a:r>
            <a:r>
              <a:rPr lang="en-US" altLang="ko-KR" sz="1200" dirty="0">
                <a:ea typeface="+mn-lt"/>
                <a:cs typeface="+mn-lt"/>
              </a:rPr>
              <a:t> </a:t>
            </a:r>
            <a:r>
              <a:rPr lang="en-US" altLang="ko-KR" sz="1200" dirty="0" err="1">
                <a:ea typeface="+mn-lt"/>
                <a:cs typeface="+mn-lt"/>
              </a:rPr>
              <a:t>소개해</a:t>
            </a:r>
            <a:r>
              <a:rPr lang="en-US" altLang="ko-KR" sz="1200" dirty="0">
                <a:ea typeface="+mn-lt"/>
                <a:cs typeface="+mn-lt"/>
              </a:rPr>
              <a:t> 볼 </a:t>
            </a:r>
            <a:r>
              <a:rPr lang="en-US" altLang="ko-KR" sz="1200" dirty="0" err="1">
                <a:ea typeface="+mn-lt"/>
                <a:cs typeface="+mn-lt"/>
              </a:rPr>
              <a:t>법할</a:t>
            </a:r>
            <a:r>
              <a:rPr lang="en-US" altLang="ko-KR" sz="1200" dirty="0">
                <a:ea typeface="+mn-lt"/>
                <a:cs typeface="+mn-lt"/>
              </a:rPr>
              <a:t> 듯? After </a:t>
            </a:r>
            <a:r>
              <a:rPr lang="en-US" altLang="ko-KR" sz="1200" dirty="0" err="1">
                <a:ea typeface="+mn-lt"/>
                <a:cs typeface="+mn-lt"/>
              </a:rPr>
              <a:t>care를</a:t>
            </a:r>
            <a:r>
              <a:rPr lang="en-US" altLang="ko-KR" sz="1200" dirty="0">
                <a:ea typeface="+mn-lt"/>
                <a:cs typeface="+mn-lt"/>
              </a:rPr>
              <a:t> </a:t>
            </a:r>
            <a:r>
              <a:rPr lang="en-US" altLang="ko-KR" sz="1200" dirty="0" err="1">
                <a:ea typeface="+mn-lt"/>
                <a:cs typeface="+mn-lt"/>
              </a:rPr>
              <a:t>위해서</a:t>
            </a:r>
            <a:r>
              <a:rPr lang="en-US" altLang="ko-KR" sz="1200" dirty="0">
                <a:ea typeface="+mn-lt"/>
                <a:cs typeface="+mn-lt"/>
              </a:rPr>
              <a:t>)</a:t>
            </a:r>
          </a:p>
        </p:txBody>
      </p:sp>
    </p:spTree>
    <p:extLst>
      <p:ext uri="{BB962C8B-B14F-4D97-AF65-F5344CB8AC3E}">
        <p14:creationId xmlns:p14="http://schemas.microsoft.com/office/powerpoint/2010/main" val="420137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A machine learning-based 1-year mortality prediction model after hospital discharge for clinical patients with acute coronary syndrome</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a:ea typeface="+mn-lt"/>
                <a:cs typeface="+mn-lt"/>
              </a:rPr>
              <a:t>6번 </a:t>
            </a:r>
            <a:r>
              <a:rPr lang="en-US" altLang="ko-KR" sz="1200" dirty="0" err="1">
                <a:ea typeface="+mn-lt"/>
                <a:cs typeface="+mn-lt"/>
              </a:rPr>
              <a:t>슬라이드와</a:t>
            </a:r>
            <a:r>
              <a:rPr lang="en-US" altLang="ko-KR" sz="1200" dirty="0">
                <a:ea typeface="+mn-lt"/>
                <a:cs typeface="+mn-lt"/>
              </a:rPr>
              <a:t> </a:t>
            </a:r>
            <a:r>
              <a:rPr lang="en-US" altLang="ko-KR" sz="1200" dirty="0" err="1">
                <a:ea typeface="+mn-lt"/>
                <a:cs typeface="+mn-lt"/>
              </a:rPr>
              <a:t>동일한</a:t>
            </a:r>
            <a:r>
              <a:rPr lang="en-US" altLang="ko-KR" sz="1200" dirty="0">
                <a:ea typeface="+mn-lt"/>
                <a:cs typeface="+mn-lt"/>
              </a:rPr>
              <a:t> </a:t>
            </a:r>
            <a:r>
              <a:rPr lang="en-US" altLang="ko-KR" sz="1200" dirty="0" err="1">
                <a:ea typeface="+mn-lt"/>
                <a:cs typeface="+mn-lt"/>
              </a:rPr>
              <a:t>주제로</a:t>
            </a:r>
            <a:r>
              <a:rPr lang="en-US" altLang="ko-KR" sz="1200" dirty="0">
                <a:ea typeface="+mn-lt"/>
                <a:cs typeface="+mn-lt"/>
              </a:rPr>
              <a:t> </a:t>
            </a:r>
            <a:r>
              <a:rPr lang="en-US" altLang="ko-KR" sz="1200" dirty="0" err="1">
                <a:ea typeface="+mn-lt"/>
                <a:cs typeface="+mn-lt"/>
              </a:rPr>
              <a:t>보인다</a:t>
            </a:r>
            <a:r>
              <a:rPr lang="en-US" altLang="ko-KR" sz="1200" dirty="0">
                <a:ea typeface="+mn-lt"/>
                <a:cs typeface="+mn-lt"/>
              </a:rPr>
              <a:t>. </a:t>
            </a:r>
            <a:r>
              <a:rPr lang="en-US" altLang="ko-KR" sz="1200" dirty="0" err="1">
                <a:ea typeface="+mn-lt"/>
                <a:cs typeface="+mn-lt"/>
              </a:rPr>
              <a:t>추후에</a:t>
            </a:r>
            <a:r>
              <a:rPr lang="en-US" altLang="ko-KR" sz="1200" dirty="0">
                <a:ea typeface="+mn-lt"/>
                <a:cs typeface="+mn-lt"/>
              </a:rPr>
              <a:t> </a:t>
            </a:r>
            <a:r>
              <a:rPr lang="en-US" altLang="ko-KR" sz="1200" dirty="0" err="1">
                <a:ea typeface="+mn-lt"/>
                <a:cs typeface="+mn-lt"/>
              </a:rPr>
              <a:t>읽어보자</a:t>
            </a:r>
            <a:r>
              <a:rPr lang="en-US" altLang="ko-KR" sz="1200" dirty="0">
                <a:ea typeface="+mn-lt"/>
                <a:cs typeface="+mn-lt"/>
              </a:rPr>
              <a:t>.</a:t>
            </a:r>
          </a:p>
        </p:txBody>
      </p:sp>
    </p:spTree>
    <p:extLst>
      <p:ext uri="{BB962C8B-B14F-4D97-AF65-F5344CB8AC3E}">
        <p14:creationId xmlns:p14="http://schemas.microsoft.com/office/powerpoint/2010/main" val="72366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400" b="1"/>
              <a:t>Computerized Analysis of the Ventricular Fibrillation Waveform Allows Identification of Myocardial Infarction: A Proof-of-Concept Study for Smart Defibrillator Applications in Cardiac Arrest</a:t>
            </a:r>
            <a:endParaRPr lang="ko-KR" altLang="en-US" sz="2400"/>
          </a:p>
          <a:p>
            <a:endParaRPr lang="en-US" altLang="ko-KR" sz="14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심정지에서는 </a:t>
            </a:r>
            <a:r>
              <a:rPr lang="en-US" sz="1200" b="1">
                <a:ea typeface="+mn-lt"/>
                <a:cs typeface="+mn-lt"/>
              </a:rPr>
              <a:t>심실세동(VF) 파형에 대한 전산 분석이 예후 정보를 제공</a:t>
            </a:r>
            <a:r>
              <a:rPr lang="en-US" sz="1200">
                <a:ea typeface="+mn-lt"/>
                <a:cs typeface="+mn-lt"/>
              </a:rPr>
              <a:t>하지만 진단 잠재력은 연구 대상입니다. </a:t>
            </a:r>
            <a:br>
              <a:rPr lang="en-US" sz="1200" dirty="0">
                <a:ea typeface="+mn-lt"/>
                <a:cs typeface="+mn-lt"/>
              </a:rPr>
            </a:br>
            <a:r>
              <a:rPr lang="en-US" sz="1200">
                <a:ea typeface="+mn-lt"/>
                <a:cs typeface="+mn-lt"/>
              </a:rPr>
              <a:t>동물 연구에 따르면 VF 형태학은 이전 심근경색(MI)의 영향을 받고, 급성 MI의 영향을 더 많이 받는다고 한다. </a:t>
            </a:r>
            <a:br>
              <a:rPr lang="en-US" sz="1200" dirty="0">
                <a:ea typeface="+mn-lt"/>
                <a:cs typeface="+mn-lt"/>
              </a:rPr>
            </a:br>
            <a:r>
              <a:rPr lang="en-US" sz="1200">
                <a:ea typeface="+mn-lt"/>
                <a:cs typeface="+mn-lt"/>
              </a:rPr>
              <a:t>이 실험 인간 내 연구는 </a:t>
            </a:r>
            <a:r>
              <a:rPr lang="en-US" sz="1200" b="1">
                <a:ea typeface="+mn-lt"/>
                <a:cs typeface="+mn-lt"/>
              </a:rPr>
              <a:t>사전 MI를 식별하기 위한 VF 파형 분석의 차별적 값</a:t>
            </a:r>
            <a:r>
              <a:rPr lang="en-US" sz="1200">
                <a:ea typeface="+mn-lt"/>
                <a:cs typeface="+mn-lt"/>
              </a:rPr>
              <a:t>에 대해 보고한다. 결과는 급성 MI에 대한 현장 연구를 지원할 수 있다.</a:t>
            </a:r>
            <a:endParaRPr lang="en-US" sz="1200" dirty="0">
              <a:ea typeface="+mn-lt"/>
              <a:cs typeface="+mn-lt"/>
            </a:endParaRPr>
          </a:p>
          <a:p>
            <a:pPr marL="0" indent="0">
              <a:buNone/>
            </a:pPr>
            <a:r>
              <a:rPr lang="ko-KR" altLang="en-US" sz="1200">
                <a:ea typeface="+mn-lt"/>
                <a:cs typeface="+mn-lt"/>
              </a:rPr>
              <a:t>이</a:t>
            </a:r>
            <a:r>
              <a:rPr lang="en-US" altLang="ko-KR" sz="1200" dirty="0">
                <a:ea typeface="+mn-lt"/>
                <a:cs typeface="+mn-lt"/>
              </a:rPr>
              <a:t> </a:t>
            </a:r>
            <a:r>
              <a:rPr lang="ko-KR" altLang="en-US" sz="1200">
                <a:ea typeface="+mn-lt"/>
                <a:cs typeface="+mn-lt"/>
              </a:rPr>
              <a:t>개념</a:t>
            </a:r>
            <a:r>
              <a:rPr lang="en-US" altLang="ko-KR" sz="1200" dirty="0">
                <a:ea typeface="+mn-lt"/>
                <a:cs typeface="+mn-lt"/>
              </a:rPr>
              <a:t> </a:t>
            </a:r>
            <a:r>
              <a:rPr lang="ko-KR" altLang="en-US" sz="1200">
                <a:ea typeface="+mn-lt"/>
                <a:cs typeface="+mn-lt"/>
              </a:rPr>
              <a:t>증명</a:t>
            </a:r>
            <a:r>
              <a:rPr lang="en-US" altLang="ko-KR" sz="1200" dirty="0">
                <a:ea typeface="+mn-lt"/>
                <a:cs typeface="+mn-lt"/>
              </a:rPr>
              <a:t> </a:t>
            </a:r>
            <a:r>
              <a:rPr lang="ko-KR" altLang="en-US" sz="1200">
                <a:ea typeface="+mn-lt"/>
                <a:cs typeface="+mn-lt"/>
              </a:rPr>
              <a:t>연구는</a:t>
            </a:r>
            <a:r>
              <a:rPr lang="en-US" sz="1200" dirty="0">
                <a:ea typeface="+mn-lt"/>
                <a:cs typeface="+mn-lt"/>
              </a:rPr>
              <a:t> </a:t>
            </a:r>
            <a:r>
              <a:rPr lang="en-US" sz="1200" b="1">
                <a:ea typeface="+mn-lt"/>
                <a:cs typeface="+mn-lt"/>
              </a:rPr>
              <a:t>VF</a:t>
            </a:r>
            <a:r>
              <a:rPr lang="en-US" altLang="ko-KR" sz="1200" b="1" dirty="0">
                <a:ea typeface="+mn-lt"/>
                <a:cs typeface="+mn-lt"/>
              </a:rPr>
              <a:t> </a:t>
            </a:r>
            <a:r>
              <a:rPr lang="ko-KR" altLang="en-US" sz="1200" b="1">
                <a:ea typeface="+mn-lt"/>
                <a:cs typeface="+mn-lt"/>
              </a:rPr>
              <a:t>파형</a:t>
            </a:r>
            <a:r>
              <a:rPr lang="en-US" altLang="ko-KR" sz="1200" b="1" dirty="0">
                <a:ea typeface="+mn-lt"/>
                <a:cs typeface="+mn-lt"/>
              </a:rPr>
              <a:t> </a:t>
            </a:r>
            <a:r>
              <a:rPr lang="ko-KR" altLang="en-US" sz="1200" b="1">
                <a:ea typeface="+mn-lt"/>
                <a:cs typeface="+mn-lt"/>
              </a:rPr>
              <a:t>분석을</a:t>
            </a:r>
            <a:r>
              <a:rPr lang="en-US" altLang="ko-KR" sz="1200" b="1" dirty="0">
                <a:ea typeface="+mn-lt"/>
                <a:cs typeface="+mn-lt"/>
              </a:rPr>
              <a:t> </a:t>
            </a:r>
            <a:r>
              <a:rPr lang="ko-KR" altLang="en-US" sz="1200" b="1">
                <a:ea typeface="+mn-lt"/>
                <a:cs typeface="+mn-lt"/>
              </a:rPr>
              <a:t>사용하여</a:t>
            </a:r>
            <a:r>
              <a:rPr lang="en-US" sz="1200" b="1">
                <a:ea typeface="+mn-lt"/>
                <a:cs typeface="+mn-lt"/>
              </a:rPr>
              <a:t> MI</a:t>
            </a:r>
            <a:r>
              <a:rPr lang="en-US" altLang="ko-KR" sz="1200" b="1" dirty="0">
                <a:ea typeface="+mn-lt"/>
                <a:cs typeface="+mn-lt"/>
              </a:rPr>
              <a:t> </a:t>
            </a:r>
            <a:r>
              <a:rPr lang="ko-KR" altLang="en-US" sz="1200" b="1">
                <a:ea typeface="+mn-lt"/>
                <a:cs typeface="+mn-lt"/>
              </a:rPr>
              <a:t>검출이</a:t>
            </a:r>
            <a:r>
              <a:rPr lang="en-US" altLang="ko-KR" sz="1200" b="1" dirty="0">
                <a:ea typeface="+mn-lt"/>
                <a:cs typeface="+mn-lt"/>
              </a:rPr>
              <a:t> </a:t>
            </a:r>
            <a:r>
              <a:rPr lang="ko-KR" altLang="en-US" sz="1200" b="1">
                <a:ea typeface="+mn-lt"/>
                <a:cs typeface="+mn-lt"/>
              </a:rPr>
              <a:t>가능한</a:t>
            </a:r>
            <a:r>
              <a:rPr lang="en-US" altLang="ko-KR" sz="1200" b="1" dirty="0">
                <a:ea typeface="+mn-lt"/>
                <a:cs typeface="+mn-lt"/>
              </a:rPr>
              <a:t> </a:t>
            </a:r>
            <a:r>
              <a:rPr lang="ko-KR" altLang="en-US" sz="1200" b="1">
                <a:ea typeface="+mn-lt"/>
                <a:cs typeface="+mn-lt"/>
              </a:rPr>
              <a:t>것처럼</a:t>
            </a:r>
            <a:r>
              <a:rPr lang="en-US" altLang="ko-KR" sz="1200" b="1" dirty="0">
                <a:ea typeface="+mn-lt"/>
                <a:cs typeface="+mn-lt"/>
              </a:rPr>
              <a:t> </a:t>
            </a:r>
            <a:r>
              <a:rPr lang="ko-KR" altLang="en-US" sz="1200" b="1">
                <a:ea typeface="+mn-lt"/>
                <a:cs typeface="+mn-lt"/>
              </a:rPr>
              <a:t>보인다</a:t>
            </a:r>
            <a:r>
              <a:rPr lang="ko-KR" altLang="en-US" sz="1200">
                <a:ea typeface="+mn-lt"/>
                <a:cs typeface="+mn-lt"/>
              </a:rPr>
              <a:t>는</a:t>
            </a:r>
            <a:r>
              <a:rPr lang="en-US" altLang="ko-KR" sz="1200" dirty="0">
                <a:ea typeface="+mn-lt"/>
                <a:cs typeface="+mn-lt"/>
              </a:rPr>
              <a:t> </a:t>
            </a:r>
            <a:r>
              <a:rPr lang="ko-KR" altLang="en-US" sz="1200">
                <a:ea typeface="+mn-lt"/>
                <a:cs typeface="+mn-lt"/>
              </a:rPr>
              <a:t>최초의</a:t>
            </a:r>
            <a:r>
              <a:rPr lang="en-US" altLang="ko-KR" sz="1200" dirty="0">
                <a:ea typeface="+mn-lt"/>
                <a:cs typeface="+mn-lt"/>
              </a:rPr>
              <a:t> </a:t>
            </a:r>
            <a:r>
              <a:rPr lang="ko-KR" altLang="en-US" sz="1200">
                <a:ea typeface="+mn-lt"/>
                <a:cs typeface="+mn-lt"/>
              </a:rPr>
              <a:t>인간</a:t>
            </a:r>
            <a:r>
              <a:rPr lang="en-US" altLang="ko-KR" sz="1200" dirty="0">
                <a:ea typeface="+mn-lt"/>
                <a:cs typeface="+mn-lt"/>
              </a:rPr>
              <a:t> </a:t>
            </a:r>
            <a:r>
              <a:rPr lang="ko-KR" altLang="en-US" sz="1200">
                <a:ea typeface="+mn-lt"/>
                <a:cs typeface="+mn-lt"/>
              </a:rPr>
              <a:t>내</a:t>
            </a:r>
            <a:r>
              <a:rPr lang="en-US" altLang="ko-KR" sz="1200" dirty="0">
                <a:ea typeface="+mn-lt"/>
                <a:cs typeface="+mn-lt"/>
              </a:rPr>
              <a:t> </a:t>
            </a:r>
            <a:r>
              <a:rPr lang="ko-KR" altLang="en-US" sz="1200">
                <a:ea typeface="+mn-lt"/>
                <a:cs typeface="+mn-lt"/>
              </a:rPr>
              <a:t>증거를</a:t>
            </a:r>
            <a:r>
              <a:rPr lang="en-US" altLang="ko-KR" sz="1200" dirty="0">
                <a:ea typeface="+mn-lt"/>
                <a:cs typeface="+mn-lt"/>
              </a:rPr>
              <a:t> </a:t>
            </a:r>
            <a:r>
              <a:rPr lang="ko-KR" altLang="en-US" sz="1200">
                <a:ea typeface="+mn-lt"/>
                <a:cs typeface="+mn-lt"/>
              </a:rPr>
              <a:t>제공한다</a:t>
            </a:r>
            <a:r>
              <a:rPr lang="en-US" sz="1200">
                <a:ea typeface="+mn-lt"/>
                <a:cs typeface="+mn-lt"/>
              </a:rPr>
              <a:t>.</a:t>
            </a:r>
            <a:r>
              <a:rPr lang="en-US" altLang="ko-KR" sz="1200" dirty="0">
                <a:ea typeface="+mn-lt"/>
                <a:cs typeface="+mn-lt"/>
              </a:rPr>
              <a:t> </a:t>
            </a:r>
            <a:r>
              <a:rPr lang="ko-KR" altLang="en-US" sz="1200">
                <a:ea typeface="+mn-lt"/>
                <a:cs typeface="+mn-lt"/>
              </a:rPr>
              <a:t>여러</a:t>
            </a:r>
            <a:r>
              <a:rPr lang="en-US" sz="1200">
                <a:ea typeface="+mn-lt"/>
                <a:cs typeface="+mn-lt"/>
              </a:rPr>
              <a:t> VF</a:t>
            </a:r>
            <a:r>
              <a:rPr lang="en-US" altLang="ko-KR" sz="1200" dirty="0">
                <a:ea typeface="+mn-lt"/>
                <a:cs typeface="+mn-lt"/>
              </a:rPr>
              <a:t> </a:t>
            </a:r>
            <a:r>
              <a:rPr lang="ko-KR" altLang="en-US" sz="1200">
                <a:ea typeface="+mn-lt"/>
                <a:cs typeface="+mn-lt"/>
              </a:rPr>
              <a:t>특성이</a:t>
            </a:r>
            <a:r>
              <a:rPr lang="en-US" altLang="ko-KR" sz="1200" dirty="0">
                <a:ea typeface="+mn-lt"/>
                <a:cs typeface="+mn-lt"/>
              </a:rPr>
              <a:t> </a:t>
            </a:r>
            <a:r>
              <a:rPr lang="ko-KR" altLang="en-US" sz="1200">
                <a:ea typeface="+mn-lt"/>
                <a:cs typeface="+mn-lt"/>
              </a:rPr>
              <a:t>아닌</a:t>
            </a:r>
            <a:r>
              <a:rPr lang="en-US" altLang="ko-KR" sz="1200" dirty="0">
                <a:ea typeface="+mn-lt"/>
                <a:cs typeface="+mn-lt"/>
              </a:rPr>
              <a:t> </a:t>
            </a:r>
            <a:r>
              <a:rPr lang="ko-KR" altLang="en-US" sz="1200">
                <a:ea typeface="+mn-lt"/>
                <a:cs typeface="+mn-lt"/>
              </a:rPr>
              <a:t>여러</a:t>
            </a:r>
            <a:r>
              <a:rPr lang="en-US" sz="1200">
                <a:ea typeface="+mn-lt"/>
                <a:cs typeface="+mn-lt"/>
              </a:rPr>
              <a:t> ECG</a:t>
            </a:r>
            <a:r>
              <a:rPr lang="en-US" altLang="ko-KR" sz="1200" dirty="0">
                <a:ea typeface="+mn-lt"/>
                <a:cs typeface="+mn-lt"/>
              </a:rPr>
              <a:t> </a:t>
            </a:r>
            <a:r>
              <a:rPr lang="ko-KR" altLang="en-US" sz="1200">
                <a:ea typeface="+mn-lt"/>
                <a:cs typeface="+mn-lt"/>
              </a:rPr>
              <a:t>리드에서</a:t>
            </a:r>
            <a:r>
              <a:rPr lang="en-US" altLang="ko-KR" sz="1200" dirty="0">
                <a:ea typeface="+mn-lt"/>
                <a:cs typeface="+mn-lt"/>
              </a:rPr>
              <a:t> </a:t>
            </a:r>
            <a:r>
              <a:rPr lang="ko-KR" altLang="en-US" sz="1200">
                <a:ea typeface="+mn-lt"/>
                <a:cs typeface="+mn-lt"/>
              </a:rPr>
              <a:t>정보를</a:t>
            </a:r>
            <a:r>
              <a:rPr lang="en-US" altLang="ko-KR" sz="1200" dirty="0">
                <a:ea typeface="+mn-lt"/>
                <a:cs typeface="+mn-lt"/>
              </a:rPr>
              <a:t> </a:t>
            </a:r>
            <a:r>
              <a:rPr lang="ko-KR" altLang="en-US" sz="1200">
                <a:ea typeface="+mn-lt"/>
                <a:cs typeface="+mn-lt"/>
              </a:rPr>
              <a:t>얻으면</a:t>
            </a:r>
            <a:r>
              <a:rPr lang="en-US" altLang="ko-KR" sz="1200" dirty="0">
                <a:ea typeface="+mn-lt"/>
                <a:cs typeface="+mn-lt"/>
              </a:rPr>
              <a:t> </a:t>
            </a:r>
            <a:r>
              <a:rPr lang="ko-KR" altLang="en-US" sz="1200">
                <a:ea typeface="+mn-lt"/>
                <a:cs typeface="+mn-lt"/>
              </a:rPr>
              <a:t>진단</a:t>
            </a:r>
            <a:r>
              <a:rPr lang="en-US" altLang="ko-KR" sz="1200" dirty="0">
                <a:ea typeface="+mn-lt"/>
                <a:cs typeface="+mn-lt"/>
              </a:rPr>
              <a:t> </a:t>
            </a:r>
            <a:r>
              <a:rPr lang="ko-KR" altLang="en-US" sz="1200">
                <a:ea typeface="+mn-lt"/>
                <a:cs typeface="+mn-lt"/>
              </a:rPr>
              <a:t>정확도가</a:t>
            </a:r>
            <a:r>
              <a:rPr lang="en-US" altLang="ko-KR" sz="1200" dirty="0">
                <a:ea typeface="+mn-lt"/>
                <a:cs typeface="+mn-lt"/>
              </a:rPr>
              <a:t> </a:t>
            </a:r>
            <a:r>
              <a:rPr lang="ko-KR" altLang="en-US" sz="1200">
                <a:ea typeface="+mn-lt"/>
                <a:cs typeface="+mn-lt"/>
              </a:rPr>
              <a:t>향상될</a:t>
            </a:r>
            <a:r>
              <a:rPr lang="en-US" altLang="ko-KR" sz="1200" dirty="0">
                <a:ea typeface="+mn-lt"/>
                <a:cs typeface="+mn-lt"/>
              </a:rPr>
              <a:t> </a:t>
            </a:r>
            <a:r>
              <a:rPr lang="ko-KR" altLang="en-US" sz="1200">
                <a:ea typeface="+mn-lt"/>
                <a:cs typeface="+mn-lt"/>
              </a:rPr>
              <a:t>수</a:t>
            </a:r>
            <a:r>
              <a:rPr lang="en-US" altLang="ko-KR" sz="1200" dirty="0">
                <a:ea typeface="+mn-lt"/>
                <a:cs typeface="+mn-lt"/>
              </a:rPr>
              <a:t> </a:t>
            </a:r>
            <a:r>
              <a:rPr lang="ko-KR" altLang="en-US" sz="1200">
                <a:ea typeface="+mn-lt"/>
                <a:cs typeface="+mn-lt"/>
              </a:rPr>
              <a:t>있습니다</a:t>
            </a:r>
            <a:r>
              <a:rPr lang="en-US" sz="1200">
                <a:ea typeface="+mn-lt"/>
                <a:cs typeface="+mn-lt"/>
              </a:rPr>
              <a:t>.</a:t>
            </a:r>
            <a:r>
              <a:rPr lang="en-US" altLang="ko-KR" sz="1200" dirty="0">
                <a:ea typeface="+mn-lt"/>
                <a:cs typeface="+mn-lt"/>
              </a:rPr>
              <a:t> </a:t>
            </a:r>
            <a:r>
              <a:rPr lang="ko-KR" altLang="en-US" sz="1200">
                <a:ea typeface="+mn-lt"/>
                <a:cs typeface="+mn-lt"/>
              </a:rPr>
              <a:t>이러한</a:t>
            </a:r>
            <a:r>
              <a:rPr lang="en-US" altLang="ko-KR" sz="1200" dirty="0">
                <a:ea typeface="+mn-lt"/>
                <a:cs typeface="+mn-lt"/>
              </a:rPr>
              <a:t> </a:t>
            </a:r>
            <a:r>
              <a:rPr lang="ko-KR" altLang="en-US" sz="1200">
                <a:ea typeface="+mn-lt"/>
                <a:cs typeface="+mn-lt"/>
              </a:rPr>
              <a:t>결과는</a:t>
            </a:r>
            <a:r>
              <a:rPr lang="en-US" altLang="ko-KR" sz="1200" dirty="0">
                <a:ea typeface="+mn-lt"/>
                <a:cs typeface="+mn-lt"/>
              </a:rPr>
              <a:t> </a:t>
            </a:r>
            <a:r>
              <a:rPr lang="ko-KR" altLang="en-US" sz="1200">
                <a:ea typeface="+mn-lt"/>
                <a:cs typeface="+mn-lt"/>
              </a:rPr>
              <a:t>추가적인</a:t>
            </a:r>
            <a:r>
              <a:rPr lang="en-US" altLang="ko-KR" sz="1200" dirty="0">
                <a:ea typeface="+mn-lt"/>
                <a:cs typeface="+mn-lt"/>
              </a:rPr>
              <a:t> </a:t>
            </a:r>
            <a:r>
              <a:rPr lang="ko-KR" altLang="en-US" sz="1200">
                <a:ea typeface="+mn-lt"/>
                <a:cs typeface="+mn-lt"/>
              </a:rPr>
              <a:t>실험</a:t>
            </a:r>
            <a:r>
              <a:rPr lang="en-US" altLang="ko-KR" sz="1200" dirty="0">
                <a:ea typeface="+mn-lt"/>
                <a:cs typeface="+mn-lt"/>
              </a:rPr>
              <a:t> </a:t>
            </a:r>
            <a:r>
              <a:rPr lang="ko-KR" altLang="en-US" sz="1200">
                <a:ea typeface="+mn-lt"/>
                <a:cs typeface="+mn-lt"/>
              </a:rPr>
              <a:t>연구가</a:t>
            </a:r>
            <a:r>
              <a:rPr lang="en-US" altLang="ko-KR" sz="1200" dirty="0">
                <a:ea typeface="+mn-lt"/>
                <a:cs typeface="+mn-lt"/>
              </a:rPr>
              <a:t> </a:t>
            </a:r>
            <a:r>
              <a:rPr lang="ko-KR" altLang="en-US" sz="1200">
                <a:ea typeface="+mn-lt"/>
                <a:cs typeface="+mn-lt"/>
              </a:rPr>
              <a:t>필요하며</a:t>
            </a:r>
            <a:r>
              <a:rPr lang="en-US" altLang="ko-KR" sz="1200" dirty="0">
                <a:ea typeface="+mn-lt"/>
                <a:cs typeface="+mn-lt"/>
              </a:rPr>
              <a:t> </a:t>
            </a:r>
            <a:r>
              <a:rPr lang="ko-KR" altLang="en-US" sz="1200">
                <a:ea typeface="+mn-lt"/>
                <a:cs typeface="+mn-lt"/>
              </a:rPr>
              <a:t>심장</a:t>
            </a:r>
            <a:r>
              <a:rPr lang="en-US" altLang="ko-KR" sz="1200" dirty="0">
                <a:ea typeface="+mn-lt"/>
                <a:cs typeface="+mn-lt"/>
              </a:rPr>
              <a:t> </a:t>
            </a:r>
            <a:r>
              <a:rPr lang="ko-KR" altLang="en-US" sz="1200">
                <a:ea typeface="+mn-lt"/>
                <a:cs typeface="+mn-lt"/>
              </a:rPr>
              <a:t>마비의</a:t>
            </a:r>
            <a:r>
              <a:rPr lang="en-US" altLang="ko-KR" sz="1200" dirty="0">
                <a:ea typeface="+mn-lt"/>
                <a:cs typeface="+mn-lt"/>
              </a:rPr>
              <a:t> </a:t>
            </a:r>
            <a:r>
              <a:rPr lang="ko-KR" altLang="en-US" sz="1200">
                <a:ea typeface="+mn-lt"/>
                <a:cs typeface="+mn-lt"/>
              </a:rPr>
              <a:t>초기</a:t>
            </a:r>
            <a:r>
              <a:rPr lang="en-US" altLang="ko-KR" sz="1200" dirty="0">
                <a:ea typeface="+mn-lt"/>
                <a:cs typeface="+mn-lt"/>
              </a:rPr>
              <a:t> </a:t>
            </a:r>
            <a:r>
              <a:rPr lang="ko-KR" altLang="en-US" sz="1200">
                <a:ea typeface="+mn-lt"/>
                <a:cs typeface="+mn-lt"/>
              </a:rPr>
              <a:t>단계에서</a:t>
            </a:r>
            <a:r>
              <a:rPr lang="en-US" altLang="ko-KR" sz="1200" dirty="0">
                <a:ea typeface="+mn-lt"/>
                <a:cs typeface="+mn-lt"/>
              </a:rPr>
              <a:t> </a:t>
            </a:r>
            <a:r>
              <a:rPr lang="ko-KR" altLang="en-US" sz="1200">
                <a:ea typeface="+mn-lt"/>
                <a:cs typeface="+mn-lt"/>
              </a:rPr>
              <a:t>급성</a:t>
            </a:r>
            <a:r>
              <a:rPr lang="en-US" sz="1200">
                <a:ea typeface="+mn-lt"/>
                <a:cs typeface="+mn-lt"/>
              </a:rPr>
              <a:t> MI</a:t>
            </a:r>
            <a:r>
              <a:rPr lang="ko-KR" altLang="en-US" sz="1200">
                <a:ea typeface="+mn-lt"/>
                <a:cs typeface="+mn-lt"/>
              </a:rPr>
              <a:t>를</a:t>
            </a:r>
            <a:r>
              <a:rPr lang="en-US" altLang="ko-KR" sz="1200" dirty="0">
                <a:ea typeface="+mn-lt"/>
                <a:cs typeface="+mn-lt"/>
              </a:rPr>
              <a:t> </a:t>
            </a:r>
            <a:r>
              <a:rPr lang="ko-KR" altLang="en-US" sz="1200">
                <a:ea typeface="+mn-lt"/>
                <a:cs typeface="+mn-lt"/>
              </a:rPr>
              <a:t>시도하고</a:t>
            </a:r>
            <a:r>
              <a:rPr lang="en-US" altLang="ko-KR" sz="1200" dirty="0">
                <a:ea typeface="+mn-lt"/>
                <a:cs typeface="+mn-lt"/>
              </a:rPr>
              <a:t> </a:t>
            </a:r>
            <a:r>
              <a:rPr lang="ko-KR" altLang="en-US" sz="1200">
                <a:ea typeface="+mn-lt"/>
                <a:cs typeface="+mn-lt"/>
              </a:rPr>
              <a:t>식별하기</a:t>
            </a:r>
            <a:r>
              <a:rPr lang="en-US" altLang="ko-KR" sz="1200" dirty="0">
                <a:ea typeface="+mn-lt"/>
                <a:cs typeface="+mn-lt"/>
              </a:rPr>
              <a:t> </a:t>
            </a:r>
            <a:r>
              <a:rPr lang="ko-KR" altLang="en-US" sz="1200">
                <a:ea typeface="+mn-lt"/>
                <a:cs typeface="+mn-lt"/>
              </a:rPr>
              <a:t>위해</a:t>
            </a:r>
            <a:r>
              <a:rPr lang="en-US" altLang="ko-KR" sz="1200" dirty="0">
                <a:ea typeface="+mn-lt"/>
                <a:cs typeface="+mn-lt"/>
              </a:rPr>
              <a:t> </a:t>
            </a:r>
            <a:r>
              <a:rPr lang="ko-KR" altLang="en-US" sz="1200">
                <a:ea typeface="+mn-lt"/>
                <a:cs typeface="+mn-lt"/>
              </a:rPr>
              <a:t>현장</a:t>
            </a:r>
            <a:r>
              <a:rPr lang="en-US" altLang="ko-KR" sz="1200" dirty="0">
                <a:ea typeface="+mn-lt"/>
                <a:cs typeface="+mn-lt"/>
              </a:rPr>
              <a:t> </a:t>
            </a:r>
            <a:r>
              <a:rPr lang="ko-KR" altLang="en-US" sz="1200">
                <a:ea typeface="+mn-lt"/>
                <a:cs typeface="+mn-lt"/>
              </a:rPr>
              <a:t>스마트</a:t>
            </a:r>
            <a:r>
              <a:rPr lang="en-US" altLang="ko-KR" sz="1200" dirty="0">
                <a:ea typeface="+mn-lt"/>
                <a:cs typeface="+mn-lt"/>
              </a:rPr>
              <a:t> </a:t>
            </a:r>
            <a:r>
              <a:rPr lang="ko-KR" altLang="en-US" sz="1200">
                <a:ea typeface="+mn-lt"/>
                <a:cs typeface="+mn-lt"/>
              </a:rPr>
              <a:t>제세동기</a:t>
            </a:r>
            <a:r>
              <a:rPr lang="en-US" altLang="ko-KR" sz="1200" dirty="0">
                <a:ea typeface="+mn-lt"/>
                <a:cs typeface="+mn-lt"/>
              </a:rPr>
              <a:t> </a:t>
            </a:r>
            <a:r>
              <a:rPr lang="ko-KR" altLang="en-US" sz="1200">
                <a:ea typeface="+mn-lt"/>
                <a:cs typeface="+mn-lt"/>
              </a:rPr>
              <a:t>연구의</a:t>
            </a:r>
            <a:r>
              <a:rPr lang="en-US" altLang="ko-KR" sz="1200" dirty="0">
                <a:ea typeface="+mn-lt"/>
                <a:cs typeface="+mn-lt"/>
              </a:rPr>
              <a:t> </a:t>
            </a:r>
            <a:r>
              <a:rPr lang="ko-KR" altLang="en-US" sz="1200">
                <a:ea typeface="+mn-lt"/>
                <a:cs typeface="+mn-lt"/>
              </a:rPr>
              <a:t>파일럿</a:t>
            </a:r>
            <a:r>
              <a:rPr lang="en-US" altLang="ko-KR" sz="1200" dirty="0">
                <a:ea typeface="+mn-lt"/>
                <a:cs typeface="+mn-lt"/>
              </a:rPr>
              <a:t> </a:t>
            </a:r>
            <a:r>
              <a:rPr lang="ko-KR" altLang="en-US" sz="1200">
                <a:ea typeface="+mn-lt"/>
                <a:cs typeface="+mn-lt"/>
              </a:rPr>
              <a:t>데이터</a:t>
            </a:r>
            <a:r>
              <a:rPr lang="en-US" altLang="ko-KR" sz="1200" dirty="0">
                <a:ea typeface="+mn-lt"/>
                <a:cs typeface="+mn-lt"/>
              </a:rPr>
              <a:t> </a:t>
            </a:r>
            <a:r>
              <a:rPr lang="ko-KR" altLang="en-US" sz="1200">
                <a:ea typeface="+mn-lt"/>
                <a:cs typeface="+mn-lt"/>
              </a:rPr>
              <a:t>역할을</a:t>
            </a:r>
            <a:r>
              <a:rPr lang="en-US" altLang="ko-KR" sz="1200" dirty="0">
                <a:ea typeface="+mn-lt"/>
                <a:cs typeface="+mn-lt"/>
              </a:rPr>
              <a:t> </a:t>
            </a:r>
            <a:r>
              <a:rPr lang="ko-KR" altLang="en-US" sz="1200">
                <a:ea typeface="+mn-lt"/>
                <a:cs typeface="+mn-lt"/>
              </a:rPr>
              <a:t>할</a:t>
            </a:r>
            <a:r>
              <a:rPr lang="en-US" altLang="ko-KR" sz="1200" dirty="0">
                <a:ea typeface="+mn-lt"/>
                <a:cs typeface="+mn-lt"/>
              </a:rPr>
              <a:t> </a:t>
            </a:r>
            <a:r>
              <a:rPr lang="ko-KR" altLang="en-US" sz="1200">
                <a:ea typeface="+mn-lt"/>
                <a:cs typeface="+mn-lt"/>
              </a:rPr>
              <a:t>수</a:t>
            </a:r>
            <a:r>
              <a:rPr lang="en-US" altLang="ko-KR" sz="1200" dirty="0">
                <a:ea typeface="+mn-lt"/>
                <a:cs typeface="+mn-lt"/>
              </a:rPr>
              <a:t> </a:t>
            </a:r>
            <a:r>
              <a:rPr lang="ko-KR" altLang="en-US" sz="1200">
                <a:ea typeface="+mn-lt"/>
                <a:cs typeface="+mn-lt"/>
              </a:rPr>
              <a:t>있다</a:t>
            </a:r>
            <a:r>
              <a:rPr lang="en-US" sz="1200">
                <a:ea typeface="+mn-lt"/>
                <a:cs typeface="+mn-lt"/>
              </a:rPr>
              <a:t>.</a:t>
            </a:r>
          </a:p>
          <a:p>
            <a:pPr marL="0" indent="0">
              <a:buNone/>
            </a:pPr>
            <a:endParaRPr lang="en-US" sz="1200" dirty="0">
              <a:ea typeface="맑은 고딕"/>
            </a:endParaRPr>
          </a:p>
          <a:p>
            <a:pPr marL="0" indent="0">
              <a:buNone/>
            </a:pPr>
            <a:r>
              <a:rPr lang="ko-KR" altLang="en-US" sz="1200">
                <a:ea typeface="맑은 고딕"/>
              </a:rPr>
              <a:t>아직</a:t>
            </a:r>
            <a:r>
              <a:rPr lang="en-US" sz="1200" dirty="0">
                <a:ea typeface="맑은 고딕"/>
              </a:rPr>
              <a:t> </a:t>
            </a:r>
            <a:r>
              <a:rPr lang="ko-KR" altLang="en-US" sz="1200">
                <a:ea typeface="맑은 고딕"/>
              </a:rPr>
              <a:t>개념의</a:t>
            </a:r>
            <a:r>
              <a:rPr lang="en-US" sz="1200" dirty="0">
                <a:ea typeface="맑은 고딕"/>
              </a:rPr>
              <a:t> </a:t>
            </a:r>
            <a:r>
              <a:rPr lang="ko-KR" altLang="en-US" sz="1200">
                <a:ea typeface="맑은 고딕"/>
              </a:rPr>
              <a:t>가능성</a:t>
            </a:r>
            <a:r>
              <a:rPr lang="en-US" sz="1200" dirty="0">
                <a:ea typeface="맑은 고딕"/>
              </a:rPr>
              <a:t> </a:t>
            </a:r>
            <a:r>
              <a:rPr lang="ko-KR" altLang="en-US" sz="1200">
                <a:ea typeface="맑은 고딕"/>
              </a:rPr>
              <a:t>정도만</a:t>
            </a:r>
            <a:r>
              <a:rPr lang="en-US" sz="1200" dirty="0">
                <a:ea typeface="맑은 고딕"/>
              </a:rPr>
              <a:t> </a:t>
            </a:r>
            <a:r>
              <a:rPr lang="ko-KR" altLang="en-US" sz="1200">
                <a:ea typeface="맑은 고딕"/>
              </a:rPr>
              <a:t>논하고</a:t>
            </a:r>
            <a:r>
              <a:rPr lang="en-US" sz="1200" dirty="0">
                <a:ea typeface="맑은 고딕"/>
              </a:rPr>
              <a:t> </a:t>
            </a:r>
            <a:r>
              <a:rPr lang="ko-KR" altLang="en-US" sz="1200">
                <a:ea typeface="맑은 고딕"/>
              </a:rPr>
              <a:t>있다</a:t>
            </a:r>
            <a:r>
              <a:rPr lang="en-US" altLang="ko-KR" sz="1200">
                <a:ea typeface="맑은 고딕"/>
              </a:rPr>
              <a:t>.</a:t>
            </a:r>
            <a:endParaRPr lang="en-US" sz="1200" dirty="0">
              <a:ea typeface="맑은 고딕"/>
            </a:endParaRPr>
          </a:p>
        </p:txBody>
      </p:sp>
    </p:spTree>
    <p:extLst>
      <p:ext uri="{BB962C8B-B14F-4D97-AF65-F5344CB8AC3E}">
        <p14:creationId xmlns:p14="http://schemas.microsoft.com/office/powerpoint/2010/main" val="108580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Application of Neural Networks to 12-Lead Electrocardiography - Current Status and Future Directions</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12 유도 심전도(ECG)는 다양한 심장 질환의 위험을 진단하거나 평가할 수 있는 빠르고 비침습적이며 강력한 도구입니다. </a:t>
            </a:r>
            <a:br>
              <a:rPr lang="en-US" sz="1200" dirty="0">
                <a:ea typeface="+mn-lt"/>
                <a:cs typeface="+mn-lt"/>
              </a:rPr>
            </a:br>
            <a:r>
              <a:rPr lang="en-US" sz="1200">
                <a:ea typeface="+mn-lt"/>
                <a:cs typeface="+mn-lt"/>
              </a:rPr>
              <a:t>대부분의 부정맥은 12 유도 심전도만으로 진단된다. </a:t>
            </a:r>
            <a:r>
              <a:rPr lang="ko-KR" altLang="en-US" sz="1200">
                <a:ea typeface="+mn-lt"/>
                <a:cs typeface="+mn-lt"/>
              </a:rPr>
              <a:t>심근경색</a:t>
            </a:r>
            <a:r>
              <a:rPr lang="en-US" sz="1200">
                <a:ea typeface="+mn-lt"/>
                <a:cs typeface="+mn-lt"/>
              </a:rPr>
              <a:t>(MI), 급성 관상동맥증후군(ACS) 및 노력 협심증과 같은 심근 허혈의 초기 검출도 12 유도 심전도 상태에 따라 달라진다. </a:t>
            </a:r>
            <a:endParaRPr lang="ko-KR" altLang="en-US">
              <a:ea typeface="+mn-lt"/>
              <a:cs typeface="+mn-lt"/>
            </a:endParaRPr>
          </a:p>
          <a:p>
            <a:pPr marL="0" indent="0">
              <a:buNone/>
            </a:pPr>
            <a:r>
              <a:rPr lang="en-US" sz="1200" dirty="0">
                <a:ea typeface="+mn-lt"/>
                <a:cs typeface="+mn-lt"/>
              </a:rPr>
              <a:t>심전도(ECG)는 체중을 통해 심장의 전기생리학적 상태를 반영해 사람의 심장의 전기 의존 기능에 대한 중요한 정보를 담고 있다. 실제로 12-리드 심전도 데이터는 복잡하다. 따라서 12 리드 심전도의 임상 해석에는 강도 높은 훈련이 필요하지만 여전히 관찰자 간 가변성이 있다. 풍부한 임상 관련 데이터를 사용하더라도 교육을 받지 않은 의사는 이 강력한 도구를 효율적으로 사용할 수 없습니다. 또한 </a:t>
            </a:r>
            <a:r>
              <a:rPr lang="en-US" sz="1200" b="1" dirty="0">
                <a:ea typeface="+mn-lt"/>
                <a:cs typeface="+mn-lt"/>
              </a:rPr>
              <a:t>최근 연구에 따르면 12 유도 심전도에는 잘 훈련된 전문가도 인식하지 못하지만 컴퓨터로 추출할 수 있는 정보가 포함될 수 있다</a:t>
            </a:r>
            <a:r>
              <a:rPr lang="en-US" sz="1200" dirty="0">
                <a:ea typeface="+mn-lt"/>
                <a:cs typeface="+mn-lt"/>
              </a:rPr>
              <a:t>. 신경망(NN)에 기반한 인공지능(AI)이 </a:t>
            </a:r>
            <a:r>
              <a:rPr lang="en-US" sz="1200" b="1" dirty="0">
                <a:ea typeface="+mn-lt"/>
                <a:cs typeface="+mn-lt"/>
              </a:rPr>
              <a:t>임상 의사 결정을 위해</a:t>
            </a:r>
            <a:r>
              <a:rPr lang="en-US" sz="1200" dirty="0">
                <a:ea typeface="+mn-lt"/>
                <a:cs typeface="+mn-lt"/>
              </a:rPr>
              <a:t> ECG에서 </a:t>
            </a:r>
            <a:r>
              <a:rPr lang="en-US" sz="1200">
                <a:ea typeface="+mn-lt"/>
                <a:cs typeface="+mn-lt"/>
              </a:rPr>
              <a:t>귀중한 정보를 추출하는 강력한 도구로 부상했다. 이 </a:t>
            </a:r>
            <a:r>
              <a:rPr lang="ko-KR" altLang="en-US" sz="1200">
                <a:ea typeface="+mn-lt"/>
                <a:cs typeface="+mn-lt"/>
              </a:rPr>
              <a:t>논문에서는</a:t>
            </a:r>
            <a:r>
              <a:rPr lang="en-US" sz="1200" dirty="0">
                <a:ea typeface="+mn-lt"/>
                <a:cs typeface="+mn-lt"/>
              </a:rPr>
              <a:t> </a:t>
            </a:r>
            <a:r>
              <a:rPr lang="en-US" sz="1200" b="1">
                <a:ea typeface="+mn-lt"/>
                <a:cs typeface="+mn-lt"/>
              </a:rPr>
              <a:t>NN 기반 AI를 12-lead ECG 해석에 적용하는 현황</a:t>
            </a:r>
            <a:r>
              <a:rPr lang="en-US" sz="1200">
                <a:ea typeface="+mn-lt"/>
                <a:cs typeface="+mn-lt"/>
              </a:rPr>
              <a:t>을 검토하고 현재 문제와 향후 방향</a:t>
            </a:r>
            <a:r>
              <a:rPr lang="en-US" sz="1200" dirty="0">
                <a:ea typeface="+mn-lt"/>
                <a:cs typeface="+mn-lt"/>
              </a:rPr>
              <a:t>에 대해서도 논의한다.</a:t>
            </a:r>
            <a:endParaRPr lang="ko-KR" dirty="0">
              <a:ea typeface="+mn-lt"/>
              <a:cs typeface="+mn-lt"/>
            </a:endParaRPr>
          </a:p>
        </p:txBody>
      </p:sp>
    </p:spTree>
    <p:extLst>
      <p:ext uri="{BB962C8B-B14F-4D97-AF65-F5344CB8AC3E}">
        <p14:creationId xmlns:p14="http://schemas.microsoft.com/office/powerpoint/2010/main" val="548342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ea typeface="+mj-lt"/>
                <a:cs typeface="+mj-lt"/>
              </a:rPr>
              <a:t>Detection of subjects with ischemic heart disease by using machine learning technique based on heart rate total variability parameters</a:t>
            </a:r>
            <a:endParaRPr lang="ko-KR" b="1"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err="1">
                <a:ea typeface="+mn-lt"/>
                <a:cs typeface="+mn-lt"/>
              </a:rPr>
              <a:t>허혈성심장질환</a:t>
            </a:r>
            <a:r>
              <a:rPr lang="en-US" sz="1200" dirty="0">
                <a:ea typeface="+mn-lt"/>
                <a:cs typeface="+mn-lt"/>
              </a:rPr>
              <a:t>(IHD)은 </a:t>
            </a:r>
            <a:r>
              <a:rPr lang="en-US" sz="1200" dirty="0" err="1">
                <a:ea typeface="+mn-lt"/>
                <a:cs typeface="+mn-lt"/>
              </a:rPr>
              <a:t>만성</a:t>
            </a:r>
            <a:r>
              <a:rPr lang="en-US" sz="1200" dirty="0">
                <a:ea typeface="+mn-lt"/>
                <a:cs typeface="+mn-lt"/>
              </a:rPr>
              <a:t> </a:t>
            </a:r>
            <a:r>
              <a:rPr lang="en-US" sz="1200" dirty="0" err="1">
                <a:ea typeface="+mn-lt"/>
                <a:cs typeface="+mn-lt"/>
              </a:rPr>
              <a:t>안정형에서</a:t>
            </a:r>
            <a:r>
              <a:rPr lang="en-US" sz="1200" dirty="0">
                <a:ea typeface="+mn-lt"/>
                <a:cs typeface="+mn-lt"/>
              </a:rPr>
              <a:t> </a:t>
            </a:r>
            <a:r>
              <a:rPr lang="en-US" sz="1200" dirty="0" err="1">
                <a:ea typeface="+mn-lt"/>
                <a:cs typeface="+mn-lt"/>
              </a:rPr>
              <a:t>불안정한</a:t>
            </a:r>
            <a:r>
              <a:rPr lang="en-US" sz="1200" dirty="0">
                <a:ea typeface="+mn-lt"/>
                <a:cs typeface="+mn-lt"/>
              </a:rPr>
              <a:t> </a:t>
            </a:r>
            <a:r>
              <a:rPr lang="en-US" sz="1200" dirty="0" err="1">
                <a:ea typeface="+mn-lt"/>
                <a:cs typeface="+mn-lt"/>
              </a:rPr>
              <a:t>협심증</a:t>
            </a:r>
            <a:r>
              <a:rPr lang="en-US" sz="1200" dirty="0">
                <a:ea typeface="+mn-lt"/>
                <a:cs typeface="+mn-lt"/>
              </a:rPr>
              <a:t>, </a:t>
            </a:r>
            <a:r>
              <a:rPr lang="en-US" sz="1200" dirty="0" err="1">
                <a:ea typeface="+mn-lt"/>
                <a:cs typeface="+mn-lt"/>
              </a:rPr>
              <a:t>심근경색</a:t>
            </a:r>
            <a:r>
              <a:rPr lang="en-US" sz="1200" dirty="0">
                <a:ea typeface="+mn-lt"/>
                <a:cs typeface="+mn-lt"/>
              </a:rPr>
              <a:t>, </a:t>
            </a:r>
            <a:r>
              <a:rPr lang="en-US" sz="1200" dirty="0" err="1">
                <a:ea typeface="+mn-lt"/>
                <a:cs typeface="+mn-lt"/>
              </a:rPr>
              <a:t>돌연사</a:t>
            </a:r>
            <a:r>
              <a:rPr lang="en-US" sz="1200" dirty="0">
                <a:ea typeface="+mn-lt"/>
                <a:cs typeface="+mn-lt"/>
              </a:rPr>
              <a:t> </a:t>
            </a:r>
            <a:r>
              <a:rPr lang="en-US" sz="1200" dirty="0" err="1">
                <a:ea typeface="+mn-lt"/>
                <a:cs typeface="+mn-lt"/>
              </a:rPr>
              <a:t>등으로</a:t>
            </a:r>
            <a:r>
              <a:rPr lang="en-US" sz="1200" dirty="0">
                <a:ea typeface="+mn-lt"/>
                <a:cs typeface="+mn-lt"/>
              </a:rPr>
              <a:t> </a:t>
            </a:r>
            <a:r>
              <a:rPr lang="en-US" sz="1200" dirty="0" err="1">
                <a:ea typeface="+mn-lt"/>
                <a:cs typeface="+mn-lt"/>
              </a:rPr>
              <a:t>발전하기</a:t>
            </a:r>
            <a:r>
              <a:rPr lang="en-US" sz="1200" dirty="0">
                <a:ea typeface="+mn-lt"/>
                <a:cs typeface="+mn-lt"/>
              </a:rPr>
              <a:t> 전 </a:t>
            </a:r>
            <a:r>
              <a:rPr lang="en-US" sz="1200" dirty="0" err="1">
                <a:ea typeface="+mn-lt"/>
                <a:cs typeface="+mn-lt"/>
              </a:rPr>
              <a:t>조용한</a:t>
            </a:r>
            <a:r>
              <a:rPr lang="en-US" sz="1200" dirty="0">
                <a:ea typeface="+mn-lt"/>
                <a:cs typeface="+mn-lt"/>
              </a:rPr>
              <a:t> </a:t>
            </a:r>
            <a:r>
              <a:rPr lang="en-US" sz="1200" dirty="0" err="1">
                <a:ea typeface="+mn-lt"/>
                <a:cs typeface="+mn-lt"/>
              </a:rPr>
              <a:t>행동</a:t>
            </a:r>
            <a:r>
              <a:rPr lang="en-US" sz="1200" dirty="0">
                <a:ea typeface="+mn-lt"/>
                <a:cs typeface="+mn-lt"/>
              </a:rPr>
              <a:t> </a:t>
            </a:r>
            <a:r>
              <a:rPr lang="en-US" sz="1200" dirty="0" err="1">
                <a:ea typeface="+mn-lt"/>
                <a:cs typeface="+mn-lt"/>
              </a:rPr>
              <a:t>때문에</a:t>
            </a:r>
            <a:r>
              <a:rPr lang="en-US" sz="1200" dirty="0">
                <a:ea typeface="+mn-lt"/>
                <a:cs typeface="+mn-lt"/>
              </a:rPr>
              <a:t> </a:t>
            </a:r>
            <a:r>
              <a:rPr lang="en-US" sz="1200" dirty="0" err="1">
                <a:ea typeface="+mn-lt"/>
                <a:cs typeface="+mn-lt"/>
              </a:rPr>
              <a:t>나타나는</a:t>
            </a:r>
            <a:r>
              <a:rPr lang="en-US" sz="1200" dirty="0">
                <a:ea typeface="+mn-lt"/>
                <a:cs typeface="+mn-lt"/>
              </a:rPr>
              <a:t> </a:t>
            </a:r>
            <a:r>
              <a:rPr lang="en-US" sz="1200" dirty="0" err="1">
                <a:ea typeface="+mn-lt"/>
                <a:cs typeface="+mn-lt"/>
              </a:rPr>
              <a:t>미묘한</a:t>
            </a:r>
            <a:r>
              <a:rPr lang="en-US" sz="1200" dirty="0">
                <a:ea typeface="+mn-lt"/>
                <a:cs typeface="+mn-lt"/>
              </a:rPr>
              <a:t> </a:t>
            </a:r>
            <a:r>
              <a:rPr lang="en-US" sz="1200" dirty="0" err="1">
                <a:ea typeface="+mn-lt"/>
                <a:cs typeface="+mn-lt"/>
              </a:rPr>
              <a:t>병리이다</a:t>
            </a:r>
            <a:r>
              <a:rPr lang="en-US" sz="1200" dirty="0">
                <a:ea typeface="+mn-lt"/>
                <a:cs typeface="+mn-lt"/>
              </a:rPr>
              <a:t>. </a:t>
            </a:r>
            <a:r>
              <a:rPr lang="en-US" sz="1200" dirty="0" err="1">
                <a:ea typeface="+mn-lt"/>
                <a:cs typeface="+mn-lt"/>
              </a:rPr>
              <a:t>임상</a:t>
            </a:r>
            <a:r>
              <a:rPr lang="en-US" sz="1200" dirty="0">
                <a:ea typeface="+mn-lt"/>
                <a:cs typeface="+mn-lt"/>
              </a:rPr>
              <a:t> </a:t>
            </a:r>
            <a:r>
              <a:rPr lang="en-US" sz="1200" dirty="0" err="1">
                <a:ea typeface="+mn-lt"/>
                <a:cs typeface="+mn-lt"/>
              </a:rPr>
              <a:t>평가는</a:t>
            </a:r>
            <a:r>
              <a:rPr lang="en-US" sz="1200" dirty="0">
                <a:ea typeface="+mn-lt"/>
                <a:cs typeface="+mn-lt"/>
              </a:rPr>
              <a:t> </a:t>
            </a:r>
            <a:r>
              <a:rPr lang="en-US" sz="1200" dirty="0" err="1">
                <a:ea typeface="+mn-lt"/>
                <a:cs typeface="+mn-lt"/>
              </a:rPr>
              <a:t>일반적인</a:t>
            </a:r>
            <a:r>
              <a:rPr lang="en-US" sz="1200" dirty="0">
                <a:ea typeface="+mn-lt"/>
                <a:cs typeface="+mn-lt"/>
              </a:rPr>
              <a:t> </a:t>
            </a:r>
            <a:r>
              <a:rPr lang="en-US" sz="1200" dirty="0" err="1">
                <a:ea typeface="+mn-lt"/>
                <a:cs typeface="+mn-lt"/>
              </a:rPr>
              <a:t>증상을</a:t>
            </a:r>
            <a:r>
              <a:rPr lang="en-US" sz="1200" dirty="0">
                <a:ea typeface="+mn-lt"/>
                <a:cs typeface="+mn-lt"/>
              </a:rPr>
              <a:t> </a:t>
            </a:r>
            <a:r>
              <a:rPr lang="en-US" sz="1200" dirty="0" err="1">
                <a:ea typeface="+mn-lt"/>
                <a:cs typeface="+mn-lt"/>
              </a:rPr>
              <a:t>기반으로</a:t>
            </a:r>
            <a:r>
              <a:rPr lang="en-US" sz="1200" dirty="0">
                <a:ea typeface="+mn-lt"/>
                <a:cs typeface="+mn-lt"/>
              </a:rPr>
              <a:t> </a:t>
            </a:r>
            <a:r>
              <a:rPr lang="en-US" sz="1200" dirty="0" err="1">
                <a:ea typeface="+mn-lt"/>
                <a:cs typeface="+mn-lt"/>
              </a:rPr>
              <a:t>하며</a:t>
            </a:r>
            <a:r>
              <a:rPr lang="en-US" sz="1200" dirty="0">
                <a:ea typeface="+mn-lt"/>
                <a:cs typeface="+mn-lt"/>
              </a:rPr>
              <a:t> </a:t>
            </a:r>
            <a:r>
              <a:rPr lang="en-US" sz="1200" dirty="0" err="1">
                <a:ea typeface="+mn-lt"/>
                <a:cs typeface="+mn-lt"/>
              </a:rPr>
              <a:t>관상</a:t>
            </a:r>
            <a:r>
              <a:rPr lang="en-US" sz="1200" dirty="0">
                <a:ea typeface="+mn-lt"/>
                <a:cs typeface="+mn-lt"/>
              </a:rPr>
              <a:t> </a:t>
            </a:r>
            <a:r>
              <a:rPr lang="en-US" sz="1200" dirty="0" err="1">
                <a:ea typeface="+mn-lt"/>
                <a:cs typeface="+mn-lt"/>
              </a:rPr>
              <a:t>동맥</a:t>
            </a:r>
            <a:r>
              <a:rPr lang="en-US" sz="1200" dirty="0">
                <a:ea typeface="+mn-lt"/>
                <a:cs typeface="+mn-lt"/>
              </a:rPr>
              <a:t> </a:t>
            </a:r>
            <a:r>
              <a:rPr lang="en-US" sz="1200" dirty="0" err="1">
                <a:ea typeface="+mn-lt"/>
                <a:cs typeface="+mn-lt"/>
              </a:rPr>
              <a:t>조영술에</a:t>
            </a:r>
            <a:r>
              <a:rPr lang="en-US" sz="1200" dirty="0">
                <a:ea typeface="+mn-lt"/>
                <a:cs typeface="+mn-lt"/>
              </a:rPr>
              <a:t> </a:t>
            </a:r>
            <a:r>
              <a:rPr lang="en-US" sz="1200" dirty="0" err="1">
                <a:ea typeface="+mn-lt"/>
                <a:cs typeface="+mn-lt"/>
              </a:rPr>
              <a:t>의해</a:t>
            </a:r>
            <a:r>
              <a:rPr lang="en-US" sz="1200" dirty="0">
                <a:ea typeface="+mn-lt"/>
                <a:cs typeface="+mn-lt"/>
              </a:rPr>
              <a:t> </a:t>
            </a:r>
            <a:r>
              <a:rPr lang="en-US" sz="1200" dirty="0" err="1">
                <a:ea typeface="+mn-lt"/>
                <a:cs typeface="+mn-lt"/>
              </a:rPr>
              <a:t>침습적으로</a:t>
            </a:r>
            <a:r>
              <a:rPr lang="en-US" sz="1200" dirty="0">
                <a:ea typeface="+mn-lt"/>
                <a:cs typeface="+mn-lt"/>
              </a:rPr>
              <a:t> </a:t>
            </a:r>
            <a:r>
              <a:rPr lang="en-US" sz="1200" dirty="0" err="1">
                <a:ea typeface="+mn-lt"/>
                <a:cs typeface="+mn-lt"/>
              </a:rPr>
              <a:t>최종</a:t>
            </a:r>
            <a:r>
              <a:rPr lang="en-US" sz="1200" dirty="0">
                <a:ea typeface="+mn-lt"/>
                <a:cs typeface="+mn-lt"/>
              </a:rPr>
              <a:t> </a:t>
            </a:r>
            <a:r>
              <a:rPr lang="en-US" sz="1200" dirty="0" err="1">
                <a:ea typeface="+mn-lt"/>
                <a:cs typeface="+mn-lt"/>
              </a:rPr>
              <a:t>확인됩니다</a:t>
            </a:r>
            <a:r>
              <a:rPr lang="en-US" sz="1200" dirty="0">
                <a:ea typeface="+mn-lt"/>
                <a:cs typeface="+mn-lt"/>
              </a:rPr>
              <a:t>. </a:t>
            </a:r>
            <a:r>
              <a:rPr lang="en-US" sz="1200" dirty="0" err="1">
                <a:ea typeface="+mn-lt"/>
                <a:cs typeface="+mn-lt"/>
              </a:rPr>
              <a:t>최근</a:t>
            </a:r>
            <a:r>
              <a:rPr lang="en-US" sz="1200" dirty="0">
                <a:ea typeface="+mn-lt"/>
                <a:cs typeface="+mn-lt"/>
              </a:rPr>
              <a:t> </a:t>
            </a:r>
            <a:r>
              <a:rPr lang="en-US" sz="1200" dirty="0" err="1">
                <a:ea typeface="+mn-lt"/>
                <a:cs typeface="+mn-lt"/>
              </a:rPr>
              <a:t>심박수</a:t>
            </a:r>
            <a:r>
              <a:rPr lang="en-US" sz="1200" dirty="0">
                <a:ea typeface="+mn-lt"/>
                <a:cs typeface="+mn-lt"/>
              </a:rPr>
              <a:t> </a:t>
            </a:r>
            <a:r>
              <a:rPr lang="en-US" sz="1200" dirty="0" err="1">
                <a:ea typeface="+mn-lt"/>
                <a:cs typeface="+mn-lt"/>
              </a:rPr>
              <a:t>변동성</a:t>
            </a:r>
            <a:r>
              <a:rPr lang="en-US" sz="1200" dirty="0">
                <a:ea typeface="+mn-lt"/>
                <a:cs typeface="+mn-lt"/>
              </a:rPr>
              <a:t>(HRV) </a:t>
            </a:r>
            <a:r>
              <a:rPr lang="en-US" sz="1200" dirty="0" err="1">
                <a:ea typeface="+mn-lt"/>
                <a:cs typeface="+mn-lt"/>
              </a:rPr>
              <a:t>분석과</a:t>
            </a:r>
            <a:r>
              <a:rPr lang="en-US" sz="1200" dirty="0">
                <a:ea typeface="+mn-lt"/>
                <a:cs typeface="+mn-lt"/>
              </a:rPr>
              <a:t> </a:t>
            </a:r>
            <a:r>
              <a:rPr lang="en-US" sz="1200" dirty="0" err="1">
                <a:ea typeface="+mn-lt"/>
                <a:cs typeface="+mn-lt"/>
              </a:rPr>
              <a:t>인공신경망</a:t>
            </a:r>
            <a:r>
              <a:rPr lang="en-US" sz="1200" dirty="0">
                <a:ea typeface="+mn-lt"/>
                <a:cs typeface="+mn-lt"/>
              </a:rPr>
              <a:t>(ANN)과 </a:t>
            </a:r>
            <a:r>
              <a:rPr lang="en-US" sz="1200" dirty="0" err="1">
                <a:ea typeface="+mn-lt"/>
                <a:cs typeface="+mn-lt"/>
              </a:rPr>
              <a:t>같은</a:t>
            </a:r>
            <a:r>
              <a:rPr lang="en-US" sz="1200" dirty="0">
                <a:ea typeface="+mn-lt"/>
                <a:cs typeface="+mn-lt"/>
              </a:rPr>
              <a:t> </a:t>
            </a:r>
            <a:r>
              <a:rPr lang="en-US" sz="1200" dirty="0" err="1">
                <a:ea typeface="+mn-lt"/>
                <a:cs typeface="+mn-lt"/>
              </a:rPr>
              <a:t>일부</a:t>
            </a:r>
            <a:r>
              <a:rPr lang="en-US" sz="1200" dirty="0">
                <a:ea typeface="+mn-lt"/>
                <a:cs typeface="+mn-lt"/>
              </a:rPr>
              <a:t>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 </a:t>
            </a:r>
            <a:r>
              <a:rPr lang="en-US" sz="1200" dirty="0" err="1">
                <a:ea typeface="+mn-lt"/>
                <a:cs typeface="+mn-lt"/>
              </a:rPr>
              <a:t>알고리즘이</a:t>
            </a:r>
            <a:r>
              <a:rPr lang="en-US" sz="1200" dirty="0">
                <a:ea typeface="+mn-lt"/>
                <a:cs typeface="+mn-lt"/>
              </a:rPr>
              <a:t> </a:t>
            </a:r>
            <a:r>
              <a:rPr lang="en-US" sz="1200" dirty="0" err="1">
                <a:ea typeface="+mn-lt"/>
                <a:cs typeface="+mn-lt"/>
              </a:rPr>
              <a:t>심혈관</a:t>
            </a:r>
            <a:r>
              <a:rPr lang="en-US" sz="1200" dirty="0">
                <a:ea typeface="+mn-lt"/>
                <a:cs typeface="+mn-lt"/>
              </a:rPr>
              <a:t> </a:t>
            </a:r>
            <a:r>
              <a:rPr lang="en-US" sz="1200" dirty="0" err="1">
                <a:ea typeface="+mn-lt"/>
                <a:cs typeface="+mn-lt"/>
              </a:rPr>
              <a:t>부정맥을</a:t>
            </a:r>
            <a:r>
              <a:rPr lang="en-US" sz="1200" dirty="0">
                <a:ea typeface="+mn-lt"/>
                <a:cs typeface="+mn-lt"/>
              </a:rPr>
              <a:t> </a:t>
            </a:r>
            <a:r>
              <a:rPr lang="en-US" sz="1200" dirty="0" err="1">
                <a:ea typeface="+mn-lt"/>
                <a:cs typeface="+mn-lt"/>
              </a:rPr>
              <a:t>식별하고</a:t>
            </a:r>
            <a:r>
              <a:rPr lang="en-US" sz="1200" dirty="0">
                <a:ea typeface="+mn-lt"/>
                <a:cs typeface="+mn-lt"/>
              </a:rPr>
              <a:t> </a:t>
            </a:r>
            <a:r>
              <a:rPr lang="en-US" sz="1200" dirty="0" err="1">
                <a:ea typeface="+mn-lt"/>
                <a:cs typeface="+mn-lt"/>
              </a:rPr>
              <a:t>제한된</a:t>
            </a:r>
            <a:r>
              <a:rPr lang="en-US" sz="1200" dirty="0">
                <a:ea typeface="+mn-lt"/>
                <a:cs typeface="+mn-lt"/>
              </a:rPr>
              <a:t> </a:t>
            </a:r>
            <a:r>
              <a:rPr lang="en-US" sz="1200" dirty="0" err="1">
                <a:ea typeface="+mn-lt"/>
                <a:cs typeface="+mn-lt"/>
              </a:rPr>
              <a:t>수의</a:t>
            </a:r>
            <a:r>
              <a:rPr lang="en-US" sz="1200" dirty="0">
                <a:ea typeface="+mn-lt"/>
                <a:cs typeface="+mn-lt"/>
              </a:rPr>
              <a:t> </a:t>
            </a:r>
            <a:r>
              <a:rPr lang="en-US" sz="1200" dirty="0" err="1">
                <a:ea typeface="+mn-lt"/>
                <a:cs typeface="+mn-lt"/>
              </a:rPr>
              <a:t>피험자에서</a:t>
            </a:r>
            <a:r>
              <a:rPr lang="en-US" sz="1200" dirty="0">
                <a:ea typeface="+mn-lt"/>
                <a:cs typeface="+mn-lt"/>
              </a:rPr>
              <a:t> IHD </a:t>
            </a:r>
            <a:r>
              <a:rPr lang="en-US" sz="1200" dirty="0" err="1">
                <a:ea typeface="+mn-lt"/>
                <a:cs typeface="+mn-lt"/>
              </a:rPr>
              <a:t>세그먼트를</a:t>
            </a:r>
            <a:r>
              <a:rPr lang="en-US" sz="1200" dirty="0">
                <a:ea typeface="+mn-lt"/>
                <a:cs typeface="+mn-lt"/>
              </a:rPr>
              <a:t> </a:t>
            </a:r>
            <a:r>
              <a:rPr lang="en-US" sz="1200" dirty="0" err="1">
                <a:ea typeface="+mn-lt"/>
                <a:cs typeface="+mn-lt"/>
              </a:rPr>
              <a:t>분류하는</a:t>
            </a:r>
            <a:r>
              <a:rPr lang="en-US" sz="1200" dirty="0">
                <a:ea typeface="+mn-lt"/>
                <a:cs typeface="+mn-lt"/>
              </a:rPr>
              <a:t> 데 </a:t>
            </a:r>
            <a:r>
              <a:rPr lang="en-US" sz="1200" dirty="0" err="1">
                <a:ea typeface="+mn-lt"/>
                <a:cs typeface="+mn-lt"/>
              </a:rPr>
              <a:t>사용되었다</a:t>
            </a:r>
            <a:r>
              <a:rPr lang="en-US" sz="1200" dirty="0">
                <a:ea typeface="+mn-lt"/>
                <a:cs typeface="+mn-lt"/>
              </a:rPr>
              <a:t>. 본 </a:t>
            </a:r>
            <a:r>
              <a:rPr lang="en-US" sz="1200" dirty="0" err="1">
                <a:ea typeface="+mn-lt"/>
                <a:cs typeface="+mn-lt"/>
              </a:rPr>
              <a:t>연구의</a:t>
            </a:r>
            <a:r>
              <a:rPr lang="en-US" sz="1200" dirty="0">
                <a:ea typeface="+mn-lt"/>
                <a:cs typeface="+mn-lt"/>
              </a:rPr>
              <a:t> </a:t>
            </a:r>
            <a:r>
              <a:rPr lang="en-US" sz="1200" dirty="0" err="1">
                <a:ea typeface="+mn-lt"/>
                <a:cs typeface="+mn-lt"/>
              </a:rPr>
              <a:t>목적은</a:t>
            </a:r>
            <a:r>
              <a:rPr lang="en-US" sz="1200" dirty="0">
                <a:ea typeface="+mn-lt"/>
                <a:cs typeface="+mn-lt"/>
              </a:rPr>
              <a:t> </a:t>
            </a:r>
            <a:r>
              <a:rPr lang="en-US" sz="1200" b="1" dirty="0">
                <a:ea typeface="+mn-lt"/>
                <a:cs typeface="+mn-lt"/>
              </a:rPr>
              <a:t>ANN </a:t>
            </a:r>
            <a:r>
              <a:rPr lang="en-US" sz="1200" b="1" dirty="0" err="1">
                <a:ea typeface="+mn-lt"/>
                <a:cs typeface="+mn-lt"/>
              </a:rPr>
              <a:t>구조와</a:t>
            </a:r>
            <a:r>
              <a:rPr lang="en-US" sz="1200" b="1" dirty="0">
                <a:ea typeface="+mn-lt"/>
                <a:cs typeface="+mn-lt"/>
              </a:rPr>
              <a:t> HRV </a:t>
            </a:r>
            <a:r>
              <a:rPr lang="en-US" sz="1200" b="1" dirty="0" err="1">
                <a:ea typeface="+mn-lt"/>
                <a:cs typeface="+mn-lt"/>
              </a:rPr>
              <a:t>매개변수를</a:t>
            </a:r>
            <a:r>
              <a:rPr lang="en-US" sz="1200" b="1" dirty="0">
                <a:ea typeface="+mn-lt"/>
                <a:cs typeface="+mn-lt"/>
              </a:rPr>
              <a:t> </a:t>
            </a:r>
            <a:r>
              <a:rPr lang="en-US" sz="1200" b="1" dirty="0" err="1">
                <a:ea typeface="+mn-lt"/>
                <a:cs typeface="+mn-lt"/>
              </a:rPr>
              <a:t>식별하여</a:t>
            </a:r>
            <a:r>
              <a:rPr lang="en-US" sz="1200" b="1" dirty="0">
                <a:ea typeface="+mn-lt"/>
                <a:cs typeface="+mn-lt"/>
              </a:rPr>
              <a:t> IHD </a:t>
            </a:r>
            <a:r>
              <a:rPr lang="en-US" sz="1200" b="1" dirty="0" err="1">
                <a:ea typeface="+mn-lt"/>
                <a:cs typeface="+mn-lt"/>
              </a:rPr>
              <a:t>환자를</a:t>
            </a:r>
            <a:r>
              <a:rPr lang="en-US" sz="1200" b="1" dirty="0">
                <a:ea typeface="+mn-lt"/>
                <a:cs typeface="+mn-lt"/>
              </a:rPr>
              <a:t> </a:t>
            </a:r>
            <a:r>
              <a:rPr lang="en-US" sz="1200" b="1" dirty="0" err="1">
                <a:ea typeface="+mn-lt"/>
                <a:cs typeface="+mn-lt"/>
              </a:rPr>
              <a:t>비침습적</a:t>
            </a:r>
            <a:r>
              <a:rPr lang="en-US" sz="1200" b="1" dirty="0">
                <a:ea typeface="+mn-lt"/>
                <a:cs typeface="+mn-lt"/>
              </a:rPr>
              <a:t> </a:t>
            </a:r>
            <a:r>
              <a:rPr lang="en-US" sz="1200" b="1" dirty="0" err="1">
                <a:ea typeface="+mn-lt"/>
                <a:cs typeface="+mn-lt"/>
              </a:rPr>
              <a:t>방법으로</a:t>
            </a:r>
            <a:r>
              <a:rPr lang="en-US" sz="1200" b="1" dirty="0">
                <a:ea typeface="+mn-lt"/>
                <a:cs typeface="+mn-lt"/>
              </a:rPr>
              <a:t> </a:t>
            </a:r>
            <a:r>
              <a:rPr lang="en-US" sz="1200" b="1" dirty="0" err="1">
                <a:ea typeface="+mn-lt"/>
                <a:cs typeface="+mn-lt"/>
              </a:rPr>
              <a:t>식별</a:t>
            </a:r>
            <a:r>
              <a:rPr lang="en-US" sz="1200" dirty="0" err="1">
                <a:ea typeface="+mn-lt"/>
                <a:cs typeface="+mn-lt"/>
              </a:rPr>
              <a:t>하여</a:t>
            </a:r>
            <a:r>
              <a:rPr lang="en-US" sz="1200" dirty="0">
                <a:ea typeface="+mn-lt"/>
                <a:cs typeface="+mn-lt"/>
              </a:rPr>
              <a:t> </a:t>
            </a:r>
            <a:r>
              <a:rPr lang="en-US" sz="1200" dirty="0" err="1">
                <a:ea typeface="+mn-lt"/>
                <a:cs typeface="+mn-lt"/>
              </a:rPr>
              <a:t>대량의</a:t>
            </a:r>
            <a:r>
              <a:rPr lang="en-US" sz="1200" dirty="0">
                <a:ea typeface="+mn-lt"/>
                <a:cs typeface="+mn-lt"/>
              </a:rPr>
              <a:t> </a:t>
            </a:r>
            <a:r>
              <a:rPr lang="en-US" sz="1200" dirty="0" err="1">
                <a:ea typeface="+mn-lt"/>
                <a:cs typeface="+mn-lt"/>
              </a:rPr>
              <a:t>피험자</a:t>
            </a:r>
            <a:r>
              <a:rPr lang="en-US" sz="1200" dirty="0">
                <a:ea typeface="+mn-lt"/>
                <a:cs typeface="+mn-lt"/>
              </a:rPr>
              <a:t> </a:t>
            </a:r>
            <a:r>
              <a:rPr lang="en-US" sz="1200" dirty="0" err="1">
                <a:ea typeface="+mn-lt"/>
                <a:cs typeface="+mn-lt"/>
              </a:rPr>
              <a:t>샘플에</a:t>
            </a:r>
            <a:r>
              <a:rPr lang="en-US" sz="1200" dirty="0">
                <a:ea typeface="+mn-lt"/>
                <a:cs typeface="+mn-lt"/>
              </a:rPr>
              <a:t> </a:t>
            </a:r>
            <a:r>
              <a:rPr lang="en-US" sz="1200" dirty="0" err="1">
                <a:ea typeface="+mn-lt"/>
                <a:cs typeface="+mn-lt"/>
              </a:rPr>
              <a:t>대한</a:t>
            </a:r>
            <a:r>
              <a:rPr lang="en-US" sz="1200" dirty="0">
                <a:ea typeface="+mn-lt"/>
                <a:cs typeface="+mn-lt"/>
              </a:rPr>
              <a:t> </a:t>
            </a:r>
            <a:r>
              <a:rPr lang="en-US" sz="1200" dirty="0" err="1">
                <a:ea typeface="+mn-lt"/>
                <a:cs typeface="+mn-lt"/>
              </a:rPr>
              <a:t>결과를</a:t>
            </a:r>
            <a:r>
              <a:rPr lang="en-US" sz="1200" dirty="0">
                <a:ea typeface="+mn-lt"/>
                <a:cs typeface="+mn-lt"/>
              </a:rPr>
              <a:t> </a:t>
            </a:r>
            <a:r>
              <a:rPr lang="en-US" sz="1200" dirty="0" err="1">
                <a:ea typeface="+mn-lt"/>
                <a:cs typeface="+mn-lt"/>
              </a:rPr>
              <a:t>검증하는</a:t>
            </a:r>
            <a:r>
              <a:rPr lang="en-US" sz="1200" dirty="0">
                <a:ea typeface="+mn-lt"/>
                <a:cs typeface="+mn-lt"/>
              </a:rPr>
              <a:t> </a:t>
            </a:r>
            <a:r>
              <a:rPr lang="en-US" sz="1200" dirty="0" err="1">
                <a:ea typeface="+mn-lt"/>
                <a:cs typeface="+mn-lt"/>
              </a:rPr>
              <a:t>것이었다</a:t>
            </a:r>
            <a:r>
              <a:rPr lang="en-US" sz="1200" dirty="0">
                <a:ea typeface="+mn-lt"/>
                <a:cs typeface="+mn-lt"/>
              </a:rPr>
              <a:t>. </a:t>
            </a:r>
            <a:r>
              <a:rPr lang="en-US" sz="1200" dirty="0" err="1">
                <a:ea typeface="+mn-lt"/>
                <a:cs typeface="+mn-lt"/>
              </a:rPr>
              <a:t>또한</a:t>
            </a:r>
            <a:r>
              <a:rPr lang="en-US" sz="1200" dirty="0">
                <a:ea typeface="+mn-lt"/>
                <a:cs typeface="+mn-lt"/>
              </a:rPr>
              <a:t> </a:t>
            </a:r>
            <a:r>
              <a:rPr lang="en-US" sz="1200" dirty="0" err="1">
                <a:ea typeface="+mn-lt"/>
                <a:cs typeface="+mn-lt"/>
              </a:rPr>
              <a:t>임상</a:t>
            </a:r>
            <a:r>
              <a:rPr lang="en-US" sz="1200" dirty="0">
                <a:ea typeface="+mn-lt"/>
                <a:cs typeface="+mn-lt"/>
              </a:rPr>
              <a:t> </a:t>
            </a:r>
            <a:r>
              <a:rPr lang="en-US" sz="1200" dirty="0" err="1">
                <a:ea typeface="+mn-lt"/>
                <a:cs typeface="+mn-lt"/>
              </a:rPr>
              <a:t>비침습적</a:t>
            </a:r>
            <a:r>
              <a:rPr lang="en-US" sz="1200" dirty="0">
                <a:ea typeface="+mn-lt"/>
                <a:cs typeface="+mn-lt"/>
              </a:rPr>
              <a:t> </a:t>
            </a:r>
            <a:r>
              <a:rPr lang="en-US" sz="1200" dirty="0" err="1">
                <a:ea typeface="+mn-lt"/>
                <a:cs typeface="+mn-lt"/>
              </a:rPr>
              <a:t>파라미터인</a:t>
            </a:r>
            <a:r>
              <a:rPr lang="en-US" sz="1200" dirty="0">
                <a:ea typeface="+mn-lt"/>
                <a:cs typeface="+mn-lt"/>
              </a:rPr>
              <a:t> </a:t>
            </a:r>
            <a:r>
              <a:rPr lang="en-US" sz="1200" dirty="0" err="1">
                <a:ea typeface="+mn-lt"/>
                <a:cs typeface="+mn-lt"/>
              </a:rPr>
              <a:t>좌심실퇴출분수</a:t>
            </a:r>
            <a:r>
              <a:rPr lang="en-US" sz="1200" dirty="0">
                <a:ea typeface="+mn-lt"/>
                <a:cs typeface="+mn-lt"/>
              </a:rPr>
              <a:t>(LVEF)가 </a:t>
            </a:r>
            <a:r>
              <a:rPr lang="en-US" sz="1200" dirty="0" err="1">
                <a:ea typeface="+mn-lt"/>
                <a:cs typeface="+mn-lt"/>
              </a:rPr>
              <a:t>분류</a:t>
            </a:r>
            <a:r>
              <a:rPr lang="en-US" sz="1200" dirty="0">
                <a:ea typeface="+mn-lt"/>
                <a:cs typeface="+mn-lt"/>
              </a:rPr>
              <a:t> </a:t>
            </a:r>
            <a:r>
              <a:rPr lang="en-US" sz="1200" dirty="0" err="1">
                <a:ea typeface="+mn-lt"/>
                <a:cs typeface="+mn-lt"/>
              </a:rPr>
              <a:t>성능에</a:t>
            </a:r>
            <a:r>
              <a:rPr lang="en-US" sz="1200" dirty="0">
                <a:ea typeface="+mn-lt"/>
                <a:cs typeface="+mn-lt"/>
              </a:rPr>
              <a:t> </a:t>
            </a:r>
            <a:r>
              <a:rPr lang="en-US" sz="1200" dirty="0" err="1">
                <a:ea typeface="+mn-lt"/>
                <a:cs typeface="+mn-lt"/>
              </a:rPr>
              <a:t>미치는</a:t>
            </a:r>
            <a:r>
              <a:rPr lang="en-US" sz="1200" dirty="0">
                <a:ea typeface="+mn-lt"/>
                <a:cs typeface="+mn-lt"/>
              </a:rPr>
              <a:t> </a:t>
            </a:r>
            <a:r>
              <a:rPr lang="en-US" sz="1200" dirty="0" err="1">
                <a:ea typeface="+mn-lt"/>
                <a:cs typeface="+mn-lt"/>
              </a:rPr>
              <a:t>영향을</a:t>
            </a:r>
            <a:r>
              <a:rPr lang="en-US" sz="1200" dirty="0">
                <a:ea typeface="+mn-lt"/>
                <a:cs typeface="+mn-lt"/>
              </a:rPr>
              <a:t> </a:t>
            </a:r>
            <a:r>
              <a:rPr lang="en-US" sz="1200" dirty="0" err="1">
                <a:ea typeface="+mn-lt"/>
                <a:cs typeface="+mn-lt"/>
              </a:rPr>
              <a:t>조사했다</a:t>
            </a:r>
            <a:r>
              <a:rPr lang="en-US" sz="1200" dirty="0">
                <a:ea typeface="+mn-lt"/>
                <a:cs typeface="+mn-lt"/>
              </a:rPr>
              <a:t>.</a:t>
            </a:r>
          </a:p>
          <a:p>
            <a:pPr marL="0" indent="0">
              <a:buNone/>
            </a:pPr>
            <a:r>
              <a:rPr lang="en-US" sz="1200" dirty="0">
                <a:ea typeface="+mn-lt"/>
                <a:cs typeface="+mn-lt"/>
              </a:rPr>
              <a:t>The HRTV parameters showed significant greater variability in IHD than in normal subjects. The ANN applied to </a:t>
            </a:r>
            <a:r>
              <a:rPr lang="en-US" sz="1200" dirty="0" err="1">
                <a:ea typeface="+mn-lt"/>
                <a:cs typeface="+mn-lt"/>
              </a:rPr>
              <a:t>meanRR</a:t>
            </a:r>
            <a:r>
              <a:rPr lang="en-US" sz="1200" dirty="0">
                <a:ea typeface="+mn-lt"/>
                <a:cs typeface="+mn-lt"/>
              </a:rPr>
              <a:t>, LF, LF/HF, Beta exponent, SD2 together with age and gender reached a maximum accuracy of 71.8% and, by adding as input LVEF, an accuracy of 79.8%.</a:t>
            </a:r>
          </a:p>
          <a:p>
            <a:pPr marL="0" indent="0">
              <a:buNone/>
            </a:pPr>
            <a:endParaRPr lang="en-US" sz="1200" dirty="0">
              <a:ea typeface="맑은 고딕"/>
            </a:endParaRPr>
          </a:p>
          <a:p>
            <a:pPr marL="0" indent="0">
              <a:buNone/>
            </a:pPr>
            <a:r>
              <a:rPr lang="ko-KR" altLang="en-US" sz="1200" dirty="0">
                <a:ea typeface="맑은 고딕"/>
              </a:rPr>
              <a:t>다만</a:t>
            </a:r>
            <a:r>
              <a:rPr lang="en-US" sz="1200" dirty="0">
                <a:ea typeface="맑은 고딕"/>
              </a:rPr>
              <a:t> </a:t>
            </a:r>
            <a:r>
              <a:rPr lang="ko-KR" altLang="en-US" sz="1200" dirty="0">
                <a:ea typeface="맑은 고딕"/>
              </a:rPr>
              <a:t>이</a:t>
            </a:r>
            <a:r>
              <a:rPr lang="en-US" sz="1200" dirty="0">
                <a:ea typeface="맑은 고딕"/>
              </a:rPr>
              <a:t> </a:t>
            </a:r>
            <a:r>
              <a:rPr lang="ko-KR" altLang="en-US" sz="1200" dirty="0">
                <a:ea typeface="맑은 고딕"/>
              </a:rPr>
              <a:t>내용은</a:t>
            </a:r>
            <a:r>
              <a:rPr lang="en-US" sz="1200" dirty="0">
                <a:ea typeface="맑은 고딕"/>
              </a:rPr>
              <a:t> </a:t>
            </a:r>
            <a:r>
              <a:rPr lang="ko-KR" altLang="en-US" sz="1200" dirty="0">
                <a:ea typeface="맑은 고딕"/>
              </a:rPr>
              <a:t>나의</a:t>
            </a:r>
            <a:r>
              <a:rPr lang="en-US" sz="1200" dirty="0">
                <a:ea typeface="맑은 고딕"/>
              </a:rPr>
              <a:t> MI </a:t>
            </a:r>
            <a:r>
              <a:rPr lang="ko-KR" altLang="en-US" sz="1200" dirty="0">
                <a:ea typeface="맑은 고딕"/>
              </a:rPr>
              <a:t>라는</a:t>
            </a:r>
            <a:r>
              <a:rPr lang="en-US" sz="1200" dirty="0">
                <a:ea typeface="맑은 고딕"/>
              </a:rPr>
              <a:t> section</a:t>
            </a:r>
            <a:r>
              <a:rPr lang="ko-KR" altLang="en-US" sz="1200" dirty="0">
                <a:ea typeface="맑은 고딕"/>
              </a:rPr>
              <a:t>에서</a:t>
            </a:r>
            <a:r>
              <a:rPr lang="en-US" sz="1200" dirty="0">
                <a:ea typeface="맑은 고딕"/>
              </a:rPr>
              <a:t> </a:t>
            </a:r>
            <a:r>
              <a:rPr lang="ko-KR" altLang="en-US" sz="1200" dirty="0">
                <a:ea typeface="맑은 고딕"/>
              </a:rPr>
              <a:t>살짝</a:t>
            </a:r>
            <a:r>
              <a:rPr lang="en-US" sz="1200" dirty="0">
                <a:ea typeface="맑은 고딕"/>
              </a:rPr>
              <a:t> </a:t>
            </a:r>
            <a:r>
              <a:rPr lang="ko-KR" altLang="en-US" sz="1200" dirty="0">
                <a:ea typeface="맑은 고딕"/>
              </a:rPr>
              <a:t>벗어나서</a:t>
            </a:r>
            <a:r>
              <a:rPr lang="en-US" sz="1200" dirty="0">
                <a:ea typeface="맑은 고딕"/>
              </a:rPr>
              <a:t> </a:t>
            </a:r>
            <a:r>
              <a:rPr lang="ko-KR" altLang="en-US" sz="1200" dirty="0">
                <a:ea typeface="맑은 고딕"/>
              </a:rPr>
              <a:t>넣을지</a:t>
            </a:r>
            <a:r>
              <a:rPr lang="en-US" sz="1200" dirty="0">
                <a:ea typeface="맑은 고딕"/>
              </a:rPr>
              <a:t> </a:t>
            </a:r>
            <a:r>
              <a:rPr lang="ko-KR" altLang="en-US" sz="1200" dirty="0">
                <a:ea typeface="맑은 고딕"/>
              </a:rPr>
              <a:t>말지는</a:t>
            </a:r>
            <a:r>
              <a:rPr lang="en-US" sz="1200" dirty="0">
                <a:ea typeface="맑은 고딕"/>
              </a:rPr>
              <a:t> </a:t>
            </a:r>
            <a:r>
              <a:rPr lang="ko-KR" altLang="en-US" sz="1200" dirty="0">
                <a:ea typeface="맑은 고딕"/>
              </a:rPr>
              <a:t>고민이</a:t>
            </a:r>
            <a:r>
              <a:rPr lang="en-US" sz="1200" dirty="0">
                <a:ea typeface="맑은 고딕"/>
              </a:rPr>
              <a:t> </a:t>
            </a:r>
            <a:r>
              <a:rPr lang="ko-KR" altLang="en-US" sz="1200" dirty="0">
                <a:ea typeface="맑은 고딕"/>
              </a:rPr>
              <a:t>필요할</a:t>
            </a:r>
            <a:r>
              <a:rPr lang="en-US" sz="1200" dirty="0">
                <a:ea typeface="맑은 고딕"/>
              </a:rPr>
              <a:t> </a:t>
            </a:r>
            <a:r>
              <a:rPr lang="ko-KR" altLang="en-US" sz="1200" dirty="0">
                <a:ea typeface="맑은 고딕"/>
              </a:rPr>
              <a:t>듯</a:t>
            </a:r>
            <a:r>
              <a:rPr lang="en-US" sz="1200" dirty="0">
                <a:ea typeface="맑은 고딕"/>
              </a:rPr>
              <a:t> </a:t>
            </a:r>
            <a:r>
              <a:rPr lang="ko-KR" altLang="en-US" sz="1200" dirty="0">
                <a:ea typeface="맑은 고딕"/>
              </a:rPr>
              <a:t>하다</a:t>
            </a:r>
            <a:r>
              <a:rPr lang="en-US" sz="1200" dirty="0">
                <a:ea typeface="맑은 고딕"/>
              </a:rPr>
              <a:t>.</a:t>
            </a:r>
          </a:p>
        </p:txBody>
      </p:sp>
    </p:spTree>
    <p:extLst>
      <p:ext uri="{BB962C8B-B14F-4D97-AF65-F5344CB8AC3E}">
        <p14:creationId xmlns:p14="http://schemas.microsoft.com/office/powerpoint/2010/main" val="243951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Texture Analysis and Machine Learning for Detecting Myocardial Infarction in </a:t>
            </a:r>
            <a:r>
              <a:rPr lang="en-US" sz="2800" b="1" dirty="0" err="1"/>
              <a:t>Noncontrast</a:t>
            </a:r>
            <a:r>
              <a:rPr lang="en-US" sz="2800" b="1" dirty="0"/>
              <a:t> Low-Dose Computed Tomography: Unveiling the Invisible</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b="1" dirty="0" err="1">
                <a:ea typeface="+mn-lt"/>
                <a:cs typeface="+mn-lt"/>
              </a:rPr>
              <a:t>비조영</a:t>
            </a:r>
            <a:r>
              <a:rPr lang="en-US" sz="1200" b="1" dirty="0">
                <a:ea typeface="+mn-lt"/>
                <a:cs typeface="+mn-lt"/>
              </a:rPr>
              <a:t> </a:t>
            </a:r>
            <a:r>
              <a:rPr lang="en-US" sz="1200" b="1" dirty="0" err="1">
                <a:ea typeface="+mn-lt"/>
                <a:cs typeface="+mn-lt"/>
              </a:rPr>
              <a:t>저선량</a:t>
            </a:r>
            <a:r>
              <a:rPr lang="en-US" sz="1200" b="1" dirty="0">
                <a:ea typeface="+mn-lt"/>
                <a:cs typeface="+mn-lt"/>
              </a:rPr>
              <a:t> </a:t>
            </a:r>
            <a:r>
              <a:rPr lang="en-US" sz="1200" b="1" dirty="0" err="1">
                <a:ea typeface="+mn-lt"/>
                <a:cs typeface="+mn-lt"/>
              </a:rPr>
              <a:t>컴퓨터</a:t>
            </a:r>
            <a:r>
              <a:rPr lang="en-US" sz="1200" b="1" dirty="0">
                <a:ea typeface="+mn-lt"/>
                <a:cs typeface="+mn-lt"/>
              </a:rPr>
              <a:t> </a:t>
            </a:r>
            <a:r>
              <a:rPr lang="en-US" sz="1200" b="1" dirty="0" err="1">
                <a:ea typeface="+mn-lt"/>
                <a:cs typeface="+mn-lt"/>
              </a:rPr>
              <a:t>단층촬영</a:t>
            </a:r>
            <a:r>
              <a:rPr lang="en-US" sz="1200" dirty="0" err="1">
                <a:ea typeface="+mn-lt"/>
                <a:cs typeface="+mn-lt"/>
              </a:rPr>
              <a:t>에서</a:t>
            </a:r>
            <a:r>
              <a:rPr lang="en-US" sz="1200" dirty="0">
                <a:ea typeface="+mn-lt"/>
                <a:cs typeface="+mn-lt"/>
              </a:rPr>
              <a:t> </a:t>
            </a:r>
            <a:r>
              <a:rPr lang="en-US" sz="1200" dirty="0" err="1">
                <a:ea typeface="+mn-lt"/>
                <a:cs typeface="+mn-lt"/>
              </a:rPr>
              <a:t>심근경색</a:t>
            </a:r>
            <a:r>
              <a:rPr lang="en-US" sz="1200" dirty="0">
                <a:ea typeface="+mn-lt"/>
                <a:cs typeface="+mn-lt"/>
              </a:rPr>
              <a:t> </a:t>
            </a:r>
            <a:r>
              <a:rPr lang="en-US" sz="1200" dirty="0" err="1">
                <a:ea typeface="+mn-lt"/>
                <a:cs typeface="+mn-lt"/>
              </a:rPr>
              <a:t>검출을</a:t>
            </a:r>
            <a:r>
              <a:rPr lang="en-US" sz="1200" dirty="0">
                <a:ea typeface="+mn-lt"/>
                <a:cs typeface="+mn-lt"/>
              </a:rPr>
              <a:t> </a:t>
            </a:r>
            <a:r>
              <a:rPr lang="en-US" sz="1200" dirty="0" err="1">
                <a:ea typeface="+mn-lt"/>
                <a:cs typeface="+mn-lt"/>
              </a:rPr>
              <a:t>위한</a:t>
            </a:r>
            <a:r>
              <a:rPr lang="en-US" sz="1200" dirty="0">
                <a:ea typeface="+mn-lt"/>
                <a:cs typeface="+mn-lt"/>
              </a:rPr>
              <a:t> </a:t>
            </a:r>
            <a:r>
              <a:rPr lang="en-US" sz="1200" b="1" dirty="0" err="1">
                <a:ea typeface="+mn-lt"/>
                <a:cs typeface="+mn-lt"/>
              </a:rPr>
              <a:t>텍스처</a:t>
            </a:r>
            <a:r>
              <a:rPr lang="en-US" sz="1200" b="1" dirty="0">
                <a:ea typeface="+mn-lt"/>
                <a:cs typeface="+mn-lt"/>
              </a:rPr>
              <a:t> </a:t>
            </a:r>
            <a:r>
              <a:rPr lang="en-US" sz="1200" b="1" dirty="0" err="1">
                <a:ea typeface="+mn-lt"/>
                <a:cs typeface="+mn-lt"/>
              </a:rPr>
              <a:t>분석</a:t>
            </a:r>
            <a:r>
              <a:rPr lang="en-US" sz="1200" b="1" dirty="0">
                <a:ea typeface="+mn-lt"/>
                <a:cs typeface="+mn-lt"/>
              </a:rPr>
              <a:t> 및 </a:t>
            </a:r>
            <a:r>
              <a:rPr lang="en-US" sz="1200" b="1" dirty="0" err="1">
                <a:ea typeface="+mn-lt"/>
                <a:cs typeface="+mn-lt"/>
              </a:rPr>
              <a:t>기계학습</a:t>
            </a:r>
            <a:r>
              <a:rPr lang="en-US" sz="1200" dirty="0">
                <a:ea typeface="+mn-lt"/>
                <a:cs typeface="+mn-lt"/>
              </a:rPr>
              <a:t>: </a:t>
            </a:r>
            <a:r>
              <a:rPr lang="en-US" sz="1200" dirty="0" err="1">
                <a:ea typeface="+mn-lt"/>
                <a:cs typeface="+mn-lt"/>
              </a:rPr>
              <a:t>보이지</a:t>
            </a:r>
            <a:r>
              <a:rPr lang="en-US" sz="1200" dirty="0">
                <a:ea typeface="+mn-lt"/>
                <a:cs typeface="+mn-lt"/>
              </a:rPr>
              <a:t> </a:t>
            </a:r>
            <a:r>
              <a:rPr lang="en-US" sz="1200" dirty="0" err="1">
                <a:ea typeface="+mn-lt"/>
                <a:cs typeface="+mn-lt"/>
              </a:rPr>
              <a:t>않는</a:t>
            </a:r>
            <a:r>
              <a:rPr lang="en-US" sz="1200" dirty="0">
                <a:ea typeface="+mn-lt"/>
                <a:cs typeface="+mn-lt"/>
              </a:rPr>
              <a:t> </a:t>
            </a:r>
            <a:r>
              <a:rPr lang="en-US" sz="1200" dirty="0" err="1">
                <a:ea typeface="+mn-lt"/>
                <a:cs typeface="+mn-lt"/>
              </a:rPr>
              <a:t>것의</a:t>
            </a:r>
            <a:r>
              <a:rPr lang="en-US" sz="1200" dirty="0">
                <a:ea typeface="+mn-lt"/>
                <a:cs typeface="+mn-lt"/>
              </a:rPr>
              <a:t> </a:t>
            </a:r>
            <a:r>
              <a:rPr lang="en-US" sz="1200" dirty="0" err="1">
                <a:ea typeface="+mn-lt"/>
                <a:cs typeface="+mn-lt"/>
              </a:rPr>
              <a:t>공개</a:t>
            </a:r>
            <a:endParaRPr lang="en-US" sz="1200" dirty="0">
              <a:ea typeface="+mn-lt"/>
              <a:cs typeface="+mn-lt"/>
            </a:endParaRPr>
          </a:p>
          <a:p>
            <a:pPr marL="0" indent="0">
              <a:buNone/>
            </a:pPr>
            <a:r>
              <a:rPr lang="en-US" sz="1200" dirty="0">
                <a:ea typeface="+mn-lt"/>
                <a:cs typeface="+mn-lt"/>
              </a:rPr>
              <a:t>The aim of this study was to test whether </a:t>
            </a:r>
            <a:r>
              <a:rPr lang="en-US" sz="1200" b="1" dirty="0">
                <a:ea typeface="+mn-lt"/>
                <a:cs typeface="+mn-lt"/>
              </a:rPr>
              <a:t>texture analysis and machine learning enable the detection of myocardial infarction (MI)</a:t>
            </a:r>
            <a:r>
              <a:rPr lang="en-US" sz="1200" dirty="0">
                <a:ea typeface="+mn-lt"/>
                <a:cs typeface="+mn-lt"/>
              </a:rPr>
              <a:t> </a:t>
            </a:r>
            <a:r>
              <a:rPr lang="en-US" sz="1200" b="1" dirty="0">
                <a:ea typeface="+mn-lt"/>
                <a:cs typeface="+mn-lt"/>
              </a:rPr>
              <a:t>on</a:t>
            </a:r>
            <a:r>
              <a:rPr lang="en-US" sz="1200" dirty="0">
                <a:ea typeface="+mn-lt"/>
                <a:cs typeface="+mn-lt"/>
              </a:rPr>
              <a:t> non-contrast-enhanced low radiation dose </a:t>
            </a:r>
            <a:r>
              <a:rPr lang="en-US" sz="1200" b="1" dirty="0">
                <a:ea typeface="+mn-lt"/>
                <a:cs typeface="+mn-lt"/>
              </a:rPr>
              <a:t>cardiac computed tomography (CCT) images</a:t>
            </a:r>
            <a:r>
              <a:rPr lang="en-US" sz="1200" dirty="0">
                <a:ea typeface="+mn-lt"/>
                <a:cs typeface="+mn-lt"/>
              </a:rPr>
              <a:t>.</a:t>
            </a:r>
          </a:p>
          <a:p>
            <a:pPr marL="0" indent="0">
              <a:buNone/>
            </a:pPr>
            <a:r>
              <a:rPr lang="ko-KR" altLang="en-US" sz="1200" dirty="0">
                <a:ea typeface="맑은 고딕"/>
              </a:rPr>
              <a:t>기존의</a:t>
            </a:r>
            <a:r>
              <a:rPr lang="en-US" sz="1200" dirty="0">
                <a:ea typeface="맑은 고딕"/>
              </a:rPr>
              <a:t> detection </a:t>
            </a:r>
            <a:r>
              <a:rPr lang="ko-KR" altLang="en-US" sz="1200" dirty="0">
                <a:ea typeface="맑은 고딕"/>
              </a:rPr>
              <a:t>방법이</a:t>
            </a:r>
            <a:r>
              <a:rPr lang="en-US" altLang="ko-KR" sz="1200" dirty="0">
                <a:ea typeface="맑은 고딕"/>
              </a:rPr>
              <a:t> ECG </a:t>
            </a:r>
            <a:r>
              <a:rPr lang="en-US" altLang="ko-KR" sz="1200" dirty="0" err="1">
                <a:ea typeface="맑은 고딕"/>
              </a:rPr>
              <a:t>등의</a:t>
            </a:r>
            <a:r>
              <a:rPr lang="en-US" altLang="ko-KR" sz="1200" dirty="0">
                <a:ea typeface="맑은 고딕"/>
              </a:rPr>
              <a:t> </a:t>
            </a:r>
            <a:r>
              <a:rPr lang="en-US" altLang="ko-KR" sz="1200" dirty="0" err="1">
                <a:ea typeface="맑은 고딕"/>
              </a:rPr>
              <a:t>feature를</a:t>
            </a:r>
            <a:r>
              <a:rPr lang="en-US" altLang="ko-KR" sz="1200" dirty="0">
                <a:ea typeface="맑은 고딕"/>
              </a:rPr>
              <a:t> </a:t>
            </a:r>
            <a:r>
              <a:rPr lang="en-US" altLang="ko-KR" sz="1200" dirty="0" err="1">
                <a:ea typeface="맑은 고딕"/>
              </a:rPr>
              <a:t>이용하는</a:t>
            </a:r>
            <a:r>
              <a:rPr lang="en-US" altLang="ko-KR" sz="1200" dirty="0">
                <a:ea typeface="맑은 고딕"/>
              </a:rPr>
              <a:t> </a:t>
            </a:r>
            <a:r>
              <a:rPr lang="en-US" altLang="ko-KR" sz="1200" dirty="0" err="1">
                <a:ea typeface="맑은 고딕"/>
              </a:rPr>
              <a:t>것이었다면</a:t>
            </a:r>
            <a:r>
              <a:rPr lang="en-US" altLang="ko-KR" sz="1200" dirty="0">
                <a:ea typeface="맑은 고딕"/>
              </a:rPr>
              <a:t>, </a:t>
            </a:r>
            <a:r>
              <a:rPr lang="en-US" altLang="ko-KR" sz="1200" dirty="0" err="1">
                <a:ea typeface="맑은 고딕"/>
              </a:rPr>
              <a:t>이것은</a:t>
            </a:r>
            <a:r>
              <a:rPr lang="en-US" altLang="ko-KR" sz="1200" dirty="0">
                <a:ea typeface="맑은 고딕"/>
              </a:rPr>
              <a:t> </a:t>
            </a:r>
            <a:r>
              <a:rPr lang="en-US" altLang="ko-KR" sz="1200" dirty="0" err="1">
                <a:ea typeface="맑은 고딕"/>
              </a:rPr>
              <a:t>image를</a:t>
            </a:r>
            <a:r>
              <a:rPr lang="en-US" altLang="ko-KR" sz="1200" dirty="0">
                <a:ea typeface="맑은 고딕"/>
              </a:rPr>
              <a:t> </a:t>
            </a:r>
            <a:r>
              <a:rPr lang="en-US" altLang="ko-KR" sz="1200" dirty="0" err="1">
                <a:ea typeface="맑은 고딕"/>
              </a:rPr>
              <a:t>이용하는</a:t>
            </a:r>
            <a:r>
              <a:rPr lang="en-US" altLang="ko-KR" sz="1200" dirty="0">
                <a:ea typeface="맑은 고딕"/>
              </a:rPr>
              <a:t> detection </a:t>
            </a:r>
            <a:r>
              <a:rPr lang="en-US" altLang="ko-KR" sz="1200" dirty="0" err="1">
                <a:ea typeface="맑은 고딕"/>
              </a:rPr>
              <a:t>방법이다</a:t>
            </a:r>
            <a:r>
              <a:rPr lang="en-US" altLang="ko-KR" sz="1200" dirty="0">
                <a:ea typeface="맑은 고딕"/>
              </a:rPr>
              <a:t>.</a:t>
            </a:r>
          </a:p>
          <a:p>
            <a:pPr marL="0" indent="0">
              <a:buNone/>
            </a:pPr>
            <a:endParaRPr lang="en-US" altLang="ko-KR" sz="1200" dirty="0">
              <a:ea typeface="맑은 고딕"/>
            </a:endParaRPr>
          </a:p>
          <a:p>
            <a:pPr marL="0" indent="0">
              <a:buNone/>
            </a:pPr>
            <a:r>
              <a:rPr lang="en-US" altLang="ko-KR" sz="1200" dirty="0" err="1">
                <a:ea typeface="맑은 고딕"/>
              </a:rPr>
              <a:t>결과적으로</a:t>
            </a:r>
          </a:p>
          <a:p>
            <a:pPr marL="0" indent="0">
              <a:buNone/>
            </a:pPr>
            <a:r>
              <a:rPr lang="en-US" sz="1200" dirty="0">
                <a:ea typeface="+mn-lt"/>
                <a:cs typeface="+mn-lt"/>
              </a:rPr>
              <a:t>In Model I, best classification results were obtained using </a:t>
            </a:r>
            <a:r>
              <a:rPr lang="en-US" sz="1200" b="1" dirty="0">
                <a:ea typeface="+mn-lt"/>
                <a:cs typeface="+mn-lt"/>
              </a:rPr>
              <a:t>the k-nearest neighbors classifier</a:t>
            </a:r>
            <a:r>
              <a:rPr lang="en-US" sz="1200" dirty="0">
                <a:ea typeface="+mn-lt"/>
                <a:cs typeface="+mn-lt"/>
              </a:rPr>
              <a:t> (sensitivity, 69%; specificity, 85%; false-positive rate, 0.15). In Model II, the best classification results were found with </a:t>
            </a:r>
            <a:r>
              <a:rPr lang="en-US" sz="1200" b="1" dirty="0">
                <a:ea typeface="+mn-lt"/>
                <a:cs typeface="+mn-lt"/>
              </a:rPr>
              <a:t>the locally weighted learning classification</a:t>
            </a:r>
            <a:r>
              <a:rPr lang="en-US" sz="1200" dirty="0">
                <a:ea typeface="+mn-lt"/>
                <a:cs typeface="+mn-lt"/>
              </a:rPr>
              <a:t> (sensitivity, 86%; specificity, 81%; false-positive rate, 0.19) with an area under the curve from receiver operating characteristics analysis of 0.78. In comparison, both readers </a:t>
            </a:r>
            <a:r>
              <a:rPr lang="en-US" sz="1200" b="1" dirty="0">
                <a:ea typeface="+mn-lt"/>
                <a:cs typeface="+mn-lt"/>
              </a:rPr>
              <a:t>were not able to identify MI in any of the </a:t>
            </a:r>
            <a:r>
              <a:rPr lang="en-US" sz="1200" b="1" dirty="0" err="1">
                <a:ea typeface="+mn-lt"/>
                <a:cs typeface="+mn-lt"/>
              </a:rPr>
              <a:t>noncontrast</a:t>
            </a:r>
            <a:r>
              <a:rPr lang="en-US" sz="1200" b="1" dirty="0">
                <a:ea typeface="+mn-lt"/>
                <a:cs typeface="+mn-lt"/>
              </a:rPr>
              <a:t>, low radiation dose CCT images</a:t>
            </a:r>
            <a:r>
              <a:rPr lang="en-US" sz="1200" dirty="0">
                <a:ea typeface="+mn-lt"/>
                <a:cs typeface="+mn-lt"/>
              </a:rPr>
              <a:t>.</a:t>
            </a:r>
            <a:endParaRPr lang="en-US" dirty="0">
              <a:ea typeface="+mn-lt"/>
              <a:cs typeface="+mn-lt"/>
            </a:endParaRPr>
          </a:p>
          <a:p>
            <a:pPr marL="0" indent="0">
              <a:buNone/>
            </a:pPr>
            <a:r>
              <a:rPr lang="ko-KR" altLang="en-US" sz="1200" dirty="0">
                <a:ea typeface="+mn-lt"/>
                <a:cs typeface="+mn-lt"/>
              </a:rPr>
              <a:t>잘</a:t>
            </a:r>
            <a:r>
              <a:rPr lang="en-US" sz="1200" dirty="0">
                <a:ea typeface="+mn-lt"/>
                <a:cs typeface="+mn-lt"/>
              </a:rPr>
              <a:t> </a:t>
            </a:r>
            <a:r>
              <a:rPr lang="ko-KR" altLang="en-US" sz="1200" dirty="0">
                <a:ea typeface="+mn-lt"/>
                <a:cs typeface="+mn-lt"/>
              </a:rPr>
              <a:t>못</a:t>
            </a:r>
            <a:r>
              <a:rPr lang="en-US" sz="1200" dirty="0">
                <a:ea typeface="+mn-lt"/>
                <a:cs typeface="+mn-lt"/>
              </a:rPr>
              <a:t> </a:t>
            </a:r>
            <a:r>
              <a:rPr lang="ko-KR" altLang="en-US" sz="1200" dirty="0">
                <a:ea typeface="+mn-lt"/>
                <a:cs typeface="+mn-lt"/>
              </a:rPr>
              <a:t>찾아낸다</a:t>
            </a:r>
            <a:r>
              <a:rPr lang="en-US" altLang="ko-KR" sz="1200" dirty="0">
                <a:ea typeface="+mn-lt"/>
                <a:cs typeface="+mn-lt"/>
              </a:rPr>
              <a:t>.</a:t>
            </a:r>
            <a:endParaRPr lang="ko-KR" altLang="en-US" sz="1200" dirty="0">
              <a:ea typeface="+mn-lt"/>
              <a:cs typeface="+mn-lt"/>
            </a:endParaRPr>
          </a:p>
        </p:txBody>
      </p:sp>
    </p:spTree>
    <p:extLst>
      <p:ext uri="{BB962C8B-B14F-4D97-AF65-F5344CB8AC3E}">
        <p14:creationId xmlns:p14="http://schemas.microsoft.com/office/powerpoint/2010/main" val="166242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933470" cy="1325563"/>
          </a:xfrm>
        </p:spPr>
        <p:txBody>
          <a:bodyPr vert="horz" lIns="91440" tIns="45720" rIns="91440" bIns="45720" rtlCol="0" anchor="t">
            <a:noAutofit/>
          </a:bodyPr>
          <a:lstStyle/>
          <a:p>
            <a:r>
              <a:rPr lang="ko-KR" altLang="en-US" sz="2800" b="1" dirty="0">
                <a:ea typeface="맑은 고딕"/>
              </a:rPr>
              <a:t>✨</a:t>
            </a:r>
            <a:r>
              <a:rPr lang="ko-KR" altLang="en-US" sz="2800" b="1" dirty="0" err="1">
                <a:ea typeface="맑은 고딕"/>
              </a:rPr>
              <a:t>Computational</a:t>
            </a:r>
            <a:r>
              <a:rPr lang="ko-KR" altLang="en-US" sz="2800" b="1" dirty="0">
                <a:ea typeface="맑은 고딕"/>
              </a:rPr>
              <a:t> </a:t>
            </a:r>
            <a:r>
              <a:rPr lang="ko-KR" altLang="en-US" sz="2800" b="1" dirty="0" err="1">
                <a:ea typeface="맑은 고딕"/>
              </a:rPr>
              <a:t>Diagnostic</a:t>
            </a:r>
            <a:r>
              <a:rPr lang="ko-KR" altLang="en-US" sz="2800" b="1" dirty="0">
                <a:ea typeface="맑은 고딕"/>
              </a:rPr>
              <a:t> </a:t>
            </a:r>
            <a:r>
              <a:rPr lang="ko-KR" altLang="en-US" sz="2800" b="1" dirty="0" err="1">
                <a:ea typeface="맑은 고딕"/>
              </a:rPr>
              <a:t>Techniques</a:t>
            </a:r>
            <a:r>
              <a:rPr lang="ko-KR" altLang="en-US" sz="2800" b="1" dirty="0">
                <a:ea typeface="맑은 고딕"/>
              </a:rPr>
              <a:t> </a:t>
            </a:r>
            <a:r>
              <a:rPr lang="ko-KR" altLang="en-US" sz="2800" b="1" dirty="0" err="1">
                <a:ea typeface="맑은 고딕"/>
              </a:rPr>
              <a:t>for</a:t>
            </a:r>
            <a:r>
              <a:rPr lang="ko-KR" altLang="en-US" sz="2800" b="1" dirty="0">
                <a:ea typeface="맑은 고딕"/>
              </a:rPr>
              <a:t> </a:t>
            </a:r>
            <a:r>
              <a:rPr lang="ko-KR" altLang="en-US" sz="2800" b="1" dirty="0" err="1">
                <a:ea typeface="맑은 고딕"/>
              </a:rPr>
              <a:t>Electrocardiogr</a:t>
            </a:r>
            <a:r>
              <a:rPr lang="en-US" sz="2800" b="1" dirty="0"/>
              <a:t>am Signal Analysis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a:ea typeface="+mn-lt"/>
                <a:cs typeface="+mn-lt"/>
              </a:rPr>
              <a:t>Cardiovascular</a:t>
            </a:r>
            <a:r>
              <a:rPr lang="ko-KR" altLang="en-US" sz="1200" dirty="0">
                <a:ea typeface="+mn-lt"/>
                <a:cs typeface="+mn-lt"/>
              </a:rPr>
              <a:t> </a:t>
            </a:r>
            <a:r>
              <a:rPr lang="en-US" altLang="ko-KR" sz="1200" dirty="0">
                <a:ea typeface="+mn-lt"/>
                <a:cs typeface="+mn-lt"/>
              </a:rPr>
              <a:t>diseases</a:t>
            </a:r>
            <a:r>
              <a:rPr lang="ko-KR" altLang="en-US" sz="1200" dirty="0">
                <a:ea typeface="+mn-lt"/>
                <a:cs typeface="+mn-lt"/>
              </a:rPr>
              <a:t> </a:t>
            </a:r>
            <a:r>
              <a:rPr lang="en-US" altLang="ko-KR" sz="1200" dirty="0">
                <a:ea typeface="+mn-lt"/>
                <a:cs typeface="+mn-lt"/>
              </a:rPr>
              <a:t>(CVDs),</a:t>
            </a:r>
            <a:r>
              <a:rPr lang="ko-KR" altLang="en-US" sz="1200" dirty="0">
                <a:ea typeface="+mn-lt"/>
                <a:cs typeface="+mn-lt"/>
              </a:rPr>
              <a:t> </a:t>
            </a:r>
            <a:r>
              <a:rPr lang="en-US" altLang="ko-KR" sz="1200" dirty="0">
                <a:ea typeface="+mn-lt"/>
                <a:cs typeface="+mn-lt"/>
              </a:rPr>
              <a:t>including</a:t>
            </a:r>
            <a:r>
              <a:rPr lang="ko-KR" altLang="en-US" sz="1200" dirty="0">
                <a:ea typeface="+mn-lt"/>
                <a:cs typeface="+mn-lt"/>
              </a:rPr>
              <a:t> </a:t>
            </a:r>
            <a:r>
              <a:rPr lang="en-US" altLang="ko-KR" sz="1200" dirty="0">
                <a:ea typeface="+mn-lt"/>
                <a:cs typeface="+mn-lt"/>
              </a:rPr>
              <a:t>asymptomatic</a:t>
            </a:r>
            <a:r>
              <a:rPr lang="ko-KR" altLang="en-US" sz="1200" dirty="0">
                <a:ea typeface="+mn-lt"/>
                <a:cs typeface="+mn-lt"/>
              </a:rPr>
              <a:t> </a:t>
            </a:r>
            <a:r>
              <a:rPr lang="en-US" altLang="ko-KR" sz="1200" dirty="0">
                <a:ea typeface="+mn-lt"/>
                <a:cs typeface="+mn-lt"/>
              </a:rPr>
              <a:t>myocardial</a:t>
            </a:r>
            <a:r>
              <a:rPr lang="ko-KR" altLang="en-US" sz="1200" dirty="0">
                <a:ea typeface="+mn-lt"/>
                <a:cs typeface="+mn-lt"/>
              </a:rPr>
              <a:t> </a:t>
            </a:r>
            <a:r>
              <a:rPr lang="en-US" altLang="ko-KR" sz="1200" dirty="0">
                <a:ea typeface="+mn-lt"/>
                <a:cs typeface="+mn-lt"/>
              </a:rPr>
              <a:t>ischemia,</a:t>
            </a:r>
            <a:r>
              <a:rPr lang="ko-KR" altLang="en-US" sz="1200" dirty="0">
                <a:ea typeface="+mn-lt"/>
                <a:cs typeface="+mn-lt"/>
              </a:rPr>
              <a:t> </a:t>
            </a:r>
            <a:r>
              <a:rPr lang="en-US" altLang="ko-KR" sz="1200" dirty="0">
                <a:ea typeface="+mn-lt"/>
                <a:cs typeface="+mn-lt"/>
              </a:rPr>
              <a:t>angina,</a:t>
            </a:r>
            <a:r>
              <a:rPr lang="ko-KR" altLang="en-US" sz="1200" dirty="0">
                <a:ea typeface="+mn-lt"/>
                <a:cs typeface="+mn-lt"/>
              </a:rPr>
              <a:t> </a:t>
            </a:r>
            <a:r>
              <a:rPr lang="en-US" altLang="ko-KR" sz="1200" b="1" dirty="0">
                <a:ea typeface="+mn-lt"/>
                <a:cs typeface="+mn-lt"/>
              </a:rPr>
              <a:t>myocardial</a:t>
            </a:r>
            <a:r>
              <a:rPr lang="ko-KR" altLang="en-US" sz="1200" b="1" dirty="0">
                <a:ea typeface="+mn-lt"/>
                <a:cs typeface="+mn-lt"/>
              </a:rPr>
              <a:t> </a:t>
            </a:r>
            <a:r>
              <a:rPr lang="en-US" altLang="ko-KR" sz="1200" b="1" dirty="0">
                <a:ea typeface="+mn-lt"/>
                <a:cs typeface="+mn-lt"/>
              </a:rPr>
              <a:t>infarction</a:t>
            </a:r>
            <a:r>
              <a:rPr lang="en-US" altLang="ko-KR" sz="1200" dirty="0">
                <a:ea typeface="+mn-lt"/>
                <a:cs typeface="+mn-lt"/>
              </a:rPr>
              <a:t>,</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en-US" altLang="ko-KR" sz="1200" dirty="0">
                <a:ea typeface="+mn-lt"/>
                <a:cs typeface="+mn-lt"/>
              </a:rPr>
              <a:t>ischemic</a:t>
            </a:r>
            <a:r>
              <a:rPr lang="ko-KR" altLang="en-US" sz="1200" dirty="0">
                <a:ea typeface="+mn-lt"/>
                <a:cs typeface="+mn-lt"/>
              </a:rPr>
              <a:t> </a:t>
            </a:r>
            <a:r>
              <a:rPr lang="en-US" altLang="ko-KR" sz="1200" dirty="0">
                <a:ea typeface="+mn-lt"/>
                <a:cs typeface="+mn-lt"/>
              </a:rPr>
              <a:t>heart</a:t>
            </a:r>
            <a:r>
              <a:rPr lang="ko-KR" altLang="en-US" sz="1200" dirty="0">
                <a:ea typeface="+mn-lt"/>
                <a:cs typeface="+mn-lt"/>
              </a:rPr>
              <a:t> </a:t>
            </a:r>
            <a:r>
              <a:rPr lang="en-US" altLang="ko-KR" sz="1200" dirty="0">
                <a:ea typeface="+mn-lt"/>
                <a:cs typeface="+mn-lt"/>
              </a:rPr>
              <a:t>failure,</a:t>
            </a:r>
            <a:r>
              <a:rPr lang="ko-KR" altLang="en-US" sz="1200" dirty="0">
                <a:ea typeface="+mn-lt"/>
                <a:cs typeface="+mn-lt"/>
              </a:rPr>
              <a:t> </a:t>
            </a:r>
            <a:r>
              <a:rPr lang="en-US" altLang="ko-KR" sz="1200" dirty="0">
                <a:ea typeface="+mn-lt"/>
                <a:cs typeface="+mn-lt"/>
              </a:rPr>
              <a:t>are</a:t>
            </a:r>
            <a:r>
              <a:rPr lang="ko-KR" altLang="en-US" sz="1200" dirty="0">
                <a:ea typeface="+mn-lt"/>
                <a:cs typeface="+mn-lt"/>
              </a:rPr>
              <a:t> </a:t>
            </a:r>
            <a:r>
              <a:rPr lang="ko-KR" sz="1200" dirty="0" err="1">
                <a:ea typeface="+mn-lt"/>
                <a:cs typeface="+mn-lt"/>
              </a:rPr>
              <a:t>the</a:t>
            </a:r>
            <a:r>
              <a:rPr lang="ko-KR" sz="1200" dirty="0">
                <a:ea typeface="+mn-lt"/>
                <a:cs typeface="+mn-lt"/>
              </a:rPr>
              <a:t> </a:t>
            </a:r>
            <a:r>
              <a:rPr lang="ko-KR" sz="1200" dirty="0" err="1">
                <a:ea typeface="+mn-lt"/>
                <a:cs typeface="+mn-lt"/>
              </a:rPr>
              <a:t>leading</a:t>
            </a:r>
            <a:r>
              <a:rPr lang="ko-KR" sz="1200" dirty="0">
                <a:ea typeface="+mn-lt"/>
                <a:cs typeface="+mn-lt"/>
              </a:rPr>
              <a:t> </a:t>
            </a:r>
            <a:r>
              <a:rPr lang="en-US" altLang="ko-KR" sz="1200" dirty="0">
                <a:ea typeface="+mn-lt"/>
                <a:cs typeface="+mn-lt"/>
              </a:rPr>
              <a:t>cause</a:t>
            </a:r>
            <a:r>
              <a:rPr lang="ko-KR" altLang="en-US" sz="1200" dirty="0">
                <a:ea typeface="+mn-lt"/>
                <a:cs typeface="+mn-lt"/>
              </a:rPr>
              <a:t> </a:t>
            </a:r>
            <a:r>
              <a:rPr lang="ko-KR" sz="1200" dirty="0">
                <a:ea typeface="+mn-lt"/>
                <a:cs typeface="+mn-lt"/>
              </a:rPr>
              <a:t>of </a:t>
            </a:r>
            <a:r>
              <a:rPr lang="ko-KR" sz="1200" dirty="0" err="1">
                <a:ea typeface="+mn-lt"/>
                <a:cs typeface="+mn-lt"/>
              </a:rPr>
              <a:t>death</a:t>
            </a:r>
            <a:r>
              <a:rPr lang="ko-KR" sz="1200" dirty="0">
                <a:ea typeface="+mn-lt"/>
                <a:cs typeface="+mn-lt"/>
              </a:rPr>
              <a:t> </a:t>
            </a:r>
            <a:r>
              <a:rPr lang="en-US" altLang="ko-KR" sz="1200" dirty="0">
                <a:ea typeface="+mn-lt"/>
                <a:cs typeface="+mn-lt"/>
              </a:rPr>
              <a:t>globally</a:t>
            </a:r>
            <a:r>
              <a:rPr lang="ko-KR" sz="1200" dirty="0">
                <a:ea typeface="+mn-lt"/>
                <a:cs typeface="+mn-lt"/>
              </a:rPr>
              <a:t>.</a:t>
            </a:r>
            <a:r>
              <a:rPr lang="ko-KR" altLang="en-US" sz="1200" dirty="0">
                <a:ea typeface="+mn-lt"/>
                <a:cs typeface="+mn-lt"/>
              </a:rPr>
              <a:t> </a:t>
            </a:r>
            <a:endParaRPr lang="ko-KR" altLang="en-US" dirty="0">
              <a:ea typeface="+mn-lt"/>
              <a:cs typeface="+mn-lt"/>
            </a:endParaRPr>
          </a:p>
          <a:p>
            <a:pPr marL="0" indent="0">
              <a:buNone/>
            </a:pPr>
            <a:r>
              <a:rPr lang="en-US" altLang="ko-KR" sz="1200" b="1" dirty="0">
                <a:ea typeface="+mn-lt"/>
                <a:cs typeface="+mn-lt"/>
              </a:rPr>
              <a:t>Early</a:t>
            </a:r>
            <a:r>
              <a:rPr lang="ko-KR" altLang="en-US" sz="1200" b="1" dirty="0">
                <a:ea typeface="+mn-lt"/>
                <a:cs typeface="+mn-lt"/>
              </a:rPr>
              <a:t> </a:t>
            </a:r>
            <a:r>
              <a:rPr lang="en-US" altLang="ko-KR" sz="1200" b="1" dirty="0">
                <a:ea typeface="+mn-lt"/>
                <a:cs typeface="+mn-lt"/>
              </a:rPr>
              <a:t>detection</a:t>
            </a:r>
            <a:r>
              <a:rPr lang="ko-KR" altLang="en-US" sz="1200" b="1" dirty="0">
                <a:ea typeface="+mn-lt"/>
                <a:cs typeface="+mn-lt"/>
              </a:rPr>
              <a:t> </a:t>
            </a:r>
            <a:r>
              <a:rPr lang="ko-KR" sz="1200" b="1" dirty="0">
                <a:ea typeface="+mn-lt"/>
                <a:cs typeface="+mn-lt"/>
              </a:rPr>
              <a:t>and </a:t>
            </a:r>
            <a:r>
              <a:rPr lang="en-US" altLang="ko-KR" sz="1200" b="1" dirty="0">
                <a:ea typeface="+mn-lt"/>
                <a:cs typeface="+mn-lt"/>
              </a:rPr>
              <a:t>treatment</a:t>
            </a:r>
            <a:r>
              <a:rPr lang="ko-KR" altLang="en-US" sz="1200" b="1" dirty="0">
                <a:ea typeface="+mn-lt"/>
                <a:cs typeface="+mn-lt"/>
              </a:rPr>
              <a:t> </a:t>
            </a:r>
            <a:r>
              <a:rPr lang="ko-KR" sz="1200" b="1" dirty="0">
                <a:ea typeface="+mn-lt"/>
                <a:cs typeface="+mn-lt"/>
              </a:rPr>
              <a:t>of </a:t>
            </a:r>
            <a:r>
              <a:rPr lang="en-US" altLang="ko-KR" sz="1200" b="1" dirty="0">
                <a:ea typeface="+mn-lt"/>
                <a:cs typeface="+mn-lt"/>
              </a:rPr>
              <a:t>CVDs</a:t>
            </a:r>
            <a:r>
              <a:rPr lang="ko-KR" altLang="en-US" sz="1200" dirty="0">
                <a:ea typeface="+mn-lt"/>
                <a:cs typeface="+mn-lt"/>
              </a:rPr>
              <a:t> </a:t>
            </a:r>
            <a:r>
              <a:rPr lang="en-US" altLang="ko-KR" sz="1200" dirty="0">
                <a:ea typeface="+mn-lt"/>
                <a:cs typeface="+mn-lt"/>
              </a:rPr>
              <a:t>significantly</a:t>
            </a:r>
            <a:r>
              <a:rPr lang="ko-KR" altLang="en-US" sz="1200" dirty="0">
                <a:ea typeface="+mn-lt"/>
                <a:cs typeface="+mn-lt"/>
              </a:rPr>
              <a:t> </a:t>
            </a:r>
            <a:r>
              <a:rPr lang="en-US" altLang="ko-KR" sz="1200" dirty="0">
                <a:ea typeface="+mn-lt"/>
                <a:cs typeface="+mn-lt"/>
              </a:rPr>
              <a:t>contribute</a:t>
            </a:r>
            <a:r>
              <a:rPr lang="ko-KR" altLang="en-US" sz="1200" dirty="0">
                <a:ea typeface="+mn-lt"/>
                <a:cs typeface="+mn-lt"/>
              </a:rPr>
              <a:t> </a:t>
            </a:r>
            <a:r>
              <a:rPr lang="ko-KR" sz="1200" dirty="0" err="1">
                <a:ea typeface="+mn-lt"/>
                <a:cs typeface="+mn-lt"/>
              </a:rPr>
              <a:t>to</a:t>
            </a:r>
            <a:r>
              <a:rPr lang="ko-KR" sz="1200" dirty="0">
                <a:ea typeface="+mn-lt"/>
                <a:cs typeface="+mn-lt"/>
              </a:rPr>
              <a:t> </a:t>
            </a:r>
            <a:r>
              <a:rPr lang="ko-KR" sz="1200" dirty="0" err="1">
                <a:ea typeface="+mn-lt"/>
                <a:cs typeface="+mn-lt"/>
              </a:rPr>
              <a:t>the</a:t>
            </a:r>
            <a:r>
              <a:rPr lang="ko-KR" sz="1200" dirty="0">
                <a:ea typeface="+mn-lt"/>
                <a:cs typeface="+mn-lt"/>
              </a:rPr>
              <a:t> </a:t>
            </a:r>
            <a:r>
              <a:rPr lang="en-US" altLang="ko-KR" sz="1200" dirty="0">
                <a:ea typeface="+mn-lt"/>
                <a:cs typeface="+mn-lt"/>
              </a:rPr>
              <a:t>prevention</a:t>
            </a:r>
            <a:r>
              <a:rPr lang="ko-KR" altLang="en-US" sz="1200" dirty="0">
                <a:ea typeface="+mn-lt"/>
                <a:cs typeface="+mn-lt"/>
              </a:rPr>
              <a:t> </a:t>
            </a:r>
            <a:r>
              <a:rPr lang="en-US" altLang="ko-KR" sz="1200" dirty="0">
                <a:ea typeface="+mn-lt"/>
                <a:cs typeface="+mn-lt"/>
              </a:rPr>
              <a:t>or</a:t>
            </a:r>
            <a:r>
              <a:rPr lang="ko-KR" altLang="en-US" sz="1200" dirty="0">
                <a:ea typeface="+mn-lt"/>
                <a:cs typeface="+mn-lt"/>
              </a:rPr>
              <a:t> </a:t>
            </a:r>
            <a:r>
              <a:rPr lang="en-US" altLang="ko-KR" sz="1200" dirty="0">
                <a:ea typeface="+mn-lt"/>
                <a:cs typeface="+mn-lt"/>
              </a:rPr>
              <a:t>delay</a:t>
            </a:r>
            <a:r>
              <a:rPr lang="ko-KR" altLang="en-US" sz="1200" dirty="0">
                <a:ea typeface="+mn-lt"/>
                <a:cs typeface="+mn-lt"/>
              </a:rPr>
              <a:t> </a:t>
            </a:r>
            <a:r>
              <a:rPr lang="ko-KR" sz="1200" dirty="0">
                <a:ea typeface="+mn-lt"/>
                <a:cs typeface="+mn-lt"/>
              </a:rPr>
              <a:t>of </a:t>
            </a:r>
            <a:r>
              <a:rPr lang="en-US" altLang="ko-KR" sz="1200" dirty="0">
                <a:ea typeface="+mn-lt"/>
                <a:cs typeface="+mn-lt"/>
              </a:rPr>
              <a:t>cardiovascular</a:t>
            </a:r>
            <a:r>
              <a:rPr lang="ko-KR" altLang="en-US" sz="1200" dirty="0">
                <a:ea typeface="+mn-lt"/>
                <a:cs typeface="+mn-lt"/>
              </a:rPr>
              <a:t> </a:t>
            </a:r>
            <a:r>
              <a:rPr lang="en-US" altLang="ko-KR" sz="1200" dirty="0">
                <a:ea typeface="+mn-lt"/>
                <a:cs typeface="+mn-lt"/>
              </a:rPr>
              <a:t>death</a:t>
            </a:r>
            <a:r>
              <a:rPr lang="ko-KR" sz="1200" dirty="0">
                <a:ea typeface="+mn-lt"/>
                <a:cs typeface="+mn-lt"/>
              </a:rPr>
              <a:t>.</a:t>
            </a:r>
            <a:r>
              <a:rPr lang="ko-KR" altLang="en-US" sz="1200" dirty="0">
                <a:ea typeface="+mn-lt"/>
                <a:cs typeface="+mn-lt"/>
              </a:rPr>
              <a:t> </a:t>
            </a:r>
            <a:endParaRPr lang="ko-KR" altLang="en-US">
              <a:ea typeface="+mn-lt"/>
              <a:cs typeface="+mn-lt"/>
            </a:endParaRPr>
          </a:p>
          <a:p>
            <a:pPr marL="0" indent="0">
              <a:buNone/>
            </a:pPr>
            <a:r>
              <a:rPr lang="en-US" altLang="ko-KR" sz="1200" b="1" dirty="0">
                <a:ea typeface="+mn-lt"/>
                <a:cs typeface="+mn-lt"/>
              </a:rPr>
              <a:t>Electrocardiogram</a:t>
            </a:r>
            <a:r>
              <a:rPr lang="ko-KR" altLang="en-US" sz="1200" b="1" dirty="0">
                <a:ea typeface="+mn-lt"/>
                <a:cs typeface="+mn-lt"/>
              </a:rPr>
              <a:t> </a:t>
            </a:r>
            <a:r>
              <a:rPr lang="en-US" altLang="ko-KR" sz="1200" b="1" dirty="0">
                <a:ea typeface="+mn-lt"/>
                <a:cs typeface="+mn-lt"/>
              </a:rPr>
              <a:t>(ECG)</a:t>
            </a:r>
            <a:r>
              <a:rPr lang="ko-KR" altLang="en-US" sz="1200" dirty="0">
                <a:ea typeface="+mn-lt"/>
                <a:cs typeface="+mn-lt"/>
              </a:rPr>
              <a:t> </a:t>
            </a:r>
            <a:r>
              <a:rPr lang="en-US" altLang="ko-KR" sz="1200" dirty="0">
                <a:ea typeface="+mn-lt"/>
                <a:cs typeface="+mn-lt"/>
              </a:rPr>
              <a:t>records</a:t>
            </a:r>
            <a:r>
              <a:rPr lang="ko-KR" altLang="en-US" sz="1200" dirty="0">
                <a:ea typeface="+mn-lt"/>
                <a:cs typeface="+mn-lt"/>
              </a:rPr>
              <a:t> </a:t>
            </a:r>
            <a:r>
              <a:rPr lang="ko-KR" sz="1200" dirty="0" err="1">
                <a:ea typeface="+mn-lt"/>
                <a:cs typeface="+mn-lt"/>
              </a:rPr>
              <a:t>the</a:t>
            </a:r>
            <a:r>
              <a:rPr lang="ko-KR" sz="1200" dirty="0">
                <a:ea typeface="+mn-lt"/>
                <a:cs typeface="+mn-lt"/>
              </a:rPr>
              <a:t> </a:t>
            </a:r>
            <a:r>
              <a:rPr lang="en-US" altLang="ko-KR" sz="1200" dirty="0">
                <a:ea typeface="+mn-lt"/>
                <a:cs typeface="+mn-lt"/>
              </a:rPr>
              <a:t>electrical</a:t>
            </a:r>
            <a:r>
              <a:rPr lang="ko-KR" altLang="en-US" sz="1200" dirty="0">
                <a:ea typeface="+mn-lt"/>
                <a:cs typeface="+mn-lt"/>
              </a:rPr>
              <a:t> </a:t>
            </a:r>
            <a:r>
              <a:rPr lang="en-US" altLang="ko-KR" sz="1200" dirty="0">
                <a:ea typeface="+mn-lt"/>
                <a:cs typeface="+mn-lt"/>
              </a:rPr>
              <a:t>impulses</a:t>
            </a:r>
            <a:r>
              <a:rPr lang="ko-KR" altLang="en-US" sz="1200" dirty="0">
                <a:ea typeface="+mn-lt"/>
                <a:cs typeface="+mn-lt"/>
              </a:rPr>
              <a:t> </a:t>
            </a:r>
            <a:r>
              <a:rPr lang="en-US" altLang="ko-KR" sz="1200" dirty="0">
                <a:ea typeface="+mn-lt"/>
                <a:cs typeface="+mn-lt"/>
              </a:rPr>
              <a:t>generated</a:t>
            </a:r>
            <a:r>
              <a:rPr lang="ko-KR" altLang="en-US" sz="1200" dirty="0">
                <a:ea typeface="+mn-lt"/>
                <a:cs typeface="+mn-lt"/>
              </a:rPr>
              <a:t> </a:t>
            </a:r>
            <a:r>
              <a:rPr lang="en-US" altLang="ko-KR" sz="1200" dirty="0">
                <a:ea typeface="+mn-lt"/>
                <a:cs typeface="+mn-lt"/>
              </a:rPr>
              <a:t>by</a:t>
            </a:r>
            <a:r>
              <a:rPr lang="ko-KR" altLang="en-US" sz="1200" dirty="0">
                <a:ea typeface="+mn-lt"/>
                <a:cs typeface="+mn-lt"/>
              </a:rPr>
              <a:t> </a:t>
            </a:r>
            <a:r>
              <a:rPr lang="ko-KR" sz="1200" dirty="0" err="1">
                <a:ea typeface="+mn-lt"/>
                <a:cs typeface="+mn-lt"/>
              </a:rPr>
              <a:t>heart</a:t>
            </a:r>
            <a:r>
              <a:rPr lang="ko-KR" sz="1200" dirty="0">
                <a:ea typeface="+mn-lt"/>
                <a:cs typeface="+mn-lt"/>
              </a:rPr>
              <a:t> </a:t>
            </a:r>
            <a:r>
              <a:rPr lang="en-US" altLang="ko-KR" sz="1200" dirty="0">
                <a:ea typeface="+mn-lt"/>
                <a:cs typeface="+mn-lt"/>
              </a:rPr>
              <a:t>muscles</a:t>
            </a:r>
            <a:r>
              <a:rPr lang="ko-KR" sz="1200" dirty="0">
                <a:ea typeface="+mn-lt"/>
                <a:cs typeface="+mn-lt"/>
              </a:rPr>
              <a:t>, </a:t>
            </a:r>
            <a:r>
              <a:rPr lang="ko-KR" sz="1200" dirty="0" err="1">
                <a:ea typeface="+mn-lt"/>
                <a:cs typeface="+mn-lt"/>
              </a:rPr>
              <a:t>which</a:t>
            </a:r>
            <a:r>
              <a:rPr lang="ko-KR" sz="1200" dirty="0">
                <a:ea typeface="+mn-lt"/>
                <a:cs typeface="+mn-lt"/>
              </a:rPr>
              <a:t> </a:t>
            </a:r>
            <a:r>
              <a:rPr lang="en-US" altLang="ko-KR" sz="1200" dirty="0">
                <a:ea typeface="+mn-lt"/>
                <a:cs typeface="+mn-lt"/>
              </a:rPr>
              <a:t>reflect</a:t>
            </a:r>
            <a:r>
              <a:rPr lang="ko-KR" altLang="en-US" sz="1200" dirty="0">
                <a:ea typeface="+mn-lt"/>
                <a:cs typeface="+mn-lt"/>
              </a:rPr>
              <a:t> </a:t>
            </a:r>
            <a:r>
              <a:rPr lang="en-US" altLang="ko-KR" sz="1200" dirty="0">
                <a:ea typeface="+mn-lt"/>
                <a:cs typeface="+mn-lt"/>
              </a:rPr>
              <a:t>regular</a:t>
            </a:r>
            <a:r>
              <a:rPr lang="ko-KR" altLang="en-US" sz="1200" dirty="0">
                <a:ea typeface="+mn-lt"/>
                <a:cs typeface="+mn-lt"/>
              </a:rPr>
              <a:t> </a:t>
            </a:r>
            <a:r>
              <a:rPr lang="en-US" altLang="ko-KR" sz="1200" dirty="0">
                <a:ea typeface="+mn-lt"/>
                <a:cs typeface="+mn-lt"/>
              </a:rPr>
              <a:t>or</a:t>
            </a:r>
            <a:r>
              <a:rPr lang="ko-KR" altLang="en-US" sz="1200" dirty="0">
                <a:ea typeface="+mn-lt"/>
                <a:cs typeface="+mn-lt"/>
              </a:rPr>
              <a:t> </a:t>
            </a:r>
            <a:r>
              <a:rPr lang="en-US" altLang="ko-KR" sz="1200" dirty="0">
                <a:ea typeface="+mn-lt"/>
                <a:cs typeface="+mn-lt"/>
              </a:rPr>
              <a:t>irregular</a:t>
            </a:r>
            <a:r>
              <a:rPr lang="ko-KR" altLang="en-US" sz="1200" dirty="0">
                <a:ea typeface="+mn-lt"/>
                <a:cs typeface="+mn-lt"/>
              </a:rPr>
              <a:t> </a:t>
            </a:r>
            <a:r>
              <a:rPr lang="en-US" altLang="ko-KR" sz="1200" dirty="0">
                <a:ea typeface="+mn-lt"/>
                <a:cs typeface="+mn-lt"/>
              </a:rPr>
              <a:t>beating</a:t>
            </a:r>
            <a:r>
              <a:rPr lang="ko-KR" altLang="en-US" sz="1200" dirty="0">
                <a:ea typeface="+mn-lt"/>
                <a:cs typeface="+mn-lt"/>
              </a:rPr>
              <a:t> </a:t>
            </a:r>
            <a:r>
              <a:rPr lang="en-US" altLang="ko-KR" sz="1200" dirty="0">
                <a:ea typeface="+mn-lt"/>
                <a:cs typeface="+mn-lt"/>
              </a:rPr>
              <a:t>activity</a:t>
            </a:r>
            <a:r>
              <a:rPr lang="ko-KR" sz="1200" dirty="0">
                <a:ea typeface="+mn-lt"/>
                <a:cs typeface="+mn-lt"/>
              </a:rPr>
              <a:t>. </a:t>
            </a:r>
            <a:endParaRPr lang="ko-KR" altLang="en-US">
              <a:ea typeface="+mn-lt"/>
              <a:cs typeface="+mn-lt"/>
            </a:endParaRPr>
          </a:p>
          <a:p>
            <a:pPr marL="0" indent="0">
              <a:buNone/>
            </a:pPr>
            <a:r>
              <a:rPr lang="en-US" altLang="ko-KR" sz="1200" b="1" dirty="0">
                <a:ea typeface="+mn-lt"/>
                <a:cs typeface="+mn-lt"/>
              </a:rPr>
              <a:t>Computer-aided</a:t>
            </a:r>
            <a:r>
              <a:rPr lang="ko-KR" altLang="en-US" sz="1200" b="1" dirty="0">
                <a:ea typeface="+mn-lt"/>
                <a:cs typeface="+mn-lt"/>
              </a:rPr>
              <a:t> </a:t>
            </a:r>
            <a:r>
              <a:rPr lang="en-US" altLang="ko-KR" sz="1200" b="1" dirty="0">
                <a:ea typeface="+mn-lt"/>
                <a:cs typeface="+mn-lt"/>
              </a:rPr>
              <a:t>techniques</a:t>
            </a:r>
            <a:r>
              <a:rPr lang="ko-KR" altLang="en-US" sz="1200" b="1" dirty="0">
                <a:ea typeface="+mn-lt"/>
                <a:cs typeface="+mn-lt"/>
              </a:rPr>
              <a:t> </a:t>
            </a:r>
            <a:r>
              <a:rPr lang="en-US" altLang="ko-KR" sz="1200" b="1" dirty="0">
                <a:ea typeface="+mn-lt"/>
                <a:cs typeface="+mn-lt"/>
              </a:rPr>
              <a:t>provide</a:t>
            </a:r>
            <a:r>
              <a:rPr lang="ko-KR" altLang="en-US" sz="1200" b="1" dirty="0">
                <a:ea typeface="+mn-lt"/>
                <a:cs typeface="+mn-lt"/>
              </a:rPr>
              <a:t> </a:t>
            </a:r>
            <a:r>
              <a:rPr lang="en-US" altLang="ko-KR" sz="1200" b="1" dirty="0">
                <a:ea typeface="+mn-lt"/>
                <a:cs typeface="+mn-lt"/>
              </a:rPr>
              <a:t>fast</a:t>
            </a:r>
            <a:r>
              <a:rPr lang="ko-KR" altLang="en-US" sz="1200" b="1" dirty="0">
                <a:ea typeface="+mn-lt"/>
                <a:cs typeface="+mn-lt"/>
              </a:rPr>
              <a:t> </a:t>
            </a:r>
            <a:r>
              <a:rPr lang="en-US" altLang="ko-KR" sz="1200" b="1" dirty="0">
                <a:ea typeface="+mn-lt"/>
                <a:cs typeface="+mn-lt"/>
              </a:rPr>
              <a:t>and</a:t>
            </a:r>
            <a:r>
              <a:rPr lang="ko-KR" altLang="en-US" sz="1200" b="1" dirty="0">
                <a:ea typeface="+mn-lt"/>
                <a:cs typeface="+mn-lt"/>
              </a:rPr>
              <a:t> </a:t>
            </a:r>
            <a:r>
              <a:rPr lang="en-US" altLang="ko-KR" sz="1200" b="1" dirty="0">
                <a:ea typeface="+mn-lt"/>
                <a:cs typeface="+mn-lt"/>
              </a:rPr>
              <a:t>accurate</a:t>
            </a:r>
            <a:r>
              <a:rPr lang="ko-KR" altLang="en-US" sz="1200" b="1" dirty="0">
                <a:ea typeface="+mn-lt"/>
                <a:cs typeface="+mn-lt"/>
              </a:rPr>
              <a:t> </a:t>
            </a:r>
            <a:r>
              <a:rPr lang="en-US" altLang="ko-KR" sz="1200" b="1" dirty="0">
                <a:ea typeface="+mn-lt"/>
                <a:cs typeface="+mn-lt"/>
              </a:rPr>
              <a:t>tools</a:t>
            </a:r>
            <a:r>
              <a:rPr lang="ko-KR" altLang="en-US" sz="1200" b="1" dirty="0">
                <a:ea typeface="+mn-lt"/>
                <a:cs typeface="+mn-lt"/>
              </a:rPr>
              <a:t> </a:t>
            </a:r>
            <a:r>
              <a:rPr lang="en-US" altLang="ko-KR" sz="1200" b="1" dirty="0">
                <a:ea typeface="+mn-lt"/>
                <a:cs typeface="+mn-lt"/>
              </a:rPr>
              <a:t>to</a:t>
            </a:r>
            <a:r>
              <a:rPr lang="ko-KR" altLang="en-US" sz="1200" b="1" dirty="0">
                <a:ea typeface="+mn-lt"/>
                <a:cs typeface="+mn-lt"/>
              </a:rPr>
              <a:t> </a:t>
            </a:r>
            <a:r>
              <a:rPr lang="en-US" altLang="ko-KR" sz="1200" b="1" dirty="0">
                <a:ea typeface="+mn-lt"/>
                <a:cs typeface="+mn-lt"/>
              </a:rPr>
              <a:t>identify</a:t>
            </a:r>
            <a:r>
              <a:rPr lang="ko-KR" altLang="en-US" sz="1200" b="1" dirty="0">
                <a:ea typeface="+mn-lt"/>
                <a:cs typeface="+mn-lt"/>
              </a:rPr>
              <a:t> </a:t>
            </a:r>
            <a:r>
              <a:rPr lang="en-US" altLang="ko-KR" sz="1200" b="1" dirty="0">
                <a:ea typeface="+mn-lt"/>
                <a:cs typeface="+mn-lt"/>
              </a:rPr>
              <a:t>CVDs</a:t>
            </a:r>
            <a:r>
              <a:rPr lang="ko-KR" altLang="en-US" sz="1200" b="1" dirty="0">
                <a:ea typeface="+mn-lt"/>
                <a:cs typeface="+mn-lt"/>
              </a:rPr>
              <a:t> </a:t>
            </a:r>
            <a:r>
              <a:rPr lang="ko-KR" sz="1200" b="1" dirty="0" err="1">
                <a:ea typeface="+mn-lt"/>
                <a:cs typeface="+mn-lt"/>
              </a:rPr>
              <a:t>using</a:t>
            </a:r>
            <a:r>
              <a:rPr lang="ko-KR" sz="1200" b="1" dirty="0">
                <a:ea typeface="+mn-lt"/>
                <a:cs typeface="+mn-lt"/>
              </a:rPr>
              <a:t> </a:t>
            </a:r>
            <a:r>
              <a:rPr lang="ko-KR" sz="1200" b="1" dirty="0" err="1">
                <a:ea typeface="+mn-lt"/>
                <a:cs typeface="+mn-lt"/>
              </a:rPr>
              <a:t>a</a:t>
            </a:r>
            <a:r>
              <a:rPr lang="ko-KR" sz="1200" b="1" dirty="0">
                <a:ea typeface="+mn-lt"/>
                <a:cs typeface="+mn-lt"/>
              </a:rPr>
              <a:t> </a:t>
            </a:r>
            <a:r>
              <a:rPr lang="en-US" altLang="ko-KR" sz="1200" b="1" dirty="0">
                <a:ea typeface="+mn-lt"/>
                <a:cs typeface="+mn-lt"/>
              </a:rPr>
              <a:t>patient's</a:t>
            </a:r>
            <a:r>
              <a:rPr lang="ko-KR" altLang="en-US" sz="1200" b="1" dirty="0">
                <a:ea typeface="+mn-lt"/>
                <a:cs typeface="+mn-lt"/>
              </a:rPr>
              <a:t> </a:t>
            </a:r>
            <a:r>
              <a:rPr lang="en-US" altLang="ko-KR" sz="1200" b="1" dirty="0">
                <a:ea typeface="+mn-lt"/>
                <a:cs typeface="+mn-lt"/>
              </a:rPr>
              <a:t>ECG</a:t>
            </a:r>
            <a:r>
              <a:rPr lang="ko-KR" altLang="en-US" sz="1200" b="1" dirty="0">
                <a:ea typeface="+mn-lt"/>
                <a:cs typeface="+mn-lt"/>
              </a:rPr>
              <a:t> </a:t>
            </a:r>
            <a:r>
              <a:rPr lang="en-US" altLang="ko-KR" sz="1200" b="1" dirty="0">
                <a:ea typeface="+mn-lt"/>
                <a:cs typeface="+mn-lt"/>
              </a:rPr>
              <a:t>signal</a:t>
            </a:r>
            <a:r>
              <a:rPr lang="en-US" altLang="ko-KR" sz="1200" dirty="0">
                <a:ea typeface="+mn-lt"/>
                <a:cs typeface="+mn-lt"/>
              </a:rPr>
              <a:t>,</a:t>
            </a:r>
            <a:r>
              <a:rPr lang="ko-KR" altLang="en-US" sz="1200" dirty="0">
                <a:ea typeface="+mn-lt"/>
                <a:cs typeface="+mn-lt"/>
              </a:rPr>
              <a:t> </a:t>
            </a:r>
            <a:r>
              <a:rPr lang="en-US" altLang="ko-KR" sz="1200" dirty="0">
                <a:ea typeface="+mn-lt"/>
                <a:cs typeface="+mn-lt"/>
              </a:rPr>
              <a:t>which</a:t>
            </a:r>
            <a:r>
              <a:rPr lang="ko-KR" altLang="en-US" sz="1200" dirty="0">
                <a:ea typeface="+mn-lt"/>
                <a:cs typeface="+mn-lt"/>
              </a:rPr>
              <a:t> </a:t>
            </a:r>
            <a:r>
              <a:rPr lang="en-US" altLang="ko-KR" sz="1200" dirty="0">
                <a:ea typeface="+mn-lt"/>
                <a:cs typeface="+mn-lt"/>
              </a:rPr>
              <a:t>have</a:t>
            </a:r>
            <a:r>
              <a:rPr lang="ko-KR" altLang="en-US" sz="1200" dirty="0">
                <a:ea typeface="+mn-lt"/>
                <a:cs typeface="+mn-lt"/>
              </a:rPr>
              <a:t> </a:t>
            </a:r>
            <a:r>
              <a:rPr lang="en-US" altLang="ko-KR" sz="1200" dirty="0">
                <a:ea typeface="+mn-lt"/>
                <a:cs typeface="+mn-lt"/>
              </a:rPr>
              <a:t>achieved</a:t>
            </a:r>
            <a:r>
              <a:rPr lang="ko-KR" altLang="en-US" sz="1200" dirty="0">
                <a:ea typeface="+mn-lt"/>
                <a:cs typeface="+mn-lt"/>
              </a:rPr>
              <a:t> </a:t>
            </a:r>
            <a:r>
              <a:rPr lang="en-US" altLang="ko-KR" sz="1200" dirty="0">
                <a:ea typeface="+mn-lt"/>
                <a:cs typeface="+mn-lt"/>
              </a:rPr>
              <a:t>great</a:t>
            </a:r>
            <a:r>
              <a:rPr lang="ko-KR" altLang="en-US" sz="1200" dirty="0">
                <a:ea typeface="+mn-lt"/>
                <a:cs typeface="+mn-lt"/>
              </a:rPr>
              <a:t> </a:t>
            </a:r>
            <a:r>
              <a:rPr lang="en-US" altLang="ko-KR" sz="1200" dirty="0">
                <a:ea typeface="+mn-lt"/>
                <a:cs typeface="+mn-lt"/>
              </a:rPr>
              <a:t>success</a:t>
            </a:r>
            <a:r>
              <a:rPr lang="ko-KR" altLang="en-US" sz="1200" dirty="0">
                <a:ea typeface="+mn-lt"/>
                <a:cs typeface="+mn-lt"/>
              </a:rPr>
              <a:t> </a:t>
            </a:r>
            <a:r>
              <a:rPr lang="en-US" altLang="ko-KR" sz="1200" dirty="0">
                <a:ea typeface="+mn-lt"/>
                <a:cs typeface="+mn-lt"/>
              </a:rPr>
              <a:t>in</a:t>
            </a:r>
            <a:r>
              <a:rPr lang="ko-KR" altLang="en-US" sz="1200" dirty="0">
                <a:ea typeface="+mn-lt"/>
                <a:cs typeface="+mn-lt"/>
              </a:rPr>
              <a:t> </a:t>
            </a:r>
            <a:r>
              <a:rPr lang="en-US" altLang="ko-KR" sz="1200" dirty="0">
                <a:ea typeface="+mn-lt"/>
                <a:cs typeface="+mn-lt"/>
              </a:rPr>
              <a:t>recent</a:t>
            </a:r>
            <a:r>
              <a:rPr lang="ko-KR" altLang="en-US" sz="1200" dirty="0">
                <a:ea typeface="+mn-lt"/>
                <a:cs typeface="+mn-lt"/>
              </a:rPr>
              <a:t> </a:t>
            </a:r>
            <a:r>
              <a:rPr lang="en-US" altLang="ko-KR" sz="1200" dirty="0">
                <a:ea typeface="+mn-lt"/>
                <a:cs typeface="+mn-lt"/>
              </a:rPr>
              <a:t>years</a:t>
            </a:r>
            <a:r>
              <a:rPr lang="ko-KR" sz="1200" dirty="0">
                <a:ea typeface="+mn-lt"/>
                <a:cs typeface="+mn-lt"/>
              </a:rPr>
              <a:t>.</a:t>
            </a:r>
            <a:r>
              <a:rPr lang="ko-KR" altLang="en-US" sz="1200" dirty="0">
                <a:ea typeface="+mn-lt"/>
                <a:cs typeface="+mn-lt"/>
              </a:rPr>
              <a:t> </a:t>
            </a:r>
            <a:endParaRPr lang="ko-KR" altLang="en-US">
              <a:ea typeface="+mn-lt"/>
              <a:cs typeface="+mn-lt"/>
            </a:endParaRPr>
          </a:p>
          <a:p>
            <a:pPr marL="0" indent="0">
              <a:buNone/>
            </a:pPr>
            <a:r>
              <a:rPr lang="en-US" altLang="ko-KR" sz="1200" b="1" dirty="0">
                <a:ea typeface="+mn-lt"/>
                <a:cs typeface="+mn-lt"/>
              </a:rPr>
              <a:t>Latest</a:t>
            </a:r>
            <a:r>
              <a:rPr lang="ko-KR" altLang="en-US" sz="1200" b="1" dirty="0">
                <a:ea typeface="+mn-lt"/>
                <a:cs typeface="+mn-lt"/>
              </a:rPr>
              <a:t> </a:t>
            </a:r>
            <a:r>
              <a:rPr lang="en-US" altLang="ko-KR" sz="1200" b="1" dirty="0">
                <a:ea typeface="+mn-lt"/>
                <a:cs typeface="+mn-lt"/>
              </a:rPr>
              <a:t>computational</a:t>
            </a:r>
            <a:r>
              <a:rPr lang="ko-KR" altLang="en-US" sz="1200" b="1" dirty="0">
                <a:ea typeface="+mn-lt"/>
                <a:cs typeface="+mn-lt"/>
              </a:rPr>
              <a:t> </a:t>
            </a:r>
            <a:r>
              <a:rPr lang="en-US" altLang="ko-KR" sz="1200" b="1" dirty="0">
                <a:ea typeface="+mn-lt"/>
                <a:cs typeface="+mn-lt"/>
              </a:rPr>
              <a:t>diagnostic</a:t>
            </a:r>
            <a:r>
              <a:rPr lang="ko-KR" altLang="en-US" sz="1200" b="1" dirty="0">
                <a:ea typeface="+mn-lt"/>
                <a:cs typeface="+mn-lt"/>
              </a:rPr>
              <a:t> </a:t>
            </a:r>
            <a:r>
              <a:rPr lang="en-US" altLang="ko-KR" sz="1200" b="1" dirty="0">
                <a:ea typeface="+mn-lt"/>
                <a:cs typeface="+mn-lt"/>
              </a:rPr>
              <a:t>techniques</a:t>
            </a:r>
            <a:r>
              <a:rPr lang="ko-KR" altLang="en-US" sz="1200" b="1" dirty="0">
                <a:ea typeface="+mn-lt"/>
                <a:cs typeface="+mn-lt"/>
              </a:rPr>
              <a:t> </a:t>
            </a:r>
            <a:r>
              <a:rPr lang="en-US" altLang="ko-KR" sz="1200" b="1" dirty="0">
                <a:ea typeface="+mn-lt"/>
                <a:cs typeface="+mn-lt"/>
              </a:rPr>
              <a:t>based</a:t>
            </a:r>
            <a:r>
              <a:rPr lang="ko-KR" altLang="en-US" sz="1200" b="1" dirty="0">
                <a:ea typeface="+mn-lt"/>
                <a:cs typeface="+mn-lt"/>
              </a:rPr>
              <a:t> </a:t>
            </a:r>
            <a:r>
              <a:rPr lang="en-US" altLang="ko-KR" sz="1200" b="1" dirty="0">
                <a:ea typeface="+mn-lt"/>
                <a:cs typeface="+mn-lt"/>
              </a:rPr>
              <a:t>on</a:t>
            </a:r>
            <a:r>
              <a:rPr lang="ko-KR" altLang="en-US" sz="1200" b="1" dirty="0">
                <a:ea typeface="+mn-lt"/>
                <a:cs typeface="+mn-lt"/>
              </a:rPr>
              <a:t> </a:t>
            </a:r>
            <a:r>
              <a:rPr lang="ko-KR" sz="1200" b="1" dirty="0">
                <a:ea typeface="+mn-lt"/>
                <a:cs typeface="+mn-lt"/>
              </a:rPr>
              <a:t>ECG</a:t>
            </a:r>
            <a:r>
              <a:rPr lang="ko-KR" altLang="en-US" sz="1200" b="1" dirty="0">
                <a:ea typeface="+mn-lt"/>
                <a:cs typeface="+mn-lt"/>
              </a:rPr>
              <a:t> </a:t>
            </a:r>
            <a:r>
              <a:rPr lang="en-US" altLang="ko-KR" sz="1200" b="1" dirty="0">
                <a:ea typeface="+mn-lt"/>
                <a:cs typeface="+mn-lt"/>
              </a:rPr>
              <a:t>signals</a:t>
            </a:r>
            <a:r>
              <a:rPr lang="ko-KR" altLang="en-US" sz="1200" b="1" dirty="0">
                <a:ea typeface="+mn-lt"/>
                <a:cs typeface="+mn-lt"/>
              </a:rPr>
              <a:t> </a:t>
            </a:r>
            <a:r>
              <a:rPr lang="en-US" altLang="ko-KR" sz="1200" b="1" dirty="0">
                <a:ea typeface="+mn-lt"/>
                <a:cs typeface="+mn-lt"/>
              </a:rPr>
              <a:t>for</a:t>
            </a:r>
            <a:r>
              <a:rPr lang="ko-KR" altLang="en-US" sz="1200" b="1" dirty="0">
                <a:ea typeface="+mn-lt"/>
                <a:cs typeface="+mn-lt"/>
              </a:rPr>
              <a:t> </a:t>
            </a:r>
            <a:r>
              <a:rPr lang="en-US" altLang="ko-KR" sz="1200" b="1" dirty="0">
                <a:ea typeface="+mn-lt"/>
                <a:cs typeface="+mn-lt"/>
              </a:rPr>
              <a:t>estimating</a:t>
            </a:r>
            <a:r>
              <a:rPr lang="ko-KR" altLang="en-US" sz="1200" b="1" dirty="0">
                <a:ea typeface="+mn-lt"/>
                <a:cs typeface="+mn-lt"/>
              </a:rPr>
              <a:t> </a:t>
            </a:r>
            <a:r>
              <a:rPr lang="en-US" altLang="ko-KR" sz="1200" b="1" dirty="0">
                <a:ea typeface="+mn-lt"/>
                <a:cs typeface="+mn-lt"/>
              </a:rPr>
              <a:t>CVDs</a:t>
            </a:r>
            <a:r>
              <a:rPr lang="ko-KR" altLang="en-US" sz="1200" b="1" dirty="0">
                <a:ea typeface="+mn-lt"/>
                <a:cs typeface="+mn-lt"/>
              </a:rPr>
              <a:t> </a:t>
            </a:r>
            <a:r>
              <a:rPr lang="en-US" altLang="ko-KR" sz="1200" b="1" dirty="0">
                <a:ea typeface="+mn-lt"/>
                <a:cs typeface="+mn-lt"/>
              </a:rPr>
              <a:t>conditions</a:t>
            </a:r>
            <a:r>
              <a:rPr lang="ko-KR" altLang="en-US" sz="1200" b="1" dirty="0">
                <a:ea typeface="+mn-lt"/>
                <a:cs typeface="+mn-lt"/>
              </a:rPr>
              <a:t> </a:t>
            </a:r>
            <a:r>
              <a:rPr lang="ko-KR" sz="1200" b="1" dirty="0" err="1">
                <a:ea typeface="+mn-lt"/>
                <a:cs typeface="+mn-lt"/>
              </a:rPr>
              <a:t>are</a:t>
            </a:r>
            <a:r>
              <a:rPr lang="ko-KR" sz="1200" b="1" dirty="0">
                <a:ea typeface="+mn-lt"/>
                <a:cs typeface="+mn-lt"/>
              </a:rPr>
              <a:t> </a:t>
            </a:r>
            <a:r>
              <a:rPr lang="en-US" altLang="ko-KR" sz="1200" b="1" dirty="0">
                <a:ea typeface="+mn-lt"/>
                <a:cs typeface="+mn-lt"/>
              </a:rPr>
              <a:t>summarized</a:t>
            </a:r>
            <a:r>
              <a:rPr lang="ko-KR" altLang="en-US" sz="1200" b="1" dirty="0">
                <a:ea typeface="+mn-lt"/>
                <a:cs typeface="+mn-lt"/>
              </a:rPr>
              <a:t> </a:t>
            </a:r>
            <a:r>
              <a:rPr lang="en-US" altLang="ko-KR" sz="1200" b="1" dirty="0">
                <a:ea typeface="+mn-lt"/>
                <a:cs typeface="+mn-lt"/>
              </a:rPr>
              <a:t>here</a:t>
            </a:r>
            <a:r>
              <a:rPr lang="ko-KR" sz="1200" b="1" dirty="0">
                <a:ea typeface="+mn-lt"/>
                <a:cs typeface="+mn-lt"/>
              </a:rPr>
              <a:t>.</a:t>
            </a:r>
            <a:r>
              <a:rPr lang="ko-KR" altLang="en-US" sz="1200" b="1" dirty="0">
                <a:ea typeface="+mn-lt"/>
                <a:cs typeface="+mn-lt"/>
              </a:rPr>
              <a:t> </a:t>
            </a:r>
            <a:br>
              <a:rPr lang="ko-KR" altLang="en-US" sz="1200" b="1" dirty="0">
                <a:ea typeface="+mn-lt"/>
                <a:cs typeface="+mn-lt"/>
              </a:rPr>
            </a:br>
            <a:r>
              <a:rPr lang="ko-KR" altLang="en-US" sz="1200" b="1" dirty="0">
                <a:ea typeface="+mn-lt"/>
                <a:cs typeface="+mn-lt"/>
              </a:rPr>
              <a:t>(이 논문이 혹시 메타분석 같은 종류 아닐까?)</a:t>
            </a:r>
          </a:p>
          <a:p>
            <a:pPr marL="0" indent="0">
              <a:buNone/>
            </a:pPr>
            <a:r>
              <a:rPr lang="en-US" altLang="ko-KR" sz="1200" b="1" dirty="0">
                <a:ea typeface="+mn-lt"/>
                <a:cs typeface="+mn-lt"/>
              </a:rPr>
              <a:t>The</a:t>
            </a:r>
            <a:r>
              <a:rPr lang="ko-KR" altLang="en-US" sz="1200" b="1" dirty="0">
                <a:ea typeface="+mn-lt"/>
                <a:cs typeface="+mn-lt"/>
              </a:rPr>
              <a:t> </a:t>
            </a:r>
            <a:r>
              <a:rPr lang="en-US" altLang="ko-KR" sz="1200" b="1" dirty="0">
                <a:ea typeface="+mn-lt"/>
                <a:cs typeface="+mn-lt"/>
              </a:rPr>
              <a:t>procedure</a:t>
            </a:r>
            <a:r>
              <a:rPr lang="ko-KR" altLang="en-US" sz="1200" b="1" dirty="0">
                <a:ea typeface="+mn-lt"/>
                <a:cs typeface="+mn-lt"/>
              </a:rPr>
              <a:t> </a:t>
            </a:r>
            <a:r>
              <a:rPr lang="ko-KR" sz="1200" b="1" dirty="0">
                <a:ea typeface="+mn-lt"/>
                <a:cs typeface="+mn-lt"/>
              </a:rPr>
              <a:t>of </a:t>
            </a:r>
            <a:r>
              <a:rPr lang="en-US" altLang="ko-KR" sz="1200" b="1" dirty="0">
                <a:ea typeface="+mn-lt"/>
                <a:cs typeface="+mn-lt"/>
              </a:rPr>
              <a:t>ECG</a:t>
            </a:r>
            <a:r>
              <a:rPr lang="ko-KR" altLang="en-US" sz="1200" b="1" dirty="0">
                <a:ea typeface="+mn-lt"/>
                <a:cs typeface="+mn-lt"/>
              </a:rPr>
              <a:t> </a:t>
            </a:r>
            <a:r>
              <a:rPr lang="en-US" altLang="ko-KR" sz="1200" b="1" dirty="0">
                <a:ea typeface="+mn-lt"/>
                <a:cs typeface="+mn-lt"/>
              </a:rPr>
              <a:t>signals</a:t>
            </a:r>
            <a:r>
              <a:rPr lang="ko-KR" altLang="en-US" sz="1200" b="1" dirty="0">
                <a:ea typeface="+mn-lt"/>
                <a:cs typeface="+mn-lt"/>
              </a:rPr>
              <a:t> </a:t>
            </a:r>
            <a:r>
              <a:rPr lang="en-US" altLang="ko-KR" sz="1200" b="1" dirty="0">
                <a:ea typeface="+mn-lt"/>
                <a:cs typeface="+mn-lt"/>
              </a:rPr>
              <a:t>analysis</a:t>
            </a:r>
            <a:r>
              <a:rPr lang="ko-KR" altLang="en-US" sz="1200" b="1" dirty="0">
                <a:ea typeface="+mn-lt"/>
                <a:cs typeface="+mn-lt"/>
              </a:rPr>
              <a:t> </a:t>
            </a:r>
            <a:r>
              <a:rPr lang="en-US" altLang="ko-KR" sz="1200" b="1" dirty="0">
                <a:ea typeface="+mn-lt"/>
                <a:cs typeface="+mn-lt"/>
              </a:rPr>
              <a:t>is</a:t>
            </a:r>
            <a:r>
              <a:rPr lang="ko-KR" altLang="en-US" sz="1200" b="1" dirty="0">
                <a:ea typeface="+mn-lt"/>
                <a:cs typeface="+mn-lt"/>
              </a:rPr>
              <a:t> </a:t>
            </a:r>
            <a:r>
              <a:rPr lang="en-US" altLang="ko-KR" sz="1200" b="1" dirty="0">
                <a:ea typeface="+mn-lt"/>
                <a:cs typeface="+mn-lt"/>
              </a:rPr>
              <a:t>discussed</a:t>
            </a:r>
            <a:r>
              <a:rPr lang="ko-KR" altLang="en-US" sz="1200" b="1" dirty="0">
                <a:ea typeface="+mn-lt"/>
                <a:cs typeface="+mn-lt"/>
              </a:rPr>
              <a:t> </a:t>
            </a:r>
            <a:r>
              <a:rPr lang="en-US" altLang="ko-KR" sz="1200" b="1" dirty="0">
                <a:ea typeface="+mn-lt"/>
                <a:cs typeface="+mn-lt"/>
              </a:rPr>
              <a:t>in</a:t>
            </a:r>
            <a:r>
              <a:rPr lang="ko-KR" altLang="en-US" sz="1200" b="1" dirty="0">
                <a:ea typeface="+mn-lt"/>
                <a:cs typeface="+mn-lt"/>
              </a:rPr>
              <a:t> </a:t>
            </a:r>
            <a:r>
              <a:rPr lang="en-US" altLang="ko-KR" sz="1200" b="1" dirty="0">
                <a:ea typeface="+mn-lt"/>
                <a:cs typeface="+mn-lt"/>
              </a:rPr>
              <a:t>several</a:t>
            </a:r>
            <a:r>
              <a:rPr lang="ko-KR" altLang="en-US" sz="1200" b="1" dirty="0">
                <a:ea typeface="+mn-lt"/>
                <a:cs typeface="+mn-lt"/>
              </a:rPr>
              <a:t> </a:t>
            </a:r>
            <a:r>
              <a:rPr lang="en-US" altLang="ko-KR" sz="1200" b="1" dirty="0">
                <a:ea typeface="+mn-lt"/>
                <a:cs typeface="+mn-lt"/>
              </a:rPr>
              <a:t>subsections</a:t>
            </a:r>
            <a:r>
              <a:rPr lang="en-US" altLang="ko-KR" sz="1200" dirty="0">
                <a:ea typeface="+mn-lt"/>
                <a:cs typeface="+mn-lt"/>
              </a:rPr>
              <a:t>,</a:t>
            </a:r>
            <a:r>
              <a:rPr lang="ko-KR" altLang="en-US" sz="1200" dirty="0">
                <a:ea typeface="+mn-lt"/>
                <a:cs typeface="+mn-lt"/>
              </a:rPr>
              <a:t> </a:t>
            </a:r>
            <a:r>
              <a:rPr lang="en-US" altLang="ko-KR" sz="1200" dirty="0">
                <a:ea typeface="+mn-lt"/>
                <a:cs typeface="+mn-lt"/>
              </a:rPr>
              <a:t>including</a:t>
            </a:r>
            <a:r>
              <a:rPr lang="ko-KR" altLang="en-US" sz="1200" dirty="0">
                <a:ea typeface="+mn-lt"/>
                <a:cs typeface="+mn-lt"/>
              </a:rPr>
              <a:t> </a:t>
            </a:r>
            <a:r>
              <a:rPr lang="en-US" altLang="ko-KR" sz="1200" dirty="0">
                <a:ea typeface="+mn-lt"/>
                <a:cs typeface="+mn-lt"/>
              </a:rPr>
              <a:t>data</a:t>
            </a:r>
            <a:r>
              <a:rPr lang="ko-KR" altLang="en-US" sz="1200" dirty="0">
                <a:ea typeface="+mn-lt"/>
                <a:cs typeface="+mn-lt"/>
              </a:rPr>
              <a:t> </a:t>
            </a:r>
            <a:r>
              <a:rPr lang="en-US" altLang="ko-KR" sz="1200" dirty="0">
                <a:ea typeface="+mn-lt"/>
                <a:cs typeface="+mn-lt"/>
              </a:rPr>
              <a:t>preprocessing,</a:t>
            </a:r>
            <a:r>
              <a:rPr lang="ko-KR" altLang="en-US" sz="1200" dirty="0">
                <a:ea typeface="+mn-lt"/>
                <a:cs typeface="+mn-lt"/>
              </a:rPr>
              <a:t> </a:t>
            </a:r>
            <a:r>
              <a:rPr lang="en-US" altLang="ko-KR" sz="1200" dirty="0">
                <a:ea typeface="+mn-lt"/>
                <a:cs typeface="+mn-lt"/>
              </a:rPr>
              <a:t>feature</a:t>
            </a:r>
            <a:r>
              <a:rPr lang="ko-KR" altLang="en-US" sz="1200" dirty="0">
                <a:ea typeface="+mn-lt"/>
                <a:cs typeface="+mn-lt"/>
              </a:rPr>
              <a:t> </a:t>
            </a:r>
            <a:r>
              <a:rPr lang="en-US" altLang="ko-KR" sz="1200" dirty="0">
                <a:ea typeface="+mn-lt"/>
                <a:cs typeface="+mn-lt"/>
              </a:rPr>
              <a:t>engineering,</a:t>
            </a:r>
            <a:r>
              <a:rPr lang="ko-KR" altLang="en-US" sz="1200" dirty="0">
                <a:ea typeface="+mn-lt"/>
                <a:cs typeface="+mn-lt"/>
              </a:rPr>
              <a:t> </a:t>
            </a:r>
            <a:r>
              <a:rPr lang="ko-KR" sz="1200" dirty="0" err="1">
                <a:ea typeface="+mn-lt"/>
                <a:cs typeface="+mn-lt"/>
              </a:rPr>
              <a:t>classification</a:t>
            </a:r>
            <a:r>
              <a:rPr lang="en-US" altLang="ko-KR" sz="1200" dirty="0">
                <a:ea typeface="+mn-lt"/>
                <a:cs typeface="+mn-lt"/>
              </a:rPr>
              <a:t>,</a:t>
            </a:r>
            <a:r>
              <a:rPr lang="ko-KR" sz="1200" dirty="0">
                <a:ea typeface="+mn-lt"/>
                <a:cs typeface="+mn-lt"/>
              </a:rPr>
              <a:t> and </a:t>
            </a:r>
            <a:r>
              <a:rPr lang="ko-KR" sz="1200" dirty="0" err="1">
                <a:ea typeface="+mn-lt"/>
                <a:cs typeface="+mn-lt"/>
              </a:rPr>
              <a:t>application</a:t>
            </a:r>
            <a:r>
              <a:rPr lang="ko-KR" sz="1200" dirty="0">
                <a:ea typeface="+mn-lt"/>
                <a:cs typeface="+mn-lt"/>
              </a:rPr>
              <a:t>.</a:t>
            </a:r>
            <a:r>
              <a:rPr lang="ko-KR" altLang="en-US" sz="1200" dirty="0">
                <a:ea typeface="+mn-lt"/>
                <a:cs typeface="+mn-lt"/>
              </a:rPr>
              <a:t> (오 친절한 설명?)</a:t>
            </a:r>
            <a:endParaRPr lang="ko-KR" altLang="en-US" dirty="0">
              <a:ea typeface="+mn-lt"/>
              <a:cs typeface="+mn-lt"/>
            </a:endParaRPr>
          </a:p>
          <a:p>
            <a:pPr marL="0" indent="0">
              <a:buNone/>
            </a:pPr>
            <a:r>
              <a:rPr lang="ko-KR" sz="1200" dirty="0" err="1">
                <a:ea typeface="+mn-lt"/>
                <a:cs typeface="+mn-lt"/>
              </a:rPr>
              <a:t>In</a:t>
            </a:r>
            <a:r>
              <a:rPr lang="ko-KR" sz="1200" dirty="0">
                <a:ea typeface="+mn-lt"/>
                <a:cs typeface="+mn-lt"/>
              </a:rPr>
              <a:t> </a:t>
            </a:r>
            <a:r>
              <a:rPr lang="ko-KR" sz="1200" dirty="0" err="1">
                <a:ea typeface="+mn-lt"/>
                <a:cs typeface="+mn-lt"/>
              </a:rPr>
              <a:t>particular</a:t>
            </a:r>
            <a:r>
              <a:rPr lang="ko-KR" sz="1200" dirty="0">
                <a:ea typeface="+mn-lt"/>
                <a:cs typeface="+mn-lt"/>
              </a:rPr>
              <a:t>, </a:t>
            </a:r>
            <a:r>
              <a:rPr lang="ko-KR" sz="1200" dirty="0" err="1">
                <a:ea typeface="+mn-lt"/>
                <a:cs typeface="+mn-lt"/>
              </a:rPr>
              <a:t>the</a:t>
            </a:r>
            <a:r>
              <a:rPr lang="ko-KR" sz="1200" dirty="0">
                <a:ea typeface="+mn-lt"/>
                <a:cs typeface="+mn-lt"/>
              </a:rPr>
              <a:t> </a:t>
            </a:r>
            <a:r>
              <a:rPr lang="en-US" altLang="ko-KR" sz="1200" dirty="0">
                <a:ea typeface="+mn-lt"/>
                <a:cs typeface="+mn-lt"/>
              </a:rPr>
              <a:t>End-to-End</a:t>
            </a:r>
            <a:r>
              <a:rPr lang="ko-KR" altLang="en-US" sz="1200" dirty="0">
                <a:ea typeface="+mn-lt"/>
                <a:cs typeface="+mn-lt"/>
              </a:rPr>
              <a:t> </a:t>
            </a:r>
            <a:r>
              <a:rPr lang="en-US" altLang="ko-KR" sz="1200" dirty="0">
                <a:ea typeface="+mn-lt"/>
                <a:cs typeface="+mn-lt"/>
              </a:rPr>
              <a:t>models</a:t>
            </a:r>
            <a:r>
              <a:rPr lang="ko-KR" altLang="en-US" sz="1200" dirty="0">
                <a:ea typeface="+mn-lt"/>
                <a:cs typeface="+mn-lt"/>
              </a:rPr>
              <a:t> </a:t>
            </a:r>
            <a:r>
              <a:rPr lang="en-US" altLang="ko-KR" sz="1200" dirty="0">
                <a:ea typeface="+mn-lt"/>
                <a:cs typeface="+mn-lt"/>
              </a:rPr>
              <a:t>integrate</a:t>
            </a:r>
            <a:r>
              <a:rPr lang="ko-KR" altLang="en-US" sz="1200" dirty="0">
                <a:ea typeface="+mn-lt"/>
                <a:cs typeface="+mn-lt"/>
              </a:rPr>
              <a:t> </a:t>
            </a:r>
            <a:r>
              <a:rPr lang="en-US" altLang="ko-KR" sz="1200" dirty="0">
                <a:ea typeface="+mn-lt"/>
                <a:cs typeface="+mn-lt"/>
              </a:rPr>
              <a:t>feature</a:t>
            </a:r>
            <a:r>
              <a:rPr lang="ko-KR" altLang="en-US" sz="1200" dirty="0">
                <a:ea typeface="+mn-lt"/>
                <a:cs typeface="+mn-lt"/>
              </a:rPr>
              <a:t> </a:t>
            </a:r>
            <a:r>
              <a:rPr lang="en-US" altLang="ko-KR" sz="1200" dirty="0">
                <a:ea typeface="+mn-lt"/>
                <a:cs typeface="+mn-lt"/>
              </a:rPr>
              <a:t>extraction</a:t>
            </a:r>
            <a:r>
              <a:rPr lang="ko-KR" altLang="en-US" sz="1200" dirty="0">
                <a:ea typeface="+mn-lt"/>
                <a:cs typeface="+mn-lt"/>
              </a:rPr>
              <a:t> </a:t>
            </a:r>
            <a:r>
              <a:rPr lang="en-US" altLang="ko-KR" sz="1200" dirty="0">
                <a:ea typeface="+mn-lt"/>
                <a:cs typeface="+mn-lt"/>
              </a:rPr>
              <a:t>and</a:t>
            </a:r>
            <a:r>
              <a:rPr lang="ko-KR" altLang="en-US" sz="1200" dirty="0">
                <a:ea typeface="+mn-lt"/>
                <a:cs typeface="+mn-lt"/>
              </a:rPr>
              <a:t> </a:t>
            </a:r>
            <a:r>
              <a:rPr lang="ko-KR" sz="1200" dirty="0" err="1">
                <a:ea typeface="+mn-lt"/>
                <a:cs typeface="+mn-lt"/>
              </a:rPr>
              <a:t>classification</a:t>
            </a:r>
            <a:r>
              <a:rPr lang="ko-KR" sz="1200" dirty="0">
                <a:ea typeface="+mn-lt"/>
                <a:cs typeface="+mn-lt"/>
              </a:rPr>
              <a:t> </a:t>
            </a:r>
            <a:r>
              <a:rPr lang="en-US" altLang="ko-KR" sz="1200" dirty="0">
                <a:ea typeface="+mn-lt"/>
                <a:cs typeface="+mn-lt"/>
              </a:rPr>
              <a:t>into</a:t>
            </a:r>
            <a:r>
              <a:rPr lang="ko-KR" altLang="en-US" sz="1200" dirty="0">
                <a:ea typeface="+mn-lt"/>
                <a:cs typeface="+mn-lt"/>
              </a:rPr>
              <a:t> </a:t>
            </a:r>
            <a:r>
              <a:rPr lang="en-US" altLang="ko-KR" sz="1200" dirty="0">
                <a:ea typeface="+mn-lt"/>
                <a:cs typeface="+mn-lt"/>
              </a:rPr>
              <a:t>learning</a:t>
            </a:r>
            <a:r>
              <a:rPr lang="ko-KR" altLang="en-US" sz="1200" dirty="0">
                <a:ea typeface="+mn-lt"/>
                <a:cs typeface="+mn-lt"/>
              </a:rPr>
              <a:t> </a:t>
            </a:r>
            <a:r>
              <a:rPr lang="en-US" altLang="ko-KR" sz="1200" dirty="0">
                <a:ea typeface="+mn-lt"/>
                <a:cs typeface="+mn-lt"/>
              </a:rPr>
              <a:t>algorithms,</a:t>
            </a:r>
            <a:r>
              <a:rPr lang="ko-KR" altLang="en-US" sz="1200" dirty="0">
                <a:ea typeface="+mn-lt"/>
                <a:cs typeface="+mn-lt"/>
              </a:rPr>
              <a:t> </a:t>
            </a:r>
            <a:r>
              <a:rPr lang="en-US" altLang="ko-KR" sz="1200" dirty="0">
                <a:ea typeface="+mn-lt"/>
                <a:cs typeface="+mn-lt"/>
              </a:rPr>
              <a:t>which</a:t>
            </a:r>
            <a:r>
              <a:rPr lang="ko-KR" altLang="en-US" sz="1200" dirty="0">
                <a:ea typeface="+mn-lt"/>
                <a:cs typeface="+mn-lt"/>
              </a:rPr>
              <a:t> </a:t>
            </a:r>
            <a:r>
              <a:rPr lang="ko-KR" sz="1200" dirty="0" err="1">
                <a:ea typeface="+mn-lt"/>
                <a:cs typeface="+mn-lt"/>
              </a:rPr>
              <a:t>not</a:t>
            </a:r>
            <a:r>
              <a:rPr lang="ko-KR" sz="1200" dirty="0">
                <a:ea typeface="+mn-lt"/>
                <a:cs typeface="+mn-lt"/>
              </a:rPr>
              <a:t> </a:t>
            </a:r>
            <a:r>
              <a:rPr lang="en-US" altLang="ko-KR" sz="1200" dirty="0">
                <a:ea typeface="+mn-lt"/>
                <a:cs typeface="+mn-lt"/>
              </a:rPr>
              <a:t>only</a:t>
            </a:r>
            <a:r>
              <a:rPr lang="ko-KR" altLang="en-US" sz="1200" dirty="0">
                <a:ea typeface="+mn-lt"/>
                <a:cs typeface="+mn-lt"/>
              </a:rPr>
              <a:t> </a:t>
            </a:r>
            <a:r>
              <a:rPr lang="en-US" altLang="ko-KR" sz="1200" dirty="0">
                <a:ea typeface="+mn-lt"/>
                <a:cs typeface="+mn-lt"/>
              </a:rPr>
              <a:t>greatly</a:t>
            </a:r>
            <a:r>
              <a:rPr lang="ko-KR" altLang="en-US" sz="1200" dirty="0">
                <a:ea typeface="+mn-lt"/>
                <a:cs typeface="+mn-lt"/>
              </a:rPr>
              <a:t> </a:t>
            </a:r>
            <a:r>
              <a:rPr lang="en-US" altLang="ko-KR" sz="1200" dirty="0">
                <a:ea typeface="+mn-lt"/>
                <a:cs typeface="+mn-lt"/>
              </a:rPr>
              <a:t>simplifies</a:t>
            </a:r>
            <a:r>
              <a:rPr lang="ko-KR" altLang="en-US"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process</a:t>
            </a:r>
            <a:r>
              <a:rPr lang="ko-KR" altLang="en-US" sz="1200" dirty="0">
                <a:ea typeface="+mn-lt"/>
                <a:cs typeface="+mn-lt"/>
              </a:rPr>
              <a:t> </a:t>
            </a:r>
            <a:r>
              <a:rPr lang="en-US" altLang="ko-KR" sz="1200" dirty="0">
                <a:ea typeface="+mn-lt"/>
                <a:cs typeface="+mn-lt"/>
              </a:rPr>
              <a:t>of</a:t>
            </a:r>
            <a:r>
              <a:rPr lang="ko-KR" altLang="en-US" sz="1200" dirty="0">
                <a:ea typeface="+mn-lt"/>
                <a:cs typeface="+mn-lt"/>
              </a:rPr>
              <a:t> </a:t>
            </a:r>
            <a:r>
              <a:rPr lang="ko-KR" sz="1200" dirty="0" err="1">
                <a:ea typeface="+mn-lt"/>
                <a:cs typeface="+mn-lt"/>
              </a:rPr>
              <a:t>data</a:t>
            </a:r>
            <a:r>
              <a:rPr lang="ko-KR" altLang="en-US" sz="1200" dirty="0">
                <a:ea typeface="+mn-lt"/>
                <a:cs typeface="+mn-lt"/>
              </a:rPr>
              <a:t> </a:t>
            </a:r>
            <a:r>
              <a:rPr lang="en-US" altLang="ko-KR" sz="1200" dirty="0">
                <a:ea typeface="+mn-lt"/>
                <a:cs typeface="+mn-lt"/>
              </a:rPr>
              <a:t>analysis</a:t>
            </a:r>
            <a:r>
              <a:rPr lang="ko-KR" sz="1200" dirty="0">
                <a:ea typeface="+mn-lt"/>
                <a:cs typeface="+mn-lt"/>
              </a:rPr>
              <a:t>, </a:t>
            </a:r>
            <a:r>
              <a:rPr lang="en-US" altLang="ko-KR" sz="1200" dirty="0">
                <a:ea typeface="+mn-lt"/>
                <a:cs typeface="+mn-lt"/>
              </a:rPr>
              <a:t>but</a:t>
            </a:r>
            <a:r>
              <a:rPr lang="ko-KR" altLang="en-US" sz="1200" dirty="0">
                <a:ea typeface="+mn-lt"/>
                <a:cs typeface="+mn-lt"/>
              </a:rPr>
              <a:t> </a:t>
            </a:r>
            <a:r>
              <a:rPr lang="en-US" altLang="ko-KR" sz="1200" dirty="0">
                <a:ea typeface="+mn-lt"/>
                <a:cs typeface="+mn-lt"/>
              </a:rPr>
              <a:t>also</a:t>
            </a:r>
            <a:r>
              <a:rPr lang="ko-KR" altLang="en-US" sz="1200" dirty="0">
                <a:ea typeface="+mn-lt"/>
                <a:cs typeface="+mn-lt"/>
              </a:rPr>
              <a:t> </a:t>
            </a:r>
            <a:r>
              <a:rPr lang="en-US" altLang="ko-KR" sz="1200" dirty="0">
                <a:ea typeface="+mn-lt"/>
                <a:cs typeface="+mn-lt"/>
              </a:rPr>
              <a:t>shows</a:t>
            </a:r>
            <a:r>
              <a:rPr lang="ko-KR" altLang="en-US" sz="1200" dirty="0">
                <a:ea typeface="+mn-lt"/>
                <a:cs typeface="+mn-lt"/>
              </a:rPr>
              <a:t> </a:t>
            </a:r>
            <a:r>
              <a:rPr lang="en-US" altLang="ko-KR" sz="1200" dirty="0">
                <a:ea typeface="+mn-lt"/>
                <a:cs typeface="+mn-lt"/>
              </a:rPr>
              <a:t>excellent</a:t>
            </a:r>
            <a:r>
              <a:rPr lang="ko-KR" altLang="en-US" sz="1200" dirty="0">
                <a:ea typeface="+mn-lt"/>
                <a:cs typeface="+mn-lt"/>
              </a:rPr>
              <a:t> </a:t>
            </a:r>
            <a:r>
              <a:rPr lang="ko-KR" sz="1200" dirty="0" err="1">
                <a:ea typeface="+mn-lt"/>
                <a:cs typeface="+mn-lt"/>
              </a:rPr>
              <a:t>accuracy</a:t>
            </a:r>
            <a:r>
              <a:rPr lang="ko-KR" sz="1200" dirty="0">
                <a:ea typeface="+mn-lt"/>
                <a:cs typeface="+mn-lt"/>
              </a:rPr>
              <a:t> and </a:t>
            </a:r>
            <a:r>
              <a:rPr lang="en-US" altLang="ko-KR" sz="1200" dirty="0">
                <a:ea typeface="+mn-lt"/>
                <a:cs typeface="+mn-lt"/>
              </a:rPr>
              <a:t>robustness.</a:t>
            </a:r>
            <a:r>
              <a:rPr lang="ko-KR" altLang="en-US" sz="1200" dirty="0">
                <a:ea typeface="+mn-lt"/>
                <a:cs typeface="+mn-lt"/>
              </a:rPr>
              <a:t> </a:t>
            </a:r>
            <a:endParaRPr lang="ko-KR" altLang="en-US">
              <a:ea typeface="+mn-lt"/>
              <a:cs typeface="+mn-lt"/>
            </a:endParaRPr>
          </a:p>
          <a:p>
            <a:pPr marL="0" indent="0">
              <a:buNone/>
            </a:pPr>
            <a:r>
              <a:rPr lang="en-US" altLang="ko-KR" sz="1200" b="1" dirty="0">
                <a:ea typeface="+mn-lt"/>
                <a:cs typeface="+mn-lt"/>
              </a:rPr>
              <a:t>Portable</a:t>
            </a:r>
            <a:r>
              <a:rPr lang="ko-KR" altLang="en-US" sz="1200" b="1" dirty="0">
                <a:ea typeface="+mn-lt"/>
                <a:cs typeface="+mn-lt"/>
              </a:rPr>
              <a:t> </a:t>
            </a:r>
            <a:r>
              <a:rPr lang="en-US" altLang="ko-KR" sz="1200" b="1" dirty="0">
                <a:ea typeface="+mn-lt"/>
                <a:cs typeface="+mn-lt"/>
              </a:rPr>
              <a:t>devices</a:t>
            </a:r>
            <a:r>
              <a:rPr lang="ko-KR" altLang="en-US" sz="1200" dirty="0">
                <a:ea typeface="+mn-lt"/>
                <a:cs typeface="+mn-lt"/>
              </a:rPr>
              <a:t> </a:t>
            </a:r>
            <a:r>
              <a:rPr lang="en-US" altLang="ko-KR" sz="1200" dirty="0">
                <a:ea typeface="+mn-lt"/>
                <a:cs typeface="+mn-lt"/>
              </a:rPr>
              <a:t>enable</a:t>
            </a:r>
            <a:r>
              <a:rPr lang="ko-KR" altLang="en-US" sz="1200" dirty="0">
                <a:ea typeface="+mn-lt"/>
                <a:cs typeface="+mn-lt"/>
              </a:rPr>
              <a:t> </a:t>
            </a:r>
            <a:r>
              <a:rPr lang="en-US" altLang="ko-KR" sz="1200" dirty="0">
                <a:ea typeface="+mn-lt"/>
                <a:cs typeface="+mn-lt"/>
              </a:rPr>
              <a:t>users</a:t>
            </a:r>
            <a:r>
              <a:rPr lang="ko-KR" altLang="en-US" sz="1200" dirty="0">
                <a:ea typeface="+mn-lt"/>
                <a:cs typeface="+mn-lt"/>
              </a:rPr>
              <a:t> </a:t>
            </a:r>
            <a:r>
              <a:rPr lang="en-US" altLang="ko-KR" sz="1200" dirty="0">
                <a:ea typeface="+mn-lt"/>
                <a:cs typeface="+mn-lt"/>
              </a:rPr>
              <a:t>to</a:t>
            </a:r>
            <a:r>
              <a:rPr lang="ko-KR" altLang="en-US" sz="1200" dirty="0">
                <a:ea typeface="+mn-lt"/>
                <a:cs typeface="+mn-lt"/>
              </a:rPr>
              <a:t> </a:t>
            </a:r>
            <a:r>
              <a:rPr lang="en-US" altLang="ko-KR" sz="1200" dirty="0">
                <a:ea typeface="+mn-lt"/>
                <a:cs typeface="+mn-lt"/>
              </a:rPr>
              <a:t>monitor</a:t>
            </a:r>
            <a:r>
              <a:rPr lang="ko-KR" altLang="en-US" sz="1200" dirty="0">
                <a:ea typeface="+mn-lt"/>
                <a:cs typeface="+mn-lt"/>
              </a:rPr>
              <a:t> </a:t>
            </a:r>
            <a:r>
              <a:rPr lang="en-US" altLang="ko-KR" sz="1200" dirty="0">
                <a:ea typeface="+mn-lt"/>
                <a:cs typeface="+mn-lt"/>
              </a:rPr>
              <a:t>their</a:t>
            </a:r>
            <a:r>
              <a:rPr lang="ko-KR" altLang="en-US" sz="1200" dirty="0">
                <a:ea typeface="+mn-lt"/>
                <a:cs typeface="+mn-lt"/>
              </a:rPr>
              <a:t> </a:t>
            </a:r>
            <a:r>
              <a:rPr lang="en-US" altLang="ko-KR" sz="1200" dirty="0">
                <a:ea typeface="+mn-lt"/>
                <a:cs typeface="+mn-lt"/>
              </a:rPr>
              <a:t>cardiovascular</a:t>
            </a:r>
            <a:r>
              <a:rPr lang="ko-KR" altLang="en-US" sz="1200" dirty="0">
                <a:ea typeface="+mn-lt"/>
                <a:cs typeface="+mn-lt"/>
              </a:rPr>
              <a:t> </a:t>
            </a:r>
            <a:r>
              <a:rPr lang="en-US" altLang="ko-KR" sz="1200" dirty="0">
                <a:ea typeface="+mn-lt"/>
                <a:cs typeface="+mn-lt"/>
              </a:rPr>
              <a:t>status</a:t>
            </a:r>
            <a:r>
              <a:rPr lang="ko-KR" altLang="en-US" sz="1200" dirty="0">
                <a:ea typeface="+mn-lt"/>
                <a:cs typeface="+mn-lt"/>
              </a:rPr>
              <a:t> </a:t>
            </a:r>
            <a:r>
              <a:rPr lang="en-US" altLang="ko-KR" sz="1200" dirty="0">
                <a:ea typeface="+mn-lt"/>
                <a:cs typeface="+mn-lt"/>
              </a:rPr>
              <a:t>at</a:t>
            </a:r>
            <a:r>
              <a:rPr lang="ko-KR" altLang="en-US" sz="1200" dirty="0">
                <a:ea typeface="+mn-lt"/>
                <a:cs typeface="+mn-lt"/>
              </a:rPr>
              <a:t> </a:t>
            </a:r>
            <a:r>
              <a:rPr lang="en-US" altLang="ko-KR" sz="1200" dirty="0">
                <a:ea typeface="+mn-lt"/>
                <a:cs typeface="+mn-lt"/>
              </a:rPr>
              <a:t>any</a:t>
            </a:r>
            <a:r>
              <a:rPr lang="ko-KR" altLang="en-US" sz="1200" dirty="0">
                <a:ea typeface="+mn-lt"/>
                <a:cs typeface="+mn-lt"/>
              </a:rPr>
              <a:t> </a:t>
            </a:r>
            <a:r>
              <a:rPr lang="en-US" altLang="ko-KR" sz="1200" dirty="0">
                <a:ea typeface="+mn-lt"/>
                <a:cs typeface="+mn-lt"/>
              </a:rPr>
              <a:t>time,</a:t>
            </a:r>
            <a:r>
              <a:rPr lang="ko-KR" altLang="en-US" sz="1200" dirty="0">
                <a:ea typeface="+mn-lt"/>
                <a:cs typeface="+mn-lt"/>
              </a:rPr>
              <a:t> </a:t>
            </a:r>
            <a:r>
              <a:rPr lang="en-US" altLang="ko-KR" sz="1200" dirty="0">
                <a:ea typeface="+mn-lt"/>
                <a:cs typeface="+mn-lt"/>
              </a:rPr>
              <a:t>bringing</a:t>
            </a:r>
            <a:r>
              <a:rPr lang="ko-KR" altLang="en-US" sz="1200" dirty="0">
                <a:ea typeface="+mn-lt"/>
                <a:cs typeface="+mn-lt"/>
              </a:rPr>
              <a:t> </a:t>
            </a:r>
            <a:r>
              <a:rPr lang="en-US" altLang="ko-KR" sz="1200" dirty="0">
                <a:ea typeface="+mn-lt"/>
                <a:cs typeface="+mn-lt"/>
              </a:rPr>
              <a:t>new</a:t>
            </a:r>
            <a:r>
              <a:rPr lang="ko-KR" altLang="en-US" sz="1200" dirty="0">
                <a:ea typeface="+mn-lt"/>
                <a:cs typeface="+mn-lt"/>
              </a:rPr>
              <a:t> </a:t>
            </a:r>
            <a:r>
              <a:rPr lang="en-US" altLang="ko-KR" sz="1200" dirty="0">
                <a:ea typeface="+mn-lt"/>
                <a:cs typeface="+mn-lt"/>
              </a:rPr>
              <a:t>scenarios</a:t>
            </a:r>
            <a:r>
              <a:rPr lang="ko-KR" altLang="en-US" sz="1200" dirty="0">
                <a:ea typeface="+mn-lt"/>
                <a:cs typeface="+mn-lt"/>
              </a:rPr>
              <a:t> </a:t>
            </a:r>
            <a:r>
              <a:rPr lang="en-US" altLang="ko-KR" sz="1200" dirty="0">
                <a:ea typeface="+mn-lt"/>
                <a:cs typeface="+mn-lt"/>
              </a:rPr>
              <a:t>as</a:t>
            </a:r>
            <a:r>
              <a:rPr lang="ko-KR" altLang="en-US" sz="1200" dirty="0">
                <a:ea typeface="+mn-lt"/>
                <a:cs typeface="+mn-lt"/>
              </a:rPr>
              <a:t> </a:t>
            </a:r>
            <a:r>
              <a:rPr lang="en-US" altLang="ko-KR" sz="1200" dirty="0">
                <a:ea typeface="+mn-lt"/>
                <a:cs typeface="+mn-lt"/>
              </a:rPr>
              <a:t>well</a:t>
            </a:r>
            <a:r>
              <a:rPr lang="ko-KR" altLang="en-US" sz="1200" dirty="0">
                <a:ea typeface="+mn-lt"/>
                <a:cs typeface="+mn-lt"/>
              </a:rPr>
              <a:t> </a:t>
            </a:r>
            <a:r>
              <a:rPr lang="en-US" altLang="ko-KR" sz="1200" dirty="0">
                <a:ea typeface="+mn-lt"/>
                <a:cs typeface="+mn-lt"/>
              </a:rPr>
              <a:t>as</a:t>
            </a:r>
            <a:r>
              <a:rPr lang="ko-KR" altLang="en-US" sz="1200" dirty="0">
                <a:ea typeface="+mn-lt"/>
                <a:cs typeface="+mn-lt"/>
              </a:rPr>
              <a:t> </a:t>
            </a:r>
            <a:r>
              <a:rPr lang="en-US" altLang="ko-KR" sz="1200" dirty="0">
                <a:ea typeface="+mn-lt"/>
                <a:cs typeface="+mn-lt"/>
              </a:rPr>
              <a:t>challenges</a:t>
            </a:r>
            <a:r>
              <a:rPr lang="ko-KR" altLang="en-US" sz="1200" dirty="0">
                <a:ea typeface="+mn-lt"/>
                <a:cs typeface="+mn-lt"/>
              </a:rPr>
              <a:t> </a:t>
            </a:r>
            <a:r>
              <a:rPr lang="ko-KR" sz="1200" dirty="0" err="1">
                <a:ea typeface="+mn-lt"/>
                <a:cs typeface="+mn-lt"/>
              </a:rPr>
              <a:t>to</a:t>
            </a:r>
            <a:r>
              <a:rPr lang="ko-KR" sz="1200" dirty="0">
                <a:ea typeface="+mn-lt"/>
                <a:cs typeface="+mn-lt"/>
              </a:rPr>
              <a:t> </a:t>
            </a:r>
            <a:r>
              <a:rPr lang="en-US" altLang="ko-KR" sz="1200" dirty="0">
                <a:ea typeface="+mn-lt"/>
                <a:cs typeface="+mn-lt"/>
              </a:rPr>
              <a:t>the</a:t>
            </a:r>
            <a:r>
              <a:rPr lang="ko-KR" altLang="en-US" sz="1200" dirty="0">
                <a:ea typeface="+mn-lt"/>
                <a:cs typeface="+mn-lt"/>
              </a:rPr>
              <a:t> </a:t>
            </a:r>
            <a:r>
              <a:rPr lang="en-US" altLang="ko-KR" sz="1200" dirty="0">
                <a:ea typeface="+mn-lt"/>
                <a:cs typeface="+mn-lt"/>
              </a:rPr>
              <a:t>application</a:t>
            </a:r>
            <a:r>
              <a:rPr lang="ko-KR" altLang="en-US" sz="1200" dirty="0">
                <a:ea typeface="+mn-lt"/>
                <a:cs typeface="+mn-lt"/>
              </a:rPr>
              <a:t> </a:t>
            </a:r>
            <a:r>
              <a:rPr lang="en-US" altLang="ko-KR" sz="1200" dirty="0">
                <a:ea typeface="+mn-lt"/>
                <a:cs typeface="+mn-lt"/>
              </a:rPr>
              <a:t>of</a:t>
            </a:r>
            <a:r>
              <a:rPr lang="ko-KR" altLang="en-US" sz="1200" dirty="0">
                <a:ea typeface="+mn-lt"/>
                <a:cs typeface="+mn-lt"/>
              </a:rPr>
              <a:t> </a:t>
            </a:r>
            <a:r>
              <a:rPr lang="en-US" altLang="ko-KR" sz="1200" dirty="0">
                <a:ea typeface="+mn-lt"/>
                <a:cs typeface="+mn-lt"/>
              </a:rPr>
              <a:t>ECG</a:t>
            </a:r>
            <a:r>
              <a:rPr lang="ko-KR" altLang="en-US" sz="1200" dirty="0">
                <a:ea typeface="+mn-lt"/>
                <a:cs typeface="+mn-lt"/>
              </a:rPr>
              <a:t> </a:t>
            </a:r>
            <a:r>
              <a:rPr lang="en-US" altLang="ko-KR" sz="1200" dirty="0">
                <a:ea typeface="+mn-lt"/>
                <a:cs typeface="+mn-lt"/>
              </a:rPr>
              <a:t>algorithms.</a:t>
            </a:r>
            <a:r>
              <a:rPr lang="ko-KR" altLang="en-US" sz="1200" dirty="0">
                <a:ea typeface="+mn-lt"/>
                <a:cs typeface="+mn-lt"/>
              </a:rPr>
              <a:t> </a:t>
            </a:r>
            <a:endParaRPr lang="ko-KR" altLang="en-US">
              <a:ea typeface="+mn-lt"/>
              <a:cs typeface="+mn-lt"/>
            </a:endParaRPr>
          </a:p>
          <a:p>
            <a:pPr marL="0" indent="0">
              <a:buNone/>
            </a:pPr>
            <a:r>
              <a:rPr lang="en-US" altLang="ko-KR" sz="1200" dirty="0">
                <a:ea typeface="+mn-lt"/>
                <a:cs typeface="+mn-lt"/>
              </a:rPr>
              <a:t>Computational</a:t>
            </a:r>
            <a:r>
              <a:rPr lang="ko-KR" altLang="en-US" sz="1200" dirty="0">
                <a:ea typeface="+mn-lt"/>
                <a:cs typeface="+mn-lt"/>
              </a:rPr>
              <a:t> </a:t>
            </a:r>
            <a:r>
              <a:rPr lang="en-US" altLang="ko-KR" sz="1200" dirty="0">
                <a:ea typeface="+mn-lt"/>
                <a:cs typeface="+mn-lt"/>
              </a:rPr>
              <a:t>diagnostic</a:t>
            </a:r>
            <a:r>
              <a:rPr lang="ko-KR" altLang="en-US" sz="1200" dirty="0">
                <a:ea typeface="+mn-lt"/>
                <a:cs typeface="+mn-lt"/>
              </a:rPr>
              <a:t> </a:t>
            </a:r>
            <a:r>
              <a:rPr lang="en-US" altLang="ko-KR" sz="1200" dirty="0">
                <a:ea typeface="+mn-lt"/>
                <a:cs typeface="+mn-lt"/>
              </a:rPr>
              <a:t>techniques</a:t>
            </a:r>
            <a:r>
              <a:rPr lang="ko-KR" altLang="en-US" sz="1200" dirty="0">
                <a:ea typeface="+mn-lt"/>
                <a:cs typeface="+mn-lt"/>
              </a:rPr>
              <a:t> </a:t>
            </a:r>
            <a:r>
              <a:rPr lang="en-US" altLang="ko-KR" sz="1200" dirty="0">
                <a:ea typeface="+mn-lt"/>
                <a:cs typeface="+mn-lt"/>
              </a:rPr>
              <a:t>for</a:t>
            </a:r>
            <a:r>
              <a:rPr lang="ko-KR" altLang="en-US" sz="1200" dirty="0">
                <a:ea typeface="+mn-lt"/>
                <a:cs typeface="+mn-lt"/>
              </a:rPr>
              <a:t> </a:t>
            </a:r>
            <a:r>
              <a:rPr lang="en-US" altLang="ko-KR" sz="1200" dirty="0">
                <a:ea typeface="+mn-lt"/>
                <a:cs typeface="+mn-lt"/>
              </a:rPr>
              <a:t>ECG</a:t>
            </a:r>
            <a:r>
              <a:rPr lang="ko-KR" altLang="en-US" sz="1200" dirty="0">
                <a:ea typeface="+mn-lt"/>
                <a:cs typeface="+mn-lt"/>
              </a:rPr>
              <a:t> </a:t>
            </a:r>
            <a:r>
              <a:rPr lang="en-US" altLang="ko-KR" sz="1200" dirty="0">
                <a:ea typeface="+mn-lt"/>
                <a:cs typeface="+mn-lt"/>
              </a:rPr>
              <a:t>signal</a:t>
            </a:r>
            <a:r>
              <a:rPr lang="ko-KR" altLang="en-US" sz="1200" dirty="0">
                <a:ea typeface="+mn-lt"/>
                <a:cs typeface="+mn-lt"/>
              </a:rPr>
              <a:t> </a:t>
            </a:r>
            <a:r>
              <a:rPr lang="en-US" altLang="ko-KR" sz="1200" dirty="0">
                <a:ea typeface="+mn-lt"/>
                <a:cs typeface="+mn-lt"/>
              </a:rPr>
              <a:t>analysis</a:t>
            </a:r>
            <a:r>
              <a:rPr lang="ko-KR" altLang="en-US" sz="1200" dirty="0">
                <a:ea typeface="+mn-lt"/>
                <a:cs typeface="+mn-lt"/>
              </a:rPr>
              <a:t> </a:t>
            </a:r>
            <a:r>
              <a:rPr lang="en-US" altLang="ko-KR" sz="1200" b="1" dirty="0">
                <a:ea typeface="+mn-lt"/>
                <a:cs typeface="+mn-lt"/>
              </a:rPr>
              <a:t>show</a:t>
            </a:r>
            <a:r>
              <a:rPr lang="ko-KR" altLang="en-US" sz="1200" b="1" dirty="0">
                <a:ea typeface="+mn-lt"/>
                <a:cs typeface="+mn-lt"/>
              </a:rPr>
              <a:t> </a:t>
            </a:r>
            <a:r>
              <a:rPr lang="en-US" altLang="ko-KR" sz="1200" b="1" dirty="0">
                <a:ea typeface="+mn-lt"/>
                <a:cs typeface="+mn-lt"/>
              </a:rPr>
              <a:t>great</a:t>
            </a:r>
            <a:r>
              <a:rPr lang="ko-KR" altLang="en-US" sz="1200" b="1" dirty="0">
                <a:ea typeface="+mn-lt"/>
                <a:cs typeface="+mn-lt"/>
              </a:rPr>
              <a:t> </a:t>
            </a:r>
            <a:r>
              <a:rPr lang="en-US" altLang="ko-KR" sz="1200" b="1" dirty="0">
                <a:ea typeface="+mn-lt"/>
                <a:cs typeface="+mn-lt"/>
              </a:rPr>
              <a:t>potential</a:t>
            </a:r>
            <a:r>
              <a:rPr lang="ko-KR" altLang="en-US" sz="1200" dirty="0">
                <a:ea typeface="+mn-lt"/>
                <a:cs typeface="+mn-lt"/>
              </a:rPr>
              <a:t> </a:t>
            </a:r>
            <a:r>
              <a:rPr lang="en-US" altLang="ko-KR" sz="1200" b="1" dirty="0">
                <a:ea typeface="+mn-lt"/>
                <a:cs typeface="+mn-lt"/>
              </a:rPr>
              <a:t>for</a:t>
            </a:r>
            <a:r>
              <a:rPr lang="ko-KR" altLang="en-US" sz="1200" b="1" dirty="0">
                <a:ea typeface="+mn-lt"/>
                <a:cs typeface="+mn-lt"/>
              </a:rPr>
              <a:t> </a:t>
            </a:r>
            <a:r>
              <a:rPr lang="en-US" altLang="ko-KR" sz="1200" b="1" dirty="0">
                <a:ea typeface="+mn-lt"/>
                <a:cs typeface="+mn-lt"/>
              </a:rPr>
              <a:t>helping</a:t>
            </a:r>
            <a:r>
              <a:rPr lang="ko-KR" altLang="en-US" sz="1200" b="1" dirty="0">
                <a:ea typeface="+mn-lt"/>
                <a:cs typeface="+mn-lt"/>
              </a:rPr>
              <a:t> </a:t>
            </a:r>
            <a:r>
              <a:rPr lang="en-US" altLang="ko-KR" sz="1200" b="1" dirty="0">
                <a:ea typeface="+mn-lt"/>
                <a:cs typeface="+mn-lt"/>
              </a:rPr>
              <a:t>health</a:t>
            </a:r>
            <a:r>
              <a:rPr lang="ko-KR" altLang="en-US" sz="1200" b="1" dirty="0">
                <a:ea typeface="+mn-lt"/>
                <a:cs typeface="+mn-lt"/>
              </a:rPr>
              <a:t> </a:t>
            </a:r>
            <a:r>
              <a:rPr lang="en-US" altLang="ko-KR" sz="1200" b="1" dirty="0">
                <a:ea typeface="+mn-lt"/>
                <a:cs typeface="+mn-lt"/>
              </a:rPr>
              <a:t>care</a:t>
            </a:r>
            <a:r>
              <a:rPr lang="ko-KR" altLang="en-US" sz="1200" b="1" dirty="0">
                <a:ea typeface="+mn-lt"/>
                <a:cs typeface="+mn-lt"/>
              </a:rPr>
              <a:t> </a:t>
            </a:r>
            <a:r>
              <a:rPr lang="en-US" altLang="ko-KR" sz="1200" b="1" dirty="0">
                <a:ea typeface="+mn-lt"/>
                <a:cs typeface="+mn-lt"/>
              </a:rPr>
              <a:t>professionals</a:t>
            </a:r>
            <a:r>
              <a:rPr lang="en-US" altLang="ko-KR" sz="1200" dirty="0">
                <a:ea typeface="+mn-lt"/>
                <a:cs typeface="+mn-lt"/>
              </a:rPr>
              <a:t>,</a:t>
            </a:r>
            <a:r>
              <a:rPr lang="ko-KR" altLang="en-US" sz="1200" dirty="0">
                <a:ea typeface="+mn-lt"/>
                <a:cs typeface="+mn-lt"/>
              </a:rPr>
              <a:t> </a:t>
            </a:r>
            <a:r>
              <a:rPr lang="ko-KR" sz="1200" dirty="0">
                <a:ea typeface="+mn-lt"/>
                <a:cs typeface="+mn-lt"/>
              </a:rPr>
              <a:t>and </a:t>
            </a:r>
            <a:r>
              <a:rPr lang="en-US" altLang="ko-KR" sz="1200" dirty="0">
                <a:ea typeface="+mn-lt"/>
                <a:cs typeface="+mn-lt"/>
              </a:rPr>
              <a:t>their</a:t>
            </a:r>
            <a:r>
              <a:rPr lang="ko-KR" altLang="en-US" sz="1200" dirty="0">
                <a:ea typeface="+mn-lt"/>
                <a:cs typeface="+mn-lt"/>
              </a:rPr>
              <a:t> </a:t>
            </a:r>
            <a:r>
              <a:rPr lang="en-US" altLang="ko-KR" sz="1200" dirty="0">
                <a:ea typeface="+mn-lt"/>
                <a:cs typeface="+mn-lt"/>
              </a:rPr>
              <a:t>application</a:t>
            </a:r>
            <a:r>
              <a:rPr lang="ko-KR" altLang="en-US" sz="1200" dirty="0">
                <a:ea typeface="+mn-lt"/>
                <a:cs typeface="+mn-lt"/>
              </a:rPr>
              <a:t> </a:t>
            </a:r>
            <a:r>
              <a:rPr lang="en-US" altLang="ko-KR" sz="1200" dirty="0">
                <a:ea typeface="+mn-lt"/>
                <a:cs typeface="+mn-lt"/>
              </a:rPr>
              <a:t>in</a:t>
            </a:r>
            <a:r>
              <a:rPr lang="ko-KR" altLang="en-US" sz="1200" dirty="0">
                <a:ea typeface="+mn-lt"/>
                <a:cs typeface="+mn-lt"/>
              </a:rPr>
              <a:t> </a:t>
            </a:r>
            <a:r>
              <a:rPr lang="en-US" altLang="ko-KR" sz="1200" dirty="0">
                <a:ea typeface="+mn-lt"/>
                <a:cs typeface="+mn-lt"/>
              </a:rPr>
              <a:t>daily</a:t>
            </a:r>
            <a:r>
              <a:rPr lang="ko-KR" altLang="en-US" sz="1200" dirty="0">
                <a:ea typeface="+mn-lt"/>
                <a:cs typeface="+mn-lt"/>
              </a:rPr>
              <a:t> </a:t>
            </a:r>
            <a:r>
              <a:rPr lang="en-US" altLang="ko-KR" sz="1200" dirty="0">
                <a:ea typeface="+mn-lt"/>
                <a:cs typeface="+mn-lt"/>
              </a:rPr>
              <a:t>life</a:t>
            </a:r>
            <a:r>
              <a:rPr lang="ko-KR" altLang="en-US" sz="1200" dirty="0">
                <a:ea typeface="+mn-lt"/>
                <a:cs typeface="+mn-lt"/>
              </a:rPr>
              <a:t> </a:t>
            </a:r>
            <a:r>
              <a:rPr lang="en-US" altLang="ko-KR" sz="1200" dirty="0">
                <a:ea typeface="+mn-lt"/>
                <a:cs typeface="+mn-lt"/>
              </a:rPr>
              <a:t>benefits</a:t>
            </a:r>
            <a:r>
              <a:rPr lang="ko-KR" altLang="en-US" sz="1200" dirty="0">
                <a:ea typeface="+mn-lt"/>
                <a:cs typeface="+mn-lt"/>
              </a:rPr>
              <a:t> </a:t>
            </a:r>
            <a:r>
              <a:rPr lang="en-US" altLang="ko-KR" sz="1200" dirty="0">
                <a:ea typeface="+mn-lt"/>
                <a:cs typeface="+mn-lt"/>
              </a:rPr>
              <a:t>both</a:t>
            </a:r>
            <a:r>
              <a:rPr lang="ko-KR" altLang="en-US" sz="1200" dirty="0">
                <a:ea typeface="+mn-lt"/>
                <a:cs typeface="+mn-lt"/>
              </a:rPr>
              <a:t> </a:t>
            </a:r>
            <a:r>
              <a:rPr lang="en-US" altLang="ko-KR" sz="1200" dirty="0">
                <a:ea typeface="+mn-lt"/>
                <a:cs typeface="+mn-lt"/>
              </a:rPr>
              <a:t>patients</a:t>
            </a:r>
            <a:r>
              <a:rPr lang="ko-KR" altLang="en-US" sz="1200" dirty="0">
                <a:ea typeface="+mn-lt"/>
                <a:cs typeface="+mn-lt"/>
              </a:rPr>
              <a:t> </a:t>
            </a:r>
            <a:r>
              <a:rPr lang="ko-KR" sz="1200" dirty="0">
                <a:ea typeface="+mn-lt"/>
                <a:cs typeface="+mn-lt"/>
              </a:rPr>
              <a:t>and </a:t>
            </a:r>
            <a:r>
              <a:rPr lang="en-US" altLang="ko-KR" sz="1200" dirty="0">
                <a:ea typeface="+mn-lt"/>
                <a:cs typeface="+mn-lt"/>
              </a:rPr>
              <a:t>sub-healthy</a:t>
            </a:r>
            <a:r>
              <a:rPr lang="ko-KR" altLang="en-US" sz="1200" dirty="0">
                <a:ea typeface="+mn-lt"/>
                <a:cs typeface="+mn-lt"/>
              </a:rPr>
              <a:t> </a:t>
            </a:r>
            <a:r>
              <a:rPr lang="en-US" altLang="ko-KR" sz="1200" dirty="0">
                <a:ea typeface="+mn-lt"/>
                <a:cs typeface="+mn-lt"/>
              </a:rPr>
              <a:t>people</a:t>
            </a:r>
            <a:r>
              <a:rPr lang="ko-KR" sz="1200" dirty="0">
                <a:ea typeface="+mn-lt"/>
                <a:cs typeface="+mn-lt"/>
              </a:rPr>
              <a:t>.</a:t>
            </a:r>
            <a:endParaRPr lang="ko-KR">
              <a:ea typeface="+mn-lt"/>
              <a:cs typeface="+mn-lt"/>
            </a:endParaRPr>
          </a:p>
        </p:txBody>
      </p:sp>
    </p:spTree>
    <p:extLst>
      <p:ext uri="{BB962C8B-B14F-4D97-AF65-F5344CB8AC3E}">
        <p14:creationId xmlns:p14="http://schemas.microsoft.com/office/powerpoint/2010/main" val="682060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Machine Learning-Based Risk Assessment for Cancer Therapy-Related Cardiac Dysfunction in 4300 Longitudinal Oncology Patients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암 </a:t>
            </a:r>
            <a:r>
              <a:rPr lang="en-US" sz="1200" dirty="0" err="1">
                <a:ea typeface="+mn-lt"/>
                <a:cs typeface="+mn-lt"/>
              </a:rPr>
              <a:t>치료로부터</a:t>
            </a:r>
            <a:r>
              <a:rPr lang="en-US" sz="1200" dirty="0">
                <a:ea typeface="+mn-lt"/>
                <a:cs typeface="+mn-lt"/>
              </a:rPr>
              <a:t> </a:t>
            </a:r>
            <a:r>
              <a:rPr lang="en-US" sz="1200" dirty="0" err="1">
                <a:ea typeface="+mn-lt"/>
                <a:cs typeface="+mn-lt"/>
              </a:rPr>
              <a:t>심혈관</a:t>
            </a:r>
            <a:r>
              <a:rPr lang="en-US" sz="1200" dirty="0">
                <a:ea typeface="+mn-lt"/>
                <a:cs typeface="+mn-lt"/>
              </a:rPr>
              <a:t> </a:t>
            </a:r>
            <a:r>
              <a:rPr lang="en-US" sz="1200" dirty="0" err="1">
                <a:ea typeface="+mn-lt"/>
                <a:cs typeface="+mn-lt"/>
              </a:rPr>
              <a:t>독성에</a:t>
            </a:r>
            <a:r>
              <a:rPr lang="en-US" sz="1200" dirty="0">
                <a:ea typeface="+mn-lt"/>
                <a:cs typeface="+mn-lt"/>
              </a:rPr>
              <a:t> </a:t>
            </a:r>
            <a:r>
              <a:rPr lang="en-US" sz="1200" dirty="0" err="1">
                <a:ea typeface="+mn-lt"/>
                <a:cs typeface="+mn-lt"/>
              </a:rPr>
              <a:t>대한</a:t>
            </a:r>
            <a:r>
              <a:rPr lang="en-US" sz="1200" dirty="0">
                <a:ea typeface="+mn-lt"/>
                <a:cs typeface="+mn-lt"/>
              </a:rPr>
              <a:t> </a:t>
            </a:r>
            <a:r>
              <a:rPr lang="en-US" sz="1200" dirty="0" err="1">
                <a:ea typeface="+mn-lt"/>
                <a:cs typeface="+mn-lt"/>
              </a:rPr>
              <a:t>인식이</a:t>
            </a:r>
            <a:r>
              <a:rPr lang="en-US" sz="1200" dirty="0">
                <a:ea typeface="+mn-lt"/>
                <a:cs typeface="+mn-lt"/>
              </a:rPr>
              <a:t> </a:t>
            </a:r>
            <a:r>
              <a:rPr lang="en-US" sz="1200" dirty="0" err="1">
                <a:ea typeface="+mn-lt"/>
                <a:cs typeface="+mn-lt"/>
              </a:rPr>
              <a:t>높아지면서</a:t>
            </a:r>
            <a:r>
              <a:rPr lang="en-US" sz="1200" dirty="0">
                <a:ea typeface="+mn-lt"/>
                <a:cs typeface="+mn-lt"/>
              </a:rPr>
              <a:t> 암 </a:t>
            </a:r>
            <a:r>
              <a:rPr lang="en-US" sz="1200" dirty="0" err="1">
                <a:ea typeface="+mn-lt"/>
                <a:cs typeface="+mn-lt"/>
              </a:rPr>
              <a:t>치료</a:t>
            </a:r>
            <a:r>
              <a:rPr lang="en-US" sz="1200" dirty="0">
                <a:ea typeface="+mn-lt"/>
                <a:cs typeface="+mn-lt"/>
              </a:rPr>
              <a:t> 전, 중, 후 </a:t>
            </a:r>
            <a:r>
              <a:rPr lang="en-US" sz="1200" dirty="0" err="1">
                <a:ea typeface="+mn-lt"/>
                <a:cs typeface="+mn-lt"/>
              </a:rPr>
              <a:t>심장</a:t>
            </a:r>
            <a:r>
              <a:rPr lang="en-US" sz="1200" dirty="0">
                <a:ea typeface="+mn-lt"/>
                <a:cs typeface="+mn-lt"/>
              </a:rPr>
              <a:t> </a:t>
            </a:r>
            <a:r>
              <a:rPr lang="en-US" sz="1200" dirty="0" err="1">
                <a:ea typeface="+mn-lt"/>
                <a:cs typeface="+mn-lt"/>
              </a:rPr>
              <a:t>기능</a:t>
            </a:r>
            <a:r>
              <a:rPr lang="en-US" sz="1200" dirty="0">
                <a:ea typeface="+mn-lt"/>
                <a:cs typeface="+mn-lt"/>
              </a:rPr>
              <a:t> </a:t>
            </a:r>
            <a:r>
              <a:rPr lang="en-US" sz="1200" dirty="0" err="1">
                <a:ea typeface="+mn-lt"/>
                <a:cs typeface="+mn-lt"/>
              </a:rPr>
              <a:t>장애를</a:t>
            </a:r>
            <a:r>
              <a:rPr lang="en-US" sz="1200" dirty="0">
                <a:ea typeface="+mn-lt"/>
                <a:cs typeface="+mn-lt"/>
              </a:rPr>
              <a:t> </a:t>
            </a:r>
            <a:r>
              <a:rPr lang="en-US" sz="1200" dirty="0" err="1">
                <a:ea typeface="+mn-lt"/>
                <a:cs typeface="+mn-lt"/>
              </a:rPr>
              <a:t>가진</a:t>
            </a:r>
            <a:r>
              <a:rPr lang="en-US" sz="1200" dirty="0">
                <a:ea typeface="+mn-lt"/>
                <a:cs typeface="+mn-lt"/>
              </a:rPr>
              <a:t> </a:t>
            </a:r>
            <a:r>
              <a:rPr lang="en-US" sz="1200" dirty="0" err="1">
                <a:ea typeface="+mn-lt"/>
                <a:cs typeface="+mn-lt"/>
              </a:rPr>
              <a:t>환자들을</a:t>
            </a:r>
            <a:r>
              <a:rPr lang="en-US" sz="1200" dirty="0">
                <a:ea typeface="+mn-lt"/>
                <a:cs typeface="+mn-lt"/>
              </a:rPr>
              <a:t> </a:t>
            </a:r>
            <a:r>
              <a:rPr lang="en-US" sz="1200" dirty="0" err="1">
                <a:ea typeface="+mn-lt"/>
                <a:cs typeface="+mn-lt"/>
              </a:rPr>
              <a:t>예방</a:t>
            </a:r>
            <a:r>
              <a:rPr lang="en-US" sz="1200" dirty="0">
                <a:ea typeface="+mn-lt"/>
                <a:cs typeface="+mn-lt"/>
              </a:rPr>
              <a:t>, </a:t>
            </a:r>
            <a:r>
              <a:rPr lang="en-US" sz="1200" dirty="0" err="1">
                <a:ea typeface="+mn-lt"/>
                <a:cs typeface="+mn-lt"/>
              </a:rPr>
              <a:t>탐지</a:t>
            </a:r>
            <a:r>
              <a:rPr lang="en-US" sz="1200" dirty="0">
                <a:ea typeface="+mn-lt"/>
                <a:cs typeface="+mn-lt"/>
              </a:rPr>
              <a:t> 및 </a:t>
            </a:r>
            <a:r>
              <a:rPr lang="en-US" sz="1200" dirty="0" err="1">
                <a:ea typeface="+mn-lt"/>
                <a:cs typeface="+mn-lt"/>
              </a:rPr>
              <a:t>치료하는</a:t>
            </a:r>
            <a:r>
              <a:rPr lang="en-US" sz="1200" dirty="0">
                <a:ea typeface="+mn-lt"/>
                <a:cs typeface="+mn-lt"/>
              </a:rPr>
              <a:t> 데 </a:t>
            </a:r>
            <a:r>
              <a:rPr lang="en-US" sz="1200" dirty="0" err="1">
                <a:ea typeface="+mn-lt"/>
                <a:cs typeface="+mn-lt"/>
              </a:rPr>
              <a:t>중점을</a:t>
            </a:r>
            <a:r>
              <a:rPr lang="en-US" sz="1200" dirty="0">
                <a:ea typeface="+mn-lt"/>
                <a:cs typeface="+mn-lt"/>
              </a:rPr>
              <a:t> 둔 </a:t>
            </a:r>
            <a:r>
              <a:rPr lang="en-US" sz="1200" dirty="0" err="1">
                <a:ea typeface="+mn-lt"/>
                <a:cs typeface="+mn-lt"/>
              </a:rPr>
              <a:t>심혈관학이</a:t>
            </a:r>
            <a:r>
              <a:rPr lang="en-US" sz="1200" dirty="0">
                <a:ea typeface="+mn-lt"/>
                <a:cs typeface="+mn-lt"/>
              </a:rPr>
              <a:t> </a:t>
            </a:r>
            <a:r>
              <a:rPr lang="en-US" sz="1200" dirty="0" err="1">
                <a:ea typeface="+mn-lt"/>
                <a:cs typeface="+mn-lt"/>
              </a:rPr>
              <a:t>부상하고</a:t>
            </a:r>
            <a:r>
              <a:rPr lang="en-US" sz="1200" dirty="0">
                <a:ea typeface="+mn-lt"/>
                <a:cs typeface="+mn-lt"/>
              </a:rPr>
              <a:t> </a:t>
            </a:r>
            <a:r>
              <a:rPr lang="en-US" sz="1200" dirty="0" err="1">
                <a:ea typeface="+mn-lt"/>
                <a:cs typeface="+mn-lt"/>
              </a:rPr>
              <a:t>있다</a:t>
            </a:r>
            <a:r>
              <a:rPr lang="en-US" sz="1200" dirty="0">
                <a:ea typeface="+mn-lt"/>
                <a:cs typeface="+mn-lt"/>
              </a:rPr>
              <a:t>. 암 </a:t>
            </a:r>
            <a:r>
              <a:rPr lang="en-US" sz="1200" dirty="0" err="1">
                <a:ea typeface="+mn-lt"/>
                <a:cs typeface="+mn-lt"/>
              </a:rPr>
              <a:t>치료와</a:t>
            </a:r>
            <a:r>
              <a:rPr lang="en-US" sz="1200" dirty="0">
                <a:ea typeface="+mn-lt"/>
                <a:cs typeface="+mn-lt"/>
              </a:rPr>
              <a:t> </a:t>
            </a:r>
            <a:r>
              <a:rPr lang="en-US" sz="1200" dirty="0" err="1">
                <a:ea typeface="+mn-lt"/>
                <a:cs typeface="+mn-lt"/>
              </a:rPr>
              <a:t>관련된</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기능</a:t>
            </a:r>
            <a:r>
              <a:rPr lang="en-US" sz="1200" dirty="0">
                <a:ea typeface="+mn-lt"/>
                <a:cs typeface="+mn-lt"/>
              </a:rPr>
              <a:t> </a:t>
            </a:r>
            <a:r>
              <a:rPr lang="en-US" sz="1200" dirty="0" err="1">
                <a:ea typeface="+mn-lt"/>
                <a:cs typeface="+mn-lt"/>
              </a:rPr>
              <a:t>장애</a:t>
            </a:r>
            <a:r>
              <a:rPr lang="en-US" sz="1200" dirty="0">
                <a:ea typeface="+mn-lt"/>
                <a:cs typeface="+mn-lt"/>
              </a:rPr>
              <a:t>(CTRCD)의 </a:t>
            </a:r>
            <a:r>
              <a:rPr lang="en-US" sz="1200" dirty="0" err="1">
                <a:ea typeface="+mn-lt"/>
                <a:cs typeface="+mn-lt"/>
              </a:rPr>
              <a:t>조기</a:t>
            </a:r>
            <a:r>
              <a:rPr lang="en-US" sz="1200" dirty="0">
                <a:ea typeface="+mn-lt"/>
                <a:cs typeface="+mn-lt"/>
              </a:rPr>
              <a:t> </a:t>
            </a:r>
            <a:r>
              <a:rPr lang="en-US" sz="1200" dirty="0" err="1">
                <a:ea typeface="+mn-lt"/>
                <a:cs typeface="+mn-lt"/>
              </a:rPr>
              <a:t>발견과</a:t>
            </a:r>
            <a:r>
              <a:rPr lang="en-US" sz="1200" dirty="0">
                <a:ea typeface="+mn-lt"/>
                <a:cs typeface="+mn-lt"/>
              </a:rPr>
              <a:t> </a:t>
            </a:r>
            <a:r>
              <a:rPr lang="en-US" sz="1200" dirty="0" err="1">
                <a:ea typeface="+mn-lt"/>
                <a:cs typeface="+mn-lt"/>
              </a:rPr>
              <a:t>예방은</a:t>
            </a:r>
            <a:r>
              <a:rPr lang="en-US" sz="1200" dirty="0">
                <a:ea typeface="+mn-lt"/>
                <a:cs typeface="+mn-lt"/>
              </a:rPr>
              <a:t> </a:t>
            </a:r>
            <a:r>
              <a:rPr lang="en-US" sz="1200" dirty="0" err="1">
                <a:ea typeface="+mn-lt"/>
                <a:cs typeface="+mn-lt"/>
              </a:rPr>
              <a:t>정밀</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질환학에서</a:t>
            </a:r>
            <a:r>
              <a:rPr lang="en-US" sz="1200" dirty="0">
                <a:ea typeface="+mn-lt"/>
                <a:cs typeface="+mn-lt"/>
              </a:rPr>
              <a:t> </a:t>
            </a:r>
            <a:r>
              <a:rPr lang="en-US" sz="1200" dirty="0" err="1">
                <a:ea typeface="+mn-lt"/>
                <a:cs typeface="+mn-lt"/>
              </a:rPr>
              <a:t>중요한</a:t>
            </a:r>
            <a:r>
              <a:rPr lang="en-US" sz="1200" dirty="0">
                <a:ea typeface="+mn-lt"/>
                <a:cs typeface="+mn-lt"/>
              </a:rPr>
              <a:t> </a:t>
            </a:r>
            <a:r>
              <a:rPr lang="en-US" sz="1200" dirty="0" err="1">
                <a:ea typeface="+mn-lt"/>
                <a:cs typeface="+mn-lt"/>
              </a:rPr>
              <a:t>역할을</a:t>
            </a:r>
            <a:r>
              <a:rPr lang="en-US" sz="1200" dirty="0">
                <a:ea typeface="+mn-lt"/>
                <a:cs typeface="+mn-lt"/>
              </a:rPr>
              <a:t> </a:t>
            </a:r>
            <a:r>
              <a:rPr lang="en-US" sz="1200" dirty="0" err="1">
                <a:ea typeface="+mn-lt"/>
                <a:cs typeface="+mn-lt"/>
              </a:rPr>
              <a:t>한다</a:t>
            </a:r>
            <a:r>
              <a:rPr lang="en-US" sz="1200" dirty="0">
                <a:ea typeface="+mn-lt"/>
                <a:cs typeface="+mn-lt"/>
              </a:rPr>
              <a:t>.</a:t>
            </a:r>
            <a:endParaRPr lang="ko-KR" altLang="en-US" dirty="0">
              <a:ea typeface="+mn-lt"/>
              <a:cs typeface="+mn-lt"/>
            </a:endParaRPr>
          </a:p>
          <a:p>
            <a:pPr marL="0" indent="0">
              <a:buNone/>
            </a:pPr>
            <a:r>
              <a:rPr lang="en-US" sz="1200" dirty="0">
                <a:ea typeface="+mn-lt"/>
                <a:cs typeface="+mn-lt"/>
              </a:rPr>
              <a:t>이 </a:t>
            </a:r>
            <a:r>
              <a:rPr lang="en-US" sz="1200" dirty="0" err="1">
                <a:ea typeface="+mn-lt"/>
                <a:cs typeface="+mn-lt"/>
              </a:rPr>
              <a:t>회고적</a:t>
            </a:r>
            <a:r>
              <a:rPr lang="en-US" sz="1200" dirty="0">
                <a:ea typeface="+mn-lt"/>
                <a:cs typeface="+mn-lt"/>
              </a:rPr>
              <a:t> </a:t>
            </a:r>
            <a:r>
              <a:rPr lang="en-US" sz="1200" dirty="0" err="1">
                <a:ea typeface="+mn-lt"/>
                <a:cs typeface="+mn-lt"/>
              </a:rPr>
              <a:t>연구에는</a:t>
            </a:r>
            <a:r>
              <a:rPr lang="en-US" sz="1200" dirty="0">
                <a:ea typeface="+mn-lt"/>
                <a:cs typeface="+mn-lt"/>
              </a:rPr>
              <a:t> 1997년부터 2018년 </a:t>
            </a:r>
            <a:r>
              <a:rPr lang="en-US" sz="1200" dirty="0" err="1">
                <a:ea typeface="+mn-lt"/>
                <a:cs typeface="+mn-lt"/>
              </a:rPr>
              <a:t>사이에</a:t>
            </a:r>
            <a:r>
              <a:rPr lang="en-US" sz="1200" dirty="0">
                <a:ea typeface="+mn-lt"/>
                <a:cs typeface="+mn-lt"/>
              </a:rPr>
              <a:t> 4309명의 암 </a:t>
            </a:r>
            <a:r>
              <a:rPr lang="en-US" sz="1200" dirty="0" err="1">
                <a:ea typeface="+mn-lt"/>
                <a:cs typeface="+mn-lt"/>
              </a:rPr>
              <a:t>환자가</a:t>
            </a:r>
            <a:r>
              <a:rPr lang="en-US" sz="1200" dirty="0">
                <a:ea typeface="+mn-lt"/>
                <a:cs typeface="+mn-lt"/>
              </a:rPr>
              <a:t> </a:t>
            </a:r>
            <a:r>
              <a:rPr lang="en-US" sz="1200" dirty="0" err="1">
                <a:ea typeface="+mn-lt"/>
                <a:cs typeface="+mn-lt"/>
              </a:rPr>
              <a:t>포함되었는데</a:t>
            </a:r>
            <a:r>
              <a:rPr lang="en-US" sz="1200" dirty="0">
                <a:ea typeface="+mn-lt"/>
                <a:cs typeface="+mn-lt"/>
              </a:rPr>
              <a:t>, </a:t>
            </a:r>
            <a:r>
              <a:rPr lang="en-US" sz="1200" dirty="0" err="1">
                <a:ea typeface="+mn-lt"/>
                <a:cs typeface="+mn-lt"/>
              </a:rPr>
              <a:t>이들은</a:t>
            </a:r>
            <a:r>
              <a:rPr lang="en-US" sz="1200" dirty="0">
                <a:ea typeface="+mn-lt"/>
                <a:cs typeface="+mn-lt"/>
              </a:rPr>
              <a:t> </a:t>
            </a:r>
            <a:r>
              <a:rPr lang="en-US" sz="1200" dirty="0" err="1">
                <a:ea typeface="+mn-lt"/>
                <a:cs typeface="+mn-lt"/>
              </a:rPr>
              <a:t>클리브랜드</a:t>
            </a:r>
            <a:r>
              <a:rPr lang="en-US" sz="1200" dirty="0">
                <a:ea typeface="+mn-lt"/>
                <a:cs typeface="+mn-lt"/>
              </a:rPr>
              <a:t> </a:t>
            </a:r>
            <a:r>
              <a:rPr lang="en-US" sz="1200" dirty="0" err="1">
                <a:ea typeface="+mn-lt"/>
                <a:cs typeface="+mn-lt"/>
              </a:rPr>
              <a:t>클리닉</a:t>
            </a:r>
            <a:r>
              <a:rPr lang="en-US" sz="1200" dirty="0">
                <a:ea typeface="+mn-lt"/>
                <a:cs typeface="+mn-lt"/>
              </a:rPr>
              <a:t> </a:t>
            </a:r>
            <a:r>
              <a:rPr lang="en-US" sz="1200" dirty="0" err="1">
                <a:ea typeface="+mn-lt"/>
                <a:cs typeface="+mn-lt"/>
              </a:rPr>
              <a:t>기관</a:t>
            </a:r>
            <a:r>
              <a:rPr lang="en-US" sz="1200" dirty="0">
                <a:ea typeface="+mn-lt"/>
                <a:cs typeface="+mn-lt"/>
              </a:rPr>
              <a:t> </a:t>
            </a:r>
            <a:r>
              <a:rPr lang="en-US" sz="1200" dirty="0" err="1">
                <a:ea typeface="+mn-lt"/>
                <a:cs typeface="+mn-lt"/>
              </a:rPr>
              <a:t>전자</a:t>
            </a:r>
            <a:r>
              <a:rPr lang="en-US" sz="1200" dirty="0">
                <a:ea typeface="+mn-lt"/>
                <a:cs typeface="+mn-lt"/>
              </a:rPr>
              <a:t> </a:t>
            </a:r>
            <a:r>
              <a:rPr lang="en-US" sz="1200" dirty="0" err="1">
                <a:ea typeface="+mn-lt"/>
                <a:cs typeface="+mn-lt"/>
              </a:rPr>
              <a:t>의료</a:t>
            </a:r>
            <a:r>
              <a:rPr lang="en-US" sz="1200" dirty="0">
                <a:ea typeface="+mn-lt"/>
                <a:cs typeface="+mn-lt"/>
              </a:rPr>
              <a:t> </a:t>
            </a:r>
            <a:r>
              <a:rPr lang="en-US" sz="1200" dirty="0" err="1">
                <a:ea typeface="+mn-lt"/>
                <a:cs typeface="+mn-lt"/>
              </a:rPr>
              <a:t>기록</a:t>
            </a:r>
            <a:r>
              <a:rPr lang="en-US" sz="1200" dirty="0">
                <a:ea typeface="+mn-lt"/>
                <a:cs typeface="+mn-lt"/>
              </a:rPr>
              <a:t> </a:t>
            </a:r>
            <a:r>
              <a:rPr lang="en-US" sz="1200" dirty="0" err="1">
                <a:ea typeface="+mn-lt"/>
                <a:cs typeface="+mn-lt"/>
              </a:rPr>
              <a:t>데이터베이스</a:t>
            </a:r>
            <a:r>
              <a:rPr lang="en-US" sz="1200" dirty="0">
                <a:ea typeface="+mn-lt"/>
                <a:cs typeface="+mn-lt"/>
              </a:rPr>
              <a:t>(Epic Systems)</a:t>
            </a:r>
            <a:r>
              <a:rPr lang="en-US" sz="1200" dirty="0" err="1">
                <a:ea typeface="+mn-lt"/>
                <a:cs typeface="+mn-lt"/>
              </a:rPr>
              <a:t>에서</a:t>
            </a:r>
            <a:r>
              <a:rPr lang="en-US" sz="1200" dirty="0">
                <a:ea typeface="+mn-lt"/>
                <a:cs typeface="+mn-lt"/>
              </a:rPr>
              <a:t> </a:t>
            </a:r>
            <a:r>
              <a:rPr lang="en-US" sz="1200" dirty="0" err="1">
                <a:ea typeface="+mn-lt"/>
                <a:cs typeface="+mn-lt"/>
              </a:rPr>
              <a:t>실험실</a:t>
            </a:r>
            <a:r>
              <a:rPr lang="en-US" sz="1200" dirty="0">
                <a:ea typeface="+mn-lt"/>
                <a:cs typeface="+mn-lt"/>
              </a:rPr>
              <a:t> </a:t>
            </a:r>
            <a:r>
              <a:rPr lang="en-US" sz="1200" dirty="0" err="1">
                <a:ea typeface="+mn-lt"/>
                <a:cs typeface="+mn-lt"/>
              </a:rPr>
              <a:t>테스트와</a:t>
            </a:r>
            <a:r>
              <a:rPr lang="en-US" sz="1200" dirty="0">
                <a:ea typeface="+mn-lt"/>
                <a:cs typeface="+mn-lt"/>
              </a:rPr>
              <a:t> </a:t>
            </a:r>
            <a:r>
              <a:rPr lang="en-US" sz="1200" dirty="0" err="1">
                <a:ea typeface="+mn-lt"/>
                <a:cs typeface="+mn-lt"/>
              </a:rPr>
              <a:t>심혈관</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초음파</a:t>
            </a:r>
            <a:r>
              <a:rPr lang="en-US" sz="1200" dirty="0">
                <a:ea typeface="+mn-lt"/>
                <a:cs typeface="+mn-lt"/>
              </a:rPr>
              <a:t> </a:t>
            </a:r>
            <a:r>
              <a:rPr lang="en-US" sz="1200" dirty="0" err="1">
                <a:ea typeface="+mn-lt"/>
                <a:cs typeface="+mn-lt"/>
              </a:rPr>
              <a:t>변수를</a:t>
            </a:r>
            <a:r>
              <a:rPr lang="en-US" sz="1200" dirty="0">
                <a:ea typeface="+mn-lt"/>
                <a:cs typeface="+mn-lt"/>
              </a:rPr>
              <a:t> </a:t>
            </a:r>
            <a:r>
              <a:rPr lang="en-US" sz="1200" dirty="0" err="1">
                <a:ea typeface="+mn-lt"/>
                <a:cs typeface="+mn-lt"/>
              </a:rPr>
              <a:t>수집했다</a:t>
            </a:r>
            <a:r>
              <a:rPr lang="en-US" sz="1200" dirty="0">
                <a:ea typeface="+mn-lt"/>
                <a:cs typeface="+mn-lt"/>
              </a:rPr>
              <a:t>. </a:t>
            </a:r>
            <a:r>
              <a:rPr lang="en-US" sz="1200" dirty="0" err="1">
                <a:ea typeface="+mn-lt"/>
                <a:cs typeface="+mn-lt"/>
              </a:rPr>
              <a:t>이러한</a:t>
            </a:r>
            <a:r>
              <a:rPr lang="en-US" sz="1200" dirty="0">
                <a:ea typeface="+mn-lt"/>
                <a:cs typeface="+mn-lt"/>
              </a:rPr>
              <a:t> </a:t>
            </a:r>
            <a:r>
              <a:rPr lang="en-US" sz="1200" dirty="0" err="1">
                <a:ea typeface="+mn-lt"/>
                <a:cs typeface="+mn-lt"/>
              </a:rPr>
              <a:t>환자들</a:t>
            </a:r>
            <a:r>
              <a:rPr lang="en-US" sz="1200" dirty="0">
                <a:ea typeface="+mn-lt"/>
                <a:cs typeface="+mn-lt"/>
              </a:rPr>
              <a:t> 중, 1560명(36%)은 </a:t>
            </a:r>
            <a:r>
              <a:rPr lang="en-US" sz="1200" dirty="0" err="1">
                <a:ea typeface="+mn-lt"/>
                <a:cs typeface="+mn-lt"/>
              </a:rPr>
              <a:t>적어도</a:t>
            </a:r>
            <a:r>
              <a:rPr lang="en-US" sz="1200" dirty="0">
                <a:ea typeface="+mn-lt"/>
                <a:cs typeface="+mn-lt"/>
              </a:rPr>
              <a:t> 한 </a:t>
            </a:r>
            <a:r>
              <a:rPr lang="en-US" sz="1200" dirty="0" err="1">
                <a:ea typeface="+mn-lt"/>
                <a:cs typeface="+mn-lt"/>
              </a:rPr>
              <a:t>가지</a:t>
            </a:r>
            <a:r>
              <a:rPr lang="en-US" sz="1200" dirty="0">
                <a:ea typeface="+mn-lt"/>
                <a:cs typeface="+mn-lt"/>
              </a:rPr>
              <a:t> </a:t>
            </a:r>
            <a:r>
              <a:rPr lang="en-US" sz="1200" dirty="0" err="1">
                <a:ea typeface="+mn-lt"/>
                <a:cs typeface="+mn-lt"/>
              </a:rPr>
              <a:t>유형의</a:t>
            </a:r>
            <a:r>
              <a:rPr lang="en-US" sz="1200" dirty="0">
                <a:ea typeface="+mn-lt"/>
                <a:cs typeface="+mn-lt"/>
              </a:rPr>
              <a:t> </a:t>
            </a:r>
            <a:r>
              <a:rPr lang="en-US" sz="1200" dirty="0" err="1">
                <a:ea typeface="+mn-lt"/>
                <a:cs typeface="+mn-lt"/>
              </a:rPr>
              <a:t>CTRCD로</a:t>
            </a:r>
            <a:r>
              <a:rPr lang="en-US" sz="1200" dirty="0">
                <a:ea typeface="+mn-lt"/>
                <a:cs typeface="+mn-lt"/>
              </a:rPr>
              <a:t> </a:t>
            </a:r>
            <a:r>
              <a:rPr lang="en-US" sz="1200" dirty="0" err="1">
                <a:ea typeface="+mn-lt"/>
                <a:cs typeface="+mn-lt"/>
              </a:rPr>
              <a:t>진단되었고</a:t>
            </a:r>
            <a:r>
              <a:rPr lang="en-US" sz="1200" dirty="0">
                <a:ea typeface="+mn-lt"/>
                <a:cs typeface="+mn-lt"/>
              </a:rPr>
              <a:t>, 838명(19%)은 암 </a:t>
            </a:r>
            <a:r>
              <a:rPr lang="en-US" sz="1200" dirty="0" err="1">
                <a:ea typeface="+mn-lt"/>
                <a:cs typeface="+mn-lt"/>
              </a:rPr>
              <a:t>치료</a:t>
            </a:r>
            <a:r>
              <a:rPr lang="en-US" sz="1200" dirty="0">
                <a:ea typeface="+mn-lt"/>
                <a:cs typeface="+mn-lt"/>
              </a:rPr>
              <a:t>(de novo) 후 </a:t>
            </a:r>
            <a:r>
              <a:rPr lang="en-US" sz="1200" dirty="0" err="1">
                <a:ea typeface="+mn-lt"/>
                <a:cs typeface="+mn-lt"/>
              </a:rPr>
              <a:t>CTRCD가</a:t>
            </a:r>
            <a:r>
              <a:rPr lang="en-US" sz="1200" dirty="0">
                <a:ea typeface="+mn-lt"/>
                <a:cs typeface="+mn-lt"/>
              </a:rPr>
              <a:t> </a:t>
            </a:r>
            <a:r>
              <a:rPr lang="en-US" sz="1200" dirty="0" err="1">
                <a:ea typeface="+mn-lt"/>
                <a:cs typeface="+mn-lt"/>
              </a:rPr>
              <a:t>개발되었다</a:t>
            </a:r>
            <a:r>
              <a:rPr lang="en-US" sz="1200" dirty="0">
                <a:ea typeface="+mn-lt"/>
                <a:cs typeface="+mn-lt"/>
              </a:rPr>
              <a:t>. </a:t>
            </a:r>
            <a:r>
              <a:rPr lang="en-US" sz="1200" dirty="0" err="1">
                <a:ea typeface="+mn-lt"/>
                <a:cs typeface="+mn-lt"/>
              </a:rPr>
              <a:t>우리는</a:t>
            </a:r>
            <a:r>
              <a:rPr lang="en-US" sz="1200" dirty="0">
                <a:ea typeface="+mn-lt"/>
                <a:cs typeface="+mn-lt"/>
              </a:rPr>
              <a:t>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 </a:t>
            </a:r>
            <a:r>
              <a:rPr lang="en-US" sz="1200" dirty="0" err="1">
                <a:ea typeface="+mn-lt"/>
                <a:cs typeface="+mn-lt"/>
              </a:rPr>
              <a:t>알고리즘이</a:t>
            </a:r>
            <a:r>
              <a:rPr lang="en-US" sz="1200" dirty="0">
                <a:ea typeface="+mn-lt"/>
                <a:cs typeface="+mn-lt"/>
              </a:rPr>
              <a:t> </a:t>
            </a:r>
            <a:r>
              <a:rPr lang="en-US" sz="1200" dirty="0" err="1">
                <a:ea typeface="+mn-lt"/>
                <a:cs typeface="+mn-lt"/>
              </a:rPr>
              <a:t>임상적으로</a:t>
            </a:r>
            <a:r>
              <a:rPr lang="en-US" sz="1200" dirty="0">
                <a:ea typeface="+mn-lt"/>
                <a:cs typeface="+mn-lt"/>
              </a:rPr>
              <a:t> </a:t>
            </a:r>
            <a:r>
              <a:rPr lang="en-US" sz="1200" dirty="0" err="1">
                <a:ea typeface="+mn-lt"/>
                <a:cs typeface="+mn-lt"/>
              </a:rPr>
              <a:t>관련된</a:t>
            </a:r>
            <a:r>
              <a:rPr lang="en-US" sz="1200" dirty="0">
                <a:ea typeface="+mn-lt"/>
                <a:cs typeface="+mn-lt"/>
              </a:rPr>
              <a:t> </a:t>
            </a:r>
            <a:r>
              <a:rPr lang="en-US" sz="1200" dirty="0" err="1">
                <a:ea typeface="+mn-lt"/>
                <a:cs typeface="+mn-lt"/>
              </a:rPr>
              <a:t>변수에</a:t>
            </a:r>
            <a:r>
              <a:rPr lang="en-US" sz="1200" dirty="0">
                <a:ea typeface="+mn-lt"/>
                <a:cs typeface="+mn-lt"/>
              </a:rPr>
              <a:t> </a:t>
            </a:r>
            <a:r>
              <a:rPr lang="en-US" sz="1200" dirty="0" err="1">
                <a:ea typeface="+mn-lt"/>
                <a:cs typeface="+mn-lt"/>
              </a:rPr>
              <a:t>따라</a:t>
            </a:r>
            <a:r>
              <a:rPr lang="en-US" sz="1200" dirty="0">
                <a:ea typeface="+mn-lt"/>
                <a:cs typeface="+mn-lt"/>
              </a:rPr>
              <a:t> 암 </a:t>
            </a:r>
            <a:r>
              <a:rPr lang="en-US" sz="1200" dirty="0" err="1">
                <a:ea typeface="+mn-lt"/>
                <a:cs typeface="+mn-lt"/>
              </a:rPr>
              <a:t>환자의</a:t>
            </a:r>
            <a:r>
              <a:rPr lang="en-US" sz="1200" dirty="0">
                <a:ea typeface="+mn-lt"/>
                <a:cs typeface="+mn-lt"/>
              </a:rPr>
              <a:t> </a:t>
            </a:r>
            <a:r>
              <a:rPr lang="en-US" sz="1200" dirty="0" err="1">
                <a:ea typeface="+mn-lt"/>
                <a:cs typeface="+mn-lt"/>
              </a:rPr>
              <a:t>CTRCD를</a:t>
            </a:r>
            <a:r>
              <a:rPr lang="en-US" sz="1200" dirty="0">
                <a:ea typeface="+mn-lt"/>
                <a:cs typeface="+mn-lt"/>
              </a:rPr>
              <a:t> </a:t>
            </a:r>
            <a:r>
              <a:rPr lang="en-US" sz="1200" dirty="0" err="1">
                <a:ea typeface="+mn-lt"/>
                <a:cs typeface="+mn-lt"/>
              </a:rPr>
              <a:t>예측하기</a:t>
            </a:r>
            <a:r>
              <a:rPr lang="en-US" sz="1200" dirty="0">
                <a:ea typeface="+mn-lt"/>
                <a:cs typeface="+mn-lt"/>
              </a:rPr>
              <a:t> </a:t>
            </a:r>
            <a:r>
              <a:rPr lang="en-US" sz="1200" dirty="0" err="1">
                <a:ea typeface="+mn-lt"/>
                <a:cs typeface="+mn-lt"/>
              </a:rPr>
              <a:t>위해</a:t>
            </a:r>
            <a:r>
              <a:rPr lang="en-US" sz="1200" dirty="0">
                <a:ea typeface="+mn-lt"/>
                <a:cs typeface="+mn-lt"/>
              </a:rPr>
              <a:t> </a:t>
            </a:r>
            <a:r>
              <a:rPr lang="en-US" sz="1200" dirty="0" err="1">
                <a:ea typeface="+mn-lt"/>
                <a:cs typeface="+mn-lt"/>
              </a:rPr>
              <a:t>구현될</a:t>
            </a:r>
            <a:r>
              <a:rPr lang="en-US" sz="1200" dirty="0">
                <a:ea typeface="+mn-lt"/>
                <a:cs typeface="+mn-lt"/>
              </a:rPr>
              <a:t> 수 </a:t>
            </a:r>
            <a:r>
              <a:rPr lang="en-US" sz="1200" dirty="0" err="1">
                <a:ea typeface="+mn-lt"/>
                <a:cs typeface="+mn-lt"/>
              </a:rPr>
              <a:t>있다고</a:t>
            </a:r>
            <a:r>
              <a:rPr lang="en-US" sz="1200" dirty="0">
                <a:ea typeface="+mn-lt"/>
                <a:cs typeface="+mn-lt"/>
              </a:rPr>
              <a:t> </a:t>
            </a:r>
            <a:r>
              <a:rPr lang="en-US" sz="1200" dirty="0" err="1">
                <a:ea typeface="+mn-lt"/>
                <a:cs typeface="+mn-lt"/>
              </a:rPr>
              <a:t>가정했다</a:t>
            </a:r>
            <a:r>
              <a:rPr lang="en-US" sz="1200" dirty="0">
                <a:ea typeface="+mn-lt"/>
                <a:cs typeface="+mn-lt"/>
              </a:rPr>
              <a:t>. </a:t>
            </a:r>
            <a:r>
              <a:rPr lang="en-US" sz="1200" dirty="0" err="1">
                <a:ea typeface="+mn-lt"/>
                <a:cs typeface="+mn-lt"/>
              </a:rPr>
              <a:t>분류</a:t>
            </a:r>
            <a:r>
              <a:rPr lang="en-US" sz="1200" dirty="0">
                <a:ea typeface="+mn-lt"/>
                <a:cs typeface="+mn-lt"/>
              </a:rPr>
              <a:t> </a:t>
            </a:r>
            <a:r>
              <a:rPr lang="en-US" sz="1200" dirty="0" err="1">
                <a:ea typeface="+mn-lt"/>
                <a:cs typeface="+mn-lt"/>
              </a:rPr>
              <a:t>모델은</a:t>
            </a:r>
            <a:r>
              <a:rPr lang="en-US" sz="1200" dirty="0">
                <a:ea typeface="+mn-lt"/>
                <a:cs typeface="+mn-lt"/>
              </a:rPr>
              <a:t> </a:t>
            </a:r>
            <a:r>
              <a:rPr lang="en-US" sz="1200" dirty="0" err="1">
                <a:ea typeface="+mn-lt"/>
                <a:cs typeface="+mn-lt"/>
              </a:rPr>
              <a:t>관상동맥</a:t>
            </a:r>
            <a:r>
              <a:rPr lang="en-US" sz="1200" dirty="0">
                <a:ea typeface="+mn-lt"/>
                <a:cs typeface="+mn-lt"/>
              </a:rPr>
              <a:t> </a:t>
            </a:r>
            <a:r>
              <a:rPr lang="en-US" sz="1200" dirty="0" err="1">
                <a:ea typeface="+mn-lt"/>
                <a:cs typeface="+mn-lt"/>
              </a:rPr>
              <a:t>질환</a:t>
            </a:r>
            <a:r>
              <a:rPr lang="en-US" sz="1200" dirty="0">
                <a:ea typeface="+mn-lt"/>
                <a:cs typeface="+mn-lt"/>
              </a:rPr>
              <a:t>(</a:t>
            </a:r>
            <a:r>
              <a:rPr lang="en-US" sz="1200" dirty="0" err="1">
                <a:ea typeface="+mn-lt"/>
                <a:cs typeface="+mn-lt"/>
              </a:rPr>
              <a:t>수신기</a:t>
            </a:r>
            <a:r>
              <a:rPr lang="en-US" sz="1200" dirty="0">
                <a:ea typeface="+mn-lt"/>
                <a:cs typeface="+mn-lt"/>
              </a:rPr>
              <a:t> </a:t>
            </a:r>
            <a:r>
              <a:rPr lang="en-US" sz="1200" dirty="0" err="1">
                <a:ea typeface="+mn-lt"/>
                <a:cs typeface="+mn-lt"/>
              </a:rPr>
              <a:t>작동</a:t>
            </a:r>
            <a:r>
              <a:rPr lang="en-US" sz="1200" dirty="0">
                <a:ea typeface="+mn-lt"/>
                <a:cs typeface="+mn-lt"/>
              </a:rPr>
              <a:t> </a:t>
            </a:r>
            <a:r>
              <a:rPr lang="en-US" sz="1200" dirty="0" err="1">
                <a:ea typeface="+mn-lt"/>
                <a:cs typeface="+mn-lt"/>
              </a:rPr>
              <a:t>특성</a:t>
            </a:r>
            <a:r>
              <a:rPr lang="en-US" sz="1200" dirty="0">
                <a:ea typeface="+mn-lt"/>
                <a:cs typeface="+mn-lt"/>
              </a:rPr>
              <a:t> </a:t>
            </a:r>
            <a:r>
              <a:rPr lang="en-US" sz="1200" dirty="0" err="1">
                <a:ea typeface="+mn-lt"/>
                <a:cs typeface="+mn-lt"/>
              </a:rPr>
              <a:t>곡선</a:t>
            </a:r>
            <a:r>
              <a:rPr lang="en-US" sz="1200" dirty="0">
                <a:ea typeface="+mn-lt"/>
                <a:cs typeface="+mn-lt"/>
              </a:rPr>
              <a:t>[AUROC], 0.821; 95% CI, 0.815-0.826), </a:t>
            </a:r>
            <a:r>
              <a:rPr lang="en-US" sz="1200" dirty="0" err="1">
                <a:ea typeface="+mn-lt"/>
                <a:cs typeface="+mn-lt"/>
              </a:rPr>
              <a:t>심방세동</a:t>
            </a:r>
            <a:r>
              <a:rPr lang="en-US" sz="1200" dirty="0">
                <a:ea typeface="+mn-lt"/>
                <a:cs typeface="+mn-lt"/>
              </a:rPr>
              <a:t>(AUROC, 0.787; 95% CI, 0.782-0.792)을 </a:t>
            </a:r>
            <a:r>
              <a:rPr lang="en-US" sz="1200" dirty="0" err="1">
                <a:ea typeface="+mn-lt"/>
                <a:cs typeface="+mn-lt"/>
              </a:rPr>
              <a:t>포함한</a:t>
            </a:r>
            <a:r>
              <a:rPr lang="en-US" sz="1200" dirty="0">
                <a:ea typeface="+mn-lt"/>
                <a:cs typeface="+mn-lt"/>
              </a:rPr>
              <a:t> 6가지 </a:t>
            </a:r>
            <a:r>
              <a:rPr lang="en-US" sz="1200" dirty="0" err="1">
                <a:ea typeface="+mn-lt"/>
                <a:cs typeface="+mn-lt"/>
              </a:rPr>
              <a:t>유형의</a:t>
            </a:r>
            <a:r>
              <a:rPr lang="en-US" sz="1200" dirty="0">
                <a:ea typeface="+mn-lt"/>
                <a:cs typeface="+mn-lt"/>
              </a:rPr>
              <a:t> </a:t>
            </a:r>
            <a:r>
              <a:rPr lang="en-US" sz="1200" dirty="0" err="1">
                <a:ea typeface="+mn-lt"/>
                <a:cs typeface="+mn-lt"/>
              </a:rPr>
              <a:t>심혈관</a:t>
            </a:r>
            <a:r>
              <a:rPr lang="en-US" sz="1200" dirty="0">
                <a:ea typeface="+mn-lt"/>
                <a:cs typeface="+mn-lt"/>
              </a:rPr>
              <a:t> </a:t>
            </a:r>
            <a:r>
              <a:rPr lang="en-US" sz="1200" dirty="0" err="1">
                <a:ea typeface="+mn-lt"/>
                <a:cs typeface="+mn-lt"/>
              </a:rPr>
              <a:t>결과에</a:t>
            </a:r>
            <a:r>
              <a:rPr lang="en-US" sz="1200" dirty="0">
                <a:ea typeface="+mn-lt"/>
                <a:cs typeface="+mn-lt"/>
              </a:rPr>
              <a:t> </a:t>
            </a:r>
            <a:r>
              <a:rPr lang="en-US" sz="1200" dirty="0" err="1">
                <a:ea typeface="+mn-lt"/>
                <a:cs typeface="+mn-lt"/>
              </a:rPr>
              <a:t>대해</a:t>
            </a:r>
            <a:r>
              <a:rPr lang="en-US" sz="1200" dirty="0">
                <a:ea typeface="+mn-lt"/>
                <a:cs typeface="+mn-lt"/>
              </a:rPr>
              <a:t> </a:t>
            </a:r>
            <a:r>
              <a:rPr lang="en-US" sz="1200" dirty="0" err="1">
                <a:ea typeface="+mn-lt"/>
                <a:cs typeface="+mn-lt"/>
              </a:rPr>
              <a:t>훈련</a:t>
            </a:r>
            <a:r>
              <a:rPr lang="en-US" sz="1200" dirty="0">
                <a:ea typeface="+mn-lt"/>
                <a:cs typeface="+mn-lt"/>
              </a:rPr>
              <a:t> 및 </a:t>
            </a:r>
            <a:r>
              <a:rPr lang="en-US" sz="1200" dirty="0" err="1">
                <a:ea typeface="+mn-lt"/>
                <a:cs typeface="+mn-lt"/>
              </a:rPr>
              <a:t>평가되었다</a:t>
            </a:r>
            <a:r>
              <a:rPr lang="en-US" sz="1200" dirty="0">
                <a:ea typeface="+mn-lt"/>
                <a:cs typeface="+mn-lt"/>
              </a:rPr>
              <a:t>.% CI, 0.650-0.670), </a:t>
            </a:r>
            <a:r>
              <a:rPr lang="en-US" sz="1200" dirty="0" err="1">
                <a:ea typeface="+mn-lt"/>
                <a:cs typeface="+mn-lt"/>
              </a:rPr>
              <a:t>심근경색</a:t>
            </a:r>
            <a:r>
              <a:rPr lang="en-US" sz="1200" dirty="0">
                <a:ea typeface="+mn-lt"/>
                <a:cs typeface="+mn-lt"/>
              </a:rPr>
              <a:t>(AUROC, 0.807; 95% CI, 0.799-0.816), de novo CTRCD(AUROC, 0.802; 95% CI, 0.797-0.807)가 </a:t>
            </a:r>
            <a:r>
              <a:rPr lang="en-US" sz="1200" dirty="0" err="1">
                <a:ea typeface="+mn-lt"/>
                <a:cs typeface="+mn-lt"/>
              </a:rPr>
              <a:t>그것이다</a:t>
            </a:r>
            <a:r>
              <a:rPr lang="en-US" sz="1200" dirty="0">
                <a:ea typeface="+mn-lt"/>
                <a:cs typeface="+mn-lt"/>
              </a:rPr>
              <a:t>. </a:t>
            </a:r>
            <a:r>
              <a:rPr lang="en-US" sz="1200" dirty="0" err="1">
                <a:ea typeface="+mn-lt"/>
                <a:cs typeface="+mn-lt"/>
              </a:rPr>
              <a:t>모델</a:t>
            </a:r>
            <a:r>
              <a:rPr lang="en-US" sz="1200" dirty="0">
                <a:ea typeface="+mn-lt"/>
                <a:cs typeface="+mn-lt"/>
              </a:rPr>
              <a:t> </a:t>
            </a:r>
            <a:r>
              <a:rPr lang="en-US" sz="1200" dirty="0" err="1">
                <a:ea typeface="+mn-lt"/>
                <a:cs typeface="+mn-lt"/>
              </a:rPr>
              <a:t>일반화</a:t>
            </a:r>
            <a:r>
              <a:rPr lang="en-US" sz="1200" dirty="0">
                <a:ea typeface="+mn-lt"/>
                <a:cs typeface="+mn-lt"/>
              </a:rPr>
              <a:t> </a:t>
            </a:r>
            <a:r>
              <a:rPr lang="en-US" sz="1200" dirty="0" err="1">
                <a:ea typeface="+mn-lt"/>
                <a:cs typeface="+mn-lt"/>
              </a:rPr>
              <a:t>가능성은</a:t>
            </a:r>
            <a:r>
              <a:rPr lang="en-US" sz="1200" dirty="0">
                <a:ea typeface="+mn-lt"/>
                <a:cs typeface="+mn-lt"/>
              </a:rPr>
              <a:t> </a:t>
            </a:r>
            <a:r>
              <a:rPr lang="en-US" sz="1200" dirty="0" err="1">
                <a:ea typeface="+mn-lt"/>
                <a:cs typeface="+mn-lt"/>
              </a:rPr>
              <a:t>시간</a:t>
            </a:r>
            <a:r>
              <a:rPr lang="en-US" sz="1200" dirty="0">
                <a:ea typeface="+mn-lt"/>
                <a:cs typeface="+mn-lt"/>
              </a:rPr>
              <a:t> </a:t>
            </a:r>
            <a:r>
              <a:rPr lang="en-US" sz="1200" dirty="0" err="1">
                <a:ea typeface="+mn-lt"/>
                <a:cs typeface="+mn-lt"/>
              </a:rPr>
              <a:t>분할</a:t>
            </a:r>
            <a:r>
              <a:rPr lang="en-US" sz="1200" dirty="0">
                <a:ea typeface="+mn-lt"/>
                <a:cs typeface="+mn-lt"/>
              </a:rPr>
              <a:t> </a:t>
            </a:r>
            <a:r>
              <a:rPr lang="en-US" sz="1200" dirty="0" err="1">
                <a:ea typeface="+mn-lt"/>
                <a:cs typeface="+mn-lt"/>
              </a:rPr>
              <a:t>데이터를</a:t>
            </a:r>
            <a:r>
              <a:rPr lang="en-US" sz="1200" dirty="0">
                <a:ea typeface="+mn-lt"/>
                <a:cs typeface="+mn-lt"/>
              </a:rPr>
              <a:t> </a:t>
            </a:r>
            <a:r>
              <a:rPr lang="en-US" sz="1200" dirty="0" err="1">
                <a:ea typeface="+mn-lt"/>
                <a:cs typeface="+mn-lt"/>
              </a:rPr>
              <a:t>사용하여</a:t>
            </a:r>
            <a:r>
              <a:rPr lang="en-US" sz="1200" dirty="0">
                <a:ea typeface="+mn-lt"/>
                <a:cs typeface="+mn-lt"/>
              </a:rPr>
              <a:t> </a:t>
            </a:r>
            <a:r>
              <a:rPr lang="en-US" sz="1200" dirty="0" err="1">
                <a:ea typeface="+mn-lt"/>
                <a:cs typeface="+mn-lt"/>
              </a:rPr>
              <a:t>추가로</a:t>
            </a:r>
            <a:r>
              <a:rPr lang="en-US" sz="1200" dirty="0">
                <a:ea typeface="+mn-lt"/>
                <a:cs typeface="+mn-lt"/>
              </a:rPr>
              <a:t> </a:t>
            </a:r>
            <a:r>
              <a:rPr lang="en-US" sz="1200" dirty="0" err="1">
                <a:ea typeface="+mn-lt"/>
                <a:cs typeface="+mn-lt"/>
              </a:rPr>
              <a:t>확인되었습니다</a:t>
            </a:r>
            <a:r>
              <a:rPr lang="en-US" sz="1200" dirty="0">
                <a:ea typeface="+mn-lt"/>
                <a:cs typeface="+mn-lt"/>
              </a:rPr>
              <a:t>. </a:t>
            </a:r>
            <a:r>
              <a:rPr lang="en-US" sz="1200" dirty="0" err="1">
                <a:ea typeface="+mn-lt"/>
                <a:cs typeface="+mn-lt"/>
              </a:rPr>
              <a:t>모델</a:t>
            </a:r>
            <a:r>
              <a:rPr lang="en-US" sz="1200" dirty="0">
                <a:ea typeface="+mn-lt"/>
                <a:cs typeface="+mn-lt"/>
              </a:rPr>
              <a:t> </a:t>
            </a:r>
            <a:r>
              <a:rPr lang="en-US" sz="1200" dirty="0" err="1">
                <a:ea typeface="+mn-lt"/>
                <a:cs typeface="+mn-lt"/>
              </a:rPr>
              <a:t>검사에서</a:t>
            </a:r>
            <a:r>
              <a:rPr lang="en-US" sz="1200" dirty="0">
                <a:ea typeface="+mn-lt"/>
                <a:cs typeface="+mn-lt"/>
              </a:rPr>
              <a:t> </a:t>
            </a:r>
            <a:r>
              <a:rPr lang="en-US" sz="1200" dirty="0" err="1">
                <a:ea typeface="+mn-lt"/>
                <a:cs typeface="+mn-lt"/>
              </a:rPr>
              <a:t>연령</a:t>
            </a:r>
            <a:r>
              <a:rPr lang="en-US" sz="1200" dirty="0">
                <a:ea typeface="+mn-lt"/>
                <a:cs typeface="+mn-lt"/>
              </a:rPr>
              <a:t>, </a:t>
            </a:r>
            <a:r>
              <a:rPr lang="en-US" sz="1200" dirty="0" err="1">
                <a:ea typeface="+mn-lt"/>
                <a:cs typeface="+mn-lt"/>
              </a:rPr>
              <a:t>고혈압</a:t>
            </a:r>
            <a:r>
              <a:rPr lang="en-US" sz="1200" dirty="0">
                <a:ea typeface="+mn-lt"/>
                <a:cs typeface="+mn-lt"/>
              </a:rPr>
              <a:t>, </a:t>
            </a:r>
            <a:r>
              <a:rPr lang="en-US" sz="1200" dirty="0" err="1">
                <a:ea typeface="+mn-lt"/>
                <a:cs typeface="+mn-lt"/>
              </a:rPr>
              <a:t>포도당</a:t>
            </a:r>
            <a:r>
              <a:rPr lang="en-US" sz="1200" dirty="0">
                <a:ea typeface="+mn-lt"/>
                <a:cs typeface="+mn-lt"/>
              </a:rPr>
              <a:t> </a:t>
            </a:r>
            <a:r>
              <a:rPr lang="en-US" sz="1200" dirty="0" err="1">
                <a:ea typeface="+mn-lt"/>
                <a:cs typeface="+mn-lt"/>
              </a:rPr>
              <a:t>수치</a:t>
            </a:r>
            <a:r>
              <a:rPr lang="en-US" sz="1200" dirty="0">
                <a:ea typeface="+mn-lt"/>
                <a:cs typeface="+mn-lt"/>
              </a:rPr>
              <a:t>, </a:t>
            </a:r>
            <a:r>
              <a:rPr lang="en-US" sz="1200" dirty="0" err="1">
                <a:ea typeface="+mn-lt"/>
                <a:cs typeface="+mn-lt"/>
              </a:rPr>
              <a:t>좌심실</a:t>
            </a:r>
            <a:r>
              <a:rPr lang="en-US" sz="1200" dirty="0">
                <a:ea typeface="+mn-lt"/>
                <a:cs typeface="+mn-lt"/>
              </a:rPr>
              <a:t> </a:t>
            </a:r>
            <a:r>
              <a:rPr lang="en-US" sz="1200" dirty="0" err="1">
                <a:ea typeface="+mn-lt"/>
                <a:cs typeface="+mn-lt"/>
              </a:rPr>
              <a:t>배출</a:t>
            </a:r>
            <a:r>
              <a:rPr lang="en-US" sz="1200" dirty="0">
                <a:ea typeface="+mn-lt"/>
                <a:cs typeface="+mn-lt"/>
              </a:rPr>
              <a:t> </a:t>
            </a:r>
            <a:r>
              <a:rPr lang="en-US" sz="1200" dirty="0" err="1">
                <a:ea typeface="+mn-lt"/>
                <a:cs typeface="+mn-lt"/>
              </a:rPr>
              <a:t>비율</a:t>
            </a:r>
            <a:r>
              <a:rPr lang="en-US" sz="1200" dirty="0">
                <a:ea typeface="+mn-lt"/>
                <a:cs typeface="+mn-lt"/>
              </a:rPr>
              <a:t>, </a:t>
            </a:r>
            <a:r>
              <a:rPr lang="en-US" sz="1200" dirty="0" err="1">
                <a:ea typeface="+mn-lt"/>
                <a:cs typeface="+mn-lt"/>
              </a:rPr>
              <a:t>크레아티닌</a:t>
            </a:r>
            <a:r>
              <a:rPr lang="en-US" sz="1200" dirty="0">
                <a:ea typeface="+mn-lt"/>
                <a:cs typeface="+mn-lt"/>
              </a:rPr>
              <a:t> 및 </a:t>
            </a:r>
            <a:r>
              <a:rPr lang="en-US" sz="1200" dirty="0" err="1">
                <a:ea typeface="+mn-lt"/>
                <a:cs typeface="+mn-lt"/>
              </a:rPr>
              <a:t>아스파르트산</a:t>
            </a:r>
            <a:r>
              <a:rPr lang="en-US" sz="1200" dirty="0">
                <a:ea typeface="+mn-lt"/>
                <a:cs typeface="+mn-lt"/>
              </a:rPr>
              <a:t> </a:t>
            </a:r>
            <a:r>
              <a:rPr lang="en-US" sz="1200" dirty="0" err="1">
                <a:ea typeface="+mn-lt"/>
                <a:cs typeface="+mn-lt"/>
              </a:rPr>
              <a:t>아미노트랜스퍼레이스</a:t>
            </a:r>
            <a:r>
              <a:rPr lang="en-US" sz="1200" dirty="0">
                <a:ea typeface="+mn-lt"/>
                <a:cs typeface="+mn-lt"/>
              </a:rPr>
              <a:t> </a:t>
            </a:r>
            <a:r>
              <a:rPr lang="en-US" sz="1200" dirty="0" err="1">
                <a:ea typeface="+mn-lt"/>
                <a:cs typeface="+mn-lt"/>
              </a:rPr>
              <a:t>수준을</a:t>
            </a:r>
            <a:r>
              <a:rPr lang="en-US" sz="1200" dirty="0">
                <a:ea typeface="+mn-lt"/>
                <a:cs typeface="+mn-lt"/>
              </a:rPr>
              <a:t> </a:t>
            </a:r>
            <a:r>
              <a:rPr lang="en-US" sz="1200" dirty="0" err="1">
                <a:ea typeface="+mn-lt"/>
                <a:cs typeface="+mn-lt"/>
              </a:rPr>
              <a:t>포함하여</a:t>
            </a:r>
            <a:r>
              <a:rPr lang="en-US" sz="1200" dirty="0">
                <a:ea typeface="+mn-lt"/>
                <a:cs typeface="+mn-lt"/>
              </a:rPr>
              <a:t> </a:t>
            </a:r>
            <a:r>
              <a:rPr lang="en-US" sz="1200" dirty="0" err="1">
                <a:ea typeface="+mn-lt"/>
                <a:cs typeface="+mn-lt"/>
              </a:rPr>
              <a:t>CTRCD와</a:t>
            </a:r>
            <a:r>
              <a:rPr lang="en-US" sz="1200" dirty="0">
                <a:ea typeface="+mn-lt"/>
                <a:cs typeface="+mn-lt"/>
              </a:rPr>
              <a:t> </a:t>
            </a:r>
            <a:r>
              <a:rPr lang="en-US" sz="1200" dirty="0" err="1">
                <a:ea typeface="+mn-lt"/>
                <a:cs typeface="+mn-lt"/>
              </a:rPr>
              <a:t>유의하게</a:t>
            </a:r>
            <a:r>
              <a:rPr lang="en-US" sz="1200" dirty="0">
                <a:ea typeface="+mn-lt"/>
                <a:cs typeface="+mn-lt"/>
              </a:rPr>
              <a:t> </a:t>
            </a:r>
            <a:r>
              <a:rPr lang="en-US" sz="1200" dirty="0" err="1">
                <a:ea typeface="+mn-lt"/>
                <a:cs typeface="+mn-lt"/>
              </a:rPr>
              <a:t>관련된</a:t>
            </a:r>
            <a:r>
              <a:rPr lang="en-US" sz="1200" dirty="0">
                <a:ea typeface="+mn-lt"/>
                <a:cs typeface="+mn-lt"/>
              </a:rPr>
              <a:t> 몇 </a:t>
            </a:r>
            <a:r>
              <a:rPr lang="en-US" sz="1200" dirty="0" err="1">
                <a:ea typeface="+mn-lt"/>
                <a:cs typeface="+mn-lt"/>
              </a:rPr>
              <a:t>가지</a:t>
            </a:r>
            <a:r>
              <a:rPr lang="en-US" sz="1200" dirty="0">
                <a:ea typeface="+mn-lt"/>
                <a:cs typeface="+mn-lt"/>
              </a:rPr>
              <a:t> </a:t>
            </a:r>
            <a:r>
              <a:rPr lang="en-US" sz="1200" dirty="0" err="1">
                <a:ea typeface="+mn-lt"/>
                <a:cs typeface="+mn-lt"/>
              </a:rPr>
              <a:t>변수가</a:t>
            </a:r>
            <a:r>
              <a:rPr lang="en-US" sz="1200" dirty="0">
                <a:ea typeface="+mn-lt"/>
                <a:cs typeface="+mn-lt"/>
              </a:rPr>
              <a:t> </a:t>
            </a:r>
            <a:r>
              <a:rPr lang="en-US" sz="1200" dirty="0" err="1">
                <a:ea typeface="+mn-lt"/>
                <a:cs typeface="+mn-lt"/>
              </a:rPr>
              <a:t>밝혀졌다</a:t>
            </a:r>
            <a:r>
              <a:rPr lang="en-US" sz="1200" dirty="0">
                <a:ea typeface="+mn-lt"/>
                <a:cs typeface="+mn-lt"/>
              </a:rPr>
              <a:t>.</a:t>
            </a:r>
            <a:endParaRPr lang="ko-KR" dirty="0">
              <a:ea typeface="+mn-lt"/>
              <a:cs typeface="+mn-lt"/>
            </a:endParaRPr>
          </a:p>
          <a:p>
            <a:pPr marL="0" indent="0">
              <a:buNone/>
            </a:pPr>
            <a:r>
              <a:rPr lang="en-US" sz="1200" dirty="0">
                <a:ea typeface="+mn-lt"/>
                <a:cs typeface="+mn-lt"/>
              </a:rPr>
              <a:t>이 </a:t>
            </a:r>
            <a:r>
              <a:rPr lang="en-US" sz="1200" dirty="0" err="1">
                <a:ea typeface="+mn-lt"/>
                <a:cs typeface="+mn-lt"/>
              </a:rPr>
              <a:t>연구는</a:t>
            </a:r>
            <a:r>
              <a:rPr lang="en-US" sz="1200" dirty="0">
                <a:ea typeface="+mn-lt"/>
                <a:cs typeface="+mn-lt"/>
              </a:rPr>
              <a:t>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 </a:t>
            </a:r>
            <a:r>
              <a:rPr lang="en-US" sz="1200" dirty="0" err="1">
                <a:ea typeface="+mn-lt"/>
                <a:cs typeface="+mn-lt"/>
              </a:rPr>
              <a:t>접근</a:t>
            </a:r>
            <a:r>
              <a:rPr lang="en-US" sz="1200" dirty="0">
                <a:ea typeface="+mn-lt"/>
                <a:cs typeface="+mn-lt"/>
              </a:rPr>
              <a:t> </a:t>
            </a:r>
            <a:r>
              <a:rPr lang="en-US" sz="1200" dirty="0" err="1">
                <a:ea typeface="+mn-lt"/>
                <a:cs typeface="+mn-lt"/>
              </a:rPr>
              <a:t>방식이</a:t>
            </a:r>
            <a:r>
              <a:rPr lang="en-US" sz="1200" dirty="0">
                <a:ea typeface="+mn-lt"/>
                <a:cs typeface="+mn-lt"/>
              </a:rPr>
              <a:t> </a:t>
            </a:r>
            <a:r>
              <a:rPr lang="en-US" sz="1200" dirty="0" err="1">
                <a:ea typeface="+mn-lt"/>
                <a:cs typeface="+mn-lt"/>
              </a:rPr>
              <a:t>의료</a:t>
            </a:r>
            <a:r>
              <a:rPr lang="en-US" sz="1200" dirty="0">
                <a:ea typeface="+mn-lt"/>
                <a:cs typeface="+mn-lt"/>
              </a:rPr>
              <a:t> </a:t>
            </a:r>
            <a:r>
              <a:rPr lang="en-US" sz="1200" dirty="0" err="1">
                <a:ea typeface="+mn-lt"/>
                <a:cs typeface="+mn-lt"/>
              </a:rPr>
              <a:t>시스템의</a:t>
            </a:r>
            <a:r>
              <a:rPr lang="en-US" sz="1200" dirty="0">
                <a:ea typeface="+mn-lt"/>
                <a:cs typeface="+mn-lt"/>
              </a:rPr>
              <a:t> </a:t>
            </a:r>
            <a:r>
              <a:rPr lang="en-US" sz="1200" dirty="0" err="1">
                <a:ea typeface="+mn-lt"/>
                <a:cs typeface="+mn-lt"/>
              </a:rPr>
              <a:t>대규모</a:t>
            </a:r>
            <a:r>
              <a:rPr lang="en-US" sz="1200" dirty="0">
                <a:ea typeface="+mn-lt"/>
                <a:cs typeface="+mn-lt"/>
              </a:rPr>
              <a:t> </a:t>
            </a:r>
            <a:r>
              <a:rPr lang="en-US" sz="1200" dirty="0" err="1">
                <a:ea typeface="+mn-lt"/>
                <a:cs typeface="+mn-lt"/>
              </a:rPr>
              <a:t>세로</a:t>
            </a:r>
            <a:r>
              <a:rPr lang="en-US" sz="1200" dirty="0">
                <a:ea typeface="+mn-lt"/>
                <a:cs typeface="+mn-lt"/>
              </a:rPr>
              <a:t> </a:t>
            </a:r>
            <a:r>
              <a:rPr lang="en-US" sz="1200" dirty="0" err="1">
                <a:ea typeface="+mn-lt"/>
                <a:cs typeface="+mn-lt"/>
              </a:rPr>
              <a:t>환자</a:t>
            </a:r>
            <a:r>
              <a:rPr lang="en-US" sz="1200" dirty="0">
                <a:ea typeface="+mn-lt"/>
                <a:cs typeface="+mn-lt"/>
              </a:rPr>
              <a:t> </a:t>
            </a:r>
            <a:r>
              <a:rPr lang="en-US" sz="1200" dirty="0" err="1">
                <a:ea typeface="+mn-lt"/>
                <a:cs typeface="+mn-lt"/>
              </a:rPr>
              <a:t>데이터를</a:t>
            </a:r>
            <a:r>
              <a:rPr lang="en-US" sz="1200" dirty="0">
                <a:ea typeface="+mn-lt"/>
                <a:cs typeface="+mn-lt"/>
              </a:rPr>
              <a:t> </a:t>
            </a:r>
            <a:r>
              <a:rPr lang="en-US" sz="1200" dirty="0" err="1">
                <a:ea typeface="+mn-lt"/>
                <a:cs typeface="+mn-lt"/>
              </a:rPr>
              <a:t>활용하여</a:t>
            </a:r>
            <a:r>
              <a:rPr lang="en-US" sz="1200" dirty="0">
                <a:ea typeface="+mn-lt"/>
                <a:cs typeface="+mn-lt"/>
              </a:rPr>
              <a:t> </a:t>
            </a:r>
            <a:r>
              <a:rPr lang="en-US" sz="1200" dirty="0" err="1">
                <a:ea typeface="+mn-lt"/>
                <a:cs typeface="+mn-lt"/>
              </a:rPr>
              <a:t>종양학</a:t>
            </a:r>
            <a:r>
              <a:rPr lang="en-US" sz="1200" dirty="0">
                <a:ea typeface="+mn-lt"/>
                <a:cs typeface="+mn-lt"/>
              </a:rPr>
              <a:t> </a:t>
            </a:r>
            <a:r>
              <a:rPr lang="en-US" sz="1200" dirty="0" err="1">
                <a:ea typeface="+mn-lt"/>
                <a:cs typeface="+mn-lt"/>
              </a:rPr>
              <a:t>환자의</a:t>
            </a:r>
            <a:r>
              <a:rPr lang="en-US" sz="1200" dirty="0">
                <a:ea typeface="+mn-lt"/>
                <a:cs typeface="+mn-lt"/>
              </a:rPr>
              <a:t> </a:t>
            </a:r>
            <a:r>
              <a:rPr lang="en-US" sz="1200" dirty="0" err="1">
                <a:ea typeface="+mn-lt"/>
                <a:cs typeface="+mn-lt"/>
              </a:rPr>
              <a:t>심장</a:t>
            </a:r>
            <a:r>
              <a:rPr lang="en-US" sz="1200" dirty="0">
                <a:ea typeface="+mn-lt"/>
                <a:cs typeface="+mn-lt"/>
              </a:rPr>
              <a:t> </a:t>
            </a:r>
            <a:r>
              <a:rPr lang="en-US" sz="1200" dirty="0" err="1">
                <a:ea typeface="+mn-lt"/>
                <a:cs typeface="+mn-lt"/>
              </a:rPr>
              <a:t>위험</a:t>
            </a:r>
            <a:r>
              <a:rPr lang="en-US" sz="1200" dirty="0">
                <a:ea typeface="+mn-lt"/>
                <a:cs typeface="+mn-lt"/>
              </a:rPr>
              <a:t> </a:t>
            </a:r>
            <a:r>
              <a:rPr lang="en-US" sz="1200" dirty="0" err="1">
                <a:ea typeface="+mn-lt"/>
                <a:cs typeface="+mn-lt"/>
              </a:rPr>
              <a:t>계층화를</a:t>
            </a:r>
            <a:r>
              <a:rPr lang="en-US" sz="1200" dirty="0">
                <a:ea typeface="+mn-lt"/>
                <a:cs typeface="+mn-lt"/>
              </a:rPr>
              <a:t> </a:t>
            </a:r>
            <a:r>
              <a:rPr lang="en-US" sz="1200" dirty="0" err="1">
                <a:ea typeface="+mn-lt"/>
                <a:cs typeface="+mn-lt"/>
              </a:rPr>
              <a:t>위한</a:t>
            </a:r>
            <a:r>
              <a:rPr lang="en-US" sz="1200" dirty="0">
                <a:ea typeface="+mn-lt"/>
                <a:cs typeface="+mn-lt"/>
              </a:rPr>
              <a:t> </a:t>
            </a:r>
            <a:r>
              <a:rPr lang="en-US" sz="1200" dirty="0" err="1">
                <a:ea typeface="+mn-lt"/>
                <a:cs typeface="+mn-lt"/>
              </a:rPr>
              <a:t>강력한</a:t>
            </a:r>
            <a:r>
              <a:rPr lang="en-US" sz="1200" dirty="0">
                <a:ea typeface="+mn-lt"/>
                <a:cs typeface="+mn-lt"/>
              </a:rPr>
              <a:t> </a:t>
            </a:r>
            <a:r>
              <a:rPr lang="en-US" sz="1200" dirty="0" err="1">
                <a:ea typeface="+mn-lt"/>
                <a:cs typeface="+mn-lt"/>
              </a:rPr>
              <a:t>도구를</a:t>
            </a:r>
            <a:r>
              <a:rPr lang="en-US" sz="1200" dirty="0">
                <a:ea typeface="+mn-lt"/>
                <a:cs typeface="+mn-lt"/>
              </a:rPr>
              <a:t> </a:t>
            </a:r>
            <a:r>
              <a:rPr lang="en-US" sz="1200" dirty="0" err="1">
                <a:ea typeface="+mn-lt"/>
                <a:cs typeface="+mn-lt"/>
              </a:rPr>
              <a:t>제공한다는</a:t>
            </a:r>
            <a:r>
              <a:rPr lang="en-US" sz="1200" dirty="0">
                <a:ea typeface="+mn-lt"/>
                <a:cs typeface="+mn-lt"/>
              </a:rPr>
              <a:t> </a:t>
            </a:r>
            <a:r>
              <a:rPr lang="en-US" sz="1200" dirty="0" err="1">
                <a:ea typeface="+mn-lt"/>
                <a:cs typeface="+mn-lt"/>
              </a:rPr>
              <a:t>것을</a:t>
            </a:r>
            <a:r>
              <a:rPr lang="en-US" sz="1200" dirty="0">
                <a:ea typeface="+mn-lt"/>
                <a:cs typeface="+mn-lt"/>
              </a:rPr>
              <a:t> </a:t>
            </a:r>
            <a:r>
              <a:rPr lang="en-US" sz="1200" dirty="0" err="1">
                <a:ea typeface="+mn-lt"/>
                <a:cs typeface="+mn-lt"/>
              </a:rPr>
              <a:t>시사한다</a:t>
            </a:r>
            <a:r>
              <a:rPr lang="en-US" sz="1200" dirty="0">
                <a:ea typeface="+mn-lt"/>
                <a:cs typeface="+mn-lt"/>
              </a:rPr>
              <a:t>.</a:t>
            </a:r>
            <a:endParaRPr lang="ko-KR" altLang="en-US">
              <a:ea typeface="+mn-lt"/>
              <a:cs typeface="+mn-lt"/>
            </a:endParaRPr>
          </a:p>
          <a:p>
            <a:pPr marL="0" indent="0">
              <a:buNone/>
            </a:pPr>
            <a:endParaRPr lang="en-US" sz="1200" dirty="0">
              <a:ea typeface="+mn-lt"/>
              <a:cs typeface="+mn-lt"/>
            </a:endParaRPr>
          </a:p>
          <a:p>
            <a:pPr marL="0" indent="0">
              <a:buNone/>
            </a:pPr>
            <a:r>
              <a:rPr lang="en-US" sz="1200" dirty="0" err="1">
                <a:ea typeface="+mn-lt"/>
                <a:cs typeface="+mn-lt"/>
              </a:rPr>
              <a:t>다만</a:t>
            </a:r>
            <a:r>
              <a:rPr lang="en-US" sz="1200" dirty="0">
                <a:ea typeface="+mn-lt"/>
                <a:cs typeface="+mn-lt"/>
              </a:rPr>
              <a:t> 이 </a:t>
            </a:r>
            <a:r>
              <a:rPr lang="ko-KR" altLang="en-US" sz="1200" dirty="0">
                <a:ea typeface="+mn-lt"/>
                <a:cs typeface="+mn-lt"/>
              </a:rPr>
              <a:t>내용은</a:t>
            </a:r>
            <a:r>
              <a:rPr lang="en-US" altLang="ko-KR" sz="1200" dirty="0">
                <a:ea typeface="+mn-lt"/>
                <a:cs typeface="+mn-lt"/>
              </a:rPr>
              <a:t> myocardial infarction </a:t>
            </a:r>
            <a:r>
              <a:rPr lang="en-US" altLang="ko-KR" sz="1200" dirty="0" err="1">
                <a:ea typeface="+mn-lt"/>
                <a:cs typeface="+mn-lt"/>
              </a:rPr>
              <a:t>또는</a:t>
            </a:r>
            <a:r>
              <a:rPr lang="en-US" altLang="ko-KR" sz="1200" dirty="0">
                <a:ea typeface="+mn-lt"/>
                <a:cs typeface="+mn-lt"/>
              </a:rPr>
              <a:t> acute coronary syndrome </a:t>
            </a:r>
            <a:r>
              <a:rPr lang="en-US" altLang="ko-KR" sz="1200" dirty="0" err="1">
                <a:ea typeface="+mn-lt"/>
                <a:cs typeface="+mn-lt"/>
              </a:rPr>
              <a:t>과는</a:t>
            </a:r>
            <a:r>
              <a:rPr lang="en-US" altLang="ko-KR" sz="1200" dirty="0">
                <a:ea typeface="+mn-lt"/>
                <a:cs typeface="+mn-lt"/>
              </a:rPr>
              <a:t> </a:t>
            </a:r>
            <a:r>
              <a:rPr lang="en-US" altLang="ko-KR" sz="1200" dirty="0" err="1">
                <a:ea typeface="+mn-lt"/>
                <a:cs typeface="+mn-lt"/>
              </a:rPr>
              <a:t>무관한</a:t>
            </a:r>
            <a:r>
              <a:rPr lang="en-US" altLang="ko-KR" sz="1200" dirty="0">
                <a:ea typeface="+mn-lt"/>
                <a:cs typeface="+mn-lt"/>
              </a:rPr>
              <a:t> </a:t>
            </a:r>
            <a:r>
              <a:rPr lang="en-US" altLang="ko-KR" sz="1200" dirty="0" err="1">
                <a:ea typeface="+mn-lt"/>
                <a:cs typeface="+mn-lt"/>
              </a:rPr>
              <a:t>듯하다</a:t>
            </a:r>
            <a:r>
              <a:rPr lang="en-US" altLang="ko-KR" sz="1200" dirty="0">
                <a:ea typeface="+mn-lt"/>
                <a:cs typeface="+mn-lt"/>
              </a:rPr>
              <a:t>.</a:t>
            </a:r>
            <a:endParaRPr lang="en-US" sz="1200" dirty="0">
              <a:ea typeface="+mn-lt"/>
              <a:cs typeface="+mn-lt"/>
            </a:endParaRPr>
          </a:p>
        </p:txBody>
      </p:sp>
    </p:spTree>
    <p:extLst>
      <p:ext uri="{BB962C8B-B14F-4D97-AF65-F5344CB8AC3E}">
        <p14:creationId xmlns:p14="http://schemas.microsoft.com/office/powerpoint/2010/main" val="206027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Data driven feature selection and machine learning to detect misplaced V1 and V2 chest electrodes when recording the 12‑lead electrocardiogram</a:t>
            </a:r>
            <a:endParaRPr lang="ko-KR"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12 </a:t>
            </a:r>
            <a:r>
              <a:rPr lang="en-US" sz="1200" dirty="0" err="1">
                <a:ea typeface="+mn-lt"/>
                <a:cs typeface="+mn-lt"/>
              </a:rPr>
              <a:t>유도</a:t>
            </a:r>
            <a:r>
              <a:rPr lang="en-US" sz="1200" dirty="0">
                <a:ea typeface="+mn-lt"/>
                <a:cs typeface="+mn-lt"/>
              </a:rPr>
              <a:t> </a:t>
            </a:r>
            <a:r>
              <a:rPr lang="en-US" sz="1200" dirty="0" err="1">
                <a:ea typeface="+mn-lt"/>
                <a:cs typeface="+mn-lt"/>
              </a:rPr>
              <a:t>심전도를</a:t>
            </a:r>
            <a:r>
              <a:rPr lang="en-US" sz="1200" dirty="0">
                <a:ea typeface="+mn-lt"/>
                <a:cs typeface="+mn-lt"/>
              </a:rPr>
              <a:t> </a:t>
            </a:r>
            <a:r>
              <a:rPr lang="en-US" sz="1200" dirty="0" err="1">
                <a:ea typeface="+mn-lt"/>
                <a:cs typeface="+mn-lt"/>
              </a:rPr>
              <a:t>기록할</a:t>
            </a:r>
            <a:r>
              <a:rPr lang="en-US" sz="1200" dirty="0">
                <a:ea typeface="+mn-lt"/>
                <a:cs typeface="+mn-lt"/>
              </a:rPr>
              <a:t> 때 </a:t>
            </a:r>
            <a:r>
              <a:rPr lang="en-US" sz="1200" dirty="0" err="1">
                <a:ea typeface="+mn-lt"/>
                <a:cs typeface="+mn-lt"/>
              </a:rPr>
              <a:t>잘못</a:t>
            </a:r>
            <a:r>
              <a:rPr lang="en-US" sz="1200" dirty="0">
                <a:ea typeface="+mn-lt"/>
                <a:cs typeface="+mn-lt"/>
              </a:rPr>
              <a:t> </a:t>
            </a:r>
            <a:r>
              <a:rPr lang="en-US" sz="1200" dirty="0" err="1">
                <a:ea typeface="+mn-lt"/>
                <a:cs typeface="+mn-lt"/>
              </a:rPr>
              <a:t>배치된</a:t>
            </a:r>
            <a:r>
              <a:rPr lang="en-US" sz="1200" dirty="0">
                <a:ea typeface="+mn-lt"/>
                <a:cs typeface="+mn-lt"/>
              </a:rPr>
              <a:t> V1 및 V2 </a:t>
            </a:r>
            <a:r>
              <a:rPr lang="en-US" sz="1200" dirty="0" err="1">
                <a:ea typeface="+mn-lt"/>
                <a:cs typeface="+mn-lt"/>
              </a:rPr>
              <a:t>흉부</a:t>
            </a:r>
            <a:r>
              <a:rPr lang="en-US" sz="1200" dirty="0">
                <a:ea typeface="+mn-lt"/>
                <a:cs typeface="+mn-lt"/>
              </a:rPr>
              <a:t> </a:t>
            </a:r>
            <a:r>
              <a:rPr lang="en-US" sz="1200" dirty="0" err="1">
                <a:ea typeface="+mn-lt"/>
                <a:cs typeface="+mn-lt"/>
              </a:rPr>
              <a:t>전극을</a:t>
            </a:r>
            <a:r>
              <a:rPr lang="en-US" sz="1200" dirty="0">
                <a:ea typeface="+mn-lt"/>
                <a:cs typeface="+mn-lt"/>
              </a:rPr>
              <a:t> </a:t>
            </a:r>
            <a:r>
              <a:rPr lang="en-US" sz="1200" dirty="0" err="1">
                <a:ea typeface="+mn-lt"/>
                <a:cs typeface="+mn-lt"/>
              </a:rPr>
              <a:t>감지하는</a:t>
            </a:r>
            <a:r>
              <a:rPr lang="en-US" sz="1200" dirty="0">
                <a:ea typeface="+mn-lt"/>
                <a:cs typeface="+mn-lt"/>
              </a:rPr>
              <a:t> </a:t>
            </a:r>
            <a:r>
              <a:rPr lang="en-US" sz="1200" dirty="0" err="1">
                <a:ea typeface="+mn-lt"/>
                <a:cs typeface="+mn-lt"/>
              </a:rPr>
              <a:t>데이터</a:t>
            </a:r>
            <a:r>
              <a:rPr lang="en-US" sz="1200" dirty="0">
                <a:ea typeface="+mn-lt"/>
                <a:cs typeface="+mn-lt"/>
              </a:rPr>
              <a:t> </a:t>
            </a:r>
            <a:r>
              <a:rPr lang="en-US" sz="1200" dirty="0" err="1">
                <a:ea typeface="+mn-lt"/>
                <a:cs typeface="+mn-lt"/>
              </a:rPr>
              <a:t>기반</a:t>
            </a:r>
            <a:r>
              <a:rPr lang="en-US" sz="1200" dirty="0">
                <a:ea typeface="+mn-lt"/>
                <a:cs typeface="+mn-lt"/>
              </a:rPr>
              <a:t> </a:t>
            </a:r>
            <a:r>
              <a:rPr lang="en-US" sz="1200" dirty="0" err="1">
                <a:ea typeface="+mn-lt"/>
                <a:cs typeface="+mn-lt"/>
              </a:rPr>
              <a:t>기능</a:t>
            </a:r>
            <a:r>
              <a:rPr lang="en-US" sz="1200" dirty="0">
                <a:ea typeface="+mn-lt"/>
                <a:cs typeface="+mn-lt"/>
              </a:rPr>
              <a:t> </a:t>
            </a:r>
            <a:r>
              <a:rPr lang="en-US" sz="1200" dirty="0" err="1">
                <a:ea typeface="+mn-lt"/>
                <a:cs typeface="+mn-lt"/>
              </a:rPr>
              <a:t>선택</a:t>
            </a:r>
            <a:r>
              <a:rPr lang="en-US" sz="1200" dirty="0">
                <a:ea typeface="+mn-lt"/>
                <a:cs typeface="+mn-lt"/>
              </a:rPr>
              <a:t> 및 </a:t>
            </a:r>
            <a:r>
              <a:rPr lang="en-US" sz="1200" dirty="0" err="1">
                <a:ea typeface="+mn-lt"/>
                <a:cs typeface="+mn-lt"/>
              </a:rPr>
              <a:t>기계</a:t>
            </a:r>
            <a:r>
              <a:rPr lang="en-US" sz="1200" dirty="0">
                <a:ea typeface="+mn-lt"/>
                <a:cs typeface="+mn-lt"/>
              </a:rPr>
              <a:t> </a:t>
            </a:r>
            <a:r>
              <a:rPr lang="en-US" sz="1200" dirty="0" err="1">
                <a:ea typeface="+mn-lt"/>
                <a:cs typeface="+mn-lt"/>
              </a:rPr>
              <a:t>학습</a:t>
            </a:r>
            <a:r>
              <a:rPr lang="en-US" sz="1200" dirty="0">
                <a:ea typeface="+mn-lt"/>
                <a:cs typeface="+mn-lt"/>
              </a:rPr>
              <a:t>.</a:t>
            </a:r>
            <a:endParaRPr lang="ko-KR" altLang="en-US" dirty="0">
              <a:ea typeface="+mn-lt"/>
              <a:cs typeface="+mn-lt"/>
            </a:endParaRPr>
          </a:p>
          <a:p>
            <a:pPr marL="0" indent="0">
              <a:buNone/>
            </a:pPr>
            <a:endParaRPr lang="en-US" sz="1200" dirty="0">
              <a:ea typeface="+mn-lt"/>
              <a:cs typeface="+mn-lt"/>
            </a:endParaRPr>
          </a:p>
          <a:p>
            <a:pPr marL="0" indent="0">
              <a:buNone/>
            </a:pPr>
            <a:r>
              <a:rPr lang="ko-KR" altLang="en-US" sz="1200" dirty="0">
                <a:ea typeface="+mn-lt"/>
                <a:cs typeface="+mn-lt"/>
              </a:rPr>
              <a:t>본</a:t>
            </a:r>
            <a:r>
              <a:rPr lang="en-US" sz="1200" dirty="0">
                <a:ea typeface="+mn-lt"/>
                <a:cs typeface="+mn-lt"/>
              </a:rPr>
              <a:t> </a:t>
            </a:r>
            <a:r>
              <a:rPr lang="ko-KR" altLang="en-US" sz="1200" dirty="0">
                <a:ea typeface="+mn-lt"/>
                <a:cs typeface="+mn-lt"/>
              </a:rPr>
              <a:t>발표 주제와는 결이 다른 내용으로 보인다.</a:t>
            </a:r>
            <a:endParaRPr lang="en-US" altLang="ko-KR" sz="1200" dirty="0">
              <a:ea typeface="+mn-lt"/>
              <a:cs typeface="+mn-lt"/>
            </a:endParaRPr>
          </a:p>
        </p:txBody>
      </p:sp>
    </p:spTree>
    <p:extLst>
      <p:ext uri="{BB962C8B-B14F-4D97-AF65-F5344CB8AC3E}">
        <p14:creationId xmlns:p14="http://schemas.microsoft.com/office/powerpoint/2010/main" val="703711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err="1"/>
              <a:t>Investigating</a:t>
            </a:r>
            <a:r>
              <a:rPr lang="en-US" sz="2800" b="1" dirty="0"/>
              <a:t> the potential underdiagnosis of primary hyperparathyroidism at the University of Arkansas for Medical Sciences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These findings may represent a significant patient population in which PHPT remains undiagnosed due to lack of follow-up. PHPT is often a silent disease with an insidious onset. At the point of diagnosis, typically the treatment is surgical removal of the offending parathyroid gland(s) (parathyroidectomy). Identification of underdiagnosis is the first step for subsequent improvement in the diagnosis of PHPT. Detection of this disease in its earlier stages may open the door for medical and lifestyle interventions, thereby decreasing long-term sequelae of the disease, such as osteoporosis, myocardial infarction, or stroke.</a:t>
            </a:r>
          </a:p>
          <a:p>
            <a:pPr marL="0" indent="0">
              <a:buNone/>
            </a:pPr>
            <a:endParaRPr lang="en-US" altLang="ko-KR" sz="1200" dirty="0">
              <a:ea typeface="+mn-lt"/>
              <a:cs typeface="+mn-lt"/>
            </a:endParaRPr>
          </a:p>
          <a:p>
            <a:pPr marL="0" indent="0">
              <a:buNone/>
            </a:pPr>
            <a:r>
              <a:rPr lang="ko-KR" altLang="en-US" sz="1200" dirty="0">
                <a:ea typeface="+mn-lt"/>
                <a:cs typeface="+mn-lt"/>
              </a:rPr>
              <a:t>즉</a:t>
            </a:r>
            <a:r>
              <a:rPr lang="en-US" altLang="ko-KR" sz="1200" dirty="0">
                <a:ea typeface="+mn-lt"/>
                <a:cs typeface="+mn-lt"/>
              </a:rPr>
              <a:t> </a:t>
            </a:r>
            <a:r>
              <a:rPr lang="ko-KR" altLang="en-US" sz="1200" dirty="0">
                <a:ea typeface="+mn-lt"/>
                <a:cs typeface="+mn-lt"/>
              </a:rPr>
              <a:t>이것은</a:t>
            </a:r>
            <a:r>
              <a:rPr lang="en-US" sz="1200" dirty="0">
                <a:ea typeface="+mn-lt"/>
                <a:cs typeface="+mn-lt"/>
              </a:rPr>
              <a:t> MI</a:t>
            </a:r>
            <a:r>
              <a:rPr lang="ko-KR" altLang="en-US" sz="1200" dirty="0">
                <a:ea typeface="+mn-lt"/>
                <a:cs typeface="+mn-lt"/>
              </a:rPr>
              <a:t>가</a:t>
            </a:r>
            <a:r>
              <a:rPr lang="en-US" sz="1200" dirty="0">
                <a:ea typeface="+mn-lt"/>
                <a:cs typeface="+mn-lt"/>
              </a:rPr>
              <a:t> </a:t>
            </a:r>
            <a:r>
              <a:rPr lang="ko-KR" altLang="en-US" sz="1200" dirty="0">
                <a:ea typeface="+mn-lt"/>
                <a:cs typeface="+mn-lt"/>
              </a:rPr>
              <a:t>아니라</a:t>
            </a:r>
            <a:r>
              <a:rPr lang="en-US" altLang="ko-KR" sz="1200" dirty="0">
                <a:ea typeface="+mn-lt"/>
                <a:cs typeface="+mn-lt"/>
              </a:rPr>
              <a:t> </a:t>
            </a:r>
            <a:r>
              <a:rPr lang="en-US" altLang="ko-KR" sz="1200" dirty="0" err="1">
                <a:ea typeface="+mn-lt"/>
                <a:cs typeface="+mn-lt"/>
              </a:rPr>
              <a:t>PHPT에</a:t>
            </a:r>
            <a:r>
              <a:rPr lang="en-US" altLang="ko-KR" sz="1200" dirty="0">
                <a:ea typeface="+mn-lt"/>
                <a:cs typeface="+mn-lt"/>
              </a:rPr>
              <a:t> </a:t>
            </a:r>
            <a:r>
              <a:rPr lang="en-US" altLang="ko-KR" sz="1200" dirty="0" err="1">
                <a:ea typeface="+mn-lt"/>
                <a:cs typeface="+mn-lt"/>
              </a:rPr>
              <a:t>대한</a:t>
            </a:r>
            <a:r>
              <a:rPr lang="en-US" altLang="ko-KR" sz="1200" dirty="0">
                <a:ea typeface="+mn-lt"/>
                <a:cs typeface="+mn-lt"/>
              </a:rPr>
              <a:t> </a:t>
            </a:r>
            <a:r>
              <a:rPr lang="en-US" altLang="ko-KR" sz="1200" dirty="0" err="1">
                <a:ea typeface="+mn-lt"/>
                <a:cs typeface="+mn-lt"/>
              </a:rPr>
              <a:t>논문이다</a:t>
            </a:r>
            <a:r>
              <a:rPr lang="en-US" altLang="ko-KR" sz="1200" dirty="0">
                <a:ea typeface="+mn-lt"/>
                <a:cs typeface="+mn-lt"/>
              </a:rPr>
              <a:t>.</a:t>
            </a:r>
          </a:p>
        </p:txBody>
      </p:sp>
    </p:spTree>
    <p:extLst>
      <p:ext uri="{BB962C8B-B14F-4D97-AF65-F5344CB8AC3E}">
        <p14:creationId xmlns:p14="http://schemas.microsoft.com/office/powerpoint/2010/main" val="1968171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Label-free detection of aggregated platelets in blood by machine-learning-aided optofluidic time-stretch microscopy</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According to WHO, about 10 million new cases of thrombotic disorders are diagnosed worldwide every year. Thrombotic disorders, including atherothrombosis (the leading cause of death in the US and Europe), are induced by occlusion of blood vessels, due to the formation of blood clots in which aggregated platelets play an important role. The presence of aggregated platelets in blood may be related to atherothrombosis (especially acute myocardial infarction) and is, hence, useful as a potential biomarker for the disease. However, conventional high-throughput blood analysers fail to accurately identify aggregated platelets in blood. Here we present an in vitro on-chip assay for label-free, single-cell image-based detection of aggregated platelets in human blood. This assay builds on a combination of optofluidic time-stretch microscopy on a microfluidic chip operating at a high throughput of 10 000 blood cells per second with machine learning, enabling morphology-based identification and enumeration of aggregated platelets in a short period of time. By performing cell classification with machine learning, we differentiate aggregated platelets from single platelets and white blood cells with a high specificity and sensitivity of 96.6% for both. Our results indicate that the assay is potentially promising as predictive diagnosis and therapeutic monitoring of thrombotic disorders in clinical settings.</a:t>
            </a:r>
          </a:p>
          <a:p>
            <a:pPr marL="0" indent="0">
              <a:buNone/>
            </a:pPr>
            <a:endParaRPr lang="en-US" altLang="ko-KR" sz="1200" dirty="0">
              <a:ea typeface="+mn-lt"/>
              <a:cs typeface="+mn-lt"/>
            </a:endParaRPr>
          </a:p>
          <a:p>
            <a:pPr marL="0" indent="0">
              <a:buNone/>
            </a:pPr>
            <a:r>
              <a:rPr lang="en-US" altLang="ko-KR" sz="1200">
                <a:ea typeface="+mn-lt"/>
                <a:cs typeface="+mn-lt"/>
              </a:rPr>
              <a:t>이 논문은 혈소판 관련 성분 분석에 좀 더 주목한 듯 하다.</a:t>
            </a:r>
          </a:p>
          <a:p>
            <a:pPr marL="0" indent="0">
              <a:buNone/>
            </a:pPr>
            <a:endParaRPr lang="en-US" altLang="ko-KR" sz="1200" dirty="0">
              <a:ea typeface="+mn-lt"/>
              <a:cs typeface="+mn-lt"/>
            </a:endParaRPr>
          </a:p>
        </p:txBody>
      </p:sp>
    </p:spTree>
    <p:extLst>
      <p:ext uri="{BB962C8B-B14F-4D97-AF65-F5344CB8AC3E}">
        <p14:creationId xmlns:p14="http://schemas.microsoft.com/office/powerpoint/2010/main" val="2043129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400" b="1"/>
              <a:t>An Automated High-Accuracy Detection Scheme for Myocardial Ischemia Based on Multi-Lead Long-Interval ECG and Choi-Williams Time-Frequency Analysis Incorporating a Multi-Class SVM Classifier</a:t>
            </a:r>
            <a:endParaRPr lang="ko-KR" altLang="en-US" sz="2400"/>
          </a:p>
          <a:p>
            <a:endParaRPr lang="en-US" altLang="ko-KR" sz="14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a:ea typeface="+mn-lt"/>
                <a:cs typeface="+mn-lt"/>
              </a:rPr>
              <a:t>허혈심근과 관련된 내용으로 보임</a:t>
            </a:r>
          </a:p>
        </p:txBody>
      </p:sp>
    </p:spTree>
    <p:extLst>
      <p:ext uri="{BB962C8B-B14F-4D97-AF65-F5344CB8AC3E}">
        <p14:creationId xmlns:p14="http://schemas.microsoft.com/office/powerpoint/2010/main" val="74500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Assessment of Thoracic Pain Using Machine Learning: A Case Study from Baja California, Mexico</a:t>
            </a:r>
            <a:endParaRPr lang="ko-KR" altLang="en-US" sz="2800"/>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a:ea typeface="+mn-lt"/>
                <a:cs typeface="+mn-lt"/>
              </a:rPr>
              <a:t>머신러닝을 이용한 흉통평가 Case study - 조금 더 높은 수준의 근거 필요 </a:t>
            </a:r>
          </a:p>
        </p:txBody>
      </p:sp>
    </p:spTree>
    <p:extLst>
      <p:ext uri="{BB962C8B-B14F-4D97-AF65-F5344CB8AC3E}">
        <p14:creationId xmlns:p14="http://schemas.microsoft.com/office/powerpoint/2010/main" val="259069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p:txBody>
          <a:bodyPr vert="horz" lIns="91440" tIns="45720" rIns="91440" bIns="45720" rtlCol="0" anchor="t">
            <a:noAutofit/>
          </a:bodyPr>
          <a:lstStyle/>
          <a:p>
            <a:r>
              <a:rPr lang="en-US" sz="2800" b="1" dirty="0"/>
              <a:t>Artificial Intelligence for Diagnosis of Acute Coronary Syndromes: A Meta-analysis of Machine Learning Approaches</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ko-KR" altLang="en-US" sz="1200" dirty="0">
                <a:ea typeface="+mn-lt"/>
                <a:cs typeface="+mn-lt"/>
              </a:rPr>
              <a:t>심근경색 감지는 </a:t>
            </a:r>
            <a:r>
              <a:rPr lang="ko-KR" altLang="en-US" sz="1200" dirty="0" err="1">
                <a:ea typeface="+mn-lt"/>
                <a:cs typeface="+mn-lt"/>
              </a:rPr>
              <a:t>트로포닌의</a:t>
            </a:r>
            <a:r>
              <a:rPr lang="ko-KR" altLang="en-US" sz="1200" dirty="0">
                <a:ea typeface="+mn-lt"/>
                <a:cs typeface="+mn-lt"/>
              </a:rPr>
              <a:t> 도입으로 촉진되었지만</a:t>
            </a:r>
            <a:r>
              <a:rPr lang="en-US" altLang="ko-KR" sz="1200" dirty="0">
                <a:ea typeface="+mn-lt"/>
                <a:cs typeface="+mn-lt"/>
              </a:rPr>
              <a:t>,</a:t>
            </a:r>
            <a:r>
              <a:rPr lang="ko-KR" sz="1200" dirty="0">
                <a:ea typeface="+mn-lt"/>
                <a:cs typeface="+mn-lt"/>
              </a:rPr>
              <a:t> </a:t>
            </a:r>
            <a:r>
              <a:rPr lang="ko-KR" altLang="en-US" sz="1200" dirty="0">
                <a:ea typeface="+mn-lt"/>
                <a:cs typeface="+mn-lt"/>
              </a:rPr>
              <a:t>심근 손상이 없는 급성 관상동맥증후군</a:t>
            </a:r>
            <a:r>
              <a:rPr lang="en-US" altLang="ko-KR" sz="1200" dirty="0">
                <a:ea typeface="+mn-lt"/>
                <a:cs typeface="+mn-lt"/>
              </a:rPr>
              <a:t>(ACS)</a:t>
            </a:r>
            <a:r>
              <a:rPr lang="ko-KR" altLang="en-US" sz="1200" dirty="0">
                <a:ea typeface="+mn-lt"/>
                <a:cs typeface="+mn-lt"/>
              </a:rPr>
              <a:t> 진단은 주관적으로 유지되며</a:t>
            </a:r>
            <a:r>
              <a:rPr lang="ko-KR" sz="1200" dirty="0">
                <a:ea typeface="+mn-lt"/>
                <a:cs typeface="+mn-lt"/>
              </a:rPr>
              <a:t>, </a:t>
            </a:r>
            <a:r>
              <a:rPr lang="ko-KR" altLang="en-US" sz="1200" dirty="0">
                <a:ea typeface="+mn-lt"/>
                <a:cs typeface="+mn-lt"/>
              </a:rPr>
              <a:t>정확도는 의료 전문가의 임상 기술에 크게 의존하고 있다</a:t>
            </a:r>
            <a:r>
              <a:rPr lang="en-US" altLang="ko-KR" sz="1200" dirty="0">
                <a:ea typeface="+mn-lt"/>
                <a:cs typeface="+mn-lt"/>
              </a:rPr>
              <a:t>.</a:t>
            </a:r>
            <a:r>
              <a:rPr lang="ko-KR" sz="1200" dirty="0">
                <a:ea typeface="+mn-lt"/>
                <a:cs typeface="+mn-lt"/>
              </a:rPr>
              <a:t> </a:t>
            </a:r>
            <a:endParaRPr lang="ko-KR" altLang="en-US" dirty="0">
              <a:ea typeface="+mn-lt"/>
              <a:cs typeface="+mn-lt"/>
            </a:endParaRPr>
          </a:p>
          <a:p>
            <a:pPr marL="0" indent="0">
              <a:buNone/>
            </a:pPr>
            <a:r>
              <a:rPr lang="en-US" altLang="ko-KR" sz="1200" dirty="0">
                <a:ea typeface="+mn-lt"/>
                <a:cs typeface="+mn-lt"/>
              </a:rPr>
              <a:t>ML</a:t>
            </a:r>
            <a:r>
              <a:rPr lang="ko-KR" altLang="en-US" sz="1200" dirty="0">
                <a:ea typeface="+mn-lt"/>
                <a:cs typeface="+mn-lt"/>
              </a:rPr>
              <a:t> 알고리즘을 적용하면 </a:t>
            </a:r>
            <a:r>
              <a:rPr lang="en-US" altLang="ko-KR" sz="1200" dirty="0">
                <a:ea typeface="+mn-lt"/>
                <a:cs typeface="+mn-lt"/>
              </a:rPr>
              <a:t>ACS</a:t>
            </a:r>
            <a:r>
              <a:rPr lang="ko-KR" altLang="en-US" sz="1200" dirty="0">
                <a:ea typeface="+mn-lt"/>
                <a:cs typeface="+mn-lt"/>
              </a:rPr>
              <a:t> 관리의 조기 퇴원 또는 조기 개시를 위한 </a:t>
            </a:r>
            <a:r>
              <a:rPr lang="en-US" altLang="ko-KR" sz="1200" dirty="0">
                <a:ea typeface="+mn-lt"/>
                <a:cs typeface="+mn-lt"/>
              </a:rPr>
              <a:t>ACS</a:t>
            </a:r>
            <a:r>
              <a:rPr lang="ko-KR" altLang="en-US" sz="1200" dirty="0">
                <a:ea typeface="+mn-lt"/>
                <a:cs typeface="+mn-lt"/>
              </a:rPr>
              <a:t> 관리를 촉진할 수 있다</a:t>
            </a:r>
            <a:r>
              <a:rPr lang="en-US" altLang="ko-KR" sz="1200" dirty="0">
                <a:ea typeface="+mn-lt"/>
                <a:cs typeface="+mn-lt"/>
              </a:rPr>
              <a:t>.</a:t>
            </a:r>
            <a:r>
              <a:rPr lang="ko-KR" sz="1200" dirty="0">
                <a:ea typeface="+mn-lt"/>
                <a:cs typeface="+mn-lt"/>
              </a:rPr>
              <a:t> </a:t>
            </a:r>
            <a:br>
              <a:rPr lang="ko-KR" sz="1200" dirty="0">
                <a:ea typeface="+mn-lt"/>
                <a:cs typeface="+mn-lt"/>
              </a:rPr>
            </a:br>
            <a:r>
              <a:rPr lang="ko-KR" altLang="en-US" sz="1200" b="1" dirty="0">
                <a:ea typeface="+mn-lt"/>
                <a:cs typeface="+mn-lt"/>
              </a:rPr>
              <a:t>우리는 </a:t>
            </a:r>
            <a:r>
              <a:rPr lang="en-US" altLang="ko-KR" sz="1200" b="1" dirty="0">
                <a:ea typeface="+mn-lt"/>
                <a:cs typeface="+mn-lt"/>
              </a:rPr>
              <a:t>ACS</a:t>
            </a:r>
            <a:r>
              <a:rPr lang="ko-KR" altLang="en-US" sz="1200" b="1" dirty="0">
                <a:ea typeface="+mn-lt"/>
                <a:cs typeface="+mn-lt"/>
              </a:rPr>
              <a:t> 진단을 위해 발표된 </a:t>
            </a:r>
            <a:r>
              <a:rPr lang="en-US" altLang="ko-KR" sz="1200" b="1" dirty="0">
                <a:ea typeface="+mn-lt"/>
                <a:cs typeface="+mn-lt"/>
              </a:rPr>
              <a:t>ML</a:t>
            </a:r>
            <a:r>
              <a:rPr lang="ko-KR" altLang="en-US" sz="1200" b="1" dirty="0">
                <a:ea typeface="+mn-lt"/>
                <a:cs typeface="+mn-lt"/>
              </a:rPr>
              <a:t> 연구를 요약하는 것을 목표로 한다</a:t>
            </a:r>
            <a:r>
              <a:rPr lang="ko-KR" sz="1200" dirty="0">
                <a:ea typeface="+mn-lt"/>
                <a:cs typeface="+mn-lt"/>
              </a:rPr>
              <a:t>.</a:t>
            </a:r>
            <a:r>
              <a:rPr lang="ko-KR" altLang="en-US" sz="1200" dirty="0">
                <a:ea typeface="+mn-lt"/>
                <a:cs typeface="+mn-lt"/>
              </a:rPr>
              <a:t> </a:t>
            </a:r>
            <a:br>
              <a:rPr lang="ko-KR" altLang="en-US" sz="1200" dirty="0">
                <a:ea typeface="+mn-lt"/>
                <a:cs typeface="+mn-lt"/>
              </a:rPr>
            </a:br>
            <a:r>
              <a:rPr lang="en-US" altLang="en-US" sz="1200" dirty="0">
                <a:ea typeface="+mn-lt"/>
                <a:cs typeface="+mn-lt"/>
              </a:rPr>
              <a:t>(</a:t>
            </a:r>
            <a:r>
              <a:rPr lang="ko-KR" sz="1200" dirty="0">
                <a:ea typeface="+mn-lt"/>
                <a:cs typeface="+mn-lt"/>
                <a:hlinkClick r:id="rId2"/>
              </a:rPr>
              <a:t>https://my.clevelandclinic.org/health/diseases/16713-cad-acute-coronary-syndrome</a:t>
            </a:r>
            <a:r>
              <a:rPr lang="ko-KR" sz="1200" dirty="0">
                <a:ea typeface="+mn-lt"/>
                <a:cs typeface="+mn-lt"/>
              </a:rPr>
              <a:t> </a:t>
            </a:r>
            <a:r>
              <a:rPr lang="en-US" altLang="ko-KR" sz="1200" dirty="0" err="1">
                <a:ea typeface="+mn-lt"/>
                <a:cs typeface="+mn-lt"/>
              </a:rPr>
              <a:t>ACS란</a:t>
            </a:r>
            <a:r>
              <a:rPr lang="en-US" altLang="ko-KR" sz="1200" dirty="0">
                <a:ea typeface="+mn-lt"/>
                <a:cs typeface="+mn-lt"/>
              </a:rPr>
              <a:t>?)</a:t>
            </a:r>
            <a:endParaRPr lang="ko-KR" altLang="en-US" dirty="0">
              <a:ea typeface="+mn-lt"/>
              <a:cs typeface="+mn-lt"/>
            </a:endParaRPr>
          </a:p>
          <a:p>
            <a:pPr marL="0" indent="0">
              <a:buNone/>
            </a:pPr>
            <a:r>
              <a:rPr lang="en-US" sz="1200" dirty="0">
                <a:ea typeface="+mn-lt"/>
                <a:cs typeface="+mn-lt"/>
              </a:rPr>
              <a:t>We searched electronic databases, including PubMed, Embase, and Web of Science from inception up to January 13, 2019, for studies that evaluated ML algorithms for the diagnosis of ACS in patients presenting with chest pain. We then </a:t>
            </a:r>
            <a:r>
              <a:rPr lang="en-US" sz="1200" b="1" dirty="0">
                <a:ea typeface="+mn-lt"/>
                <a:cs typeface="+mn-lt"/>
              </a:rPr>
              <a:t>used random-effects bivariate meta-analysis</a:t>
            </a:r>
            <a:r>
              <a:rPr lang="en-US" sz="1200" dirty="0">
                <a:ea typeface="+mn-lt"/>
                <a:cs typeface="+mn-lt"/>
              </a:rPr>
              <a:t> models to summarize the studies.</a:t>
            </a:r>
          </a:p>
          <a:p>
            <a:pPr marL="0" indent="0">
              <a:buNone/>
            </a:pPr>
            <a:endParaRPr lang="en-US" sz="1200" dirty="0">
              <a:ea typeface="맑은 고딕"/>
            </a:endParaRPr>
          </a:p>
          <a:p>
            <a:pPr marL="0" indent="0">
              <a:buNone/>
            </a:pPr>
            <a:r>
              <a:rPr lang="ko-KR" altLang="en-US" sz="1200" dirty="0" err="1">
                <a:ea typeface="맑은 고딕"/>
              </a:rPr>
              <a:t>급성관상동맥질환</a:t>
            </a:r>
            <a:r>
              <a:rPr lang="ko-KR" altLang="en-US" sz="1200" dirty="0">
                <a:ea typeface="맑은 고딕"/>
              </a:rPr>
              <a:t> (심근경색 포함) 진단에 사용되는 </a:t>
            </a:r>
            <a:r>
              <a:rPr lang="ko-KR" altLang="en-US" sz="1200" dirty="0" err="1">
                <a:ea typeface="맑은 고딕"/>
              </a:rPr>
              <a:t>머신러닝</a:t>
            </a:r>
            <a:r>
              <a:rPr lang="en-US" altLang="ko-KR" sz="1200" dirty="0">
                <a:ea typeface="맑은 고딕"/>
              </a:rPr>
              <a:t> </a:t>
            </a:r>
            <a:r>
              <a:rPr lang="en-US" altLang="ko-KR" sz="1200" dirty="0" err="1">
                <a:ea typeface="맑은 고딕"/>
              </a:rPr>
              <a:t>메타분석</a:t>
            </a:r>
            <a:endParaRPr lang="en-US" sz="1200" dirty="0" err="1">
              <a:ea typeface="맑은 고딕"/>
            </a:endParaRPr>
          </a:p>
        </p:txBody>
      </p:sp>
    </p:spTree>
    <p:extLst>
      <p:ext uri="{BB962C8B-B14F-4D97-AF65-F5344CB8AC3E}">
        <p14:creationId xmlns:p14="http://schemas.microsoft.com/office/powerpoint/2010/main" val="23130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Computer-</a:t>
            </a:r>
            <a:r>
              <a:rPr lang="en-US" sz="2800" b="1" dirty="0" err="1"/>
              <a:t>aided</a:t>
            </a:r>
            <a:r>
              <a:rPr lang="en-US" sz="2800" b="1" dirty="0"/>
              <a:t> diagnosis of congestive heart failure using ECG signals - A review</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The heart muscle pumps blood to vital organs, which is indispensable for human life. </a:t>
            </a:r>
            <a:endParaRPr lang="ko-KR" altLang="en-US" dirty="0">
              <a:ea typeface="+mn-lt"/>
              <a:cs typeface="+mn-lt"/>
            </a:endParaRPr>
          </a:p>
          <a:p>
            <a:pPr marL="0" indent="0">
              <a:buNone/>
            </a:pPr>
            <a:r>
              <a:rPr lang="en-US" sz="1200" dirty="0">
                <a:ea typeface="+mn-lt"/>
                <a:cs typeface="+mn-lt"/>
              </a:rPr>
              <a:t>Congestive heart failure (CHF) is characterized by the inability of the heart to pump blood adequately throughout the body without an increase in intracardiac pressure. </a:t>
            </a:r>
            <a:endParaRPr lang="ko-KR" altLang="en-US" dirty="0">
              <a:ea typeface="+mn-lt"/>
              <a:cs typeface="+mn-lt"/>
            </a:endParaRPr>
          </a:p>
          <a:p>
            <a:pPr marL="0" indent="0">
              <a:buNone/>
            </a:pPr>
            <a:r>
              <a:rPr lang="en-US" sz="1200" dirty="0">
                <a:ea typeface="+mn-lt"/>
                <a:cs typeface="+mn-lt"/>
              </a:rPr>
              <a:t>The symptoms include lung and peripheral congestion, leading to breathing difficulty and swollen limbs, dizziness from reduced delivery of blood to the brain, as well as arrhythmia. </a:t>
            </a:r>
            <a:endParaRPr lang="ko-KR" altLang="en-US">
              <a:ea typeface="+mn-lt"/>
              <a:cs typeface="+mn-lt"/>
            </a:endParaRPr>
          </a:p>
          <a:p>
            <a:pPr marL="0" indent="0">
              <a:buNone/>
            </a:pPr>
            <a:r>
              <a:rPr lang="en-US" sz="1200" dirty="0">
                <a:ea typeface="+mn-lt"/>
                <a:cs typeface="+mn-lt"/>
              </a:rPr>
              <a:t>Coronary artery disease, myocardial infarction, and medical co-morbidities such as kidney disease, diabetes, and high blood pressure all take a toll on the heart and can impair myocardial function. </a:t>
            </a:r>
            <a:endParaRPr lang="ko-KR" altLang="en-US">
              <a:ea typeface="+mn-lt"/>
              <a:cs typeface="+mn-lt"/>
            </a:endParaRPr>
          </a:p>
          <a:p>
            <a:pPr marL="0" indent="0">
              <a:buNone/>
            </a:pPr>
            <a:r>
              <a:rPr lang="en-US" sz="1200" dirty="0">
                <a:ea typeface="+mn-lt"/>
                <a:cs typeface="+mn-lt"/>
              </a:rPr>
              <a:t>CHF prevalence is growing worldwide. It afflicts millions of people globally, and is a leading cause of death. </a:t>
            </a:r>
            <a:br>
              <a:rPr lang="en-US" sz="1200" dirty="0">
                <a:ea typeface="+mn-lt"/>
                <a:cs typeface="+mn-lt"/>
              </a:rPr>
            </a:br>
            <a:r>
              <a:rPr lang="en-US" sz="1200" dirty="0">
                <a:ea typeface="+mn-lt"/>
                <a:cs typeface="+mn-lt"/>
              </a:rPr>
              <a:t>Hence, </a:t>
            </a:r>
            <a:r>
              <a:rPr lang="en-US" sz="1200" b="1" dirty="0">
                <a:ea typeface="+mn-lt"/>
                <a:cs typeface="+mn-lt"/>
              </a:rPr>
              <a:t>proper diagnosis, monitoring and management are imperative</a:t>
            </a:r>
            <a:r>
              <a:rPr lang="en-US" sz="1200" dirty="0">
                <a:ea typeface="+mn-lt"/>
                <a:cs typeface="+mn-lt"/>
              </a:rPr>
              <a:t>. The importance of an objective CHF diagnostic tool cannot be overemphasized. </a:t>
            </a:r>
            <a:endParaRPr lang="ko-KR" altLang="en-US">
              <a:ea typeface="+mn-lt"/>
              <a:cs typeface="+mn-lt"/>
            </a:endParaRPr>
          </a:p>
          <a:p>
            <a:pPr marL="0" indent="0">
              <a:buNone/>
            </a:pPr>
            <a:r>
              <a:rPr lang="en-US" sz="1200" dirty="0">
                <a:ea typeface="+mn-lt"/>
                <a:cs typeface="+mn-lt"/>
              </a:rPr>
              <a:t>Standard diagnostic tests for CHF include </a:t>
            </a:r>
            <a:r>
              <a:rPr lang="en-US" sz="1200" b="1" dirty="0">
                <a:ea typeface="+mn-lt"/>
                <a:cs typeface="+mn-lt"/>
              </a:rPr>
              <a:t>chest X-ray, magnetic resonance imaging (MRI), nuclear imaging, echocardiography, and invasive angiography</a:t>
            </a:r>
            <a:r>
              <a:rPr lang="en-US" sz="1200" dirty="0">
                <a:ea typeface="+mn-lt"/>
                <a:cs typeface="+mn-lt"/>
              </a:rPr>
              <a:t>. However, these methods are </a:t>
            </a:r>
            <a:r>
              <a:rPr lang="en-US" sz="1200" b="1" dirty="0">
                <a:ea typeface="+mn-lt"/>
                <a:cs typeface="+mn-lt"/>
              </a:rPr>
              <a:t>costly, time-consuming</a:t>
            </a:r>
            <a:r>
              <a:rPr lang="en-US" sz="1200" dirty="0">
                <a:ea typeface="+mn-lt"/>
                <a:cs typeface="+mn-lt"/>
              </a:rPr>
              <a:t>, and they can be </a:t>
            </a:r>
            <a:r>
              <a:rPr lang="en-US" sz="1200" b="1" dirty="0">
                <a:ea typeface="+mn-lt"/>
                <a:cs typeface="+mn-lt"/>
              </a:rPr>
              <a:t>operator-dependent</a:t>
            </a:r>
            <a:r>
              <a:rPr lang="en-US" sz="1200" dirty="0">
                <a:ea typeface="+mn-lt"/>
                <a:cs typeface="+mn-lt"/>
              </a:rPr>
              <a:t>. </a:t>
            </a:r>
            <a:endParaRPr lang="ko-KR" altLang="en-US">
              <a:ea typeface="+mn-lt"/>
              <a:cs typeface="+mn-lt"/>
            </a:endParaRPr>
          </a:p>
          <a:p>
            <a:pPr marL="0" indent="0">
              <a:buNone/>
            </a:pPr>
            <a:r>
              <a:rPr lang="en-US" sz="1200" dirty="0">
                <a:ea typeface="+mn-lt"/>
                <a:cs typeface="+mn-lt"/>
              </a:rPr>
              <a:t>Electrocardiography (ECG) is </a:t>
            </a:r>
            <a:r>
              <a:rPr lang="en-US" sz="1200" b="1" dirty="0">
                <a:ea typeface="+mn-lt"/>
                <a:cs typeface="+mn-lt"/>
              </a:rPr>
              <a:t>inexpensive and widely accessible</a:t>
            </a:r>
            <a:r>
              <a:rPr lang="en-US" sz="1200" dirty="0">
                <a:ea typeface="+mn-lt"/>
                <a:cs typeface="+mn-lt"/>
              </a:rPr>
              <a:t>, but ECG changes are typically not specific for CHF diagnosis. </a:t>
            </a:r>
            <a:br>
              <a:rPr lang="en-US" sz="1200" dirty="0">
                <a:ea typeface="+mn-lt"/>
                <a:cs typeface="+mn-lt"/>
              </a:rPr>
            </a:br>
            <a:r>
              <a:rPr lang="en-US" sz="1200" dirty="0">
                <a:ea typeface="+mn-lt"/>
                <a:cs typeface="+mn-lt"/>
              </a:rPr>
              <a:t>A properly designed computer-aided detection (CAD) system for CHF, </a:t>
            </a:r>
            <a:r>
              <a:rPr lang="en-US" sz="1200" b="1" dirty="0">
                <a:ea typeface="+mn-lt"/>
                <a:cs typeface="+mn-lt"/>
              </a:rPr>
              <a:t>based on the ECG</a:t>
            </a:r>
            <a:r>
              <a:rPr lang="en-US" sz="1200" dirty="0">
                <a:ea typeface="+mn-lt"/>
                <a:cs typeface="+mn-lt"/>
              </a:rPr>
              <a:t>, would potentially reduce subjectivity and provide quantitative assessment for informed decision-making. Herein, we review existing CAD for automatic CHF diagnosis, and highlight the development of an ECG-based CAD diagnostic system that employs deep learning algorithms to automatically detect CHF. </a:t>
            </a:r>
            <a:r>
              <a:rPr lang="en-US" sz="1200" b="1" dirty="0">
                <a:ea typeface="+mn-lt"/>
                <a:cs typeface="+mn-lt"/>
              </a:rPr>
              <a:t>(ECG </a:t>
            </a:r>
            <a:r>
              <a:rPr lang="ko-KR" altLang="en-US" sz="1200" b="1" dirty="0">
                <a:ea typeface="+mn-lt"/>
                <a:cs typeface="+mn-lt"/>
              </a:rPr>
              <a:t>관련</a:t>
            </a:r>
            <a:r>
              <a:rPr lang="en-US" sz="1200" b="1" dirty="0">
                <a:ea typeface="+mn-lt"/>
                <a:cs typeface="+mn-lt"/>
              </a:rPr>
              <a:t> </a:t>
            </a:r>
            <a:r>
              <a:rPr lang="ko-KR" altLang="en-US" sz="1200" b="1" dirty="0">
                <a:ea typeface="+mn-lt"/>
                <a:cs typeface="+mn-lt"/>
              </a:rPr>
              <a:t>논문</a:t>
            </a:r>
            <a:r>
              <a:rPr lang="en-US" altLang="ko-KR" sz="1200" b="1" dirty="0">
                <a:ea typeface="+mn-lt"/>
                <a:cs typeface="+mn-lt"/>
              </a:rPr>
              <a:t>)</a:t>
            </a:r>
            <a:endParaRPr lang="ko-KR" altLang="en-US" sz="1200" b="1" dirty="0">
              <a:ea typeface="+mn-lt"/>
              <a:cs typeface="+mn-lt"/>
            </a:endParaRPr>
          </a:p>
        </p:txBody>
      </p:sp>
    </p:spTree>
    <p:extLst>
      <p:ext uri="{BB962C8B-B14F-4D97-AF65-F5344CB8AC3E}">
        <p14:creationId xmlns:p14="http://schemas.microsoft.com/office/powerpoint/2010/main" val="1471081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a:t>ECG analysis using multiple instance learning for myocardial infarction detection</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dirty="0">
                <a:ea typeface="+mn-lt"/>
                <a:cs typeface="+mn-lt"/>
              </a:rPr>
              <a:t>This paper presents </a:t>
            </a:r>
            <a:r>
              <a:rPr lang="en-US" sz="1200" b="1" dirty="0">
                <a:ea typeface="+mn-lt"/>
                <a:cs typeface="+mn-lt"/>
              </a:rPr>
              <a:t>a useful technique for</a:t>
            </a:r>
            <a:r>
              <a:rPr lang="en-US" sz="1200" dirty="0">
                <a:ea typeface="+mn-lt"/>
                <a:cs typeface="+mn-lt"/>
              </a:rPr>
              <a:t> totally automatic detection of </a:t>
            </a:r>
            <a:r>
              <a:rPr lang="en-US" sz="1200" b="1" dirty="0">
                <a:ea typeface="+mn-lt"/>
                <a:cs typeface="+mn-lt"/>
              </a:rPr>
              <a:t>myocardial infarction from patients' ECGs</a:t>
            </a:r>
            <a:r>
              <a:rPr lang="en-US" sz="1200" dirty="0">
                <a:ea typeface="+mn-lt"/>
                <a:cs typeface="+mn-lt"/>
              </a:rPr>
              <a:t>. </a:t>
            </a:r>
            <a:endParaRPr lang="ko-KR" altLang="en-US" dirty="0">
              <a:ea typeface="맑은 고딕" panose="020B0503020000020004" pitchFamily="34" charset="-127"/>
              <a:cs typeface="+mn-lt"/>
            </a:endParaRPr>
          </a:p>
          <a:p>
            <a:pPr marL="0" indent="0">
              <a:buNone/>
            </a:pPr>
            <a:r>
              <a:rPr lang="en-US" sz="1200" dirty="0">
                <a:ea typeface="+mn-lt"/>
                <a:cs typeface="+mn-lt"/>
              </a:rPr>
              <a:t>Due to the large number of heartbeats constituting an ECG and the high cost of having all the heartbeats manually labeled, supervised learning techniques have achieved </a:t>
            </a:r>
            <a:r>
              <a:rPr lang="en-US" sz="1200" b="1" dirty="0">
                <a:ea typeface="+mn-lt"/>
                <a:cs typeface="+mn-lt"/>
              </a:rPr>
              <a:t>limited success</a:t>
            </a:r>
            <a:r>
              <a:rPr lang="en-US" sz="1200" dirty="0">
                <a:ea typeface="+mn-lt"/>
                <a:cs typeface="+mn-lt"/>
              </a:rPr>
              <a:t> in ECG classification. </a:t>
            </a:r>
            <a:endParaRPr lang="ko-KR" altLang="en-US">
              <a:ea typeface="+mn-lt"/>
              <a:cs typeface="+mn-lt"/>
            </a:endParaRPr>
          </a:p>
          <a:p>
            <a:pPr marL="0" indent="0">
              <a:buNone/>
            </a:pPr>
            <a:r>
              <a:rPr lang="en-US" sz="1200" dirty="0">
                <a:ea typeface="+mn-lt"/>
                <a:cs typeface="+mn-lt"/>
              </a:rPr>
              <a:t>In this paper, we first discuss the rationale for applying multiple instance learning (MIL) to automated ECG classification and then </a:t>
            </a:r>
            <a:r>
              <a:rPr lang="en-US" sz="1200" b="1" dirty="0">
                <a:ea typeface="+mn-lt"/>
                <a:cs typeface="+mn-lt"/>
              </a:rPr>
              <a:t>propose a new MIL strategy</a:t>
            </a:r>
            <a:r>
              <a:rPr lang="en-US" sz="1200" dirty="0">
                <a:ea typeface="+mn-lt"/>
                <a:cs typeface="+mn-lt"/>
              </a:rPr>
              <a:t> called latent topic MIL, by which ECGs are mapped into a topic space defined by a number of topics identified over all the unlabeled training heartbeats and support vector machine is directly applied to the ECG-level topic vectors. </a:t>
            </a:r>
            <a:endParaRPr lang="ko-KR" altLang="en-US">
              <a:ea typeface="+mn-lt"/>
              <a:cs typeface="+mn-lt"/>
            </a:endParaRPr>
          </a:p>
          <a:p>
            <a:pPr marL="0" indent="0">
              <a:buNone/>
            </a:pPr>
            <a:r>
              <a:rPr lang="en-US" sz="1200" dirty="0">
                <a:ea typeface="+mn-lt"/>
                <a:cs typeface="+mn-lt"/>
              </a:rPr>
              <a:t>Our experimental results on real ECG datasets from the PTB diagnostic database demonstrate that, compared with existing MIL and supervised learning algorithms, the proposed algorithm is able to automatically detect ECGs with myocardial ischemia without labeling any heartbeats. Moreover, it improves classification quality in terms of both sensitivity and specificity.</a:t>
            </a:r>
          </a:p>
          <a:p>
            <a:pPr marL="0" indent="0">
              <a:buNone/>
            </a:pPr>
            <a:endParaRPr lang="en-US" altLang="ko-KR" sz="1200" dirty="0">
              <a:ea typeface="맑은 고딕"/>
            </a:endParaRPr>
          </a:p>
          <a:p>
            <a:pPr marL="0" indent="0">
              <a:buNone/>
            </a:pPr>
            <a:r>
              <a:rPr lang="en-US" altLang="ko-KR" sz="1200" dirty="0" err="1">
                <a:ea typeface="맑은 고딕"/>
              </a:rPr>
              <a:t>상당히</a:t>
            </a:r>
            <a:r>
              <a:rPr lang="en-US" altLang="ko-KR" sz="1200" dirty="0">
                <a:ea typeface="맑은 고딕"/>
              </a:rPr>
              <a:t> </a:t>
            </a:r>
            <a:r>
              <a:rPr lang="en-US" altLang="ko-KR" sz="1200" dirty="0" err="1">
                <a:ea typeface="맑은 고딕"/>
              </a:rPr>
              <a:t>직접적인</a:t>
            </a:r>
            <a:r>
              <a:rPr lang="en-US" altLang="ko-KR" sz="1200" dirty="0">
                <a:ea typeface="맑은 고딕"/>
              </a:rPr>
              <a:t> </a:t>
            </a:r>
            <a:r>
              <a:rPr lang="en-US" altLang="ko-KR" sz="1200" dirty="0" err="1">
                <a:ea typeface="맑은 고딕"/>
              </a:rPr>
              <a:t>내용을</a:t>
            </a:r>
            <a:r>
              <a:rPr lang="en-US" altLang="ko-KR" sz="1200" dirty="0">
                <a:ea typeface="맑은 고딕"/>
              </a:rPr>
              <a:t> </a:t>
            </a:r>
            <a:r>
              <a:rPr lang="en-US" altLang="ko-KR" sz="1200" dirty="0" err="1">
                <a:ea typeface="맑은 고딕"/>
              </a:rPr>
              <a:t>담고</a:t>
            </a:r>
            <a:r>
              <a:rPr lang="en-US" altLang="ko-KR" sz="1200" dirty="0">
                <a:ea typeface="맑은 고딕"/>
              </a:rPr>
              <a:t> </a:t>
            </a:r>
            <a:r>
              <a:rPr lang="en-US" altLang="ko-KR" sz="1200" dirty="0" err="1">
                <a:ea typeface="맑은 고딕"/>
              </a:rPr>
              <a:t>있는</a:t>
            </a:r>
            <a:r>
              <a:rPr lang="en-US" altLang="ko-KR" sz="1200" dirty="0">
                <a:ea typeface="맑은 고딕"/>
              </a:rPr>
              <a:t> </a:t>
            </a:r>
            <a:r>
              <a:rPr lang="en-US" altLang="ko-KR" sz="1200" dirty="0" err="1">
                <a:ea typeface="맑은 고딕"/>
              </a:rPr>
              <a:t>듯하다</a:t>
            </a:r>
            <a:r>
              <a:rPr lang="en-US" altLang="ko-KR" sz="1200" dirty="0">
                <a:ea typeface="맑은 고딕"/>
              </a:rPr>
              <a:t>.</a:t>
            </a:r>
          </a:p>
          <a:p>
            <a:pPr marL="0" indent="0">
              <a:buNone/>
            </a:pPr>
            <a:r>
              <a:rPr lang="en-US" altLang="ko-KR" sz="1200" dirty="0" err="1">
                <a:ea typeface="맑은 고딕"/>
              </a:rPr>
              <a:t>읽어볼만</a:t>
            </a:r>
            <a:r>
              <a:rPr lang="en-US" altLang="ko-KR" sz="1200" dirty="0">
                <a:ea typeface="맑은 고딕"/>
              </a:rPr>
              <a:t> 할 듯</a:t>
            </a:r>
          </a:p>
        </p:txBody>
      </p:sp>
    </p:spTree>
    <p:extLst>
      <p:ext uri="{BB962C8B-B14F-4D97-AF65-F5344CB8AC3E}">
        <p14:creationId xmlns:p14="http://schemas.microsoft.com/office/powerpoint/2010/main" val="139842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a:t>Application of deep convolutional neural network for automated detection of myocardial infarction using ECG signals</a:t>
            </a:r>
            <a:endParaRPr lang="ko-KR" altLang="en-US" sz="2800" b="1"/>
          </a:p>
          <a:p>
            <a:endParaRPr lang="en-US" altLang="ko-KR" sz="16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ko-KR" altLang="en-US" sz="1200">
                <a:ea typeface="+mn-lt"/>
                <a:cs typeface="+mn-lt"/>
              </a:rPr>
              <a:t>심전도</a:t>
            </a:r>
            <a:r>
              <a:rPr lang="en-US" sz="1200">
                <a:ea typeface="+mn-lt"/>
                <a:cs typeface="+mn-lt"/>
              </a:rPr>
              <a:t>(ECG)</a:t>
            </a:r>
            <a:r>
              <a:rPr lang="ko-KR" altLang="en-US" sz="1200">
                <a:ea typeface="+mn-lt"/>
                <a:cs typeface="+mn-lt"/>
              </a:rPr>
              <a:t>는</a:t>
            </a:r>
            <a:r>
              <a:rPr lang="en-US" altLang="ko-KR" sz="1200" dirty="0">
                <a:ea typeface="+mn-lt"/>
                <a:cs typeface="+mn-lt"/>
              </a:rPr>
              <a:t> </a:t>
            </a:r>
            <a:r>
              <a:rPr lang="ko-KR" altLang="en-US" sz="1200">
                <a:ea typeface="+mn-lt"/>
                <a:cs typeface="+mn-lt"/>
              </a:rPr>
              <a:t>심근경색</a:t>
            </a:r>
            <a:r>
              <a:rPr lang="en-US" sz="1200">
                <a:ea typeface="+mn-lt"/>
                <a:cs typeface="+mn-lt"/>
              </a:rPr>
              <a:t>(MI)</a:t>
            </a:r>
            <a:r>
              <a:rPr lang="ko-KR" altLang="en-US" sz="1200">
                <a:ea typeface="+mn-lt"/>
                <a:cs typeface="+mn-lt"/>
              </a:rPr>
              <a:t>과</a:t>
            </a:r>
            <a:r>
              <a:rPr lang="en-US" altLang="ko-KR" sz="1200" dirty="0">
                <a:ea typeface="+mn-lt"/>
                <a:cs typeface="+mn-lt"/>
              </a:rPr>
              <a:t> </a:t>
            </a:r>
            <a:r>
              <a:rPr lang="ko-KR" altLang="en-US" sz="1200">
                <a:ea typeface="+mn-lt"/>
                <a:cs typeface="+mn-lt"/>
              </a:rPr>
              <a:t>같은</a:t>
            </a:r>
            <a:r>
              <a:rPr lang="en-US" altLang="ko-KR" sz="1200" dirty="0">
                <a:ea typeface="+mn-lt"/>
                <a:cs typeface="+mn-lt"/>
              </a:rPr>
              <a:t> </a:t>
            </a:r>
            <a:r>
              <a:rPr lang="ko-KR" altLang="en-US" sz="1200">
                <a:ea typeface="+mn-lt"/>
                <a:cs typeface="+mn-lt"/>
              </a:rPr>
              <a:t>다양한</a:t>
            </a:r>
            <a:r>
              <a:rPr lang="en-US" altLang="ko-KR" sz="1200" dirty="0">
                <a:ea typeface="+mn-lt"/>
                <a:cs typeface="+mn-lt"/>
              </a:rPr>
              <a:t> </a:t>
            </a:r>
            <a:r>
              <a:rPr lang="ko-KR" altLang="en-US" sz="1200">
                <a:ea typeface="+mn-lt"/>
                <a:cs typeface="+mn-lt"/>
              </a:rPr>
              <a:t>심혈관</a:t>
            </a:r>
            <a:r>
              <a:rPr lang="en-US" altLang="ko-KR" sz="1200" dirty="0">
                <a:ea typeface="+mn-lt"/>
                <a:cs typeface="+mn-lt"/>
              </a:rPr>
              <a:t> </a:t>
            </a:r>
            <a:r>
              <a:rPr lang="ko-KR" altLang="en-US" sz="1200">
                <a:ea typeface="+mn-lt"/>
                <a:cs typeface="+mn-lt"/>
              </a:rPr>
              <a:t>질환</a:t>
            </a:r>
            <a:r>
              <a:rPr lang="en-US" sz="1200">
                <a:ea typeface="+mn-lt"/>
                <a:cs typeface="+mn-lt"/>
              </a:rPr>
              <a:t>(CVD)</a:t>
            </a:r>
            <a:r>
              <a:rPr lang="ko-KR" altLang="en-US" sz="1200">
                <a:ea typeface="+mn-lt"/>
                <a:cs typeface="+mn-lt"/>
              </a:rPr>
              <a:t>을</a:t>
            </a:r>
            <a:r>
              <a:rPr lang="en-US" altLang="ko-KR" sz="1200" dirty="0">
                <a:ea typeface="+mn-lt"/>
                <a:cs typeface="+mn-lt"/>
              </a:rPr>
              <a:t> </a:t>
            </a:r>
            <a:r>
              <a:rPr lang="ko-KR" altLang="en-US" sz="1200">
                <a:ea typeface="+mn-lt"/>
                <a:cs typeface="+mn-lt"/>
              </a:rPr>
              <a:t>진단하는</a:t>
            </a:r>
            <a:r>
              <a:rPr lang="en-US" altLang="ko-KR" sz="1200" dirty="0">
                <a:ea typeface="+mn-lt"/>
                <a:cs typeface="+mn-lt"/>
              </a:rPr>
              <a:t> </a:t>
            </a:r>
            <a:r>
              <a:rPr lang="ko-KR" altLang="en-US" sz="1200">
                <a:ea typeface="+mn-lt"/>
                <a:cs typeface="+mn-lt"/>
              </a:rPr>
              <a:t>데</a:t>
            </a:r>
            <a:r>
              <a:rPr lang="en-US" altLang="ko-KR" sz="1200" dirty="0">
                <a:ea typeface="+mn-lt"/>
                <a:cs typeface="+mn-lt"/>
              </a:rPr>
              <a:t> </a:t>
            </a:r>
            <a:r>
              <a:rPr lang="ko-KR" altLang="en-US" sz="1200">
                <a:ea typeface="+mn-lt"/>
                <a:cs typeface="+mn-lt"/>
              </a:rPr>
              <a:t>유용한</a:t>
            </a:r>
            <a:r>
              <a:rPr lang="en-US" altLang="ko-KR" sz="1200" dirty="0">
                <a:ea typeface="+mn-lt"/>
                <a:cs typeface="+mn-lt"/>
              </a:rPr>
              <a:t> </a:t>
            </a:r>
            <a:r>
              <a:rPr lang="ko-KR" altLang="en-US" sz="1200">
                <a:ea typeface="+mn-lt"/>
                <a:cs typeface="+mn-lt"/>
              </a:rPr>
              <a:t>진단</a:t>
            </a:r>
            <a:r>
              <a:rPr lang="en-US" altLang="ko-KR" sz="1200" dirty="0">
                <a:ea typeface="+mn-lt"/>
                <a:cs typeface="+mn-lt"/>
              </a:rPr>
              <a:t> </a:t>
            </a:r>
            <a:r>
              <a:rPr lang="ko-KR" altLang="en-US" sz="1200">
                <a:ea typeface="+mn-lt"/>
                <a:cs typeface="+mn-lt"/>
              </a:rPr>
              <a:t>도구입니다</a:t>
            </a:r>
            <a:r>
              <a:rPr lang="en-US" sz="1200">
                <a:ea typeface="+mn-lt"/>
                <a:cs typeface="+mn-lt"/>
              </a:rPr>
              <a:t>.</a:t>
            </a:r>
            <a:r>
              <a:rPr lang="en-US" altLang="ko-KR" sz="1200" dirty="0">
                <a:ea typeface="+mn-lt"/>
                <a:cs typeface="+mn-lt"/>
              </a:rPr>
              <a:t> </a:t>
            </a:r>
            <a:r>
              <a:rPr lang="ko-KR" altLang="en-US" sz="1200">
                <a:ea typeface="+mn-lt"/>
                <a:cs typeface="+mn-lt"/>
              </a:rPr>
              <a:t>심전도는</a:t>
            </a:r>
            <a:r>
              <a:rPr lang="en-US" altLang="ko-KR" sz="1200" dirty="0">
                <a:ea typeface="+mn-lt"/>
                <a:cs typeface="+mn-lt"/>
              </a:rPr>
              <a:t> </a:t>
            </a:r>
            <a:r>
              <a:rPr lang="ko-KR" altLang="en-US" sz="1200">
                <a:ea typeface="+mn-lt"/>
                <a:cs typeface="+mn-lt"/>
              </a:rPr>
              <a:t>심장의</a:t>
            </a:r>
            <a:r>
              <a:rPr lang="en-US" altLang="ko-KR" sz="1200" dirty="0">
                <a:ea typeface="+mn-lt"/>
                <a:cs typeface="+mn-lt"/>
              </a:rPr>
              <a:t> </a:t>
            </a:r>
            <a:r>
              <a:rPr lang="ko-KR" altLang="en-US" sz="1200">
                <a:ea typeface="+mn-lt"/>
                <a:cs typeface="+mn-lt"/>
              </a:rPr>
              <a:t>전기</a:t>
            </a:r>
            <a:r>
              <a:rPr lang="en-US" altLang="ko-KR" sz="1200" dirty="0">
                <a:ea typeface="+mn-lt"/>
                <a:cs typeface="+mn-lt"/>
              </a:rPr>
              <a:t> </a:t>
            </a:r>
            <a:r>
              <a:rPr lang="ko-KR" altLang="en-US" sz="1200">
                <a:ea typeface="+mn-lt"/>
                <a:cs typeface="+mn-lt"/>
              </a:rPr>
              <a:t>활동을</a:t>
            </a:r>
            <a:r>
              <a:rPr lang="en-US" altLang="ko-KR" sz="1200" dirty="0">
                <a:ea typeface="+mn-lt"/>
                <a:cs typeface="+mn-lt"/>
              </a:rPr>
              <a:t> </a:t>
            </a:r>
            <a:r>
              <a:rPr lang="ko-KR" altLang="en-US" sz="1200">
                <a:ea typeface="+mn-lt"/>
                <a:cs typeface="+mn-lt"/>
              </a:rPr>
              <a:t>기록하고</a:t>
            </a:r>
            <a:r>
              <a:rPr lang="en-US" altLang="ko-KR" sz="1200" dirty="0">
                <a:ea typeface="+mn-lt"/>
                <a:cs typeface="+mn-lt"/>
              </a:rPr>
              <a:t> </a:t>
            </a:r>
            <a:r>
              <a:rPr lang="ko-KR" altLang="en-US" sz="1200">
                <a:ea typeface="+mn-lt"/>
                <a:cs typeface="+mn-lt"/>
              </a:rPr>
              <a:t>이러한</a:t>
            </a:r>
            <a:r>
              <a:rPr lang="en-US" altLang="ko-KR" sz="1200" dirty="0">
                <a:ea typeface="+mn-lt"/>
                <a:cs typeface="+mn-lt"/>
              </a:rPr>
              <a:t> </a:t>
            </a:r>
            <a:r>
              <a:rPr lang="ko-KR" altLang="en-US" sz="1200">
                <a:ea typeface="+mn-lt"/>
                <a:cs typeface="+mn-lt"/>
              </a:rPr>
              <a:t>신호는</a:t>
            </a:r>
            <a:r>
              <a:rPr lang="en-US" altLang="ko-KR" sz="1200" dirty="0">
                <a:ea typeface="+mn-lt"/>
                <a:cs typeface="+mn-lt"/>
              </a:rPr>
              <a:t> </a:t>
            </a:r>
            <a:r>
              <a:rPr lang="ko-KR" altLang="en-US" sz="1200">
                <a:ea typeface="+mn-lt"/>
                <a:cs typeface="+mn-lt"/>
              </a:rPr>
              <a:t>심장의</a:t>
            </a:r>
            <a:r>
              <a:rPr lang="en-US" altLang="ko-KR" sz="1200" dirty="0">
                <a:ea typeface="+mn-lt"/>
                <a:cs typeface="+mn-lt"/>
              </a:rPr>
              <a:t> </a:t>
            </a:r>
            <a:r>
              <a:rPr lang="ko-KR" altLang="en-US" sz="1200">
                <a:ea typeface="+mn-lt"/>
                <a:cs typeface="+mn-lt"/>
              </a:rPr>
              <a:t>비정상적인</a:t>
            </a:r>
            <a:r>
              <a:rPr lang="en-US" altLang="ko-KR" sz="1200" dirty="0">
                <a:ea typeface="+mn-lt"/>
                <a:cs typeface="+mn-lt"/>
              </a:rPr>
              <a:t> </a:t>
            </a:r>
            <a:r>
              <a:rPr lang="ko-KR" altLang="en-US" sz="1200">
                <a:ea typeface="+mn-lt"/>
                <a:cs typeface="+mn-lt"/>
              </a:rPr>
              <a:t>활동을</a:t>
            </a:r>
            <a:r>
              <a:rPr lang="en-US" altLang="ko-KR" sz="1200" dirty="0">
                <a:ea typeface="+mn-lt"/>
                <a:cs typeface="+mn-lt"/>
              </a:rPr>
              <a:t> </a:t>
            </a:r>
            <a:r>
              <a:rPr lang="ko-KR" altLang="en-US" sz="1200">
                <a:ea typeface="+mn-lt"/>
                <a:cs typeface="+mn-lt"/>
              </a:rPr>
              <a:t>반영할</a:t>
            </a:r>
            <a:r>
              <a:rPr lang="en-US" altLang="ko-KR" sz="1200" dirty="0">
                <a:ea typeface="+mn-lt"/>
                <a:cs typeface="+mn-lt"/>
              </a:rPr>
              <a:t> </a:t>
            </a:r>
            <a:r>
              <a:rPr lang="ko-KR" altLang="en-US" sz="1200">
                <a:ea typeface="+mn-lt"/>
                <a:cs typeface="+mn-lt"/>
              </a:rPr>
              <a:t>수</a:t>
            </a:r>
            <a:r>
              <a:rPr lang="en-US" altLang="ko-KR" sz="1200" dirty="0">
                <a:ea typeface="+mn-lt"/>
                <a:cs typeface="+mn-lt"/>
              </a:rPr>
              <a:t> </a:t>
            </a:r>
            <a:r>
              <a:rPr lang="ko-KR" altLang="en-US" sz="1200">
                <a:ea typeface="+mn-lt"/>
                <a:cs typeface="+mn-lt"/>
              </a:rPr>
              <a:t>있다</a:t>
            </a:r>
            <a:r>
              <a:rPr lang="en-US" sz="1200">
                <a:ea typeface="+mn-lt"/>
                <a:cs typeface="+mn-lt"/>
              </a:rPr>
              <a:t>.</a:t>
            </a:r>
            <a:r>
              <a:rPr lang="en-US" altLang="ko-KR" sz="1200" dirty="0">
                <a:ea typeface="+mn-lt"/>
                <a:cs typeface="+mn-lt"/>
              </a:rPr>
              <a:t> </a:t>
            </a:r>
            <a:r>
              <a:rPr lang="ko-KR" altLang="en-US" sz="1200">
                <a:ea typeface="+mn-lt"/>
                <a:cs typeface="+mn-lt"/>
              </a:rPr>
              <a:t>그러나</a:t>
            </a:r>
            <a:r>
              <a:rPr lang="en-US" altLang="ko-KR" sz="1200" dirty="0">
                <a:ea typeface="+mn-lt"/>
                <a:cs typeface="+mn-lt"/>
              </a:rPr>
              <a:t> </a:t>
            </a:r>
            <a:r>
              <a:rPr lang="ko-KR" altLang="en-US" sz="1200">
                <a:ea typeface="+mn-lt"/>
                <a:cs typeface="+mn-lt"/>
              </a:rPr>
              <a:t>심전도</a:t>
            </a:r>
            <a:r>
              <a:rPr lang="en-US" altLang="ko-KR" sz="1200" dirty="0">
                <a:ea typeface="+mn-lt"/>
                <a:cs typeface="+mn-lt"/>
              </a:rPr>
              <a:t> </a:t>
            </a:r>
            <a:r>
              <a:rPr lang="ko-KR" altLang="en-US" sz="1200">
                <a:ea typeface="+mn-lt"/>
                <a:cs typeface="+mn-lt"/>
              </a:rPr>
              <a:t>신호는</a:t>
            </a:r>
            <a:r>
              <a:rPr lang="en-US" altLang="ko-KR" sz="1200" dirty="0">
                <a:ea typeface="+mn-lt"/>
                <a:cs typeface="+mn-lt"/>
              </a:rPr>
              <a:t> </a:t>
            </a:r>
            <a:r>
              <a:rPr lang="ko-KR" altLang="en-US" sz="1200">
                <a:ea typeface="+mn-lt"/>
                <a:cs typeface="+mn-lt"/>
              </a:rPr>
              <a:t>진폭과</a:t>
            </a:r>
            <a:r>
              <a:rPr lang="en-US" altLang="ko-KR" sz="1200" dirty="0">
                <a:ea typeface="+mn-lt"/>
                <a:cs typeface="+mn-lt"/>
              </a:rPr>
              <a:t> </a:t>
            </a:r>
            <a:r>
              <a:rPr lang="ko-KR" altLang="en-US" sz="1200">
                <a:ea typeface="+mn-lt"/>
                <a:cs typeface="+mn-lt"/>
              </a:rPr>
              <a:t>지속</a:t>
            </a:r>
            <a:r>
              <a:rPr lang="en-US" altLang="ko-KR" sz="1200" dirty="0">
                <a:ea typeface="+mn-lt"/>
                <a:cs typeface="+mn-lt"/>
              </a:rPr>
              <a:t> </a:t>
            </a:r>
            <a:r>
              <a:rPr lang="ko-KR" altLang="en-US" sz="1200">
                <a:ea typeface="+mn-lt"/>
                <a:cs typeface="+mn-lt"/>
              </a:rPr>
              <a:t>시간이</a:t>
            </a:r>
            <a:r>
              <a:rPr lang="en-US" altLang="ko-KR" sz="1200" dirty="0">
                <a:ea typeface="+mn-lt"/>
                <a:cs typeface="+mn-lt"/>
              </a:rPr>
              <a:t> </a:t>
            </a:r>
            <a:r>
              <a:rPr lang="ko-KR" altLang="en-US" sz="1200">
                <a:ea typeface="+mn-lt"/>
                <a:cs typeface="+mn-lt"/>
              </a:rPr>
              <a:t>작기</a:t>
            </a:r>
            <a:r>
              <a:rPr lang="en-US" altLang="ko-KR" sz="1200" dirty="0">
                <a:ea typeface="+mn-lt"/>
                <a:cs typeface="+mn-lt"/>
              </a:rPr>
              <a:t> </a:t>
            </a:r>
            <a:r>
              <a:rPr lang="ko-KR" altLang="en-US" sz="1200">
                <a:ea typeface="+mn-lt"/>
                <a:cs typeface="+mn-lt"/>
              </a:rPr>
              <a:t>때문에</a:t>
            </a:r>
            <a:r>
              <a:rPr lang="en-US" altLang="ko-KR" sz="1200" dirty="0">
                <a:ea typeface="+mn-lt"/>
                <a:cs typeface="+mn-lt"/>
              </a:rPr>
              <a:t> </a:t>
            </a:r>
            <a:r>
              <a:rPr lang="ko-KR" altLang="en-US" sz="1200">
                <a:ea typeface="+mn-lt"/>
                <a:cs typeface="+mn-lt"/>
              </a:rPr>
              <a:t>시각적으로</a:t>
            </a:r>
            <a:r>
              <a:rPr lang="en-US" altLang="ko-KR" sz="1200" dirty="0">
                <a:ea typeface="+mn-lt"/>
                <a:cs typeface="+mn-lt"/>
              </a:rPr>
              <a:t> </a:t>
            </a:r>
            <a:r>
              <a:rPr lang="ko-KR" altLang="en-US" sz="1200">
                <a:ea typeface="+mn-lt"/>
                <a:cs typeface="+mn-lt"/>
              </a:rPr>
              <a:t>해석하기가</a:t>
            </a:r>
            <a:r>
              <a:rPr lang="en-US" altLang="ko-KR" sz="1200" dirty="0">
                <a:ea typeface="+mn-lt"/>
                <a:cs typeface="+mn-lt"/>
              </a:rPr>
              <a:t> </a:t>
            </a:r>
            <a:r>
              <a:rPr lang="ko-KR" altLang="en-US" sz="1200">
                <a:ea typeface="+mn-lt"/>
                <a:cs typeface="+mn-lt"/>
              </a:rPr>
              <a:t>어렵다</a:t>
            </a:r>
            <a:r>
              <a:rPr lang="en-US" sz="1200">
                <a:ea typeface="+mn-lt"/>
                <a:cs typeface="+mn-lt"/>
              </a:rPr>
              <a:t>.</a:t>
            </a:r>
            <a:r>
              <a:rPr lang="en-US" altLang="ko-KR" sz="1200" dirty="0">
                <a:ea typeface="+mn-lt"/>
                <a:cs typeface="+mn-lt"/>
              </a:rPr>
              <a:t> </a:t>
            </a:r>
            <a:r>
              <a:rPr lang="ko-KR" altLang="en-US" sz="1200">
                <a:ea typeface="+mn-lt"/>
                <a:cs typeface="+mn-lt"/>
              </a:rPr>
              <a:t>따라서</a:t>
            </a:r>
            <a:r>
              <a:rPr lang="en-US" sz="1200">
                <a:ea typeface="+mn-lt"/>
                <a:cs typeface="+mn-lt"/>
              </a:rPr>
              <a:t> ECG</a:t>
            </a:r>
            <a:r>
              <a:rPr lang="en-US" altLang="ko-KR" sz="1200" dirty="0">
                <a:ea typeface="+mn-lt"/>
                <a:cs typeface="+mn-lt"/>
              </a:rPr>
              <a:t> </a:t>
            </a:r>
            <a:r>
              <a:rPr lang="ko-KR" altLang="en-US" sz="1200">
                <a:ea typeface="+mn-lt"/>
                <a:cs typeface="+mn-lt"/>
              </a:rPr>
              <a:t>신호를</a:t>
            </a:r>
            <a:r>
              <a:rPr lang="en-US" altLang="ko-KR" sz="1200" dirty="0">
                <a:ea typeface="+mn-lt"/>
                <a:cs typeface="+mn-lt"/>
              </a:rPr>
              <a:t> </a:t>
            </a:r>
            <a:r>
              <a:rPr lang="ko-KR" altLang="en-US" sz="1200">
                <a:ea typeface="+mn-lt"/>
                <a:cs typeface="+mn-lt"/>
              </a:rPr>
              <a:t>사용하여</a:t>
            </a:r>
            <a:r>
              <a:rPr lang="en-US" sz="1200">
                <a:ea typeface="+mn-lt"/>
                <a:cs typeface="+mn-lt"/>
              </a:rPr>
              <a:t> MI</a:t>
            </a:r>
            <a:r>
              <a:rPr lang="ko-KR" altLang="en-US" sz="1200">
                <a:ea typeface="+mn-lt"/>
                <a:cs typeface="+mn-lt"/>
              </a:rPr>
              <a:t>를</a:t>
            </a:r>
            <a:r>
              <a:rPr lang="en-US" altLang="ko-KR" sz="1200" dirty="0">
                <a:ea typeface="+mn-lt"/>
                <a:cs typeface="+mn-lt"/>
              </a:rPr>
              <a:t> </a:t>
            </a:r>
            <a:r>
              <a:rPr lang="ko-KR" altLang="en-US" sz="1200">
                <a:ea typeface="+mn-lt"/>
                <a:cs typeface="+mn-lt"/>
              </a:rPr>
              <a:t>자동으로</a:t>
            </a:r>
            <a:r>
              <a:rPr lang="en-US" altLang="ko-KR" sz="1200" dirty="0">
                <a:ea typeface="+mn-lt"/>
                <a:cs typeface="+mn-lt"/>
              </a:rPr>
              <a:t> </a:t>
            </a:r>
            <a:r>
              <a:rPr lang="ko-KR" altLang="en-US" sz="1200">
                <a:ea typeface="+mn-lt"/>
                <a:cs typeface="+mn-lt"/>
              </a:rPr>
              <a:t>감지하는</a:t>
            </a:r>
            <a:r>
              <a:rPr lang="en-US" altLang="ko-KR" sz="1200" dirty="0">
                <a:ea typeface="+mn-lt"/>
                <a:cs typeface="+mn-lt"/>
              </a:rPr>
              <a:t> </a:t>
            </a:r>
            <a:r>
              <a:rPr lang="ko-KR" altLang="en-US" sz="1200">
                <a:ea typeface="+mn-lt"/>
                <a:cs typeface="+mn-lt"/>
              </a:rPr>
              <a:t>새로운</a:t>
            </a:r>
            <a:r>
              <a:rPr lang="en-US" altLang="ko-KR" sz="1200" dirty="0">
                <a:ea typeface="+mn-lt"/>
                <a:cs typeface="+mn-lt"/>
              </a:rPr>
              <a:t> </a:t>
            </a:r>
            <a:r>
              <a:rPr lang="ko-KR" altLang="en-US" sz="1200">
                <a:ea typeface="+mn-lt"/>
                <a:cs typeface="+mn-lt"/>
              </a:rPr>
              <a:t>접근법을</a:t>
            </a:r>
            <a:r>
              <a:rPr lang="en-US" altLang="ko-KR" sz="1200" dirty="0">
                <a:ea typeface="+mn-lt"/>
                <a:cs typeface="+mn-lt"/>
              </a:rPr>
              <a:t> </a:t>
            </a:r>
            <a:r>
              <a:rPr lang="ko-KR" altLang="en-US" sz="1200">
                <a:ea typeface="+mn-lt"/>
                <a:cs typeface="+mn-lt"/>
              </a:rPr>
              <a:t>제안한다</a:t>
            </a:r>
            <a:r>
              <a:rPr lang="en-US" sz="1200">
                <a:ea typeface="+mn-lt"/>
                <a:cs typeface="+mn-lt"/>
              </a:rPr>
              <a:t>.</a:t>
            </a:r>
            <a:r>
              <a:rPr lang="en-US" altLang="ko-KR" sz="1200" dirty="0">
                <a:ea typeface="+mn-lt"/>
                <a:cs typeface="+mn-lt"/>
              </a:rPr>
              <a:t> </a:t>
            </a:r>
            <a:r>
              <a:rPr lang="ko-KR" altLang="en-US" sz="1200">
                <a:ea typeface="+mn-lt"/>
                <a:cs typeface="+mn-lt"/>
              </a:rPr>
              <a:t>본</a:t>
            </a:r>
            <a:r>
              <a:rPr lang="en-US" altLang="ko-KR" sz="1200" dirty="0">
                <a:ea typeface="+mn-lt"/>
                <a:cs typeface="+mn-lt"/>
              </a:rPr>
              <a:t> </a:t>
            </a:r>
            <a:r>
              <a:rPr lang="ko-KR" altLang="en-US" sz="1200">
                <a:ea typeface="+mn-lt"/>
                <a:cs typeface="+mn-lt"/>
              </a:rPr>
              <a:t>연구에서는</a:t>
            </a:r>
            <a:r>
              <a:rPr lang="en-US" altLang="ko-KR" sz="1200" dirty="0">
                <a:ea typeface="+mn-lt"/>
                <a:cs typeface="+mn-lt"/>
              </a:rPr>
              <a:t> </a:t>
            </a:r>
            <a:r>
              <a:rPr lang="ko-KR" altLang="en-US" sz="1200">
                <a:ea typeface="+mn-lt"/>
                <a:cs typeface="+mn-lt"/>
              </a:rPr>
              <a:t>정상</a:t>
            </a:r>
            <a:r>
              <a:rPr lang="en-US" altLang="ko-KR" sz="1200" dirty="0">
                <a:ea typeface="+mn-lt"/>
                <a:cs typeface="+mn-lt"/>
              </a:rPr>
              <a:t> </a:t>
            </a:r>
            <a:r>
              <a:rPr lang="ko-KR" altLang="en-US" sz="1200">
                <a:ea typeface="+mn-lt"/>
                <a:cs typeface="+mn-lt"/>
              </a:rPr>
              <a:t>및</a:t>
            </a:r>
            <a:r>
              <a:rPr lang="en-US" sz="1200">
                <a:ea typeface="+mn-lt"/>
                <a:cs typeface="+mn-lt"/>
              </a:rPr>
              <a:t> MI ECG</a:t>
            </a:r>
            <a:r>
              <a:rPr lang="en-US" altLang="ko-KR" sz="1200" dirty="0">
                <a:ea typeface="+mn-lt"/>
                <a:cs typeface="+mn-lt"/>
              </a:rPr>
              <a:t> </a:t>
            </a:r>
            <a:r>
              <a:rPr lang="ko-KR" altLang="en-US" sz="1200">
                <a:ea typeface="+mn-lt"/>
                <a:cs typeface="+mn-lt"/>
              </a:rPr>
              <a:t>비트의</a:t>
            </a:r>
            <a:r>
              <a:rPr lang="en-US" altLang="ko-KR" sz="1200" dirty="0">
                <a:ea typeface="+mn-lt"/>
                <a:cs typeface="+mn-lt"/>
              </a:rPr>
              <a:t> </a:t>
            </a:r>
            <a:r>
              <a:rPr lang="ko-KR" altLang="en-US" sz="1200">
                <a:ea typeface="+mn-lt"/>
                <a:cs typeface="+mn-lt"/>
              </a:rPr>
              <a:t>자동</a:t>
            </a:r>
            <a:r>
              <a:rPr lang="en-US" altLang="ko-KR" sz="1200" dirty="0">
                <a:ea typeface="+mn-lt"/>
                <a:cs typeface="+mn-lt"/>
              </a:rPr>
              <a:t> </a:t>
            </a:r>
            <a:r>
              <a:rPr lang="ko-KR" altLang="en-US" sz="1200">
                <a:ea typeface="+mn-lt"/>
                <a:cs typeface="+mn-lt"/>
              </a:rPr>
              <a:t>탐지를</a:t>
            </a:r>
            <a:r>
              <a:rPr lang="en-US" altLang="ko-KR" sz="1200" dirty="0">
                <a:ea typeface="+mn-lt"/>
                <a:cs typeface="+mn-lt"/>
              </a:rPr>
              <a:t> </a:t>
            </a:r>
            <a:r>
              <a:rPr lang="ko-KR" altLang="en-US" sz="1200">
                <a:ea typeface="+mn-lt"/>
                <a:cs typeface="+mn-lt"/>
              </a:rPr>
              <a:t>위한</a:t>
            </a:r>
            <a:r>
              <a:rPr lang="en-US" sz="1200">
                <a:ea typeface="+mn-lt"/>
                <a:cs typeface="+mn-lt"/>
              </a:rPr>
              <a:t> CNN(Convolutional Neural Network)</a:t>
            </a:r>
            <a:r>
              <a:rPr lang="en-US" altLang="ko-KR" sz="1200" dirty="0">
                <a:ea typeface="+mn-lt"/>
                <a:cs typeface="+mn-lt"/>
              </a:rPr>
              <a:t> </a:t>
            </a:r>
            <a:r>
              <a:rPr lang="ko-KR" altLang="en-US" sz="1200">
                <a:ea typeface="+mn-lt"/>
                <a:cs typeface="+mn-lt"/>
              </a:rPr>
              <a:t>알고리즘을</a:t>
            </a:r>
            <a:r>
              <a:rPr lang="en-US" altLang="ko-KR" sz="1200" dirty="0">
                <a:ea typeface="+mn-lt"/>
                <a:cs typeface="+mn-lt"/>
              </a:rPr>
              <a:t> </a:t>
            </a:r>
            <a:r>
              <a:rPr lang="ko-KR" altLang="en-US" sz="1200">
                <a:ea typeface="+mn-lt"/>
                <a:cs typeface="+mn-lt"/>
              </a:rPr>
              <a:t>구현했다</a:t>
            </a:r>
            <a:r>
              <a:rPr lang="en-US" sz="1200">
                <a:ea typeface="+mn-lt"/>
                <a:cs typeface="+mn-lt"/>
              </a:rPr>
              <a:t>(</a:t>
            </a:r>
            <a:r>
              <a:rPr lang="ko-KR" altLang="en-US" sz="1200">
                <a:ea typeface="+mn-lt"/>
                <a:cs typeface="+mn-lt"/>
              </a:rPr>
              <a:t>소음</a:t>
            </a:r>
            <a:r>
              <a:rPr lang="en-US" altLang="ko-KR" sz="1200" dirty="0">
                <a:ea typeface="+mn-lt"/>
                <a:cs typeface="+mn-lt"/>
              </a:rPr>
              <a:t> </a:t>
            </a:r>
            <a:r>
              <a:rPr lang="ko-KR" altLang="en-US" sz="1200">
                <a:ea typeface="+mn-lt"/>
                <a:cs typeface="+mn-lt"/>
              </a:rPr>
              <a:t>포함</a:t>
            </a:r>
            <a:r>
              <a:rPr lang="en-US" altLang="ko-KR" sz="1200" dirty="0">
                <a:ea typeface="+mn-lt"/>
                <a:cs typeface="+mn-lt"/>
              </a:rPr>
              <a:t> </a:t>
            </a:r>
            <a:r>
              <a:rPr lang="ko-KR" altLang="en-US" sz="1200">
                <a:ea typeface="+mn-lt"/>
                <a:cs typeface="+mn-lt"/>
              </a:rPr>
              <a:t>및</a:t>
            </a:r>
            <a:r>
              <a:rPr lang="en-US" altLang="ko-KR" sz="1200" dirty="0">
                <a:ea typeface="+mn-lt"/>
                <a:cs typeface="+mn-lt"/>
              </a:rPr>
              <a:t> </a:t>
            </a:r>
            <a:r>
              <a:rPr lang="ko-KR" altLang="en-US" sz="1200">
                <a:ea typeface="+mn-lt"/>
                <a:cs typeface="+mn-lt"/>
              </a:rPr>
              <a:t>잡음</a:t>
            </a:r>
            <a:r>
              <a:rPr lang="en-US" altLang="ko-KR" sz="1200" dirty="0">
                <a:ea typeface="+mn-lt"/>
                <a:cs typeface="+mn-lt"/>
              </a:rPr>
              <a:t> </a:t>
            </a:r>
            <a:r>
              <a:rPr lang="ko-KR" altLang="en-US" sz="1200">
                <a:ea typeface="+mn-lt"/>
                <a:cs typeface="+mn-lt"/>
              </a:rPr>
              <a:t>없음</a:t>
            </a:r>
            <a:r>
              <a:rPr lang="en-US" sz="1200">
                <a:ea typeface="+mn-lt"/>
                <a:cs typeface="+mn-lt"/>
              </a:rPr>
              <a:t>).</a:t>
            </a:r>
            <a:r>
              <a:rPr lang="en-US" altLang="ko-KR" sz="1200" dirty="0">
                <a:ea typeface="+mn-lt"/>
                <a:cs typeface="+mn-lt"/>
              </a:rPr>
              <a:t> </a:t>
            </a:r>
            <a:r>
              <a:rPr lang="ko-KR" altLang="en-US" sz="1200">
                <a:ea typeface="+mn-lt"/>
                <a:cs typeface="+mn-lt"/>
              </a:rPr>
              <a:t>소음이</a:t>
            </a:r>
            <a:r>
              <a:rPr lang="en-US" altLang="ko-KR" sz="1200" dirty="0">
                <a:ea typeface="+mn-lt"/>
                <a:cs typeface="+mn-lt"/>
              </a:rPr>
              <a:t> </a:t>
            </a:r>
            <a:r>
              <a:rPr lang="ko-KR" altLang="en-US" sz="1200">
                <a:ea typeface="+mn-lt"/>
                <a:cs typeface="+mn-lt"/>
              </a:rPr>
              <a:t>있는</a:t>
            </a:r>
            <a:r>
              <a:rPr lang="en-US" sz="1200">
                <a:ea typeface="+mn-lt"/>
                <a:cs typeface="+mn-lt"/>
              </a:rPr>
              <a:t> ECG</a:t>
            </a:r>
            <a:r>
              <a:rPr lang="en-US" altLang="ko-KR" sz="1200" dirty="0">
                <a:ea typeface="+mn-lt"/>
                <a:cs typeface="+mn-lt"/>
              </a:rPr>
              <a:t> </a:t>
            </a:r>
            <a:r>
              <a:rPr lang="ko-KR" altLang="en-US" sz="1200">
                <a:ea typeface="+mn-lt"/>
                <a:cs typeface="+mn-lt"/>
              </a:rPr>
              <a:t>비트와</a:t>
            </a:r>
            <a:r>
              <a:rPr lang="en-US" altLang="ko-KR" sz="1200" dirty="0">
                <a:ea typeface="+mn-lt"/>
                <a:cs typeface="+mn-lt"/>
              </a:rPr>
              <a:t> </a:t>
            </a:r>
            <a:r>
              <a:rPr lang="ko-KR" altLang="en-US" sz="1200">
                <a:ea typeface="+mn-lt"/>
                <a:cs typeface="+mn-lt"/>
              </a:rPr>
              <a:t>노이즈</a:t>
            </a:r>
            <a:r>
              <a:rPr lang="en-US" altLang="ko-KR" sz="1200" dirty="0">
                <a:ea typeface="+mn-lt"/>
                <a:cs typeface="+mn-lt"/>
              </a:rPr>
              <a:t> </a:t>
            </a:r>
            <a:r>
              <a:rPr lang="ko-KR" altLang="en-US" sz="1200">
                <a:ea typeface="+mn-lt"/>
                <a:cs typeface="+mn-lt"/>
              </a:rPr>
              <a:t>제거</a:t>
            </a:r>
            <a:r>
              <a:rPr lang="en-US" altLang="ko-KR" sz="1200" dirty="0">
                <a:ea typeface="+mn-lt"/>
                <a:cs typeface="+mn-lt"/>
              </a:rPr>
              <a:t> </a:t>
            </a:r>
            <a:r>
              <a:rPr lang="ko-KR" altLang="en-US" sz="1200">
                <a:ea typeface="+mn-lt"/>
                <a:cs typeface="+mn-lt"/>
              </a:rPr>
              <a:t>없이</a:t>
            </a:r>
            <a:r>
              <a:rPr lang="en-US" altLang="ko-KR" sz="1200" dirty="0">
                <a:ea typeface="+mn-lt"/>
                <a:cs typeface="+mn-lt"/>
              </a:rPr>
              <a:t> </a:t>
            </a:r>
            <a:r>
              <a:rPr lang="ko-KR" altLang="en-US" sz="1200">
                <a:ea typeface="+mn-lt"/>
                <a:cs typeface="+mn-lt"/>
              </a:rPr>
              <a:t>각각</a:t>
            </a:r>
            <a:r>
              <a:rPr lang="en-US" sz="1200">
                <a:ea typeface="+mn-lt"/>
                <a:cs typeface="+mn-lt"/>
              </a:rPr>
              <a:t> 93.53%</a:t>
            </a:r>
            <a:r>
              <a:rPr lang="ko-KR" altLang="en-US" sz="1200">
                <a:ea typeface="+mn-lt"/>
                <a:cs typeface="+mn-lt"/>
              </a:rPr>
              <a:t>와</a:t>
            </a:r>
            <a:r>
              <a:rPr lang="en-US" sz="1200">
                <a:ea typeface="+mn-lt"/>
                <a:cs typeface="+mn-lt"/>
              </a:rPr>
              <a:t> 95.22%</a:t>
            </a:r>
            <a:r>
              <a:rPr lang="ko-KR" altLang="en-US" sz="1200">
                <a:ea typeface="+mn-lt"/>
                <a:cs typeface="+mn-lt"/>
              </a:rPr>
              <a:t>의</a:t>
            </a:r>
            <a:r>
              <a:rPr lang="en-US" altLang="ko-KR" sz="1200" dirty="0">
                <a:ea typeface="+mn-lt"/>
                <a:cs typeface="+mn-lt"/>
              </a:rPr>
              <a:t> </a:t>
            </a:r>
            <a:r>
              <a:rPr lang="ko-KR" altLang="en-US" sz="1200">
                <a:ea typeface="+mn-lt"/>
                <a:cs typeface="+mn-lt"/>
              </a:rPr>
              <a:t>평균</a:t>
            </a:r>
            <a:r>
              <a:rPr lang="en-US" altLang="ko-KR" sz="1200" dirty="0">
                <a:ea typeface="+mn-lt"/>
                <a:cs typeface="+mn-lt"/>
              </a:rPr>
              <a:t> </a:t>
            </a:r>
            <a:r>
              <a:rPr lang="ko-KR" altLang="en-US" sz="1200">
                <a:ea typeface="+mn-lt"/>
                <a:cs typeface="+mn-lt"/>
              </a:rPr>
              <a:t>정확도를</a:t>
            </a:r>
            <a:r>
              <a:rPr lang="en-US" altLang="ko-KR" sz="1200" dirty="0">
                <a:ea typeface="+mn-lt"/>
                <a:cs typeface="+mn-lt"/>
              </a:rPr>
              <a:t> </a:t>
            </a:r>
            <a:r>
              <a:rPr lang="ko-KR" altLang="en-US" sz="1200">
                <a:ea typeface="+mn-lt"/>
                <a:cs typeface="+mn-lt"/>
              </a:rPr>
              <a:t>달성했다</a:t>
            </a:r>
            <a:r>
              <a:rPr lang="en-US" sz="1200">
                <a:ea typeface="+mn-lt"/>
                <a:cs typeface="+mn-lt"/>
              </a:rPr>
              <a:t>.</a:t>
            </a:r>
            <a:r>
              <a:rPr lang="en-US" altLang="ko-KR" sz="1200" dirty="0">
                <a:ea typeface="+mn-lt"/>
                <a:cs typeface="+mn-lt"/>
              </a:rPr>
              <a:t> </a:t>
            </a:r>
            <a:r>
              <a:rPr lang="ko-KR" altLang="en-US" sz="1200">
                <a:ea typeface="+mn-lt"/>
                <a:cs typeface="+mn-lt"/>
              </a:rPr>
              <a:t>또한</a:t>
            </a:r>
            <a:r>
              <a:rPr lang="en-US" altLang="ko-KR" sz="1200" dirty="0">
                <a:ea typeface="+mn-lt"/>
                <a:cs typeface="+mn-lt"/>
              </a:rPr>
              <a:t> </a:t>
            </a:r>
            <a:r>
              <a:rPr lang="ko-KR" altLang="en-US" sz="1200">
                <a:ea typeface="+mn-lt"/>
                <a:cs typeface="+mn-lt"/>
              </a:rPr>
              <a:t>이</a:t>
            </a:r>
            <a:r>
              <a:rPr lang="en-US" altLang="ko-KR" sz="1200" dirty="0">
                <a:ea typeface="+mn-lt"/>
                <a:cs typeface="+mn-lt"/>
              </a:rPr>
              <a:t> </a:t>
            </a:r>
            <a:r>
              <a:rPr lang="ko-KR" altLang="en-US" sz="1200">
                <a:ea typeface="+mn-lt"/>
                <a:cs typeface="+mn-lt"/>
              </a:rPr>
              <a:t>작업에서는</a:t>
            </a:r>
            <a:r>
              <a:rPr lang="en-US" altLang="ko-KR" sz="1200" dirty="0">
                <a:ea typeface="+mn-lt"/>
                <a:cs typeface="+mn-lt"/>
              </a:rPr>
              <a:t> </a:t>
            </a:r>
            <a:r>
              <a:rPr lang="ko-KR" altLang="en-US" sz="1200">
                <a:ea typeface="+mn-lt"/>
                <a:cs typeface="+mn-lt"/>
              </a:rPr>
              <a:t>형상</a:t>
            </a:r>
            <a:r>
              <a:rPr lang="en-US" altLang="ko-KR" sz="1200" dirty="0">
                <a:ea typeface="+mn-lt"/>
                <a:cs typeface="+mn-lt"/>
              </a:rPr>
              <a:t> </a:t>
            </a:r>
            <a:r>
              <a:rPr lang="ko-KR" altLang="en-US" sz="1200">
                <a:ea typeface="+mn-lt"/>
                <a:cs typeface="+mn-lt"/>
              </a:rPr>
              <a:t>추출</a:t>
            </a:r>
            <a:r>
              <a:rPr lang="en-US" altLang="ko-KR" sz="1200" dirty="0">
                <a:ea typeface="+mn-lt"/>
                <a:cs typeface="+mn-lt"/>
              </a:rPr>
              <a:t> </a:t>
            </a:r>
            <a:r>
              <a:rPr lang="ko-KR" altLang="en-US" sz="1200">
                <a:ea typeface="+mn-lt"/>
                <a:cs typeface="+mn-lt"/>
              </a:rPr>
              <a:t>또는</a:t>
            </a:r>
            <a:r>
              <a:rPr lang="en-US" altLang="ko-KR" sz="1200" dirty="0">
                <a:ea typeface="+mn-lt"/>
                <a:cs typeface="+mn-lt"/>
              </a:rPr>
              <a:t> </a:t>
            </a:r>
            <a:r>
              <a:rPr lang="ko-KR" altLang="en-US" sz="1200">
                <a:ea typeface="+mn-lt"/>
                <a:cs typeface="+mn-lt"/>
              </a:rPr>
              <a:t>선택이</a:t>
            </a:r>
            <a:r>
              <a:rPr lang="en-US" altLang="ko-KR" sz="1200" dirty="0">
                <a:ea typeface="+mn-lt"/>
                <a:cs typeface="+mn-lt"/>
              </a:rPr>
              <a:t> </a:t>
            </a:r>
            <a:r>
              <a:rPr lang="ko-KR" altLang="en-US" sz="1200">
                <a:ea typeface="+mn-lt"/>
                <a:cs typeface="+mn-lt"/>
              </a:rPr>
              <a:t>수행되지</a:t>
            </a:r>
            <a:r>
              <a:rPr lang="en-US" altLang="ko-KR" sz="1200" dirty="0">
                <a:ea typeface="+mn-lt"/>
                <a:cs typeface="+mn-lt"/>
              </a:rPr>
              <a:t> </a:t>
            </a:r>
            <a:r>
              <a:rPr lang="ko-KR" altLang="en-US" sz="1200">
                <a:ea typeface="+mn-lt"/>
                <a:cs typeface="+mn-lt"/>
              </a:rPr>
              <a:t>않는다</a:t>
            </a:r>
            <a:r>
              <a:rPr lang="en-US" sz="1200">
                <a:ea typeface="+mn-lt"/>
                <a:cs typeface="+mn-lt"/>
              </a:rPr>
              <a:t>.</a:t>
            </a:r>
            <a:r>
              <a:rPr lang="en-US" altLang="ko-KR" sz="1200" dirty="0">
                <a:ea typeface="+mn-lt"/>
                <a:cs typeface="+mn-lt"/>
              </a:rPr>
              <a:t> </a:t>
            </a:r>
            <a:r>
              <a:rPr lang="ko-KR" altLang="en-US" sz="1200">
                <a:ea typeface="+mn-lt"/>
                <a:cs typeface="+mn-lt"/>
              </a:rPr>
              <a:t>따라서</a:t>
            </a:r>
            <a:r>
              <a:rPr lang="en-US" sz="1200">
                <a:ea typeface="+mn-lt"/>
                <a:cs typeface="+mn-lt"/>
              </a:rPr>
              <a:t>,</a:t>
            </a:r>
            <a:r>
              <a:rPr lang="en-US" altLang="ko-KR" sz="1200" dirty="0">
                <a:ea typeface="+mn-lt"/>
                <a:cs typeface="+mn-lt"/>
              </a:rPr>
              <a:t> </a:t>
            </a:r>
            <a:r>
              <a:rPr lang="ko-KR" altLang="en-US" sz="1200">
                <a:ea typeface="+mn-lt"/>
                <a:cs typeface="+mn-lt"/>
              </a:rPr>
              <a:t>우리가</a:t>
            </a:r>
            <a:r>
              <a:rPr lang="en-US" altLang="ko-KR" sz="1200" dirty="0">
                <a:ea typeface="+mn-lt"/>
                <a:cs typeface="+mn-lt"/>
              </a:rPr>
              <a:t> </a:t>
            </a:r>
            <a:r>
              <a:rPr lang="ko-KR" altLang="en-US" sz="1200">
                <a:ea typeface="+mn-lt"/>
                <a:cs typeface="+mn-lt"/>
              </a:rPr>
              <a:t>제안한</a:t>
            </a:r>
            <a:r>
              <a:rPr lang="en-US" altLang="ko-KR" sz="1200" dirty="0">
                <a:ea typeface="+mn-lt"/>
                <a:cs typeface="+mn-lt"/>
              </a:rPr>
              <a:t> </a:t>
            </a:r>
            <a:r>
              <a:rPr lang="ko-KR" altLang="en-US" sz="1200">
                <a:ea typeface="+mn-lt"/>
                <a:cs typeface="+mn-lt"/>
              </a:rPr>
              <a:t>알고리즘은</a:t>
            </a:r>
            <a:r>
              <a:rPr lang="en-US" altLang="ko-KR" sz="1200" dirty="0">
                <a:ea typeface="+mn-lt"/>
                <a:cs typeface="+mn-lt"/>
              </a:rPr>
              <a:t> </a:t>
            </a:r>
            <a:r>
              <a:rPr lang="ko-KR" altLang="en-US" sz="1200">
                <a:ea typeface="+mn-lt"/>
                <a:cs typeface="+mn-lt"/>
              </a:rPr>
              <a:t>노이즈가</a:t>
            </a:r>
            <a:r>
              <a:rPr lang="en-US" altLang="ko-KR" sz="1200" dirty="0">
                <a:ea typeface="+mn-lt"/>
                <a:cs typeface="+mn-lt"/>
              </a:rPr>
              <a:t> </a:t>
            </a:r>
            <a:r>
              <a:rPr lang="ko-KR" altLang="en-US" sz="1200">
                <a:ea typeface="+mn-lt"/>
                <a:cs typeface="+mn-lt"/>
              </a:rPr>
              <a:t>있더라도</a:t>
            </a:r>
            <a:r>
              <a:rPr lang="en-US" altLang="ko-KR" sz="1200" dirty="0">
                <a:ea typeface="+mn-lt"/>
                <a:cs typeface="+mn-lt"/>
              </a:rPr>
              <a:t> </a:t>
            </a:r>
            <a:r>
              <a:rPr lang="ko-KR" altLang="en-US" sz="1200">
                <a:ea typeface="+mn-lt"/>
                <a:cs typeface="+mn-lt"/>
              </a:rPr>
              <a:t>알려지지</a:t>
            </a:r>
            <a:r>
              <a:rPr lang="en-US" altLang="ko-KR" sz="1200" dirty="0">
                <a:ea typeface="+mn-lt"/>
                <a:cs typeface="+mn-lt"/>
              </a:rPr>
              <a:t> </a:t>
            </a:r>
            <a:r>
              <a:rPr lang="ko-KR" altLang="en-US" sz="1200">
                <a:ea typeface="+mn-lt"/>
                <a:cs typeface="+mn-lt"/>
              </a:rPr>
              <a:t>않은</a:t>
            </a:r>
            <a:r>
              <a:rPr lang="en-US" altLang="ko-KR" sz="1200" dirty="0">
                <a:ea typeface="+mn-lt"/>
                <a:cs typeface="+mn-lt"/>
              </a:rPr>
              <a:t> </a:t>
            </a:r>
            <a:r>
              <a:rPr lang="ko-KR" altLang="en-US" sz="1200">
                <a:ea typeface="+mn-lt"/>
                <a:cs typeface="+mn-lt"/>
              </a:rPr>
              <a:t>심전도</a:t>
            </a:r>
            <a:r>
              <a:rPr lang="en-US" altLang="ko-KR" sz="1200" dirty="0">
                <a:ea typeface="+mn-lt"/>
                <a:cs typeface="+mn-lt"/>
              </a:rPr>
              <a:t> </a:t>
            </a:r>
            <a:r>
              <a:rPr lang="ko-KR" altLang="en-US" sz="1200">
                <a:ea typeface="+mn-lt"/>
                <a:cs typeface="+mn-lt"/>
              </a:rPr>
              <a:t>신호를</a:t>
            </a:r>
            <a:r>
              <a:rPr lang="en-US" altLang="ko-KR" sz="1200" dirty="0">
                <a:ea typeface="+mn-lt"/>
                <a:cs typeface="+mn-lt"/>
              </a:rPr>
              <a:t> </a:t>
            </a:r>
            <a:r>
              <a:rPr lang="ko-KR" altLang="en-US" sz="1200">
                <a:ea typeface="+mn-lt"/>
                <a:cs typeface="+mn-lt"/>
              </a:rPr>
              <a:t>정확하게</a:t>
            </a:r>
            <a:r>
              <a:rPr lang="en-US" altLang="ko-KR" sz="1200" dirty="0">
                <a:ea typeface="+mn-lt"/>
                <a:cs typeface="+mn-lt"/>
              </a:rPr>
              <a:t> </a:t>
            </a:r>
            <a:r>
              <a:rPr lang="ko-KR" altLang="en-US" sz="1200">
                <a:ea typeface="+mn-lt"/>
                <a:cs typeface="+mn-lt"/>
              </a:rPr>
              <a:t>감지할</a:t>
            </a:r>
            <a:r>
              <a:rPr lang="en-US" altLang="ko-KR" sz="1200" dirty="0">
                <a:ea typeface="+mn-lt"/>
                <a:cs typeface="+mn-lt"/>
              </a:rPr>
              <a:t> </a:t>
            </a:r>
            <a:r>
              <a:rPr lang="ko-KR" altLang="en-US" sz="1200">
                <a:ea typeface="+mn-lt"/>
                <a:cs typeface="+mn-lt"/>
              </a:rPr>
              <a:t>수</a:t>
            </a:r>
            <a:r>
              <a:rPr lang="en-US" altLang="ko-KR" sz="1200" dirty="0">
                <a:ea typeface="+mn-lt"/>
                <a:cs typeface="+mn-lt"/>
              </a:rPr>
              <a:t> </a:t>
            </a:r>
            <a:r>
              <a:rPr lang="ko-KR" altLang="en-US" sz="1200">
                <a:ea typeface="+mn-lt"/>
                <a:cs typeface="+mn-lt"/>
              </a:rPr>
              <a:t>있다</a:t>
            </a:r>
            <a:r>
              <a:rPr lang="en-US" sz="1200">
                <a:ea typeface="+mn-lt"/>
                <a:cs typeface="+mn-lt"/>
              </a:rPr>
              <a:t>.</a:t>
            </a:r>
            <a:r>
              <a:rPr lang="en-US" altLang="ko-KR" sz="1200" dirty="0">
                <a:ea typeface="+mn-lt"/>
                <a:cs typeface="+mn-lt"/>
              </a:rPr>
              <a:t> </a:t>
            </a:r>
            <a:r>
              <a:rPr lang="ko-KR" altLang="en-US" sz="1200">
                <a:ea typeface="+mn-lt"/>
                <a:cs typeface="+mn-lt"/>
              </a:rPr>
              <a:t>따라서</a:t>
            </a:r>
            <a:r>
              <a:rPr lang="en-US" altLang="ko-KR" sz="1200" dirty="0">
                <a:ea typeface="+mn-lt"/>
                <a:cs typeface="+mn-lt"/>
              </a:rPr>
              <a:t> </a:t>
            </a:r>
            <a:r>
              <a:rPr lang="ko-KR" altLang="en-US" sz="1200">
                <a:ea typeface="+mn-lt"/>
                <a:cs typeface="+mn-lt"/>
              </a:rPr>
              <a:t>이</a:t>
            </a:r>
            <a:r>
              <a:rPr lang="en-US" altLang="ko-KR" sz="1200" dirty="0">
                <a:ea typeface="+mn-lt"/>
                <a:cs typeface="+mn-lt"/>
              </a:rPr>
              <a:t> </a:t>
            </a:r>
            <a:r>
              <a:rPr lang="ko-KR" altLang="en-US" sz="1200">
                <a:ea typeface="+mn-lt"/>
                <a:cs typeface="+mn-lt"/>
              </a:rPr>
              <a:t>시스템은</a:t>
            </a:r>
            <a:r>
              <a:rPr lang="en-US" sz="1200">
                <a:ea typeface="+mn-lt"/>
                <a:cs typeface="+mn-lt"/>
              </a:rPr>
              <a:t> MI</a:t>
            </a:r>
            <a:r>
              <a:rPr lang="en-US" altLang="ko-KR" sz="1200" dirty="0">
                <a:ea typeface="+mn-lt"/>
                <a:cs typeface="+mn-lt"/>
              </a:rPr>
              <a:t> </a:t>
            </a:r>
            <a:r>
              <a:rPr lang="ko-KR" altLang="en-US" sz="1200">
                <a:ea typeface="+mn-lt"/>
                <a:cs typeface="+mn-lt"/>
              </a:rPr>
              <a:t>진단</a:t>
            </a:r>
            <a:r>
              <a:rPr lang="en-US" altLang="ko-KR" sz="1200" dirty="0">
                <a:ea typeface="+mn-lt"/>
                <a:cs typeface="+mn-lt"/>
              </a:rPr>
              <a:t> </a:t>
            </a:r>
            <a:r>
              <a:rPr lang="ko-KR" altLang="en-US" sz="1200">
                <a:ea typeface="+mn-lt"/>
                <a:cs typeface="+mn-lt"/>
              </a:rPr>
              <a:t>시</a:t>
            </a:r>
            <a:r>
              <a:rPr lang="en-US" altLang="ko-KR" sz="1200" dirty="0">
                <a:ea typeface="+mn-lt"/>
                <a:cs typeface="+mn-lt"/>
              </a:rPr>
              <a:t> </a:t>
            </a:r>
            <a:r>
              <a:rPr lang="ko-KR" altLang="en-US" sz="1200">
                <a:ea typeface="+mn-lt"/>
                <a:cs typeface="+mn-lt"/>
              </a:rPr>
              <a:t>임상의에게</a:t>
            </a:r>
            <a:r>
              <a:rPr lang="en-US" altLang="ko-KR" sz="1200" dirty="0">
                <a:ea typeface="+mn-lt"/>
                <a:cs typeface="+mn-lt"/>
              </a:rPr>
              <a:t> </a:t>
            </a:r>
            <a:r>
              <a:rPr lang="ko-KR" altLang="en-US" sz="1200">
                <a:ea typeface="+mn-lt"/>
                <a:cs typeface="+mn-lt"/>
              </a:rPr>
              <a:t>도움을</a:t>
            </a:r>
            <a:r>
              <a:rPr lang="en-US" altLang="ko-KR" sz="1200" dirty="0">
                <a:ea typeface="+mn-lt"/>
                <a:cs typeface="+mn-lt"/>
              </a:rPr>
              <a:t> </a:t>
            </a:r>
            <a:r>
              <a:rPr lang="ko-KR" altLang="en-US" sz="1200">
                <a:ea typeface="+mn-lt"/>
                <a:cs typeface="+mn-lt"/>
              </a:rPr>
              <a:t>주기</a:t>
            </a:r>
            <a:r>
              <a:rPr lang="en-US" altLang="ko-KR" sz="1200" dirty="0">
                <a:ea typeface="+mn-lt"/>
                <a:cs typeface="+mn-lt"/>
              </a:rPr>
              <a:t> </a:t>
            </a:r>
            <a:r>
              <a:rPr lang="ko-KR" altLang="en-US" sz="1200">
                <a:ea typeface="+mn-lt"/>
                <a:cs typeface="+mn-lt"/>
              </a:rPr>
              <a:t>위해</a:t>
            </a:r>
            <a:r>
              <a:rPr lang="en-US" altLang="ko-KR" sz="1200" dirty="0">
                <a:ea typeface="+mn-lt"/>
                <a:cs typeface="+mn-lt"/>
              </a:rPr>
              <a:t> </a:t>
            </a:r>
            <a:r>
              <a:rPr lang="ko-KR" altLang="en-US" sz="1200">
                <a:ea typeface="+mn-lt"/>
                <a:cs typeface="+mn-lt"/>
              </a:rPr>
              <a:t>임상</a:t>
            </a:r>
            <a:r>
              <a:rPr lang="en-US" altLang="ko-KR" sz="1200" dirty="0">
                <a:ea typeface="+mn-lt"/>
                <a:cs typeface="+mn-lt"/>
              </a:rPr>
              <a:t> </a:t>
            </a:r>
            <a:r>
              <a:rPr lang="ko-KR" altLang="en-US" sz="1200">
                <a:ea typeface="+mn-lt"/>
                <a:cs typeface="+mn-lt"/>
              </a:rPr>
              <a:t>환경에</a:t>
            </a:r>
            <a:r>
              <a:rPr lang="en-US" altLang="ko-KR" sz="1200" dirty="0">
                <a:ea typeface="+mn-lt"/>
                <a:cs typeface="+mn-lt"/>
              </a:rPr>
              <a:t> </a:t>
            </a:r>
            <a:r>
              <a:rPr lang="ko-KR" altLang="en-US" sz="1200">
                <a:ea typeface="+mn-lt"/>
                <a:cs typeface="+mn-lt"/>
              </a:rPr>
              <a:t>도입될</a:t>
            </a:r>
            <a:r>
              <a:rPr lang="en-US" altLang="ko-KR" sz="1200" dirty="0">
                <a:ea typeface="+mn-lt"/>
                <a:cs typeface="+mn-lt"/>
              </a:rPr>
              <a:t> </a:t>
            </a:r>
            <a:r>
              <a:rPr lang="ko-KR" altLang="en-US" sz="1200">
                <a:ea typeface="+mn-lt"/>
                <a:cs typeface="+mn-lt"/>
              </a:rPr>
              <a:t>수</a:t>
            </a:r>
            <a:r>
              <a:rPr lang="en-US" altLang="ko-KR" sz="1200" dirty="0">
                <a:ea typeface="+mn-lt"/>
                <a:cs typeface="+mn-lt"/>
              </a:rPr>
              <a:t> </a:t>
            </a:r>
            <a:r>
              <a:rPr lang="ko-KR" altLang="en-US" sz="1200">
                <a:ea typeface="+mn-lt"/>
                <a:cs typeface="+mn-lt"/>
              </a:rPr>
              <a:t>있습니다</a:t>
            </a:r>
            <a:r>
              <a:rPr lang="en-US" sz="1200">
                <a:ea typeface="+mn-lt"/>
                <a:cs typeface="+mn-lt"/>
              </a:rPr>
              <a:t>.</a:t>
            </a:r>
            <a:endParaRPr lang="ko-KR" altLang="en-US">
              <a:ea typeface="맑은 고딕" panose="020B0503020000020004" pitchFamily="34" charset="-127"/>
              <a:cs typeface="+mn-lt"/>
            </a:endParaRPr>
          </a:p>
          <a:p>
            <a:pPr marL="0" indent="0">
              <a:buNone/>
            </a:pPr>
            <a:r>
              <a:rPr lang="ko-KR" altLang="en-US" sz="1200" dirty="0">
                <a:ea typeface="맑은 고딕"/>
              </a:rPr>
              <a:t>심전도</a:t>
            </a:r>
            <a:r>
              <a:rPr lang="en-US" sz="1200" dirty="0">
                <a:ea typeface="맑은 고딕"/>
              </a:rPr>
              <a:t> </a:t>
            </a:r>
            <a:r>
              <a:rPr lang="ko-KR" altLang="en-US" sz="1200" dirty="0">
                <a:ea typeface="맑은 고딕"/>
              </a:rPr>
              <a:t>진단을</a:t>
            </a:r>
            <a:r>
              <a:rPr lang="en-US" sz="1200" dirty="0">
                <a:ea typeface="맑은 고딕"/>
              </a:rPr>
              <a:t> </a:t>
            </a:r>
            <a:r>
              <a:rPr lang="ko-KR" altLang="en-US" sz="1200">
                <a:ea typeface="맑은 고딕"/>
              </a:rPr>
              <a:t>통한</a:t>
            </a:r>
            <a:r>
              <a:rPr lang="en-US" sz="1200">
                <a:ea typeface="맑은 고딕"/>
              </a:rPr>
              <a:t> MI </a:t>
            </a:r>
            <a:r>
              <a:rPr lang="ko-KR" altLang="en-US" sz="1200">
                <a:ea typeface="맑은 고딕"/>
              </a:rPr>
              <a:t>진단</a:t>
            </a:r>
            <a:endParaRPr lang="en-US" sz="1200" dirty="0">
              <a:ea typeface="맑은 고딕"/>
            </a:endParaRPr>
          </a:p>
        </p:txBody>
      </p:sp>
    </p:spTree>
    <p:extLst>
      <p:ext uri="{BB962C8B-B14F-4D97-AF65-F5344CB8AC3E}">
        <p14:creationId xmlns:p14="http://schemas.microsoft.com/office/powerpoint/2010/main" val="401643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3200" b="1"/>
              <a:t>Detection of acute myocardial infarction from serial ECG using multilayer support vector machine</a:t>
            </a:r>
            <a:endParaRPr lang="ko-KR" altLang="en-US" sz="3200"/>
          </a:p>
          <a:p>
            <a:endParaRPr lang="en-US" altLang="ko-KR" sz="1800" b="1" dirty="0">
              <a:ea typeface="맑은 고딕"/>
            </a:endParaRPr>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sz="1200">
                <a:ea typeface="+mn-lt"/>
                <a:cs typeface="+mn-lt"/>
              </a:rPr>
              <a:t>급성 심근경색(AMI)은 미국에서 사망의 주요 원인이다. </a:t>
            </a:r>
            <a:br>
              <a:rPr lang="en-US" sz="1200" dirty="0">
                <a:ea typeface="+mn-lt"/>
                <a:cs typeface="+mn-lt"/>
              </a:rPr>
            </a:br>
            <a:r>
              <a:rPr lang="en-US" sz="1200">
                <a:ea typeface="+mn-lt"/>
                <a:cs typeface="+mn-lt"/>
              </a:rPr>
              <a:t>응급처(ED)에서 </a:t>
            </a:r>
            <a:r>
              <a:rPr lang="en-US" sz="1200" b="1">
                <a:ea typeface="+mn-lt"/>
                <a:cs typeface="+mn-lt"/>
              </a:rPr>
              <a:t>AMI 진단을 위한 정확하고 비용 효율적인 솔루션</a:t>
            </a:r>
            <a:r>
              <a:rPr lang="en-US" sz="1200">
                <a:ea typeface="+mn-lt"/>
                <a:cs typeface="+mn-lt"/>
              </a:rPr>
              <a:t>을 찾는 것이 중요하다. </a:t>
            </a:r>
            <a:endParaRPr lang="ko-KR" altLang="en-US">
              <a:ea typeface="+mn-lt"/>
              <a:cs typeface="+mn-lt"/>
            </a:endParaRPr>
          </a:p>
          <a:p>
            <a:pPr marL="0" indent="0">
              <a:buNone/>
            </a:pPr>
            <a:r>
              <a:rPr lang="en-US" sz="1200">
                <a:ea typeface="+mn-lt"/>
                <a:cs typeface="+mn-lt"/>
              </a:rPr>
              <a:t>분 간격으로 연속 또는 </a:t>
            </a:r>
            <a:r>
              <a:rPr lang="en-US" sz="1200" b="1">
                <a:ea typeface="+mn-lt"/>
                <a:cs typeface="+mn-lt"/>
              </a:rPr>
              <a:t>연속 심전도(ECG)</a:t>
            </a:r>
            <a:r>
              <a:rPr lang="en-US" sz="1200">
                <a:ea typeface="+mn-lt"/>
                <a:cs typeface="+mn-lt"/>
              </a:rPr>
              <a:t>를 실시하면 흉통 증상이 있는 ED에 제시된 환자의 AMI 검출을 개선할 수 있다. ECG를 3차원(3D)으로 변환하고, </a:t>
            </a:r>
            <a:r>
              <a:rPr lang="en-US" sz="1200" b="1">
                <a:ea typeface="+mn-lt"/>
                <a:cs typeface="+mn-lt"/>
              </a:rPr>
              <a:t>3D ECG</a:t>
            </a:r>
            <a:r>
              <a:rPr lang="en-US" sz="1200">
                <a:ea typeface="+mn-lt"/>
                <a:cs typeface="+mn-lt"/>
              </a:rPr>
              <a:t> 마커를 계산하며, 직렬 ECG에서 추출한 마커 변화를 처리함으로써 </a:t>
            </a:r>
            <a:r>
              <a:rPr lang="en-US" sz="1200" b="1">
                <a:ea typeface="+mn-lt"/>
                <a:cs typeface="+mn-lt"/>
              </a:rPr>
              <a:t>심장 전기 활동에 대한 더 많은 정보를 수집</a:t>
            </a:r>
            <a:r>
              <a:rPr lang="en-US" sz="1200">
                <a:ea typeface="+mn-lt"/>
                <a:cs typeface="+mn-lt"/>
              </a:rPr>
              <a:t>할 수 있다. </a:t>
            </a:r>
            <a:endParaRPr lang="ko-KR" altLang="en-US">
              <a:ea typeface="+mn-lt"/>
              <a:cs typeface="+mn-lt"/>
            </a:endParaRPr>
          </a:p>
          <a:p>
            <a:pPr marL="0" indent="0">
              <a:buNone/>
            </a:pPr>
            <a:r>
              <a:rPr lang="en-US" sz="1200">
                <a:ea typeface="+mn-lt"/>
                <a:cs typeface="+mn-lt"/>
              </a:rPr>
              <a:t>우리는 전문 심장전문의들에 비해 AMI 진단 정확도를 향상시키는 것을 목표로 했다. 우리는 </a:t>
            </a:r>
            <a:r>
              <a:rPr lang="en-US" sz="1200" b="1">
                <a:ea typeface="+mn-lt"/>
                <a:cs typeface="+mn-lt"/>
              </a:rPr>
              <a:t>genetic algorithm</a:t>
            </a:r>
            <a:r>
              <a:rPr lang="en-US" altLang="ko-KR" sz="1200" dirty="0">
                <a:ea typeface="+mn-lt"/>
                <a:cs typeface="+mn-lt"/>
              </a:rPr>
              <a:t> </a:t>
            </a:r>
            <a:r>
              <a:rPr lang="en-US" sz="1200">
                <a:ea typeface="+mn-lt"/>
                <a:cs typeface="+mn-lt"/>
              </a:rPr>
              <a:t>검색을 통해 최적화된 다층 네트워크에서 지원 벡</a:t>
            </a:r>
            <a:r>
              <a:rPr lang="en-US" sz="1200" dirty="0">
                <a:ea typeface="+mn-lt"/>
                <a:cs typeface="+mn-lt"/>
              </a:rPr>
              <a:t>터 머신을 활용했다. 201명의 환자 마스터 세트의 무작위 하위 집합에 대해 평균 민감도는 86.82%±4.23%, 특이성은 91.05%±2.10%라고 보고하였다. 제안된 알고리즘을 사용한 직렬 심전도 처리는 </a:t>
            </a:r>
            <a:r>
              <a:rPr lang="en-US" sz="1200" b="1" dirty="0">
                <a:ea typeface="+mn-lt"/>
                <a:cs typeface="+mn-lt"/>
              </a:rPr>
              <a:t>응급실 환경에서 AMI 진단 개선에 대한 가능성</a:t>
            </a:r>
            <a:r>
              <a:rPr lang="en-US" sz="1200" dirty="0">
                <a:ea typeface="+mn-lt"/>
                <a:cs typeface="+mn-lt"/>
              </a:rPr>
              <a:t>을 보여준다.</a:t>
            </a:r>
            <a:endParaRPr lang="ko-KR" dirty="0">
              <a:ea typeface="+mn-lt"/>
              <a:cs typeface="+mn-lt"/>
            </a:endParaRPr>
          </a:p>
        </p:txBody>
      </p:sp>
    </p:spTree>
    <p:extLst>
      <p:ext uri="{BB962C8B-B14F-4D97-AF65-F5344CB8AC3E}">
        <p14:creationId xmlns:p14="http://schemas.microsoft.com/office/powerpoint/2010/main" val="170274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7BDB63-682F-4FAA-9E3A-63701BDF0D1F}"/>
              </a:ext>
            </a:extLst>
          </p:cNvPr>
          <p:cNvSpPr>
            <a:spLocks noGrp="1"/>
          </p:cNvSpPr>
          <p:nvPr>
            <p:ph type="title"/>
          </p:nvPr>
        </p:nvSpPr>
        <p:spPr>
          <a:xfrm>
            <a:off x="838200" y="365125"/>
            <a:ext cx="10650793" cy="1325563"/>
          </a:xfrm>
        </p:spPr>
        <p:txBody>
          <a:bodyPr vert="horz" lIns="91440" tIns="45720" rIns="91440" bIns="45720" rtlCol="0" anchor="t">
            <a:noAutofit/>
          </a:bodyPr>
          <a:lstStyle/>
          <a:p>
            <a:r>
              <a:rPr lang="en-US" sz="2800" b="1" dirty="0" err="1"/>
              <a:t>Multiscale</a:t>
            </a:r>
            <a:r>
              <a:rPr lang="en-US" sz="2800" b="1" dirty="0"/>
              <a:t> Energy and Eigenspace Approach to Detection and Localization of Myocardial Infarction</a:t>
            </a:r>
            <a:endParaRPr lang="ko-KR" altLang="en-US" sz="2800" dirty="0"/>
          </a:p>
        </p:txBody>
      </p:sp>
      <p:sp>
        <p:nvSpPr>
          <p:cNvPr id="3" name="내용 개체 틀 2">
            <a:extLst>
              <a:ext uri="{FF2B5EF4-FFF2-40B4-BE49-F238E27FC236}">
                <a16:creationId xmlns:a16="http://schemas.microsoft.com/office/drawing/2014/main" id="{022D09B1-0AD6-4CE9-A76D-1F48B443AB22}"/>
              </a:ext>
            </a:extLst>
          </p:cNvPr>
          <p:cNvSpPr>
            <a:spLocks noGrp="1"/>
          </p:cNvSpPr>
          <p:nvPr>
            <p:ph idx="1"/>
          </p:nvPr>
        </p:nvSpPr>
        <p:spPr>
          <a:xfrm>
            <a:off x="838200" y="1825625"/>
            <a:ext cx="10515600" cy="4615579"/>
          </a:xfrm>
        </p:spPr>
        <p:txBody>
          <a:bodyPr vert="horz" lIns="91440" tIns="45720" rIns="91440" bIns="45720" rtlCol="0" anchor="t">
            <a:normAutofit/>
          </a:bodyPr>
          <a:lstStyle/>
          <a:p>
            <a:pPr marL="0" indent="0">
              <a:buNone/>
            </a:pPr>
            <a:r>
              <a:rPr lang="en-US" altLang="ko-KR" sz="1200" dirty="0" err="1">
                <a:ea typeface="+mn-lt"/>
                <a:cs typeface="+mn-lt"/>
              </a:rPr>
              <a:t>새로운</a:t>
            </a:r>
            <a:r>
              <a:rPr lang="en-US" altLang="ko-KR" sz="1200" dirty="0">
                <a:ea typeface="+mn-lt"/>
                <a:cs typeface="+mn-lt"/>
              </a:rPr>
              <a:t> </a:t>
            </a:r>
            <a:r>
              <a:rPr lang="en-US" altLang="ko-KR" sz="1200" dirty="0" err="1">
                <a:ea typeface="+mn-lt"/>
                <a:cs typeface="+mn-lt"/>
              </a:rPr>
              <a:t>기법을</a:t>
            </a:r>
            <a:r>
              <a:rPr lang="en-US" altLang="ko-KR" sz="1200" dirty="0">
                <a:ea typeface="+mn-lt"/>
                <a:cs typeface="+mn-lt"/>
              </a:rPr>
              <a:t> </a:t>
            </a:r>
            <a:r>
              <a:rPr lang="en-US" altLang="ko-KR" sz="1200" dirty="0" err="1">
                <a:ea typeface="+mn-lt"/>
                <a:cs typeface="+mn-lt"/>
              </a:rPr>
              <a:t>제안한다</a:t>
            </a:r>
            <a:r>
              <a:rPr lang="en-US" altLang="ko-KR" sz="1200" dirty="0">
                <a:ea typeface="+mn-lt"/>
                <a:cs typeface="+mn-lt"/>
              </a:rPr>
              <a:t>.</a:t>
            </a:r>
          </a:p>
          <a:p>
            <a:pPr marL="0" indent="0">
              <a:buNone/>
            </a:pPr>
            <a:endParaRPr lang="en-US" altLang="ko-KR" sz="1200" dirty="0">
              <a:ea typeface="+mn-lt"/>
              <a:cs typeface="+mn-lt"/>
            </a:endParaRPr>
          </a:p>
          <a:p>
            <a:pPr marL="0" indent="0">
              <a:buNone/>
            </a:pPr>
            <a:r>
              <a:rPr lang="en-US" sz="1200" dirty="0">
                <a:ea typeface="+mn-lt"/>
                <a:cs typeface="+mn-lt"/>
              </a:rPr>
              <a:t>본 </a:t>
            </a:r>
            <a:r>
              <a:rPr lang="en-US" sz="1200" dirty="0" err="1">
                <a:ea typeface="+mn-lt"/>
                <a:cs typeface="+mn-lt"/>
              </a:rPr>
              <a:t>논문에서는</a:t>
            </a:r>
            <a:r>
              <a:rPr lang="en-US" sz="1200" dirty="0">
                <a:ea typeface="+mn-lt"/>
                <a:cs typeface="+mn-lt"/>
              </a:rPr>
              <a:t> </a:t>
            </a:r>
            <a:r>
              <a:rPr lang="en-US" sz="1200" dirty="0" err="1">
                <a:ea typeface="+mn-lt"/>
                <a:cs typeface="+mn-lt"/>
              </a:rPr>
              <a:t>멀티레이드</a:t>
            </a:r>
            <a:r>
              <a:rPr lang="en-US" sz="1200" dirty="0">
                <a:ea typeface="+mn-lt"/>
                <a:cs typeface="+mn-lt"/>
              </a:rPr>
              <a:t> </a:t>
            </a:r>
            <a:r>
              <a:rPr lang="en-US" sz="1200" dirty="0" err="1">
                <a:ea typeface="+mn-lt"/>
                <a:cs typeface="+mn-lt"/>
              </a:rPr>
              <a:t>심전도</a:t>
            </a:r>
            <a:r>
              <a:rPr lang="en-US" sz="1200" dirty="0">
                <a:ea typeface="+mn-lt"/>
                <a:cs typeface="+mn-lt"/>
              </a:rPr>
              <a:t>(ECG)</a:t>
            </a:r>
            <a:r>
              <a:rPr lang="en-US" sz="1200" dirty="0" err="1">
                <a:ea typeface="+mn-lt"/>
                <a:cs typeface="+mn-lt"/>
              </a:rPr>
              <a:t>에서</a:t>
            </a:r>
            <a:r>
              <a:rPr lang="en-US" sz="1200" dirty="0">
                <a:ea typeface="+mn-lt"/>
                <a:cs typeface="+mn-lt"/>
              </a:rPr>
              <a:t> </a:t>
            </a:r>
            <a:r>
              <a:rPr lang="en-US" sz="1200" dirty="0" err="1">
                <a:ea typeface="+mn-lt"/>
                <a:cs typeface="+mn-lt"/>
              </a:rPr>
              <a:t>심근경색</a:t>
            </a:r>
            <a:r>
              <a:rPr lang="en-US" sz="1200" dirty="0">
                <a:ea typeface="+mn-lt"/>
                <a:cs typeface="+mn-lt"/>
              </a:rPr>
              <a:t>(MI)을 </a:t>
            </a:r>
            <a:r>
              <a:rPr lang="en-US" sz="1200" dirty="0" err="1">
                <a:ea typeface="+mn-lt"/>
                <a:cs typeface="+mn-lt"/>
              </a:rPr>
              <a:t>감지하고</a:t>
            </a:r>
            <a:r>
              <a:rPr lang="en-US" sz="1200" dirty="0">
                <a:ea typeface="+mn-lt"/>
                <a:cs typeface="+mn-lt"/>
              </a:rPr>
              <a:t> </a:t>
            </a:r>
            <a:r>
              <a:rPr lang="en-US" sz="1200" dirty="0" err="1">
                <a:ea typeface="+mn-lt"/>
                <a:cs typeface="+mn-lt"/>
              </a:rPr>
              <a:t>국소화하기</a:t>
            </a:r>
            <a:r>
              <a:rPr lang="en-US" sz="1200" dirty="0">
                <a:ea typeface="+mn-lt"/>
                <a:cs typeface="+mn-lt"/>
              </a:rPr>
              <a:t> </a:t>
            </a:r>
            <a:r>
              <a:rPr lang="en-US" sz="1200" dirty="0" err="1">
                <a:ea typeface="+mn-lt"/>
                <a:cs typeface="+mn-lt"/>
              </a:rPr>
              <a:t>위해</a:t>
            </a:r>
            <a:r>
              <a:rPr lang="en-US" sz="1200" dirty="0">
                <a:ea typeface="+mn-lt"/>
                <a:cs typeface="+mn-lt"/>
              </a:rPr>
              <a:t> </a:t>
            </a:r>
            <a:r>
              <a:rPr lang="en-US" sz="1200" dirty="0" err="1">
                <a:ea typeface="+mn-lt"/>
                <a:cs typeface="+mn-lt"/>
              </a:rPr>
              <a:t>멀티스케일</a:t>
            </a:r>
            <a:r>
              <a:rPr lang="en-US" sz="1200" dirty="0">
                <a:ea typeface="+mn-lt"/>
                <a:cs typeface="+mn-lt"/>
              </a:rPr>
              <a:t> </a:t>
            </a:r>
            <a:r>
              <a:rPr lang="en-US" sz="1200" dirty="0" err="1">
                <a:ea typeface="+mn-lt"/>
                <a:cs typeface="+mn-lt"/>
              </a:rPr>
              <a:t>에너지</a:t>
            </a:r>
            <a:r>
              <a:rPr lang="en-US" sz="1200" dirty="0">
                <a:ea typeface="+mn-lt"/>
                <a:cs typeface="+mn-lt"/>
              </a:rPr>
              <a:t> 및 eigenspace(MEES) </a:t>
            </a:r>
            <a:r>
              <a:rPr lang="en-US" sz="1200" dirty="0" err="1">
                <a:ea typeface="+mn-lt"/>
                <a:cs typeface="+mn-lt"/>
              </a:rPr>
              <a:t>접근법에</a:t>
            </a:r>
            <a:r>
              <a:rPr lang="en-US" sz="1200" dirty="0">
                <a:ea typeface="+mn-lt"/>
                <a:cs typeface="+mn-lt"/>
              </a:rPr>
              <a:t> </a:t>
            </a:r>
            <a:r>
              <a:rPr lang="en-US" sz="1200" dirty="0" err="1">
                <a:ea typeface="+mn-lt"/>
                <a:cs typeface="+mn-lt"/>
              </a:rPr>
              <a:t>대한</a:t>
            </a:r>
            <a:r>
              <a:rPr lang="en-US" sz="1200" dirty="0">
                <a:ea typeface="+mn-lt"/>
                <a:cs typeface="+mn-lt"/>
              </a:rPr>
              <a:t> </a:t>
            </a:r>
            <a:r>
              <a:rPr lang="en-US" sz="1200" dirty="0" err="1">
                <a:ea typeface="+mn-lt"/>
                <a:cs typeface="+mn-lt"/>
              </a:rPr>
              <a:t>새로운</a:t>
            </a:r>
            <a:r>
              <a:rPr lang="en-US" sz="1200" dirty="0">
                <a:ea typeface="+mn-lt"/>
                <a:cs typeface="+mn-lt"/>
              </a:rPr>
              <a:t> </a:t>
            </a:r>
            <a:r>
              <a:rPr lang="en-US" sz="1200" dirty="0" err="1">
                <a:ea typeface="+mn-lt"/>
                <a:cs typeface="+mn-lt"/>
              </a:rPr>
              <a:t>기법을</a:t>
            </a:r>
            <a:r>
              <a:rPr lang="en-US" sz="1200" dirty="0">
                <a:ea typeface="+mn-lt"/>
                <a:cs typeface="+mn-lt"/>
              </a:rPr>
              <a:t> </a:t>
            </a:r>
            <a:r>
              <a:rPr lang="en-US" sz="1200" dirty="0" err="1">
                <a:ea typeface="+mn-lt"/>
                <a:cs typeface="+mn-lt"/>
              </a:rPr>
              <a:t>제안한다</a:t>
            </a:r>
            <a:r>
              <a:rPr lang="en-US" sz="1200" dirty="0">
                <a:ea typeface="+mn-lt"/>
                <a:cs typeface="+mn-lt"/>
              </a:rPr>
              <a:t>. </a:t>
            </a:r>
            <a:endParaRPr lang="en-US" dirty="0">
              <a:ea typeface="+mn-lt"/>
              <a:cs typeface="+mn-lt"/>
            </a:endParaRPr>
          </a:p>
          <a:p>
            <a:pPr marL="0" indent="0">
              <a:buNone/>
            </a:pPr>
            <a:r>
              <a:rPr lang="en-US" sz="1200" dirty="0" err="1">
                <a:ea typeface="+mn-lt"/>
                <a:cs typeface="+mn-lt"/>
              </a:rPr>
              <a:t>다단계</a:t>
            </a:r>
            <a:r>
              <a:rPr lang="en-US" sz="1200" dirty="0">
                <a:ea typeface="+mn-lt"/>
                <a:cs typeface="+mn-lt"/>
              </a:rPr>
              <a:t> </a:t>
            </a:r>
            <a:r>
              <a:rPr lang="en-US" sz="1200" dirty="0" err="1">
                <a:ea typeface="+mn-lt"/>
                <a:cs typeface="+mn-lt"/>
              </a:rPr>
              <a:t>심전도</a:t>
            </a:r>
            <a:r>
              <a:rPr lang="en-US" sz="1200" dirty="0">
                <a:ea typeface="+mn-lt"/>
                <a:cs typeface="+mn-lt"/>
              </a:rPr>
              <a:t> </a:t>
            </a:r>
            <a:r>
              <a:rPr lang="en-US" sz="1200" dirty="0" err="1">
                <a:ea typeface="+mn-lt"/>
                <a:cs typeface="+mn-lt"/>
              </a:rPr>
              <a:t>신호의</a:t>
            </a:r>
            <a:r>
              <a:rPr lang="en-US" sz="1200" dirty="0">
                <a:ea typeface="+mn-lt"/>
                <a:cs typeface="+mn-lt"/>
              </a:rPr>
              <a:t> </a:t>
            </a:r>
            <a:r>
              <a:rPr lang="en-US" sz="1200" dirty="0" err="1">
                <a:ea typeface="+mn-lt"/>
                <a:cs typeface="+mn-lt"/>
              </a:rPr>
              <a:t>웨이블릿</a:t>
            </a:r>
            <a:r>
              <a:rPr lang="en-US" sz="1200" dirty="0">
                <a:ea typeface="+mn-lt"/>
                <a:cs typeface="+mn-lt"/>
              </a:rPr>
              <a:t> </a:t>
            </a:r>
            <a:r>
              <a:rPr lang="en-US" sz="1200" dirty="0" err="1">
                <a:ea typeface="+mn-lt"/>
                <a:cs typeface="+mn-lt"/>
              </a:rPr>
              <a:t>분해는</a:t>
            </a:r>
            <a:r>
              <a:rPr lang="en-US" sz="1200" dirty="0">
                <a:ea typeface="+mn-lt"/>
                <a:cs typeface="+mn-lt"/>
              </a:rPr>
              <a:t> </a:t>
            </a:r>
            <a:r>
              <a:rPr lang="en-US" sz="1200" dirty="0" err="1">
                <a:ea typeface="+mn-lt"/>
                <a:cs typeface="+mn-lt"/>
              </a:rPr>
              <a:t>다른</a:t>
            </a:r>
            <a:r>
              <a:rPr lang="en-US" sz="1200" dirty="0">
                <a:ea typeface="+mn-lt"/>
                <a:cs typeface="+mn-lt"/>
              </a:rPr>
              <a:t> </a:t>
            </a:r>
            <a:r>
              <a:rPr lang="en-US" sz="1200" dirty="0" err="1">
                <a:ea typeface="+mn-lt"/>
                <a:cs typeface="+mn-lt"/>
              </a:rPr>
              <a:t>서브밴드에서</a:t>
            </a:r>
            <a:r>
              <a:rPr lang="en-US" sz="1200" dirty="0">
                <a:ea typeface="+mn-lt"/>
                <a:cs typeface="+mn-lt"/>
              </a:rPr>
              <a:t> </a:t>
            </a:r>
            <a:r>
              <a:rPr lang="en-US" sz="1200" dirty="0" err="1">
                <a:ea typeface="+mn-lt"/>
                <a:cs typeface="+mn-lt"/>
              </a:rPr>
              <a:t>임상</a:t>
            </a:r>
            <a:r>
              <a:rPr lang="en-US" sz="1200" dirty="0">
                <a:ea typeface="+mn-lt"/>
                <a:cs typeface="+mn-lt"/>
              </a:rPr>
              <a:t> </a:t>
            </a:r>
            <a:r>
              <a:rPr lang="en-US" sz="1200" dirty="0" err="1">
                <a:ea typeface="+mn-lt"/>
                <a:cs typeface="+mn-lt"/>
              </a:rPr>
              <a:t>구성요소를</a:t>
            </a:r>
            <a:r>
              <a:rPr lang="en-US" sz="1200" dirty="0">
                <a:ea typeface="+mn-lt"/>
                <a:cs typeface="+mn-lt"/>
              </a:rPr>
              <a:t> </a:t>
            </a:r>
            <a:r>
              <a:rPr lang="en-US" sz="1200" dirty="0" err="1">
                <a:ea typeface="+mn-lt"/>
                <a:cs typeface="+mn-lt"/>
              </a:rPr>
              <a:t>전체적으로</a:t>
            </a:r>
            <a:r>
              <a:rPr lang="en-US" sz="1200" dirty="0">
                <a:ea typeface="+mn-lt"/>
                <a:cs typeface="+mn-lt"/>
              </a:rPr>
              <a:t> </a:t>
            </a:r>
            <a:r>
              <a:rPr lang="en-US" sz="1200" dirty="0" err="1">
                <a:ea typeface="+mn-lt"/>
                <a:cs typeface="+mn-lt"/>
              </a:rPr>
              <a:t>분할한다</a:t>
            </a:r>
            <a:r>
              <a:rPr lang="en-US" sz="1200" dirty="0">
                <a:ea typeface="+mn-lt"/>
                <a:cs typeface="+mn-lt"/>
              </a:rPr>
              <a:t>. </a:t>
            </a:r>
            <a:endParaRPr lang="en-US" dirty="0">
              <a:ea typeface="+mn-lt"/>
              <a:cs typeface="+mn-lt"/>
            </a:endParaRPr>
          </a:p>
          <a:p>
            <a:pPr marL="0" indent="0">
              <a:buNone/>
            </a:pPr>
            <a:r>
              <a:rPr lang="en-US" sz="1200" dirty="0" err="1">
                <a:ea typeface="+mn-lt"/>
                <a:cs typeface="+mn-lt"/>
              </a:rPr>
              <a:t>MI에서는</a:t>
            </a:r>
            <a:r>
              <a:rPr lang="en-US" sz="1200" dirty="0">
                <a:ea typeface="+mn-lt"/>
                <a:cs typeface="+mn-lt"/>
              </a:rPr>
              <a:t> </a:t>
            </a:r>
            <a:r>
              <a:rPr lang="ko-KR" altLang="en-US" sz="1200" dirty="0" err="1">
                <a:ea typeface="+mn-lt"/>
                <a:cs typeface="+mn-lt"/>
              </a:rPr>
              <a:t>초급속</a:t>
            </a:r>
            <a:r>
              <a:rPr lang="en-US" sz="1200" dirty="0">
                <a:ea typeface="+mn-lt"/>
                <a:cs typeface="+mn-lt"/>
              </a:rPr>
              <a:t> </a:t>
            </a:r>
            <a:r>
              <a:rPr lang="en-US" sz="1200" dirty="0" err="1">
                <a:ea typeface="+mn-lt"/>
                <a:cs typeface="+mn-lt"/>
              </a:rPr>
              <a:t>T파</a:t>
            </a:r>
            <a:r>
              <a:rPr lang="en-US" sz="1200" dirty="0">
                <a:ea typeface="+mn-lt"/>
                <a:cs typeface="+mn-lt"/>
              </a:rPr>
              <a:t>, </a:t>
            </a:r>
            <a:r>
              <a:rPr lang="en-US" sz="1200" dirty="0" err="1">
                <a:ea typeface="+mn-lt"/>
                <a:cs typeface="+mn-lt"/>
              </a:rPr>
              <a:t>T파의</a:t>
            </a:r>
            <a:r>
              <a:rPr lang="en-US" sz="1200" dirty="0">
                <a:ea typeface="+mn-lt"/>
                <a:cs typeface="+mn-lt"/>
              </a:rPr>
              <a:t> </a:t>
            </a:r>
            <a:r>
              <a:rPr lang="en-US" sz="1200" dirty="0" err="1">
                <a:ea typeface="+mn-lt"/>
                <a:cs typeface="+mn-lt"/>
              </a:rPr>
              <a:t>반전</a:t>
            </a:r>
            <a:r>
              <a:rPr lang="en-US" sz="1200" dirty="0">
                <a:ea typeface="+mn-lt"/>
                <a:cs typeface="+mn-lt"/>
              </a:rPr>
              <a:t>, ST </a:t>
            </a:r>
            <a:r>
              <a:rPr lang="en-US" sz="1200" dirty="0" err="1">
                <a:ea typeface="+mn-lt"/>
                <a:cs typeface="+mn-lt"/>
              </a:rPr>
              <a:t>고도</a:t>
            </a:r>
            <a:r>
              <a:rPr lang="en-US" sz="1200" dirty="0">
                <a:ea typeface="+mn-lt"/>
                <a:cs typeface="+mn-lt"/>
              </a:rPr>
              <a:t> </a:t>
            </a:r>
            <a:r>
              <a:rPr lang="en-US" sz="1200" dirty="0" err="1">
                <a:ea typeface="+mn-lt"/>
                <a:cs typeface="+mn-lt"/>
              </a:rPr>
              <a:t>변화</a:t>
            </a:r>
            <a:r>
              <a:rPr lang="en-US" sz="1200" dirty="0">
                <a:ea typeface="+mn-lt"/>
                <a:cs typeface="+mn-lt"/>
              </a:rPr>
              <a:t> </a:t>
            </a:r>
            <a:r>
              <a:rPr lang="en-US" sz="1200" dirty="0" err="1">
                <a:ea typeface="+mn-lt"/>
                <a:cs typeface="+mn-lt"/>
              </a:rPr>
              <a:t>또는</a:t>
            </a:r>
            <a:r>
              <a:rPr lang="en-US" sz="1200" dirty="0">
                <a:ea typeface="+mn-lt"/>
                <a:cs typeface="+mn-lt"/>
              </a:rPr>
              <a:t> </a:t>
            </a:r>
            <a:r>
              <a:rPr lang="en-US" sz="1200" dirty="0" err="1">
                <a:ea typeface="+mn-lt"/>
                <a:cs typeface="+mn-lt"/>
              </a:rPr>
              <a:t>병적인</a:t>
            </a:r>
            <a:r>
              <a:rPr lang="en-US" sz="1200" dirty="0">
                <a:ea typeface="+mn-lt"/>
                <a:cs typeface="+mn-lt"/>
              </a:rPr>
              <a:t> </a:t>
            </a:r>
            <a:r>
              <a:rPr lang="en-US" sz="1200" dirty="0" err="1">
                <a:ea typeface="+mn-lt"/>
                <a:cs typeface="+mn-lt"/>
              </a:rPr>
              <a:t>Q파와</a:t>
            </a:r>
            <a:r>
              <a:rPr lang="en-US" sz="1200" dirty="0">
                <a:ea typeface="+mn-lt"/>
                <a:cs typeface="+mn-lt"/>
              </a:rPr>
              <a:t> </a:t>
            </a:r>
            <a:r>
              <a:rPr lang="en-US" sz="1200" dirty="0" err="1">
                <a:ea typeface="+mn-lt"/>
                <a:cs typeface="+mn-lt"/>
              </a:rPr>
              <a:t>같은</a:t>
            </a:r>
            <a:r>
              <a:rPr lang="en-US" sz="1200" dirty="0">
                <a:ea typeface="+mn-lt"/>
                <a:cs typeface="+mn-lt"/>
              </a:rPr>
              <a:t> </a:t>
            </a:r>
            <a:r>
              <a:rPr lang="en-US" sz="1200" b="1" dirty="0" err="1">
                <a:ea typeface="+mn-lt"/>
                <a:cs typeface="+mn-lt"/>
              </a:rPr>
              <a:t>병리학적</a:t>
            </a:r>
            <a:r>
              <a:rPr lang="en-US" sz="1200" b="1" dirty="0">
                <a:ea typeface="+mn-lt"/>
                <a:cs typeface="+mn-lt"/>
              </a:rPr>
              <a:t> </a:t>
            </a:r>
            <a:r>
              <a:rPr lang="en-US" sz="1200" b="1" dirty="0" err="1">
                <a:ea typeface="+mn-lt"/>
                <a:cs typeface="+mn-lt"/>
              </a:rPr>
              <a:t>특성</a:t>
            </a:r>
            <a:r>
              <a:rPr lang="en-US" sz="1200" dirty="0" err="1">
                <a:ea typeface="+mn-lt"/>
                <a:cs typeface="+mn-lt"/>
              </a:rPr>
              <a:t>이</a:t>
            </a:r>
            <a:r>
              <a:rPr lang="en-US" sz="1200" dirty="0">
                <a:ea typeface="+mn-lt"/>
                <a:cs typeface="+mn-lt"/>
              </a:rPr>
              <a:t> ECG </a:t>
            </a:r>
            <a:r>
              <a:rPr lang="en-US" sz="1200" dirty="0" err="1">
                <a:ea typeface="+mn-lt"/>
                <a:cs typeface="+mn-lt"/>
              </a:rPr>
              <a:t>신호에</a:t>
            </a:r>
            <a:r>
              <a:rPr lang="en-US" sz="1200" dirty="0">
                <a:ea typeface="+mn-lt"/>
                <a:cs typeface="+mn-lt"/>
              </a:rPr>
              <a:t> </a:t>
            </a:r>
            <a:r>
              <a:rPr lang="en-US" sz="1200" dirty="0" err="1">
                <a:ea typeface="+mn-lt"/>
                <a:cs typeface="+mn-lt"/>
              </a:rPr>
              <a:t>나타난다</a:t>
            </a:r>
            <a:r>
              <a:rPr lang="en-US" sz="1200" dirty="0">
                <a:ea typeface="+mn-lt"/>
                <a:cs typeface="+mn-lt"/>
              </a:rPr>
              <a:t>. </a:t>
            </a:r>
            <a:endParaRPr lang="en-US" dirty="0">
              <a:ea typeface="+mn-lt"/>
              <a:cs typeface="+mn-lt"/>
            </a:endParaRPr>
          </a:p>
          <a:p>
            <a:pPr marL="0" indent="0">
              <a:buNone/>
            </a:pPr>
            <a:r>
              <a:rPr lang="en-US" sz="1200" dirty="0">
                <a:ea typeface="+mn-lt"/>
                <a:cs typeface="+mn-lt"/>
              </a:rPr>
              <a:t>이 </a:t>
            </a:r>
            <a:r>
              <a:rPr lang="en-US" sz="1200" dirty="0" err="1">
                <a:ea typeface="+mn-lt"/>
                <a:cs typeface="+mn-lt"/>
              </a:rPr>
              <a:t>병리학적</a:t>
            </a:r>
            <a:r>
              <a:rPr lang="en-US" sz="1200" dirty="0">
                <a:ea typeface="+mn-lt"/>
                <a:cs typeface="+mn-lt"/>
              </a:rPr>
              <a:t> </a:t>
            </a:r>
            <a:r>
              <a:rPr lang="en-US" sz="1200" dirty="0" err="1">
                <a:ea typeface="+mn-lt"/>
                <a:cs typeface="+mn-lt"/>
              </a:rPr>
              <a:t>정보는</a:t>
            </a:r>
            <a:r>
              <a:rPr lang="en-US" sz="1200" dirty="0">
                <a:ea typeface="+mn-lt"/>
                <a:cs typeface="+mn-lt"/>
              </a:rPr>
              <a:t> </a:t>
            </a:r>
            <a:r>
              <a:rPr lang="en-US" sz="1200" dirty="0" err="1">
                <a:ea typeface="+mn-lt"/>
                <a:cs typeface="+mn-lt"/>
              </a:rPr>
              <a:t>다른</a:t>
            </a:r>
            <a:r>
              <a:rPr lang="en-US" sz="1200" dirty="0">
                <a:ea typeface="+mn-lt"/>
                <a:cs typeface="+mn-lt"/>
              </a:rPr>
              <a:t> </a:t>
            </a:r>
            <a:r>
              <a:rPr lang="en-US" sz="1200" dirty="0" err="1">
                <a:ea typeface="+mn-lt"/>
                <a:cs typeface="+mn-lt"/>
              </a:rPr>
              <a:t>척도의</a:t>
            </a:r>
            <a:r>
              <a:rPr lang="en-US" sz="1200" dirty="0">
                <a:ea typeface="+mn-lt"/>
                <a:cs typeface="+mn-lt"/>
              </a:rPr>
              <a:t> </a:t>
            </a:r>
            <a:r>
              <a:rPr lang="en-US" sz="1200" dirty="0" err="1">
                <a:ea typeface="+mn-lt"/>
                <a:cs typeface="+mn-lt"/>
              </a:rPr>
              <a:t>다중</a:t>
            </a:r>
            <a:r>
              <a:rPr lang="en-US" sz="1200" dirty="0">
                <a:ea typeface="+mn-lt"/>
                <a:cs typeface="+mn-lt"/>
              </a:rPr>
              <a:t> </a:t>
            </a:r>
            <a:r>
              <a:rPr lang="en-US" sz="1200" dirty="0" err="1">
                <a:ea typeface="+mn-lt"/>
                <a:cs typeface="+mn-lt"/>
              </a:rPr>
              <a:t>스케일</a:t>
            </a:r>
            <a:r>
              <a:rPr lang="en-US" sz="1200" dirty="0">
                <a:ea typeface="+mn-lt"/>
                <a:cs typeface="+mn-lt"/>
              </a:rPr>
              <a:t> </a:t>
            </a:r>
            <a:r>
              <a:rPr lang="en-US" sz="1200" dirty="0" err="1">
                <a:ea typeface="+mn-lt"/>
                <a:cs typeface="+mn-lt"/>
              </a:rPr>
              <a:t>다변량</a:t>
            </a:r>
            <a:r>
              <a:rPr lang="en-US" sz="1200" dirty="0">
                <a:ea typeface="+mn-lt"/>
                <a:cs typeface="+mn-lt"/>
              </a:rPr>
              <a:t> </a:t>
            </a:r>
            <a:r>
              <a:rPr lang="en-US" sz="1200" dirty="0" err="1">
                <a:ea typeface="+mn-lt"/>
                <a:cs typeface="+mn-lt"/>
              </a:rPr>
              <a:t>행렬의</a:t>
            </a:r>
            <a:r>
              <a:rPr lang="en-US" sz="1200" dirty="0">
                <a:ea typeface="+mn-lt"/>
                <a:cs typeface="+mn-lt"/>
              </a:rPr>
              <a:t> </a:t>
            </a:r>
            <a:r>
              <a:rPr lang="en-US" sz="1200" dirty="0" err="1">
                <a:ea typeface="+mn-lt"/>
                <a:cs typeface="+mn-lt"/>
              </a:rPr>
              <a:t>공분산</a:t>
            </a:r>
            <a:r>
              <a:rPr lang="en-US" sz="1200" dirty="0">
                <a:ea typeface="+mn-lt"/>
                <a:cs typeface="+mn-lt"/>
              </a:rPr>
              <a:t> </a:t>
            </a:r>
            <a:r>
              <a:rPr lang="en-US" sz="1200" dirty="0" err="1">
                <a:ea typeface="+mn-lt"/>
                <a:cs typeface="+mn-lt"/>
              </a:rPr>
              <a:t>구조와</a:t>
            </a:r>
            <a:r>
              <a:rPr lang="en-US" sz="1200" dirty="0">
                <a:ea typeface="+mn-lt"/>
                <a:cs typeface="+mn-lt"/>
              </a:rPr>
              <a:t> </a:t>
            </a:r>
            <a:r>
              <a:rPr lang="en-US" sz="1200" dirty="0" err="1">
                <a:ea typeface="+mn-lt"/>
                <a:cs typeface="+mn-lt"/>
              </a:rPr>
              <a:t>해당</a:t>
            </a:r>
            <a:r>
              <a:rPr lang="en-US" sz="1200" dirty="0">
                <a:ea typeface="+mn-lt"/>
                <a:cs typeface="+mn-lt"/>
              </a:rPr>
              <a:t> </a:t>
            </a:r>
            <a:r>
              <a:rPr lang="en-US" sz="1200" dirty="0" err="1">
                <a:ea typeface="+mn-lt"/>
                <a:cs typeface="+mn-lt"/>
              </a:rPr>
              <a:t>고유값을</a:t>
            </a:r>
            <a:r>
              <a:rPr lang="en-US" sz="1200" dirty="0">
                <a:ea typeface="+mn-lt"/>
                <a:cs typeface="+mn-lt"/>
              </a:rPr>
              <a:t> </a:t>
            </a:r>
            <a:r>
              <a:rPr lang="en-US" sz="1200" dirty="0" err="1">
                <a:ea typeface="+mn-lt"/>
                <a:cs typeface="+mn-lt"/>
              </a:rPr>
              <a:t>변경합니다</a:t>
            </a:r>
            <a:r>
              <a:rPr lang="en-US" sz="1200" dirty="0">
                <a:ea typeface="+mn-lt"/>
                <a:cs typeface="+mn-lt"/>
              </a:rPr>
              <a:t>. </a:t>
            </a:r>
            <a:endParaRPr lang="en-US">
              <a:ea typeface="+mn-lt"/>
              <a:cs typeface="+mn-lt"/>
            </a:endParaRPr>
          </a:p>
          <a:p>
            <a:pPr marL="0" indent="0">
              <a:buNone/>
            </a:pPr>
            <a:r>
              <a:rPr lang="en-US" sz="1200" dirty="0" err="1">
                <a:ea typeface="+mn-lt"/>
                <a:cs typeface="+mn-lt"/>
              </a:rPr>
              <a:t>임상적으로</a:t>
            </a:r>
            <a:r>
              <a:rPr lang="en-US" sz="1200" dirty="0">
                <a:ea typeface="+mn-lt"/>
                <a:cs typeface="+mn-lt"/>
              </a:rPr>
              <a:t> </a:t>
            </a:r>
            <a:r>
              <a:rPr lang="en-US" sz="1200" dirty="0" err="1">
                <a:ea typeface="+mn-lt"/>
                <a:cs typeface="+mn-lt"/>
              </a:rPr>
              <a:t>관련된</a:t>
            </a:r>
            <a:r>
              <a:rPr lang="en-US" sz="1200" dirty="0">
                <a:ea typeface="+mn-lt"/>
                <a:cs typeface="+mn-lt"/>
              </a:rPr>
              <a:t> </a:t>
            </a:r>
            <a:r>
              <a:rPr lang="en-US" sz="1200" dirty="0" err="1">
                <a:ea typeface="+mn-lt"/>
                <a:cs typeface="+mn-lt"/>
              </a:rPr>
              <a:t>구성</a:t>
            </a:r>
            <a:r>
              <a:rPr lang="en-US" sz="1200" dirty="0">
                <a:ea typeface="+mn-lt"/>
                <a:cs typeface="+mn-lt"/>
              </a:rPr>
              <a:t> </a:t>
            </a:r>
            <a:r>
              <a:rPr lang="en-US" sz="1200" dirty="0" err="1">
                <a:ea typeface="+mn-lt"/>
                <a:cs typeface="+mn-lt"/>
              </a:rPr>
              <a:t>요소는</a:t>
            </a:r>
            <a:r>
              <a:rPr lang="en-US" sz="1200" dirty="0">
                <a:ea typeface="+mn-lt"/>
                <a:cs typeface="+mn-lt"/>
              </a:rPr>
              <a:t> </a:t>
            </a:r>
            <a:r>
              <a:rPr lang="en-US" sz="1200" dirty="0" err="1">
                <a:ea typeface="+mn-lt"/>
                <a:cs typeface="+mn-lt"/>
              </a:rPr>
              <a:t>고유값으로</a:t>
            </a:r>
            <a:r>
              <a:rPr lang="en-US" sz="1200" dirty="0">
                <a:ea typeface="+mn-lt"/>
                <a:cs typeface="+mn-lt"/>
              </a:rPr>
              <a:t> </a:t>
            </a:r>
            <a:r>
              <a:rPr lang="en-US" sz="1200" dirty="0" err="1">
                <a:ea typeface="+mn-lt"/>
                <a:cs typeface="+mn-lt"/>
              </a:rPr>
              <a:t>캡처할</a:t>
            </a:r>
            <a:r>
              <a:rPr lang="en-US" sz="1200" dirty="0">
                <a:ea typeface="+mn-lt"/>
                <a:cs typeface="+mn-lt"/>
              </a:rPr>
              <a:t> 수 </a:t>
            </a:r>
            <a:r>
              <a:rPr lang="en-US" sz="1200" dirty="0" err="1">
                <a:ea typeface="+mn-lt"/>
                <a:cs typeface="+mn-lt"/>
              </a:rPr>
              <a:t>있습니다</a:t>
            </a:r>
            <a:r>
              <a:rPr lang="en-US" sz="1200" dirty="0">
                <a:ea typeface="+mn-lt"/>
                <a:cs typeface="+mn-lt"/>
              </a:rPr>
              <a:t>. </a:t>
            </a:r>
            <a:endParaRPr lang="en-US">
              <a:ea typeface="+mn-lt"/>
              <a:cs typeface="+mn-lt"/>
            </a:endParaRPr>
          </a:p>
          <a:p>
            <a:pPr marL="0" indent="0">
              <a:buNone/>
            </a:pPr>
            <a:r>
              <a:rPr lang="en-US" sz="1200" dirty="0">
                <a:ea typeface="+mn-lt"/>
                <a:cs typeface="+mn-lt"/>
              </a:rPr>
              <a:t>이 </a:t>
            </a:r>
            <a:r>
              <a:rPr lang="en-US" sz="1200" dirty="0" err="1">
                <a:ea typeface="+mn-lt"/>
                <a:cs typeface="+mn-lt"/>
              </a:rPr>
              <a:t>연구에서는</a:t>
            </a:r>
            <a:r>
              <a:rPr lang="en-US" sz="1200" dirty="0">
                <a:ea typeface="+mn-lt"/>
                <a:cs typeface="+mn-lt"/>
              </a:rPr>
              <a:t> </a:t>
            </a:r>
            <a:r>
              <a:rPr lang="en-US" sz="1200" b="1" dirty="0" err="1">
                <a:ea typeface="+mn-lt"/>
                <a:cs typeface="+mn-lt"/>
              </a:rPr>
              <a:t>다중</a:t>
            </a:r>
            <a:r>
              <a:rPr lang="en-US" sz="1200" b="1" dirty="0">
                <a:ea typeface="+mn-lt"/>
                <a:cs typeface="+mn-lt"/>
              </a:rPr>
              <a:t> </a:t>
            </a:r>
            <a:r>
              <a:rPr lang="en-US" sz="1200" b="1" dirty="0" err="1">
                <a:ea typeface="+mn-lt"/>
                <a:cs typeface="+mn-lt"/>
              </a:rPr>
              <a:t>스케일</a:t>
            </a:r>
            <a:r>
              <a:rPr lang="en-US" sz="1200" b="1" dirty="0">
                <a:ea typeface="+mn-lt"/>
                <a:cs typeface="+mn-lt"/>
              </a:rPr>
              <a:t> </a:t>
            </a:r>
            <a:r>
              <a:rPr lang="en-US" sz="1200" b="1" dirty="0" err="1">
                <a:ea typeface="+mn-lt"/>
                <a:cs typeface="+mn-lt"/>
              </a:rPr>
              <a:t>웨이블릿</a:t>
            </a:r>
            <a:r>
              <a:rPr lang="en-US" sz="1200" b="1" dirty="0">
                <a:ea typeface="+mn-lt"/>
                <a:cs typeface="+mn-lt"/>
              </a:rPr>
              <a:t> </a:t>
            </a:r>
            <a:r>
              <a:rPr lang="en-US" sz="1200" b="1" dirty="0" err="1">
                <a:ea typeface="+mn-lt"/>
                <a:cs typeface="+mn-lt"/>
              </a:rPr>
              <a:t>에너지와</a:t>
            </a:r>
            <a:r>
              <a:rPr lang="en-US" sz="1200" b="1" dirty="0">
                <a:ea typeface="+mn-lt"/>
                <a:cs typeface="+mn-lt"/>
              </a:rPr>
              <a:t> </a:t>
            </a:r>
            <a:r>
              <a:rPr lang="en-US" sz="1200" b="1" dirty="0" err="1">
                <a:ea typeface="+mn-lt"/>
                <a:cs typeface="+mn-lt"/>
              </a:rPr>
              <a:t>다중</a:t>
            </a:r>
            <a:r>
              <a:rPr lang="en-US" sz="1200" b="1" dirty="0">
                <a:ea typeface="+mn-lt"/>
                <a:cs typeface="+mn-lt"/>
              </a:rPr>
              <a:t> </a:t>
            </a:r>
            <a:r>
              <a:rPr lang="en-US" sz="1200" b="1" dirty="0" err="1">
                <a:ea typeface="+mn-lt"/>
                <a:cs typeface="+mn-lt"/>
              </a:rPr>
              <a:t>스케일</a:t>
            </a:r>
            <a:r>
              <a:rPr lang="en-US" sz="1200" b="1" dirty="0">
                <a:ea typeface="+mn-lt"/>
                <a:cs typeface="+mn-lt"/>
              </a:rPr>
              <a:t> </a:t>
            </a:r>
            <a:r>
              <a:rPr lang="en-US" sz="1200" b="1" dirty="0" err="1">
                <a:ea typeface="+mn-lt"/>
                <a:cs typeface="+mn-lt"/>
              </a:rPr>
              <a:t>공분산</a:t>
            </a:r>
            <a:r>
              <a:rPr lang="en-US" sz="1200" b="1" dirty="0">
                <a:ea typeface="+mn-lt"/>
                <a:cs typeface="+mn-lt"/>
              </a:rPr>
              <a:t> </a:t>
            </a:r>
            <a:r>
              <a:rPr lang="en-US" sz="1200" b="1" dirty="0" err="1">
                <a:ea typeface="+mn-lt"/>
                <a:cs typeface="+mn-lt"/>
              </a:rPr>
              <a:t>행렬의</a:t>
            </a:r>
            <a:r>
              <a:rPr lang="en-US" sz="1200" b="1" dirty="0">
                <a:ea typeface="+mn-lt"/>
                <a:cs typeface="+mn-lt"/>
              </a:rPr>
              <a:t> </a:t>
            </a:r>
            <a:r>
              <a:rPr lang="en-US" sz="1200" b="1" dirty="0" err="1">
                <a:ea typeface="+mn-lt"/>
                <a:cs typeface="+mn-lt"/>
              </a:rPr>
              <a:t>고유값이</a:t>
            </a:r>
            <a:r>
              <a:rPr lang="en-US" sz="1200" b="1" dirty="0">
                <a:ea typeface="+mn-lt"/>
                <a:cs typeface="+mn-lt"/>
              </a:rPr>
              <a:t> </a:t>
            </a:r>
            <a:r>
              <a:rPr lang="en-US" sz="1200" b="1" dirty="0" err="1">
                <a:ea typeface="+mn-lt"/>
                <a:cs typeface="+mn-lt"/>
              </a:rPr>
              <a:t>진단</a:t>
            </a:r>
            <a:r>
              <a:rPr lang="en-US" sz="1200" b="1" dirty="0">
                <a:ea typeface="+mn-lt"/>
                <a:cs typeface="+mn-lt"/>
              </a:rPr>
              <a:t> </a:t>
            </a:r>
            <a:r>
              <a:rPr lang="en-US" sz="1200" b="1" dirty="0" err="1">
                <a:ea typeface="+mn-lt"/>
                <a:cs typeface="+mn-lt"/>
              </a:rPr>
              <a:t>특징으로</a:t>
            </a:r>
            <a:r>
              <a:rPr lang="en-US" sz="1200" b="1" dirty="0">
                <a:ea typeface="+mn-lt"/>
                <a:cs typeface="+mn-lt"/>
              </a:rPr>
              <a:t> </a:t>
            </a:r>
            <a:r>
              <a:rPr lang="en-US" sz="1200" b="1" dirty="0" err="1">
                <a:ea typeface="+mn-lt"/>
                <a:cs typeface="+mn-lt"/>
              </a:rPr>
              <a:t>사용된다</a:t>
            </a:r>
            <a:r>
              <a:rPr lang="en-US" sz="1200" dirty="0">
                <a:ea typeface="+mn-lt"/>
                <a:cs typeface="+mn-lt"/>
              </a:rPr>
              <a:t>. </a:t>
            </a:r>
            <a:endParaRPr lang="en-US">
              <a:ea typeface="+mn-lt"/>
              <a:cs typeface="+mn-lt"/>
            </a:endParaRPr>
          </a:p>
          <a:p>
            <a:pPr marL="0" indent="0">
              <a:buNone/>
            </a:pPr>
            <a:r>
              <a:rPr lang="en-US" sz="1200" dirty="0" err="1">
                <a:ea typeface="+mn-lt"/>
                <a:cs typeface="+mn-lt"/>
              </a:rPr>
              <a:t>선형</a:t>
            </a:r>
            <a:r>
              <a:rPr lang="en-US" sz="1200" dirty="0">
                <a:ea typeface="+mn-lt"/>
                <a:cs typeface="+mn-lt"/>
              </a:rPr>
              <a:t> 및 </a:t>
            </a:r>
            <a:r>
              <a:rPr lang="en-US" sz="1200" dirty="0" err="1">
                <a:ea typeface="+mn-lt"/>
                <a:cs typeface="+mn-lt"/>
              </a:rPr>
              <a:t>방사형</a:t>
            </a:r>
            <a:r>
              <a:rPr lang="en-US" sz="1200" dirty="0">
                <a:ea typeface="+mn-lt"/>
                <a:cs typeface="+mn-lt"/>
              </a:rPr>
              <a:t> </a:t>
            </a:r>
            <a:r>
              <a:rPr lang="en-US" sz="1200" dirty="0" err="1">
                <a:ea typeface="+mn-lt"/>
                <a:cs typeface="+mn-lt"/>
              </a:rPr>
              <a:t>기본</a:t>
            </a:r>
            <a:r>
              <a:rPr lang="en-US" sz="1200" dirty="0">
                <a:ea typeface="+mn-lt"/>
                <a:cs typeface="+mn-lt"/>
              </a:rPr>
              <a:t> </a:t>
            </a:r>
            <a:r>
              <a:rPr lang="en-US" sz="1200" dirty="0" err="1">
                <a:ea typeface="+mn-lt"/>
                <a:cs typeface="+mn-lt"/>
              </a:rPr>
              <a:t>함수</a:t>
            </a:r>
            <a:r>
              <a:rPr lang="en-US" sz="1200" dirty="0">
                <a:ea typeface="+mn-lt"/>
                <a:cs typeface="+mn-lt"/>
              </a:rPr>
              <a:t>(RBF) </a:t>
            </a:r>
            <a:r>
              <a:rPr lang="en-US" sz="1200" dirty="0" err="1">
                <a:ea typeface="+mn-lt"/>
                <a:cs typeface="+mn-lt"/>
              </a:rPr>
              <a:t>커널과</a:t>
            </a:r>
            <a:r>
              <a:rPr lang="en-US" sz="1200" dirty="0">
                <a:ea typeface="+mn-lt"/>
                <a:cs typeface="+mn-lt"/>
              </a:rPr>
              <a:t> K-NN</a:t>
            </a:r>
            <a:r>
              <a:rPr lang="ko-KR" altLang="en-US" sz="1200" dirty="0">
                <a:ea typeface="+mn-lt"/>
                <a:cs typeface="+mn-lt"/>
              </a:rPr>
              <a:t>이</a:t>
            </a:r>
            <a:r>
              <a:rPr lang="en-US" sz="1200" dirty="0">
                <a:ea typeface="+mn-lt"/>
                <a:cs typeface="+mn-lt"/>
              </a:rPr>
              <a:t> </a:t>
            </a:r>
            <a:r>
              <a:rPr lang="en-US" sz="1200" dirty="0" err="1">
                <a:ea typeface="+mn-lt"/>
                <a:cs typeface="+mn-lt"/>
              </a:rPr>
              <a:t>모두</a:t>
            </a:r>
            <a:r>
              <a:rPr lang="en-US" sz="1200" dirty="0">
                <a:ea typeface="+mn-lt"/>
                <a:cs typeface="+mn-lt"/>
              </a:rPr>
              <a:t> </a:t>
            </a:r>
            <a:r>
              <a:rPr lang="en-US" sz="1200" dirty="0" err="1">
                <a:ea typeface="+mn-lt"/>
                <a:cs typeface="+mn-lt"/>
              </a:rPr>
              <a:t>있는</a:t>
            </a:r>
            <a:r>
              <a:rPr lang="en-US" sz="1200" dirty="0">
                <a:ea typeface="+mn-lt"/>
                <a:cs typeface="+mn-lt"/>
              </a:rPr>
              <a:t> </a:t>
            </a:r>
            <a:r>
              <a:rPr lang="en-US" sz="1200" b="1" dirty="0" err="1">
                <a:ea typeface="+mn-lt"/>
                <a:cs typeface="+mn-lt"/>
              </a:rPr>
              <a:t>지원</a:t>
            </a:r>
            <a:r>
              <a:rPr lang="en-US" sz="1200" b="1" dirty="0">
                <a:ea typeface="+mn-lt"/>
                <a:cs typeface="+mn-lt"/>
              </a:rPr>
              <a:t> </a:t>
            </a:r>
            <a:r>
              <a:rPr lang="en-US" sz="1200" b="1" dirty="0" err="1">
                <a:ea typeface="+mn-lt"/>
                <a:cs typeface="+mn-lt"/>
              </a:rPr>
              <a:t>벡터</a:t>
            </a:r>
            <a:r>
              <a:rPr lang="en-US" sz="1200" b="1" dirty="0">
                <a:ea typeface="+mn-lt"/>
                <a:cs typeface="+mn-lt"/>
              </a:rPr>
              <a:t> </a:t>
            </a:r>
            <a:r>
              <a:rPr lang="en-US" sz="1200" b="1" dirty="0" err="1">
                <a:ea typeface="+mn-lt"/>
                <a:cs typeface="+mn-lt"/>
              </a:rPr>
              <a:t>머신</a:t>
            </a:r>
            <a:r>
              <a:rPr lang="en-US" sz="1200" b="1" dirty="0">
                <a:ea typeface="+mn-lt"/>
                <a:cs typeface="+mn-lt"/>
              </a:rPr>
              <a:t>(SVM)</a:t>
            </a:r>
            <a:r>
              <a:rPr lang="en-US" sz="1200" dirty="0">
                <a:ea typeface="+mn-lt"/>
                <a:cs typeface="+mn-lt"/>
              </a:rPr>
              <a:t>을 </a:t>
            </a:r>
            <a:r>
              <a:rPr lang="en-US" sz="1200" dirty="0" err="1">
                <a:ea typeface="+mn-lt"/>
                <a:cs typeface="+mn-lt"/>
              </a:rPr>
              <a:t>분류기로</a:t>
            </a:r>
            <a:r>
              <a:rPr lang="en-US" sz="1200" dirty="0">
                <a:ea typeface="+mn-lt"/>
                <a:cs typeface="+mn-lt"/>
              </a:rPr>
              <a:t> </a:t>
            </a:r>
            <a:r>
              <a:rPr lang="en-US" sz="1200" dirty="0" err="1">
                <a:ea typeface="+mn-lt"/>
                <a:cs typeface="+mn-lt"/>
              </a:rPr>
              <a:t>사용한다</a:t>
            </a:r>
            <a:r>
              <a:rPr lang="en-US" sz="1200" dirty="0">
                <a:ea typeface="+mn-lt"/>
                <a:cs typeface="+mn-lt"/>
              </a:rPr>
              <a:t>. </a:t>
            </a:r>
            <a:endParaRPr lang="en-US">
              <a:ea typeface="+mn-lt"/>
              <a:cs typeface="+mn-lt"/>
            </a:endParaRPr>
          </a:p>
          <a:p>
            <a:pPr marL="0" indent="0">
              <a:buNone/>
            </a:pPr>
            <a:r>
              <a:rPr lang="en-US" sz="1200" dirty="0">
                <a:ea typeface="+mn-lt"/>
                <a:cs typeface="+mn-lt"/>
              </a:rPr>
              <a:t>PTB </a:t>
            </a:r>
            <a:r>
              <a:rPr lang="en-US" sz="1200" dirty="0" err="1">
                <a:ea typeface="+mn-lt"/>
                <a:cs typeface="+mn-lt"/>
              </a:rPr>
              <a:t>진단</a:t>
            </a:r>
            <a:r>
              <a:rPr lang="en-US" sz="1200" dirty="0">
                <a:ea typeface="+mn-lt"/>
                <a:cs typeface="+mn-lt"/>
              </a:rPr>
              <a:t> </a:t>
            </a:r>
            <a:r>
              <a:rPr lang="en-US" sz="1200" dirty="0" err="1">
                <a:ea typeface="+mn-lt"/>
                <a:cs typeface="+mn-lt"/>
              </a:rPr>
              <a:t>심전도</a:t>
            </a:r>
            <a:r>
              <a:rPr lang="en-US" sz="1200" dirty="0">
                <a:ea typeface="+mn-lt"/>
                <a:cs typeface="+mn-lt"/>
              </a:rPr>
              <a:t> </a:t>
            </a:r>
            <a:r>
              <a:rPr lang="en-US" sz="1200" dirty="0" err="1">
                <a:ea typeface="+mn-lt"/>
                <a:cs typeface="+mn-lt"/>
              </a:rPr>
              <a:t>데이터베이스에서</a:t>
            </a:r>
            <a:r>
              <a:rPr lang="en-US" sz="1200" dirty="0">
                <a:ea typeface="+mn-lt"/>
                <a:cs typeface="+mn-lt"/>
              </a:rPr>
              <a:t> </a:t>
            </a:r>
            <a:r>
              <a:rPr lang="en-US" sz="1200" dirty="0" err="1">
                <a:ea typeface="+mn-lt"/>
                <a:cs typeface="+mn-lt"/>
              </a:rPr>
              <a:t>다양한</a:t>
            </a:r>
            <a:r>
              <a:rPr lang="en-US" sz="1200" dirty="0">
                <a:ea typeface="+mn-lt"/>
                <a:cs typeface="+mn-lt"/>
              </a:rPr>
              <a:t> </a:t>
            </a:r>
            <a:r>
              <a:rPr lang="en-US" sz="1200" dirty="0" err="1">
                <a:ea typeface="+mn-lt"/>
                <a:cs typeface="+mn-lt"/>
              </a:rPr>
              <a:t>유형의</a:t>
            </a:r>
            <a:r>
              <a:rPr lang="en-US" sz="1200" dirty="0">
                <a:ea typeface="+mn-lt"/>
                <a:cs typeface="+mn-lt"/>
              </a:rPr>
              <a:t> </a:t>
            </a:r>
            <a:r>
              <a:rPr lang="en-US" sz="1200" dirty="0" err="1">
                <a:ea typeface="+mn-lt"/>
                <a:cs typeface="+mn-lt"/>
              </a:rPr>
              <a:t>MI가</a:t>
            </a:r>
            <a:r>
              <a:rPr lang="en-US" sz="1200" dirty="0">
                <a:ea typeface="+mn-lt"/>
                <a:cs typeface="+mn-lt"/>
              </a:rPr>
              <a:t> </a:t>
            </a:r>
            <a:r>
              <a:rPr lang="en-US" sz="1200" dirty="0" err="1">
                <a:ea typeface="+mn-lt"/>
                <a:cs typeface="+mn-lt"/>
              </a:rPr>
              <a:t>평가에</a:t>
            </a:r>
            <a:r>
              <a:rPr lang="en-US" sz="1200" dirty="0">
                <a:ea typeface="+mn-lt"/>
                <a:cs typeface="+mn-lt"/>
              </a:rPr>
              <a:t> </a:t>
            </a:r>
            <a:r>
              <a:rPr lang="en-US" sz="1200" dirty="0" err="1">
                <a:ea typeface="+mn-lt"/>
                <a:cs typeface="+mn-lt"/>
              </a:rPr>
              <a:t>사용된다</a:t>
            </a:r>
            <a:r>
              <a:rPr lang="en-US" sz="1200" dirty="0">
                <a:ea typeface="+mn-lt"/>
                <a:cs typeface="+mn-lt"/>
              </a:rPr>
              <a:t>. </a:t>
            </a:r>
            <a:endParaRPr lang="en-US">
              <a:ea typeface="+mn-lt"/>
              <a:cs typeface="+mn-lt"/>
            </a:endParaRPr>
          </a:p>
          <a:p>
            <a:pPr marL="0" indent="0">
              <a:buNone/>
            </a:pPr>
            <a:r>
              <a:rPr lang="en-US" sz="1200" b="1" dirty="0" err="1">
                <a:ea typeface="+mn-lt"/>
                <a:cs typeface="+mn-lt"/>
              </a:rPr>
              <a:t>결과는</a:t>
            </a:r>
            <a:r>
              <a:rPr lang="en-US" sz="1200" b="1" dirty="0">
                <a:ea typeface="+mn-lt"/>
                <a:cs typeface="+mn-lt"/>
              </a:rPr>
              <a:t> </a:t>
            </a:r>
            <a:r>
              <a:rPr lang="en-US" sz="1200" b="1" dirty="0" err="1">
                <a:ea typeface="+mn-lt"/>
                <a:cs typeface="+mn-lt"/>
              </a:rPr>
              <a:t>제안된</a:t>
            </a:r>
            <a:r>
              <a:rPr lang="en-US" sz="1200" b="1" dirty="0">
                <a:ea typeface="+mn-lt"/>
                <a:cs typeface="+mn-lt"/>
              </a:rPr>
              <a:t> </a:t>
            </a:r>
            <a:r>
              <a:rPr lang="en-US" sz="1200" b="1" dirty="0" err="1">
                <a:ea typeface="+mn-lt"/>
                <a:cs typeface="+mn-lt"/>
              </a:rPr>
              <a:t>기법이</a:t>
            </a:r>
            <a:r>
              <a:rPr lang="en-US" sz="1200" b="1" dirty="0">
                <a:ea typeface="+mn-lt"/>
                <a:cs typeface="+mn-lt"/>
              </a:rPr>
              <a:t> MI </a:t>
            </a:r>
            <a:r>
              <a:rPr lang="en-US" sz="1200" b="1" dirty="0" err="1">
                <a:ea typeface="+mn-lt"/>
                <a:cs typeface="+mn-lt"/>
              </a:rPr>
              <a:t>병리학을</a:t>
            </a:r>
            <a:r>
              <a:rPr lang="en-US" sz="1200" b="1" dirty="0">
                <a:ea typeface="+mn-lt"/>
                <a:cs typeface="+mn-lt"/>
              </a:rPr>
              <a:t> </a:t>
            </a:r>
            <a:r>
              <a:rPr lang="en-US" sz="1200" b="1" dirty="0" err="1">
                <a:ea typeface="+mn-lt"/>
                <a:cs typeface="+mn-lt"/>
              </a:rPr>
              <a:t>성공적으로</a:t>
            </a:r>
            <a:r>
              <a:rPr lang="en-US" sz="1200" b="1" dirty="0">
                <a:ea typeface="+mn-lt"/>
                <a:cs typeface="+mn-lt"/>
              </a:rPr>
              <a:t> </a:t>
            </a:r>
            <a:r>
              <a:rPr lang="en-US" sz="1200" b="1" dirty="0" err="1">
                <a:ea typeface="+mn-lt"/>
                <a:cs typeface="+mn-lt"/>
              </a:rPr>
              <a:t>탐지할</a:t>
            </a:r>
            <a:r>
              <a:rPr lang="en-US" sz="1200" b="1" dirty="0">
                <a:ea typeface="+mn-lt"/>
                <a:cs typeface="+mn-lt"/>
              </a:rPr>
              <a:t> 수 </a:t>
            </a:r>
            <a:r>
              <a:rPr lang="en-US" sz="1200" b="1" dirty="0" err="1">
                <a:ea typeface="+mn-lt"/>
                <a:cs typeface="+mn-lt"/>
              </a:rPr>
              <a:t>있음을</a:t>
            </a:r>
            <a:r>
              <a:rPr lang="en-US" sz="1200" b="1" dirty="0">
                <a:ea typeface="+mn-lt"/>
                <a:cs typeface="+mn-lt"/>
              </a:rPr>
              <a:t> </a:t>
            </a:r>
            <a:r>
              <a:rPr lang="en-US" sz="1200" b="1" dirty="0" err="1">
                <a:ea typeface="+mn-lt"/>
                <a:cs typeface="+mn-lt"/>
              </a:rPr>
              <a:t>보여준다</a:t>
            </a:r>
            <a:r>
              <a:rPr lang="en-US" sz="1200" dirty="0">
                <a:ea typeface="+mn-lt"/>
                <a:cs typeface="+mn-lt"/>
              </a:rPr>
              <a:t>. MEES </a:t>
            </a:r>
            <a:r>
              <a:rPr lang="en-US" sz="1200" dirty="0" err="1">
                <a:ea typeface="+mn-lt"/>
                <a:cs typeface="+mn-lt"/>
              </a:rPr>
              <a:t>접근법은</a:t>
            </a:r>
            <a:r>
              <a:rPr lang="en-US" sz="1200" dirty="0">
                <a:ea typeface="+mn-lt"/>
                <a:cs typeface="+mn-lt"/>
              </a:rPr>
              <a:t> </a:t>
            </a:r>
            <a:r>
              <a:rPr lang="en-US" sz="1200" dirty="0" err="1">
                <a:ea typeface="+mn-lt"/>
                <a:cs typeface="+mn-lt"/>
              </a:rPr>
              <a:t>또한</a:t>
            </a:r>
            <a:r>
              <a:rPr lang="en-US" sz="1200" dirty="0">
                <a:ea typeface="+mn-lt"/>
                <a:cs typeface="+mn-lt"/>
              </a:rPr>
              <a:t> </a:t>
            </a:r>
            <a:r>
              <a:rPr lang="en-US" sz="1200" dirty="0" err="1">
                <a:ea typeface="+mn-lt"/>
                <a:cs typeface="+mn-lt"/>
              </a:rPr>
              <a:t>다른</a:t>
            </a:r>
            <a:r>
              <a:rPr lang="en-US" sz="1200" dirty="0">
                <a:ea typeface="+mn-lt"/>
                <a:cs typeface="+mn-lt"/>
              </a:rPr>
              <a:t> </a:t>
            </a:r>
            <a:r>
              <a:rPr lang="en-US" sz="1200" dirty="0" err="1">
                <a:ea typeface="+mn-lt"/>
                <a:cs typeface="+mn-lt"/>
              </a:rPr>
              <a:t>유형의</a:t>
            </a:r>
            <a:r>
              <a:rPr lang="en-US" sz="1200" dirty="0">
                <a:ea typeface="+mn-lt"/>
                <a:cs typeface="+mn-lt"/>
              </a:rPr>
              <a:t> </a:t>
            </a:r>
            <a:r>
              <a:rPr lang="en-US" sz="1200" dirty="0" err="1">
                <a:ea typeface="+mn-lt"/>
                <a:cs typeface="+mn-lt"/>
              </a:rPr>
              <a:t>MI를</a:t>
            </a:r>
            <a:r>
              <a:rPr lang="en-US" sz="1200" dirty="0">
                <a:ea typeface="+mn-lt"/>
                <a:cs typeface="+mn-lt"/>
              </a:rPr>
              <a:t> </a:t>
            </a:r>
            <a:r>
              <a:rPr lang="en-US" sz="1200" dirty="0" err="1">
                <a:ea typeface="+mn-lt"/>
                <a:cs typeface="+mn-lt"/>
              </a:rPr>
              <a:t>국소화하는</a:t>
            </a:r>
            <a:r>
              <a:rPr lang="en-US" sz="1200" dirty="0">
                <a:ea typeface="+mn-lt"/>
                <a:cs typeface="+mn-lt"/>
              </a:rPr>
              <a:t> 데 </a:t>
            </a:r>
            <a:r>
              <a:rPr lang="en-US" sz="1200" dirty="0" err="1">
                <a:ea typeface="+mn-lt"/>
                <a:cs typeface="+mn-lt"/>
              </a:rPr>
              <a:t>도움이</a:t>
            </a:r>
            <a:r>
              <a:rPr lang="en-US" sz="1200" dirty="0">
                <a:ea typeface="+mn-lt"/>
                <a:cs typeface="+mn-lt"/>
              </a:rPr>
              <a:t> </a:t>
            </a:r>
            <a:r>
              <a:rPr lang="en-US" sz="1200" dirty="0" err="1">
                <a:ea typeface="+mn-lt"/>
                <a:cs typeface="+mn-lt"/>
              </a:rPr>
              <a:t>된다</a:t>
            </a:r>
            <a:r>
              <a:rPr lang="en-US" sz="1200" dirty="0">
                <a:ea typeface="+mn-lt"/>
                <a:cs typeface="+mn-lt"/>
              </a:rPr>
              <a:t>. </a:t>
            </a:r>
            <a:endParaRPr lang="en-US">
              <a:ea typeface="+mn-lt"/>
              <a:cs typeface="+mn-lt"/>
            </a:endParaRPr>
          </a:p>
          <a:p>
            <a:pPr marL="0" indent="0">
              <a:buNone/>
            </a:pPr>
            <a:r>
              <a:rPr lang="en-US" sz="1200" dirty="0">
                <a:ea typeface="+mn-lt"/>
                <a:cs typeface="+mn-lt"/>
              </a:rPr>
              <a:t>MI </a:t>
            </a:r>
            <a:r>
              <a:rPr lang="en-US" sz="1200" dirty="0" err="1">
                <a:ea typeface="+mn-lt"/>
                <a:cs typeface="+mn-lt"/>
              </a:rPr>
              <a:t>검출의</a:t>
            </a:r>
            <a:r>
              <a:rPr lang="en-US" sz="1200" dirty="0">
                <a:ea typeface="+mn-lt"/>
                <a:cs typeface="+mn-lt"/>
              </a:rPr>
              <a:t> </a:t>
            </a:r>
            <a:r>
              <a:rPr lang="en-US" sz="1200" dirty="0" err="1">
                <a:ea typeface="+mn-lt"/>
                <a:cs typeface="+mn-lt"/>
              </a:rPr>
              <a:t>경우</a:t>
            </a:r>
            <a:r>
              <a:rPr lang="en-US" sz="1200" dirty="0">
                <a:ea typeface="+mn-lt"/>
                <a:cs typeface="+mn-lt"/>
              </a:rPr>
              <a:t> </a:t>
            </a:r>
            <a:r>
              <a:rPr lang="en-US" sz="1200" dirty="0" err="1">
                <a:ea typeface="+mn-lt"/>
                <a:cs typeface="+mn-lt"/>
              </a:rPr>
              <a:t>정확도</a:t>
            </a:r>
            <a:r>
              <a:rPr lang="en-US" sz="1200" dirty="0">
                <a:ea typeface="+mn-lt"/>
                <a:cs typeface="+mn-lt"/>
              </a:rPr>
              <a:t>, </a:t>
            </a:r>
            <a:r>
              <a:rPr lang="en-US" sz="1200" dirty="0" err="1">
                <a:ea typeface="+mn-lt"/>
                <a:cs typeface="+mn-lt"/>
              </a:rPr>
              <a:t>민감도</a:t>
            </a:r>
            <a:r>
              <a:rPr lang="en-US" sz="1200" dirty="0">
                <a:ea typeface="+mn-lt"/>
                <a:cs typeface="+mn-lt"/>
              </a:rPr>
              <a:t> 및 </a:t>
            </a:r>
            <a:r>
              <a:rPr lang="en-US" sz="1200" dirty="0" err="1">
                <a:ea typeface="+mn-lt"/>
                <a:cs typeface="+mn-lt"/>
              </a:rPr>
              <a:t>특이성</a:t>
            </a:r>
            <a:r>
              <a:rPr lang="en-US" sz="1200" dirty="0">
                <a:ea typeface="+mn-lt"/>
                <a:cs typeface="+mn-lt"/>
              </a:rPr>
              <a:t> </a:t>
            </a:r>
            <a:r>
              <a:rPr lang="en-US" sz="1200" dirty="0" err="1">
                <a:ea typeface="+mn-lt"/>
                <a:cs typeface="+mn-lt"/>
              </a:rPr>
              <a:t>값은</a:t>
            </a:r>
            <a:r>
              <a:rPr lang="en-US" sz="1200" dirty="0">
                <a:ea typeface="+mn-lt"/>
                <a:cs typeface="+mn-lt"/>
              </a:rPr>
              <a:t> </a:t>
            </a:r>
            <a:r>
              <a:rPr lang="en-US" sz="1200" dirty="0" err="1">
                <a:ea typeface="+mn-lt"/>
                <a:cs typeface="+mn-lt"/>
              </a:rPr>
              <a:t>각각</a:t>
            </a:r>
            <a:r>
              <a:rPr lang="en-US" sz="1200" dirty="0">
                <a:ea typeface="+mn-lt"/>
                <a:cs typeface="+mn-lt"/>
              </a:rPr>
              <a:t> 96%, 93%, 99%이다. RBF </a:t>
            </a:r>
            <a:r>
              <a:rPr lang="en-US" sz="1200" dirty="0" err="1">
                <a:ea typeface="+mn-lt"/>
                <a:cs typeface="+mn-lt"/>
              </a:rPr>
              <a:t>커널이</a:t>
            </a:r>
            <a:r>
              <a:rPr lang="en-US" sz="1200" dirty="0">
                <a:ea typeface="+mn-lt"/>
                <a:cs typeface="+mn-lt"/>
              </a:rPr>
              <a:t> </a:t>
            </a:r>
            <a:r>
              <a:rPr lang="en-US" sz="1200" dirty="0" err="1">
                <a:ea typeface="+mn-lt"/>
                <a:cs typeface="+mn-lt"/>
              </a:rPr>
              <a:t>포함된</a:t>
            </a:r>
            <a:r>
              <a:rPr lang="en-US" sz="1200" dirty="0">
                <a:ea typeface="+mn-lt"/>
                <a:cs typeface="+mn-lt"/>
              </a:rPr>
              <a:t> </a:t>
            </a:r>
            <a:r>
              <a:rPr lang="en-US" sz="1200" dirty="0" err="1">
                <a:ea typeface="+mn-lt"/>
                <a:cs typeface="+mn-lt"/>
              </a:rPr>
              <a:t>멀티클래스</a:t>
            </a:r>
            <a:r>
              <a:rPr lang="en-US" sz="1200" dirty="0">
                <a:ea typeface="+mn-lt"/>
                <a:cs typeface="+mn-lt"/>
              </a:rPr>
              <a:t> SVM </a:t>
            </a:r>
            <a:r>
              <a:rPr lang="en-US" sz="1200" dirty="0" err="1">
                <a:ea typeface="+mn-lt"/>
                <a:cs typeface="+mn-lt"/>
              </a:rPr>
              <a:t>분류기를</a:t>
            </a:r>
            <a:r>
              <a:rPr lang="en-US" sz="1200" dirty="0">
                <a:ea typeface="+mn-lt"/>
                <a:cs typeface="+mn-lt"/>
              </a:rPr>
              <a:t> </a:t>
            </a:r>
            <a:r>
              <a:rPr lang="en-US" sz="1200" dirty="0" err="1">
                <a:ea typeface="+mn-lt"/>
                <a:cs typeface="+mn-lt"/>
              </a:rPr>
              <a:t>사용하면</a:t>
            </a:r>
            <a:r>
              <a:rPr lang="en-US" sz="1200" dirty="0">
                <a:ea typeface="+mn-lt"/>
                <a:cs typeface="+mn-lt"/>
              </a:rPr>
              <a:t> </a:t>
            </a:r>
            <a:r>
              <a:rPr lang="en-US" sz="1200" dirty="0" err="1">
                <a:ea typeface="+mn-lt"/>
                <a:cs typeface="+mn-lt"/>
              </a:rPr>
              <a:t>현지화</a:t>
            </a:r>
            <a:r>
              <a:rPr lang="en-US" sz="1200" dirty="0">
                <a:ea typeface="+mn-lt"/>
                <a:cs typeface="+mn-lt"/>
              </a:rPr>
              <a:t> </a:t>
            </a:r>
            <a:r>
              <a:rPr lang="en-US" sz="1200" dirty="0" err="1">
                <a:ea typeface="+mn-lt"/>
                <a:cs typeface="+mn-lt"/>
              </a:rPr>
              <a:t>정확도가</a:t>
            </a:r>
            <a:r>
              <a:rPr lang="en-US" sz="1200" dirty="0">
                <a:ea typeface="+mn-lt"/>
                <a:cs typeface="+mn-lt"/>
              </a:rPr>
              <a:t> 99.58%입니다.</a:t>
            </a:r>
            <a:endParaRPr lang="en-US">
              <a:ea typeface="맑은 고딕"/>
            </a:endParaRPr>
          </a:p>
        </p:txBody>
      </p:sp>
    </p:spTree>
    <p:extLst>
      <p:ext uri="{BB962C8B-B14F-4D97-AF65-F5344CB8AC3E}">
        <p14:creationId xmlns:p14="http://schemas.microsoft.com/office/powerpoint/2010/main" val="42824737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6649</Words>
  <Application>Microsoft Office PowerPoint</Application>
  <PresentationFormat>와이드스크린</PresentationFormat>
  <Paragraphs>218</Paragraphs>
  <Slides>35</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35</vt:i4>
      </vt:variant>
    </vt:vector>
  </HeadingPairs>
  <TitlesOfParts>
    <vt:vector size="39" baseType="lpstr">
      <vt:lpstr>Malgun Gothic</vt:lpstr>
      <vt:lpstr>Malgun Gothic</vt:lpstr>
      <vt:lpstr>Arial</vt:lpstr>
      <vt:lpstr>Office 테마</vt:lpstr>
      <vt:lpstr>Myocardial infarction Detection? Prediction?</vt:lpstr>
      <vt:lpstr>PowerPoint 프레젠테이션</vt:lpstr>
      <vt:lpstr>✨Computational Diagnostic Techniques for Electrocardiogram Signal Analysis</vt:lpstr>
      <vt:lpstr>Artificial Intelligence for Diagnosis of Acute Coronary Syndromes: A Meta-analysis of Machine Learning Approaches</vt:lpstr>
      <vt:lpstr>Computer-aided diagnosis of congestive heart failure using ECG signals - A review</vt:lpstr>
      <vt:lpstr>ECG analysis using multiple instance learning for myocardial infarction detection</vt:lpstr>
      <vt:lpstr>Application of deep convolutional neural network for automated detection of myocardial infarction using ECG signals </vt:lpstr>
      <vt:lpstr>Detection of acute myocardial infarction from serial ECG using multilayer support vector machine </vt:lpstr>
      <vt:lpstr>Multiscale Energy and Eigenspace Approach to Detection and Localization of Myocardial Infarction</vt:lpstr>
      <vt:lpstr> Wearable Real-Time Heart Attack Detection and Warning System to Reduce Road Accidents.</vt:lpstr>
      <vt:lpstr>Myocardial Infarction Associates With a Distinct Pericoronary Adipose Tissue Radiomic Phenotype: A Prospective Case-Control Study.</vt:lpstr>
      <vt:lpstr>Parametric-based feature selection via spherical harmonic coefficients for the left ventricle myocardial infarction screening </vt:lpstr>
      <vt:lpstr>Automated interpretable detection of myocardial infarction fusing energy entropy and morphological features</vt:lpstr>
      <vt:lpstr>Short duration Vectorcardiogram based inferior myocardial infarction detection: class and subject-oriented approach </vt:lpstr>
      <vt:lpstr>Automated Detection of Acute Myocardial Infarction Using Asynchronous Electrocardiogram Signals-Preview of Implementing Artificial Intelligence With Multichannel Electrocardiographs Obtained From Smartwatches: Retrospective Study </vt:lpstr>
      <vt:lpstr>The effect of sample age and prediction resolution on myocardial infarction risk prediction </vt:lpstr>
      <vt:lpstr>Identification of risk genes related to myocardial infarction and the construction of early SVM diagnostic model </vt:lpstr>
      <vt:lpstr>A Deep Learning Approach for Assessment of Regional Wall Motion Abnormality From Echocardiographic Images</vt:lpstr>
      <vt:lpstr>Deep Learning for Diagnosis of Chronic Myocardial Infarction on Nonenhanced Cardiac Cine MRI</vt:lpstr>
      <vt:lpstr>Detection of inferior myocardial infarction based on morphological characteristics</vt:lpstr>
      <vt:lpstr>Application of machine learning and laser optical-acoustic spectroscopy to study the profile of exhaled air volatile markers of acute myocardial infarction </vt:lpstr>
      <vt:lpstr>Automatically Detecting Acute Myocardial Infarction Events from EHR Text: A Preliminary Study</vt:lpstr>
      <vt:lpstr>An artificial intelligence approach to early predict non-ST-elevation myocardial infarction patients with chest pain </vt:lpstr>
      <vt:lpstr>Prediction of 1-Year Mortality from Acute Myocardial Infarction Using Machine Learning</vt:lpstr>
      <vt:lpstr>A machine learning-based 1-year mortality prediction model after hospital discharge for clinical patients with acute coronary syndrome</vt:lpstr>
      <vt:lpstr>Computerized Analysis of the Ventricular Fibrillation Waveform Allows Identification of Myocardial Infarction: A Proof-of-Concept Study for Smart Defibrillator Applications in Cardiac Arrest </vt:lpstr>
      <vt:lpstr>Application of Neural Networks to 12-Lead Electrocardiography - Current Status and Future Directions </vt:lpstr>
      <vt:lpstr>Detection of subjects with ischemic heart disease by using machine learning technique based on heart rate total variability parameters</vt:lpstr>
      <vt:lpstr>Texture Analysis and Machine Learning for Detecting Myocardial Infarction in Noncontrast Low-Dose Computed Tomography: Unveiling the Invisible</vt:lpstr>
      <vt:lpstr>Machine Learning-Based Risk Assessment for Cancer Therapy-Related Cardiac Dysfunction in 4300 Longitudinal Oncology Patients</vt:lpstr>
      <vt:lpstr>Data driven feature selection and machine learning to detect misplaced V1 and V2 chest electrodes when recording the 12‑lead electrocardiogram</vt:lpstr>
      <vt:lpstr>Investigating the potential underdiagnosis of primary hyperparathyroidism at the University of Arkansas for Medical Sciences</vt:lpstr>
      <vt:lpstr>Label-free detection of aggregated platelets in blood by machine-learning-aided optofluidic time-stretch microscopy </vt:lpstr>
      <vt:lpstr>An Automated High-Accuracy Detection Scheme for Myocardial Ischemia Based on Multi-Lead Long-Interval ECG and Choi-Williams Time-Frequency Analysis Incorporating a Multi-Class SVM Classifier </vt:lpstr>
      <vt:lpstr>Assessment of Thoracic Pain Using Machine Learning: A Case Study from Baja California, Mexico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황 치신</cp:lastModifiedBy>
  <cp:revision>587</cp:revision>
  <dcterms:created xsi:type="dcterms:W3CDTF">2021-10-04T04:24:55Z</dcterms:created>
  <dcterms:modified xsi:type="dcterms:W3CDTF">2021-10-04T17:59:58Z</dcterms:modified>
</cp:coreProperties>
</file>