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70"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E785DE-A880-412C-BD13-314B9F550A5E}" v="88" dt="2021-07-15T01:33:26.8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205" autoAdjust="0"/>
  </p:normalViewPr>
  <p:slideViewPr>
    <p:cSldViewPr snapToGrid="0">
      <p:cViewPr varScale="1">
        <p:scale>
          <a:sx n="116" d="100"/>
          <a:sy n="116" d="100"/>
        </p:scale>
        <p:origin x="146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황 치신" userId="326517f16df68a93" providerId="LiveId" clId="{69E785DE-A880-412C-BD13-314B9F550A5E}"/>
    <pc:docChg chg="undo custSel addSld modSld">
      <pc:chgData name="황 치신" userId="326517f16df68a93" providerId="LiveId" clId="{69E785DE-A880-412C-BD13-314B9F550A5E}" dt="2021-07-15T01:36:10.363" v="1167" actId="207"/>
      <pc:docMkLst>
        <pc:docMk/>
      </pc:docMkLst>
      <pc:sldChg chg="modSp mod">
        <pc:chgData name="황 치신" userId="326517f16df68a93" providerId="LiveId" clId="{69E785DE-A880-412C-BD13-314B9F550A5E}" dt="2021-07-15T01:14:09.712" v="5" actId="20577"/>
        <pc:sldMkLst>
          <pc:docMk/>
          <pc:sldMk cId="0" sldId="257"/>
        </pc:sldMkLst>
        <pc:spChg chg="mod">
          <ac:chgData name="황 치신" userId="326517f16df68a93" providerId="LiveId" clId="{69E785DE-A880-412C-BD13-314B9F550A5E}" dt="2021-07-15T01:14:09.712" v="5" actId="20577"/>
          <ac:spMkLst>
            <pc:docMk/>
            <pc:sldMk cId="0" sldId="257"/>
            <ac:spMk id="61" creationId="{00000000-0000-0000-0000-000000000000}"/>
          </ac:spMkLst>
        </pc:spChg>
      </pc:sldChg>
      <pc:sldChg chg="modSp mod">
        <pc:chgData name="황 치신" userId="326517f16df68a93" providerId="LiveId" clId="{69E785DE-A880-412C-BD13-314B9F550A5E}" dt="2021-07-15T01:30:44.245" v="927" actId="20577"/>
        <pc:sldMkLst>
          <pc:docMk/>
          <pc:sldMk cId="0" sldId="259"/>
        </pc:sldMkLst>
        <pc:spChg chg="mod">
          <ac:chgData name="황 치신" userId="326517f16df68a93" providerId="LiveId" clId="{69E785DE-A880-412C-BD13-314B9F550A5E}" dt="2021-07-15T01:30:44.245" v="927" actId="20577"/>
          <ac:spMkLst>
            <pc:docMk/>
            <pc:sldMk cId="0" sldId="259"/>
            <ac:spMk id="73" creationId="{00000000-0000-0000-0000-000000000000}"/>
          </ac:spMkLst>
        </pc:spChg>
      </pc:sldChg>
      <pc:sldChg chg="modSp mod modNotesTx">
        <pc:chgData name="황 치신" userId="326517f16df68a93" providerId="LiveId" clId="{69E785DE-A880-412C-BD13-314B9F550A5E}" dt="2021-07-15T01:26:34.961" v="749" actId="20577"/>
        <pc:sldMkLst>
          <pc:docMk/>
          <pc:sldMk cId="0" sldId="260"/>
        </pc:sldMkLst>
        <pc:spChg chg="mod">
          <ac:chgData name="황 치신" userId="326517f16df68a93" providerId="LiveId" clId="{69E785DE-A880-412C-BD13-314B9F550A5E}" dt="2021-07-15T01:25:08.637" v="615" actId="207"/>
          <ac:spMkLst>
            <pc:docMk/>
            <pc:sldMk cId="0" sldId="260"/>
            <ac:spMk id="80" creationId="{00000000-0000-0000-0000-000000000000}"/>
          </ac:spMkLst>
        </pc:spChg>
      </pc:sldChg>
      <pc:sldChg chg="modSp mod">
        <pc:chgData name="황 치신" userId="326517f16df68a93" providerId="LiveId" clId="{69E785DE-A880-412C-BD13-314B9F550A5E}" dt="2021-07-15T01:33:26.849" v="1164" actId="20577"/>
        <pc:sldMkLst>
          <pc:docMk/>
          <pc:sldMk cId="0" sldId="261"/>
        </pc:sldMkLst>
        <pc:spChg chg="mod">
          <ac:chgData name="황 치신" userId="326517f16df68a93" providerId="LiveId" clId="{69E785DE-A880-412C-BD13-314B9F550A5E}" dt="2021-07-15T01:33:26.849" v="1164" actId="20577"/>
          <ac:spMkLst>
            <pc:docMk/>
            <pc:sldMk cId="0" sldId="261"/>
            <ac:spMk id="86" creationId="{00000000-0000-0000-0000-000000000000}"/>
          </ac:spMkLst>
        </pc:spChg>
      </pc:sldChg>
      <pc:sldChg chg="modSp mod">
        <pc:chgData name="황 치신" userId="326517f16df68a93" providerId="LiveId" clId="{69E785DE-A880-412C-BD13-314B9F550A5E}" dt="2021-07-15T01:33:50.601" v="1166" actId="404"/>
        <pc:sldMkLst>
          <pc:docMk/>
          <pc:sldMk cId="0" sldId="262"/>
        </pc:sldMkLst>
        <pc:spChg chg="mod">
          <ac:chgData name="황 치신" userId="326517f16df68a93" providerId="LiveId" clId="{69E785DE-A880-412C-BD13-314B9F550A5E}" dt="2021-07-15T01:33:50.601" v="1166" actId="404"/>
          <ac:spMkLst>
            <pc:docMk/>
            <pc:sldMk cId="0" sldId="262"/>
            <ac:spMk id="93" creationId="{00000000-0000-0000-0000-000000000000}"/>
          </ac:spMkLst>
        </pc:spChg>
      </pc:sldChg>
      <pc:sldChg chg="modSp mod">
        <pc:chgData name="황 치신" userId="326517f16df68a93" providerId="LiveId" clId="{69E785DE-A880-412C-BD13-314B9F550A5E}" dt="2021-07-15T01:36:10.363" v="1167" actId="207"/>
        <pc:sldMkLst>
          <pc:docMk/>
          <pc:sldMk cId="0" sldId="263"/>
        </pc:sldMkLst>
        <pc:spChg chg="mod">
          <ac:chgData name="황 치신" userId="326517f16df68a93" providerId="LiveId" clId="{69E785DE-A880-412C-BD13-314B9F550A5E}" dt="2021-07-15T01:36:10.363" v="1167" actId="207"/>
          <ac:spMkLst>
            <pc:docMk/>
            <pc:sldMk cId="0" sldId="263"/>
            <ac:spMk id="113" creationId="{00000000-0000-0000-0000-000000000000}"/>
          </ac:spMkLst>
        </pc:spChg>
      </pc:sldChg>
      <pc:sldChg chg="modSp new mod">
        <pc:chgData name="황 치신" userId="326517f16df68a93" providerId="LiveId" clId="{69E785DE-A880-412C-BD13-314B9F550A5E}" dt="2021-07-15T01:22:37.107" v="614" actId="20577"/>
        <pc:sldMkLst>
          <pc:docMk/>
          <pc:sldMk cId="4064579073" sldId="270"/>
        </pc:sldMkLst>
        <pc:spChg chg="mod">
          <ac:chgData name="황 치신" userId="326517f16df68a93" providerId="LiveId" clId="{69E785DE-A880-412C-BD13-314B9F550A5E}" dt="2021-07-15T01:14:17.503" v="11" actId="27636"/>
          <ac:spMkLst>
            <pc:docMk/>
            <pc:sldMk cId="4064579073" sldId="270"/>
            <ac:spMk id="2" creationId="{8576C809-B873-43DA-A8D0-6FBF4249A5B7}"/>
          </ac:spMkLst>
        </pc:spChg>
        <pc:spChg chg="mod">
          <ac:chgData name="황 치신" userId="326517f16df68a93" providerId="LiveId" clId="{69E785DE-A880-412C-BD13-314B9F550A5E}" dt="2021-07-15T01:22:37.107" v="614" actId="20577"/>
          <ac:spMkLst>
            <pc:docMk/>
            <pc:sldMk cId="4064579073" sldId="270"/>
            <ac:spMk id="3" creationId="{A009A88E-0AEB-4ECB-89A6-E3516F3F8C6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db61538fec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db61538fe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ko" b="1">
                <a:solidFill>
                  <a:schemeClr val="dk1"/>
                </a:solidFill>
              </a:rPr>
              <a:t>For upper tail test, p value is probability of obtaining a value for the test stats as large or larger than that provided by the sample</a:t>
            </a:r>
            <a:endParaRPr b="1">
              <a:solidFill>
                <a:schemeClr val="dk1"/>
              </a:solidFill>
            </a:endParaRPr>
          </a:p>
          <a:p>
            <a:pPr marL="0" lvl="0" indent="0" algn="l" rtl="0">
              <a:spcBef>
                <a:spcPts val="0"/>
              </a:spcBef>
              <a:spcAft>
                <a:spcPts val="0"/>
              </a:spcAft>
              <a:buClr>
                <a:schemeClr val="dk1"/>
              </a:buClr>
              <a:buSzPts val="1100"/>
              <a:buFont typeface="Arial"/>
              <a:buNone/>
            </a:pPr>
            <a:r>
              <a:rPr lang="ko" b="1">
                <a:solidFill>
                  <a:schemeClr val="dk1"/>
                </a:solidFill>
              </a:rPr>
              <a:t>hence, need to find the area under the standard normal curve to the right of the test stats</a:t>
            </a:r>
            <a:endParaRPr b="1">
              <a:solidFill>
                <a:schemeClr val="dk1"/>
              </a:solidFill>
            </a:endParaRPr>
          </a:p>
          <a:p>
            <a:pPr marL="0" lvl="0" indent="0" algn="l" rtl="0">
              <a:spcBef>
                <a:spcPts val="0"/>
              </a:spcBef>
              <a:spcAft>
                <a:spcPts val="0"/>
              </a:spcAft>
              <a:buClr>
                <a:schemeClr val="dk1"/>
              </a:buClr>
              <a:buSzPts val="1100"/>
              <a:buFont typeface="Arial"/>
              <a:buNone/>
            </a:pPr>
            <a:r>
              <a:rPr lang="ko" b="1">
                <a:solidFill>
                  <a:schemeClr val="dk1"/>
                </a:solidFill>
              </a:rPr>
              <a:t>Using the critical value approach causes us to reject the null hypothesis if the value of the test statistic is greater than</a:t>
            </a:r>
            <a:endParaRPr b="1">
              <a:solidFill>
                <a:schemeClr val="dk1"/>
              </a:solidFill>
            </a:endParaRPr>
          </a:p>
          <a:p>
            <a:pPr marL="0" lvl="0" indent="0" algn="l" rtl="0">
              <a:spcBef>
                <a:spcPts val="0"/>
              </a:spcBef>
              <a:spcAft>
                <a:spcPts val="0"/>
              </a:spcAft>
              <a:buClr>
                <a:schemeClr val="dk1"/>
              </a:buClr>
              <a:buSzPts val="1100"/>
              <a:buFont typeface="Arial"/>
              <a:buNone/>
            </a:pPr>
            <a:r>
              <a:rPr lang="ko" b="1">
                <a:solidFill>
                  <a:schemeClr val="dk1"/>
                </a:solidFill>
              </a:rPr>
              <a:t>or equal to the critical value zα; in other words, we reject H0 if z &gt;= zα.</a:t>
            </a:r>
            <a:endParaRPr b="1">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db61538fec_1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db61538fec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b61538fec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b61538fe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Two tailed test</a:t>
            </a:r>
            <a:endParaRPr/>
          </a:p>
          <a:p>
            <a:pPr marL="0" lvl="0" indent="0" algn="l" rtl="0">
              <a:spcBef>
                <a:spcPts val="0"/>
              </a:spcBef>
              <a:spcAft>
                <a:spcPts val="0"/>
              </a:spcAft>
              <a:buNone/>
            </a:pPr>
            <a:r>
              <a:rPr lang="ko"/>
              <a:t>-values of test stats in either tail show a lack of support for the null hypothesis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db61538fec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db61538fe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ko"/>
              <a:t>• Less than .01—Overwhelming evidence to conclude Ha is true.</a:t>
            </a:r>
            <a:endParaRPr/>
          </a:p>
          <a:p>
            <a:pPr marL="0" lvl="0" indent="0" algn="l" rtl="0">
              <a:spcBef>
                <a:spcPts val="0"/>
              </a:spcBef>
              <a:spcAft>
                <a:spcPts val="0"/>
              </a:spcAft>
              <a:buClr>
                <a:schemeClr val="dk1"/>
              </a:buClr>
              <a:buSzPts val="1100"/>
              <a:buFont typeface="Arial"/>
              <a:buNone/>
            </a:pPr>
            <a:r>
              <a:rPr lang="ko"/>
              <a:t>• Between .01 and .05—Strong evidence to conclude Ha is true.</a:t>
            </a:r>
            <a:endParaRPr/>
          </a:p>
          <a:p>
            <a:pPr marL="0" lvl="0" indent="0" algn="l" rtl="0">
              <a:spcBef>
                <a:spcPts val="0"/>
              </a:spcBef>
              <a:spcAft>
                <a:spcPts val="0"/>
              </a:spcAft>
              <a:buClr>
                <a:schemeClr val="dk1"/>
              </a:buClr>
              <a:buSzPts val="1100"/>
              <a:buFont typeface="Arial"/>
              <a:buNone/>
            </a:pPr>
            <a:r>
              <a:rPr lang="ko"/>
              <a:t>• Between .05 and .10—Weak evidence to conclude Ha is true.</a:t>
            </a:r>
            <a:endParaRPr/>
          </a:p>
          <a:p>
            <a:pPr marL="0" lvl="0" indent="0" algn="l" rtl="0">
              <a:spcBef>
                <a:spcPts val="0"/>
              </a:spcBef>
              <a:spcAft>
                <a:spcPts val="0"/>
              </a:spcAft>
              <a:buClr>
                <a:schemeClr val="dk1"/>
              </a:buClr>
              <a:buSzPts val="1100"/>
              <a:buFont typeface="Arial"/>
              <a:buNone/>
            </a:pPr>
            <a:r>
              <a:rPr lang="ko"/>
              <a:t>• Greater than .10—Insufficient evidence to conclude Ha is true.</a:t>
            </a: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db61538fec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db61538fec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in unknown, population sd cannot be developed prior to sampling</a:t>
            </a:r>
            <a:endParaRPr/>
          </a:p>
          <a:p>
            <a:pPr marL="0" lvl="0" indent="0" algn="l" rtl="0">
              <a:spcBef>
                <a:spcPts val="0"/>
              </a:spcBef>
              <a:spcAft>
                <a:spcPts val="0"/>
              </a:spcAft>
              <a:buNone/>
            </a:pPr>
            <a:r>
              <a:rPr lang="ko"/>
              <a:t>sample must be used to develop an estimate of both μ and σ.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ko"/>
              <a:t>Thus, to conduct a hypothesis test about a population mean for the σ unknown case, the sample mean is used as an estimate of μ and the sample standard deviation s is used as an estimate of σ.</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ko">
                <a:solidFill>
                  <a:schemeClr val="dk1"/>
                </a:solidFill>
              </a:rPr>
              <a:t>Hypothesis tests about a population proportion are based on the difference between the</a:t>
            </a:r>
            <a:endParaRPr>
              <a:solidFill>
                <a:schemeClr val="dk1"/>
              </a:solidFill>
            </a:endParaRPr>
          </a:p>
          <a:p>
            <a:pPr marL="0" lvl="0" indent="0" algn="l" rtl="0">
              <a:spcBef>
                <a:spcPts val="0"/>
              </a:spcBef>
              <a:spcAft>
                <a:spcPts val="0"/>
              </a:spcAft>
              <a:buClr>
                <a:schemeClr val="dk1"/>
              </a:buClr>
              <a:buSzPts val="1100"/>
              <a:buFont typeface="Arial"/>
              <a:buNone/>
            </a:pPr>
            <a:r>
              <a:rPr lang="ko">
                <a:solidFill>
                  <a:schemeClr val="dk1"/>
                </a:solidFill>
              </a:rPr>
              <a:t>sample proportion and the hypothesized population proportion p0. The methods used to</a:t>
            </a:r>
            <a:endParaRPr>
              <a:solidFill>
                <a:schemeClr val="dk1"/>
              </a:solidFill>
            </a:endParaRPr>
          </a:p>
          <a:p>
            <a:pPr marL="0" lvl="0" indent="0" algn="l" rtl="0">
              <a:spcBef>
                <a:spcPts val="0"/>
              </a:spcBef>
              <a:spcAft>
                <a:spcPts val="0"/>
              </a:spcAft>
              <a:buClr>
                <a:schemeClr val="dk1"/>
              </a:buClr>
              <a:buSzPts val="1100"/>
              <a:buFont typeface="Arial"/>
              <a:buNone/>
            </a:pPr>
            <a:r>
              <a:rPr lang="ko">
                <a:solidFill>
                  <a:schemeClr val="dk1"/>
                </a:solidFill>
              </a:rPr>
              <a:t>conduct the hypothesis test are similar to those used for hypothesis tests about a population</a:t>
            </a:r>
            <a:endParaRPr>
              <a:solidFill>
                <a:schemeClr val="dk1"/>
              </a:solidFill>
            </a:endParaRPr>
          </a:p>
          <a:p>
            <a:pPr marL="0" lvl="0" indent="0" algn="l" rtl="0">
              <a:spcBef>
                <a:spcPts val="0"/>
              </a:spcBef>
              <a:spcAft>
                <a:spcPts val="0"/>
              </a:spcAft>
              <a:buClr>
                <a:schemeClr val="dk1"/>
              </a:buClr>
              <a:buSzPts val="1100"/>
              <a:buFont typeface="Arial"/>
              <a:buNone/>
            </a:pPr>
            <a:r>
              <a:rPr lang="ko">
                <a:solidFill>
                  <a:schemeClr val="dk1"/>
                </a:solidFill>
              </a:rPr>
              <a:t>mean. The only difference is that we use the sample proportion and its standard error to</a:t>
            </a:r>
            <a:endParaRPr>
              <a:solidFill>
                <a:schemeClr val="dk1"/>
              </a:solidFill>
            </a:endParaRPr>
          </a:p>
          <a:p>
            <a:pPr marL="0" lvl="0" indent="0" algn="l" rtl="0">
              <a:spcBef>
                <a:spcPts val="0"/>
              </a:spcBef>
              <a:spcAft>
                <a:spcPts val="0"/>
              </a:spcAft>
              <a:buClr>
                <a:schemeClr val="dk1"/>
              </a:buClr>
              <a:buSzPts val="1100"/>
              <a:buFont typeface="Arial"/>
              <a:buNone/>
            </a:pPr>
            <a:r>
              <a:rPr lang="ko">
                <a:solidFill>
                  <a:schemeClr val="dk1"/>
                </a:solidFill>
              </a:rPr>
              <a:t>compute the test statistic. The p-value approach or the critical value approach is then used</a:t>
            </a:r>
            <a:endParaRPr>
              <a:solidFill>
                <a:schemeClr val="dk1"/>
              </a:solidFill>
            </a:endParaRPr>
          </a:p>
          <a:p>
            <a:pPr marL="0" lvl="0" indent="0" algn="l" rtl="0">
              <a:spcBef>
                <a:spcPts val="0"/>
              </a:spcBef>
              <a:spcAft>
                <a:spcPts val="0"/>
              </a:spcAft>
              <a:buClr>
                <a:schemeClr val="dk1"/>
              </a:buClr>
              <a:buSzPts val="1100"/>
              <a:buFont typeface="Arial"/>
              <a:buNone/>
            </a:pPr>
            <a:r>
              <a:rPr lang="ko">
                <a:solidFill>
                  <a:schemeClr val="dk1"/>
                </a:solidFill>
              </a:rPr>
              <a:t>to determine whether the null hypothesis should be rejected.</a:t>
            </a: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905db8e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905db8e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dirty="0"/>
              <a:t>Null hypothesis- tentative assumption about a population parameter (Ho)</a:t>
            </a:r>
            <a:endParaRPr dirty="0"/>
          </a:p>
          <a:p>
            <a:pPr marL="0" lvl="0" indent="0" algn="l" rtl="0">
              <a:spcBef>
                <a:spcPts val="0"/>
              </a:spcBef>
              <a:spcAft>
                <a:spcPts val="0"/>
              </a:spcAft>
              <a:buNone/>
            </a:pPr>
            <a:r>
              <a:rPr lang="ko" dirty="0"/>
              <a:t>&gt;this is what we begin hypothesis testing with</a:t>
            </a:r>
            <a:endParaRPr dirty="0"/>
          </a:p>
          <a:p>
            <a:pPr marL="0" lvl="0" indent="0" algn="l" rtl="0">
              <a:spcBef>
                <a:spcPts val="0"/>
              </a:spcBef>
              <a:spcAft>
                <a:spcPts val="0"/>
              </a:spcAft>
              <a:buNone/>
            </a:pPr>
            <a:r>
              <a:rPr lang="ko" dirty="0"/>
              <a:t>Alternative  hypothesis is the opposite of null hypothesis (Ha)</a:t>
            </a:r>
            <a:endParaRPr dirty="0"/>
          </a:p>
          <a:p>
            <a:pPr marL="0" lvl="0" indent="0" algn="l" rtl="0">
              <a:spcBef>
                <a:spcPts val="0"/>
              </a:spcBef>
              <a:spcAft>
                <a:spcPts val="0"/>
              </a:spcAft>
              <a:buNone/>
            </a:pPr>
            <a:r>
              <a:rPr lang="ko" dirty="0"/>
              <a:t>-also known  as research hypothesis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ko" dirty="0"/>
              <a:t>Overall, research study should be formatted so that if the null hypothesis is rejected, the alternative hypothesis is supported </a:t>
            </a:r>
            <a:endParaRPr dirty="0"/>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d905db8e2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d905db8e2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d905db8e2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d905db8e2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dirty="0"/>
              <a:t>population mean and population proportion</a:t>
            </a:r>
            <a:endParaRPr dirty="0"/>
          </a:p>
          <a:p>
            <a:pPr marL="0" lvl="0" indent="0" algn="l" rtl="0">
              <a:spcBef>
                <a:spcPts val="0"/>
              </a:spcBef>
              <a:spcAft>
                <a:spcPts val="0"/>
              </a:spcAft>
              <a:buNone/>
            </a:pPr>
            <a:r>
              <a:rPr lang="ko" dirty="0"/>
              <a:t>population parameter takes on 1 of 3 forms</a:t>
            </a:r>
            <a:endParaRPr dirty="0"/>
          </a:p>
          <a:p>
            <a:pPr marL="0" lvl="0" indent="0" algn="l" rtl="0">
              <a:spcBef>
                <a:spcPts val="0"/>
              </a:spcBef>
              <a:spcAft>
                <a:spcPts val="0"/>
              </a:spcAft>
              <a:buNone/>
            </a:pPr>
            <a:r>
              <a:rPr lang="ko" dirty="0"/>
              <a:t>&gt;2 inequalities in null hypothesis(one tailed test)</a:t>
            </a:r>
            <a:endParaRPr dirty="0"/>
          </a:p>
          <a:p>
            <a:pPr marL="0" lvl="0" indent="0" algn="l" rtl="0">
              <a:spcBef>
                <a:spcPts val="0"/>
              </a:spcBef>
              <a:spcAft>
                <a:spcPts val="0"/>
              </a:spcAft>
              <a:buNone/>
            </a:pPr>
            <a:r>
              <a:rPr lang="ko" dirty="0"/>
              <a:t>&gt; using equality in null hypothesis(two tailed test)</a:t>
            </a:r>
            <a:endParaRPr dirty="0"/>
          </a:p>
          <a:p>
            <a:pPr marL="0" lvl="0" indent="0" algn="l" rtl="0">
              <a:spcBef>
                <a:spcPts val="0"/>
              </a:spcBef>
              <a:spcAft>
                <a:spcPts val="0"/>
              </a:spcAft>
              <a:buNone/>
            </a:pPr>
            <a:r>
              <a:rPr lang="ko" dirty="0"/>
              <a:t>*asking whether the user is looking for evidence to support μ  μ0, μ  μ0, or μ μ0 will help determine Ha.</a:t>
            </a:r>
            <a:endParaRPr dirty="0"/>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905db8e2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905db8e2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dirty="0"/>
              <a:t>Type 1 Error, saying research topic is better than the current when its not</a:t>
            </a:r>
            <a:r>
              <a:rPr lang="en-US" altLang="ko" dirty="0"/>
              <a:t> (</a:t>
            </a:r>
            <a:r>
              <a:rPr lang="ko-KR" altLang="en-US" dirty="0"/>
              <a:t>보통 사람의 천성 상</a:t>
            </a:r>
            <a:r>
              <a:rPr lang="en-US" altLang="ko-KR" dirty="0"/>
              <a:t>, </a:t>
            </a:r>
            <a:r>
              <a:rPr lang="ko-KR" altLang="en-US" dirty="0"/>
              <a:t>자신의 연구에 기대감을 갖고 있다</a:t>
            </a:r>
            <a:r>
              <a:rPr lang="en-US" altLang="ko-KR" dirty="0"/>
              <a:t>. </a:t>
            </a:r>
            <a:r>
              <a:rPr lang="ko-KR" altLang="en-US" dirty="0"/>
              <a:t>여기서 </a:t>
            </a:r>
            <a:r>
              <a:rPr lang="en-US" altLang="ko-KR" dirty="0"/>
              <a:t>bias</a:t>
            </a:r>
            <a:r>
              <a:rPr lang="ko-KR" altLang="en-US" dirty="0"/>
              <a:t>가 발생할 우려가 있다</a:t>
            </a:r>
            <a:r>
              <a:rPr lang="en-US" altLang="ko-KR" dirty="0"/>
              <a:t>?)</a:t>
            </a:r>
            <a:endParaRPr dirty="0"/>
          </a:p>
          <a:p>
            <a:pPr marL="0" lvl="0" indent="0" algn="l" rtl="0">
              <a:spcBef>
                <a:spcPts val="0"/>
              </a:spcBef>
              <a:spcAft>
                <a:spcPts val="0"/>
              </a:spcAft>
              <a:buNone/>
            </a:pPr>
            <a:r>
              <a:rPr lang="ko" dirty="0"/>
              <a:t>Type 2 Error, saying research topic is worse than current when in fact it’s  better</a:t>
            </a:r>
            <a:endParaRPr dirty="0"/>
          </a:p>
          <a:p>
            <a:pPr marL="0" lvl="0" indent="0" algn="l" rtl="0">
              <a:spcBef>
                <a:spcPts val="0"/>
              </a:spcBef>
              <a:spcAft>
                <a:spcPts val="0"/>
              </a:spcAft>
              <a:buNone/>
            </a:pPr>
            <a:r>
              <a:rPr lang="ko" dirty="0"/>
              <a:t>Level of significance(alpha), the probability of making a  Type 1 error when the null Hypothesis is true as an equality </a:t>
            </a:r>
            <a:endParaRPr dirty="0"/>
          </a:p>
          <a:p>
            <a:pPr marL="0" lvl="0" indent="0" algn="l" rtl="0">
              <a:spcBef>
                <a:spcPts val="0"/>
              </a:spcBef>
              <a:spcAft>
                <a:spcPts val="0"/>
              </a:spcAft>
              <a:buNone/>
            </a:pPr>
            <a:r>
              <a:rPr lang="ko" dirty="0"/>
              <a:t>&gt;common choices are 0.05 and 0.01</a:t>
            </a:r>
            <a:endParaRPr dirty="0"/>
          </a:p>
          <a:p>
            <a:pPr marL="0" lvl="0" indent="0" algn="l" rtl="0">
              <a:spcBef>
                <a:spcPts val="0"/>
              </a:spcBef>
              <a:spcAft>
                <a:spcPts val="0"/>
              </a:spcAft>
              <a:buNone/>
            </a:pPr>
            <a:r>
              <a:rPr lang="ko" dirty="0"/>
              <a:t>ex. if cost of making a Type 1 error is high, small values of alpha are typically used</a:t>
            </a:r>
            <a:endParaRPr dirty="0"/>
          </a:p>
          <a:p>
            <a:pPr marL="0" lvl="0" indent="0" algn="l" rtl="0">
              <a:spcBef>
                <a:spcPts val="0"/>
              </a:spcBef>
              <a:spcAft>
                <a:spcPts val="0"/>
              </a:spcAft>
              <a:buNone/>
            </a:pPr>
            <a:r>
              <a:rPr lang="ko" dirty="0"/>
              <a:t>Significance Test- applications of hypothesis testing that only control for Type 1 error</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d905db8e2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d905db8e2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One tailed test (lower and upper)</a:t>
            </a:r>
            <a:endParaRPr/>
          </a:p>
          <a:p>
            <a:pPr marL="0" lvl="0" indent="0" algn="l" rtl="0">
              <a:spcBef>
                <a:spcPts val="0"/>
              </a:spcBef>
              <a:spcAft>
                <a:spcPts val="0"/>
              </a:spcAft>
              <a:buNone/>
            </a:pPr>
            <a:r>
              <a:rPr lang="ko"/>
              <a:t>test statistic (z variable) to determine whether x (value of sample mean)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d905db8e25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d905db8e25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d905db8e25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d905db8e25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ko">
                <a:solidFill>
                  <a:schemeClr val="dk1"/>
                </a:solidFill>
              </a:rPr>
              <a:t>p-value, measures the support (or lack of support) provided by the sample for the null hypothesis and is basis for determining whether null hypothesis should be rejected given the level of significance</a:t>
            </a:r>
            <a:endParaRPr>
              <a:solidFill>
                <a:schemeClr val="dk1"/>
              </a:solidFill>
            </a:endParaRPr>
          </a:p>
          <a:p>
            <a:pPr marL="0" lvl="0" indent="0" algn="l" rtl="0">
              <a:spcBef>
                <a:spcPts val="0"/>
              </a:spcBef>
              <a:spcAft>
                <a:spcPts val="0"/>
              </a:spcAft>
              <a:buClr>
                <a:schemeClr val="dk1"/>
              </a:buClr>
              <a:buSzPts val="1100"/>
              <a:buFont typeface="Arial"/>
              <a:buNone/>
            </a:pPr>
            <a:r>
              <a:rPr lang="ko">
                <a:solidFill>
                  <a:schemeClr val="dk1"/>
                </a:solidFill>
              </a:rPr>
              <a:t>&gt;ranges from 0-1</a:t>
            </a:r>
            <a:endParaRPr>
              <a:solidFill>
                <a:schemeClr val="dk1"/>
              </a:solidFill>
            </a:endParaRPr>
          </a:p>
          <a:p>
            <a:pPr marL="0" lvl="0" indent="0" algn="l" rtl="0">
              <a:spcBef>
                <a:spcPts val="0"/>
              </a:spcBef>
              <a:spcAft>
                <a:spcPts val="0"/>
              </a:spcAft>
              <a:buClr>
                <a:schemeClr val="dk1"/>
              </a:buClr>
              <a:buSzPts val="1100"/>
              <a:buFont typeface="Arial"/>
              <a:buNone/>
            </a:pPr>
            <a:r>
              <a:rPr lang="ko">
                <a:solidFill>
                  <a:schemeClr val="dk1"/>
                </a:solidFill>
              </a:rPr>
              <a:t>&gt;larger the p value, the more support the test stats provides for the null hypothesis</a:t>
            </a:r>
            <a:endParaRPr>
              <a:solidFill>
                <a:schemeClr val="dk1"/>
              </a:solidFill>
            </a:endParaRPr>
          </a:p>
          <a:p>
            <a:pPr marL="0" lvl="0" indent="0" algn="l" rtl="0">
              <a:spcBef>
                <a:spcPts val="0"/>
              </a:spcBef>
              <a:spcAft>
                <a:spcPts val="0"/>
              </a:spcAft>
              <a:buClr>
                <a:schemeClr val="dk1"/>
              </a:buClr>
              <a:buSzPts val="1100"/>
              <a:buFont typeface="Arial"/>
              <a:buNone/>
            </a:pPr>
            <a:r>
              <a:rPr lang="ko">
                <a:solidFill>
                  <a:schemeClr val="dk1"/>
                </a:solidFill>
              </a:rPr>
              <a:t>&gt;small p values leads to rejection of H0</a:t>
            </a:r>
            <a:endParaRPr>
              <a:solidFill>
                <a:schemeClr val="dk1"/>
              </a:solidFill>
            </a:endParaRPr>
          </a:p>
          <a:p>
            <a:pPr marL="457200" lvl="0" indent="-298450" algn="l" rtl="0">
              <a:spcBef>
                <a:spcPts val="0"/>
              </a:spcBef>
              <a:spcAft>
                <a:spcPts val="0"/>
              </a:spcAft>
              <a:buClr>
                <a:schemeClr val="dk1"/>
              </a:buClr>
              <a:buSzPts val="1100"/>
              <a:buAutoNum type="arabicPeriod"/>
            </a:pPr>
            <a:r>
              <a:rPr lang="ko">
                <a:solidFill>
                  <a:schemeClr val="dk1"/>
                </a:solidFill>
              </a:rPr>
              <a:t>use value of test stats to compute p value, these methods depends on lower tail, upper tail or  two tailed test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d905db8e25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d905db8e25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Critical Value Approach </a:t>
            </a:r>
            <a:endParaRPr/>
          </a:p>
          <a:p>
            <a:pPr marL="0" lvl="0" indent="0" algn="l" rtl="0">
              <a:spcBef>
                <a:spcPts val="0"/>
              </a:spcBef>
              <a:spcAft>
                <a:spcPts val="0"/>
              </a:spcAft>
              <a:buNone/>
            </a:pPr>
            <a:r>
              <a:rPr lang="ko"/>
              <a:t>-for lower tail test, critical value is the value of test stats that corresponds to an area of alpha (level of significance) in lower tail of sampling distribution</a:t>
            </a:r>
            <a:endParaRPr/>
          </a:p>
          <a:p>
            <a:pPr marL="0" lvl="0" indent="0" algn="l" rtl="0">
              <a:spcBef>
                <a:spcPts val="0"/>
              </a:spcBef>
              <a:spcAft>
                <a:spcPts val="0"/>
              </a:spcAft>
              <a:buNone/>
            </a:pPr>
            <a:r>
              <a:rPr lang="ko"/>
              <a:t>&gt;critical value of test stat will result in rejection of null hypothesis</a:t>
            </a:r>
            <a:endParaRPr/>
          </a:p>
          <a:p>
            <a:pPr marL="0" lvl="0" indent="0" algn="l" rtl="0">
              <a:spcBef>
                <a:spcPts val="0"/>
              </a:spcBef>
              <a:spcAft>
                <a:spcPts val="0"/>
              </a:spcAft>
              <a:buNone/>
            </a:pPr>
            <a:r>
              <a:rPr lang="ko"/>
              <a:t>-</a:t>
            </a:r>
            <a:r>
              <a:rPr lang="ko" b="1"/>
              <a:t>whenever the p-value is less than or equal to α, the value of the test statistic will be less than or equal to the critical value</a:t>
            </a:r>
            <a:endParaRPr b="1"/>
          </a:p>
          <a:p>
            <a:pPr marL="0" lvl="0" indent="0" algn="l" rtl="0">
              <a:spcBef>
                <a:spcPts val="0"/>
              </a:spcBef>
              <a:spcAft>
                <a:spcPts val="0"/>
              </a:spcAft>
              <a:buNone/>
            </a:pPr>
            <a:r>
              <a:rPr lang="ko" b="1"/>
              <a:t>Advantage of p value approach is that p value tells us HOW significant the results are</a:t>
            </a:r>
            <a:endParaRPr b="1"/>
          </a:p>
          <a:p>
            <a:pPr marL="0" lvl="0" indent="0" algn="l" rtl="0">
              <a:spcBef>
                <a:spcPts val="0"/>
              </a:spcBef>
              <a:spcAft>
                <a:spcPts val="0"/>
              </a:spcAft>
              <a:buNone/>
            </a:pPr>
            <a:endParaRPr b="1"/>
          </a:p>
          <a:p>
            <a:pPr marL="0" lvl="0" indent="0" algn="l" rtl="0">
              <a:spcBef>
                <a:spcPts val="0"/>
              </a:spcBef>
              <a:spcAft>
                <a:spcPts val="0"/>
              </a:spcAft>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ko"/>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gif"/><Relationship Id="rId4" Type="http://schemas.openxmlformats.org/officeDocument/2006/relationships/image" Target="../media/image4.gif"/></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ko"/>
              <a:t>Hypothesis Test</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ko"/>
              <a:t>가설검증</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모집단 평균σ: 를 알고 있을 때 </a:t>
            </a:r>
            <a:r>
              <a:rPr lang="ko" b="1"/>
              <a:t>가설검증(왼쪽검정)</a:t>
            </a:r>
            <a:endParaRPr/>
          </a:p>
          <a:p>
            <a:pPr marL="0" lvl="0" indent="0" algn="l" rtl="0">
              <a:spcBef>
                <a:spcPts val="0"/>
              </a:spcBef>
              <a:spcAft>
                <a:spcPts val="0"/>
              </a:spcAft>
              <a:buNone/>
            </a:pPr>
            <a:endParaRPr/>
          </a:p>
        </p:txBody>
      </p:sp>
      <p:sp>
        <p:nvSpPr>
          <p:cNvPr id="122" name="Google Shape;122;p21"/>
          <p:cNvSpPr txBox="1">
            <a:spLocks noGrp="1"/>
          </p:cNvSpPr>
          <p:nvPr>
            <p:ph type="body" idx="1"/>
          </p:nvPr>
        </p:nvSpPr>
        <p:spPr>
          <a:xfrm>
            <a:off x="311700" y="1146625"/>
            <a:ext cx="8520600" cy="3890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sz="3085" b="1"/>
              <a:t>critical value approach</a:t>
            </a:r>
            <a:endParaRPr sz="3085" b="1"/>
          </a:p>
          <a:p>
            <a:pPr marL="457200" lvl="0" indent="-342900" algn="l" rtl="0">
              <a:spcBef>
                <a:spcPts val="1200"/>
              </a:spcBef>
              <a:spcAft>
                <a:spcPts val="0"/>
              </a:spcAft>
              <a:buSzPts val="1800"/>
              <a:buChar char="-"/>
            </a:pPr>
            <a:r>
              <a:rPr lang="ko"/>
              <a:t>p-값은 표본이 귀무가설과 상반되는지를 판단할 수 있는 척도, 확률로 표현.</a:t>
            </a:r>
            <a:endParaRPr/>
          </a:p>
          <a:p>
            <a:pPr marL="457200" lvl="0" indent="-342900" algn="l" rtl="0">
              <a:spcBef>
                <a:spcPts val="0"/>
              </a:spcBef>
              <a:spcAft>
                <a:spcPts val="0"/>
              </a:spcAft>
              <a:buSzPts val="1800"/>
              <a:buChar char="-"/>
            </a:pPr>
            <a:r>
              <a:rPr lang="ko"/>
              <a:t>p-값이 작을수록 H</a:t>
            </a:r>
            <a:r>
              <a:rPr lang="ko" sz="900"/>
              <a:t>0</a:t>
            </a:r>
            <a:r>
              <a:rPr lang="ko"/>
              <a:t>와 상반된다는 강한 증거</a:t>
            </a:r>
            <a:endParaRPr/>
          </a:p>
          <a:p>
            <a:pPr marL="914400" lvl="1" indent="-317500" algn="l" rtl="0">
              <a:spcBef>
                <a:spcPts val="0"/>
              </a:spcBef>
              <a:spcAft>
                <a:spcPts val="0"/>
              </a:spcAft>
              <a:buSzPts val="1400"/>
              <a:buChar char="-"/>
            </a:pPr>
            <a:r>
              <a:rPr lang="ko"/>
              <a:t>p 값의 결과가 얼만큼 중요한지 알려준다 </a:t>
            </a:r>
            <a:endParaRPr/>
          </a:p>
          <a:p>
            <a:pPr marL="457200" lvl="0" indent="-342900" algn="l" rtl="0">
              <a:spcBef>
                <a:spcPts val="0"/>
              </a:spcBef>
              <a:spcAft>
                <a:spcPts val="0"/>
              </a:spcAft>
              <a:buSzPts val="1800"/>
              <a:buChar char="-"/>
            </a:pPr>
            <a:r>
              <a:rPr lang="ko" sz="1400">
                <a:solidFill>
                  <a:schemeClr val="dk1"/>
                </a:solidFill>
              </a:rPr>
              <a:t>테스트 통계 데이터는(샘플 데이터를 기반으로 계산 됨)는 critical value (z</a:t>
            </a:r>
            <a:r>
              <a:rPr lang="ko" sz="1400" baseline="-25000">
                <a:solidFill>
                  <a:schemeClr val="dk1"/>
                </a:solidFill>
              </a:rPr>
              <a:t>α</a:t>
            </a:r>
            <a:r>
              <a:rPr lang="ko" sz="1400">
                <a:solidFill>
                  <a:schemeClr val="dk1"/>
                </a:solidFill>
              </a:rPr>
              <a:t>)와 비교된다</a:t>
            </a:r>
            <a:endParaRPr sz="1400">
              <a:solidFill>
                <a:schemeClr val="dk1"/>
              </a:solidFill>
            </a:endParaRPr>
          </a:p>
          <a:p>
            <a:pPr marL="2286000" lvl="0" indent="457200" algn="l" rtl="0">
              <a:spcBef>
                <a:spcPts val="1200"/>
              </a:spcBef>
              <a:spcAft>
                <a:spcPts val="0"/>
              </a:spcAft>
              <a:buNone/>
            </a:pPr>
            <a:r>
              <a:rPr lang="ko" sz="1400">
                <a:solidFill>
                  <a:schemeClr val="dk1"/>
                </a:solidFill>
              </a:rPr>
              <a:t>Reject </a:t>
            </a:r>
            <a:r>
              <a:rPr lang="ko" sz="1400"/>
              <a:t>H</a:t>
            </a:r>
            <a:r>
              <a:rPr lang="ko" sz="1400" baseline="-25000"/>
              <a:t>0 </a:t>
            </a:r>
            <a:r>
              <a:rPr lang="ko" sz="1400">
                <a:solidFill>
                  <a:schemeClr val="dk1"/>
                </a:solidFill>
              </a:rPr>
              <a:t>if z ≤ z</a:t>
            </a:r>
            <a:r>
              <a:rPr lang="ko" sz="1400" baseline="-25000">
                <a:solidFill>
                  <a:schemeClr val="dk1"/>
                </a:solidFill>
              </a:rPr>
              <a:t>α</a:t>
            </a:r>
            <a:endParaRPr sz="1400" baseline="-25000">
              <a:solidFill>
                <a:schemeClr val="dk1"/>
              </a:solidFill>
            </a:endParaRPr>
          </a:p>
          <a:p>
            <a:pPr marL="3200400" lvl="0" indent="0" algn="l" rtl="0">
              <a:spcBef>
                <a:spcPts val="1200"/>
              </a:spcBef>
              <a:spcAft>
                <a:spcPts val="1200"/>
              </a:spcAft>
              <a:buNone/>
            </a:pP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ko"/>
              <a:t>모집단 평균σ: 를 알고 있을 때 </a:t>
            </a:r>
            <a:r>
              <a:rPr lang="ko" b="1"/>
              <a:t>가설검증(왼쪽검정)</a:t>
            </a:r>
            <a:endParaRPr/>
          </a:p>
        </p:txBody>
      </p:sp>
      <p:pic>
        <p:nvPicPr>
          <p:cNvPr id="128" name="Google Shape;128;p22"/>
          <p:cNvPicPr preferRelativeResize="0"/>
          <p:nvPr/>
        </p:nvPicPr>
        <p:blipFill>
          <a:blip r:embed="rId3">
            <a:alphaModFix/>
          </a:blip>
          <a:stretch>
            <a:fillRect/>
          </a:stretch>
        </p:blipFill>
        <p:spPr>
          <a:xfrm>
            <a:off x="3482925" y="1170125"/>
            <a:ext cx="5349365" cy="3820975"/>
          </a:xfrm>
          <a:prstGeom prst="rect">
            <a:avLst/>
          </a:prstGeom>
          <a:noFill/>
          <a:ln>
            <a:noFill/>
          </a:ln>
        </p:spPr>
      </p:pic>
      <p:sp>
        <p:nvSpPr>
          <p:cNvPr id="129" name="Google Shape;129;p22"/>
          <p:cNvSpPr txBox="1"/>
          <p:nvPr/>
        </p:nvSpPr>
        <p:spPr>
          <a:xfrm>
            <a:off x="547375" y="1215450"/>
            <a:ext cx="3129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a:t>Critical Value</a:t>
            </a:r>
            <a:endParaRPr/>
          </a:p>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ko"/>
              <a:t>모집단 평균σ: 를 알고 있을 때 </a:t>
            </a:r>
            <a:r>
              <a:rPr lang="ko" b="1"/>
              <a:t>가설검증(우측검정)</a:t>
            </a:r>
            <a:endParaRPr/>
          </a:p>
        </p:txBody>
      </p:sp>
      <p:pic>
        <p:nvPicPr>
          <p:cNvPr id="135" name="Google Shape;135;p23"/>
          <p:cNvPicPr preferRelativeResize="0"/>
          <p:nvPr/>
        </p:nvPicPr>
        <p:blipFill>
          <a:blip r:embed="rId3">
            <a:alphaModFix/>
          </a:blip>
          <a:stretch>
            <a:fillRect/>
          </a:stretch>
        </p:blipFill>
        <p:spPr>
          <a:xfrm>
            <a:off x="568250" y="1126350"/>
            <a:ext cx="5349365" cy="382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모집단 평균σ: 를 알고 있을 때</a:t>
            </a:r>
            <a:r>
              <a:rPr lang="ko" b="1"/>
              <a:t> Two-Tailed Test</a:t>
            </a:r>
            <a:endParaRPr b="1"/>
          </a:p>
        </p:txBody>
      </p:sp>
      <p:pic>
        <p:nvPicPr>
          <p:cNvPr id="141" name="Google Shape;141;p24"/>
          <p:cNvPicPr preferRelativeResize="0"/>
          <p:nvPr/>
        </p:nvPicPr>
        <p:blipFill>
          <a:blip r:embed="rId3">
            <a:alphaModFix/>
          </a:blip>
          <a:stretch>
            <a:fillRect/>
          </a:stretch>
        </p:blipFill>
        <p:spPr>
          <a:xfrm>
            <a:off x="311700" y="1126350"/>
            <a:ext cx="5349365" cy="382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Summary </a:t>
            </a:r>
            <a:endParaRPr/>
          </a:p>
        </p:txBody>
      </p:sp>
      <p:pic>
        <p:nvPicPr>
          <p:cNvPr id="147" name="Google Shape;147;p25"/>
          <p:cNvPicPr preferRelativeResize="0"/>
          <p:nvPr/>
        </p:nvPicPr>
        <p:blipFill rotWithShape="1">
          <a:blip r:embed="rId3">
            <a:alphaModFix/>
          </a:blip>
          <a:srcRect l="61212" t="27106" r="3574" b="11623"/>
          <a:stretch/>
        </p:blipFill>
        <p:spPr>
          <a:xfrm>
            <a:off x="861075" y="1094975"/>
            <a:ext cx="7255716" cy="3550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ko"/>
              <a:t>모집단 평균σ: 를 모르고 있을 때 </a:t>
            </a:r>
            <a:r>
              <a:rPr lang="ko" b="1"/>
              <a:t>가설검증</a:t>
            </a:r>
            <a:endParaRPr/>
          </a:p>
        </p:txBody>
      </p:sp>
      <p:sp>
        <p:nvSpPr>
          <p:cNvPr id="153" name="Google Shape;153;p26"/>
          <p:cNvSpPr txBox="1">
            <a:spLocks noGrp="1"/>
          </p:cNvSpPr>
          <p:nvPr>
            <p:ph type="body" idx="1"/>
          </p:nvPr>
        </p:nvSpPr>
        <p:spPr>
          <a:xfrm>
            <a:off x="311700" y="1152475"/>
            <a:ext cx="8520600" cy="1595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-모집단 평균을 몰랐을땐, standard deviation을 구할수가 없다</a:t>
            </a:r>
            <a:endParaRPr/>
          </a:p>
          <a:p>
            <a:pPr marL="0" lvl="0" indent="0" algn="l" rtl="0">
              <a:spcBef>
                <a:spcPts val="1200"/>
              </a:spcBef>
              <a:spcAft>
                <a:spcPts val="0"/>
              </a:spcAft>
              <a:buNone/>
            </a:pPr>
            <a:r>
              <a:rPr lang="ko"/>
              <a:t>그러므로, sample mean-&gt; </a:t>
            </a:r>
            <a:r>
              <a:rPr lang="ko">
                <a:solidFill>
                  <a:schemeClr val="dk1"/>
                </a:solidFill>
              </a:rPr>
              <a:t>μ를 estimate하고 </a:t>
            </a:r>
            <a:endParaRPr>
              <a:solidFill>
                <a:schemeClr val="dk1"/>
              </a:solidFill>
            </a:endParaRPr>
          </a:p>
          <a:p>
            <a:pPr marL="0" lvl="0" indent="0" algn="l" rtl="0">
              <a:spcBef>
                <a:spcPts val="1200"/>
              </a:spcBef>
              <a:spcAft>
                <a:spcPts val="1200"/>
              </a:spcAft>
              <a:buNone/>
            </a:pPr>
            <a:r>
              <a:rPr lang="ko">
                <a:solidFill>
                  <a:schemeClr val="dk1"/>
                </a:solidFill>
              </a:rPr>
              <a:t>sample standard deviation는  σ를 estimate하기 위해 쓴다</a:t>
            </a:r>
            <a:endParaRPr>
              <a:solidFill>
                <a:schemeClr val="dk1"/>
              </a:solidFill>
            </a:endParaRPr>
          </a:p>
        </p:txBody>
      </p:sp>
      <p:pic>
        <p:nvPicPr>
          <p:cNvPr id="154" name="Google Shape;154;p26"/>
          <p:cNvPicPr preferRelativeResize="0"/>
          <p:nvPr/>
        </p:nvPicPr>
        <p:blipFill>
          <a:blip r:embed="rId3">
            <a:alphaModFix/>
          </a:blip>
          <a:stretch>
            <a:fillRect/>
          </a:stretch>
        </p:blipFill>
        <p:spPr>
          <a:xfrm>
            <a:off x="3144813" y="2987525"/>
            <a:ext cx="2854375" cy="1532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ct val="40909"/>
              <a:buNone/>
            </a:pPr>
            <a:r>
              <a:rPr lang="ko" sz="2420"/>
              <a:t>Null hypothesis(귀무가설) vs Alternative hypothesis(대립(연구)가설)</a:t>
            </a:r>
            <a:endParaRPr sz="2420"/>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ko" sz="2600" b="1" dirty="0"/>
              <a:t>정의</a:t>
            </a:r>
            <a:endParaRPr sz="2600" b="1" dirty="0"/>
          </a:p>
          <a:p>
            <a:pPr marL="0" lvl="0" indent="0" algn="l" rtl="0">
              <a:spcBef>
                <a:spcPts val="1200"/>
              </a:spcBef>
              <a:spcAft>
                <a:spcPts val="0"/>
              </a:spcAft>
              <a:buNone/>
            </a:pPr>
            <a:r>
              <a:rPr lang="ko" dirty="0"/>
              <a:t>가설검증이란, 연구가설을 지지하기 위한 증거로 수행되며, 모수(모집단)에 대한 잠정적인 </a:t>
            </a:r>
            <a:r>
              <a:rPr lang="ko" dirty="0">
                <a:solidFill>
                  <a:srgbClr val="FF0000"/>
                </a:solidFill>
              </a:rPr>
              <a:t>가정으로 부터 출발</a:t>
            </a:r>
            <a:r>
              <a:rPr lang="ko" dirty="0"/>
              <a:t>한다.</a:t>
            </a:r>
            <a:endParaRPr dirty="0"/>
          </a:p>
          <a:p>
            <a:pPr marL="457200" lvl="0" indent="-334327" algn="l" rtl="0">
              <a:spcBef>
                <a:spcPts val="1200"/>
              </a:spcBef>
              <a:spcAft>
                <a:spcPts val="0"/>
              </a:spcAft>
              <a:buSzPct val="100000"/>
              <a:buChar char="-"/>
            </a:pPr>
            <a:r>
              <a:rPr lang="ko" dirty="0"/>
              <a:t>Null hypothesis(H</a:t>
            </a:r>
            <a:r>
              <a:rPr lang="ko" baseline="-25000" dirty="0"/>
              <a:t>0</a:t>
            </a:r>
            <a:r>
              <a:rPr lang="ko" dirty="0"/>
              <a:t>)</a:t>
            </a:r>
            <a:endParaRPr dirty="0"/>
          </a:p>
          <a:p>
            <a:pPr marL="914400" lvl="1" indent="-310832" algn="l" rtl="0">
              <a:spcBef>
                <a:spcPts val="0"/>
              </a:spcBef>
              <a:spcAft>
                <a:spcPts val="0"/>
              </a:spcAft>
              <a:buSzPct val="100000"/>
              <a:buChar char="-"/>
            </a:pPr>
            <a:r>
              <a:rPr lang="ko" dirty="0"/>
              <a:t>모집단의 평균 또는 모수에 대한 잠정적인 가정</a:t>
            </a:r>
            <a:endParaRPr dirty="0"/>
          </a:p>
          <a:p>
            <a:pPr marL="457200" lvl="0" indent="-334327" algn="l" rtl="0">
              <a:spcBef>
                <a:spcPts val="0"/>
              </a:spcBef>
              <a:spcAft>
                <a:spcPts val="0"/>
              </a:spcAft>
              <a:buSzPct val="100000"/>
              <a:buChar char="-"/>
            </a:pPr>
            <a:r>
              <a:rPr lang="ko" dirty="0"/>
              <a:t>Alternative hypothesis(H</a:t>
            </a:r>
            <a:r>
              <a:rPr lang="ko" baseline="-25000" dirty="0"/>
              <a:t>a</a:t>
            </a:r>
            <a:r>
              <a:rPr lang="ko" dirty="0"/>
              <a:t>)</a:t>
            </a:r>
            <a:endParaRPr dirty="0"/>
          </a:p>
          <a:p>
            <a:pPr marL="914400" lvl="1" indent="-310832" algn="l" rtl="0">
              <a:spcBef>
                <a:spcPts val="0"/>
              </a:spcBef>
              <a:spcAft>
                <a:spcPts val="0"/>
              </a:spcAft>
              <a:buSzPct val="100000"/>
              <a:buChar char="-"/>
            </a:pPr>
            <a:r>
              <a:rPr lang="ko" dirty="0"/>
              <a:t>귀무가설과 상반되는 상황으로,  </a:t>
            </a:r>
            <a:r>
              <a:rPr lang="ko" sz="1800" dirty="0"/>
              <a:t>H</a:t>
            </a:r>
            <a:r>
              <a:rPr lang="ko" sz="1800" baseline="-25000" dirty="0"/>
              <a:t>0</a:t>
            </a:r>
            <a:r>
              <a:rPr lang="ko" dirty="0"/>
              <a:t> 기각되면, 연구가설 또는 대립가설을 채택할 통계적 증거가 있음을 의미한다.</a:t>
            </a:r>
            <a:endParaRPr sz="1400" dirty="0"/>
          </a:p>
          <a:p>
            <a:pPr marL="0" lvl="0" indent="0" algn="l" rtl="0">
              <a:spcBef>
                <a:spcPts val="1200"/>
              </a:spcBef>
              <a:spcAft>
                <a:spcPts val="0"/>
              </a:spcAft>
              <a:buNone/>
            </a:pPr>
            <a:r>
              <a:rPr lang="ko" sz="1400" dirty="0"/>
              <a:t>귀무가설 또는 대립가설을 정확히 설정하는 공식이 정해져 있진 않다. </a:t>
            </a:r>
            <a:endParaRPr sz="1400" dirty="0"/>
          </a:p>
          <a:p>
            <a:pPr marL="0" lvl="0" indent="0" algn="l" rtl="0">
              <a:spcBef>
                <a:spcPts val="1200"/>
              </a:spcBef>
              <a:spcAft>
                <a:spcPts val="0"/>
              </a:spcAft>
              <a:buNone/>
            </a:pPr>
            <a:r>
              <a:rPr lang="ko" sz="1400" dirty="0"/>
              <a:t>다시말하면, </a:t>
            </a:r>
            <a:r>
              <a:rPr lang="ko" sz="1400" dirty="0">
                <a:solidFill>
                  <a:srgbClr val="FF0000"/>
                </a:solidFill>
              </a:rPr>
              <a:t>대립가설을 먼저 설정하고, 귀무가설을 설정할 수 도 있고</a:t>
            </a:r>
            <a:r>
              <a:rPr lang="ko" sz="1400" dirty="0"/>
              <a:t>, 그 반대도 가능</a:t>
            </a:r>
            <a:endParaRPr sz="1400" dirty="0"/>
          </a:p>
          <a:p>
            <a:pPr marL="0" lvl="0" indent="0" algn="l" rtl="0">
              <a:spcBef>
                <a:spcPts val="1200"/>
              </a:spcBef>
              <a:spcAft>
                <a:spcPts val="1200"/>
              </a:spcAft>
              <a:buNone/>
            </a:pPr>
            <a:r>
              <a:rPr lang="ko" sz="1400" dirty="0"/>
              <a:t>이는, 연구대상이나, 연구자 또는 연구방법에 따라 결정된다.</a:t>
            </a:r>
            <a:endParaRPr lang="en-US" altLang="ko" sz="1400" dirty="0"/>
          </a:p>
          <a:p>
            <a:pPr marL="0" lvl="0" indent="0" algn="l" rtl="0">
              <a:spcBef>
                <a:spcPts val="1200"/>
              </a:spcBef>
              <a:spcAft>
                <a:spcPts val="1200"/>
              </a:spcAft>
              <a:buNone/>
            </a:pPr>
            <a:endParaRPr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576C809-B873-43DA-A8D0-6FBF4249A5B7}"/>
              </a:ext>
            </a:extLst>
          </p:cNvPr>
          <p:cNvSpPr>
            <a:spLocks noGrp="1"/>
          </p:cNvSpPr>
          <p:nvPr>
            <p:ph type="title"/>
          </p:nvPr>
        </p:nvSpPr>
        <p:spPr/>
        <p:txBody>
          <a:bodyPr>
            <a:normAutofit fontScale="90000"/>
          </a:bodyPr>
          <a:lstStyle/>
          <a:p>
            <a:endParaRPr lang="ko-KR" altLang="en-US"/>
          </a:p>
        </p:txBody>
      </p:sp>
      <p:sp>
        <p:nvSpPr>
          <p:cNvPr id="3" name="텍스트 개체 틀 2">
            <a:extLst>
              <a:ext uri="{FF2B5EF4-FFF2-40B4-BE49-F238E27FC236}">
                <a16:creationId xmlns:a16="http://schemas.microsoft.com/office/drawing/2014/main" id="{A009A88E-0AEB-4ECB-89A6-E3516F3F8C60}"/>
              </a:ext>
            </a:extLst>
          </p:cNvPr>
          <p:cNvSpPr>
            <a:spLocks noGrp="1"/>
          </p:cNvSpPr>
          <p:nvPr>
            <p:ph type="body" idx="1"/>
          </p:nvPr>
        </p:nvSpPr>
        <p:spPr/>
        <p:txBody>
          <a:bodyPr/>
          <a:lstStyle/>
          <a:p>
            <a:r>
              <a:rPr lang="ko-KR" altLang="en-US" dirty="0"/>
              <a:t>세상에 무지개 소는 존재하지 않는다</a:t>
            </a:r>
            <a:r>
              <a:rPr lang="en-US" altLang="ko-KR" dirty="0"/>
              <a:t>. (</a:t>
            </a:r>
            <a:r>
              <a:rPr lang="ko-KR" altLang="en-US" dirty="0"/>
              <a:t>가정</a:t>
            </a:r>
            <a:r>
              <a:rPr lang="en-US" altLang="ko-KR" dirty="0"/>
              <a:t>)</a:t>
            </a:r>
          </a:p>
          <a:p>
            <a:r>
              <a:rPr lang="ko-KR" altLang="en-US" dirty="0"/>
              <a:t>무지개 소는</a:t>
            </a:r>
            <a:r>
              <a:rPr lang="en-US" altLang="ko-KR" dirty="0"/>
              <a:t> </a:t>
            </a:r>
            <a:r>
              <a:rPr lang="ko-KR" altLang="en-US" dirty="0"/>
              <a:t>존재한다</a:t>
            </a:r>
            <a:r>
              <a:rPr lang="en-US" altLang="ko-KR" dirty="0"/>
              <a:t>. (</a:t>
            </a:r>
            <a:r>
              <a:rPr lang="ko" altLang="ko-KR" dirty="0"/>
              <a:t>H</a:t>
            </a:r>
            <a:r>
              <a:rPr lang="ko" altLang="ko-KR" baseline="-25000" dirty="0"/>
              <a:t>a</a:t>
            </a:r>
            <a:r>
              <a:rPr lang="en-US" altLang="ko" baseline="-25000" dirty="0"/>
              <a:t>, </a:t>
            </a:r>
            <a:r>
              <a:rPr lang="en-US" altLang="ko-KR" dirty="0"/>
              <a:t>Alternative Hypothesis) </a:t>
            </a:r>
            <a:r>
              <a:rPr lang="en-US" altLang="ko-KR" dirty="0">
                <a:sym typeface="Wingdings" panose="05000000000000000000" pitchFamily="2" charset="2"/>
              </a:rPr>
              <a:t> </a:t>
            </a:r>
            <a:r>
              <a:rPr lang="en-US" altLang="ko-KR" dirty="0">
                <a:solidFill>
                  <a:srgbClr val="FF0000"/>
                </a:solidFill>
                <a:sym typeface="Wingdings" panose="05000000000000000000" pitchFamily="2" charset="2"/>
              </a:rPr>
              <a:t>OBJECTIVE</a:t>
            </a:r>
          </a:p>
          <a:p>
            <a:r>
              <a:rPr lang="ko-KR" altLang="en-US" dirty="0"/>
              <a:t>무지개 소는 없다</a:t>
            </a:r>
            <a:r>
              <a:rPr lang="en-US" altLang="ko-KR" dirty="0"/>
              <a:t>. (</a:t>
            </a:r>
            <a:r>
              <a:rPr lang="ko" altLang="ko-KR" dirty="0"/>
              <a:t>H</a:t>
            </a:r>
            <a:r>
              <a:rPr lang="ko" altLang="ko-KR" baseline="-25000" dirty="0"/>
              <a:t>0</a:t>
            </a:r>
            <a:r>
              <a:rPr lang="en-US" altLang="ko" baseline="-25000" dirty="0"/>
              <a:t>, </a:t>
            </a:r>
            <a:r>
              <a:rPr lang="en-US" altLang="ko-KR" dirty="0"/>
              <a:t>Null Hypothesis)</a:t>
            </a:r>
          </a:p>
          <a:p>
            <a:endParaRPr lang="en-US" altLang="ko-KR" dirty="0"/>
          </a:p>
          <a:p>
            <a:r>
              <a:rPr lang="ko-KR" altLang="en-US" dirty="0"/>
              <a:t>만약 </a:t>
            </a:r>
            <a:r>
              <a:rPr lang="ko-KR" altLang="en-US" dirty="0" err="1"/>
              <a:t>귀무가설이</a:t>
            </a:r>
            <a:r>
              <a:rPr lang="ko-KR" altLang="en-US" dirty="0"/>
              <a:t> 기각된다면</a:t>
            </a:r>
            <a:r>
              <a:rPr lang="en-US" altLang="ko-KR" dirty="0"/>
              <a:t>, </a:t>
            </a:r>
            <a:r>
              <a:rPr lang="ko-KR" altLang="en-US" dirty="0"/>
              <a:t>반대로 이는 곧 대립</a:t>
            </a:r>
            <a:r>
              <a:rPr lang="en-US" altLang="ko-KR" dirty="0"/>
              <a:t>(</a:t>
            </a:r>
            <a:r>
              <a:rPr lang="ko-KR" altLang="en-US" dirty="0"/>
              <a:t>연구</a:t>
            </a:r>
            <a:r>
              <a:rPr lang="en-US" altLang="ko-KR" dirty="0"/>
              <a:t>)</a:t>
            </a:r>
            <a:r>
              <a:rPr lang="ko-KR" altLang="en-US" dirty="0"/>
              <a:t> 가설을 채택할 통계적 증거가 되는 것이다</a:t>
            </a:r>
            <a:r>
              <a:rPr lang="en-US" altLang="ko-KR" dirty="0"/>
              <a:t>.</a:t>
            </a:r>
          </a:p>
          <a:p>
            <a:endParaRPr lang="en-US" altLang="ko-KR" dirty="0"/>
          </a:p>
          <a:p>
            <a:r>
              <a:rPr lang="ko-KR" altLang="en-US" dirty="0"/>
              <a:t>어떠한 가정을 증명하고자 한다면</a:t>
            </a:r>
            <a:r>
              <a:rPr lang="en-US" altLang="ko-KR" dirty="0"/>
              <a:t>, </a:t>
            </a:r>
            <a:r>
              <a:rPr lang="ko-KR" altLang="en-US" dirty="0"/>
              <a:t>그것의 반대 가정이 거짓임을 찾으면 된다</a:t>
            </a:r>
            <a:r>
              <a:rPr lang="en-US" altLang="ko-KR" dirty="0"/>
              <a:t>.</a:t>
            </a:r>
            <a:r>
              <a:rPr lang="ko-KR" altLang="en-US" dirty="0"/>
              <a:t> </a:t>
            </a:r>
          </a:p>
        </p:txBody>
      </p:sp>
    </p:spTree>
    <p:extLst>
      <p:ext uri="{BB962C8B-B14F-4D97-AF65-F5344CB8AC3E}">
        <p14:creationId xmlns:p14="http://schemas.microsoft.com/office/powerpoint/2010/main" val="4064579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연구가설 설정(대립가설) 사례</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ko"/>
              <a:t>기존 자동차 연비가 리터당 12km 인 경우, 신규 연료분사 시스템이 연비향상에 도움이 되는가?</a:t>
            </a:r>
            <a:endParaRPr/>
          </a:p>
          <a:p>
            <a:pPr marL="457200" lvl="0" indent="-317182" algn="l" rtl="0">
              <a:spcBef>
                <a:spcPts val="1200"/>
              </a:spcBef>
              <a:spcAft>
                <a:spcPts val="0"/>
              </a:spcAft>
              <a:buSzPct val="100000"/>
              <a:buChar char="-"/>
            </a:pPr>
            <a:r>
              <a:rPr lang="ko"/>
              <a:t>시험</a:t>
            </a:r>
            <a:endParaRPr/>
          </a:p>
          <a:p>
            <a:pPr marL="914400" lvl="1" indent="-297497" algn="l" rtl="0">
              <a:spcBef>
                <a:spcPts val="0"/>
              </a:spcBef>
              <a:spcAft>
                <a:spcPts val="0"/>
              </a:spcAft>
              <a:buSzPct val="100000"/>
              <a:buChar char="-"/>
            </a:pPr>
            <a:r>
              <a:rPr lang="ko"/>
              <a:t>신규 연료분사 시스템을 탑재한 시험용 자동차에 대한 평균 연비를 계산하여 가설검증.</a:t>
            </a:r>
            <a:endParaRPr/>
          </a:p>
          <a:p>
            <a:pPr marL="457200" lvl="0" indent="-317182" algn="l" rtl="0">
              <a:spcBef>
                <a:spcPts val="0"/>
              </a:spcBef>
              <a:spcAft>
                <a:spcPts val="0"/>
              </a:spcAft>
              <a:buSzPct val="100000"/>
              <a:buChar char="-"/>
            </a:pPr>
            <a:r>
              <a:rPr lang="ko"/>
              <a:t>가설설정 </a:t>
            </a:r>
            <a:endParaRPr/>
          </a:p>
          <a:p>
            <a:pPr marL="914400" lvl="1" indent="-297497" algn="l" rtl="0">
              <a:spcBef>
                <a:spcPts val="0"/>
              </a:spcBef>
              <a:spcAft>
                <a:spcPts val="0"/>
              </a:spcAft>
              <a:buSzPct val="100000"/>
              <a:buChar char="-"/>
            </a:pPr>
            <a:r>
              <a:rPr lang="ko"/>
              <a:t>모집단의 평균을 𝜇 라 하면,  𝜇 &gt; 12 →  대립가설</a:t>
            </a:r>
            <a:endParaRPr/>
          </a:p>
          <a:p>
            <a:pPr marL="914400" lvl="1" indent="-297497" algn="l" rtl="0">
              <a:spcBef>
                <a:spcPts val="0"/>
              </a:spcBef>
              <a:spcAft>
                <a:spcPts val="0"/>
              </a:spcAft>
              <a:buSzPct val="100000"/>
              <a:buChar char="-"/>
            </a:pPr>
            <a:r>
              <a:rPr lang="ko"/>
              <a:t>현재 시스템 보다 연비향상이 없다고 잠정적으로 가정할 때, 𝜇 ≤ 12 →  null hypothesis</a:t>
            </a:r>
            <a:endParaRPr/>
          </a:p>
          <a:p>
            <a:pPr marL="914400" lvl="0" indent="0" algn="l" rtl="0">
              <a:spcBef>
                <a:spcPts val="1200"/>
              </a:spcBef>
              <a:spcAft>
                <a:spcPts val="0"/>
              </a:spcAft>
              <a:buNone/>
            </a:pPr>
            <a:r>
              <a:rPr lang="ko" sz="1400" b="1"/>
              <a:t>설정한 가설</a:t>
            </a:r>
            <a:endParaRPr sz="1400" b="1"/>
          </a:p>
          <a:p>
            <a:pPr marL="914400" lvl="1" indent="-297497" algn="l" rtl="0">
              <a:spcBef>
                <a:spcPts val="1200"/>
              </a:spcBef>
              <a:spcAft>
                <a:spcPts val="0"/>
              </a:spcAft>
              <a:buSzPct val="100000"/>
              <a:buChar char="-"/>
            </a:pPr>
            <a:r>
              <a:rPr lang="ko"/>
              <a:t>H</a:t>
            </a:r>
            <a:r>
              <a:rPr lang="ko" baseline="-25000"/>
              <a:t>0</a:t>
            </a:r>
            <a:r>
              <a:rPr lang="ko"/>
              <a:t>: 𝜇 ≤ 12 </a:t>
            </a:r>
            <a:endParaRPr/>
          </a:p>
          <a:p>
            <a:pPr marL="914400" lvl="1" indent="-297497" algn="l" rtl="0">
              <a:spcBef>
                <a:spcPts val="0"/>
              </a:spcBef>
              <a:spcAft>
                <a:spcPts val="0"/>
              </a:spcAft>
              <a:buSzPct val="100000"/>
              <a:buChar char="-"/>
            </a:pPr>
            <a:r>
              <a:rPr lang="ko"/>
              <a:t>H</a:t>
            </a:r>
            <a:r>
              <a:rPr lang="ko" baseline="-25000"/>
              <a:t>a</a:t>
            </a:r>
            <a:r>
              <a:rPr lang="ko"/>
              <a:t>: 𝜇 &gt; 12</a:t>
            </a:r>
            <a:endParaRPr/>
          </a:p>
          <a:p>
            <a:pPr marL="914400" lvl="1" indent="-297497" algn="l" rtl="0">
              <a:spcBef>
                <a:spcPts val="0"/>
              </a:spcBef>
              <a:spcAft>
                <a:spcPts val="0"/>
              </a:spcAft>
              <a:buSzPct val="100000"/>
              <a:buChar char="-"/>
            </a:pPr>
            <a:endParaRPr/>
          </a:p>
          <a:p>
            <a:pPr marL="457200" lvl="0" indent="-317182" algn="l" rtl="0">
              <a:spcBef>
                <a:spcPts val="0"/>
              </a:spcBef>
              <a:spcAft>
                <a:spcPts val="0"/>
              </a:spcAft>
              <a:buSzPct val="100000"/>
              <a:buChar char="-"/>
            </a:pPr>
            <a:r>
              <a:rPr lang="ko"/>
              <a:t>표본 결과	</a:t>
            </a:r>
            <a:endParaRPr/>
          </a:p>
          <a:p>
            <a:pPr marL="914400" lvl="1" indent="-297497" algn="l" rtl="0">
              <a:spcBef>
                <a:spcPts val="0"/>
              </a:spcBef>
              <a:spcAft>
                <a:spcPts val="0"/>
              </a:spcAft>
              <a:buSzPct val="100000"/>
              <a:buChar char="-"/>
            </a:pPr>
            <a:r>
              <a:rPr lang="ko"/>
              <a:t>만약, 표본으로 부터 H</a:t>
            </a:r>
            <a:r>
              <a:rPr lang="ko" baseline="-25000"/>
              <a:t>0</a:t>
            </a:r>
            <a:r>
              <a:rPr lang="ko"/>
              <a:t>를 기각한다면, 대립가설 H</a:t>
            </a:r>
            <a:r>
              <a:rPr lang="ko" baseline="-25000"/>
              <a:t>a</a:t>
            </a:r>
            <a:r>
              <a:rPr lang="ko"/>
              <a:t>가 참이라고 추론할 수 있다.</a:t>
            </a:r>
            <a:endParaRPr/>
          </a:p>
          <a:p>
            <a:pPr marL="914400" lvl="1" indent="-297497" algn="l" rtl="0">
              <a:spcBef>
                <a:spcPts val="0"/>
              </a:spcBef>
              <a:spcAft>
                <a:spcPts val="0"/>
              </a:spcAft>
              <a:buSzPct val="100000"/>
              <a:buChar char="-"/>
            </a:pPr>
            <a:endParaRPr/>
          </a:p>
          <a:p>
            <a:pPr marL="914400" lvl="1" indent="-297497" algn="l" rtl="0">
              <a:spcBef>
                <a:spcPts val="0"/>
              </a:spcBef>
              <a:spcAft>
                <a:spcPts val="0"/>
              </a:spcAft>
              <a:buSzPct val="100000"/>
              <a:buChar char="-"/>
            </a:pPr>
            <a:r>
              <a:rPr lang="ko"/>
              <a:t>따라서, 신규 시스템의 연비향상이 있음을 통계적 증명이 지지한다고 말할 수 있다.</a:t>
            </a:r>
            <a:endParaRPr/>
          </a:p>
          <a:p>
            <a:pPr marL="914400" lvl="1" indent="-297497" algn="l" rtl="0">
              <a:spcBef>
                <a:spcPts val="0"/>
              </a:spcBef>
              <a:spcAft>
                <a:spcPts val="0"/>
              </a:spcAft>
              <a:buSzPct val="100000"/>
              <a:buChar char="-"/>
            </a:pPr>
            <a:r>
              <a:rPr lang="ko"/>
              <a:t>그 반대인 경우, H</a:t>
            </a:r>
            <a:r>
              <a:rPr lang="ko" baseline="-25000"/>
              <a:t>0</a:t>
            </a:r>
            <a:r>
              <a:rPr lang="ko"/>
              <a:t> 를 기각할 만한 사유가 없다고 한다면, 신규 시스템이 연비증가에 도움이 된다고 통계적으로 말할 수 없다.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귀무가설과 대립가설의 형식</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dirty="0"/>
              <a:t>모집단의 평균을 </a:t>
            </a:r>
            <a:r>
              <a:rPr lang="ko" sz="1400" dirty="0"/>
              <a:t>𝜇, </a:t>
            </a:r>
            <a:r>
              <a:rPr lang="ko" dirty="0"/>
              <a:t>가설검증에 사용한 잠정적인 가정을 </a:t>
            </a:r>
            <a:r>
              <a:rPr lang="ko" sz="1400" dirty="0"/>
              <a:t>𝜇</a:t>
            </a:r>
            <a:r>
              <a:rPr lang="ko" sz="1400" baseline="-25000" dirty="0"/>
              <a:t>0</a:t>
            </a:r>
            <a:endParaRPr baseline="-25000" dirty="0"/>
          </a:p>
          <a:p>
            <a:pPr marL="914400" lvl="1" indent="-317500" algn="l" rtl="0">
              <a:spcBef>
                <a:spcPts val="1200"/>
              </a:spcBef>
              <a:spcAft>
                <a:spcPts val="0"/>
              </a:spcAft>
              <a:buSzPts val="1400"/>
              <a:buChar char="-"/>
            </a:pPr>
            <a:r>
              <a:rPr lang="ko" dirty="0"/>
              <a:t>H</a:t>
            </a:r>
            <a:r>
              <a:rPr lang="ko" baseline="-25000" dirty="0"/>
              <a:t>0</a:t>
            </a:r>
            <a:r>
              <a:rPr lang="ko" dirty="0"/>
              <a:t>: 𝜇 ≥ 𝜇</a:t>
            </a:r>
            <a:r>
              <a:rPr lang="ko" baseline="-25000" dirty="0"/>
              <a:t>0</a:t>
            </a:r>
            <a:r>
              <a:rPr lang="ko" dirty="0"/>
              <a:t>                   	H</a:t>
            </a:r>
            <a:r>
              <a:rPr lang="ko" baseline="-25000" dirty="0"/>
              <a:t>0</a:t>
            </a:r>
            <a:r>
              <a:rPr lang="ko" dirty="0"/>
              <a:t>: 𝜇 ≤ 𝜇</a:t>
            </a:r>
            <a:r>
              <a:rPr lang="ko" baseline="-25000" dirty="0"/>
              <a:t>0</a:t>
            </a:r>
            <a:r>
              <a:rPr lang="ko" dirty="0"/>
              <a:t> 			H</a:t>
            </a:r>
            <a:r>
              <a:rPr lang="ko" baseline="-25000" dirty="0"/>
              <a:t>a</a:t>
            </a:r>
            <a:r>
              <a:rPr lang="ko" dirty="0"/>
              <a:t>: 𝜇 = 𝜇</a:t>
            </a:r>
            <a:r>
              <a:rPr lang="ko" baseline="-25000" dirty="0"/>
              <a:t>0</a:t>
            </a:r>
            <a:endParaRPr dirty="0"/>
          </a:p>
          <a:p>
            <a:pPr marL="914400" lvl="1" indent="-317500" algn="l" rtl="0">
              <a:spcBef>
                <a:spcPts val="0"/>
              </a:spcBef>
              <a:spcAft>
                <a:spcPts val="0"/>
              </a:spcAft>
              <a:buSzPts val="1400"/>
              <a:buChar char="-"/>
            </a:pPr>
            <a:endParaRPr dirty="0"/>
          </a:p>
          <a:p>
            <a:pPr marL="914400" lvl="1" indent="-317500" algn="l" rtl="0">
              <a:spcBef>
                <a:spcPts val="0"/>
              </a:spcBef>
              <a:spcAft>
                <a:spcPts val="0"/>
              </a:spcAft>
              <a:buSzPts val="1400"/>
              <a:buChar char="-"/>
            </a:pPr>
            <a:r>
              <a:rPr lang="ko" dirty="0"/>
              <a:t>H</a:t>
            </a:r>
            <a:r>
              <a:rPr lang="ko" baseline="-25000" dirty="0"/>
              <a:t>a</a:t>
            </a:r>
            <a:r>
              <a:rPr lang="ko" dirty="0"/>
              <a:t>: 𝜇 &lt; 𝜇</a:t>
            </a:r>
            <a:r>
              <a:rPr lang="ko" baseline="-25000" dirty="0"/>
              <a:t>0             		</a:t>
            </a:r>
            <a:r>
              <a:rPr lang="ko" dirty="0"/>
              <a:t>H</a:t>
            </a:r>
            <a:r>
              <a:rPr lang="ko" baseline="-25000" dirty="0"/>
              <a:t>a</a:t>
            </a:r>
            <a:r>
              <a:rPr lang="ko" dirty="0"/>
              <a:t>: 𝜇 &gt; 𝜇</a:t>
            </a:r>
            <a:r>
              <a:rPr lang="ko" baseline="-25000" dirty="0"/>
              <a:t>0			</a:t>
            </a:r>
            <a:r>
              <a:rPr lang="ko" dirty="0"/>
              <a:t>H</a:t>
            </a:r>
            <a:r>
              <a:rPr lang="ko" baseline="-25000" dirty="0"/>
              <a:t>a</a:t>
            </a:r>
            <a:r>
              <a:rPr lang="ko" dirty="0"/>
              <a:t>: 𝜇 キ 𝜇</a:t>
            </a:r>
            <a:r>
              <a:rPr lang="ko" baseline="-25000" dirty="0"/>
              <a:t>0</a:t>
            </a:r>
            <a:endParaRPr baseline="-25000" dirty="0"/>
          </a:p>
          <a:p>
            <a:pPr marL="457200" lvl="0" indent="457200" algn="l" rtl="0">
              <a:spcBef>
                <a:spcPts val="1200"/>
              </a:spcBef>
              <a:spcAft>
                <a:spcPts val="0"/>
              </a:spcAft>
              <a:buNone/>
            </a:pPr>
            <a:r>
              <a:rPr lang="ko" dirty="0"/>
              <a:t>왼쪽검정</a:t>
            </a:r>
            <a:r>
              <a:rPr lang="ko" sz="800" dirty="0"/>
              <a:t>(단측검정)</a:t>
            </a:r>
            <a:r>
              <a:rPr lang="ko" dirty="0"/>
              <a:t>		우측검정</a:t>
            </a:r>
            <a:r>
              <a:rPr lang="ko" sz="800" dirty="0"/>
              <a:t>(단측검정)</a:t>
            </a:r>
            <a:r>
              <a:rPr lang="ko" dirty="0"/>
              <a:t>		양측검정</a:t>
            </a:r>
            <a:endParaRPr dirty="0"/>
          </a:p>
          <a:p>
            <a:pPr marL="457200" lvl="0" indent="0" algn="l" rtl="0">
              <a:spcBef>
                <a:spcPts val="1200"/>
              </a:spcBef>
              <a:spcAft>
                <a:spcPts val="1200"/>
              </a:spcAft>
              <a:buNone/>
            </a:pPr>
            <a:r>
              <a:rPr lang="ko" altLang="ko-KR" dirty="0"/>
              <a:t>𝜇</a:t>
            </a:r>
            <a:r>
              <a:rPr lang="ko-KR" altLang="en-US" dirty="0"/>
              <a:t>가 주체가 되는 쪽 방향</a:t>
            </a:r>
            <a:r>
              <a:rPr lang="en-US" altLang="ko-KR" dirty="0"/>
              <a:t>.</a:t>
            </a:r>
            <a:br>
              <a:rPr lang="en-US" altLang="ko-KR" dirty="0"/>
            </a:br>
            <a:endParaRPr lang="en-US" altLang="ko-K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Type 1 error  , Type 2 error , Level of significance</a:t>
            </a:r>
            <a:endParaRPr/>
          </a:p>
        </p:txBody>
      </p:sp>
      <p:pic>
        <p:nvPicPr>
          <p:cNvPr id="79" name="Google Shape;79;p17"/>
          <p:cNvPicPr preferRelativeResize="0"/>
          <p:nvPr/>
        </p:nvPicPr>
        <p:blipFill>
          <a:blip r:embed="rId3">
            <a:alphaModFix/>
          </a:blip>
          <a:stretch>
            <a:fillRect/>
          </a:stretch>
        </p:blipFill>
        <p:spPr>
          <a:xfrm>
            <a:off x="311688" y="1017725"/>
            <a:ext cx="3743325" cy="1333500"/>
          </a:xfrm>
          <a:prstGeom prst="rect">
            <a:avLst/>
          </a:prstGeom>
          <a:noFill/>
          <a:ln>
            <a:noFill/>
          </a:ln>
        </p:spPr>
      </p:pic>
      <p:sp>
        <p:nvSpPr>
          <p:cNvPr id="80" name="Google Shape;80;p17"/>
          <p:cNvSpPr txBox="1"/>
          <p:nvPr/>
        </p:nvSpPr>
        <p:spPr>
          <a:xfrm>
            <a:off x="311700" y="2425200"/>
            <a:ext cx="7624500" cy="29977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dirty="0"/>
              <a:t>가설검증에서 나타날 수 있는 2가지 유형의 오류.</a:t>
            </a:r>
            <a:endParaRPr dirty="0"/>
          </a:p>
          <a:p>
            <a:pPr marL="914400" lvl="1" indent="-317500" algn="l" rtl="0">
              <a:lnSpc>
                <a:spcPct val="115000"/>
              </a:lnSpc>
              <a:spcBef>
                <a:spcPts val="0"/>
              </a:spcBef>
              <a:spcAft>
                <a:spcPts val="0"/>
              </a:spcAft>
              <a:buClr>
                <a:schemeClr val="dk2"/>
              </a:buClr>
              <a:buSzPts val="1400"/>
              <a:buChar char="-"/>
            </a:pPr>
            <a:r>
              <a:rPr lang="ko" dirty="0">
                <a:solidFill>
                  <a:schemeClr val="dk2"/>
                </a:solidFill>
              </a:rPr>
              <a:t>H</a:t>
            </a:r>
            <a:r>
              <a:rPr lang="ko" baseline="-25000" dirty="0">
                <a:solidFill>
                  <a:schemeClr val="dk2"/>
                </a:solidFill>
              </a:rPr>
              <a:t>0</a:t>
            </a:r>
            <a:r>
              <a:rPr lang="ko" dirty="0">
                <a:solidFill>
                  <a:schemeClr val="dk2"/>
                </a:solidFill>
              </a:rPr>
              <a:t>: 𝜇 ≤ 12 </a:t>
            </a:r>
            <a:endParaRPr dirty="0">
              <a:solidFill>
                <a:schemeClr val="dk2"/>
              </a:solidFill>
            </a:endParaRPr>
          </a:p>
          <a:p>
            <a:pPr marL="914400" lvl="1" indent="-317500" algn="l" rtl="0">
              <a:lnSpc>
                <a:spcPct val="115000"/>
              </a:lnSpc>
              <a:spcBef>
                <a:spcPts val="0"/>
              </a:spcBef>
              <a:spcAft>
                <a:spcPts val="0"/>
              </a:spcAft>
              <a:buClr>
                <a:schemeClr val="dk2"/>
              </a:buClr>
              <a:buSzPts val="1400"/>
              <a:buChar char="-"/>
            </a:pPr>
            <a:r>
              <a:rPr lang="ko" dirty="0">
                <a:solidFill>
                  <a:schemeClr val="dk2"/>
                </a:solidFill>
              </a:rPr>
              <a:t>H</a:t>
            </a:r>
            <a:r>
              <a:rPr lang="ko" baseline="-25000" dirty="0">
                <a:solidFill>
                  <a:schemeClr val="dk2"/>
                </a:solidFill>
              </a:rPr>
              <a:t>a</a:t>
            </a:r>
            <a:r>
              <a:rPr lang="ko" dirty="0">
                <a:solidFill>
                  <a:schemeClr val="dk2"/>
                </a:solidFill>
              </a:rPr>
              <a:t>: 𝜇 &gt; 12</a:t>
            </a:r>
            <a:endParaRPr dirty="0">
              <a:solidFill>
                <a:schemeClr val="dk2"/>
              </a:solidFill>
            </a:endParaRPr>
          </a:p>
          <a:p>
            <a:pPr marL="0" lvl="0" indent="0" algn="l" rtl="0">
              <a:lnSpc>
                <a:spcPct val="115000"/>
              </a:lnSpc>
              <a:spcBef>
                <a:spcPts val="1200"/>
              </a:spcBef>
              <a:spcAft>
                <a:spcPts val="0"/>
              </a:spcAft>
              <a:buNone/>
            </a:pPr>
            <a:r>
              <a:rPr lang="ko" dirty="0">
                <a:solidFill>
                  <a:schemeClr val="dk2"/>
                </a:solidFill>
              </a:rPr>
              <a:t>신규 연료분사 시스템 사례로, </a:t>
            </a:r>
            <a:endParaRPr dirty="0">
              <a:solidFill>
                <a:schemeClr val="dk2"/>
              </a:solidFill>
            </a:endParaRPr>
          </a:p>
          <a:p>
            <a:pPr marL="0" lvl="0" indent="0" algn="l" rtl="0">
              <a:lnSpc>
                <a:spcPct val="115000"/>
              </a:lnSpc>
              <a:spcBef>
                <a:spcPts val="1200"/>
              </a:spcBef>
              <a:spcAft>
                <a:spcPts val="0"/>
              </a:spcAft>
              <a:buNone/>
            </a:pPr>
            <a:r>
              <a:rPr lang="ko" dirty="0">
                <a:solidFill>
                  <a:schemeClr val="dk2"/>
                </a:solidFill>
              </a:rPr>
              <a:t>귀무가설의 등식이 참일 때, </a:t>
            </a:r>
            <a:r>
              <a:rPr lang="ko" dirty="0">
                <a:solidFill>
                  <a:srgbClr val="FF0000"/>
                </a:solidFill>
              </a:rPr>
              <a:t>1종 오류를 범할 확률</a:t>
            </a:r>
            <a:r>
              <a:rPr lang="ko" dirty="0">
                <a:solidFill>
                  <a:schemeClr val="dk2"/>
                </a:solidFill>
              </a:rPr>
              <a:t>을 </a:t>
            </a:r>
            <a:r>
              <a:rPr lang="ko" b="1" dirty="0">
                <a:solidFill>
                  <a:schemeClr val="dk2"/>
                </a:solidFill>
              </a:rPr>
              <a:t>유의수준(level of significance)</a:t>
            </a:r>
            <a:r>
              <a:rPr lang="ko" dirty="0">
                <a:solidFill>
                  <a:schemeClr val="dk2"/>
                </a:solidFill>
              </a:rPr>
              <a:t>라 한다. </a:t>
            </a:r>
            <a:endParaRPr dirty="0">
              <a:solidFill>
                <a:schemeClr val="dk2"/>
              </a:solidFill>
            </a:endParaRPr>
          </a:p>
          <a:p>
            <a:pPr marL="0" lvl="0" indent="0" algn="l" rtl="0">
              <a:lnSpc>
                <a:spcPct val="115000"/>
              </a:lnSpc>
              <a:spcBef>
                <a:spcPts val="1200"/>
              </a:spcBef>
              <a:spcAft>
                <a:spcPts val="0"/>
              </a:spcAft>
              <a:buNone/>
            </a:pPr>
            <a:r>
              <a:rPr lang="ko" dirty="0">
                <a:solidFill>
                  <a:schemeClr val="dk2"/>
                </a:solidFill>
              </a:rPr>
              <a:t>유의수준(α): 0.05, 0.01</a:t>
            </a:r>
            <a:endParaRPr dirty="0">
              <a:solidFill>
                <a:schemeClr val="dk2"/>
              </a:solidFill>
            </a:endParaRPr>
          </a:p>
          <a:p>
            <a:pPr marL="457200" lvl="0" indent="-317500" algn="l" rtl="0">
              <a:lnSpc>
                <a:spcPct val="115000"/>
              </a:lnSpc>
              <a:spcBef>
                <a:spcPts val="1200"/>
              </a:spcBef>
              <a:spcAft>
                <a:spcPts val="0"/>
              </a:spcAft>
              <a:buClr>
                <a:schemeClr val="dk2"/>
              </a:buClr>
              <a:buSzPts val="1400"/>
              <a:buChar char="-"/>
            </a:pPr>
            <a:r>
              <a:rPr lang="ko" dirty="0">
                <a:solidFill>
                  <a:schemeClr val="dk2"/>
                </a:solidFill>
              </a:rPr>
              <a:t>연구자에 의해 설정. 보통 0.05 또는 0.01를 주로 사용한다.</a:t>
            </a:r>
            <a:endParaRPr dirty="0">
              <a:solidFill>
                <a:schemeClr val="dk2"/>
              </a:solidFill>
            </a:endParaRPr>
          </a:p>
          <a:p>
            <a:pPr marL="457200" lvl="0" indent="-317500" algn="l" rtl="0">
              <a:lnSpc>
                <a:spcPct val="115000"/>
              </a:lnSpc>
              <a:spcBef>
                <a:spcPts val="0"/>
              </a:spcBef>
              <a:spcAft>
                <a:spcPts val="0"/>
              </a:spcAft>
              <a:buClr>
                <a:schemeClr val="dk2"/>
              </a:buClr>
              <a:buSzPts val="1400"/>
              <a:buChar char="-"/>
            </a:pPr>
            <a:r>
              <a:rPr lang="ko" dirty="0">
                <a:solidFill>
                  <a:schemeClr val="dk2"/>
                </a:solidFill>
              </a:rPr>
              <a:t>제 1종 오류에 의한 비용이 크다면, 유의수준을 작게설정하고, 비용이 크지 않다면 크게 설정.</a:t>
            </a:r>
            <a:endParaRPr dirty="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모집단 평균σ: 를 알고 있을 때 </a:t>
            </a:r>
            <a:r>
              <a:rPr lang="ko" b="1"/>
              <a:t>가설검증</a:t>
            </a:r>
            <a:endParaRPr b="1"/>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ko" dirty="0"/>
              <a:t>표본 추출전, 경험적 자료 또는 다른 정보를 통해 적절한 모표준편차를 추정할 수 있는 경우 모표준편차를 알고 있다고 간주.</a:t>
            </a:r>
            <a:endParaRPr dirty="0"/>
          </a:p>
          <a:p>
            <a:pPr marL="0" lvl="0" indent="0" algn="l" rtl="0">
              <a:spcBef>
                <a:spcPts val="1200"/>
              </a:spcBef>
              <a:spcAft>
                <a:spcPts val="0"/>
              </a:spcAft>
              <a:buNone/>
            </a:pPr>
            <a:r>
              <a:rPr lang="ko" dirty="0"/>
              <a:t>단측검정(one-tailed test)</a:t>
            </a:r>
            <a:endParaRPr dirty="0"/>
          </a:p>
          <a:p>
            <a:pPr marL="457200" lvl="0" indent="-334327" algn="l" rtl="0">
              <a:spcBef>
                <a:spcPts val="1200"/>
              </a:spcBef>
              <a:spcAft>
                <a:spcPts val="0"/>
              </a:spcAft>
              <a:buSzPct val="100000"/>
              <a:buChar char="-"/>
            </a:pPr>
            <a:r>
              <a:rPr lang="ko" dirty="0"/>
              <a:t>FTC(미연방무역위원회)의 캔커피의 커피 함량 조사</a:t>
            </a:r>
            <a:endParaRPr dirty="0"/>
          </a:p>
          <a:p>
            <a:pPr marL="914400" lvl="1" indent="-310832" algn="l" rtl="0">
              <a:spcBef>
                <a:spcPts val="0"/>
              </a:spcBef>
              <a:spcAft>
                <a:spcPts val="0"/>
              </a:spcAft>
              <a:buSzPct val="100000"/>
              <a:buChar char="-"/>
            </a:pPr>
            <a:r>
              <a:rPr lang="ko" dirty="0"/>
              <a:t>힐탑커피의 커피 함량은 3파운드라고, 상표에 표시되어 있다.</a:t>
            </a:r>
            <a:endParaRPr dirty="0"/>
          </a:p>
          <a:p>
            <a:pPr marL="914400" lvl="1" indent="-310832" algn="l" rtl="0">
              <a:spcBef>
                <a:spcPts val="0"/>
              </a:spcBef>
              <a:spcAft>
                <a:spcPts val="0"/>
              </a:spcAft>
              <a:buSzPct val="100000"/>
              <a:buChar char="-"/>
            </a:pPr>
            <a:r>
              <a:rPr lang="ko" dirty="0"/>
              <a:t>모집단의 커피함량이 정말 3파운드일까 검정하여, 그렇지 않다면 벌금부과</a:t>
            </a:r>
            <a:endParaRPr dirty="0"/>
          </a:p>
          <a:p>
            <a:pPr marL="914400" lvl="1" indent="-310832" algn="l" rtl="0">
              <a:spcBef>
                <a:spcPts val="0"/>
              </a:spcBef>
              <a:spcAft>
                <a:spcPts val="0"/>
              </a:spcAft>
              <a:buSzPct val="100000"/>
              <a:buChar char="-"/>
            </a:pPr>
            <a:r>
              <a:rPr lang="ko" dirty="0"/>
              <a:t>제조사의 주장은 3 이며, 그 이상이면 소비자의 권리가 보호</a:t>
            </a:r>
            <a:endParaRPr dirty="0"/>
          </a:p>
          <a:p>
            <a:pPr marL="914400" lvl="1" indent="-310832" algn="l" rtl="0">
              <a:spcBef>
                <a:spcPts val="0"/>
              </a:spcBef>
              <a:spcAft>
                <a:spcPts val="0"/>
              </a:spcAft>
              <a:buSzPct val="100000"/>
              <a:buChar char="-"/>
            </a:pPr>
            <a:endParaRPr dirty="0"/>
          </a:p>
          <a:p>
            <a:pPr marL="914400" lvl="1" indent="-310832" algn="l" rtl="0">
              <a:spcBef>
                <a:spcPts val="0"/>
              </a:spcBef>
              <a:spcAft>
                <a:spcPts val="0"/>
              </a:spcAft>
              <a:buSzPct val="100000"/>
              <a:buChar char="-"/>
            </a:pPr>
            <a:r>
              <a:rPr lang="ko" dirty="0"/>
              <a:t>가설설정(왼쪽검증)</a:t>
            </a:r>
            <a:endParaRPr dirty="0"/>
          </a:p>
          <a:p>
            <a:pPr marL="1371600" lvl="2" indent="-310832" algn="l" rtl="0">
              <a:spcBef>
                <a:spcPts val="0"/>
              </a:spcBef>
              <a:spcAft>
                <a:spcPts val="0"/>
              </a:spcAft>
              <a:buSzPct val="100000"/>
              <a:buChar char="-"/>
            </a:pPr>
            <a:r>
              <a:rPr lang="ko" dirty="0"/>
              <a:t>H</a:t>
            </a:r>
            <a:r>
              <a:rPr lang="ko" baseline="-25000" dirty="0"/>
              <a:t>0</a:t>
            </a:r>
            <a:r>
              <a:rPr lang="ko" dirty="0"/>
              <a:t>: 𝜇 ≥  3 </a:t>
            </a:r>
            <a:endParaRPr dirty="0"/>
          </a:p>
          <a:p>
            <a:pPr marL="1371600" lvl="2" indent="-310832" algn="l" rtl="0">
              <a:spcBef>
                <a:spcPts val="0"/>
              </a:spcBef>
              <a:spcAft>
                <a:spcPts val="0"/>
              </a:spcAft>
              <a:buSzPct val="100000"/>
              <a:buChar char="-"/>
            </a:pPr>
            <a:r>
              <a:rPr lang="ko" dirty="0"/>
              <a:t>H</a:t>
            </a:r>
            <a:r>
              <a:rPr lang="ko" baseline="-25000" dirty="0"/>
              <a:t>a</a:t>
            </a:r>
            <a:r>
              <a:rPr lang="ko" dirty="0"/>
              <a:t>: 𝜇 &lt;  3</a:t>
            </a:r>
            <a:endParaRPr dirty="0"/>
          </a:p>
          <a:p>
            <a:pPr marL="1371600" lvl="2" indent="-299085" algn="l" rtl="0">
              <a:spcBef>
                <a:spcPts val="0"/>
              </a:spcBef>
              <a:spcAft>
                <a:spcPts val="0"/>
              </a:spcAft>
              <a:buSzPct val="100000"/>
              <a:buChar char="-"/>
            </a:pPr>
            <a:r>
              <a:rPr lang="ko" sz="1200" dirty="0"/>
              <a:t>여기서, 가설에서 잠정적으로 설정한 모평균 𝜇</a:t>
            </a:r>
            <a:r>
              <a:rPr lang="ko" sz="1200" baseline="-25000" dirty="0"/>
              <a:t>0</a:t>
            </a:r>
            <a:r>
              <a:rPr lang="ko" sz="1200" dirty="0"/>
              <a:t>= 3</a:t>
            </a:r>
            <a:endParaRPr sz="1200" dirty="0"/>
          </a:p>
          <a:p>
            <a:pPr marL="1371600" lvl="2" indent="-299085" algn="l" rtl="0">
              <a:spcBef>
                <a:spcPts val="0"/>
              </a:spcBef>
              <a:spcAft>
                <a:spcPts val="0"/>
              </a:spcAft>
              <a:buSzPct val="100000"/>
              <a:buChar char="-"/>
            </a:pPr>
            <a:endParaRPr sz="1200" dirty="0"/>
          </a:p>
          <a:p>
            <a:pPr marL="914400" lvl="1" indent="-299085" algn="l" rtl="0">
              <a:spcBef>
                <a:spcPts val="0"/>
              </a:spcBef>
              <a:spcAft>
                <a:spcPts val="0"/>
              </a:spcAft>
              <a:buSzPct val="100000"/>
              <a:buChar char="-"/>
            </a:pPr>
            <a:r>
              <a:rPr lang="ko" sz="1200" dirty="0"/>
              <a:t>36개의 표본으로 부터 표본평균 χ 를 계산하고, 유의수준을 결정한다. (1종 오류를 범할 확률)</a:t>
            </a:r>
            <a:br>
              <a:rPr lang="en-US" altLang="ko" sz="1200" dirty="0"/>
            </a:br>
            <a:r>
              <a:rPr lang="en-US" altLang="ko" sz="1200" dirty="0"/>
              <a:t>Level of Significance: “</a:t>
            </a:r>
            <a:r>
              <a:rPr lang="ko-KR" altLang="en-US" sz="1200" dirty="0"/>
              <a:t>내가 생각하는 게 맞아</a:t>
            </a:r>
            <a:r>
              <a:rPr lang="en-US" altLang="ko-KR" sz="1200" dirty="0"/>
              <a:t>(</a:t>
            </a:r>
            <a:r>
              <a:rPr lang="ko" altLang="ko-KR" sz="1600" dirty="0"/>
              <a:t>H</a:t>
            </a:r>
            <a:r>
              <a:rPr lang="ko" altLang="ko-KR" sz="1600" baseline="-25000" dirty="0"/>
              <a:t>a</a:t>
            </a:r>
            <a:r>
              <a:rPr lang="en-US" altLang="ko-KR" sz="1200" dirty="0"/>
              <a:t>), </a:t>
            </a:r>
            <a:r>
              <a:rPr lang="ko-KR" altLang="en-US" sz="1200" dirty="0"/>
              <a:t>그러니까 </a:t>
            </a:r>
            <a:r>
              <a:rPr lang="ko-KR" altLang="en-US" sz="1200" dirty="0" err="1"/>
              <a:t>쟤네</a:t>
            </a:r>
            <a:r>
              <a:rPr lang="ko-KR" altLang="en-US" sz="1200" dirty="0"/>
              <a:t> 말은 </a:t>
            </a:r>
            <a:r>
              <a:rPr lang="ko-KR" altLang="en-US" sz="1200" dirty="0" err="1"/>
              <a:t>틀릴거야</a:t>
            </a:r>
            <a:r>
              <a:rPr lang="en-US" altLang="ko-KR" sz="1200" dirty="0"/>
              <a:t>(</a:t>
            </a:r>
            <a:r>
              <a:rPr lang="ko" altLang="ko-KR" sz="1600" dirty="0"/>
              <a:t>H</a:t>
            </a:r>
            <a:r>
              <a:rPr lang="ko" altLang="ko-KR" sz="1600" baseline="-25000" dirty="0"/>
              <a:t>0</a:t>
            </a:r>
            <a:r>
              <a:rPr lang="en-US" altLang="ko-KR" sz="1200" dirty="0"/>
              <a:t>)” </a:t>
            </a:r>
            <a:r>
              <a:rPr lang="en-US" altLang="ko-KR" sz="1200" dirty="0">
                <a:sym typeface="Wingdings" panose="05000000000000000000" pitchFamily="2" charset="2"/>
              </a:rPr>
              <a:t> </a:t>
            </a:r>
            <a:r>
              <a:rPr lang="ko-KR" altLang="en-US" sz="1200" dirty="0">
                <a:sym typeface="Wingdings" panose="05000000000000000000" pitchFamily="2" charset="2"/>
              </a:rPr>
              <a:t>참인데 거짓으로 간주</a:t>
            </a:r>
            <a:r>
              <a:rPr lang="en-US" altLang="ko-KR" sz="1200" dirty="0">
                <a:sym typeface="Wingdings" panose="05000000000000000000" pitchFamily="2" charset="2"/>
              </a:rPr>
              <a:t>.</a:t>
            </a:r>
            <a:endParaRPr lang="en-US" altLang="ko" sz="1200" dirty="0"/>
          </a:p>
        </p:txBody>
      </p:sp>
      <p:pic>
        <p:nvPicPr>
          <p:cNvPr id="87" name="Google Shape;87;p18"/>
          <p:cNvPicPr preferRelativeResize="0"/>
          <p:nvPr/>
        </p:nvPicPr>
        <p:blipFill>
          <a:blip r:embed="rId3">
            <a:alphaModFix/>
          </a:blip>
          <a:stretch>
            <a:fillRect/>
          </a:stretch>
        </p:blipFill>
        <p:spPr>
          <a:xfrm>
            <a:off x="6328100" y="1648000"/>
            <a:ext cx="2354175" cy="871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ko"/>
              <a:t>모집단 평균σ: 를 알고 있을 때 </a:t>
            </a:r>
            <a:r>
              <a:rPr lang="ko" b="1"/>
              <a:t>가설검증</a:t>
            </a:r>
            <a:endParaRPr/>
          </a:p>
        </p:txBody>
      </p:sp>
      <p:sp>
        <p:nvSpPr>
          <p:cNvPr id="93" name="Google Shape;93;p19"/>
          <p:cNvSpPr txBox="1">
            <a:spLocks noGrp="1"/>
          </p:cNvSpPr>
          <p:nvPr>
            <p:ph type="body" idx="1"/>
          </p:nvPr>
        </p:nvSpPr>
        <p:spPr>
          <a:xfrm>
            <a:off x="311700" y="1152475"/>
            <a:ext cx="8520600" cy="3913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dirty="0"/>
              <a:t>검정통계량(test statistic)</a:t>
            </a:r>
            <a:endParaRPr dirty="0"/>
          </a:p>
          <a:p>
            <a:pPr marL="457200" lvl="0" indent="-342900" algn="l" rtl="0">
              <a:spcBef>
                <a:spcPts val="1200"/>
              </a:spcBef>
              <a:spcAft>
                <a:spcPts val="0"/>
              </a:spcAft>
              <a:buSzPts val="1800"/>
              <a:buChar char="-"/>
            </a:pPr>
            <a:r>
              <a:rPr lang="ko" dirty="0"/>
              <a:t>FTC가 검정을 할때 조사한 모표준편차 </a:t>
            </a:r>
            <a:r>
              <a:rPr lang="ko" sz="1400" dirty="0"/>
              <a:t>σ=0.08 </a:t>
            </a:r>
            <a:endParaRPr dirty="0"/>
          </a:p>
          <a:p>
            <a:pPr marL="457200" lvl="0" indent="-342900" algn="l" rtl="0">
              <a:spcBef>
                <a:spcPts val="0"/>
              </a:spcBef>
              <a:spcAft>
                <a:spcPts val="0"/>
              </a:spcAft>
              <a:buSzPts val="1800"/>
              <a:buChar char="-"/>
            </a:pPr>
            <a:r>
              <a:rPr lang="ko" dirty="0"/>
              <a:t>모집단의 함량이 정규분포를 따른다고 가정한다.</a:t>
            </a:r>
            <a:endParaRPr dirty="0"/>
          </a:p>
          <a:p>
            <a:pPr marL="914400" lvl="1" indent="-317500" algn="l" rtl="0">
              <a:spcBef>
                <a:spcPts val="0"/>
              </a:spcBef>
              <a:spcAft>
                <a:spcPts val="0"/>
              </a:spcAft>
              <a:buSzPts val="1400"/>
              <a:buChar char="-"/>
            </a:pPr>
            <a:r>
              <a:rPr lang="ko" dirty="0"/>
              <a:t>모집단이 정규분포일때 표본평균인 </a:t>
            </a:r>
            <a:r>
              <a:rPr lang="ko" sz="1200" dirty="0"/>
              <a:t>χ </a:t>
            </a:r>
            <a:r>
              <a:rPr lang="ko" dirty="0"/>
              <a:t>의 표본분포 또한 정규분포를 따른다.</a:t>
            </a:r>
            <a:endParaRPr dirty="0"/>
          </a:p>
          <a:p>
            <a:pPr marL="914400" lvl="1" indent="-317500" algn="l" rtl="0">
              <a:spcBef>
                <a:spcPts val="0"/>
              </a:spcBef>
              <a:spcAft>
                <a:spcPts val="0"/>
              </a:spcAft>
              <a:buSzPts val="1400"/>
              <a:buChar char="-"/>
            </a:pPr>
            <a:endParaRPr dirty="0"/>
          </a:p>
        </p:txBody>
      </p:sp>
      <p:pic>
        <p:nvPicPr>
          <p:cNvPr id="94" name="Google Shape;94;p19"/>
          <p:cNvPicPr preferRelativeResize="0"/>
          <p:nvPr/>
        </p:nvPicPr>
        <p:blipFill>
          <a:blip r:embed="rId3">
            <a:alphaModFix/>
          </a:blip>
          <a:stretch>
            <a:fillRect/>
          </a:stretch>
        </p:blipFill>
        <p:spPr>
          <a:xfrm>
            <a:off x="5384450" y="1253100"/>
            <a:ext cx="3699400" cy="865400"/>
          </a:xfrm>
          <a:prstGeom prst="rect">
            <a:avLst/>
          </a:prstGeom>
          <a:noFill/>
          <a:ln>
            <a:noFill/>
          </a:ln>
        </p:spPr>
      </p:pic>
      <p:pic>
        <p:nvPicPr>
          <p:cNvPr id="95" name="Google Shape;95;p19"/>
          <p:cNvPicPr preferRelativeResize="0"/>
          <p:nvPr/>
        </p:nvPicPr>
        <p:blipFill>
          <a:blip r:embed="rId4">
            <a:alphaModFix/>
          </a:blip>
          <a:stretch>
            <a:fillRect/>
          </a:stretch>
        </p:blipFill>
        <p:spPr>
          <a:xfrm>
            <a:off x="1284100" y="2625563"/>
            <a:ext cx="2116025" cy="470225"/>
          </a:xfrm>
          <a:prstGeom prst="rect">
            <a:avLst/>
          </a:prstGeom>
          <a:noFill/>
          <a:ln>
            <a:noFill/>
          </a:ln>
        </p:spPr>
      </p:pic>
      <p:pic>
        <p:nvPicPr>
          <p:cNvPr id="96" name="Google Shape;96;p19"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2479175" y="3254600"/>
            <a:ext cx="1822030" cy="470200"/>
          </a:xfrm>
          <a:prstGeom prst="rect">
            <a:avLst/>
          </a:prstGeom>
          <a:noFill/>
          <a:ln>
            <a:noFill/>
          </a:ln>
        </p:spPr>
      </p:pic>
      <p:sp>
        <p:nvSpPr>
          <p:cNvPr id="97" name="Google Shape;97;p19"/>
          <p:cNvSpPr txBox="1"/>
          <p:nvPr/>
        </p:nvSpPr>
        <p:spPr>
          <a:xfrm>
            <a:off x="986800" y="3289600"/>
            <a:ext cx="141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a:t>(표준정규분포 z)</a:t>
            </a:r>
            <a:endParaRPr/>
          </a:p>
        </p:txBody>
      </p:sp>
      <p:pic>
        <p:nvPicPr>
          <p:cNvPr id="98" name="Google Shape;98;p19"/>
          <p:cNvPicPr preferRelativeResize="0"/>
          <p:nvPr/>
        </p:nvPicPr>
        <p:blipFill>
          <a:blip r:embed="rId6">
            <a:alphaModFix/>
          </a:blip>
          <a:stretch>
            <a:fillRect/>
          </a:stretch>
        </p:blipFill>
        <p:spPr>
          <a:xfrm>
            <a:off x="5794775" y="2786075"/>
            <a:ext cx="2984200" cy="1927725"/>
          </a:xfrm>
          <a:prstGeom prst="rect">
            <a:avLst/>
          </a:prstGeom>
          <a:noFill/>
          <a:ln>
            <a:noFill/>
          </a:ln>
        </p:spPr>
      </p:pic>
      <p:sp>
        <p:nvSpPr>
          <p:cNvPr id="99" name="Google Shape;99;p19"/>
          <p:cNvSpPr txBox="1"/>
          <p:nvPr/>
        </p:nvSpPr>
        <p:spPr>
          <a:xfrm>
            <a:off x="6044425" y="4713800"/>
            <a:ext cx="22146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700"/>
              <a:t>z=-3, 3일 경우, 면적은 0.0013(p=0.0013)</a:t>
            </a:r>
            <a:endParaRPr sz="700"/>
          </a:p>
        </p:txBody>
      </p:sp>
      <p:sp>
        <p:nvSpPr>
          <p:cNvPr id="100" name="Google Shape;100;p19"/>
          <p:cNvSpPr txBox="1"/>
          <p:nvPr/>
        </p:nvSpPr>
        <p:spPr>
          <a:xfrm>
            <a:off x="1053050" y="3775450"/>
            <a:ext cx="44076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1300">
                <a:solidFill>
                  <a:schemeClr val="dk1"/>
                </a:solidFill>
              </a:rPr>
              <a:t>σ</a:t>
            </a:r>
            <a:r>
              <a:rPr lang="ko" sz="1300"/>
              <a:t>알고 있을 때, 모평균 가설검증을 위한 검정통계량</a:t>
            </a:r>
            <a:endParaRPr sz="1300"/>
          </a:p>
        </p:txBody>
      </p:sp>
      <p:sp>
        <p:nvSpPr>
          <p:cNvPr id="101" name="Google Shape;101;p19"/>
          <p:cNvSpPr txBox="1"/>
          <p:nvPr/>
        </p:nvSpPr>
        <p:spPr>
          <a:xfrm>
            <a:off x="304800" y="304800"/>
            <a:ext cx="3000000" cy="3000000"/>
          </a:xfrm>
          <a:prstGeom prst="rect">
            <a:avLst/>
          </a:prstGeom>
          <a:noFill/>
          <a:ln>
            <a:noFill/>
          </a:ln>
        </p:spPr>
        <p:txBody>
          <a:bodyPr spcFirstLastPara="1" wrap="square" lIns="91425" tIns="91425" rIns="91425" bIns="91425" anchor="ctr" anchorCtr="0">
            <a:noAutofit/>
          </a:bodyPr>
          <a:lstStyle/>
          <a:p>
            <a:pPr marL="0" lvl="0" indent="3073400" algn="l" rtl="0">
              <a:lnSpc>
                <a:spcPct val="115000"/>
              </a:lnSpc>
              <a:spcBef>
                <a:spcPts val="0"/>
              </a:spcBef>
              <a:spcAft>
                <a:spcPts val="0"/>
              </a:spcAft>
              <a:buNone/>
            </a:pPr>
            <a:endParaRPr dirty="0"/>
          </a:p>
        </p:txBody>
      </p:sp>
      <p:sp>
        <p:nvSpPr>
          <p:cNvPr id="102" name="Google Shape;102;p19"/>
          <p:cNvSpPr txBox="1"/>
          <p:nvPr/>
        </p:nvSpPr>
        <p:spPr>
          <a:xfrm>
            <a:off x="3159450" y="4211000"/>
            <a:ext cx="1602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a:t>p-value approach</a:t>
            </a:r>
            <a:endParaRPr/>
          </a:p>
        </p:txBody>
      </p:sp>
      <p:sp>
        <p:nvSpPr>
          <p:cNvPr id="103" name="Google Shape;103;p19"/>
          <p:cNvSpPr txBox="1"/>
          <p:nvPr/>
        </p:nvSpPr>
        <p:spPr>
          <a:xfrm>
            <a:off x="3159450" y="4611200"/>
            <a:ext cx="205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a:t>critical value approach</a:t>
            </a:r>
            <a:endParaRPr/>
          </a:p>
        </p:txBody>
      </p:sp>
      <p:cxnSp>
        <p:nvCxnSpPr>
          <p:cNvPr id="104" name="Google Shape;104;p19"/>
          <p:cNvCxnSpPr/>
          <p:nvPr/>
        </p:nvCxnSpPr>
        <p:spPr>
          <a:xfrm rot="10800000" flipH="1">
            <a:off x="2685275" y="4399425"/>
            <a:ext cx="386100" cy="128700"/>
          </a:xfrm>
          <a:prstGeom prst="straightConnector1">
            <a:avLst/>
          </a:prstGeom>
          <a:noFill/>
          <a:ln w="9525" cap="flat" cmpd="sng">
            <a:solidFill>
              <a:schemeClr val="dk2"/>
            </a:solidFill>
            <a:prstDash val="solid"/>
            <a:round/>
            <a:headEnd type="none" w="med" len="med"/>
            <a:tailEnd type="triangle" w="med" len="med"/>
          </a:ln>
        </p:spPr>
      </p:cxnSp>
      <p:cxnSp>
        <p:nvCxnSpPr>
          <p:cNvPr id="105" name="Google Shape;105;p19"/>
          <p:cNvCxnSpPr/>
          <p:nvPr/>
        </p:nvCxnSpPr>
        <p:spPr>
          <a:xfrm>
            <a:off x="2679425" y="4674375"/>
            <a:ext cx="380400" cy="152100"/>
          </a:xfrm>
          <a:prstGeom prst="straightConnector1">
            <a:avLst/>
          </a:prstGeom>
          <a:noFill/>
          <a:ln w="9525" cap="flat" cmpd="sng">
            <a:solidFill>
              <a:schemeClr val="dk2"/>
            </a:solidFill>
            <a:prstDash val="solid"/>
            <a:round/>
            <a:headEnd type="none" w="med" len="med"/>
            <a:tailEnd type="triangle" w="med" len="med"/>
          </a:ln>
        </p:spPr>
      </p:cxnSp>
      <p:sp>
        <p:nvSpPr>
          <p:cNvPr id="106" name="Google Shape;106;p19"/>
          <p:cNvSpPr txBox="1"/>
          <p:nvPr/>
        </p:nvSpPr>
        <p:spPr>
          <a:xfrm>
            <a:off x="3021600" y="4840025"/>
            <a:ext cx="33699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800"/>
              <a:t>귀무가설을 기각하려면, 검정통계량 z 가 얼마나 작아야 하는가?</a:t>
            </a:r>
            <a:endParaRPr sz="800"/>
          </a:p>
        </p:txBody>
      </p:sp>
      <p:pic>
        <p:nvPicPr>
          <p:cNvPr id="107" name="Google Shape;107;p19"/>
          <p:cNvPicPr preferRelativeResize="0"/>
          <p:nvPr/>
        </p:nvPicPr>
        <p:blipFill>
          <a:blip r:embed="rId7">
            <a:alphaModFix/>
          </a:blip>
          <a:stretch>
            <a:fillRect/>
          </a:stretch>
        </p:blipFill>
        <p:spPr>
          <a:xfrm>
            <a:off x="1084363" y="4160350"/>
            <a:ext cx="1495425" cy="876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ko"/>
              <a:t>모집단 평균σ: 를 알고 있을 때 </a:t>
            </a:r>
            <a:r>
              <a:rPr lang="ko" b="1"/>
              <a:t>가설검증</a:t>
            </a:r>
            <a:endParaRPr/>
          </a:p>
          <a:p>
            <a:pPr marL="0" lvl="0" indent="0" algn="l" rtl="0">
              <a:spcBef>
                <a:spcPts val="0"/>
              </a:spcBef>
              <a:spcAft>
                <a:spcPts val="0"/>
              </a:spcAft>
              <a:buNone/>
            </a:pPr>
            <a:endParaRPr/>
          </a:p>
        </p:txBody>
      </p:sp>
      <p:sp>
        <p:nvSpPr>
          <p:cNvPr id="113" name="Google Shape;113;p20"/>
          <p:cNvSpPr txBox="1">
            <a:spLocks noGrp="1"/>
          </p:cNvSpPr>
          <p:nvPr>
            <p:ph type="body" idx="1"/>
          </p:nvPr>
        </p:nvSpPr>
        <p:spPr>
          <a:xfrm>
            <a:off x="311700" y="1152475"/>
            <a:ext cx="8520600" cy="38904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ko" sz="3085" b="1" dirty="0"/>
              <a:t>p-value approach</a:t>
            </a:r>
            <a:endParaRPr sz="3085" b="1" dirty="0"/>
          </a:p>
          <a:p>
            <a:pPr marL="457200" lvl="0" indent="-308610" algn="l" rtl="0">
              <a:spcBef>
                <a:spcPts val="1200"/>
              </a:spcBef>
              <a:spcAft>
                <a:spcPts val="0"/>
              </a:spcAft>
              <a:buSzPct val="100000"/>
              <a:buChar char="-"/>
            </a:pPr>
            <a:r>
              <a:rPr lang="ko" dirty="0"/>
              <a:t>p-값은 표본이 귀무가설과 상반되는지를 판단할 수 있는 척도, 확률로 표현.</a:t>
            </a:r>
            <a:endParaRPr dirty="0"/>
          </a:p>
          <a:p>
            <a:pPr marL="457200" lvl="0" indent="-308610" algn="l" rtl="0">
              <a:spcBef>
                <a:spcPts val="0"/>
              </a:spcBef>
              <a:spcAft>
                <a:spcPts val="0"/>
              </a:spcAft>
              <a:buSzPct val="100000"/>
              <a:buChar char="-"/>
            </a:pPr>
            <a:r>
              <a:rPr lang="ko" dirty="0">
                <a:solidFill>
                  <a:srgbClr val="FF0000"/>
                </a:solidFill>
              </a:rPr>
              <a:t>p-값이 작을수록 H</a:t>
            </a:r>
            <a:r>
              <a:rPr lang="ko" sz="900" dirty="0">
                <a:solidFill>
                  <a:srgbClr val="FF0000"/>
                </a:solidFill>
              </a:rPr>
              <a:t>0</a:t>
            </a:r>
            <a:r>
              <a:rPr lang="ko" dirty="0">
                <a:solidFill>
                  <a:srgbClr val="FF0000"/>
                </a:solidFill>
              </a:rPr>
              <a:t>와 상반된다는 강한 증거</a:t>
            </a:r>
            <a:endParaRPr dirty="0">
              <a:solidFill>
                <a:srgbClr val="FF0000"/>
              </a:solidFill>
            </a:endParaRPr>
          </a:p>
          <a:p>
            <a:pPr marL="457200" lvl="0" indent="0" algn="l" rtl="0">
              <a:spcBef>
                <a:spcPts val="1200"/>
              </a:spcBef>
              <a:spcAft>
                <a:spcPts val="0"/>
              </a:spcAft>
              <a:buNone/>
            </a:pPr>
            <a:endParaRPr dirty="0"/>
          </a:p>
          <a:p>
            <a:pPr marL="457200" lvl="0" indent="-308610" algn="l" rtl="0">
              <a:spcBef>
                <a:spcPts val="1200"/>
              </a:spcBef>
              <a:spcAft>
                <a:spcPts val="0"/>
              </a:spcAft>
              <a:buSzPct val="100000"/>
              <a:buChar char="-"/>
            </a:pPr>
            <a:r>
              <a:rPr lang="ko" dirty="0"/>
              <a:t>p-value 계산</a:t>
            </a:r>
            <a:endParaRPr dirty="0"/>
          </a:p>
          <a:p>
            <a:pPr marL="914400" lvl="1" indent="-290830" algn="l" rtl="0">
              <a:spcBef>
                <a:spcPts val="0"/>
              </a:spcBef>
              <a:spcAft>
                <a:spcPts val="0"/>
              </a:spcAft>
              <a:buSzPct val="100000"/>
              <a:buChar char="-"/>
            </a:pPr>
            <a:r>
              <a:rPr lang="ko" dirty="0"/>
              <a:t>FTC예로 부터…</a:t>
            </a:r>
            <a:endParaRPr dirty="0"/>
          </a:p>
          <a:p>
            <a:pPr marL="914400" lvl="1" indent="-290830" algn="l" rtl="0">
              <a:spcBef>
                <a:spcPts val="0"/>
              </a:spcBef>
              <a:spcAft>
                <a:spcPts val="0"/>
              </a:spcAft>
              <a:buSzPct val="100000"/>
              <a:buChar char="-"/>
            </a:pPr>
            <a:r>
              <a:rPr lang="ko" dirty="0"/>
              <a:t>표본 n=36개, σ=0.18, 표본평균                           라 할때, 2.92는 </a:t>
            </a:r>
            <a:r>
              <a:rPr lang="ko" sz="1800" dirty="0"/>
              <a:t>H</a:t>
            </a:r>
            <a:r>
              <a:rPr lang="ko" sz="900" dirty="0"/>
              <a:t>0</a:t>
            </a:r>
            <a:r>
              <a:rPr lang="ko" dirty="0"/>
              <a:t>를 기각할 만큼 충분히 작은가?</a:t>
            </a:r>
            <a:endParaRPr dirty="0"/>
          </a:p>
          <a:p>
            <a:pPr marL="914400" lvl="1" indent="-290830" algn="l" rtl="0">
              <a:spcBef>
                <a:spcPts val="0"/>
              </a:spcBef>
              <a:spcAft>
                <a:spcPts val="0"/>
              </a:spcAft>
              <a:buSzPct val="100000"/>
              <a:buChar char="-"/>
            </a:pPr>
            <a:r>
              <a:rPr lang="ko" dirty="0"/>
              <a:t>검정통계량 z</a:t>
            </a: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1371600" lvl="0" indent="-308610" algn="l" rtl="0">
              <a:spcBef>
                <a:spcPts val="1200"/>
              </a:spcBef>
              <a:spcAft>
                <a:spcPts val="0"/>
              </a:spcAft>
              <a:buSzPct val="100000"/>
              <a:buChar char="-"/>
            </a:pPr>
            <a:r>
              <a:rPr lang="ko" dirty="0"/>
              <a:t>p-값은 z=-2.67이하의 확률, 즉 표준정규분포표에서 z=-2.67 왼쪽 면적에 해당하는 값 p-value = 0.0038</a:t>
            </a:r>
            <a:endParaRPr dirty="0"/>
          </a:p>
          <a:p>
            <a:pPr marL="1371600" lvl="0" indent="-308610" algn="l" rtl="0">
              <a:spcBef>
                <a:spcPts val="0"/>
              </a:spcBef>
              <a:spcAft>
                <a:spcPts val="0"/>
              </a:spcAft>
              <a:buSzPct val="128571"/>
              <a:buChar char="-"/>
            </a:pPr>
            <a:r>
              <a:rPr lang="ko" dirty="0"/>
              <a:t>p-value는 </a:t>
            </a:r>
            <a:r>
              <a:rPr lang="ko" sz="1400" dirty="0"/>
              <a:t>𝜇=3인 모집단에서 표본을 추출했을 때, 표본평균 이 2.92 (검정통계량 -2.67)이하일 확률</a:t>
            </a:r>
            <a:endParaRPr sz="1400" dirty="0"/>
          </a:p>
          <a:p>
            <a:pPr marL="1371600" lvl="0" indent="-290830" algn="l" rtl="0">
              <a:spcBef>
                <a:spcPts val="0"/>
              </a:spcBef>
              <a:spcAft>
                <a:spcPts val="0"/>
              </a:spcAft>
              <a:buSzPct val="100000"/>
              <a:buChar char="-"/>
            </a:pPr>
            <a:r>
              <a:rPr lang="ko" sz="1400" dirty="0"/>
              <a:t>만약, 유의수준이 0.01일 경우, 기각할 확률을 0.01</a:t>
            </a:r>
            <a:endParaRPr sz="1400" dirty="0"/>
          </a:p>
          <a:p>
            <a:pPr marL="1371600" lvl="0" indent="-290830" algn="l" rtl="0">
              <a:spcBef>
                <a:spcPts val="0"/>
              </a:spcBef>
              <a:spcAft>
                <a:spcPts val="0"/>
              </a:spcAft>
              <a:buSzPct val="100000"/>
              <a:buChar char="-"/>
            </a:pPr>
            <a:r>
              <a:rPr lang="ko" sz="1400" dirty="0"/>
              <a:t> 36개의 표본을 조사한 결과, p-value= 0.0038 이란 의미는 귀무가설이 참일 때, 표본평균이 2.92 이하일 확률이 0.0038이란 것.</a:t>
            </a:r>
            <a:endParaRPr sz="1400" dirty="0"/>
          </a:p>
          <a:p>
            <a:pPr marL="1371600" lvl="0" indent="-290830" algn="l" rtl="0">
              <a:spcBef>
                <a:spcPts val="0"/>
              </a:spcBef>
              <a:spcAft>
                <a:spcPts val="0"/>
              </a:spcAft>
              <a:buSzPct val="100000"/>
              <a:buChar char="-"/>
            </a:pPr>
            <a:r>
              <a:rPr lang="ko" sz="1400" dirty="0"/>
              <a:t> 0.0038 &lt; 0.01 으로, 너무 희박하기 때문에 귀무가설을 기각한다.</a:t>
            </a:r>
            <a:endParaRPr sz="1400" dirty="0"/>
          </a:p>
        </p:txBody>
      </p:sp>
      <p:pic>
        <p:nvPicPr>
          <p:cNvPr id="114" name="Google Shape;114;p2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3016600" y="2903775"/>
            <a:ext cx="587150" cy="135475"/>
          </a:xfrm>
          <a:prstGeom prst="rect">
            <a:avLst/>
          </a:prstGeom>
          <a:noFill/>
          <a:ln>
            <a:noFill/>
          </a:ln>
        </p:spPr>
      </p:pic>
      <p:pic>
        <p:nvPicPr>
          <p:cNvPr id="115" name="Google Shape;115;p20"/>
          <p:cNvPicPr preferRelativeResize="0"/>
          <p:nvPr/>
        </p:nvPicPr>
        <p:blipFill>
          <a:blip r:embed="rId4">
            <a:alphaModFix/>
          </a:blip>
          <a:stretch>
            <a:fillRect/>
          </a:stretch>
        </p:blipFill>
        <p:spPr>
          <a:xfrm>
            <a:off x="2098600" y="3267548"/>
            <a:ext cx="2473400" cy="572700"/>
          </a:xfrm>
          <a:prstGeom prst="rect">
            <a:avLst/>
          </a:prstGeom>
          <a:noFill/>
          <a:ln>
            <a:noFill/>
          </a:ln>
        </p:spPr>
      </p:pic>
      <p:sp>
        <p:nvSpPr>
          <p:cNvPr id="116" name="Google Shape;116;p20"/>
          <p:cNvSpPr txBox="1"/>
          <p:nvPr/>
        </p:nvSpPr>
        <p:spPr>
          <a:xfrm>
            <a:off x="4902550" y="3235200"/>
            <a:ext cx="3305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a:solidFill>
                  <a:srgbClr val="FF0000"/>
                </a:solidFill>
              </a:rPr>
              <a:t>p-값 기각 규칙: p-값 ≤ α 일때 </a:t>
            </a:r>
            <a:r>
              <a:rPr lang="ko" sz="1800">
                <a:solidFill>
                  <a:srgbClr val="FF0000"/>
                </a:solidFill>
              </a:rPr>
              <a:t>H</a:t>
            </a:r>
            <a:r>
              <a:rPr lang="ko" sz="900">
                <a:solidFill>
                  <a:srgbClr val="FF0000"/>
                </a:solidFill>
              </a:rPr>
              <a:t>0</a:t>
            </a:r>
            <a:r>
              <a:rPr lang="ko">
                <a:solidFill>
                  <a:srgbClr val="FF0000"/>
                </a:solidFill>
              </a:rPr>
              <a:t> 기각</a:t>
            </a:r>
            <a:endParaRPr>
              <a:solidFill>
                <a:srgbClr val="FF0000"/>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1742</Words>
  <Application>Microsoft Office PowerPoint</Application>
  <PresentationFormat>화면 슬라이드 쇼(16:9)</PresentationFormat>
  <Paragraphs>160</Paragraphs>
  <Slides>15</Slides>
  <Notes>14</Notes>
  <HiddenSlides>0</HiddenSlides>
  <MMClips>0</MMClips>
  <ScaleCrop>false</ScaleCrop>
  <HeadingPairs>
    <vt:vector size="6" baseType="variant">
      <vt:variant>
        <vt:lpstr>사용한 글꼴</vt:lpstr>
      </vt:variant>
      <vt:variant>
        <vt:i4>1</vt:i4>
      </vt:variant>
      <vt:variant>
        <vt:lpstr>테마</vt:lpstr>
      </vt:variant>
      <vt:variant>
        <vt:i4>1</vt:i4>
      </vt:variant>
      <vt:variant>
        <vt:lpstr>슬라이드 제목</vt:lpstr>
      </vt:variant>
      <vt:variant>
        <vt:i4>15</vt:i4>
      </vt:variant>
    </vt:vector>
  </HeadingPairs>
  <TitlesOfParts>
    <vt:vector size="17" baseType="lpstr">
      <vt:lpstr>Arial</vt:lpstr>
      <vt:lpstr>Simple Light</vt:lpstr>
      <vt:lpstr>Hypothesis Test</vt:lpstr>
      <vt:lpstr>Null hypothesis(귀무가설) vs Alternative hypothesis(대립(연구)가설)</vt:lpstr>
      <vt:lpstr>PowerPoint 프레젠테이션</vt:lpstr>
      <vt:lpstr>연구가설 설정(대립가설) 사례</vt:lpstr>
      <vt:lpstr>귀무가설과 대립가설의 형식</vt:lpstr>
      <vt:lpstr>Type 1 error  , Type 2 error , Level of significance</vt:lpstr>
      <vt:lpstr>모집단 평균σ: 를 알고 있을 때 가설검증</vt:lpstr>
      <vt:lpstr>모집단 평균σ: 를 알고 있을 때 가설검증</vt:lpstr>
      <vt:lpstr>모집단 평균σ: 를 알고 있을 때 가설검증 </vt:lpstr>
      <vt:lpstr>모집단 평균σ: 를 알고 있을 때 가설검증(왼쪽검정) </vt:lpstr>
      <vt:lpstr>모집단 평균σ: 를 알고 있을 때 가설검증(왼쪽검정)</vt:lpstr>
      <vt:lpstr>모집단 평균σ: 를 알고 있을 때 가설검증(우측검정)</vt:lpstr>
      <vt:lpstr>모집단 평균σ: 를 알고 있을 때 Two-Tailed Test</vt:lpstr>
      <vt:lpstr>Summary </vt:lpstr>
      <vt:lpstr>모집단 평균σ: 를 모르고 있을 때 가설검증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dc:title>
  <cp:lastModifiedBy>황 치신</cp:lastModifiedBy>
  <cp:revision>1</cp:revision>
  <dcterms:modified xsi:type="dcterms:W3CDTF">2021-07-15T01:36:14Z</dcterms:modified>
</cp:coreProperties>
</file>