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5" r:id="rId3"/>
    <p:sldId id="257" r:id="rId4"/>
    <p:sldId id="296" r:id="rId5"/>
    <p:sldId id="259" r:id="rId6"/>
    <p:sldId id="297" r:id="rId7"/>
    <p:sldId id="278" r:id="rId8"/>
    <p:sldId id="260" r:id="rId9"/>
    <p:sldId id="263" r:id="rId10"/>
    <p:sldId id="266" r:id="rId11"/>
    <p:sldId id="267" r:id="rId12"/>
    <p:sldId id="268" r:id="rId13"/>
    <p:sldId id="269" r:id="rId14"/>
    <p:sldId id="264" r:id="rId15"/>
    <p:sldId id="270" r:id="rId16"/>
    <p:sldId id="271" r:id="rId17"/>
    <p:sldId id="272" r:id="rId18"/>
    <p:sldId id="277" r:id="rId19"/>
    <p:sldId id="274" r:id="rId20"/>
    <p:sldId id="275" r:id="rId21"/>
    <p:sldId id="298" r:id="rId22"/>
    <p:sldId id="279" r:id="rId23"/>
    <p:sldId id="299" r:id="rId24"/>
    <p:sldId id="281" r:id="rId25"/>
    <p:sldId id="284" r:id="rId26"/>
    <p:sldId id="282" r:id="rId27"/>
    <p:sldId id="283" r:id="rId28"/>
    <p:sldId id="285" r:id="rId29"/>
    <p:sldId id="291" r:id="rId30"/>
    <p:sldId id="286" r:id="rId31"/>
    <p:sldId id="287" r:id="rId32"/>
    <p:sldId id="290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464" autoAdjust="0"/>
  </p:normalViewPr>
  <p:slideViewPr>
    <p:cSldViewPr snapToGrid="0">
      <p:cViewPr varScale="1">
        <p:scale>
          <a:sx n="79" d="100"/>
          <a:sy n="79" d="100"/>
        </p:scale>
        <p:origin x="14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76B3-A1C7-42B7-BAE7-FC622E9E1FEE}" type="datetimeFigureOut">
              <a:rPr lang="nb-NO" smtClean="0"/>
              <a:t>18.02.2014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1D476-3F80-4D25-88A7-9556761334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542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dere.ntnu.no/shop/courses/displayitem.do?dn=uid=nv12613,ou=ntnuvproducts,dc=ntnu,dc=or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i="1" smtClean="0"/>
              <a:t>«DOM’en»</a:t>
            </a:r>
          </a:p>
          <a:p>
            <a:pPr>
              <a:lnSpc>
                <a:spcPct val="200000"/>
              </a:lnSpc>
            </a:pPr>
            <a:r>
              <a:rPr lang="nb-NO" smtClean="0"/>
              <a:t>Alle html-elementer er «objekter» i et hierarki</a:t>
            </a:r>
          </a:p>
          <a:p>
            <a:pPr>
              <a:lnSpc>
                <a:spcPct val="200000"/>
              </a:lnSpc>
            </a:pPr>
            <a:r>
              <a:rPr lang="nb-NO" smtClean="0"/>
              <a:t>Skrives i HTML, som består av «tagger» som beskriver objektene</a:t>
            </a:r>
          </a:p>
          <a:p>
            <a:pPr>
              <a:lnSpc>
                <a:spcPct val="200000"/>
              </a:lnSpc>
            </a:pPr>
            <a:r>
              <a:rPr lang="nb-NO" smtClean="0"/>
              <a:t>Objekter kan ha flere barn, men kun 1 forelder (rent hierarki – ingen skilsmisser)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0201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Versjonskontrollsystemer</a:t>
            </a:r>
          </a:p>
          <a:p>
            <a:r>
              <a:rPr lang="nb-NO" smtClean="0"/>
              <a:t>Lagre alle endringer</a:t>
            </a:r>
          </a:p>
          <a:p>
            <a:r>
              <a:rPr lang="nb-NO" smtClean="0"/>
              <a:t>Samarbeide om kodebaser</a:t>
            </a:r>
          </a:p>
          <a:p>
            <a:endParaRPr lang="nb-NO" smtClean="0"/>
          </a:p>
          <a:p>
            <a:r>
              <a:rPr lang="nb-NO" smtClean="0"/>
              <a:t>Kan være litt «slit» i begynnelsen. Er god rutine – og vil spare deg for mye problemer etterhvert som du gjør større og større prosjekter</a:t>
            </a:r>
          </a:p>
          <a:p>
            <a:endParaRPr lang="nb-NO" smtClean="0"/>
          </a:p>
          <a:p>
            <a:r>
              <a:rPr lang="nb-NO" b="1" smtClean="0"/>
              <a:t>GIT (GitHub)</a:t>
            </a:r>
          </a:p>
          <a:p>
            <a:r>
              <a:rPr lang="nb-NO" smtClean="0"/>
              <a:t>* Vi skal bruke GitHub i øvingene</a:t>
            </a:r>
          </a:p>
          <a:p>
            <a:r>
              <a:rPr lang="nb-NO" smtClean="0"/>
              <a:t>SVN / Subversion</a:t>
            </a:r>
          </a:p>
          <a:p>
            <a:r>
              <a:rPr lang="nb-NO" smtClean="0"/>
              <a:t>Mercurial</a:t>
            </a:r>
          </a:p>
          <a:p>
            <a:r>
              <a:rPr lang="nb-NO" smtClean="0"/>
              <a:t>(CVS)</a:t>
            </a:r>
          </a:p>
          <a:p>
            <a:r>
              <a:rPr lang="nb-NO" smtClean="0"/>
              <a:t>++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425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Gamledager: Blanke ark </a:t>
            </a:r>
            <a:r>
              <a:rPr lang="nb-NO" smtClean="0">
                <a:sym typeface="Wingdings" panose="05000000000000000000" pitchFamily="2" charset="2"/>
              </a:rPr>
              <a:t></a:t>
            </a:r>
            <a:r>
              <a:rPr lang="nb-NO" smtClean="0"/>
              <a:t> lage fra «bånn av»</a:t>
            </a:r>
          </a:p>
          <a:p>
            <a:endParaRPr lang="nb-NO" smtClean="0"/>
          </a:p>
          <a:p>
            <a:r>
              <a:rPr lang="nb-NO" smtClean="0"/>
              <a:t>Nå: Utnytte det som finnes allerede, bidra inn i verktøykassen </a:t>
            </a:r>
            <a:r>
              <a:rPr lang="nb-NO" smtClean="0">
                <a:sym typeface="Wingdings" panose="05000000000000000000" pitchFamily="2" charset="2"/>
              </a:rPr>
              <a:t> perfeksjonerer/innoverer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9787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HTML5 Boilerplate</a:t>
            </a:r>
          </a:p>
          <a:p>
            <a:r>
              <a:rPr lang="nb-NO" smtClean="0">
                <a:sym typeface="Wingdings" panose="05000000000000000000" pitchFamily="2" charset="2"/>
              </a:rPr>
              <a:t>En mal for websider</a:t>
            </a:r>
          </a:p>
          <a:p>
            <a:r>
              <a:rPr lang="nb-NO" smtClean="0">
                <a:sym typeface="Wingdings" panose="05000000000000000000" pitchFamily="2" charset="2"/>
              </a:rPr>
              <a:t>«best practice» for kjente problemer (browserstøtte etc)</a:t>
            </a:r>
          </a:p>
          <a:p>
            <a:r>
              <a:rPr lang="nb-NO" smtClean="0"/>
              <a:t>Liten grunn til å ikke la seg inspirere av dette</a:t>
            </a:r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40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Javascript-bibliotek</a:t>
            </a:r>
          </a:p>
          <a:p>
            <a:endParaRPr lang="nb-NO" smtClean="0"/>
          </a:p>
          <a:p>
            <a:r>
              <a:rPr lang="nb-NO" smtClean="0"/>
              <a:t>Redder oss fra mye</a:t>
            </a:r>
          </a:p>
          <a:p>
            <a:r>
              <a:rPr lang="nb-NO" smtClean="0"/>
              <a:t>Enkel DOM-manipulering</a:t>
            </a:r>
          </a:p>
          <a:p>
            <a:r>
              <a:rPr lang="nb-NO" smtClean="0"/>
              <a:t>$("selectors")</a:t>
            </a:r>
          </a:p>
          <a:p>
            <a:r>
              <a:rPr lang="nb-NO" smtClean="0"/>
              <a:t>Har mye innebygd. Bruk det hvis du ikke har sterke grunner til å la vær!</a:t>
            </a:r>
          </a:p>
          <a:p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165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Veldig nyttig for debugging</a:t>
            </a:r>
          </a:p>
          <a:p>
            <a:r>
              <a:rPr lang="nb-NO" smtClean="0"/>
              <a:t>Enkel</a:t>
            </a:r>
            <a:r>
              <a:rPr lang="nb-NO" baseline="0" smtClean="0"/>
              <a:t> debugging og avansert d</a:t>
            </a:r>
            <a:r>
              <a:rPr lang="nb-NO" smtClean="0"/>
              <a:t>ebugging</a:t>
            </a:r>
            <a:r>
              <a:rPr lang="nb-NO" baseline="0" smtClean="0"/>
              <a:t> (</a:t>
            </a:r>
            <a:r>
              <a:rPr lang="nb-NO" smtClean="0"/>
              <a:t>Breakpoint og kontroll over kjøring)</a:t>
            </a:r>
          </a:p>
          <a:p>
            <a:endParaRPr lang="nb-NO" smtClean="0"/>
          </a:p>
          <a:p>
            <a:r>
              <a:rPr lang="nb-NO" smtClean="0"/>
              <a:t>Console for Javascript-output og errors. Console.log</a:t>
            </a:r>
          </a:p>
          <a:p>
            <a:r>
              <a:rPr lang="nb-NO" smtClean="0"/>
              <a:t>Network-monitor.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 hva som blir hentet, hvor det kommer fra, parametere, respons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r>
              <a:rPr lang="nb-NO" smtClean="0"/>
              <a:t>Inspect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 på innholdet på websiden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Veldig nyttig for debugging av dynamisk innhold</a:t>
            </a:r>
          </a:p>
          <a:p>
            <a:endParaRPr lang="nb-NO" smtClean="0"/>
          </a:p>
          <a:p>
            <a:r>
              <a:rPr lang="nb-NO" smtClean="0"/>
              <a:t>CSS og HTML live-redigering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Enkelt å teste CSS og HTML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30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>
                <a:solidFill>
                  <a:schemeClr val="bg1"/>
                </a:solidFill>
              </a:rPr>
              <a:t>Et merkenavn mer enn noe annet</a:t>
            </a:r>
          </a:p>
          <a:p>
            <a:r>
              <a:rPr lang="nb-NO" smtClean="0">
                <a:solidFill>
                  <a:schemeClr val="bg1"/>
                </a:solidFill>
              </a:rPr>
              <a:t>Konsept: html, css, javascript i kombinasjon</a:t>
            </a:r>
          </a:p>
          <a:p>
            <a:pPr lvl="1"/>
            <a:r>
              <a:rPr lang="nb-NO" smtClean="0">
                <a:solidFill>
                  <a:schemeClr val="bg1"/>
                </a:solidFill>
              </a:rPr>
              <a:t> </a:t>
            </a:r>
            <a:r>
              <a:rPr lang="nb-NO" smtClean="0">
                <a:solidFill>
                  <a:schemeClr val="bg1"/>
                </a:solidFill>
                <a:sym typeface="Wingdings" panose="05000000000000000000" pitchFamily="2" charset="2"/>
              </a:rPr>
              <a:t> dynamiske websider ~= desktopsoftware cross plattform</a:t>
            </a:r>
            <a:endParaRPr lang="nb-NO" smtClean="0">
              <a:solidFill>
                <a:schemeClr val="bg1"/>
              </a:solidFill>
            </a:endParaRPr>
          </a:p>
          <a:p>
            <a:endParaRPr lang="nb-NO" smtClean="0">
              <a:solidFill>
                <a:schemeClr val="bg1"/>
              </a:solidFill>
            </a:endParaRPr>
          </a:p>
          <a:p>
            <a:r>
              <a:rPr lang="nb-NO" smtClean="0">
                <a:solidFill>
                  <a:schemeClr val="bg1"/>
                </a:solidFill>
              </a:rPr>
              <a:t>Også en videreutvikling av HTML-standarden</a:t>
            </a:r>
          </a:p>
          <a:p>
            <a:pPr lvl="1"/>
            <a:r>
              <a:rPr lang="nb-NO" smtClean="0">
                <a:solidFill>
                  <a:schemeClr val="bg1"/>
                </a:solidFill>
              </a:rPr>
              <a:t>Er ikke ferdig (blir kanskje aldri ferdig)</a:t>
            </a:r>
          </a:p>
          <a:p>
            <a:pPr lvl="1"/>
            <a:r>
              <a:rPr lang="nb-NO" smtClean="0">
                <a:solidFill>
                  <a:schemeClr val="bg1"/>
                </a:solidFill>
              </a:rPr>
              <a:t>Rettet mot «alle enheter»</a:t>
            </a:r>
          </a:p>
          <a:p>
            <a:pPr lvl="1"/>
            <a:r>
              <a:rPr lang="nb-NO" smtClean="0">
                <a:solidFill>
                  <a:schemeClr val="bg1"/>
                </a:solidFill>
              </a:rPr>
              <a:t>Introduserer nye elementer for dynamisk innhold / multimedia og for Javascript</a:t>
            </a:r>
          </a:p>
          <a:p>
            <a:pPr lvl="2"/>
            <a:r>
              <a:rPr lang="nb-NO" smtClean="0">
                <a:solidFill>
                  <a:schemeClr val="bg1"/>
                </a:solidFill>
              </a:rPr>
              <a:t>canvas (mye brukt i kart)</a:t>
            </a:r>
          </a:p>
          <a:p>
            <a:pPr lvl="2"/>
            <a:r>
              <a:rPr lang="nb-NO" smtClean="0">
                <a:solidFill>
                  <a:schemeClr val="bg1"/>
                </a:solidFill>
              </a:rPr>
              <a:t>Video</a:t>
            </a:r>
          </a:p>
          <a:p>
            <a:pPr lvl="2"/>
            <a:r>
              <a:rPr lang="nb-NO" smtClean="0">
                <a:solidFill>
                  <a:schemeClr val="bg1"/>
                </a:solidFill>
              </a:rPr>
              <a:t>Audio</a:t>
            </a:r>
          </a:p>
          <a:p>
            <a:pPr lvl="2"/>
            <a:r>
              <a:rPr lang="nb-NO" smtClean="0">
                <a:solidFill>
                  <a:schemeClr val="bg1"/>
                </a:solidFill>
              </a:rPr>
              <a:t>Location (GPS)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5918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HTML</a:t>
            </a:r>
          </a:p>
          <a:p>
            <a:r>
              <a:rPr lang="nb-NO" smtClean="0"/>
              <a:t>DOM</a:t>
            </a:r>
          </a:p>
          <a:p>
            <a:r>
              <a:rPr lang="nb-NO" smtClean="0"/>
              <a:t>Visning</a:t>
            </a:r>
            <a:r>
              <a:rPr lang="nb-NO" baseline="0" smtClean="0"/>
              <a:t> i nettleser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094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nb-NO" smtClean="0"/>
              <a:t>Lite/ingen hjelp fra kompilator</a:t>
            </a:r>
          </a:p>
          <a:p>
            <a:pPr lvl="1"/>
            <a:r>
              <a:rPr lang="nb-NO" smtClean="0"/>
              <a:t>"ingen" typer</a:t>
            </a:r>
          </a:p>
          <a:p>
            <a:r>
              <a:rPr lang="nb-NO" smtClean="0"/>
              <a:t>Hva som er dårlig med språket:</a:t>
            </a:r>
          </a:p>
          <a:p>
            <a:r>
              <a:rPr lang="nb-NO" smtClean="0"/>
              <a:t>Alt er objekter </a:t>
            </a:r>
          </a:p>
          <a:p>
            <a:pPr lvl="1"/>
            <a:r>
              <a:rPr lang="nb-NO" smtClean="0"/>
              <a:t>Funksjoner</a:t>
            </a:r>
          </a:p>
          <a:p>
            <a:pPr lvl="1"/>
            <a:r>
              <a:rPr lang="nb-NO" smtClean="0"/>
              <a:t>Variabler</a:t>
            </a:r>
          </a:p>
          <a:p>
            <a:pPr lvl="1"/>
            <a:r>
              <a:rPr lang="nb-NO" smtClean="0"/>
              <a:t>Enkle typer (string, array)</a:t>
            </a:r>
          </a:p>
          <a:p>
            <a:r>
              <a:rPr lang="nb-NO" smtClean="0"/>
              <a:t>Prototype-konsept </a:t>
            </a:r>
          </a:p>
          <a:p>
            <a:pPr lvl="1"/>
            <a:r>
              <a:rPr lang="nb-NO" smtClean="0"/>
              <a:t>prototypen er en slags "objektdefinisjon"</a:t>
            </a:r>
          </a:p>
          <a:p>
            <a:r>
              <a:rPr lang="nb-NO" smtClean="0"/>
              <a:t>Umiddelbare funksjoner som objekter og namespace </a:t>
            </a:r>
          </a:p>
          <a:p>
            <a:pPr lvl="1"/>
            <a:r>
              <a:rPr lang="nb-NO" smtClean="0"/>
              <a:t>(function(ns) {ns.prototype = {a:....}})(NTE)</a:t>
            </a:r>
          </a:p>
          <a:p>
            <a:r>
              <a:rPr lang="nb-NO" smtClean="0"/>
              <a:t>Referanser er "levende" </a:t>
            </a:r>
          </a:p>
          <a:p>
            <a:pPr lvl="1"/>
            <a:r>
              <a:rPr lang="nb-NO" smtClean="0"/>
              <a:t>Ingenting blir kopiert</a:t>
            </a:r>
          </a:p>
          <a:p>
            <a:r>
              <a:rPr lang="nb-NO" smtClean="0"/>
              <a:t>Context, scoping og callbacks </a:t>
            </a:r>
          </a:p>
          <a:p>
            <a:pPr lvl="1"/>
            <a:r>
              <a:rPr lang="nb-NO" smtClean="0"/>
              <a:t>Kjøringen er ikke nødvendigvis "rett frem"/synkronisert</a:t>
            </a:r>
          </a:p>
          <a:p>
            <a:pPr lvl="1"/>
            <a:r>
              <a:rPr lang="nb-NO" smtClean="0"/>
              <a:t>Antagelser er livsfarlige!</a:t>
            </a:r>
          </a:p>
          <a:p>
            <a:pPr lvl="1"/>
            <a:r>
              <a:rPr lang="nb-NO" smtClean="0"/>
              <a:t>var that =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163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Hvorfor kart? </a:t>
            </a:r>
          </a:p>
          <a:p>
            <a:pPr lvl="1"/>
            <a:r>
              <a:rPr lang="nb-NO" smtClean="0"/>
              <a:t>Tabeller med koordinater</a:t>
            </a:r>
          </a:p>
          <a:p>
            <a:pPr lvl="1"/>
            <a:r>
              <a:rPr lang="nb-NO" smtClean="0"/>
              <a:t>Arbeidslister med adresser</a:t>
            </a:r>
          </a:p>
          <a:p>
            <a:pPr lvl="1"/>
            <a:r>
              <a:rPr lang="nb-NO" smtClean="0"/>
              <a:t>[KLIKK]</a:t>
            </a:r>
          </a:p>
          <a:p>
            <a:pPr lvl="1"/>
            <a:r>
              <a:rPr lang="nb-NO" smtClean="0"/>
              <a:t>Tetthet?</a:t>
            </a:r>
          </a:p>
          <a:p>
            <a:pPr lvl="1"/>
            <a:r>
              <a:rPr lang="nb-NO" smtClean="0"/>
              <a:t>[KLIKK]</a:t>
            </a:r>
          </a:p>
          <a:p>
            <a:pPr lvl="1"/>
            <a:r>
              <a:rPr lang="nb-NO" smtClean="0"/>
              <a:t>Rekkefølge?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894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Projeksjoner </a:t>
            </a:r>
          </a:p>
          <a:p>
            <a:r>
              <a:rPr lang="nb-NO" smtClean="0"/>
              <a:t>Få 3D (verden)</a:t>
            </a:r>
            <a:r>
              <a:rPr lang="nb-NO" baseline="0" smtClean="0"/>
              <a:t> over på 2D (kartet)</a:t>
            </a:r>
          </a:p>
          <a:p>
            <a:endParaRPr lang="nb-NO" baseline="0" smtClean="0"/>
          </a:p>
          <a:p>
            <a:r>
              <a:rPr lang="nb-NO" smtClean="0"/>
              <a:t>UTM32/33 vs Web Mercator</a:t>
            </a:r>
          </a:p>
          <a:p>
            <a:endParaRPr lang="nb-NO" smtClean="0"/>
          </a:p>
          <a:p>
            <a:r>
              <a:rPr lang="nb-NO" smtClean="0"/>
              <a:t>«uendelig» mange formater og strukturer</a:t>
            </a:r>
            <a:r>
              <a:rPr lang="nb-NO" baseline="0" smtClean="0"/>
              <a:t> (SOSI, Shape, GeoJSON, SQL SimpleFeature)</a:t>
            </a:r>
            <a:endParaRPr lang="nb-NO" smtClean="0"/>
          </a:p>
          <a:p>
            <a:pPr lvl="1"/>
            <a:endParaRPr lang="nb-NO" smtClean="0"/>
          </a:p>
          <a:p>
            <a:pPr lvl="1"/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386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Vektor: 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Beskrevet matematisk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Skalerer uendelig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Må tegnes på nytt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Interaksjon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Tileproblem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200" smtClean="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/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Raster: 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Punkter / piksler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Skalerer ikke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Raskt å tegne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Mye brukt på webkart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Tiles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192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Kartografi </a:t>
            </a:r>
          </a:p>
          <a:p>
            <a:pPr lvl="1"/>
            <a:r>
              <a:rPr lang="nb-NO" smtClean="0"/>
              <a:t>Colorbrewer2.org</a:t>
            </a:r>
          </a:p>
          <a:p>
            <a:pPr lvl="1"/>
            <a:endParaRPr lang="nb-NO" smtClean="0"/>
          </a:p>
          <a:p>
            <a:pPr lvl="1"/>
            <a:r>
              <a:rPr lang="nb-NO" smtClean="0"/>
              <a:t>EVU-kurs på NTNU (7.5 stp) (</a:t>
            </a:r>
            <a:r>
              <a:rPr lang="nb-NO" smtClean="0">
                <a:hlinkClick r:id="rId3"/>
              </a:rPr>
              <a:t>http://videre.ntnu.no/shop/courses/displayitem.do?dn=uid=nv12613,ou=ntnuvproducts,dc=ntnu,dc=org</a:t>
            </a:r>
            <a:r>
              <a:rPr lang="nb-NO" smtClean="0"/>
              <a:t>)</a:t>
            </a:r>
          </a:p>
          <a:p>
            <a:pPr lvl="1"/>
            <a:endParaRPr lang="nb-NO" smtClean="0"/>
          </a:p>
          <a:p>
            <a:pPr lvl="1"/>
            <a:r>
              <a:rPr lang="nb-NO" smtClean="0"/>
              <a:t>Mer om visualisering: PDF fra EVU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7490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Redigeringsverktøy: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Editor med syntax highlight og gjerne «code completion»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b="1" smtClean="0"/>
              <a:t>SublimeText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Textmate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Notepad++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Integrated Development Environment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«alt i en pakke»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Visual Studio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WebStorm / PHPStorm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Eclipse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++</a:t>
            </a:r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523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35" y="2646338"/>
            <a:ext cx="6046732" cy="15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0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627784" y="2204864"/>
            <a:ext cx="3888000" cy="114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nb-NO" sz="1500" i="1" cap="none">
                <a:solidFill>
                  <a:srgbClr val="F3F3F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ctr" defTabSz="342900">
              <a:spcBef>
                <a:spcPct val="20000"/>
              </a:spcBef>
              <a:buFont typeface="Arial"/>
            </a:pPr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628000" y="3324672"/>
            <a:ext cx="3888000" cy="7524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nb-NO" sz="900">
                <a:solidFill>
                  <a:srgbClr val="C0C1BF"/>
                </a:solidFill>
                <a:latin typeface="Arial"/>
                <a:cs typeface="Arial"/>
              </a:defRPr>
            </a:lvl1pPr>
          </a:lstStyle>
          <a:p>
            <a:pPr marL="0" lvl="0" indent="0" algn="ctr" defTabSz="342900">
              <a:buFont typeface="Arial"/>
              <a:buNone/>
            </a:pPr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5" name="Rett linje 4"/>
          <p:cNvCxnSpPr/>
          <p:nvPr/>
        </p:nvCxnSpPr>
        <p:spPr>
          <a:xfrm>
            <a:off x="2483768" y="2204864"/>
            <a:ext cx="0" cy="1872208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Rett linje 8"/>
          <p:cNvCxnSpPr/>
          <p:nvPr/>
        </p:nvCxnSpPr>
        <p:spPr>
          <a:xfrm>
            <a:off x="6660232" y="2204864"/>
            <a:ext cx="0" cy="1872208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Bild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12" name="Rett linje 11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v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4" name="Rett linje 3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90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gendefinert oppset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2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v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41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628777"/>
            <a:ext cx="8207375" cy="446452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>
              <a:defRPr sz="18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10" name="Rett linje 9"/>
          <p:cNvCxnSpPr/>
          <p:nvPr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Bild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41" y="4596044"/>
            <a:ext cx="434611" cy="5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6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>
              <a:defRPr sz="18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10" name="Rett linje 9"/>
          <p:cNvCxnSpPr/>
          <p:nvPr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/>
          <a:stretch/>
        </p:blipFill>
        <p:spPr>
          <a:xfrm>
            <a:off x="4807550" y="4581130"/>
            <a:ext cx="2087261" cy="5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628802"/>
            <a:ext cx="8207375" cy="4464025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6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628775"/>
            <a:ext cx="3960000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innhold 3"/>
          <p:cNvSpPr>
            <a:spLocks noGrp="1"/>
          </p:cNvSpPr>
          <p:nvPr>
            <p:ph sz="quarter" idx="11"/>
          </p:nvPr>
        </p:nvSpPr>
        <p:spPr>
          <a:xfrm>
            <a:off x="4726800" y="1628800"/>
            <a:ext cx="3960000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9" name="Rett linje 8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2" y="1052736"/>
            <a:ext cx="3960000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5" y="1052763"/>
            <a:ext cx="3960000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8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nhold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2" y="1052736"/>
            <a:ext cx="3960000" cy="5040535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5" y="1052763"/>
            <a:ext cx="3960000" cy="5040535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4" name="Rett linje 3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Plassholder for innhold 5"/>
          <p:cNvSpPr>
            <a:spLocks noGrp="1"/>
          </p:cNvSpPr>
          <p:nvPr>
            <p:ph sz="quarter" idx="10"/>
          </p:nvPr>
        </p:nvSpPr>
        <p:spPr>
          <a:xfrm>
            <a:off x="467494" y="188915"/>
            <a:ext cx="8208962" cy="597693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95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1">
                <a:lumMod val="95000"/>
                <a:lumOff val="5000"/>
              </a:schemeClr>
            </a:gs>
            <a:gs pos="95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243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spcBef>
          <a:spcPct val="0"/>
        </a:spcBef>
        <a:buNone/>
        <a:defRPr sz="2400" kern="1200" cap="all" baseline="0">
          <a:solidFill>
            <a:schemeClr val="bg1">
              <a:lumMod val="9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•"/>
        <a:defRPr sz="150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–"/>
        <a:defRPr sz="135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•"/>
        <a:defRPr sz="120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–"/>
        <a:defRPr sz="105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»"/>
        <a:defRPr sz="105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dere.ntnu.no/shop/courses/displayitem.do?dn=uid=nv12613,ou=ntnuvproducts,dc=ntnu,dc=or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hare.net/alexanno/introduksjon-til-informasjonsvisualisering-2014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etcye/1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ebatlas.no/webatlasapi/doku.php?id=WebAtlas%20API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w3school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tml5rock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mtClean="0"/>
              <a:t>Kartteknologier på web</a:t>
            </a:r>
            <a:br>
              <a:rPr lang="nb-NO" smtClean="0"/>
            </a:br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mtClean="0"/>
              <a:t>Alexander Salveson Nossum</a:t>
            </a:r>
          </a:p>
          <a:p>
            <a:r>
              <a:rPr lang="nb-NO" smtClean="0"/>
              <a:t>alexander.nossum@norkart.no </a:t>
            </a:r>
            <a:r>
              <a:rPr lang="nb-NO"/>
              <a:t>41293632</a:t>
            </a:r>
          </a:p>
          <a:p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8410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Kart på internett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Spatial is special</a:t>
            </a:r>
            <a:endParaRPr lang="nb-NO">
              <a:solidFill>
                <a:srgbClr val="92D050"/>
              </a:solidFill>
            </a:endParaRPr>
          </a:p>
        </p:txBody>
      </p:sp>
      <p:pic>
        <p:nvPicPr>
          <p:cNvPr id="4098" name="Picture 2" descr="http://www.texample.net/media/tikz/examples/PNG/map-proje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2909"/>
            <a:ext cx="2947035" cy="294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ersonal.frostburg.edu/castroup0/world_projecti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998" y="3149629"/>
            <a:ext cx="3123474" cy="241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1" y="2296588"/>
            <a:ext cx="2696091" cy="38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lum bright="5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-1163638"/>
            <a:ext cx="2817813" cy="856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 rot="16200000">
            <a:off x="2312987" y="2484438"/>
            <a:ext cx="7480301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6000">
                <a:solidFill>
                  <a:srgbClr val="C0C0C0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VEKTOR</a:t>
            </a:r>
          </a:p>
        </p:txBody>
      </p:sp>
    </p:spTree>
    <p:extLst>
      <p:ext uri="{BB962C8B-B14F-4D97-AF65-F5344CB8AC3E}">
        <p14:creationId xmlns:p14="http://schemas.microsoft.com/office/powerpoint/2010/main" val="2004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Kart på internett</a:t>
            </a:r>
            <a:endParaRPr lang="nb-NO"/>
          </a:p>
        </p:txBody>
      </p:sp>
      <p:sp>
        <p:nvSpPr>
          <p:cNvPr id="5" name="Rektangel 4"/>
          <p:cNvSpPr/>
          <p:nvPr/>
        </p:nvSpPr>
        <p:spPr>
          <a:xfrm>
            <a:off x="1336437" y="1727476"/>
            <a:ext cx="1061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nb-NO" sz="280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  <a:endParaRPr lang="nb-NO" sz="3600"/>
          </a:p>
        </p:txBody>
      </p:sp>
      <p:sp>
        <p:nvSpPr>
          <p:cNvPr id="7" name="Rektangel 6"/>
          <p:cNvSpPr/>
          <p:nvPr/>
        </p:nvSpPr>
        <p:spPr>
          <a:xfrm>
            <a:off x="350003" y="3195965"/>
            <a:ext cx="3332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280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MS / XYZ / WM</a:t>
            </a:r>
            <a:r>
              <a:rPr lang="nb-NO" sz="280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9" name="Rektangel 8"/>
          <p:cNvSpPr/>
          <p:nvPr/>
        </p:nvSpPr>
        <p:spPr>
          <a:xfrm>
            <a:off x="6196867" y="2698852"/>
            <a:ext cx="981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nb-NO" sz="280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  <a:endParaRPr lang="nb-NO" sz="3600"/>
          </a:p>
        </p:txBody>
      </p:sp>
      <p:sp>
        <p:nvSpPr>
          <p:cNvPr id="11" name="Rektangel 10"/>
          <p:cNvSpPr/>
          <p:nvPr/>
        </p:nvSpPr>
        <p:spPr>
          <a:xfrm>
            <a:off x="5879408" y="4114975"/>
            <a:ext cx="1821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GeoJSON</a:t>
            </a:r>
            <a:endParaRPr lang="nb-NO" sz="3600"/>
          </a:p>
        </p:txBody>
      </p:sp>
    </p:spTree>
    <p:extLst>
      <p:ext uri="{BB962C8B-B14F-4D97-AF65-F5344CB8AC3E}">
        <p14:creationId xmlns:p14="http://schemas.microsoft.com/office/powerpoint/2010/main" val="3513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Fargebruk, kartografi og visualisering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4" y="1628802"/>
            <a:ext cx="8207375" cy="3930169"/>
          </a:xfrm>
        </p:spPr>
        <p:txBody>
          <a:bodyPr>
            <a:normAutofit/>
          </a:bodyPr>
          <a:lstStyle/>
          <a:p>
            <a:r>
              <a:rPr lang="nb-NO" sz="1800" smtClean="0"/>
              <a:t>Colorbrewer2.org</a:t>
            </a:r>
          </a:p>
        </p:txBody>
      </p:sp>
      <p:sp>
        <p:nvSpPr>
          <p:cNvPr id="4" name="Rektangel 3"/>
          <p:cNvSpPr/>
          <p:nvPr/>
        </p:nvSpPr>
        <p:spPr>
          <a:xfrm>
            <a:off x="0" y="5558971"/>
            <a:ext cx="8911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b-NO" sz="1600" smtClean="0"/>
              <a:t>(</a:t>
            </a:r>
            <a:r>
              <a:rPr lang="nb-NO" sz="1600" smtClean="0">
                <a:hlinkClick r:id="rId3"/>
              </a:rPr>
              <a:t>http://videre.ntnu.no/shop/courses/displayitem.do?dn=uid=nv12613,ou=ntnuvproducts,dc=ntnu,dc=org</a:t>
            </a:r>
            <a:r>
              <a:rPr lang="nb-NO" sz="1600" smtClean="0"/>
              <a:t>)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11" y="2155245"/>
            <a:ext cx="5121614" cy="3403726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5827453" y="2103309"/>
            <a:ext cx="3316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mtClean="0">
                <a:hlinkClick r:id="rId5"/>
              </a:rPr>
              <a:t>http://www.slideshare.net/alexanno/introduksjon-til-informasjonsvisualisering-2014</a:t>
            </a:r>
            <a:r>
              <a:rPr lang="nb-NO" smtClean="0"/>
              <a:t>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29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Pause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4294967295"/>
          </p:nvPr>
        </p:nvSpPr>
        <p:spPr>
          <a:xfrm>
            <a:off x="0" y="1628775"/>
            <a:ext cx="8207375" cy="4464050"/>
          </a:xfrm>
        </p:spPr>
        <p:txBody>
          <a:bodyPr/>
          <a:lstStyle/>
          <a:p>
            <a:endParaRPr lang="nb-NO" smtClean="0"/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73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Verktøykassen til utvikleren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Redigeringsverktøy</a:t>
            </a:r>
          </a:p>
          <a:p>
            <a:endParaRPr lang="nb-NO"/>
          </a:p>
        </p:txBody>
      </p:sp>
      <p:sp>
        <p:nvSpPr>
          <p:cNvPr id="5" name="Rektangel 4"/>
          <p:cNvSpPr/>
          <p:nvPr/>
        </p:nvSpPr>
        <p:spPr>
          <a:xfrm>
            <a:off x="1626551" y="2558189"/>
            <a:ext cx="183896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500" smtClean="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«Vanlig </a:t>
            </a:r>
            <a:r>
              <a:rPr lang="nb-NO" sz="15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editor» 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600" b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SublimeText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35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Textmate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35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Notepad++</a:t>
            </a:r>
          </a:p>
        </p:txBody>
      </p:sp>
      <p:sp>
        <p:nvSpPr>
          <p:cNvPr id="7" name="Rektangel 6"/>
          <p:cNvSpPr/>
          <p:nvPr/>
        </p:nvSpPr>
        <p:spPr>
          <a:xfrm>
            <a:off x="4450079" y="3860814"/>
            <a:ext cx="3524569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5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Integrated Development Environment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350" smtClean="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Visual </a:t>
            </a:r>
            <a:r>
              <a:rPr lang="nb-NO" sz="135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Studio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35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WebStorm / PHPStorm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35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Eclipse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35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2649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Verktøykassen til utvikleren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4" y="1628803"/>
            <a:ext cx="8207375" cy="403198"/>
          </a:xfrm>
        </p:spPr>
        <p:txBody>
          <a:bodyPr/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Versjonskontrollsystemer</a:t>
            </a:r>
            <a:endParaRPr lang="nb-NO" smtClean="0"/>
          </a:p>
          <a:p>
            <a:endParaRPr lang="nb-NO" smtClean="0"/>
          </a:p>
          <a:p>
            <a:endParaRPr lang="nb-NO" b="1" smtClean="0"/>
          </a:p>
          <a:p>
            <a:endParaRPr lang="nb-NO" b="1"/>
          </a:p>
          <a:p>
            <a:endParaRPr lang="nb-NO" b="1" smtClean="0"/>
          </a:p>
          <a:p>
            <a:endParaRPr lang="nb-NO" b="1"/>
          </a:p>
          <a:p>
            <a:endParaRPr lang="nb-NO" b="1" smtClean="0"/>
          </a:p>
        </p:txBody>
      </p:sp>
      <p:pic>
        <p:nvPicPr>
          <p:cNvPr id="5122" name="Picture 2" descr="codercat.jpg (896×896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690" y="2511358"/>
            <a:ext cx="2917824" cy="291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2286000" y="2713420"/>
            <a:ext cx="1971040" cy="2513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200000"/>
              </a:lnSpc>
              <a:spcBef>
                <a:spcPct val="20000"/>
              </a:spcBef>
              <a:buClr>
                <a:srgbClr val="97D700"/>
              </a:buClr>
            </a:pPr>
            <a:r>
              <a:rPr lang="nb-NO" sz="1500" b="1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GIT (</a:t>
            </a:r>
            <a:r>
              <a:rPr lang="nb-NO" sz="1500" b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nb-NO" sz="1500" b="1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defTabSz="685800">
              <a:lnSpc>
                <a:spcPct val="200000"/>
              </a:lnSpc>
              <a:spcBef>
                <a:spcPct val="20000"/>
              </a:spcBef>
              <a:buClr>
                <a:srgbClr val="97D700"/>
              </a:buClr>
            </a:pPr>
            <a:r>
              <a:rPr lang="nb-NO" sz="15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SVN / Subversion</a:t>
            </a:r>
          </a:p>
          <a:p>
            <a:pPr lvl="0" defTabSz="685800">
              <a:lnSpc>
                <a:spcPct val="200000"/>
              </a:lnSpc>
              <a:spcBef>
                <a:spcPct val="20000"/>
              </a:spcBef>
              <a:buClr>
                <a:srgbClr val="97D700"/>
              </a:buClr>
            </a:pPr>
            <a:r>
              <a:rPr lang="nb-NO" sz="15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Mercurial</a:t>
            </a:r>
          </a:p>
          <a:p>
            <a:pPr lvl="0" defTabSz="685800">
              <a:lnSpc>
                <a:spcPct val="200000"/>
              </a:lnSpc>
              <a:spcBef>
                <a:spcPct val="20000"/>
              </a:spcBef>
              <a:buClr>
                <a:srgbClr val="97D700"/>
              </a:buClr>
            </a:pPr>
            <a:r>
              <a:rPr lang="nb-NO" sz="15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(CVS)</a:t>
            </a:r>
          </a:p>
          <a:p>
            <a:pPr lvl="0" defTabSz="685800">
              <a:lnSpc>
                <a:spcPct val="200000"/>
              </a:lnSpc>
              <a:spcBef>
                <a:spcPct val="20000"/>
              </a:spcBef>
              <a:buClr>
                <a:srgbClr val="97D700"/>
              </a:buClr>
            </a:pPr>
            <a:r>
              <a:rPr lang="nb-NO" sz="15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8922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Verktøykassen til utvikleren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4" y="1134165"/>
            <a:ext cx="8207375" cy="494638"/>
          </a:xfrm>
        </p:spPr>
        <p:txBody>
          <a:bodyPr/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Biblioteker og plugins</a:t>
            </a:r>
          </a:p>
          <a:p>
            <a:endParaRPr lang="nb-NO"/>
          </a:p>
          <a:p>
            <a:endParaRPr lang="nb-NO" smtClean="0"/>
          </a:p>
          <a:p>
            <a:endParaRPr lang="nb-NO"/>
          </a:p>
        </p:txBody>
      </p:sp>
      <p:pic>
        <p:nvPicPr>
          <p:cNvPr id="7170" name="Picture 2" descr="home-cooking-will-please-you.jpg (542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23" y="2046524"/>
            <a:ext cx="3986998" cy="360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ir_Isaac_Newton_(1643-1727).jpg (396×484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40" y="2046523"/>
            <a:ext cx="2949122" cy="360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/>
          <p:cNvSpPr txBox="1"/>
          <p:nvPr/>
        </p:nvSpPr>
        <p:spPr>
          <a:xfrm>
            <a:off x="5019040" y="4065933"/>
            <a:ext cx="366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smtClean="0">
                <a:solidFill>
                  <a:schemeClr val="bg1"/>
                </a:solidFill>
                <a:latin typeface="Bell MT" panose="02020503060305020303" pitchFamily="18" charset="0"/>
              </a:rPr>
              <a:t>If I have seen further it is by standing </a:t>
            </a:r>
            <a:r>
              <a:rPr lang="nb-NO" i="1" smtClean="0">
                <a:solidFill>
                  <a:srgbClr val="92D050"/>
                </a:solidFill>
                <a:latin typeface="Bell MT" panose="02020503060305020303" pitchFamily="18" charset="0"/>
              </a:rPr>
              <a:t>on the shoulders of Giants</a:t>
            </a:r>
            <a:r>
              <a:rPr lang="nb-NO" i="1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algn="r"/>
            <a:r>
              <a:rPr lang="nb-NO" i="1" smtClean="0">
                <a:solidFill>
                  <a:schemeClr val="bg1"/>
                </a:solidFill>
                <a:latin typeface="Bell MT" panose="02020503060305020303" pitchFamily="18" charset="0"/>
              </a:rPr>
              <a:t>Sir Isaac Newton, 1676</a:t>
            </a:r>
          </a:p>
        </p:txBody>
      </p:sp>
    </p:spTree>
    <p:extLst>
      <p:ext uri="{BB962C8B-B14F-4D97-AF65-F5344CB8AC3E}">
        <p14:creationId xmlns:p14="http://schemas.microsoft.com/office/powerpoint/2010/main" val="36204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ml5_boilerplate_by_zerothedesigner-d48ug71.jpg (1192×670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3" t="13630" r="34466" b="14518"/>
          <a:stretch/>
        </p:blipFill>
        <p:spPr bwMode="auto">
          <a:xfrm>
            <a:off x="2738120" y="1133158"/>
            <a:ext cx="366776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Verktøykassen til utvikleren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31679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DEMONSTRASJOn::HTML5-boilerplate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92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>
          <a:xfrm>
            <a:off x="457200" y="220503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Forventninger til kurset?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7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/>
              <a:t>Verktøykassen til </a:t>
            </a:r>
            <a:r>
              <a:rPr lang="nb-NO" smtClean="0"/>
              <a:t>utvikleren</a:t>
            </a:r>
            <a:endParaRPr lang="nb-NO"/>
          </a:p>
        </p:txBody>
      </p:sp>
      <p:sp>
        <p:nvSpPr>
          <p:cNvPr id="4" name="Tit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kern="1200" cap="all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endParaRPr lang="nb-NO"/>
          </a:p>
        </p:txBody>
      </p:sp>
      <p:pic>
        <p:nvPicPr>
          <p:cNvPr id="9218" name="Picture 2" descr="jquery_logo.png (523×19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1783398"/>
            <a:ext cx="49815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/>
          <p:cNvSpPr txBox="1"/>
          <p:nvPr/>
        </p:nvSpPr>
        <p:spPr>
          <a:xfrm>
            <a:off x="3677920" y="3825558"/>
            <a:ext cx="18186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smtClean="0">
                <a:solidFill>
                  <a:srgbClr val="92D050"/>
                </a:solidFill>
                <a:latin typeface="Arial Narrow" panose="020B0606020202030204" pitchFamily="34" charset="0"/>
              </a:rPr>
              <a:t>$()</a:t>
            </a:r>
            <a:endParaRPr lang="nb-NO" sz="11500">
              <a:solidFill>
                <a:srgbClr val="92D05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31679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DEMONSTRASJOn::JQuery</a:t>
            </a:r>
            <a:endParaRPr lang="nb-NO"/>
          </a:p>
        </p:txBody>
      </p:sp>
      <p:sp>
        <p:nvSpPr>
          <p:cNvPr id="3" name="Rektangel 2"/>
          <p:cNvSpPr/>
          <p:nvPr/>
        </p:nvSpPr>
        <p:spPr>
          <a:xfrm>
            <a:off x="3169468" y="3244334"/>
            <a:ext cx="28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hlinkClick r:id="rId2"/>
              </a:rPr>
              <a:t>http://jsfiddle.net/etcye/1/</a:t>
            </a:r>
            <a:r>
              <a:rPr lang="nb-NO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17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Chrome developer tools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lnSpc>
                <a:spcPct val="300000"/>
              </a:lnSpc>
            </a:pPr>
            <a:r>
              <a:rPr lang="nb-NO" smtClean="0">
                <a:solidFill>
                  <a:srgbClr val="92D050"/>
                </a:solidFill>
              </a:rPr>
              <a:t>Debugging</a:t>
            </a:r>
            <a:endParaRPr lang="nb-NO">
              <a:solidFill>
                <a:srgbClr val="92D050"/>
              </a:solidFill>
            </a:endParaRPr>
          </a:p>
          <a:p>
            <a:pPr algn="ctr">
              <a:lnSpc>
                <a:spcPct val="300000"/>
              </a:lnSpc>
            </a:pPr>
            <a:r>
              <a:rPr lang="nb-NO" smtClean="0">
                <a:solidFill>
                  <a:srgbClr val="92D050"/>
                </a:solidFill>
              </a:rPr>
              <a:t>Console.log</a:t>
            </a:r>
            <a:endParaRPr lang="nb-NO">
              <a:solidFill>
                <a:srgbClr val="92D050"/>
              </a:solidFill>
            </a:endParaRPr>
          </a:p>
          <a:p>
            <a:pPr algn="ctr">
              <a:lnSpc>
                <a:spcPct val="300000"/>
              </a:lnSpc>
            </a:pPr>
            <a:r>
              <a:rPr lang="nb-NO" smtClean="0">
                <a:solidFill>
                  <a:srgbClr val="92D050"/>
                </a:solidFill>
              </a:rPr>
              <a:t>Network-monitor</a:t>
            </a:r>
            <a:endParaRPr lang="nb-NO">
              <a:solidFill>
                <a:srgbClr val="92D050"/>
              </a:solidFill>
            </a:endParaRPr>
          </a:p>
          <a:p>
            <a:pPr algn="ctr">
              <a:lnSpc>
                <a:spcPct val="300000"/>
              </a:lnSpc>
            </a:pPr>
            <a:r>
              <a:rPr lang="nb-NO">
                <a:solidFill>
                  <a:srgbClr val="92D050"/>
                </a:solidFill>
              </a:rPr>
              <a:t>Inspect </a:t>
            </a:r>
            <a:r>
              <a:rPr lang="nb-NO" smtClean="0">
                <a:solidFill>
                  <a:srgbClr val="92D050"/>
                </a:solidFill>
              </a:rPr>
              <a:t>element</a:t>
            </a:r>
            <a:endParaRPr lang="nb-NO">
              <a:solidFill>
                <a:srgbClr val="92D050"/>
              </a:solidFill>
            </a:endParaRPr>
          </a:p>
          <a:p>
            <a:pPr algn="ctr">
              <a:lnSpc>
                <a:spcPct val="300000"/>
              </a:lnSpc>
            </a:pPr>
            <a:r>
              <a:rPr lang="nb-NO" smtClean="0">
                <a:solidFill>
                  <a:srgbClr val="92D050"/>
                </a:solidFill>
              </a:rPr>
              <a:t>Live-redigering</a:t>
            </a:r>
            <a:endParaRPr lang="nb-NO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31679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DEMONSTRASJOn::Chrome developer tools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35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Pause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4294967295"/>
          </p:nvPr>
        </p:nvSpPr>
        <p:spPr>
          <a:xfrm>
            <a:off x="0" y="1628775"/>
            <a:ext cx="8207375" cy="4464050"/>
          </a:xfrm>
        </p:spPr>
        <p:txBody>
          <a:bodyPr/>
          <a:lstStyle/>
          <a:p>
            <a:endParaRPr lang="nb-NO" smtClean="0"/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90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Oppsett av github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u="sng" smtClean="0"/>
              <a:t>Lag en gh-pages som vi skal teste mot: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github.com: lag ny konto/logg inn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New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nb-NO"/>
              <a:t>settings -&gt; automatic page generator</a:t>
            </a:r>
          </a:p>
          <a:p>
            <a:pPr marL="342900" indent="-342900">
              <a:buFont typeface="+mj-lt"/>
              <a:buAutoNum type="arabicPeriod"/>
            </a:pPr>
            <a:r>
              <a:rPr lang="nb-NO"/>
              <a:t>clone in </a:t>
            </a:r>
            <a:r>
              <a:rPr lang="nb-NO" smtClean="0"/>
              <a:t>desktop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Logg inn i windows-klienten</a:t>
            </a:r>
            <a:endParaRPr lang="nb-NO"/>
          </a:p>
          <a:p>
            <a:pPr marL="342900" indent="-342900">
              <a:buFont typeface="+mj-lt"/>
              <a:buAutoNum type="arabicPeriod"/>
            </a:pPr>
            <a:r>
              <a:rPr lang="nb-NO"/>
              <a:t>switch branch: gh-pages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open in explorer</a:t>
            </a:r>
          </a:p>
        </p:txBody>
      </p:sp>
    </p:spTree>
    <p:extLst>
      <p:ext uri="{BB962C8B-B14F-4D97-AF65-F5344CB8AC3E}">
        <p14:creationId xmlns:p14="http://schemas.microsoft.com/office/powerpoint/2010/main" val="19274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Javascript – lett oppvarming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Lage et objekt med to attributter: </a:t>
            </a:r>
            <a:r>
              <a:rPr lang="nb-NO" i="1" smtClean="0"/>
              <a:t>id</a:t>
            </a:r>
            <a:r>
              <a:rPr lang="nb-NO" smtClean="0"/>
              <a:t> og </a:t>
            </a:r>
            <a:r>
              <a:rPr lang="nb-NO" i="1" smtClean="0"/>
              <a:t>data.</a:t>
            </a:r>
          </a:p>
          <a:p>
            <a:r>
              <a:rPr lang="nb-NO" i="1" smtClean="0"/>
              <a:t>Data</a:t>
            </a:r>
            <a:r>
              <a:rPr lang="nb-NO" smtClean="0"/>
              <a:t> skal inneholde en todimensjonal liste (array) på formen: [[1,2],[3,4]]</a:t>
            </a:r>
          </a:p>
          <a:p>
            <a:r>
              <a:rPr lang="nb-NO" smtClean="0"/>
              <a:t>Det </a:t>
            </a:r>
            <a:r>
              <a:rPr lang="nb-NO"/>
              <a:t>skal være 100 elementer i </a:t>
            </a:r>
            <a:r>
              <a:rPr lang="nb-NO" smtClean="0"/>
              <a:t>denne listen</a:t>
            </a:r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Sett opp Sublime Text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Kopier HTML5Boilerplate til /sandbox/jsoppvarming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Skriv avgårde i /js/main.js</a:t>
            </a:r>
          </a:p>
          <a:p>
            <a:pPr marL="685800" lvl="1" indent="-342900">
              <a:buFont typeface="+mj-lt"/>
              <a:buAutoNum type="arabicPeriod"/>
            </a:pPr>
            <a:r>
              <a:rPr lang="nb-NO" smtClean="0"/>
              <a:t>Objektinitialisering {}</a:t>
            </a:r>
          </a:p>
          <a:p>
            <a:pPr marL="685800" lvl="1" indent="-342900">
              <a:buFont typeface="+mj-lt"/>
              <a:buAutoNum type="arabicPeriod"/>
            </a:pPr>
            <a:r>
              <a:rPr lang="nb-NO" smtClean="0"/>
              <a:t>For loops:  for(var i=0) {}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Test i Chrome – husk </a:t>
            </a:r>
            <a:r>
              <a:rPr lang="nb-NO" i="1" smtClean="0"/>
              <a:t>console.log()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Test på github-pages (</a:t>
            </a:r>
            <a:r>
              <a:rPr lang="nb-NO" u="sng" smtClean="0"/>
              <a:t>brukernavn</a:t>
            </a:r>
            <a:r>
              <a:rPr lang="nb-NO" smtClean="0"/>
              <a:t>.github.io/</a:t>
            </a:r>
            <a:r>
              <a:rPr lang="nb-NO" u="sng" smtClean="0"/>
              <a:t>prosjektnavn</a:t>
            </a:r>
            <a:r>
              <a:rPr lang="nb-NO" smtClean="0"/>
              <a:t>/sandbox/jsoppvarming/)</a:t>
            </a:r>
          </a:p>
        </p:txBody>
      </p:sp>
    </p:spTree>
    <p:extLst>
      <p:ext uri="{BB962C8B-B14F-4D97-AF65-F5344CB8AC3E}">
        <p14:creationId xmlns:p14="http://schemas.microsoft.com/office/powerpoint/2010/main" val="40479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Manipulering av dOM’en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Vi skal printe ut objektet som html-elementer på websiden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  <a:endParaRPr lang="nb-N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Bruk JQuery til å lage et H1-element med innholdet i objekt.id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Lag en for each-løkke som går igjennom objekt.data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For hvert dataelement: bruk jquery til å lage et DIV-element med innholdet i dataelementet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Legg til klassen «annehver» på annehvert dataelement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nb-NO" smtClean="0"/>
              <a:t>Hint: tellere, modulus (%) og if-setning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9849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Manipulering av dOM’en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Oppgave:</a:t>
            </a:r>
          </a:p>
          <a:p>
            <a:r>
              <a:rPr lang="nb-NO" dirty="0" smtClean="0"/>
              <a:t>Vi skal </a:t>
            </a:r>
            <a:r>
              <a:rPr lang="nb-NO" dirty="0" err="1" smtClean="0"/>
              <a:t>printe</a:t>
            </a:r>
            <a:r>
              <a:rPr lang="nb-NO" dirty="0" smtClean="0"/>
              <a:t> ut objektet som html-elementer på websiden</a:t>
            </a:r>
          </a:p>
          <a:p>
            <a:endParaRPr lang="nb-NO" dirty="0" smtClean="0"/>
          </a:p>
          <a:p>
            <a:endParaRPr lang="nb-NO" i="1" dirty="0"/>
          </a:p>
          <a:p>
            <a:r>
              <a:rPr lang="nb-NO" dirty="0" smtClean="0"/>
              <a:t>Steg: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Bruk </a:t>
            </a:r>
            <a:r>
              <a:rPr lang="nb-NO" dirty="0" err="1" smtClean="0"/>
              <a:t>JQuery</a:t>
            </a:r>
            <a:r>
              <a:rPr lang="nb-NO" dirty="0" smtClean="0"/>
              <a:t> til å lage et H1-element med innholdet i </a:t>
            </a:r>
            <a:r>
              <a:rPr lang="nb-NO" dirty="0" err="1" smtClean="0"/>
              <a:t>objekt.id</a:t>
            </a: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Lag en for </a:t>
            </a:r>
            <a:r>
              <a:rPr lang="nb-NO" dirty="0" err="1" smtClean="0"/>
              <a:t>each</a:t>
            </a:r>
            <a:r>
              <a:rPr lang="nb-NO" dirty="0" smtClean="0"/>
              <a:t>-løkke som går igjennom </a:t>
            </a:r>
            <a:r>
              <a:rPr lang="nb-NO" dirty="0" err="1" smtClean="0"/>
              <a:t>objekt.data</a:t>
            </a:r>
            <a:r>
              <a:rPr lang="nb-NO" dirty="0" smtClean="0"/>
              <a:t>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For hvert dataelement: bruk </a:t>
            </a:r>
            <a:r>
              <a:rPr lang="nb-NO" dirty="0" err="1" smtClean="0"/>
              <a:t>jquery</a:t>
            </a:r>
            <a:r>
              <a:rPr lang="nb-NO" dirty="0" smtClean="0"/>
              <a:t> til å lage et DIV-element med innholdet i dataelementet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Legg til klassen «</a:t>
            </a:r>
            <a:r>
              <a:rPr lang="nb-NO" dirty="0" err="1" smtClean="0"/>
              <a:t>annehver</a:t>
            </a:r>
            <a:r>
              <a:rPr lang="nb-NO" dirty="0" smtClean="0"/>
              <a:t>» på </a:t>
            </a:r>
            <a:r>
              <a:rPr lang="nb-NO" dirty="0" err="1" smtClean="0"/>
              <a:t>annehvert</a:t>
            </a:r>
            <a:r>
              <a:rPr lang="nb-NO" dirty="0" smtClean="0"/>
              <a:t> dataelement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nb-NO" dirty="0" smtClean="0"/>
              <a:t>Hint: tellere, modulus (%) og if-setning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Når alt er satt opp: riv sakte ned </a:t>
            </a:r>
            <a:r>
              <a:rPr lang="nb-NO" dirty="0" err="1" smtClean="0"/>
              <a:t>annehvert</a:t>
            </a:r>
            <a:r>
              <a:rPr lang="nb-NO" dirty="0" smtClean="0"/>
              <a:t> dataelement for deretter å vise de igjen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$.</a:t>
            </a:r>
            <a:r>
              <a:rPr lang="nb-NO" dirty="0" err="1" smtClean="0"/>
              <a:t>hide</a:t>
            </a:r>
            <a:r>
              <a:rPr lang="nb-NO" dirty="0" smtClean="0"/>
              <a:t>(‘</a:t>
            </a:r>
            <a:r>
              <a:rPr lang="nb-NO" dirty="0" err="1" smtClean="0"/>
              <a:t>slow</a:t>
            </a:r>
            <a:r>
              <a:rPr lang="nb-NO" dirty="0" smtClean="0"/>
              <a:t>’)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«</a:t>
            </a:r>
            <a:r>
              <a:rPr lang="nb-NO" dirty="0" err="1" smtClean="0"/>
              <a:t>chaining</a:t>
            </a:r>
            <a:r>
              <a:rPr lang="nb-NO" dirty="0" smtClean="0"/>
              <a:t>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show(«fast»)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4083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Konsept: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Ligger på toppen av </a:t>
            </a:r>
            <a:r>
              <a:rPr lang="nb-NO" dirty="0" err="1" smtClean="0"/>
              <a:t>Leaflet.js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Liker seg best i WGS84 og Web </a:t>
            </a:r>
            <a:r>
              <a:rPr lang="nb-NO" dirty="0" err="1" smtClean="0"/>
              <a:t>Mercator</a:t>
            </a:r>
            <a:r>
              <a:rPr lang="nb-NO" dirty="0" smtClean="0"/>
              <a:t> (altså ikke de «norske» UTM32/33)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Finnes støtte for projeksjonshåndtering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All dokumentasjon og </a:t>
            </a:r>
            <a:r>
              <a:rPr lang="nb-NO" dirty="0" err="1" smtClean="0"/>
              <a:t>plugins</a:t>
            </a:r>
            <a:r>
              <a:rPr lang="nb-NO" dirty="0" smtClean="0"/>
              <a:t> for </a:t>
            </a:r>
            <a:r>
              <a:rPr lang="nb-NO" dirty="0" err="1" smtClean="0"/>
              <a:t>Leaflet</a:t>
            </a:r>
            <a:r>
              <a:rPr lang="nb-NO" dirty="0" smtClean="0"/>
              <a:t> fungerer i </a:t>
            </a:r>
            <a:r>
              <a:rPr lang="nb-NO" dirty="0" err="1" smtClean="0"/>
              <a:t>Webatlas.js</a:t>
            </a:r>
            <a:r>
              <a:rPr lang="nb-NO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Hvorfor </a:t>
            </a:r>
            <a:r>
              <a:rPr lang="nb-NO" dirty="0" err="1" smtClean="0"/>
              <a:t>Webatlas.js</a:t>
            </a:r>
            <a:r>
              <a:rPr lang="nb-NO" dirty="0" smtClean="0"/>
              <a:t>?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Ferdig oppsatte </a:t>
            </a:r>
            <a:r>
              <a:rPr lang="nb-NO" dirty="0" err="1" smtClean="0"/>
              <a:t>bakgrunnskart</a:t>
            </a:r>
            <a:r>
              <a:rPr lang="nb-NO" dirty="0" smtClean="0"/>
              <a:t> – slipper å endre </a:t>
            </a:r>
            <a:r>
              <a:rPr lang="nb-NO" dirty="0" err="1" smtClean="0"/>
              <a:t>URL’er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Ferdig oppsett av brukslogging for </a:t>
            </a:r>
            <a:r>
              <a:rPr lang="nb-NO" dirty="0" err="1" smtClean="0"/>
              <a:t>bakgrunnskart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Korrekte henvisninger til rettighetshavere basert på zoom-nivå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Norkart</a:t>
            </a:r>
            <a:r>
              <a:rPr lang="nb-NO" dirty="0" smtClean="0"/>
              <a:t> bygger komponenter på </a:t>
            </a:r>
            <a:r>
              <a:rPr lang="nb-NO" dirty="0" err="1" smtClean="0"/>
              <a:t>Webatlas.js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Kommunekart.com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Ruteberegningstjeneste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GetFeatureInfo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Minimap</a:t>
            </a:r>
            <a:r>
              <a:rPr lang="nb-NO" dirty="0" smtClean="0"/>
              <a:t> (</a:t>
            </a:r>
            <a:r>
              <a:rPr lang="nb-NO" dirty="0" err="1" smtClean="0"/>
              <a:t>opensource</a:t>
            </a:r>
            <a:r>
              <a:rPr lang="nb-NO" dirty="0" smtClean="0"/>
              <a:t>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Fremtidige tjenester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wiki.webatlas.no/webatlasapi/doku.php?id=WebAtlas%20API</a:t>
            </a:r>
            <a:r>
              <a:rPr lang="nb-NO" dirty="0" smtClean="0"/>
              <a:t> </a:t>
            </a:r>
            <a:endParaRPr lang="nb-NO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83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Noen mål</a:t>
            </a:r>
            <a:endParaRPr lang="nb-NO"/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10"/>
          </p:nvPr>
        </p:nvSpPr>
        <p:spPr>
          <a:xfrm>
            <a:off x="1486013" y="1628802"/>
            <a:ext cx="6171975" cy="44640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nb-NO" smtClean="0"/>
              <a:t>Kjenne til teknikker og trender i moderne </a:t>
            </a:r>
            <a:r>
              <a:rPr lang="nb-NO" smtClean="0">
                <a:solidFill>
                  <a:srgbClr val="92D050"/>
                </a:solidFill>
              </a:rPr>
              <a:t>webprogrammering</a:t>
            </a:r>
          </a:p>
          <a:p>
            <a:pPr>
              <a:lnSpc>
                <a:spcPct val="200000"/>
              </a:lnSpc>
            </a:pPr>
            <a:r>
              <a:rPr lang="nb-NO" smtClean="0"/>
              <a:t>Kjenne til </a:t>
            </a:r>
            <a:r>
              <a:rPr lang="nb-NO" smtClean="0">
                <a:solidFill>
                  <a:srgbClr val="92D050"/>
                </a:solidFill>
              </a:rPr>
              <a:t>standardteknologier</a:t>
            </a:r>
            <a:r>
              <a:rPr lang="nb-NO" smtClean="0"/>
              <a:t> for kart på web og kartografi</a:t>
            </a:r>
          </a:p>
          <a:p>
            <a:pPr>
              <a:lnSpc>
                <a:spcPct val="200000"/>
              </a:lnSpc>
            </a:pPr>
            <a:r>
              <a:rPr lang="nb-NO" smtClean="0"/>
              <a:t>Ha basiskunnskap om </a:t>
            </a:r>
            <a:r>
              <a:rPr lang="nb-NO" smtClean="0">
                <a:solidFill>
                  <a:srgbClr val="92D050"/>
                </a:solidFill>
              </a:rPr>
              <a:t>Javascript</a:t>
            </a:r>
            <a:r>
              <a:rPr lang="nb-NO" smtClean="0"/>
              <a:t>, </a:t>
            </a:r>
            <a:r>
              <a:rPr lang="nb-NO" smtClean="0">
                <a:solidFill>
                  <a:srgbClr val="92D050"/>
                </a:solidFill>
              </a:rPr>
              <a:t>JQuery</a:t>
            </a:r>
            <a:r>
              <a:rPr lang="nb-NO" smtClean="0"/>
              <a:t>, </a:t>
            </a:r>
            <a:r>
              <a:rPr lang="nb-NO" smtClean="0">
                <a:solidFill>
                  <a:srgbClr val="92D050"/>
                </a:solidFill>
              </a:rPr>
              <a:t>Webatlas.js</a:t>
            </a:r>
          </a:p>
          <a:p>
            <a:pPr>
              <a:lnSpc>
                <a:spcPct val="200000"/>
              </a:lnSpc>
            </a:pPr>
            <a:r>
              <a:rPr lang="nb-NO" smtClean="0"/>
              <a:t>Ha programmert en </a:t>
            </a:r>
            <a:r>
              <a:rPr lang="nb-NO" smtClean="0">
                <a:solidFill>
                  <a:srgbClr val="92D050"/>
                </a:solidFill>
              </a:rPr>
              <a:t>skreddersydd</a:t>
            </a:r>
            <a:r>
              <a:rPr lang="nb-NO" smtClean="0"/>
              <a:t> kartløsning</a:t>
            </a:r>
          </a:p>
          <a:p>
            <a:pPr>
              <a:lnSpc>
                <a:spcPct val="200000"/>
              </a:lnSpc>
            </a:pPr>
            <a:r>
              <a:rPr lang="nb-NO" smtClean="0"/>
              <a:t>Ha et godt grunnlag for å se </a:t>
            </a:r>
            <a:r>
              <a:rPr lang="nb-NO" smtClean="0">
                <a:solidFill>
                  <a:srgbClr val="92D050"/>
                </a:solidFill>
              </a:rPr>
              <a:t>potensiale</a:t>
            </a:r>
            <a:r>
              <a:rPr lang="nb-NO" smtClean="0"/>
              <a:t> med moderne kartteknologier</a:t>
            </a:r>
          </a:p>
        </p:txBody>
      </p:sp>
    </p:spTree>
    <p:extLst>
      <p:ext uri="{BB962C8B-B14F-4D97-AF65-F5344CB8AC3E}">
        <p14:creationId xmlns:p14="http://schemas.microsoft.com/office/powerpoint/2010/main" val="40053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Vi skal sette opp et standard kart med Webatlas-bakgrunnskart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Nødvendige endringer i </a:t>
            </a:r>
            <a:r>
              <a:rPr lang="nb-NO" smtClean="0"/>
              <a:t>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fullscreen.css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Last inn webatlas.js og 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Zoome </a:t>
            </a:r>
            <a:r>
              <a:rPr lang="nb-NO"/>
              <a:t>inn på Steinkjer (</a:t>
            </a:r>
            <a:r>
              <a:rPr lang="nb-NO" smtClean="0"/>
              <a:t>64.0107043,11.4901134)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Test litt i console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Prøv for eksempel: </a:t>
            </a:r>
            <a:r>
              <a:rPr lang="nb-NO" i="1" smtClean="0"/>
              <a:t>map.setZoom(19)</a:t>
            </a:r>
            <a:endParaRPr lang="nb-NO" i="1"/>
          </a:p>
        </p:txBody>
      </p:sp>
    </p:spTree>
    <p:extLst>
      <p:ext uri="{BB962C8B-B14F-4D97-AF65-F5344CB8AC3E}">
        <p14:creationId xmlns:p14="http://schemas.microsoft.com/office/powerpoint/2010/main" val="36691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Laste inn WMS-tjenester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Utforske L.LayerControl i dokumentasjonen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 til standard WMS-lag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Webatlas WMS-demo: «samferdsel»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/>
              <a:t>Webatlas WMS-demo: </a:t>
            </a:r>
            <a:r>
              <a:rPr lang="nb-NO" smtClean="0"/>
              <a:t>«Arealdekke»</a:t>
            </a:r>
            <a:endParaRPr lang="nb-N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 til GISLINE WMS-tjeneste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Endre standardvisningen til å være  </a:t>
            </a:r>
            <a:endParaRPr lang="nb-NO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map.setView(new </a:t>
            </a:r>
            <a:r>
              <a:rPr lang="nb-NO"/>
              <a:t>L.LatLng(64.0107043,11.4901134</a:t>
            </a:r>
            <a:r>
              <a:rPr lang="nb-NO" smtClean="0"/>
              <a:t>),9);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Test lokalt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Commit + sync til github gh-pages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Test mot github.io</a:t>
            </a:r>
          </a:p>
        </p:txBody>
      </p:sp>
    </p:spTree>
    <p:extLst>
      <p:ext uri="{BB962C8B-B14F-4D97-AF65-F5344CB8AC3E}">
        <p14:creationId xmlns:p14="http://schemas.microsoft.com/office/powerpoint/2010/main" val="7315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Tegne vektordata på toppen av kartet og binde hendelser til de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Legge til en markør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Tegne en sirkel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Tegne en sirkelmarkør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Binde «events» til elementene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Vise popup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Vise popup med youtube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Binde «click»-event som endrer på et annet objekt og fjerner seg selv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Commit + sync til GitHub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18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Hente inn en ekstern GeoJSON-fil med punktdata</a:t>
            </a:r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Referer til datafilen i &lt;head&gt;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en GeoJSON-parser.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 til kartet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Knytt en event til hver «feature»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OnEachFeature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Endre til CircleMarkers fremfor Markers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pointToLayer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(Last inn filen asynkront med JQuery.getJSON() og sette opp kartlag etter den er lastet inn)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Problemer med «cross origin» for localhost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2383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Visualisere punktene på forskjellige måter</a:t>
            </a:r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Vi skal bruke Leaflet.Heat, Leaflet.MaskCanvas og Leaflet.MarkerCluster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MarkerCluster tar i mot standard punktlag i Leaflet</a:t>
            </a:r>
            <a:r>
              <a:rPr lang="nb-NO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Heat og MaskCanvas krever punkter som lister på formen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[[lat,lng],[lat,lng]]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For hver feature lager vi en todimensjonal liste (array)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OnEachFeature, [], .push()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MarkerCluster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MaskCanvas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Eksperimenter med ulike parametere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Commit og sync til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8968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Eksperimentering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Last inn noen andre datasett:</a:t>
            </a:r>
          </a:p>
          <a:p>
            <a:endParaRPr lang="nb-NO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r>
              <a:rPr lang="nb-NO" smtClean="0"/>
              <a:t>Utforsk egne ideer med det du har lært! </a:t>
            </a:r>
          </a:p>
          <a:p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82" y="2254112"/>
            <a:ext cx="221963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Plan for dagen</a:t>
            </a:r>
            <a:endParaRPr lang="nb-NO"/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10"/>
          </p:nvPr>
        </p:nvSpPr>
        <p:spPr>
          <a:xfrm>
            <a:off x="1486013" y="1628802"/>
            <a:ext cx="6171975" cy="4464025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nb-NO"/>
              <a:t>Teori</a:t>
            </a:r>
          </a:p>
          <a:p>
            <a:pPr algn="ctr">
              <a:lnSpc>
                <a:spcPct val="200000"/>
              </a:lnSpc>
            </a:pPr>
            <a:r>
              <a:rPr lang="nb-NO"/>
              <a:t>Praksis</a:t>
            </a:r>
          </a:p>
          <a:p>
            <a:pPr algn="ctr">
              <a:lnSpc>
                <a:spcPct val="200000"/>
              </a:lnSpc>
            </a:pPr>
            <a:r>
              <a:rPr lang="nb-NO"/>
              <a:t>Lunch</a:t>
            </a:r>
          </a:p>
          <a:p>
            <a:pPr algn="ctr">
              <a:lnSpc>
                <a:spcPct val="200000"/>
              </a:lnSpc>
            </a:pPr>
            <a:r>
              <a:rPr lang="nb-NO"/>
              <a:t>Praksis</a:t>
            </a:r>
          </a:p>
          <a:p>
            <a:pPr algn="ctr">
              <a:lnSpc>
                <a:spcPct val="200000"/>
              </a:lnSpc>
            </a:pPr>
            <a:r>
              <a:rPr lang="nb-NO">
                <a:solidFill>
                  <a:srgbClr val="92D050"/>
                </a:solidFill>
              </a:rPr>
              <a:t>Eksperimentering</a:t>
            </a:r>
          </a:p>
        </p:txBody>
      </p:sp>
    </p:spTree>
    <p:extLst>
      <p:ext uri="{BB962C8B-B14F-4D97-AF65-F5344CB8AC3E}">
        <p14:creationId xmlns:p14="http://schemas.microsoft.com/office/powerpoint/2010/main" val="18882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Websider::oppbygging</a:t>
            </a:r>
            <a:endParaRPr lang="nb-NO"/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10"/>
          </p:nvPr>
        </p:nvSpPr>
        <p:spPr>
          <a:xfrm>
            <a:off x="1254691" y="1417639"/>
            <a:ext cx="3984059" cy="4597032"/>
          </a:xfrm>
        </p:spPr>
        <p:txBody>
          <a:bodyPr anchor="ctr">
            <a:normAutofit/>
          </a:bodyPr>
          <a:lstStyle/>
          <a:p>
            <a:r>
              <a:rPr lang="nb-NO" i="1" smtClean="0"/>
              <a:t>«DOM’en»</a:t>
            </a:r>
          </a:p>
          <a:p>
            <a:pPr>
              <a:lnSpc>
                <a:spcPct val="200000"/>
              </a:lnSpc>
            </a:pPr>
            <a:r>
              <a:rPr lang="nb-NO" smtClean="0"/>
              <a:t>Hierarki</a:t>
            </a:r>
          </a:p>
          <a:p>
            <a:pPr>
              <a:lnSpc>
                <a:spcPct val="200000"/>
              </a:lnSpc>
            </a:pPr>
            <a:r>
              <a:rPr lang="nb-NO" smtClean="0"/>
              <a:t>Ingen skilsmisser</a:t>
            </a:r>
          </a:p>
          <a:p>
            <a:pPr>
              <a:lnSpc>
                <a:spcPct val="200000"/>
              </a:lnSpc>
            </a:pPr>
            <a:r>
              <a:rPr lang="nb-NO" smtClean="0"/>
              <a:t>Tag-basert språk (xml)</a:t>
            </a:r>
          </a:p>
        </p:txBody>
      </p:sp>
      <p:pic>
        <p:nvPicPr>
          <p:cNvPr id="1026" name="Picture 2" descr="http://upload.wikimedia.org/wikipedia/commons/thumb/e/e4/JKDOM.SVG/1000px-JKDO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59" y="1417638"/>
            <a:ext cx="3451225" cy="459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457200" y="5812274"/>
            <a:ext cx="29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mtClean="0">
                <a:solidFill>
                  <a:srgbClr val="92D050"/>
                </a:solidFill>
                <a:hlinkClick r:id="rId4"/>
              </a:rPr>
              <a:t>http://www.w3schools.com/</a:t>
            </a:r>
            <a:r>
              <a:rPr lang="nb-NO" smtClean="0">
                <a:solidFill>
                  <a:srgbClr val="92D050"/>
                </a:solidFill>
              </a:rPr>
              <a:t> </a:t>
            </a:r>
            <a:endParaRPr lang="nb-NO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ml5_1.jpg (2048×12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858"/>
            <a:ext cx="9144000" cy="535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Websider</a:t>
            </a:r>
            <a:endParaRPr lang="nb-NO"/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10"/>
          </p:nvPr>
        </p:nvSpPr>
        <p:spPr>
          <a:xfrm>
            <a:off x="1083241" y="1628803"/>
            <a:ext cx="6977518" cy="489558"/>
          </a:xfrm>
        </p:spPr>
        <p:txBody>
          <a:bodyPr>
            <a:normAutofit/>
          </a:bodyPr>
          <a:lstStyle/>
          <a:p>
            <a:pPr algn="ctr"/>
            <a:r>
              <a:rPr lang="nb-NO" smtClean="0"/>
              <a:t>HTML5 – what’s all the fuzz ‘bout?</a:t>
            </a:r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  <p:sp>
        <p:nvSpPr>
          <p:cNvPr id="2" name="Rektangel 1"/>
          <p:cNvSpPr/>
          <p:nvPr/>
        </p:nvSpPr>
        <p:spPr>
          <a:xfrm>
            <a:off x="877552" y="3347363"/>
            <a:ext cx="343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mtClean="0">
                <a:solidFill>
                  <a:schemeClr val="bg1"/>
                </a:solidFill>
              </a:rPr>
              <a:t>Merkenavn</a:t>
            </a:r>
          </a:p>
        </p:txBody>
      </p:sp>
      <p:sp>
        <p:nvSpPr>
          <p:cNvPr id="3" name="Rektangel 2"/>
          <p:cNvSpPr/>
          <p:nvPr/>
        </p:nvSpPr>
        <p:spPr>
          <a:xfrm>
            <a:off x="457199" y="5875338"/>
            <a:ext cx="227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mtClean="0">
                <a:hlinkClick r:id="rId4"/>
              </a:rPr>
              <a:t>www.html5rocks.com</a:t>
            </a:r>
            <a:r>
              <a:rPr lang="nb-NO" smtClean="0"/>
              <a:t> </a:t>
            </a:r>
          </a:p>
        </p:txBody>
      </p:sp>
      <p:sp>
        <p:nvSpPr>
          <p:cNvPr id="8" name="Rektangel 7"/>
          <p:cNvSpPr/>
          <p:nvPr/>
        </p:nvSpPr>
        <p:spPr>
          <a:xfrm>
            <a:off x="5708632" y="3347363"/>
            <a:ext cx="343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mtClean="0">
                <a:solidFill>
                  <a:schemeClr val="bg1"/>
                </a:solidFill>
              </a:rPr>
              <a:t>Videreutvikling av HTML-standard</a:t>
            </a:r>
          </a:p>
        </p:txBody>
      </p:sp>
      <p:sp>
        <p:nvSpPr>
          <p:cNvPr id="9" name="Rektangel 8"/>
          <p:cNvSpPr/>
          <p:nvPr/>
        </p:nvSpPr>
        <p:spPr>
          <a:xfrm>
            <a:off x="2733400" y="4945697"/>
            <a:ext cx="3992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mtClean="0">
                <a:solidFill>
                  <a:schemeClr val="bg1"/>
                </a:solidFill>
              </a:rPr>
              <a:t>Dynamisk, multimedia, cross plattform</a:t>
            </a:r>
          </a:p>
        </p:txBody>
      </p:sp>
    </p:spTree>
    <p:extLst>
      <p:ext uri="{BB962C8B-B14F-4D97-AF65-F5344CB8AC3E}">
        <p14:creationId xmlns:p14="http://schemas.microsoft.com/office/powerpoint/2010/main" val="12180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Dissekering av en webside</a:t>
            </a:r>
            <a:endParaRPr lang="nb-NO"/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49" y="1417638"/>
            <a:ext cx="2286319" cy="2114845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417" y="2317876"/>
            <a:ext cx="2819794" cy="2429214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661" y="3969795"/>
            <a:ext cx="2298951" cy="22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JAvascript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2725421" y="1126328"/>
            <a:ext cx="3550920" cy="4669394"/>
          </a:xfrm>
        </p:spPr>
        <p:txBody>
          <a:bodyPr anchor="ctr">
            <a:normAutofit/>
          </a:bodyPr>
          <a:lstStyle/>
          <a:p>
            <a:pPr algn="ctr"/>
            <a:r>
              <a:rPr lang="nb-NO" dirty="0" smtClean="0"/>
              <a:t>Alt </a:t>
            </a:r>
            <a:r>
              <a:rPr lang="nb-NO" dirty="0"/>
              <a:t>er objekter </a:t>
            </a:r>
          </a:p>
          <a:p>
            <a:pPr algn="ctr"/>
            <a:endParaRPr lang="nb-NO" dirty="0" smtClean="0"/>
          </a:p>
          <a:p>
            <a:pPr algn="ctr"/>
            <a:r>
              <a:rPr lang="nb-NO" dirty="0" err="1" smtClean="0"/>
              <a:t>Object.prototype</a:t>
            </a:r>
            <a:endParaRPr lang="nb-NO" dirty="0" smtClean="0"/>
          </a:p>
          <a:p>
            <a:pPr algn="ctr"/>
            <a:endParaRPr lang="nb-NO" dirty="0" smtClean="0"/>
          </a:p>
          <a:p>
            <a:pPr algn="ctr"/>
            <a:r>
              <a:rPr lang="nb-NO" dirty="0" smtClean="0"/>
              <a:t>(</a:t>
            </a:r>
            <a:r>
              <a:rPr lang="nb-NO" dirty="0" err="1" smtClean="0"/>
              <a:t>function</a:t>
            </a:r>
            <a:r>
              <a:rPr lang="nb-NO" dirty="0" smtClean="0"/>
              <a:t>(</a:t>
            </a:r>
            <a:r>
              <a:rPr lang="nb-NO" dirty="0" err="1" smtClean="0"/>
              <a:t>ns</a:t>
            </a:r>
            <a:r>
              <a:rPr lang="nb-NO" dirty="0" smtClean="0"/>
              <a:t>))(«navn»)</a:t>
            </a:r>
          </a:p>
          <a:p>
            <a:pPr algn="ctr"/>
            <a:endParaRPr lang="nb-NO" dirty="0" smtClean="0"/>
          </a:p>
          <a:p>
            <a:pPr algn="ctr"/>
            <a:r>
              <a:rPr lang="nb-NO" dirty="0" smtClean="0"/>
              <a:t>b=0; a=b; b=1; a </a:t>
            </a:r>
            <a:r>
              <a:rPr lang="nb-NO" dirty="0" smtClean="0">
                <a:solidFill>
                  <a:srgbClr val="92D050"/>
                </a:solidFill>
              </a:rPr>
              <a:t>!= </a:t>
            </a:r>
            <a:r>
              <a:rPr lang="nb-NO" dirty="0" smtClean="0"/>
              <a:t>1</a:t>
            </a:r>
          </a:p>
          <a:p>
            <a:pPr algn="ctr"/>
            <a:r>
              <a:rPr lang="nb-NO" dirty="0"/>
              <a:t>b=[]; a=b; </a:t>
            </a:r>
            <a:r>
              <a:rPr lang="nb-NO" dirty="0" err="1"/>
              <a:t>b.push</a:t>
            </a:r>
            <a:r>
              <a:rPr lang="nb-NO" dirty="0"/>
              <a:t>(1</a:t>
            </a:r>
            <a:r>
              <a:rPr lang="nb-NO" dirty="0" smtClean="0"/>
              <a:t>); a </a:t>
            </a:r>
            <a:r>
              <a:rPr lang="nb-NO" dirty="0" smtClean="0">
                <a:solidFill>
                  <a:srgbClr val="92D050"/>
                </a:solidFill>
              </a:rPr>
              <a:t>== </a:t>
            </a:r>
            <a:r>
              <a:rPr lang="nb-NO" dirty="0" smtClean="0"/>
              <a:t>b</a:t>
            </a:r>
          </a:p>
          <a:p>
            <a:pPr algn="ctr"/>
            <a:endParaRPr lang="nb-NO" dirty="0" smtClean="0"/>
          </a:p>
          <a:p>
            <a:pPr algn="ctr"/>
            <a:r>
              <a:rPr lang="nb-NO" dirty="0" err="1" smtClean="0"/>
              <a:t>this</a:t>
            </a:r>
            <a:r>
              <a:rPr lang="nb-NO" dirty="0" smtClean="0"/>
              <a:t> != </a:t>
            </a:r>
            <a:r>
              <a:rPr lang="nb-NO" dirty="0" err="1" smtClean="0"/>
              <a:t>this</a:t>
            </a:r>
            <a:endParaRPr lang="nb-NO" dirty="0" smtClean="0"/>
          </a:p>
          <a:p>
            <a:pPr algn="ctr"/>
            <a:endParaRPr lang="nb-NO" dirty="0"/>
          </a:p>
          <a:p>
            <a:pPr algn="ctr"/>
            <a:r>
              <a:rPr lang="nb-NO" dirty="0" err="1" smtClean="0"/>
              <a:t>someName</a:t>
            </a:r>
            <a:r>
              <a:rPr lang="nb-NO" dirty="0" smtClean="0"/>
              <a:t>({</a:t>
            </a:r>
            <a:r>
              <a:rPr lang="nb-NO" dirty="0" err="1" smtClean="0"/>
              <a:t>onEacn:kalltilbake</a:t>
            </a:r>
            <a:r>
              <a:rPr lang="nb-NO" dirty="0" smtClean="0"/>
              <a:t>})</a:t>
            </a:r>
          </a:p>
          <a:p>
            <a:pPr algn="ctr"/>
            <a:endParaRPr lang="nb-NO" dirty="0"/>
          </a:p>
          <a:p>
            <a:pPr algn="ctr"/>
            <a:r>
              <a:rPr lang="nb-NO" dirty="0" err="1" smtClean="0"/>
              <a:t>map.on</a:t>
            </a:r>
            <a:r>
              <a:rPr lang="nb-NO" dirty="0" smtClean="0"/>
              <a:t>(”</a:t>
            </a:r>
            <a:r>
              <a:rPr lang="nb-NO" dirty="0" err="1" smtClean="0"/>
              <a:t>event</a:t>
            </a:r>
            <a:r>
              <a:rPr lang="nb-NO" dirty="0" smtClean="0"/>
              <a:t>”, </a:t>
            </a:r>
            <a:r>
              <a:rPr lang="nb-NO" dirty="0" err="1" smtClean="0"/>
              <a:t>kallmeg</a:t>
            </a:r>
            <a:r>
              <a:rPr lang="nb-NO" dirty="0" smtClean="0"/>
              <a:t>)</a:t>
            </a:r>
          </a:p>
          <a:p>
            <a:pPr algn="ctr"/>
            <a:endParaRPr lang="nb-NO" dirty="0"/>
          </a:p>
          <a:p>
            <a:pPr algn="ctr"/>
            <a:r>
              <a:rPr lang="nb-NO" dirty="0" err="1" smtClean="0"/>
              <a:t>Layer</a:t>
            </a:r>
            <a:r>
              <a:rPr lang="nb-NO" dirty="0" smtClean="0"/>
              <a:t>..</a:t>
            </a:r>
            <a:r>
              <a:rPr lang="nb-NO" dirty="0" err="1" smtClean="0"/>
              <a:t>on</a:t>
            </a:r>
            <a:r>
              <a:rPr lang="nb-NO" dirty="0" smtClean="0"/>
              <a:t>().</a:t>
            </a:r>
            <a:r>
              <a:rPr lang="nb-NO" dirty="0" err="1" smtClean="0"/>
              <a:t>add</a:t>
            </a:r>
            <a:r>
              <a:rPr lang="nb-NO" dirty="0" smtClean="0"/>
              <a:t>().show().</a:t>
            </a:r>
            <a:r>
              <a:rPr lang="nb-NO" dirty="0" err="1" smtClean="0"/>
              <a:t>hide</a:t>
            </a:r>
            <a:r>
              <a:rPr lang="nb-NO" dirty="0" smtClean="0"/>
              <a:t>().</a:t>
            </a:r>
            <a:r>
              <a:rPr lang="nb-NO" dirty="0" err="1" smtClean="0"/>
              <a:t>chain</a:t>
            </a:r>
            <a:r>
              <a:rPr lang="nb-NO" dirty="0" smtClean="0"/>
              <a:t>()</a:t>
            </a:r>
          </a:p>
        </p:txBody>
      </p:sp>
      <p:pic>
        <p:nvPicPr>
          <p:cNvPr id="3074" name="Picture 2" descr="crockford.jpg (600×385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2"/>
          <a:stretch/>
        </p:blipFill>
        <p:spPr bwMode="auto">
          <a:xfrm>
            <a:off x="6276340" y="1631011"/>
            <a:ext cx="286766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rockford.jpg (600×385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1"/>
          <a:stretch/>
        </p:blipFill>
        <p:spPr bwMode="auto">
          <a:xfrm>
            <a:off x="0" y="1631011"/>
            <a:ext cx="272542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3"/>
          <a:srcRect r="38479" b="68003"/>
          <a:stretch/>
        </p:blipFill>
        <p:spPr>
          <a:xfrm>
            <a:off x="1323784" y="2065868"/>
            <a:ext cx="6496431" cy="1941585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895" y="3596140"/>
            <a:ext cx="3109977" cy="21376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Kart på internett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nb-NO" smtClean="0"/>
          </a:p>
          <a:p>
            <a:endParaRPr lang="nb-NO"/>
          </a:p>
          <a:p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383280" y="1628802"/>
            <a:ext cx="237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Hvorfor kart? 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486" y="2982772"/>
            <a:ext cx="3130116" cy="29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rkart sva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Norkart svart</Template>
  <TotalTime>1850</TotalTime>
  <Words>1506</Words>
  <Application>Microsoft Office PowerPoint</Application>
  <PresentationFormat>Skjermfremvisning (4:3)</PresentationFormat>
  <Paragraphs>403</Paragraphs>
  <Slides>35</Slides>
  <Notes>14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35</vt:i4>
      </vt:variant>
    </vt:vector>
  </HeadingPairs>
  <TitlesOfParts>
    <vt:vector size="43" baseType="lpstr">
      <vt:lpstr>Arial</vt:lpstr>
      <vt:lpstr>Arial Narrow</vt:lpstr>
      <vt:lpstr>Bell MT</vt:lpstr>
      <vt:lpstr>Calibri</vt:lpstr>
      <vt:lpstr>Calibri Bold</vt:lpstr>
      <vt:lpstr>Wingdings</vt:lpstr>
      <vt:lpstr>ヒラギノ角ゴ ProN W3</vt:lpstr>
      <vt:lpstr>Norkart svart</vt:lpstr>
      <vt:lpstr>Kartteknologier på web webatlas.js</vt:lpstr>
      <vt:lpstr>Forventninger til kurset?</vt:lpstr>
      <vt:lpstr>Noen mål</vt:lpstr>
      <vt:lpstr>Plan for dagen</vt:lpstr>
      <vt:lpstr>Websider::oppbygging</vt:lpstr>
      <vt:lpstr>Websider</vt:lpstr>
      <vt:lpstr>Dissekering av en webside</vt:lpstr>
      <vt:lpstr>JAvascript</vt:lpstr>
      <vt:lpstr>Kart på internett</vt:lpstr>
      <vt:lpstr>Kart på internett</vt:lpstr>
      <vt:lpstr>PowerPoint-presentasjon</vt:lpstr>
      <vt:lpstr>Kart på internett</vt:lpstr>
      <vt:lpstr>Fargebruk, kartografi og visualisering</vt:lpstr>
      <vt:lpstr>Pause</vt:lpstr>
      <vt:lpstr>Verktøykassen til utvikleren</vt:lpstr>
      <vt:lpstr>Verktøykassen til utvikleren</vt:lpstr>
      <vt:lpstr>Verktøykassen til utvikleren</vt:lpstr>
      <vt:lpstr>Verktøykassen til utvikleren</vt:lpstr>
      <vt:lpstr>DEMONSTRASJOn::HTML5-boilerplate</vt:lpstr>
      <vt:lpstr>Verktøykassen til utvikleren</vt:lpstr>
      <vt:lpstr>DEMONSTRASJOn::JQuery</vt:lpstr>
      <vt:lpstr>Chrome developer tools</vt:lpstr>
      <vt:lpstr>DEMONSTRASJOn::Chrome developer tools</vt:lpstr>
      <vt:lpstr>Pause</vt:lpstr>
      <vt:lpstr>Oppsett av github</vt:lpstr>
      <vt:lpstr>Javascript – lett oppvarming</vt:lpstr>
      <vt:lpstr>Manipulering av dOM’en</vt:lpstr>
      <vt:lpstr>Manipulering av dOM’en</vt:lpstr>
      <vt:lpstr>Webatlas.js</vt:lpstr>
      <vt:lpstr>Webatlas.js</vt:lpstr>
      <vt:lpstr>Webatlas.js</vt:lpstr>
      <vt:lpstr>Webatlas.js</vt:lpstr>
      <vt:lpstr>Webatlas.js</vt:lpstr>
      <vt:lpstr>Webatlas.js</vt:lpstr>
      <vt:lpstr>Eksperimentering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Alexander Salveson Nossum</dc:creator>
  <cp:lastModifiedBy>Alexander Salveson Nossum</cp:lastModifiedBy>
  <cp:revision>84</cp:revision>
  <dcterms:created xsi:type="dcterms:W3CDTF">2014-02-06T08:36:02Z</dcterms:created>
  <dcterms:modified xsi:type="dcterms:W3CDTF">2014-02-18T14:54:31Z</dcterms:modified>
</cp:coreProperties>
</file>