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0" r:id="rId3"/>
    <p:sldId id="260" r:id="rId4"/>
    <p:sldId id="263" r:id="rId5"/>
    <p:sldId id="266" r:id="rId6"/>
    <p:sldId id="267" r:id="rId7"/>
    <p:sldId id="268" r:id="rId8"/>
    <p:sldId id="269" r:id="rId9"/>
    <p:sldId id="272" r:id="rId10"/>
    <p:sldId id="284" r:id="rId11"/>
    <p:sldId id="291" r:id="rId12"/>
    <p:sldId id="286" r:id="rId13"/>
    <p:sldId id="287" r:id="rId14"/>
    <p:sldId id="290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77755" autoAdjust="0"/>
  </p:normalViewPr>
  <p:slideViewPr>
    <p:cSldViewPr snapToGrid="0">
      <p:cViewPr varScale="1">
        <p:scale>
          <a:sx n="103" d="100"/>
          <a:sy n="103" d="100"/>
        </p:scale>
        <p:origin x="20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76B3-A1C7-42B7-BAE7-FC622E9E1FEE}" type="datetimeFigureOut">
              <a:rPr lang="nb-NO" smtClean="0"/>
              <a:t>25.02.2014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D476-3F80-4D25-88A7-9556761334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54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b-NO" smtClean="0"/>
              <a:t>Lite/ingen hjelp fra kompilator</a:t>
            </a:r>
          </a:p>
          <a:p>
            <a:pPr lvl="1"/>
            <a:r>
              <a:rPr lang="nb-NO" smtClean="0"/>
              <a:t>"ingen" typer</a:t>
            </a:r>
          </a:p>
          <a:p>
            <a:r>
              <a:rPr lang="nb-NO" smtClean="0"/>
              <a:t>Hva som er dårlig med språket:</a:t>
            </a:r>
          </a:p>
          <a:p>
            <a:r>
              <a:rPr lang="nb-NO" smtClean="0"/>
              <a:t>Alt er objekter </a:t>
            </a:r>
          </a:p>
          <a:p>
            <a:pPr lvl="1"/>
            <a:r>
              <a:rPr lang="nb-NO" smtClean="0"/>
              <a:t>Funksjoner</a:t>
            </a:r>
          </a:p>
          <a:p>
            <a:pPr lvl="1"/>
            <a:r>
              <a:rPr lang="nb-NO" smtClean="0"/>
              <a:t>Variabler</a:t>
            </a:r>
          </a:p>
          <a:p>
            <a:pPr lvl="1"/>
            <a:r>
              <a:rPr lang="nb-NO" smtClean="0"/>
              <a:t>Enkle typer (string, array)</a:t>
            </a:r>
          </a:p>
          <a:p>
            <a:r>
              <a:rPr lang="nb-NO" smtClean="0"/>
              <a:t>Prototype-konsept </a:t>
            </a:r>
          </a:p>
          <a:p>
            <a:pPr lvl="1"/>
            <a:r>
              <a:rPr lang="nb-NO" smtClean="0"/>
              <a:t>prototypen er en slags "objektdefinisjon"</a:t>
            </a:r>
          </a:p>
          <a:p>
            <a:r>
              <a:rPr lang="nb-NO" smtClean="0"/>
              <a:t>Umiddelbare funksjoner som objekter og namespace </a:t>
            </a:r>
          </a:p>
          <a:p>
            <a:pPr lvl="1"/>
            <a:r>
              <a:rPr lang="nb-NO" smtClean="0"/>
              <a:t>(function(ns) {ns.prototype = {a:....}})(NTE)</a:t>
            </a:r>
          </a:p>
          <a:p>
            <a:r>
              <a:rPr lang="nb-NO" smtClean="0"/>
              <a:t>Referanser er "levende" </a:t>
            </a:r>
          </a:p>
          <a:p>
            <a:pPr lvl="1"/>
            <a:r>
              <a:rPr lang="nb-NO" smtClean="0"/>
              <a:t>Ingenting blir kopiert</a:t>
            </a:r>
          </a:p>
          <a:p>
            <a:r>
              <a:rPr lang="nb-NO" smtClean="0"/>
              <a:t>Context, scoping og callbacks </a:t>
            </a:r>
          </a:p>
          <a:p>
            <a:pPr lvl="1"/>
            <a:r>
              <a:rPr lang="nb-NO" smtClean="0"/>
              <a:t>Kjøringen er ikke nødvendigvis "rett frem"/synkronisert</a:t>
            </a:r>
          </a:p>
          <a:p>
            <a:pPr lvl="1"/>
            <a:r>
              <a:rPr lang="nb-NO" smtClean="0"/>
              <a:t>Antagelser er livsfarlige!</a:t>
            </a:r>
          </a:p>
          <a:p>
            <a:pPr lvl="1"/>
            <a:r>
              <a:rPr lang="nb-NO" smtClean="0"/>
              <a:t>var that =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63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Hvorfor kart? </a:t>
            </a:r>
          </a:p>
          <a:p>
            <a:pPr lvl="1"/>
            <a:r>
              <a:rPr lang="nb-NO" smtClean="0"/>
              <a:t>Tabeller med koordinater</a:t>
            </a:r>
          </a:p>
          <a:p>
            <a:pPr lvl="1"/>
            <a:r>
              <a:rPr lang="nb-NO" smtClean="0"/>
              <a:t>Arbeidslister med adresser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Tetthet?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Rekkefølge?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9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Projeksjoner </a:t>
            </a:r>
          </a:p>
          <a:p>
            <a:r>
              <a:rPr lang="nb-NO" smtClean="0"/>
              <a:t>Få 3D (verden)</a:t>
            </a:r>
            <a:r>
              <a:rPr lang="nb-NO" baseline="0" smtClean="0"/>
              <a:t> over på 2D (kartet)</a:t>
            </a:r>
          </a:p>
          <a:p>
            <a:endParaRPr lang="nb-NO" baseline="0" smtClean="0"/>
          </a:p>
          <a:p>
            <a:r>
              <a:rPr lang="nb-NO" smtClean="0"/>
              <a:t>UTM32/33 vs Web Mercator</a:t>
            </a:r>
          </a:p>
          <a:p>
            <a:endParaRPr lang="nb-NO" smtClean="0"/>
          </a:p>
          <a:p>
            <a:r>
              <a:rPr lang="nb-NO" smtClean="0"/>
              <a:t>«uendelig» mange formater og strukturer</a:t>
            </a:r>
            <a:r>
              <a:rPr lang="nb-NO" baseline="0" smtClean="0"/>
              <a:t> (SOSI, Shape, GeoJSON, SQL SimpleFeature)</a:t>
            </a:r>
            <a:endParaRPr lang="nb-NO" smtClean="0"/>
          </a:p>
          <a:p>
            <a:pPr lvl="1"/>
            <a:endParaRPr lang="nb-NO" smtClean="0"/>
          </a:p>
          <a:p>
            <a:pPr lvl="1"/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86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Vektor: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Beskrevet matematisk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uendelig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Må tegnes på nytt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Interaksjon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Tileproblem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 smtClean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Raster: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Punkter / piksler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ikke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Raskt å tegne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Mye brukt på webkart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Tiles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92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Kartografi </a:t>
            </a:r>
          </a:p>
          <a:p>
            <a:pPr lvl="1"/>
            <a:r>
              <a:rPr lang="nb-NO" smtClean="0"/>
              <a:t>Colorbrewer2.org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EVU-kurs på NTNU (7.5 stp) (</a:t>
            </a:r>
            <a:r>
              <a:rPr lang="nb-NO" smtClean="0">
                <a:hlinkClick r:id="rId3"/>
              </a:rPr>
              <a:t>http://videre.ntnu.no/shop/courses/displayitem.do?dn=uid=nv12613,ou=ntnuvproducts,dc=ntnu,dc=org</a:t>
            </a:r>
            <a:r>
              <a:rPr lang="nb-NO" smtClean="0"/>
              <a:t>)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Mer om visualisering: PDF fra EVU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749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Gamledager: Blanke ark </a:t>
            </a:r>
            <a:r>
              <a:rPr lang="nb-NO" smtClean="0">
                <a:sym typeface="Wingdings" panose="05000000000000000000" pitchFamily="2" charset="2"/>
              </a:rPr>
              <a:t></a:t>
            </a:r>
            <a:r>
              <a:rPr lang="nb-NO" smtClean="0"/>
              <a:t> lage fra «bånn av»</a:t>
            </a:r>
          </a:p>
          <a:p>
            <a:endParaRPr lang="nb-NO" smtClean="0"/>
          </a:p>
          <a:p>
            <a:r>
              <a:rPr lang="nb-NO" smtClean="0"/>
              <a:t>Nå: Utnytte det som finnes allerede, bidra inn i verktøykassen </a:t>
            </a:r>
            <a:r>
              <a:rPr lang="nb-NO" smtClean="0">
                <a:sym typeface="Wingdings" panose="05000000000000000000" pitchFamily="2" charset="2"/>
              </a:rPr>
              <a:t> perfeksjonerer/innoverer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978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35" y="2646338"/>
            <a:ext cx="6046732" cy="15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2204864"/>
            <a:ext cx="3888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nb-NO" sz="1500" i="1" cap="none">
                <a:solidFill>
                  <a:srgbClr val="F3F3F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3429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3324672"/>
            <a:ext cx="3888000" cy="7524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nb-NO" sz="900">
                <a:solidFill>
                  <a:srgbClr val="C0C1BF"/>
                </a:solidFill>
                <a:latin typeface="Arial"/>
                <a:cs typeface="Arial"/>
              </a:defRPr>
            </a:lvl1pPr>
          </a:lstStyle>
          <a:p>
            <a:pPr marL="0" lvl="0" indent="0" algn="ctr" defTabSz="342900">
              <a:buFont typeface="Arial"/>
              <a:buNone/>
            </a:pPr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5" name="Rett linje 4"/>
          <p:cNvCxnSpPr/>
          <p:nvPr/>
        </p:nvCxnSpPr>
        <p:spPr>
          <a:xfrm>
            <a:off x="2483768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/>
        </p:nvCxnSpPr>
        <p:spPr>
          <a:xfrm>
            <a:off x="6660232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12" name="Rett linje 11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v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0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gendefinert oppset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2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4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777"/>
            <a:ext cx="8207375" cy="446452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Bild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41" y="4596044"/>
            <a:ext cx="434611" cy="5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/>
          <a:stretch/>
        </p:blipFill>
        <p:spPr>
          <a:xfrm>
            <a:off x="4807550" y="4581130"/>
            <a:ext cx="2087261" cy="5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446402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26800" y="1628800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9" name="Rett linje 8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88915"/>
            <a:ext cx="8208962" cy="597693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1">
                <a:lumMod val="95000"/>
                <a:lumOff val="5000"/>
              </a:schemeClr>
            </a:gs>
            <a:gs pos="95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24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2400" kern="1200" cap="all" baseline="0">
          <a:solidFill>
            <a:schemeClr val="bg1">
              <a:lumMod val="9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5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3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2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»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ebatlas.no/webatlasapi/doku.php?id=WebAtlas%20API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uA_emKrE8R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7" Type="http://schemas.openxmlformats.org/officeDocument/2006/relationships/hyperlink" Target="http://projeksjon.n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geomatikk.ntnu.no/" TargetMode="External"/><Relationship Id="rId5" Type="http://schemas.openxmlformats.org/officeDocument/2006/relationships/hyperlink" Target="http://www.slideshare.net/alexanno/introduksjon-til-informasjonsvisualisering-2014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Kartteknologier på web</a:t>
            </a:r>
            <a:br>
              <a:rPr lang="nb-NO" smtClean="0"/>
            </a:br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 fontScale="92500" lnSpcReduction="20000"/>
          </a:bodyPr>
          <a:lstStyle/>
          <a:p>
            <a:r>
              <a:rPr lang="nb-NO" sz="1500"/>
              <a:t>Robert </a:t>
            </a:r>
            <a:r>
              <a:rPr lang="nb-NO" sz="1500" smtClean="0"/>
              <a:t>Nordan </a:t>
            </a:r>
          </a:p>
          <a:p>
            <a:r>
              <a:rPr lang="nb-NO" sz="1000" smtClean="0"/>
              <a:t>(robert.nordan@norkart.no)</a:t>
            </a:r>
          </a:p>
          <a:p>
            <a:r>
              <a:rPr lang="nb-NO" sz="1500" smtClean="0"/>
              <a:t>Alexander </a:t>
            </a:r>
            <a:r>
              <a:rPr lang="nb-NO" sz="1500"/>
              <a:t>Salveson </a:t>
            </a:r>
            <a:r>
              <a:rPr lang="nb-NO" sz="1500" smtClean="0"/>
              <a:t>Nossum </a:t>
            </a:r>
          </a:p>
          <a:p>
            <a:r>
              <a:rPr lang="nb-NO" sz="1000" smtClean="0"/>
              <a:t>(alexander.nossum@norkart.no)</a:t>
            </a:r>
            <a:endParaRPr lang="nb-NO" sz="1000"/>
          </a:p>
          <a:p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841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725453" y="1406204"/>
            <a:ext cx="760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200">
                <a:solidFill>
                  <a:schemeClr val="bg1"/>
                </a:solidFill>
              </a:rPr>
              <a:t>https://github.com/Norkart/Webatlas.js-doc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83" y="2701795"/>
            <a:ext cx="2597020" cy="21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Konsept: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Ligger på toppen </a:t>
            </a:r>
            <a:r>
              <a:rPr lang="nb-NO" smtClean="0"/>
              <a:t>av </a:t>
            </a:r>
            <a:r>
              <a:rPr lang="nb-NO" smtClean="0"/>
              <a:t>Leaflet.js (leafletjs.com)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Liker seg best i WGS84 og Web </a:t>
            </a:r>
            <a:r>
              <a:rPr lang="nb-NO" dirty="0" err="1" smtClean="0"/>
              <a:t>Mercator</a:t>
            </a:r>
            <a:r>
              <a:rPr lang="nb-NO" dirty="0" smtClean="0"/>
              <a:t> (altså ikke de «norske» UTM32/33)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Finnes støtte for projeksjonshåndtering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All dokumentasjon og </a:t>
            </a:r>
            <a:r>
              <a:rPr lang="nb-NO" dirty="0" err="1" smtClean="0"/>
              <a:t>plugins</a:t>
            </a:r>
            <a:r>
              <a:rPr lang="nb-NO" dirty="0" smtClean="0"/>
              <a:t> for </a:t>
            </a:r>
            <a:r>
              <a:rPr lang="nb-NO" dirty="0" err="1" smtClean="0"/>
              <a:t>Leaflet</a:t>
            </a:r>
            <a:r>
              <a:rPr lang="nb-NO" dirty="0" smtClean="0"/>
              <a:t> fungerer i </a:t>
            </a:r>
            <a:r>
              <a:rPr lang="nb-NO" dirty="0" err="1" smtClean="0"/>
              <a:t>Webatlas.js</a:t>
            </a:r>
            <a:r>
              <a:rPr lang="nb-NO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Hvorfor </a:t>
            </a:r>
            <a:r>
              <a:rPr lang="nb-NO" dirty="0" err="1" smtClean="0"/>
              <a:t>Webatlas.js</a:t>
            </a:r>
            <a:r>
              <a:rPr lang="nb-NO" dirty="0" smtClean="0"/>
              <a:t>?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oppsatte </a:t>
            </a:r>
            <a:r>
              <a:rPr lang="nb-NO" dirty="0" err="1" smtClean="0"/>
              <a:t>bakgrunnskart</a:t>
            </a:r>
            <a:r>
              <a:rPr lang="nb-NO" dirty="0" smtClean="0"/>
              <a:t> – slipper å endre </a:t>
            </a:r>
            <a:r>
              <a:rPr lang="nb-NO" dirty="0" err="1" smtClean="0"/>
              <a:t>URL’er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oppsett av brukslogging for </a:t>
            </a:r>
            <a:r>
              <a:rPr lang="nb-NO" dirty="0" err="1" smtClean="0"/>
              <a:t>bakgrunnskart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Korrekte henvisninger til rettighetshavere basert på zoom-nivå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Norkart</a:t>
            </a:r>
            <a:r>
              <a:rPr lang="nb-NO" dirty="0" smtClean="0"/>
              <a:t> bygger komponenter på </a:t>
            </a:r>
            <a:r>
              <a:rPr lang="nb-NO" dirty="0" err="1" smtClean="0"/>
              <a:t>Webatlas.js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Kommunekart.com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Ruteberegningstjeneste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GetFeatureInfo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Minimap</a:t>
            </a:r>
            <a:r>
              <a:rPr lang="nb-NO" dirty="0" smtClean="0"/>
              <a:t> (</a:t>
            </a:r>
            <a:r>
              <a:rPr lang="nb-NO" dirty="0" err="1" smtClean="0"/>
              <a:t>opensource</a:t>
            </a:r>
            <a:r>
              <a:rPr lang="nb-NO" dirty="0" smtClean="0"/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Fremtidige tjenester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wiki.webatlas.no/webatlasapi/doku.php?id=WebAtlas%20API</a:t>
            </a:r>
            <a:r>
              <a:rPr lang="nb-NO" dirty="0" smtClean="0"/>
              <a:t> </a:t>
            </a:r>
            <a:endParaRPr lang="nb-NO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8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 skal sette opp et standard kart med Webatlas-bakgrunnskart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Nødvendige endringer i </a:t>
            </a:r>
            <a:r>
              <a:rPr lang="nb-NO" smtClean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fullscreen.css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Last inn webatlas.js og 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Zoome </a:t>
            </a:r>
            <a:r>
              <a:rPr lang="nb-NO"/>
              <a:t>inn på Steinkjer (</a:t>
            </a:r>
            <a:r>
              <a:rPr lang="nb-NO" smtClean="0"/>
              <a:t>64.0107043,11.4901134)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litt i console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Prøv for eksempel: </a:t>
            </a:r>
            <a:r>
              <a:rPr lang="nb-NO" i="1" smtClean="0"/>
              <a:t>map.setZoom(19)</a:t>
            </a:r>
            <a:endParaRPr lang="nb-NO" i="1"/>
          </a:p>
        </p:txBody>
      </p:sp>
    </p:spTree>
    <p:extLst>
      <p:ext uri="{BB962C8B-B14F-4D97-AF65-F5344CB8AC3E}">
        <p14:creationId xmlns:p14="http://schemas.microsoft.com/office/powerpoint/2010/main" val="36691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Laste inn WMS-tjenester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Utforske L.LayerControl i dokumentasjonen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standard WMS-lag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Webatlas WMS-demo: «samferdsel»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/>
              <a:t>Webatlas WMS-demo: </a:t>
            </a:r>
            <a:r>
              <a:rPr lang="nb-NO" smtClean="0"/>
              <a:t>«Arealdekke»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GISLINE WMS-tjeneste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Endre standardvisningen til å være  </a:t>
            </a: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map.setView(new </a:t>
            </a:r>
            <a:r>
              <a:rPr lang="nb-NO"/>
              <a:t>L.LatLng(64.0107043,11.4901134</a:t>
            </a:r>
            <a:r>
              <a:rPr lang="nb-NO" smtClean="0"/>
              <a:t>),9);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</a:t>
            </a:r>
            <a:r>
              <a:rPr lang="nb-NO" smtClean="0"/>
              <a:t>lokalt</a:t>
            </a: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731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Tegne vektordata på toppen av kartet og binde hendelser til de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Legge til en 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Binde «events» til elementene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 med youtube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Binde «click»-event som endrer på et annet objekt og fjerner seg </a:t>
            </a:r>
            <a:r>
              <a:rPr lang="nb-NO" smtClean="0"/>
              <a:t>selv</a:t>
            </a: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1571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Hente inn en ekstern GeoJSON-fil med punktdata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Referer til datafilen i &lt;head&gt;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en GeoJSON-parser.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kartet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Knytt en event til hver «feature»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Endre til CircleMarkers fremfor Markers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pointToLayer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(Last inn filen asynkront med JQuery.getJSON() og sette opp kartlag etter den er lastet inn)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Problemer med «cross origin» for 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2383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Visualisere punktene på forskjellige måter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Vi skal bruke Leaflet.Heat, Leaflet.MaskCanvas og Leaflet.MarkerCluster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MarkerCluster tar i mot standard punktlag i Leaflet</a:t>
            </a:r>
            <a:r>
              <a:rPr lang="nb-NO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Heat og MaskCanvas krever punkter som lister på formen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[[lat,lng],[lat,lng]]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For hver feature lager vi en todimensjonal liste (array)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OnEachFeature, [], .push()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MaskCanvas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Eksperimenter med ulike </a:t>
            </a:r>
            <a:r>
              <a:rPr lang="nb-NO" smtClean="0"/>
              <a:t>parametere</a:t>
            </a: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8968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Eksperimentering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Last inn noen andre datasett: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r>
              <a:rPr lang="nb-NO" smtClean="0"/>
              <a:t>Utforsk egne ideer med det du har lært! </a:t>
            </a:r>
          </a:p>
          <a:p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82" y="2254112"/>
            <a:ext cx="22196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090057" y="4626725"/>
            <a:ext cx="4935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>
                <a:hlinkClick r:id="rId2"/>
              </a:rPr>
              <a:t>http</a:t>
            </a:r>
            <a:r>
              <a:rPr lang="nb-NO">
                <a:hlinkClick r:id="rId2"/>
              </a:rPr>
              <a:t>://</a:t>
            </a:r>
            <a:r>
              <a:rPr lang="nb-NO" smtClean="0">
                <a:hlinkClick r:id="rId2"/>
              </a:rPr>
              <a:t>www.youtube.com/watch?v=uA_emKrE8Rg</a:t>
            </a:r>
            <a:r>
              <a:rPr lang="nb-NO" smtClean="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3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JAvascript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2725421" y="1126328"/>
            <a:ext cx="3550920" cy="4669394"/>
          </a:xfrm>
        </p:spPr>
        <p:txBody>
          <a:bodyPr anchor="ctr">
            <a:normAutofit/>
          </a:bodyPr>
          <a:lstStyle/>
          <a:p>
            <a:pPr algn="ctr"/>
            <a:r>
              <a:rPr lang="nb-NO" dirty="0" smtClean="0"/>
              <a:t>Alt </a:t>
            </a:r>
            <a:r>
              <a:rPr lang="nb-NO" dirty="0"/>
              <a:t>er objekter 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Object.prototype</a:t>
            </a:r>
            <a:endParaRPr lang="nb-NO" dirty="0" smtClean="0"/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(</a:t>
            </a:r>
            <a:r>
              <a:rPr lang="nb-NO" dirty="0" err="1" smtClean="0"/>
              <a:t>function</a:t>
            </a:r>
            <a:r>
              <a:rPr lang="nb-NO" dirty="0" smtClean="0"/>
              <a:t>(</a:t>
            </a:r>
            <a:r>
              <a:rPr lang="nb-NO" dirty="0" err="1" smtClean="0"/>
              <a:t>ns</a:t>
            </a:r>
            <a:r>
              <a:rPr lang="nb-NO" dirty="0" smtClean="0"/>
              <a:t>))(«navn»)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b=0; a=b; b=1; a </a:t>
            </a:r>
            <a:r>
              <a:rPr lang="nb-NO" dirty="0" smtClean="0">
                <a:solidFill>
                  <a:srgbClr val="92D050"/>
                </a:solidFill>
              </a:rPr>
              <a:t>!= </a:t>
            </a:r>
            <a:r>
              <a:rPr lang="nb-NO" dirty="0" smtClean="0"/>
              <a:t>1</a:t>
            </a:r>
          </a:p>
          <a:p>
            <a:pPr algn="ctr"/>
            <a:r>
              <a:rPr lang="nb-NO" dirty="0"/>
              <a:t>b=[]; a=b; </a:t>
            </a:r>
            <a:r>
              <a:rPr lang="nb-NO" dirty="0" err="1"/>
              <a:t>b.push</a:t>
            </a:r>
            <a:r>
              <a:rPr lang="nb-NO" dirty="0"/>
              <a:t>(1</a:t>
            </a:r>
            <a:r>
              <a:rPr lang="nb-NO" dirty="0" smtClean="0"/>
              <a:t>); a </a:t>
            </a:r>
            <a:r>
              <a:rPr lang="nb-NO" dirty="0" smtClean="0">
                <a:solidFill>
                  <a:srgbClr val="92D050"/>
                </a:solidFill>
              </a:rPr>
              <a:t>== </a:t>
            </a:r>
            <a:r>
              <a:rPr lang="nb-NO" dirty="0" smtClean="0"/>
              <a:t>b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this</a:t>
            </a:r>
            <a:r>
              <a:rPr lang="nb-NO" dirty="0" smtClean="0"/>
              <a:t> != </a:t>
            </a:r>
            <a:r>
              <a:rPr lang="nb-NO" dirty="0" err="1" smtClean="0"/>
              <a:t>this</a:t>
            </a:r>
            <a:endParaRPr lang="nb-NO" dirty="0" smtClean="0"/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someName</a:t>
            </a:r>
            <a:r>
              <a:rPr lang="nb-NO" dirty="0" smtClean="0"/>
              <a:t>({</a:t>
            </a:r>
            <a:r>
              <a:rPr lang="nb-NO" dirty="0" err="1" smtClean="0"/>
              <a:t>onEacn:kalltilbake</a:t>
            </a:r>
            <a:r>
              <a:rPr lang="nb-NO" dirty="0" smtClean="0"/>
              <a:t>})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map.on</a:t>
            </a:r>
            <a:r>
              <a:rPr lang="nb-NO" dirty="0" smtClean="0"/>
              <a:t>(”</a:t>
            </a:r>
            <a:r>
              <a:rPr lang="nb-NO" dirty="0" err="1" smtClean="0"/>
              <a:t>event</a:t>
            </a:r>
            <a:r>
              <a:rPr lang="nb-NO" dirty="0" smtClean="0"/>
              <a:t>”, </a:t>
            </a:r>
            <a:r>
              <a:rPr lang="nb-NO" dirty="0" err="1" smtClean="0"/>
              <a:t>kallmeg</a:t>
            </a:r>
            <a:r>
              <a:rPr lang="nb-NO" dirty="0" smtClean="0"/>
              <a:t>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Layer</a:t>
            </a:r>
            <a:r>
              <a:rPr lang="nb-NO" dirty="0" smtClean="0"/>
              <a:t>..</a:t>
            </a:r>
            <a:r>
              <a:rPr lang="nb-NO" dirty="0" err="1" smtClean="0"/>
              <a:t>on</a:t>
            </a:r>
            <a:r>
              <a:rPr lang="nb-NO" dirty="0" smtClean="0"/>
              <a:t>().</a:t>
            </a:r>
            <a:r>
              <a:rPr lang="nb-NO" dirty="0" err="1" smtClean="0"/>
              <a:t>add</a:t>
            </a:r>
            <a:r>
              <a:rPr lang="nb-NO" dirty="0" smtClean="0"/>
              <a:t>().show().</a:t>
            </a:r>
            <a:r>
              <a:rPr lang="nb-NO" dirty="0" err="1" smtClean="0"/>
              <a:t>hide</a:t>
            </a:r>
            <a:r>
              <a:rPr lang="nb-NO" dirty="0" smtClean="0"/>
              <a:t>().</a:t>
            </a:r>
            <a:r>
              <a:rPr lang="nb-NO" dirty="0" err="1" smtClean="0"/>
              <a:t>chain</a:t>
            </a:r>
            <a:r>
              <a:rPr lang="nb-NO" dirty="0" smtClean="0"/>
              <a:t>()</a:t>
            </a:r>
          </a:p>
        </p:txBody>
      </p:sp>
      <p:pic>
        <p:nvPicPr>
          <p:cNvPr id="3074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2"/>
          <a:stretch/>
        </p:blipFill>
        <p:spPr bwMode="auto">
          <a:xfrm>
            <a:off x="6276340" y="1631011"/>
            <a:ext cx="2867660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1"/>
          <a:stretch/>
        </p:blipFill>
        <p:spPr bwMode="auto">
          <a:xfrm>
            <a:off x="0" y="1631011"/>
            <a:ext cx="2725420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/>
          <a:srcRect r="38479" b="68003"/>
          <a:stretch/>
        </p:blipFill>
        <p:spPr>
          <a:xfrm>
            <a:off x="1323784" y="2065868"/>
            <a:ext cx="6496431" cy="1941585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895" y="3596140"/>
            <a:ext cx="3109977" cy="21376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383280" y="1628802"/>
            <a:ext cx="237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Hvorfor kart? 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486" y="2982772"/>
            <a:ext cx="3130116" cy="29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Spatial is special</a:t>
            </a:r>
            <a:endParaRPr lang="nb-NO">
              <a:solidFill>
                <a:srgbClr val="92D050"/>
              </a:solidFill>
            </a:endParaRPr>
          </a:p>
        </p:txBody>
      </p:sp>
      <p:pic>
        <p:nvPicPr>
          <p:cNvPr id="4098" name="Picture 2" descr="http://www.texample.net/media/tikz/examples/PNG/map-proje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2909"/>
            <a:ext cx="2947035" cy="29470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rsonal.frostburg.edu/castroup0/world_projecti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98" y="3149629"/>
            <a:ext cx="3123474" cy="24135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2296588"/>
            <a:ext cx="2696091" cy="38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lum bright="5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-1163638"/>
            <a:ext cx="2817813" cy="856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 rot="16200000">
            <a:off x="2312987" y="2484438"/>
            <a:ext cx="7480301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6000">
                <a:solidFill>
                  <a:srgbClr val="C0C0C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VEKTOR</a:t>
            </a:r>
          </a:p>
        </p:txBody>
      </p:sp>
    </p:spTree>
    <p:extLst>
      <p:ext uri="{BB962C8B-B14F-4D97-AF65-F5344CB8AC3E}">
        <p14:creationId xmlns:p14="http://schemas.microsoft.com/office/powerpoint/2010/main" val="2004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Kart på internett</a:t>
            </a:r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1485730" y="2243086"/>
            <a:ext cx="106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nb-NO" sz="3600">
              <a:solidFill>
                <a:schemeClr val="bg1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880757" y="3853365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TMS / XYZ / WMTS</a:t>
            </a:r>
          </a:p>
        </p:txBody>
      </p:sp>
      <p:sp>
        <p:nvSpPr>
          <p:cNvPr id="9" name="Rektangel 8"/>
          <p:cNvSpPr/>
          <p:nvPr/>
        </p:nvSpPr>
        <p:spPr>
          <a:xfrm>
            <a:off x="6196867" y="2698852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WFS</a:t>
            </a:r>
            <a:endParaRPr lang="nb-NO" sz="3600">
              <a:solidFill>
                <a:schemeClr val="bg1"/>
              </a:solidFill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5879408" y="4114975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GeoJSON</a:t>
            </a:r>
            <a:endParaRPr lang="nb-NO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Fargebruk, kartografi og visualisering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3930169"/>
          </a:xfrm>
        </p:spPr>
        <p:txBody>
          <a:bodyPr>
            <a:normAutofit/>
          </a:bodyPr>
          <a:lstStyle/>
          <a:p>
            <a:r>
              <a:rPr lang="nb-NO" sz="1800" smtClean="0"/>
              <a:t>Colorbrewer2.org</a:t>
            </a:r>
          </a:p>
        </p:txBody>
      </p:sp>
      <p:sp>
        <p:nvSpPr>
          <p:cNvPr id="4" name="Rektangel 3"/>
          <p:cNvSpPr/>
          <p:nvPr/>
        </p:nvSpPr>
        <p:spPr>
          <a:xfrm>
            <a:off x="0" y="5558971"/>
            <a:ext cx="8911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sz="1600" smtClean="0"/>
              <a:t>(</a:t>
            </a:r>
            <a:r>
              <a:rPr lang="nb-NO" sz="1600" smtClean="0">
                <a:hlinkClick r:id="rId3"/>
              </a:rPr>
              <a:t>http://videre.ntnu.no/shop/courses/displayitem.do?dn=uid=nv12613,ou=ntnuvproducts,dc=ntnu,dc=org</a:t>
            </a:r>
            <a:r>
              <a:rPr lang="nb-NO" sz="1600" smtClean="0"/>
              <a:t>)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1" y="2155245"/>
            <a:ext cx="5121614" cy="340372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5827453" y="2103309"/>
            <a:ext cx="331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hlinkClick r:id="rId5"/>
              </a:rPr>
              <a:t>http://www.slideshare.net/alexanno/introduksjon-til-informasjonsvisualisering-2014</a:t>
            </a:r>
            <a:r>
              <a:rPr lang="nb-NO" smtClean="0"/>
              <a:t> </a:t>
            </a:r>
            <a:endParaRPr lang="nb-NO"/>
          </a:p>
        </p:txBody>
      </p:sp>
      <p:sp>
        <p:nvSpPr>
          <p:cNvPr id="7" name="Rektangel 6"/>
          <p:cNvSpPr/>
          <p:nvPr/>
        </p:nvSpPr>
        <p:spPr>
          <a:xfrm>
            <a:off x="5827453" y="3527644"/>
            <a:ext cx="3278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>
                <a:hlinkClick r:id="rId6"/>
              </a:rPr>
              <a:t>http://</a:t>
            </a:r>
            <a:r>
              <a:rPr lang="nb-NO">
                <a:hlinkClick r:id="rId6"/>
              </a:rPr>
              <a:t>www.geomatikk.ntnu.no</a:t>
            </a:r>
            <a:r>
              <a:rPr lang="nb-NO" smtClean="0">
                <a:hlinkClick r:id="rId6"/>
              </a:rPr>
              <a:t>/</a:t>
            </a:r>
            <a:r>
              <a:rPr lang="nb-NO" smtClean="0"/>
              <a:t> </a:t>
            </a:r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5827453" y="4173975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>
                <a:hlinkClick r:id="rId7"/>
              </a:rPr>
              <a:t>http://</a:t>
            </a:r>
            <a:r>
              <a:rPr lang="nb-NO">
                <a:hlinkClick r:id="rId7"/>
              </a:rPr>
              <a:t>projeksjon.no</a:t>
            </a:r>
            <a:r>
              <a:rPr lang="nb-NO" smtClean="0">
                <a:hlinkClick r:id="rId7"/>
              </a:rPr>
              <a:t>/</a:t>
            </a:r>
            <a:r>
              <a:rPr lang="nb-NO" smtClean="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134165"/>
            <a:ext cx="8207375" cy="494638"/>
          </a:xfrm>
        </p:spPr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Biblioteker og plugins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</p:txBody>
      </p:sp>
      <p:pic>
        <p:nvPicPr>
          <p:cNvPr id="7170" name="Picture 2" descr="home-cooking-will-please-you.jpg (542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3" y="2046524"/>
            <a:ext cx="3986998" cy="3604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ir_Isaac_Newton_(1643-1727).jpg (396×48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40" y="2046523"/>
            <a:ext cx="2949122" cy="3604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5019040" y="4065933"/>
            <a:ext cx="366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If I have seen further it is by standing </a:t>
            </a:r>
            <a:r>
              <a:rPr lang="nb-NO" i="1" smtClean="0">
                <a:solidFill>
                  <a:srgbClr val="92D050"/>
                </a:solidFill>
                <a:latin typeface="Bell MT" panose="02020503060305020303" pitchFamily="18" charset="0"/>
              </a:rPr>
              <a:t>on the shoulders of Giants</a:t>
            </a:r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r"/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Sir Isaac Newton, 1676</a:t>
            </a:r>
          </a:p>
        </p:txBody>
      </p:sp>
    </p:spTree>
    <p:extLst>
      <p:ext uri="{BB962C8B-B14F-4D97-AF65-F5344CB8AC3E}">
        <p14:creationId xmlns:p14="http://schemas.microsoft.com/office/powerpoint/2010/main" val="36204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kart sv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Norkart svart</Template>
  <TotalTime>1890</TotalTime>
  <Words>734</Words>
  <Application>Microsoft Office PowerPoint</Application>
  <PresentationFormat>Skjermfremvisning (4:3)</PresentationFormat>
  <Paragraphs>213</Paragraphs>
  <Slides>17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4" baseType="lpstr">
      <vt:lpstr>Arial</vt:lpstr>
      <vt:lpstr>Bell MT</vt:lpstr>
      <vt:lpstr>Calibri</vt:lpstr>
      <vt:lpstr>Calibri Bold</vt:lpstr>
      <vt:lpstr>Wingdings</vt:lpstr>
      <vt:lpstr>ヒラギノ角ゴ ProN W3</vt:lpstr>
      <vt:lpstr>Norkart svart</vt:lpstr>
      <vt:lpstr>Kartteknologier på web webatlas.js</vt:lpstr>
      <vt:lpstr>PowerPoint-presentasjon</vt:lpstr>
      <vt:lpstr>JAvascript</vt:lpstr>
      <vt:lpstr>Kart på internett</vt:lpstr>
      <vt:lpstr>Kart på internett</vt:lpstr>
      <vt:lpstr>PowerPoint-presentasjon</vt:lpstr>
      <vt:lpstr>Kart på internett</vt:lpstr>
      <vt:lpstr>Fargebruk, kartografi og visualisering</vt:lpstr>
      <vt:lpstr>Verktøykassen til utvikleren</vt:lpstr>
      <vt:lpstr>PowerPoint-presentasjon</vt:lpstr>
      <vt:lpstr>Webatlas.js</vt:lpstr>
      <vt:lpstr>Webatlas.js</vt:lpstr>
      <vt:lpstr>Webatlas.js</vt:lpstr>
      <vt:lpstr>Webatlas.js</vt:lpstr>
      <vt:lpstr>Webatlas.js</vt:lpstr>
      <vt:lpstr>Webatlas.js</vt:lpstr>
      <vt:lpstr>Eksperimentering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Alexander Salveson Nossum</dc:creator>
  <cp:lastModifiedBy>Alexander Salveson Nossum</cp:lastModifiedBy>
  <cp:revision>92</cp:revision>
  <dcterms:created xsi:type="dcterms:W3CDTF">2014-02-06T08:36:02Z</dcterms:created>
  <dcterms:modified xsi:type="dcterms:W3CDTF">2014-02-25T14:30:33Z</dcterms:modified>
</cp:coreProperties>
</file>