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20"/>
  </p:notesMasterIdLst>
  <p:handoutMasterIdLst>
    <p:handoutMasterId r:id="rId21"/>
  </p:handoutMasterIdLst>
  <p:sldIdLst>
    <p:sldId id="312" r:id="rId2"/>
    <p:sldId id="267" r:id="rId3"/>
    <p:sldId id="311" r:id="rId4"/>
    <p:sldId id="307" r:id="rId5"/>
    <p:sldId id="270" r:id="rId6"/>
    <p:sldId id="271" r:id="rId7"/>
    <p:sldId id="317" r:id="rId8"/>
    <p:sldId id="318" r:id="rId9"/>
    <p:sldId id="319" r:id="rId10"/>
    <p:sldId id="320" r:id="rId11"/>
    <p:sldId id="294" r:id="rId12"/>
    <p:sldId id="298" r:id="rId13"/>
    <p:sldId id="316" r:id="rId14"/>
    <p:sldId id="314" r:id="rId15"/>
    <p:sldId id="300" r:id="rId16"/>
    <p:sldId id="321" r:id="rId17"/>
    <p:sldId id="301" r:id="rId18"/>
    <p:sldId id="289" r:id="rId19"/>
  </p:sldIdLst>
  <p:sldSz cx="12192000" cy="6858000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D00"/>
    <a:srgbClr val="60B5CC"/>
    <a:srgbClr val="5A6378"/>
    <a:srgbClr val="E6E6E6"/>
    <a:srgbClr val="60C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6" autoAdjust="0"/>
    <p:restoredTop sz="66708" autoAdjust="0"/>
  </p:normalViewPr>
  <p:slideViewPr>
    <p:cSldViewPr>
      <p:cViewPr varScale="1">
        <p:scale>
          <a:sx n="58" d="100"/>
          <a:sy n="58" d="100"/>
        </p:scale>
        <p:origin x="1546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8-28T13:31:46.356" idx="7">
    <p:pos x="10" y="10"/>
    <p:text>should be focus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8-10T20:33:47.665" idx="10">
    <p:pos x="10" y="10"/>
    <p:text>How does this scale?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CF1643-4C24-4D28-8AA8-5CF6D9B59475}" type="datetimeFigureOut">
              <a:rPr lang="nb-NO"/>
              <a:pPr>
                <a:defRPr/>
              </a:pPr>
              <a:t>31.08.2017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66D4853-2D6F-4D2D-AD66-FF8FCDE6751B}" type="slidenum">
              <a:rPr lang="nb-NO" altLang="nb-NO"/>
              <a:pPr/>
              <a:t>‹#›</a:t>
            </a:fld>
            <a:endParaRPr lang="nb-NO" alt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2B990F2-2D84-4B52-8DC8-88E82E78F44D}" type="datetimeFigureOut">
              <a:rPr lang="en-US"/>
              <a:pPr>
                <a:defRPr/>
              </a:pPr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6797410-5FF7-46F5-AF1A-87FF7D7F7316}" type="slidenum">
              <a:rPr lang="en-US" altLang="nb-NO"/>
              <a:pPr/>
              <a:t>‹#›</a:t>
            </a:fld>
            <a:endParaRPr lang="en-US" alt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baseline="0" dirty="0"/>
              <a:t>NINA</a:t>
            </a:r>
            <a:r>
              <a:rPr lang="en-US" sz="2400" baseline="0" dirty="0"/>
              <a:t> institute</a:t>
            </a:r>
            <a:endParaRPr lang="en-US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b="1" dirty="0"/>
              <a:t>INVAFISH</a:t>
            </a:r>
            <a:r>
              <a:rPr lang="en-US" sz="2400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/>
              <a:t>ongoing research project on invasive fish species financed by </a:t>
            </a:r>
            <a:r>
              <a:rPr lang="en-US" sz="2400" baseline="0" dirty="0"/>
              <a:t>RCN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400" b="1" baseline="0" dirty="0"/>
              <a:t>Freshwater</a:t>
            </a:r>
            <a:r>
              <a:rPr lang="en-US" sz="2400" baseline="0" dirty="0"/>
              <a:t> fish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97410-5FF7-46F5-AF1A-87FF7D7F7316}" type="slidenum">
              <a:rPr lang="en-US" altLang="nb-NO" smtClean="0"/>
              <a:pPr/>
              <a:t>1</a:t>
            </a:fld>
            <a:endParaRPr lang="en-US" altLang="nb-NO" dirty="0"/>
          </a:p>
        </p:txBody>
      </p:sp>
    </p:spTree>
    <p:extLst>
      <p:ext uri="{BB962C8B-B14F-4D97-AF65-F5344CB8AC3E}">
        <p14:creationId xmlns:p14="http://schemas.microsoft.com/office/powerpoint/2010/main" val="3572376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="1" dirty="0" err="1"/>
              <a:t>Webapp</a:t>
            </a:r>
            <a:r>
              <a:rPr lang="nb-NO" baseline="0" dirty="0"/>
              <a:t> </a:t>
            </a:r>
            <a:r>
              <a:rPr lang="nb-NO" baseline="0" dirty="0" err="1"/>
              <a:t>with</a:t>
            </a:r>
            <a:r>
              <a:rPr lang="nb-NO" baseline="0" dirty="0"/>
              <a:t> 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="1" baseline="0" dirty="0"/>
              <a:t>simple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aseline="0" dirty="0"/>
              <a:t>Ideal for </a:t>
            </a:r>
            <a:r>
              <a:rPr lang="nb-NO" b="1" baseline="0" dirty="0" err="1"/>
              <a:t>researchers</a:t>
            </a:r>
            <a:r>
              <a:rPr lang="nb-NO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97410-5FF7-46F5-AF1A-87FF7D7F7316}" type="slidenum">
              <a:rPr lang="en-US" altLang="nb-NO" smtClean="0"/>
              <a:pPr/>
              <a:t>10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28025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97410-5FF7-46F5-AF1A-87FF7D7F7316}" type="slidenum">
              <a:rPr lang="en-US" altLang="nb-NO" smtClean="0"/>
              <a:pPr/>
              <a:t>11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32535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nb-NO" b="1" dirty="0"/>
              <a:t>Pen</a:t>
            </a:r>
            <a:r>
              <a:rPr lang="nb-NO" b="1" baseline="0" dirty="0"/>
              <a:t> and Paper </a:t>
            </a:r>
            <a:r>
              <a:rPr lang="nb-NO" b="0" baseline="0" dirty="0"/>
              <a:t>-  </a:t>
            </a:r>
            <a:r>
              <a:rPr lang="nb-NO" b="0" baseline="0" dirty="0" err="1"/>
              <a:t>classic</a:t>
            </a:r>
            <a:r>
              <a:rPr lang="nb-NO" b="0" baseline="0" dirty="0"/>
              <a:t> </a:t>
            </a:r>
            <a:r>
              <a:rPr lang="nb-NO" b="0" baseline="0" dirty="0" err="1"/>
              <a:t>approach</a:t>
            </a:r>
            <a:endParaRPr lang="nb-NO" b="1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endParaRPr lang="nb-NO" b="1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nb-NO" b="1" dirty="0" err="1"/>
              <a:t>Qfield</a:t>
            </a:r>
            <a:r>
              <a:rPr lang="nb-NO" dirty="0"/>
              <a:t> (</a:t>
            </a:r>
            <a:r>
              <a:rPr lang="nb-NO" dirty="0" err="1"/>
              <a:t>Android</a:t>
            </a:r>
            <a:r>
              <a:rPr lang="nb-NO" dirty="0"/>
              <a:t>)</a:t>
            </a:r>
            <a:endParaRPr lang="en-GB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nb-NO" b="1" dirty="0"/>
              <a:t>QGIS</a:t>
            </a:r>
            <a:r>
              <a:rPr lang="nb-NO" dirty="0"/>
              <a:t> (Windows Tablet)</a:t>
            </a:r>
            <a:endParaRPr lang="en-GB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nb-NO" b="1" dirty="0" err="1"/>
              <a:t>IntraMaps</a:t>
            </a:r>
            <a:r>
              <a:rPr lang="nb-NO" b="1" dirty="0"/>
              <a:t> </a:t>
            </a:r>
            <a:r>
              <a:rPr lang="nb-NO" b="1" dirty="0" err="1"/>
              <a:t>Roam</a:t>
            </a:r>
            <a:r>
              <a:rPr lang="nb-NO" b="1" dirty="0"/>
              <a:t> </a:t>
            </a:r>
            <a:r>
              <a:rPr lang="nb-NO" dirty="0"/>
              <a:t>(Windows</a:t>
            </a:r>
            <a:r>
              <a:rPr lang="nb-NO" baseline="0" dirty="0"/>
              <a:t> )</a:t>
            </a:r>
          </a:p>
          <a:p>
            <a:pPr marL="628650" lvl="1" indent="-171450" fontAlgn="t">
              <a:buFont typeface="Arial" panose="020B0604020202020204" pitchFamily="34" charset="0"/>
              <a:buChar char="•"/>
            </a:pPr>
            <a:r>
              <a:rPr lang="nb-NO" baseline="0" dirty="0" err="1"/>
              <a:t>Based</a:t>
            </a:r>
            <a:r>
              <a:rPr lang="nb-NO" baseline="0" dirty="0"/>
              <a:t> </a:t>
            </a:r>
            <a:r>
              <a:rPr lang="nb-NO" baseline="0" dirty="0" err="1"/>
              <a:t>on</a:t>
            </a:r>
            <a:r>
              <a:rPr lang="nb-NO" baseline="0" dirty="0"/>
              <a:t> </a:t>
            </a:r>
            <a:r>
              <a:rPr lang="nb-NO" b="1" baseline="0" dirty="0"/>
              <a:t>QGIS</a:t>
            </a:r>
          </a:p>
          <a:p>
            <a:pPr marL="171450" lvl="0" indent="-171450" fontAlgn="t">
              <a:buFont typeface="Arial" panose="020B0604020202020204" pitchFamily="34" charset="0"/>
              <a:buChar char="•"/>
            </a:pPr>
            <a:r>
              <a:rPr lang="nb-NO" b="1" baseline="0" dirty="0" err="1"/>
              <a:t>Lizmap</a:t>
            </a:r>
            <a:r>
              <a:rPr lang="nb-NO" b="0" baseline="0" dirty="0"/>
              <a:t> – </a:t>
            </a:r>
            <a:r>
              <a:rPr lang="nb-NO" b="0" baseline="0" dirty="0" err="1"/>
              <a:t>Webbrowser</a:t>
            </a:r>
            <a:r>
              <a:rPr lang="nb-NO" b="0" baseline="0" dirty="0"/>
              <a:t> </a:t>
            </a:r>
            <a:endParaRPr lang="en-GB" b="1" dirty="0"/>
          </a:p>
          <a:p>
            <a:pPr marL="171450" indent="-171450" fontAlgn="auto">
              <a:buFont typeface="Arial" panose="020B0604020202020204" pitchFamily="34" charset="0"/>
              <a:buChar char="•"/>
            </a:pPr>
            <a:r>
              <a:rPr lang="nb-NO" b="1" dirty="0" err="1"/>
              <a:t>OpenDataKit</a:t>
            </a:r>
            <a:endParaRPr lang="nb-NO" b="1" dirty="0"/>
          </a:p>
          <a:p>
            <a:pPr marL="628650" lvl="1" indent="-171450" fontAlgn="auto">
              <a:buFont typeface="Arial" panose="020B0604020202020204" pitchFamily="34" charset="0"/>
              <a:buChar char="•"/>
            </a:pPr>
            <a:r>
              <a:rPr lang="nb-NO" dirty="0"/>
              <a:t>Data </a:t>
            </a:r>
            <a:r>
              <a:rPr lang="nb-NO" dirty="0" err="1"/>
              <a:t>collection</a:t>
            </a:r>
            <a:r>
              <a:rPr lang="nb-NO" dirty="0"/>
              <a:t> suite </a:t>
            </a:r>
          </a:p>
          <a:p>
            <a:pPr marL="628650" lvl="1" indent="-171450" fontAlgn="auto">
              <a:buFont typeface="Arial" panose="020B0604020202020204" pitchFamily="34" charset="0"/>
              <a:buChar char="•"/>
            </a:pPr>
            <a:r>
              <a:rPr lang="nb-NO" dirty="0"/>
              <a:t>Client</a:t>
            </a:r>
            <a:r>
              <a:rPr lang="nb-NO" baseline="0" dirty="0"/>
              <a:t> + Server</a:t>
            </a:r>
          </a:p>
          <a:p>
            <a:pPr marL="171450" lvl="0" indent="-171450" fontAlgn="auto">
              <a:buFont typeface="Arial" panose="020B0604020202020204" pitchFamily="34" charset="0"/>
              <a:buChar char="•"/>
            </a:pPr>
            <a:r>
              <a:rPr lang="nb-NO" b="1" baseline="0" dirty="0" err="1"/>
              <a:t>GeoShape</a:t>
            </a:r>
            <a:endParaRPr lang="nb-NO" b="1" baseline="0" dirty="0"/>
          </a:p>
          <a:p>
            <a:pPr marL="628650" lvl="1" indent="-171450" fontAlgn="auto">
              <a:buFont typeface="Arial" panose="020B0604020202020204" pitchFamily="34" charset="0"/>
              <a:buChar char="•"/>
            </a:pPr>
            <a:r>
              <a:rPr lang="nb-NO" dirty="0"/>
              <a:t>Data </a:t>
            </a:r>
            <a:r>
              <a:rPr lang="nb-NO" dirty="0" err="1"/>
              <a:t>collection</a:t>
            </a:r>
            <a:r>
              <a:rPr lang="nb-NO" dirty="0"/>
              <a:t> suite </a:t>
            </a:r>
          </a:p>
          <a:p>
            <a:pPr marL="628650" lvl="1" indent="-171450" fontAlgn="auto">
              <a:buFont typeface="Arial" panose="020B0604020202020204" pitchFamily="34" charset="0"/>
              <a:buChar char="•"/>
            </a:pPr>
            <a:r>
              <a:rPr lang="nb-NO" dirty="0"/>
              <a:t>Client</a:t>
            </a:r>
            <a:r>
              <a:rPr lang="nb-NO" baseline="0" dirty="0"/>
              <a:t> + Server</a:t>
            </a:r>
          </a:p>
          <a:p>
            <a:pPr marL="171450" lvl="0" indent="-171450" fontAlgn="auto">
              <a:buFont typeface="Arial" panose="020B0604020202020204" pitchFamily="34" charset="0"/>
              <a:buChar char="•"/>
            </a:pPr>
            <a:endParaRPr lang="nb-NO" baseline="0" dirty="0"/>
          </a:p>
          <a:p>
            <a:pPr marL="171450" lvl="0" indent="-171450" fontAlgn="auto">
              <a:buFont typeface="Arial" panose="020B0604020202020204" pitchFamily="34" charset="0"/>
              <a:buChar char="•"/>
            </a:pPr>
            <a:r>
              <a:rPr lang="nb-NO" b="1" baseline="0" dirty="0" err="1"/>
              <a:t>Synchronisation</a:t>
            </a:r>
            <a:r>
              <a:rPr lang="nb-NO" b="1" baseline="0" dirty="0"/>
              <a:t> </a:t>
            </a:r>
            <a:r>
              <a:rPr lang="nb-NO" b="0" baseline="0" dirty="0"/>
              <a:t> </a:t>
            </a:r>
          </a:p>
          <a:p>
            <a:pPr marL="628650" lvl="1" indent="-171450" fontAlgn="auto">
              <a:buFont typeface="Arial" panose="020B0604020202020204" pitchFamily="34" charset="0"/>
              <a:buChar char="•"/>
            </a:pPr>
            <a:r>
              <a:rPr lang="nb-NO" b="0" baseline="0" dirty="0" err="1"/>
              <a:t>Internet</a:t>
            </a:r>
            <a:endParaRPr lang="nb-NO" b="0" baseline="0" dirty="0"/>
          </a:p>
          <a:p>
            <a:pPr marL="628650" lvl="1" indent="-171450" fontAlgn="auto">
              <a:buFont typeface="Arial" panose="020B0604020202020204" pitchFamily="34" charset="0"/>
              <a:buChar char="•"/>
            </a:pPr>
            <a:r>
              <a:rPr lang="nb-NO" b="0" baseline="0" dirty="0"/>
              <a:t>Later </a:t>
            </a:r>
            <a:r>
              <a:rPr lang="nb-NO" b="0" baseline="0" dirty="0" err="1"/>
              <a:t>merge</a:t>
            </a:r>
            <a:r>
              <a:rPr lang="nb-NO" b="0" baseline="0" dirty="0"/>
              <a:t> … </a:t>
            </a:r>
            <a:endParaRPr lang="en-GB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97410-5FF7-46F5-AF1A-87FF7D7F7316}" type="slidenum">
              <a:rPr lang="en-US" altLang="nb-NO" smtClean="0"/>
              <a:pPr/>
              <a:t>12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399053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QGIS in-built</a:t>
            </a:r>
            <a:r>
              <a:rPr lang="en-US" baseline="0" dirty="0"/>
              <a:t> functions not enough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97410-5FF7-46F5-AF1A-87FF7D7F7316}" type="slidenum">
              <a:rPr lang="en-US" altLang="nb-NO" smtClean="0"/>
              <a:pPr/>
              <a:t>13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769021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Insert</a:t>
            </a:r>
            <a:r>
              <a:rPr lang="en-US" dirty="0"/>
              <a:t> Data via </a:t>
            </a:r>
            <a:r>
              <a:rPr lang="en-US" b="1" dirty="0"/>
              <a:t>Browser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Support </a:t>
            </a:r>
            <a:r>
              <a:rPr lang="en-US" b="1" dirty="0"/>
              <a:t>Relations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did</a:t>
            </a:r>
            <a:r>
              <a:rPr lang="en-US" baseline="0" dirty="0"/>
              <a:t> </a:t>
            </a:r>
            <a:r>
              <a:rPr lang="en-US" b="1" baseline="0" dirty="0"/>
              <a:t>not work </a:t>
            </a:r>
            <a:r>
              <a:rPr lang="en-US" baseline="0" dirty="0"/>
              <a:t>yet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Works on </a:t>
            </a:r>
            <a:r>
              <a:rPr lang="en-US" b="1" baseline="0" dirty="0"/>
              <a:t>Mobile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Relativley</a:t>
            </a:r>
            <a:r>
              <a:rPr lang="en-US" dirty="0"/>
              <a:t> simple to set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97410-5FF7-46F5-AF1A-87FF7D7F7316}" type="slidenum">
              <a:rPr lang="en-US" altLang="nb-NO" smtClean="0"/>
              <a:pPr/>
              <a:t>14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4457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97410-5FF7-46F5-AF1A-87FF7D7F7316}" type="slidenum">
              <a:rPr lang="en-US" altLang="nb-NO" smtClean="0"/>
              <a:pPr/>
              <a:t>15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467209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25763" y="850900"/>
            <a:ext cx="4075112" cy="2292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nb-NO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="1" dirty="0" err="1"/>
              <a:t>PostgreSQL</a:t>
            </a:r>
            <a:r>
              <a:rPr lang="nb-NO" b="1" baseline="0" dirty="0"/>
              <a:t> </a:t>
            </a:r>
            <a:r>
              <a:rPr lang="nb-NO" b="1" baseline="0" dirty="0" err="1"/>
              <a:t>Functions</a:t>
            </a:r>
            <a:endParaRPr lang="nb-NO" b="1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="1" baseline="0" dirty="0"/>
              <a:t>PL/</a:t>
            </a:r>
            <a:r>
              <a:rPr lang="nb-NO" b="1" baseline="0" dirty="0" err="1"/>
              <a:t>pgSQL</a:t>
            </a:r>
            <a:endParaRPr lang="nb-NO" b="1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="1" baseline="0" dirty="0"/>
              <a:t>Python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="1" baseline="0" dirty="0"/>
              <a:t>…</a:t>
            </a:r>
            <a:endParaRPr lang="nb-NO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="1" dirty="0"/>
              <a:t>Location matching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/>
              <a:t>Matches locations to lakes </a:t>
            </a:r>
            <a:r>
              <a:rPr lang="nb-NO" b="1" dirty="0" err="1"/>
              <a:t>automatically</a:t>
            </a:r>
            <a:endParaRPr lang="nb-NO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="1" dirty="0"/>
              <a:t>Trigger</a:t>
            </a:r>
            <a:endParaRPr lang="nb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/>
              <a:t>Handles </a:t>
            </a:r>
            <a:r>
              <a:rPr lang="nb-NO" dirty="0" err="1"/>
              <a:t>difficult</a:t>
            </a:r>
            <a:r>
              <a:rPr lang="nb-NO" dirty="0"/>
              <a:t> cases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b="1" dirty="0" err="1"/>
              <a:t>Distance</a:t>
            </a:r>
            <a:r>
              <a:rPr lang="nb-NO" b="1" baseline="0" dirty="0"/>
              <a:t> to </a:t>
            </a:r>
            <a:r>
              <a:rPr lang="nb-NO" b="1" baseline="0" dirty="0" err="1"/>
              <a:t>road</a:t>
            </a:r>
            <a:endParaRPr lang="nb-NO" b="1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dirty="0" err="1"/>
              <a:t>closest</a:t>
            </a:r>
            <a:r>
              <a:rPr lang="nb-NO" dirty="0"/>
              <a:t> </a:t>
            </a:r>
            <a:r>
              <a:rPr lang="nb-NO" b="1" dirty="0" err="1"/>
              <a:t>distance</a:t>
            </a:r>
            <a:r>
              <a:rPr lang="nb-NO" dirty="0"/>
              <a:t> to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road</a:t>
            </a:r>
            <a:endParaRPr lang="nb-NO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b="1" dirty="0"/>
              <a:t>True</a:t>
            </a:r>
            <a:r>
              <a:rPr lang="nb-NO" baseline="0" dirty="0"/>
              <a:t> polygon-line-</a:t>
            </a:r>
            <a:r>
              <a:rPr lang="nb-NO" baseline="0" dirty="0" err="1"/>
              <a:t>distance</a:t>
            </a:r>
            <a:endParaRPr lang="nb-NO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baseline="0" dirty="0" err="1"/>
              <a:t>Wrapped</a:t>
            </a:r>
            <a:r>
              <a:rPr lang="nb-NO" baseline="0" dirty="0"/>
              <a:t> in </a:t>
            </a:r>
            <a:r>
              <a:rPr lang="nb-NO" b="1" baseline="0" dirty="0" err="1"/>
              <a:t>function</a:t>
            </a:r>
            <a:endParaRPr lang="nb-NO" b="1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b="1" baseline="0" dirty="0" err="1"/>
              <a:t>Closest</a:t>
            </a:r>
            <a:r>
              <a:rPr lang="nb-NO" b="1" baseline="0" dirty="0"/>
              <a:t> Fish </a:t>
            </a:r>
            <a:r>
              <a:rPr lang="nb-NO" b="1" baseline="0" dirty="0" err="1"/>
              <a:t>Population</a:t>
            </a:r>
            <a:endParaRPr lang="nb-NO" b="1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="1" dirty="0" err="1"/>
              <a:t>closest</a:t>
            </a:r>
            <a:r>
              <a:rPr lang="nb-NO" dirty="0"/>
              <a:t> </a:t>
            </a:r>
            <a:r>
              <a:rPr lang="nb-NO" dirty="0" err="1"/>
              <a:t>fish</a:t>
            </a:r>
            <a:r>
              <a:rPr lang="nb-NO" dirty="0"/>
              <a:t> </a:t>
            </a:r>
            <a:r>
              <a:rPr lang="nb-NO" dirty="0" err="1"/>
              <a:t>population</a:t>
            </a:r>
            <a:r>
              <a:rPr lang="nb-NO" dirty="0"/>
              <a:t> at a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b="1" dirty="0"/>
              <a:t>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/>
              <a:t>Output: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nb-NO" b="1" dirty="0"/>
              <a:t>linear </a:t>
            </a:r>
            <a:r>
              <a:rPr lang="nb-NO" b="1" dirty="0" err="1"/>
              <a:t>distance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lake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nb-NO" b="0" dirty="0" err="1"/>
              <a:t>Future</a:t>
            </a:r>
            <a:r>
              <a:rPr lang="nb-NO" b="1" dirty="0"/>
              <a:t>:</a:t>
            </a:r>
            <a:r>
              <a:rPr lang="nb-NO" dirty="0"/>
              <a:t> </a:t>
            </a:r>
            <a:r>
              <a:rPr lang="nb-NO" b="1" dirty="0"/>
              <a:t>river</a:t>
            </a:r>
            <a:r>
              <a:rPr lang="nb-NO" dirty="0"/>
              <a:t> </a:t>
            </a:r>
            <a:r>
              <a:rPr lang="nb-NO" dirty="0" err="1"/>
              <a:t>distance</a:t>
            </a:r>
            <a:r>
              <a:rPr lang="nb-NO" dirty="0"/>
              <a:t> (?)</a:t>
            </a:r>
            <a:endParaRPr lang="nb-NO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="1" dirty="0" err="1"/>
              <a:t>routing</a:t>
            </a:r>
            <a:r>
              <a:rPr lang="nb-NO" b="1" dirty="0"/>
              <a:t> </a:t>
            </a:r>
            <a:r>
              <a:rPr lang="nb-NO" b="1" dirty="0" err="1"/>
              <a:t>on</a:t>
            </a:r>
            <a:r>
              <a:rPr lang="nb-NO" b="1" dirty="0"/>
              <a:t> river</a:t>
            </a:r>
            <a:r>
              <a:rPr lang="nb-NO" dirty="0"/>
              <a:t> </a:t>
            </a:r>
            <a:r>
              <a:rPr lang="nb-NO" dirty="0" err="1"/>
              <a:t>network</a:t>
            </a:r>
            <a:endParaRPr lang="nb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/>
              <a:t>Rivers</a:t>
            </a:r>
            <a:r>
              <a:rPr lang="nb-NO" baseline="0" dirty="0"/>
              <a:t> = </a:t>
            </a:r>
            <a:r>
              <a:rPr lang="nb-NO" baseline="0" dirty="0" err="1"/>
              <a:t>streets</a:t>
            </a:r>
            <a:endParaRPr lang="nb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/>
              <a:t>«river </a:t>
            </a:r>
            <a:r>
              <a:rPr lang="nb-NO" dirty="0" err="1"/>
              <a:t>distance</a:t>
            </a:r>
            <a:r>
              <a:rPr lang="nb-NO" dirty="0"/>
              <a:t>» </a:t>
            </a:r>
            <a:r>
              <a:rPr lang="nb-NO" dirty="0" err="1"/>
              <a:t>between</a:t>
            </a:r>
            <a:r>
              <a:rPr lang="nb-NO" dirty="0"/>
              <a:t> lakes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 err="1"/>
              <a:t>Finds</a:t>
            </a:r>
            <a:r>
              <a:rPr lang="nb-NO" dirty="0"/>
              <a:t> all lakes </a:t>
            </a:r>
            <a:r>
              <a:rPr lang="nb-NO" dirty="0" err="1"/>
              <a:t>upstream</a:t>
            </a:r>
            <a:endParaRPr lang="nb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 err="1"/>
              <a:t>Individual</a:t>
            </a:r>
            <a:r>
              <a:rPr lang="nb-NO" dirty="0"/>
              <a:t> </a:t>
            </a:r>
            <a:r>
              <a:rPr lang="nb-NO" dirty="0" err="1"/>
              <a:t>cost</a:t>
            </a:r>
            <a:r>
              <a:rPr lang="nb-NO" dirty="0"/>
              <a:t> for </a:t>
            </a:r>
            <a:r>
              <a:rPr lang="nb-NO" dirty="0" err="1"/>
              <a:t>each</a:t>
            </a:r>
            <a:r>
              <a:rPr lang="nb-NO" dirty="0"/>
              <a:t> river segment (</a:t>
            </a:r>
            <a:r>
              <a:rPr lang="nb-NO" dirty="0" err="1"/>
              <a:t>length</a:t>
            </a:r>
            <a:r>
              <a:rPr lang="nb-NO" dirty="0"/>
              <a:t>, </a:t>
            </a:r>
            <a:r>
              <a:rPr lang="nb-NO" dirty="0" err="1"/>
              <a:t>slope</a:t>
            </a:r>
            <a:r>
              <a:rPr lang="nb-NO" dirty="0"/>
              <a:t>, …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/>
              <a:t>River </a:t>
            </a:r>
            <a:r>
              <a:rPr lang="nb-NO" dirty="0" err="1"/>
              <a:t>distance</a:t>
            </a:r>
            <a:r>
              <a:rPr lang="nb-NO" dirty="0"/>
              <a:t> </a:t>
            </a:r>
            <a:r>
              <a:rPr lang="nb-NO" dirty="0" err="1"/>
              <a:t>matrix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lakes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nb-NO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b="1" dirty="0"/>
              <a:t>TRIGGER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 err="1"/>
              <a:t>Quality</a:t>
            </a:r>
            <a:r>
              <a:rPr lang="nb-NO" baseline="0" dirty="0"/>
              <a:t> </a:t>
            </a:r>
            <a:r>
              <a:rPr lang="nb-NO" baseline="0" dirty="0" err="1"/>
              <a:t>assurrance</a:t>
            </a:r>
            <a:endParaRPr lang="nb-NO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aseline="0" dirty="0"/>
              <a:t>Location must be in Scandinavia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aseline="0" dirty="0" err="1"/>
              <a:t>Automatically</a:t>
            </a:r>
            <a:r>
              <a:rPr lang="nb-NO" baseline="0" dirty="0"/>
              <a:t> </a:t>
            </a:r>
            <a:r>
              <a:rPr lang="nb-NO" baseline="0" dirty="0" err="1"/>
              <a:t>assign</a:t>
            </a:r>
            <a:r>
              <a:rPr lang="nb-NO" baseline="0" dirty="0"/>
              <a:t>: </a:t>
            </a:r>
            <a:r>
              <a:rPr lang="nb-NO" baseline="0" dirty="0" err="1"/>
              <a:t>county</a:t>
            </a:r>
            <a:r>
              <a:rPr lang="nb-NO" baseline="0" dirty="0"/>
              <a:t>, </a:t>
            </a:r>
            <a:r>
              <a:rPr lang="nb-NO" baseline="0" dirty="0" err="1"/>
              <a:t>elevation</a:t>
            </a:r>
            <a:r>
              <a:rPr lang="nb-NO" baseline="0" dirty="0"/>
              <a:t>, </a:t>
            </a:r>
            <a:r>
              <a:rPr lang="nb-NO" baseline="0" dirty="0" err="1"/>
              <a:t>climate</a:t>
            </a:r>
            <a:r>
              <a:rPr lang="nb-NO" baseline="0" dirty="0"/>
              <a:t>, landcover …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3C99F3C-0E16-4BFD-9F77-F19E3B4101DE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6953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Process</a:t>
            </a:r>
            <a:r>
              <a:rPr lang="en-US" baseline="0" dirty="0"/>
              <a:t> on </a:t>
            </a:r>
            <a:r>
              <a:rPr lang="en-US" b="0" baseline="0" dirty="0"/>
              <a:t>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Get custom </a:t>
            </a:r>
            <a:r>
              <a:rPr lang="en-US" b="1" baseline="0" dirty="0"/>
              <a:t>data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97410-5FF7-46F5-AF1A-87FF7D7F7316}" type="slidenum">
              <a:rPr lang="en-US" altLang="nb-NO" smtClean="0"/>
              <a:pPr/>
              <a:t>17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504798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Lots of </a:t>
            </a:r>
            <a:r>
              <a:rPr lang="en-US" b="1" dirty="0"/>
              <a:t>Open Source packages </a:t>
            </a:r>
            <a:r>
              <a:rPr lang="en-US" dirty="0"/>
              <a:t>for almost all needs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Interoperability</a:t>
            </a:r>
            <a:r>
              <a:rPr lang="en-US" dirty="0"/>
              <a:t> as a big plus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Suitable for </a:t>
            </a:r>
            <a:r>
              <a:rPr lang="en-US" b="1" dirty="0"/>
              <a:t>large amounts of data </a:t>
            </a:r>
            <a:r>
              <a:rPr lang="en-US" dirty="0"/>
              <a:t>and demanding </a:t>
            </a:r>
            <a:r>
              <a:rPr lang="en-US" b="1" dirty="0"/>
              <a:t>computations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QGIS</a:t>
            </a:r>
            <a:r>
              <a:rPr lang="en-US" dirty="0"/>
              <a:t> loves </a:t>
            </a:r>
            <a:r>
              <a:rPr lang="en-US" b="1" dirty="0"/>
              <a:t>PostGIS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Important step towards </a:t>
            </a:r>
            <a:r>
              <a:rPr lang="en-US" b="1" dirty="0"/>
              <a:t>centralized</a:t>
            </a:r>
            <a:r>
              <a:rPr lang="en-US" dirty="0"/>
              <a:t> data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Cost</a:t>
            </a:r>
            <a:r>
              <a:rPr lang="en-US" dirty="0"/>
              <a:t> effectiveness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b="1" dirty="0"/>
              <a:t>quality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b="1" dirty="0"/>
              <a:t>preservation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b="1" dirty="0"/>
              <a:t>sharing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97410-5FF7-46F5-AF1A-87FF7D7F7316}" type="slidenum">
              <a:rPr lang="en-US" altLang="nb-NO" smtClean="0"/>
              <a:pPr/>
              <a:t>18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400433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="1" dirty="0"/>
              <a:t>Central </a:t>
            </a:r>
            <a:r>
              <a:rPr lang="nb-NO" b="1" dirty="0" err="1"/>
              <a:t>infrastructure</a:t>
            </a:r>
            <a:endParaRPr lang="nb-NO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="1" dirty="0" err="1"/>
              <a:t>Easy</a:t>
            </a:r>
            <a:r>
              <a:rPr lang="nb-NO" b="1" dirty="0"/>
              <a:t> </a:t>
            </a:r>
            <a:r>
              <a:rPr lang="nb-NO" b="1" dirty="0" err="1"/>
              <a:t>sharing</a:t>
            </a:r>
            <a:r>
              <a:rPr lang="nb-NO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Audience</a:t>
            </a:r>
            <a:endParaRPr lang="nb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 err="1"/>
              <a:t>Researchers</a:t>
            </a:r>
            <a:endParaRPr lang="nb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/>
              <a:t>Public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dirty="0"/>
              <a:t>Used for Projects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/>
              <a:t>INVAFISH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 err="1"/>
              <a:t>Future</a:t>
            </a:r>
            <a:r>
              <a:rPr lang="nb-NO" baseline="0" dirty="0"/>
              <a:t> </a:t>
            </a:r>
            <a:r>
              <a:rPr lang="nb-NO" baseline="0" dirty="0" err="1"/>
              <a:t>projects</a:t>
            </a:r>
            <a:r>
              <a:rPr lang="nb-NO" baseline="0" dirty="0"/>
              <a:t> 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b-NO" dirty="0"/>
          </a:p>
          <a:p>
            <a:endParaRPr lang="nb-NO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97410-5FF7-46F5-AF1A-87FF7D7F7316}" type="slidenum">
              <a:rPr lang="en-US" altLang="nb-NO" smtClean="0"/>
              <a:pPr/>
              <a:t>2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96059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Everything </a:t>
            </a:r>
            <a:r>
              <a:rPr lang="en-US" b="1" dirty="0"/>
              <a:t>Open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OSGeo</a:t>
            </a:r>
            <a:r>
              <a:rPr lang="en-US" b="1" baseline="0" dirty="0"/>
              <a:t> </a:t>
            </a:r>
            <a:r>
              <a:rPr lang="en-US" b="0" baseline="0" dirty="0"/>
              <a:t>hosts most projects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Supports</a:t>
            </a:r>
            <a:r>
              <a:rPr lang="en-US" b="0" baseline="0" dirty="0"/>
              <a:t> Open Source Projects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Ensures </a:t>
            </a:r>
            <a:r>
              <a:rPr lang="en-US" b="1" baseline="0" dirty="0"/>
              <a:t>Quality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err="1"/>
              <a:t>OSGeo</a:t>
            </a:r>
            <a:r>
              <a:rPr lang="en-US" b="1" baseline="0" dirty="0"/>
              <a:t> project </a:t>
            </a:r>
            <a:r>
              <a:rPr lang="en-US" b="0" baseline="0" dirty="0"/>
              <a:t>vs. Incubation Project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err="1"/>
              <a:t>OSGeo</a:t>
            </a:r>
            <a:r>
              <a:rPr lang="en-US" b="1" baseline="0" dirty="0"/>
              <a:t>-live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INPUT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Web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Desktop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Mobile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Script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STORE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Postgres/PostGIS </a:t>
            </a:r>
            <a:r>
              <a:rPr lang="en-US" b="0" dirty="0"/>
              <a:t>is</a:t>
            </a:r>
            <a:r>
              <a:rPr lang="en-US" b="0" baseline="0" dirty="0"/>
              <a:t> central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Publish </a:t>
            </a:r>
            <a:r>
              <a:rPr lang="en-US" b="0" baseline="0" dirty="0"/>
              <a:t>to Internet (everyone)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Share</a:t>
            </a:r>
            <a:r>
              <a:rPr lang="en-US" b="0" baseline="0" dirty="0"/>
              <a:t> Data to researchers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</a:t>
            </a:r>
            <a:r>
              <a:rPr lang="en-US" baseline="0" dirty="0"/>
              <a:t> </a:t>
            </a:r>
            <a:r>
              <a:rPr lang="en-US" b="1" baseline="0" dirty="0"/>
              <a:t>fish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also </a:t>
            </a:r>
            <a:r>
              <a:rPr lang="en-US" b="1" baseline="0" dirty="0"/>
              <a:t>other </a:t>
            </a:r>
            <a:r>
              <a:rPr lang="en-US" b="1" baseline="0" dirty="0" err="1"/>
              <a:t>usecases</a:t>
            </a:r>
            <a:endParaRPr lang="en-US" b="1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97410-5FF7-46F5-AF1A-87FF7D7F7316}" type="slidenum">
              <a:rPr lang="en-US" altLang="nb-NO" smtClean="0"/>
              <a:pPr/>
              <a:t>3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01681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97410-5FF7-46F5-AF1A-87FF7D7F7316}" type="slidenum">
              <a:rPr lang="en-US" altLang="nb-NO" smtClean="0"/>
              <a:pPr/>
              <a:t>4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08942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NOFA</a:t>
            </a:r>
            <a:r>
              <a:rPr lang="en-US" dirty="0"/>
              <a:t> uses</a:t>
            </a:r>
            <a:r>
              <a:rPr lang="en-US" baseline="0" dirty="0"/>
              <a:t> Darwin 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Can be shared through </a:t>
            </a:r>
            <a:r>
              <a:rPr lang="en-US" b="1" baseline="0" dirty="0"/>
              <a:t>GBIF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97410-5FF7-46F5-AF1A-87FF7D7F7316}" type="slidenum">
              <a:rPr lang="en-US" altLang="nb-NO" smtClean="0"/>
              <a:pPr/>
              <a:t>5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007698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Lakes</a:t>
            </a:r>
            <a:r>
              <a:rPr lang="en-US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~1.5 </a:t>
            </a:r>
            <a:r>
              <a:rPr lang="en-US" dirty="0" err="1"/>
              <a:t>mio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 Mapping Authorities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Individual lake </a:t>
            </a:r>
            <a:r>
              <a:rPr lang="en-US" b="1" dirty="0"/>
              <a:t>catchments</a:t>
            </a:r>
            <a:r>
              <a:rPr lang="en-US" dirty="0"/>
              <a:t> (~270k largest lakes)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Rivers</a:t>
            </a:r>
            <a:r>
              <a:rPr lang="en-US" dirty="0"/>
              <a:t> (currently only Norway, NVE)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Streets</a:t>
            </a:r>
            <a:r>
              <a:rPr lang="en-US" dirty="0"/>
              <a:t> (</a:t>
            </a:r>
            <a:r>
              <a:rPr lang="en-US" dirty="0" err="1"/>
              <a:t>OpenStreetMap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Land cover </a:t>
            </a:r>
            <a:r>
              <a:rPr lang="en-US" dirty="0"/>
              <a:t>(Mapping Authorities)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Climate</a:t>
            </a:r>
            <a:r>
              <a:rPr lang="en-US" dirty="0"/>
              <a:t> (</a:t>
            </a:r>
            <a:r>
              <a:rPr lang="en-US" dirty="0" err="1"/>
              <a:t>EuroLST</a:t>
            </a:r>
            <a:r>
              <a:rPr lang="en-US" dirty="0"/>
              <a:t>, FEM)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Terrain</a:t>
            </a:r>
            <a:r>
              <a:rPr lang="en-US" dirty="0"/>
              <a:t> model (Mapping Authorities)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Administrative</a:t>
            </a:r>
            <a:r>
              <a:rPr lang="en-US" dirty="0"/>
              <a:t> 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97410-5FF7-46F5-AF1A-87FF7D7F7316}" type="slidenum">
              <a:rPr lang="en-US" altLang="nb-NO" smtClean="0"/>
              <a:pPr/>
              <a:t>6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48894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97410-5FF7-46F5-AF1A-87FF7D7F7316}" type="slidenum">
              <a:rPr lang="en-US" altLang="nb-NO" smtClean="0"/>
              <a:pPr/>
              <a:t>7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01244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QGIS Plugins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Display</a:t>
            </a:r>
            <a:r>
              <a:rPr lang="en-US" dirty="0"/>
              <a:t>ing</a:t>
            </a:r>
            <a:r>
              <a:rPr lang="en-US" baseline="0" dirty="0"/>
              <a:t> custom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Creates SQL in </a:t>
            </a:r>
            <a:r>
              <a:rPr lang="en-US" baseline="0" dirty="0" err="1"/>
              <a:t>backgroung</a:t>
            </a: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Print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Merge </a:t>
            </a:r>
            <a:r>
              <a:rPr lang="en-US" b="0" baseline="0" dirty="0"/>
              <a:t>with</a:t>
            </a:r>
            <a:r>
              <a:rPr lang="en-US" b="1" baseline="0" dirty="0"/>
              <a:t> </a:t>
            </a:r>
            <a:r>
              <a:rPr lang="en-US" b="0" baseline="0" dirty="0"/>
              <a:t>Input Plugin </a:t>
            </a:r>
            <a:r>
              <a:rPr lang="en-US" b="1" baseline="0" dirty="0"/>
              <a:t>(?)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97410-5FF7-46F5-AF1A-87FF7D7F7316}" type="slidenum">
              <a:rPr lang="en-US" altLang="nb-NO" smtClean="0"/>
              <a:pPr/>
              <a:t>8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4023893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Alternatives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="1" dirty="0" err="1"/>
              <a:t>Lizmap</a:t>
            </a:r>
            <a:endParaRPr lang="nb-NO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="1" dirty="0" err="1"/>
              <a:t>Gisquick</a:t>
            </a:r>
            <a:endParaRPr lang="nb-NO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b="1" dirty="0"/>
              <a:t>QGIS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 err="1"/>
              <a:t>Map</a:t>
            </a:r>
            <a:r>
              <a:rPr lang="nb-NO" baseline="0" dirty="0"/>
              <a:t> </a:t>
            </a:r>
            <a:r>
              <a:rPr lang="nb-NO" baseline="0" dirty="0" err="1"/>
              <a:t>looks</a:t>
            </a:r>
            <a:r>
              <a:rPr lang="nb-NO" baseline="0" dirty="0"/>
              <a:t> like in </a:t>
            </a:r>
            <a:r>
              <a:rPr lang="nb-NO" b="1" baseline="0" dirty="0"/>
              <a:t>Desktop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b="1" baseline="0" dirty="0"/>
              <a:t>Simple </a:t>
            </a:r>
            <a:r>
              <a:rPr lang="nb-NO" b="0" baseline="0" dirty="0" err="1"/>
              <a:t>usage</a:t>
            </a:r>
            <a:endParaRPr lang="nb-NO" b="0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b="0" baseline="0" dirty="0" err="1"/>
              <a:t>Sharing</a:t>
            </a:r>
            <a:r>
              <a:rPr lang="nb-NO" b="0" baseline="0" dirty="0"/>
              <a:t> </a:t>
            </a:r>
            <a:r>
              <a:rPr lang="nb-NO" b="0" baseline="0" dirty="0" err="1"/>
              <a:t>with</a:t>
            </a:r>
            <a:r>
              <a:rPr lang="nb-NO" b="0" baseline="0" dirty="0"/>
              <a:t> </a:t>
            </a:r>
            <a:r>
              <a:rPr lang="nb-NO" b="1" baseline="0" dirty="0"/>
              <a:t>WMS/WFS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97410-5FF7-46F5-AF1A-87FF7D7F7316}" type="slidenum">
              <a:rPr lang="en-US" altLang="nb-NO" smtClean="0"/>
              <a:pPr/>
              <a:t>9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18627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6500" y="2790825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0151" y="4191000"/>
            <a:ext cx="304800" cy="685800"/>
          </a:xfrm>
          <a:prstGeom prst="rect">
            <a:avLst/>
          </a:prstGeom>
          <a:solidFill>
            <a:srgbClr val="60C7CC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20" descr="bildestrip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8" y="1052739"/>
            <a:ext cx="12204000" cy="148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logo_web_hvitskrift_stor_en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13" y="5733360"/>
            <a:ext cx="1456001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19219" y="2786058"/>
            <a:ext cx="9144000" cy="1285884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214818"/>
            <a:ext cx="9144000" cy="585776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Verdana" pitchFamily="34" charset="0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80" y="5733360"/>
            <a:ext cx="936000" cy="93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240" y="5733360"/>
            <a:ext cx="1156114" cy="93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5841360"/>
            <a:ext cx="3942855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06" y="5733360"/>
            <a:ext cx="1350375" cy="936000"/>
          </a:xfrm>
          <a:prstGeom prst="rect">
            <a:avLst/>
          </a:prstGeom>
        </p:spPr>
      </p:pic>
      <p:pic>
        <p:nvPicPr>
          <p:cNvPr id="2050" name="Picture 2" descr="https://innsida.ntnu.no/documents/10157/3573032/logo2_ntnu_u-slagord.png/0d4f0ebd-d32c-4b6c-8cb3-eb26f4fc05e2?t=1387292603953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5733360"/>
            <a:ext cx="697235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871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51" y="285751"/>
            <a:ext cx="190500" cy="1000125"/>
          </a:xfrm>
          <a:prstGeom prst="rect">
            <a:avLst/>
          </a:prstGeom>
          <a:solidFill>
            <a:srgbClr val="60C7CC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71500" y="1428750"/>
            <a:ext cx="11049000" cy="0"/>
          </a:xfrm>
          <a:prstGeom prst="line">
            <a:avLst/>
          </a:prstGeom>
          <a:ln w="25400" cap="rnd" cmpd="sng">
            <a:solidFill>
              <a:srgbClr val="60C7CC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500174"/>
            <a:ext cx="10972800" cy="450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Rectangle 2"/>
          <p:cNvSpPr/>
          <p:nvPr userDrawn="1"/>
        </p:nvSpPr>
        <p:spPr>
          <a:xfrm>
            <a:off x="285751" y="285751"/>
            <a:ext cx="190500" cy="1000125"/>
          </a:xfrm>
          <a:prstGeom prst="rect">
            <a:avLst/>
          </a:prstGeom>
          <a:solidFill>
            <a:srgbClr val="60C7CC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988840"/>
            <a:ext cx="11377264" cy="2016224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4236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Chapter">
    <p:bg>
      <p:bgPr>
        <a:solidFill>
          <a:srgbClr val="5A63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ctrTitle"/>
          </p:nvPr>
        </p:nvSpPr>
        <p:spPr>
          <a:xfrm>
            <a:off x="1055440" y="2348880"/>
            <a:ext cx="9877381" cy="2088232"/>
          </a:xfrm>
        </p:spPr>
        <p:txBody>
          <a:bodyPr lIns="72000" tIns="72000" rIns="72000" bIns="72000" anchor="ctr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289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00174"/>
            <a:ext cx="5388864" cy="44291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500174"/>
            <a:ext cx="5388864" cy="44291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285751"/>
            <a:ext cx="190500" cy="1000125"/>
          </a:xfrm>
          <a:prstGeom prst="rect">
            <a:avLst/>
          </a:prstGeom>
          <a:solidFill>
            <a:srgbClr val="60C7CC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14313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249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Shape 5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072188"/>
            <a:ext cx="12192000" cy="7858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b-NO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500189"/>
            <a:ext cx="10972800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Edit Master text styles</a:t>
            </a:r>
          </a:p>
          <a:p>
            <a:pPr lvl="1"/>
            <a:r>
              <a:rPr lang="en-US" altLang="nb-NO"/>
              <a:t>Second level</a:t>
            </a:r>
          </a:p>
          <a:p>
            <a:pPr lvl="2"/>
            <a:r>
              <a:rPr lang="en-US" altLang="nb-NO"/>
              <a:t>Third level</a:t>
            </a:r>
          </a:p>
          <a:p>
            <a:pPr lvl="3"/>
            <a:r>
              <a:rPr lang="en-US" altLang="nb-NO"/>
              <a:t>Fourth level</a:t>
            </a:r>
          </a:p>
          <a:p>
            <a:pPr lvl="4"/>
            <a:r>
              <a:rPr lang="en-US" altLang="nb-NO"/>
              <a:t>Fifth level</a:t>
            </a:r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0" name="Picture 17" descr="logo_web_hvitskrift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70"/>
          <a:stretch>
            <a:fillRect/>
          </a:stretch>
        </p:blipFill>
        <p:spPr bwMode="auto">
          <a:xfrm>
            <a:off x="10287000" y="6215063"/>
            <a:ext cx="979200" cy="5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0251" y="6391276"/>
            <a:ext cx="3048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66700" algn="l"/>
              </a:tabLst>
              <a:defRPr/>
            </a:pPr>
            <a:r>
              <a:rPr lang="nb-NO" sz="1200" b="1" dirty="0" err="1">
                <a:solidFill>
                  <a:schemeClr val="accent1"/>
                </a:solidFill>
                <a:latin typeface="+mn-lt"/>
              </a:rPr>
              <a:t>www.nina.no</a:t>
            </a:r>
            <a:endParaRPr lang="nb-NO" sz="1200" b="1" dirty="0">
              <a:solidFill>
                <a:schemeClr val="accent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5" r:id="rId3"/>
    <p:sldLayoutId id="2147483720" r:id="rId4"/>
    <p:sldLayoutId id="2147483721" r:id="rId5"/>
    <p:sldLayoutId id="2147483716" r:id="rId6"/>
    <p:sldLayoutId id="214748371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2"/>
          </a:solidFill>
          <a:latin typeface="Verdana" pitchFamily="34" charset="0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Verdana" pitchFamily="34" charset="0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2"/>
          </a:solidFill>
          <a:latin typeface="Verdana" pitchFamily="34" charset="0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549FB3"/>
        </a:buClr>
        <a:buSzPct val="70000"/>
        <a:buFont typeface="Wingdings" panose="05000000000000000000" pitchFamily="2" charset="2"/>
        <a:buChar char=""/>
        <a:defRPr kern="1200">
          <a:solidFill>
            <a:schemeClr val="tx2"/>
          </a:solidFill>
          <a:latin typeface="Verdana" pitchFamily="34" charset="0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2"/>
          </a:solidFill>
          <a:latin typeface="Verdan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vm.ntnu.no/users/andersfi/invafish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sa/2.0/" TargetMode="External"/><Relationship Id="rId4" Type="http://schemas.openxmlformats.org/officeDocument/2006/relationships/hyperlink" Target="https://www.flickr.com/photos/142379173@N08/33790797954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tinyurl.com/Insertfish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2.0/" TargetMode="External"/><Relationship Id="rId5" Type="http://schemas.openxmlformats.org/officeDocument/2006/relationships/hyperlink" Target="https://www.flickr.com/photos/142379173@N08/33790797954/" TargetMode="External"/><Relationship Id="rId4" Type="http://schemas.openxmlformats.org/officeDocument/2006/relationships/hyperlink" Target="https://www.flickr.com/photos/142379173@N08/28273400370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treetmap.org/copyright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opentopomap.org/" TargetMode="External"/><Relationship Id="rId4" Type="http://schemas.openxmlformats.org/officeDocument/2006/relationships/hyperlink" Target="http://viewfinderpanoramas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Efficient Data Flows with QGIS and PostGIS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From the Field to Web and Reports</a:t>
            </a:r>
            <a:endParaRPr lang="en-US" dirty="0"/>
          </a:p>
        </p:txBody>
      </p:sp>
      <p:sp>
        <p:nvSpPr>
          <p:cNvPr id="8" name="AutoShape 2" descr="Bilderesultat for ntnu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9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 </a:t>
            </a:r>
            <a:r>
              <a:rPr lang="nb-NO" dirty="0" err="1"/>
              <a:t>Shiny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5231904" y="818109"/>
            <a:ext cx="67825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>
                <a:hlinkClick r:id="rId3"/>
              </a:rPr>
              <a:t>shiny.vm.ntnu.no/users/andersfi/invafish/</a:t>
            </a:r>
            <a:endParaRPr lang="nb-NO" sz="28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484784"/>
            <a:ext cx="6972862" cy="44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7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Insert</a:t>
            </a:r>
            <a:r>
              <a:rPr lang="nb-NO" dirty="0"/>
              <a:t> and Edit Data</a:t>
            </a:r>
          </a:p>
        </p:txBody>
      </p:sp>
    </p:spTree>
    <p:extLst>
      <p:ext uri="{BB962C8B-B14F-4D97-AF65-F5344CB8AC3E}">
        <p14:creationId xmlns:p14="http://schemas.microsoft.com/office/powerpoint/2010/main" val="119276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t"/>
            <a:r>
              <a:rPr lang="nb-NO" dirty="0" err="1"/>
              <a:t>QField</a:t>
            </a:r>
            <a:r>
              <a:rPr lang="nb-NO" dirty="0"/>
              <a:t> (</a:t>
            </a:r>
            <a:r>
              <a:rPr lang="nb-NO" dirty="0" err="1"/>
              <a:t>Android</a:t>
            </a:r>
            <a:r>
              <a:rPr lang="nb-NO" dirty="0"/>
              <a:t>)</a:t>
            </a:r>
            <a:endParaRPr lang="en-GB" dirty="0"/>
          </a:p>
          <a:p>
            <a:pPr fontAlgn="t"/>
            <a:r>
              <a:rPr lang="nb-NO" dirty="0"/>
              <a:t>QGIS (Windows Tablet)</a:t>
            </a:r>
            <a:endParaRPr lang="en-GB" dirty="0"/>
          </a:p>
          <a:p>
            <a:pPr fontAlgn="t"/>
            <a:r>
              <a:rPr lang="nb-NO" dirty="0" err="1"/>
              <a:t>IntraMaps</a:t>
            </a:r>
            <a:r>
              <a:rPr lang="nb-NO" dirty="0"/>
              <a:t> </a:t>
            </a:r>
            <a:r>
              <a:rPr lang="nb-NO" dirty="0" err="1"/>
              <a:t>Roam</a:t>
            </a:r>
            <a:r>
              <a:rPr lang="nb-NO" dirty="0"/>
              <a:t> (Windows Tablet)</a:t>
            </a:r>
          </a:p>
          <a:p>
            <a:pPr fontAlgn="t"/>
            <a:r>
              <a:rPr lang="nb-NO" dirty="0" err="1"/>
              <a:t>Lizmap</a:t>
            </a:r>
            <a:r>
              <a:rPr lang="nb-NO" dirty="0"/>
              <a:t> (web </a:t>
            </a:r>
            <a:r>
              <a:rPr lang="nb-NO" dirty="0" err="1"/>
              <a:t>browser</a:t>
            </a:r>
            <a:r>
              <a:rPr lang="nb-NO" dirty="0"/>
              <a:t>)</a:t>
            </a:r>
            <a:endParaRPr lang="en-GB" dirty="0"/>
          </a:p>
          <a:p>
            <a:pPr fontAlgn="auto"/>
            <a:r>
              <a:rPr lang="nb-NO" dirty="0" err="1"/>
              <a:t>OpenDataKit</a:t>
            </a:r>
            <a:endParaRPr lang="nb-NO" dirty="0"/>
          </a:p>
          <a:p>
            <a:pPr fontAlgn="auto"/>
            <a:r>
              <a:rPr lang="nb-NO" dirty="0" err="1"/>
              <a:t>GeoShape</a:t>
            </a:r>
            <a:endParaRPr lang="nb-NO" dirty="0"/>
          </a:p>
          <a:p>
            <a:pPr fontAlgn="auto"/>
            <a:r>
              <a:rPr lang="nb-NO" dirty="0"/>
              <a:t>…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 dirty="0"/>
              <a:t>Field Data Collection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476672"/>
            <a:ext cx="5952661" cy="44644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98464" y="5085184"/>
            <a:ext cx="5282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"</a:t>
            </a:r>
            <a:r>
              <a:rPr lang="en-GB" dirty="0">
                <a:hlinkClick r:id="rId4"/>
              </a:rPr>
              <a:t>Arctic char</a:t>
            </a:r>
            <a:r>
              <a:rPr lang="en-GB" dirty="0"/>
              <a:t>" by  </a:t>
            </a:r>
            <a:r>
              <a:rPr lang="en-GB" dirty="0">
                <a:hlinkClick r:id="rId4"/>
              </a:rPr>
              <a:t>Anders Gravbrøt Finstad</a:t>
            </a:r>
            <a:br>
              <a:rPr lang="en-GB" dirty="0"/>
            </a:br>
            <a:r>
              <a:rPr lang="en-GB" dirty="0"/>
              <a:t> is licensed under </a:t>
            </a:r>
            <a:r>
              <a:rPr lang="en-GB" dirty="0">
                <a:hlinkClick r:id="rId5"/>
              </a:rPr>
              <a:t>CC BY-SA 2.0</a:t>
            </a:r>
            <a:endParaRPr lang="en-GB" dirty="0"/>
          </a:p>
          <a:p>
            <a:r>
              <a:rPr lang="en-US" sz="1200" dirty="0">
                <a:hlinkClick r:id="rId4"/>
              </a:rPr>
              <a:t>https://www.flickr.com/photos/142379173@N08/33790797954/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785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Desktop: QGIS </a:t>
            </a:r>
            <a:r>
              <a:rPr lang="nb-NO" dirty="0" err="1"/>
              <a:t>Plugin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QGIS – </a:t>
            </a:r>
            <a:r>
              <a:rPr lang="en-US" dirty="0" err="1"/>
              <a:t>PostGIS</a:t>
            </a:r>
            <a:r>
              <a:rPr lang="en-US" dirty="0"/>
              <a:t> layers</a:t>
            </a:r>
          </a:p>
          <a:p>
            <a:pPr lvl="1"/>
            <a:r>
              <a:rPr lang="en-US" dirty="0"/>
              <a:t>Scripts</a:t>
            </a:r>
          </a:p>
          <a:p>
            <a:r>
              <a:rPr lang="en-US" dirty="0"/>
              <a:t>Standard installation</a:t>
            </a:r>
          </a:p>
          <a:p>
            <a:r>
              <a:rPr lang="en-US" dirty="0"/>
              <a:t>Map canvas interaction</a:t>
            </a:r>
          </a:p>
          <a:p>
            <a:r>
              <a:rPr lang="en-US" dirty="0"/>
              <a:t>Not released yet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E1AE3-0833-4CD2-A0E6-CD99F6734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28" y="1617210"/>
            <a:ext cx="6590072" cy="426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1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Web: </a:t>
            </a:r>
            <a:r>
              <a:rPr lang="en-US" dirty="0" err="1"/>
              <a:t>Lizmap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55840" y="772538"/>
            <a:ext cx="60891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Verdana" panose="020B0604030504040204" pitchFamily="34" charset="0"/>
                <a:hlinkClick r:id="rId3" action="ppaction://hlinkfile"/>
              </a:rPr>
              <a:t>tinyurl.com/</a:t>
            </a:r>
            <a:r>
              <a:rPr lang="en-GB" sz="3200" b="1" dirty="0" err="1">
                <a:solidFill>
                  <a:srgbClr val="000000"/>
                </a:solidFill>
                <a:latin typeface="Verdana" panose="020B0604030504040204" pitchFamily="34" charset="0"/>
                <a:hlinkClick r:id="rId3" action="ppaction://hlinkfile"/>
              </a:rPr>
              <a:t>Insertfish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43" y="1375073"/>
            <a:ext cx="8769313" cy="44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4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Analyze</a:t>
            </a:r>
            <a:r>
              <a:rPr lang="nb-NO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22646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PostGIS </a:t>
            </a:r>
            <a:r>
              <a:rPr lang="nb-NO" dirty="0" err="1"/>
              <a:t>processing</a:t>
            </a:r>
            <a:endParaRPr lang="nb-NO" dirty="0"/>
          </a:p>
        </p:txBody>
      </p:sp>
      <p:pic>
        <p:nvPicPr>
          <p:cNvPr id="5122" name="Picture 2" descr="pgRouting Projec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12" y="397014"/>
            <a:ext cx="985095" cy="95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lderesultat for postgi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95" y="137047"/>
            <a:ext cx="2009909" cy="1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: Shape 2"/>
          <p:cNvSpPr/>
          <p:nvPr/>
        </p:nvSpPr>
        <p:spPr>
          <a:xfrm>
            <a:off x="1692617" y="3115444"/>
            <a:ext cx="1930425" cy="1270000"/>
          </a:xfrm>
          <a:custGeom>
            <a:avLst/>
            <a:gdLst>
              <a:gd name="connsiteX0" fmla="*/ 711225 w 1930425"/>
              <a:gd name="connsiteY0" fmla="*/ 63500 h 1270000"/>
              <a:gd name="connsiteX1" fmla="*/ 190525 w 1930425"/>
              <a:gd name="connsiteY1" fmla="*/ 215900 h 1270000"/>
              <a:gd name="connsiteX2" fmla="*/ 25425 w 1930425"/>
              <a:gd name="connsiteY2" fmla="*/ 520700 h 1270000"/>
              <a:gd name="connsiteX3" fmla="*/ 25 w 1930425"/>
              <a:gd name="connsiteY3" fmla="*/ 660400 h 1270000"/>
              <a:gd name="connsiteX4" fmla="*/ 25 w 1930425"/>
              <a:gd name="connsiteY4" fmla="*/ 774700 h 1270000"/>
              <a:gd name="connsiteX5" fmla="*/ 38125 w 1930425"/>
              <a:gd name="connsiteY5" fmla="*/ 876300 h 1270000"/>
              <a:gd name="connsiteX6" fmla="*/ 50825 w 1930425"/>
              <a:gd name="connsiteY6" fmla="*/ 914400 h 1270000"/>
              <a:gd name="connsiteX7" fmla="*/ 88925 w 1930425"/>
              <a:gd name="connsiteY7" fmla="*/ 965200 h 1270000"/>
              <a:gd name="connsiteX8" fmla="*/ 266725 w 1930425"/>
              <a:gd name="connsiteY8" fmla="*/ 1104900 h 1270000"/>
              <a:gd name="connsiteX9" fmla="*/ 596925 w 1930425"/>
              <a:gd name="connsiteY9" fmla="*/ 1244600 h 1270000"/>
              <a:gd name="connsiteX10" fmla="*/ 1016025 w 1930425"/>
              <a:gd name="connsiteY10" fmla="*/ 1270000 h 1270000"/>
              <a:gd name="connsiteX11" fmla="*/ 1168425 w 1930425"/>
              <a:gd name="connsiteY11" fmla="*/ 1206500 h 1270000"/>
              <a:gd name="connsiteX12" fmla="*/ 1244625 w 1930425"/>
              <a:gd name="connsiteY12" fmla="*/ 1168400 h 1270000"/>
              <a:gd name="connsiteX13" fmla="*/ 1435125 w 1930425"/>
              <a:gd name="connsiteY13" fmla="*/ 1104900 h 1270000"/>
              <a:gd name="connsiteX14" fmla="*/ 1498625 w 1930425"/>
              <a:gd name="connsiteY14" fmla="*/ 990600 h 1270000"/>
              <a:gd name="connsiteX15" fmla="*/ 1663725 w 1930425"/>
              <a:gd name="connsiteY15" fmla="*/ 850900 h 1270000"/>
              <a:gd name="connsiteX16" fmla="*/ 1689125 w 1930425"/>
              <a:gd name="connsiteY16" fmla="*/ 723900 h 1270000"/>
              <a:gd name="connsiteX17" fmla="*/ 1765325 w 1930425"/>
              <a:gd name="connsiteY17" fmla="*/ 647700 h 1270000"/>
              <a:gd name="connsiteX18" fmla="*/ 1803425 w 1930425"/>
              <a:gd name="connsiteY18" fmla="*/ 596900 h 1270000"/>
              <a:gd name="connsiteX19" fmla="*/ 1930425 w 1930425"/>
              <a:gd name="connsiteY19" fmla="*/ 317500 h 1270000"/>
              <a:gd name="connsiteX20" fmla="*/ 1917725 w 1930425"/>
              <a:gd name="connsiteY20" fmla="*/ 203200 h 1270000"/>
              <a:gd name="connsiteX21" fmla="*/ 1905025 w 1930425"/>
              <a:gd name="connsiteY21" fmla="*/ 165100 h 1270000"/>
              <a:gd name="connsiteX22" fmla="*/ 1752625 w 1930425"/>
              <a:gd name="connsiteY22" fmla="*/ 88900 h 1270000"/>
              <a:gd name="connsiteX23" fmla="*/ 1447825 w 1930425"/>
              <a:gd name="connsiteY23" fmla="*/ 330200 h 1270000"/>
              <a:gd name="connsiteX24" fmla="*/ 1409725 w 1930425"/>
              <a:gd name="connsiteY24" fmla="*/ 482600 h 1270000"/>
              <a:gd name="connsiteX25" fmla="*/ 1346225 w 1930425"/>
              <a:gd name="connsiteY25" fmla="*/ 622300 h 1270000"/>
              <a:gd name="connsiteX26" fmla="*/ 1193825 w 1930425"/>
              <a:gd name="connsiteY26" fmla="*/ 660400 h 1270000"/>
              <a:gd name="connsiteX27" fmla="*/ 1066825 w 1930425"/>
              <a:gd name="connsiteY27" fmla="*/ 660400 h 1270000"/>
              <a:gd name="connsiteX28" fmla="*/ 1041425 w 1930425"/>
              <a:gd name="connsiteY28" fmla="*/ 533400 h 1270000"/>
              <a:gd name="connsiteX29" fmla="*/ 1079525 w 1930425"/>
              <a:gd name="connsiteY29" fmla="*/ 406400 h 1270000"/>
              <a:gd name="connsiteX30" fmla="*/ 1092225 w 1930425"/>
              <a:gd name="connsiteY30" fmla="*/ 355600 h 1270000"/>
              <a:gd name="connsiteX31" fmla="*/ 1104925 w 1930425"/>
              <a:gd name="connsiteY31" fmla="*/ 317500 h 1270000"/>
              <a:gd name="connsiteX32" fmla="*/ 1168425 w 1930425"/>
              <a:gd name="connsiteY32" fmla="*/ 177800 h 1270000"/>
              <a:gd name="connsiteX33" fmla="*/ 1155725 w 1930425"/>
              <a:gd name="connsiteY33" fmla="*/ 38100 h 1270000"/>
              <a:gd name="connsiteX34" fmla="*/ 1117625 w 1930425"/>
              <a:gd name="connsiteY34" fmla="*/ 0 h 1270000"/>
              <a:gd name="connsiteX35" fmla="*/ 977925 w 1930425"/>
              <a:gd name="connsiteY35" fmla="*/ 25400 h 1270000"/>
              <a:gd name="connsiteX36" fmla="*/ 800125 w 1930425"/>
              <a:gd name="connsiteY36" fmla="*/ 38100 h 1270000"/>
              <a:gd name="connsiteX37" fmla="*/ 711225 w 1930425"/>
              <a:gd name="connsiteY37" fmla="*/ 635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30425" h="1270000">
                <a:moveTo>
                  <a:pt x="711225" y="63500"/>
                </a:moveTo>
                <a:lnTo>
                  <a:pt x="190525" y="215900"/>
                </a:lnTo>
                <a:lnTo>
                  <a:pt x="25425" y="520700"/>
                </a:lnTo>
                <a:cubicBezTo>
                  <a:pt x="-1812" y="643265"/>
                  <a:pt x="25" y="595971"/>
                  <a:pt x="25" y="660400"/>
                </a:cubicBezTo>
                <a:lnTo>
                  <a:pt x="25" y="774700"/>
                </a:lnTo>
                <a:cubicBezTo>
                  <a:pt x="12725" y="808567"/>
                  <a:pt x="25764" y="842308"/>
                  <a:pt x="38125" y="876300"/>
                </a:cubicBezTo>
                <a:cubicBezTo>
                  <a:pt x="42700" y="888881"/>
                  <a:pt x="43399" y="903261"/>
                  <a:pt x="50825" y="914400"/>
                </a:cubicBezTo>
                <a:cubicBezTo>
                  <a:pt x="91918" y="976040"/>
                  <a:pt x="88925" y="929697"/>
                  <a:pt x="88925" y="965200"/>
                </a:cubicBezTo>
                <a:lnTo>
                  <a:pt x="266725" y="1104900"/>
                </a:lnTo>
                <a:lnTo>
                  <a:pt x="596925" y="1244600"/>
                </a:lnTo>
                <a:lnTo>
                  <a:pt x="1016025" y="1270000"/>
                </a:lnTo>
                <a:cubicBezTo>
                  <a:pt x="1066825" y="1248833"/>
                  <a:pt x="1118135" y="1228851"/>
                  <a:pt x="1168425" y="1206500"/>
                </a:cubicBezTo>
                <a:cubicBezTo>
                  <a:pt x="1194375" y="1194966"/>
                  <a:pt x="1244625" y="1168400"/>
                  <a:pt x="1244625" y="1168400"/>
                </a:cubicBezTo>
                <a:lnTo>
                  <a:pt x="1435125" y="1104900"/>
                </a:lnTo>
                <a:lnTo>
                  <a:pt x="1498625" y="990600"/>
                </a:lnTo>
                <a:lnTo>
                  <a:pt x="1663725" y="850900"/>
                </a:lnTo>
                <a:cubicBezTo>
                  <a:pt x="1672192" y="808567"/>
                  <a:pt x="1669818" y="762514"/>
                  <a:pt x="1689125" y="723900"/>
                </a:cubicBezTo>
                <a:cubicBezTo>
                  <a:pt x="1705189" y="691771"/>
                  <a:pt x="1743772" y="676437"/>
                  <a:pt x="1765325" y="647700"/>
                </a:cubicBezTo>
                <a:lnTo>
                  <a:pt x="1803425" y="596900"/>
                </a:lnTo>
                <a:lnTo>
                  <a:pt x="1930425" y="317500"/>
                </a:lnTo>
                <a:lnTo>
                  <a:pt x="1917725" y="203200"/>
                </a:lnTo>
                <a:lnTo>
                  <a:pt x="1905025" y="165100"/>
                </a:lnTo>
                <a:cubicBezTo>
                  <a:pt x="1800054" y="75125"/>
                  <a:pt x="1855154" y="88900"/>
                  <a:pt x="1752625" y="88900"/>
                </a:cubicBezTo>
                <a:lnTo>
                  <a:pt x="1447825" y="330200"/>
                </a:lnTo>
                <a:cubicBezTo>
                  <a:pt x="1420569" y="466482"/>
                  <a:pt x="1441732" y="418586"/>
                  <a:pt x="1409725" y="482600"/>
                </a:cubicBezTo>
                <a:lnTo>
                  <a:pt x="1346225" y="622300"/>
                </a:lnTo>
                <a:cubicBezTo>
                  <a:pt x="1219877" y="664416"/>
                  <a:pt x="1272086" y="660400"/>
                  <a:pt x="1193825" y="660400"/>
                </a:cubicBezTo>
                <a:lnTo>
                  <a:pt x="1066825" y="660400"/>
                </a:lnTo>
                <a:lnTo>
                  <a:pt x="1041425" y="533400"/>
                </a:lnTo>
                <a:cubicBezTo>
                  <a:pt x="1054125" y="491067"/>
                  <a:pt x="1067383" y="448897"/>
                  <a:pt x="1079525" y="406400"/>
                </a:cubicBezTo>
                <a:cubicBezTo>
                  <a:pt x="1084320" y="389617"/>
                  <a:pt x="1087430" y="372383"/>
                  <a:pt x="1092225" y="355600"/>
                </a:cubicBezTo>
                <a:cubicBezTo>
                  <a:pt x="1095903" y="342728"/>
                  <a:pt x="1104925" y="317500"/>
                  <a:pt x="1104925" y="317500"/>
                </a:cubicBezTo>
                <a:lnTo>
                  <a:pt x="1168425" y="177800"/>
                </a:lnTo>
                <a:lnTo>
                  <a:pt x="1155725" y="38100"/>
                </a:lnTo>
                <a:lnTo>
                  <a:pt x="1117625" y="0"/>
                </a:lnTo>
                <a:lnTo>
                  <a:pt x="977925" y="25400"/>
                </a:lnTo>
                <a:lnTo>
                  <a:pt x="800125" y="38100"/>
                </a:lnTo>
                <a:lnTo>
                  <a:pt x="711225" y="6350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/>
          <p:cNvSpPr/>
          <p:nvPr/>
        </p:nvSpPr>
        <p:spPr>
          <a:xfrm>
            <a:off x="4655840" y="1844824"/>
            <a:ext cx="2502774" cy="1270620"/>
          </a:xfrm>
          <a:custGeom>
            <a:avLst/>
            <a:gdLst>
              <a:gd name="connsiteX0" fmla="*/ 457454 w 3632454"/>
              <a:gd name="connsiteY0" fmla="*/ 635000 h 1866900"/>
              <a:gd name="connsiteX1" fmla="*/ 343154 w 3632454"/>
              <a:gd name="connsiteY1" fmla="*/ 660400 h 1866900"/>
              <a:gd name="connsiteX2" fmla="*/ 216154 w 3632454"/>
              <a:gd name="connsiteY2" fmla="*/ 698500 h 1866900"/>
              <a:gd name="connsiteX3" fmla="*/ 178054 w 3632454"/>
              <a:gd name="connsiteY3" fmla="*/ 736600 h 1866900"/>
              <a:gd name="connsiteX4" fmla="*/ 51054 w 3632454"/>
              <a:gd name="connsiteY4" fmla="*/ 927100 h 1866900"/>
              <a:gd name="connsiteX5" fmla="*/ 254 w 3632454"/>
              <a:gd name="connsiteY5" fmla="*/ 1092200 h 1866900"/>
              <a:gd name="connsiteX6" fmla="*/ 12954 w 3632454"/>
              <a:gd name="connsiteY6" fmla="*/ 1181100 h 1866900"/>
              <a:gd name="connsiteX7" fmla="*/ 254254 w 3632454"/>
              <a:gd name="connsiteY7" fmla="*/ 1257300 h 1866900"/>
              <a:gd name="connsiteX8" fmla="*/ 419354 w 3632454"/>
              <a:gd name="connsiteY8" fmla="*/ 1244600 h 1866900"/>
              <a:gd name="connsiteX9" fmla="*/ 851154 w 3632454"/>
              <a:gd name="connsiteY9" fmla="*/ 1244600 h 1866900"/>
              <a:gd name="connsiteX10" fmla="*/ 736854 w 3632454"/>
              <a:gd name="connsiteY10" fmla="*/ 1485900 h 1866900"/>
              <a:gd name="connsiteX11" fmla="*/ 698754 w 3632454"/>
              <a:gd name="connsiteY11" fmla="*/ 1663700 h 1866900"/>
              <a:gd name="connsiteX12" fmla="*/ 1041654 w 3632454"/>
              <a:gd name="connsiteY12" fmla="*/ 1866900 h 1866900"/>
              <a:gd name="connsiteX13" fmla="*/ 1397254 w 3632454"/>
              <a:gd name="connsiteY13" fmla="*/ 1866900 h 1866900"/>
              <a:gd name="connsiteX14" fmla="*/ 1536954 w 3632454"/>
              <a:gd name="connsiteY14" fmla="*/ 1803400 h 1866900"/>
              <a:gd name="connsiteX15" fmla="*/ 1727454 w 3632454"/>
              <a:gd name="connsiteY15" fmla="*/ 1651000 h 1866900"/>
              <a:gd name="connsiteX16" fmla="*/ 1765554 w 3632454"/>
              <a:gd name="connsiteY16" fmla="*/ 1524000 h 1866900"/>
              <a:gd name="connsiteX17" fmla="*/ 1790954 w 3632454"/>
              <a:gd name="connsiteY17" fmla="*/ 1485900 h 1866900"/>
              <a:gd name="connsiteX18" fmla="*/ 1867154 w 3632454"/>
              <a:gd name="connsiteY18" fmla="*/ 1371600 h 1866900"/>
              <a:gd name="connsiteX19" fmla="*/ 1905254 w 3632454"/>
              <a:gd name="connsiteY19" fmla="*/ 1231900 h 1866900"/>
              <a:gd name="connsiteX20" fmla="*/ 1930654 w 3632454"/>
              <a:gd name="connsiteY20" fmla="*/ 1193800 h 1866900"/>
              <a:gd name="connsiteX21" fmla="*/ 1981454 w 3632454"/>
              <a:gd name="connsiteY21" fmla="*/ 952500 h 1866900"/>
              <a:gd name="connsiteX22" fmla="*/ 2171954 w 3632454"/>
              <a:gd name="connsiteY22" fmla="*/ 736600 h 1866900"/>
              <a:gd name="connsiteX23" fmla="*/ 2489454 w 3632454"/>
              <a:gd name="connsiteY23" fmla="*/ 622300 h 1866900"/>
              <a:gd name="connsiteX24" fmla="*/ 2997454 w 3632454"/>
              <a:gd name="connsiteY24" fmla="*/ 609600 h 1866900"/>
              <a:gd name="connsiteX25" fmla="*/ 3467354 w 3632454"/>
              <a:gd name="connsiteY25" fmla="*/ 533400 h 1866900"/>
              <a:gd name="connsiteX26" fmla="*/ 3581654 w 3632454"/>
              <a:gd name="connsiteY26" fmla="*/ 444500 h 1866900"/>
              <a:gd name="connsiteX27" fmla="*/ 3632454 w 3632454"/>
              <a:gd name="connsiteY27" fmla="*/ 381000 h 1866900"/>
              <a:gd name="connsiteX28" fmla="*/ 3632454 w 3632454"/>
              <a:gd name="connsiteY28" fmla="*/ 241300 h 1866900"/>
              <a:gd name="connsiteX29" fmla="*/ 3530854 w 3632454"/>
              <a:gd name="connsiteY29" fmla="*/ 88900 h 1866900"/>
              <a:gd name="connsiteX30" fmla="*/ 3391154 w 3632454"/>
              <a:gd name="connsiteY30" fmla="*/ 25400 h 1866900"/>
              <a:gd name="connsiteX31" fmla="*/ 3353054 w 3632454"/>
              <a:gd name="connsiteY31" fmla="*/ 12700 h 1866900"/>
              <a:gd name="connsiteX32" fmla="*/ 3175254 w 3632454"/>
              <a:gd name="connsiteY32" fmla="*/ 0 h 1866900"/>
              <a:gd name="connsiteX33" fmla="*/ 2972054 w 3632454"/>
              <a:gd name="connsiteY33" fmla="*/ 0 h 1866900"/>
              <a:gd name="connsiteX34" fmla="*/ 2667254 w 3632454"/>
              <a:gd name="connsiteY34" fmla="*/ 50800 h 1866900"/>
              <a:gd name="connsiteX35" fmla="*/ 2464054 w 3632454"/>
              <a:gd name="connsiteY35" fmla="*/ 63500 h 1866900"/>
              <a:gd name="connsiteX36" fmla="*/ 2235454 w 3632454"/>
              <a:gd name="connsiteY36" fmla="*/ 114300 h 1866900"/>
              <a:gd name="connsiteX37" fmla="*/ 2070354 w 3632454"/>
              <a:gd name="connsiteY37" fmla="*/ 127000 h 1866900"/>
              <a:gd name="connsiteX38" fmla="*/ 1829054 w 3632454"/>
              <a:gd name="connsiteY38" fmla="*/ 165100 h 1866900"/>
              <a:gd name="connsiteX39" fmla="*/ 1575054 w 3632454"/>
              <a:gd name="connsiteY39" fmla="*/ 152400 h 1866900"/>
              <a:gd name="connsiteX40" fmla="*/ 1409954 w 3632454"/>
              <a:gd name="connsiteY40" fmla="*/ 152400 h 1866900"/>
              <a:gd name="connsiteX41" fmla="*/ 1244854 w 3632454"/>
              <a:gd name="connsiteY41" fmla="*/ 152400 h 1866900"/>
              <a:gd name="connsiteX42" fmla="*/ 1016254 w 3632454"/>
              <a:gd name="connsiteY42" fmla="*/ 152400 h 1866900"/>
              <a:gd name="connsiteX43" fmla="*/ 901954 w 3632454"/>
              <a:gd name="connsiteY43" fmla="*/ 152400 h 1866900"/>
              <a:gd name="connsiteX44" fmla="*/ 673354 w 3632454"/>
              <a:gd name="connsiteY44" fmla="*/ 190500 h 1866900"/>
              <a:gd name="connsiteX45" fmla="*/ 686054 w 3632454"/>
              <a:gd name="connsiteY45" fmla="*/ 444500 h 1866900"/>
              <a:gd name="connsiteX46" fmla="*/ 686054 w 3632454"/>
              <a:gd name="connsiteY46" fmla="*/ 546100 h 1866900"/>
              <a:gd name="connsiteX47" fmla="*/ 571754 w 3632454"/>
              <a:gd name="connsiteY47" fmla="*/ 596900 h 1866900"/>
              <a:gd name="connsiteX48" fmla="*/ 457454 w 3632454"/>
              <a:gd name="connsiteY48" fmla="*/ 63500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632454" h="1866900">
                <a:moveTo>
                  <a:pt x="457454" y="635000"/>
                </a:moveTo>
                <a:lnTo>
                  <a:pt x="343154" y="660400"/>
                </a:lnTo>
                <a:cubicBezTo>
                  <a:pt x="300821" y="673100"/>
                  <a:pt x="255685" y="678734"/>
                  <a:pt x="216154" y="698500"/>
                </a:cubicBezTo>
                <a:cubicBezTo>
                  <a:pt x="132909" y="740122"/>
                  <a:pt x="221409" y="736600"/>
                  <a:pt x="178054" y="736600"/>
                </a:cubicBezTo>
                <a:lnTo>
                  <a:pt x="51054" y="927100"/>
                </a:lnTo>
                <a:cubicBezTo>
                  <a:pt x="-6623" y="1056874"/>
                  <a:pt x="254" y="999707"/>
                  <a:pt x="254" y="1092200"/>
                </a:cubicBezTo>
                <a:lnTo>
                  <a:pt x="12954" y="1181100"/>
                </a:lnTo>
                <a:lnTo>
                  <a:pt x="254254" y="1257300"/>
                </a:lnTo>
                <a:lnTo>
                  <a:pt x="419354" y="1244600"/>
                </a:lnTo>
                <a:lnTo>
                  <a:pt x="851154" y="1244600"/>
                </a:lnTo>
                <a:lnTo>
                  <a:pt x="736854" y="1485900"/>
                </a:lnTo>
                <a:lnTo>
                  <a:pt x="698754" y="1663700"/>
                </a:lnTo>
                <a:lnTo>
                  <a:pt x="1041654" y="1866900"/>
                </a:lnTo>
                <a:lnTo>
                  <a:pt x="1397254" y="1866900"/>
                </a:lnTo>
                <a:lnTo>
                  <a:pt x="1536954" y="1803400"/>
                </a:lnTo>
                <a:lnTo>
                  <a:pt x="1727454" y="1651000"/>
                </a:lnTo>
                <a:cubicBezTo>
                  <a:pt x="1740154" y="1608667"/>
                  <a:pt x="1749688" y="1565251"/>
                  <a:pt x="1765554" y="1524000"/>
                </a:cubicBezTo>
                <a:cubicBezTo>
                  <a:pt x="1771033" y="1509754"/>
                  <a:pt x="1790954" y="1485900"/>
                  <a:pt x="1790954" y="1485900"/>
                </a:cubicBezTo>
                <a:lnTo>
                  <a:pt x="1867154" y="1371600"/>
                </a:lnTo>
                <a:cubicBezTo>
                  <a:pt x="1879854" y="1325033"/>
                  <a:pt x="1889020" y="1277355"/>
                  <a:pt x="1905254" y="1231900"/>
                </a:cubicBezTo>
                <a:cubicBezTo>
                  <a:pt x="1910388" y="1217526"/>
                  <a:pt x="1930654" y="1193800"/>
                  <a:pt x="1930654" y="1193800"/>
                </a:cubicBezTo>
                <a:lnTo>
                  <a:pt x="1981454" y="952500"/>
                </a:lnTo>
                <a:lnTo>
                  <a:pt x="2171954" y="736600"/>
                </a:lnTo>
                <a:lnTo>
                  <a:pt x="2489454" y="622300"/>
                </a:lnTo>
                <a:lnTo>
                  <a:pt x="2997454" y="609600"/>
                </a:lnTo>
                <a:lnTo>
                  <a:pt x="3467354" y="533400"/>
                </a:lnTo>
                <a:lnTo>
                  <a:pt x="3581654" y="444500"/>
                </a:lnTo>
                <a:lnTo>
                  <a:pt x="3632454" y="381000"/>
                </a:lnTo>
                <a:lnTo>
                  <a:pt x="3632454" y="241300"/>
                </a:lnTo>
                <a:lnTo>
                  <a:pt x="3530854" y="88900"/>
                </a:lnTo>
                <a:cubicBezTo>
                  <a:pt x="3484287" y="67733"/>
                  <a:pt x="3438170" y="45550"/>
                  <a:pt x="3391154" y="25400"/>
                </a:cubicBezTo>
                <a:cubicBezTo>
                  <a:pt x="3378849" y="20127"/>
                  <a:pt x="3353054" y="12700"/>
                  <a:pt x="3353054" y="12700"/>
                </a:cubicBezTo>
                <a:lnTo>
                  <a:pt x="3175254" y="0"/>
                </a:lnTo>
                <a:lnTo>
                  <a:pt x="2972054" y="0"/>
                </a:lnTo>
                <a:lnTo>
                  <a:pt x="2667254" y="50800"/>
                </a:lnTo>
                <a:cubicBezTo>
                  <a:pt x="2523502" y="66772"/>
                  <a:pt x="2591288" y="63500"/>
                  <a:pt x="2464054" y="63500"/>
                </a:cubicBezTo>
                <a:lnTo>
                  <a:pt x="2235454" y="114300"/>
                </a:lnTo>
                <a:cubicBezTo>
                  <a:pt x="2104324" y="128870"/>
                  <a:pt x="2159488" y="127000"/>
                  <a:pt x="2070354" y="127000"/>
                </a:cubicBezTo>
                <a:lnTo>
                  <a:pt x="1829054" y="165100"/>
                </a:lnTo>
                <a:cubicBezTo>
                  <a:pt x="1592000" y="151930"/>
                  <a:pt x="1676772" y="152400"/>
                  <a:pt x="1575054" y="152400"/>
                </a:cubicBezTo>
                <a:lnTo>
                  <a:pt x="1409954" y="152400"/>
                </a:lnTo>
                <a:lnTo>
                  <a:pt x="1244854" y="152400"/>
                </a:lnTo>
                <a:lnTo>
                  <a:pt x="1016254" y="152400"/>
                </a:lnTo>
                <a:lnTo>
                  <a:pt x="901954" y="152400"/>
                </a:lnTo>
                <a:lnTo>
                  <a:pt x="673354" y="190500"/>
                </a:lnTo>
                <a:lnTo>
                  <a:pt x="686054" y="444500"/>
                </a:lnTo>
                <a:lnTo>
                  <a:pt x="686054" y="546100"/>
                </a:lnTo>
                <a:lnTo>
                  <a:pt x="571754" y="596900"/>
                </a:lnTo>
                <a:lnTo>
                  <a:pt x="457454" y="63500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/>
          <p:cNvSpPr/>
          <p:nvPr/>
        </p:nvSpPr>
        <p:spPr>
          <a:xfrm>
            <a:off x="8585200" y="1905000"/>
            <a:ext cx="3124200" cy="1460500"/>
          </a:xfrm>
          <a:custGeom>
            <a:avLst/>
            <a:gdLst>
              <a:gd name="connsiteX0" fmla="*/ 876300 w 3124200"/>
              <a:gd name="connsiteY0" fmla="*/ 63500 h 1460500"/>
              <a:gd name="connsiteX1" fmla="*/ 101600 w 3124200"/>
              <a:gd name="connsiteY1" fmla="*/ 190500 h 1460500"/>
              <a:gd name="connsiteX2" fmla="*/ 12700 w 3124200"/>
              <a:gd name="connsiteY2" fmla="*/ 419100 h 1460500"/>
              <a:gd name="connsiteX3" fmla="*/ 0 w 3124200"/>
              <a:gd name="connsiteY3" fmla="*/ 558800 h 1460500"/>
              <a:gd name="connsiteX4" fmla="*/ 254000 w 3124200"/>
              <a:gd name="connsiteY4" fmla="*/ 876300 h 1460500"/>
              <a:gd name="connsiteX5" fmla="*/ 355600 w 3124200"/>
              <a:gd name="connsiteY5" fmla="*/ 914400 h 1460500"/>
              <a:gd name="connsiteX6" fmla="*/ 431800 w 3124200"/>
              <a:gd name="connsiteY6" fmla="*/ 939800 h 1460500"/>
              <a:gd name="connsiteX7" fmla="*/ 711200 w 3124200"/>
              <a:gd name="connsiteY7" fmla="*/ 965200 h 1460500"/>
              <a:gd name="connsiteX8" fmla="*/ 1054100 w 3124200"/>
              <a:gd name="connsiteY8" fmla="*/ 736600 h 1460500"/>
              <a:gd name="connsiteX9" fmla="*/ 1346200 w 3124200"/>
              <a:gd name="connsiteY9" fmla="*/ 736600 h 1460500"/>
              <a:gd name="connsiteX10" fmla="*/ 1841500 w 3124200"/>
              <a:gd name="connsiteY10" fmla="*/ 812800 h 1460500"/>
              <a:gd name="connsiteX11" fmla="*/ 1866900 w 3124200"/>
              <a:gd name="connsiteY11" fmla="*/ 965200 h 1460500"/>
              <a:gd name="connsiteX12" fmla="*/ 1917700 w 3124200"/>
              <a:gd name="connsiteY12" fmla="*/ 1155700 h 1460500"/>
              <a:gd name="connsiteX13" fmla="*/ 2032000 w 3124200"/>
              <a:gd name="connsiteY13" fmla="*/ 1257300 h 1460500"/>
              <a:gd name="connsiteX14" fmla="*/ 2514600 w 3124200"/>
              <a:gd name="connsiteY14" fmla="*/ 1460500 h 1460500"/>
              <a:gd name="connsiteX15" fmla="*/ 2679700 w 3124200"/>
              <a:gd name="connsiteY15" fmla="*/ 1397000 h 1460500"/>
              <a:gd name="connsiteX16" fmla="*/ 3124200 w 3124200"/>
              <a:gd name="connsiteY16" fmla="*/ 1016000 h 1460500"/>
              <a:gd name="connsiteX17" fmla="*/ 3111500 w 3124200"/>
              <a:gd name="connsiteY17" fmla="*/ 787400 h 1460500"/>
              <a:gd name="connsiteX18" fmla="*/ 3124200 w 3124200"/>
              <a:gd name="connsiteY18" fmla="*/ 457200 h 1460500"/>
              <a:gd name="connsiteX19" fmla="*/ 3086100 w 3124200"/>
              <a:gd name="connsiteY19" fmla="*/ 355600 h 1460500"/>
              <a:gd name="connsiteX20" fmla="*/ 3060700 w 3124200"/>
              <a:gd name="connsiteY20" fmla="*/ 304800 h 1460500"/>
              <a:gd name="connsiteX21" fmla="*/ 3048000 w 3124200"/>
              <a:gd name="connsiteY21" fmla="*/ 266700 h 1460500"/>
              <a:gd name="connsiteX22" fmla="*/ 3035300 w 3124200"/>
              <a:gd name="connsiteY22" fmla="*/ 215900 h 1460500"/>
              <a:gd name="connsiteX23" fmla="*/ 2908300 w 3124200"/>
              <a:gd name="connsiteY23" fmla="*/ 12700 h 1460500"/>
              <a:gd name="connsiteX24" fmla="*/ 2794000 w 3124200"/>
              <a:gd name="connsiteY24" fmla="*/ 0 h 1460500"/>
              <a:gd name="connsiteX25" fmla="*/ 2400300 w 3124200"/>
              <a:gd name="connsiteY25" fmla="*/ 203200 h 1460500"/>
              <a:gd name="connsiteX26" fmla="*/ 2273300 w 3124200"/>
              <a:gd name="connsiteY26" fmla="*/ 266700 h 1460500"/>
              <a:gd name="connsiteX27" fmla="*/ 2146300 w 3124200"/>
              <a:gd name="connsiteY27" fmla="*/ 355600 h 1460500"/>
              <a:gd name="connsiteX28" fmla="*/ 2019300 w 3124200"/>
              <a:gd name="connsiteY28" fmla="*/ 381000 h 1460500"/>
              <a:gd name="connsiteX29" fmla="*/ 2019300 w 3124200"/>
              <a:gd name="connsiteY29" fmla="*/ 381000 h 1460500"/>
              <a:gd name="connsiteX30" fmla="*/ 1828800 w 3124200"/>
              <a:gd name="connsiteY30" fmla="*/ 190500 h 1460500"/>
              <a:gd name="connsiteX31" fmla="*/ 1587500 w 3124200"/>
              <a:gd name="connsiteY31" fmla="*/ 0 h 1460500"/>
              <a:gd name="connsiteX32" fmla="*/ 1435100 w 3124200"/>
              <a:gd name="connsiteY32" fmla="*/ 152400 h 1460500"/>
              <a:gd name="connsiteX33" fmla="*/ 1397000 w 3124200"/>
              <a:gd name="connsiteY33" fmla="*/ 254000 h 1460500"/>
              <a:gd name="connsiteX34" fmla="*/ 1333500 w 3124200"/>
              <a:gd name="connsiteY34" fmla="*/ 381000 h 1460500"/>
              <a:gd name="connsiteX35" fmla="*/ 1092200 w 3124200"/>
              <a:gd name="connsiteY35" fmla="*/ 254000 h 1460500"/>
              <a:gd name="connsiteX36" fmla="*/ 876300 w 3124200"/>
              <a:gd name="connsiteY36" fmla="*/ 6350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24200" h="1460500">
                <a:moveTo>
                  <a:pt x="876300" y="63500"/>
                </a:moveTo>
                <a:lnTo>
                  <a:pt x="101600" y="190500"/>
                </a:lnTo>
                <a:lnTo>
                  <a:pt x="12700" y="419100"/>
                </a:lnTo>
                <a:lnTo>
                  <a:pt x="0" y="558800"/>
                </a:lnTo>
                <a:lnTo>
                  <a:pt x="254000" y="876300"/>
                </a:lnTo>
                <a:lnTo>
                  <a:pt x="355600" y="914400"/>
                </a:lnTo>
                <a:cubicBezTo>
                  <a:pt x="380814" y="923405"/>
                  <a:pt x="431800" y="939800"/>
                  <a:pt x="431800" y="939800"/>
                </a:cubicBezTo>
                <a:lnTo>
                  <a:pt x="711200" y="965200"/>
                </a:lnTo>
                <a:lnTo>
                  <a:pt x="1054100" y="736600"/>
                </a:lnTo>
                <a:lnTo>
                  <a:pt x="1346200" y="736600"/>
                </a:lnTo>
                <a:lnTo>
                  <a:pt x="1841500" y="812800"/>
                </a:lnTo>
                <a:cubicBezTo>
                  <a:pt x="1867657" y="956665"/>
                  <a:pt x="1866900" y="905170"/>
                  <a:pt x="1866900" y="965200"/>
                </a:cubicBezTo>
                <a:lnTo>
                  <a:pt x="1917700" y="1155700"/>
                </a:lnTo>
                <a:cubicBezTo>
                  <a:pt x="1977966" y="1276232"/>
                  <a:pt x="1930636" y="1257300"/>
                  <a:pt x="2032000" y="1257300"/>
                </a:cubicBezTo>
                <a:lnTo>
                  <a:pt x="2514600" y="1460500"/>
                </a:lnTo>
                <a:lnTo>
                  <a:pt x="2679700" y="1397000"/>
                </a:lnTo>
                <a:lnTo>
                  <a:pt x="3124200" y="1016000"/>
                </a:lnTo>
                <a:cubicBezTo>
                  <a:pt x="3108817" y="846788"/>
                  <a:pt x="3111500" y="923059"/>
                  <a:pt x="3111500" y="787400"/>
                </a:cubicBezTo>
                <a:lnTo>
                  <a:pt x="3124200" y="457200"/>
                </a:lnTo>
                <a:cubicBezTo>
                  <a:pt x="3111500" y="423333"/>
                  <a:pt x="3100011" y="388987"/>
                  <a:pt x="3086100" y="355600"/>
                </a:cubicBezTo>
                <a:cubicBezTo>
                  <a:pt x="3078818" y="338124"/>
                  <a:pt x="3068158" y="322201"/>
                  <a:pt x="3060700" y="304800"/>
                </a:cubicBezTo>
                <a:cubicBezTo>
                  <a:pt x="3055427" y="292495"/>
                  <a:pt x="3051678" y="279572"/>
                  <a:pt x="3048000" y="266700"/>
                </a:cubicBezTo>
                <a:cubicBezTo>
                  <a:pt x="3043205" y="249917"/>
                  <a:pt x="3035300" y="215900"/>
                  <a:pt x="3035300" y="215900"/>
                </a:cubicBezTo>
                <a:lnTo>
                  <a:pt x="2908300" y="12700"/>
                </a:lnTo>
                <a:lnTo>
                  <a:pt x="2794000" y="0"/>
                </a:lnTo>
                <a:lnTo>
                  <a:pt x="2400300" y="203200"/>
                </a:lnTo>
                <a:lnTo>
                  <a:pt x="2273300" y="266700"/>
                </a:lnTo>
                <a:lnTo>
                  <a:pt x="2146300" y="355600"/>
                </a:lnTo>
                <a:lnTo>
                  <a:pt x="2019300" y="381000"/>
                </a:lnTo>
                <a:lnTo>
                  <a:pt x="2019300" y="381000"/>
                </a:lnTo>
                <a:lnTo>
                  <a:pt x="1828800" y="190500"/>
                </a:lnTo>
                <a:lnTo>
                  <a:pt x="1587500" y="0"/>
                </a:lnTo>
                <a:lnTo>
                  <a:pt x="1435100" y="152400"/>
                </a:lnTo>
                <a:lnTo>
                  <a:pt x="1397000" y="254000"/>
                </a:lnTo>
                <a:lnTo>
                  <a:pt x="1333500" y="381000"/>
                </a:lnTo>
                <a:lnTo>
                  <a:pt x="1092200" y="254000"/>
                </a:lnTo>
                <a:lnTo>
                  <a:pt x="876300" y="6350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/>
          <p:cNvSpPr/>
          <p:nvPr/>
        </p:nvSpPr>
        <p:spPr>
          <a:xfrm>
            <a:off x="4822614" y="3937496"/>
            <a:ext cx="2501900" cy="1638300"/>
          </a:xfrm>
          <a:custGeom>
            <a:avLst/>
            <a:gdLst>
              <a:gd name="connsiteX0" fmla="*/ 558800 w 2501900"/>
              <a:gd name="connsiteY0" fmla="*/ 457200 h 1638300"/>
              <a:gd name="connsiteX1" fmla="*/ 127000 w 2501900"/>
              <a:gd name="connsiteY1" fmla="*/ 571500 h 1638300"/>
              <a:gd name="connsiteX2" fmla="*/ 0 w 2501900"/>
              <a:gd name="connsiteY2" fmla="*/ 838200 h 1638300"/>
              <a:gd name="connsiteX3" fmla="*/ 114300 w 2501900"/>
              <a:gd name="connsiteY3" fmla="*/ 927100 h 1638300"/>
              <a:gd name="connsiteX4" fmla="*/ 152400 w 2501900"/>
              <a:gd name="connsiteY4" fmla="*/ 939800 h 1638300"/>
              <a:gd name="connsiteX5" fmla="*/ 203200 w 2501900"/>
              <a:gd name="connsiteY5" fmla="*/ 965200 h 1638300"/>
              <a:gd name="connsiteX6" fmla="*/ 571500 w 2501900"/>
              <a:gd name="connsiteY6" fmla="*/ 1104900 h 1638300"/>
              <a:gd name="connsiteX7" fmla="*/ 685800 w 2501900"/>
              <a:gd name="connsiteY7" fmla="*/ 1066800 h 1638300"/>
              <a:gd name="connsiteX8" fmla="*/ 965200 w 2501900"/>
              <a:gd name="connsiteY8" fmla="*/ 1028700 h 1638300"/>
              <a:gd name="connsiteX9" fmla="*/ 1092200 w 2501900"/>
              <a:gd name="connsiteY9" fmla="*/ 1092200 h 1638300"/>
              <a:gd name="connsiteX10" fmla="*/ 1193800 w 2501900"/>
              <a:gd name="connsiteY10" fmla="*/ 1320800 h 1638300"/>
              <a:gd name="connsiteX11" fmla="*/ 1282700 w 2501900"/>
              <a:gd name="connsiteY11" fmla="*/ 1409700 h 1638300"/>
              <a:gd name="connsiteX12" fmla="*/ 1346200 w 2501900"/>
              <a:gd name="connsiteY12" fmla="*/ 1447800 h 1638300"/>
              <a:gd name="connsiteX13" fmla="*/ 1803400 w 2501900"/>
              <a:gd name="connsiteY13" fmla="*/ 1638300 h 1638300"/>
              <a:gd name="connsiteX14" fmla="*/ 1917700 w 2501900"/>
              <a:gd name="connsiteY14" fmla="*/ 1600200 h 1638300"/>
              <a:gd name="connsiteX15" fmla="*/ 2362200 w 2501900"/>
              <a:gd name="connsiteY15" fmla="*/ 1422400 h 1638300"/>
              <a:gd name="connsiteX16" fmla="*/ 2374900 w 2501900"/>
              <a:gd name="connsiteY16" fmla="*/ 1295400 h 1638300"/>
              <a:gd name="connsiteX17" fmla="*/ 2413000 w 2501900"/>
              <a:gd name="connsiteY17" fmla="*/ 1193800 h 1638300"/>
              <a:gd name="connsiteX18" fmla="*/ 2501900 w 2501900"/>
              <a:gd name="connsiteY18" fmla="*/ 901700 h 1638300"/>
              <a:gd name="connsiteX19" fmla="*/ 2476500 w 2501900"/>
              <a:gd name="connsiteY19" fmla="*/ 787400 h 1638300"/>
              <a:gd name="connsiteX20" fmla="*/ 2451100 w 2501900"/>
              <a:gd name="connsiteY20" fmla="*/ 749300 h 1638300"/>
              <a:gd name="connsiteX21" fmla="*/ 2413000 w 2501900"/>
              <a:gd name="connsiteY21" fmla="*/ 635000 h 1638300"/>
              <a:gd name="connsiteX22" fmla="*/ 2286000 w 2501900"/>
              <a:gd name="connsiteY22" fmla="*/ 393700 h 1638300"/>
              <a:gd name="connsiteX23" fmla="*/ 2108200 w 2501900"/>
              <a:gd name="connsiteY23" fmla="*/ 393700 h 1638300"/>
              <a:gd name="connsiteX24" fmla="*/ 2006600 w 2501900"/>
              <a:gd name="connsiteY24" fmla="*/ 419100 h 1638300"/>
              <a:gd name="connsiteX25" fmla="*/ 1905000 w 2501900"/>
              <a:gd name="connsiteY25" fmla="*/ 482600 h 1638300"/>
              <a:gd name="connsiteX26" fmla="*/ 1892300 w 2501900"/>
              <a:gd name="connsiteY26" fmla="*/ 520700 h 1638300"/>
              <a:gd name="connsiteX27" fmla="*/ 1752600 w 2501900"/>
              <a:gd name="connsiteY27" fmla="*/ 660400 h 1638300"/>
              <a:gd name="connsiteX28" fmla="*/ 1358900 w 2501900"/>
              <a:gd name="connsiteY28" fmla="*/ 647700 h 1638300"/>
              <a:gd name="connsiteX29" fmla="*/ 1257300 w 2501900"/>
              <a:gd name="connsiteY29" fmla="*/ 596900 h 1638300"/>
              <a:gd name="connsiteX30" fmla="*/ 1206500 w 2501900"/>
              <a:gd name="connsiteY30" fmla="*/ 546100 h 1638300"/>
              <a:gd name="connsiteX31" fmla="*/ 1155700 w 2501900"/>
              <a:gd name="connsiteY31" fmla="*/ 88900 h 1638300"/>
              <a:gd name="connsiteX32" fmla="*/ 1079500 w 2501900"/>
              <a:gd name="connsiteY32" fmla="*/ 0 h 1638300"/>
              <a:gd name="connsiteX33" fmla="*/ 965200 w 2501900"/>
              <a:gd name="connsiteY33" fmla="*/ 0 h 1638300"/>
              <a:gd name="connsiteX34" fmla="*/ 838200 w 2501900"/>
              <a:gd name="connsiteY34" fmla="*/ 228600 h 1638300"/>
              <a:gd name="connsiteX35" fmla="*/ 901700 w 2501900"/>
              <a:gd name="connsiteY35" fmla="*/ 355600 h 1638300"/>
              <a:gd name="connsiteX36" fmla="*/ 927100 w 2501900"/>
              <a:gd name="connsiteY36" fmla="*/ 495300 h 1638300"/>
              <a:gd name="connsiteX37" fmla="*/ 723900 w 2501900"/>
              <a:gd name="connsiteY37" fmla="*/ 596900 h 1638300"/>
              <a:gd name="connsiteX38" fmla="*/ 558800 w 2501900"/>
              <a:gd name="connsiteY38" fmla="*/ 45720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501900" h="1638300">
                <a:moveTo>
                  <a:pt x="558800" y="457200"/>
                </a:moveTo>
                <a:lnTo>
                  <a:pt x="127000" y="571500"/>
                </a:lnTo>
                <a:lnTo>
                  <a:pt x="0" y="838200"/>
                </a:lnTo>
                <a:cubicBezTo>
                  <a:pt x="38100" y="867833"/>
                  <a:pt x="74139" y="900326"/>
                  <a:pt x="114300" y="927100"/>
                </a:cubicBezTo>
                <a:cubicBezTo>
                  <a:pt x="125439" y="934526"/>
                  <a:pt x="140095" y="934527"/>
                  <a:pt x="152400" y="939800"/>
                </a:cubicBezTo>
                <a:cubicBezTo>
                  <a:pt x="169801" y="947258"/>
                  <a:pt x="203200" y="965200"/>
                  <a:pt x="203200" y="965200"/>
                </a:cubicBezTo>
                <a:lnTo>
                  <a:pt x="571500" y="1104900"/>
                </a:lnTo>
                <a:lnTo>
                  <a:pt x="685800" y="1066800"/>
                </a:lnTo>
                <a:lnTo>
                  <a:pt x="965200" y="1028700"/>
                </a:lnTo>
                <a:lnTo>
                  <a:pt x="1092200" y="1092200"/>
                </a:lnTo>
                <a:lnTo>
                  <a:pt x="1193800" y="1320800"/>
                </a:lnTo>
                <a:cubicBezTo>
                  <a:pt x="1223433" y="1350433"/>
                  <a:pt x="1250505" y="1382871"/>
                  <a:pt x="1282700" y="1409700"/>
                </a:cubicBezTo>
                <a:cubicBezTo>
                  <a:pt x="1301663" y="1425503"/>
                  <a:pt x="1346200" y="1447800"/>
                  <a:pt x="1346200" y="1447800"/>
                </a:cubicBezTo>
                <a:lnTo>
                  <a:pt x="1803400" y="1638300"/>
                </a:lnTo>
                <a:lnTo>
                  <a:pt x="1917700" y="1600200"/>
                </a:lnTo>
                <a:lnTo>
                  <a:pt x="2362200" y="1422400"/>
                </a:lnTo>
                <a:cubicBezTo>
                  <a:pt x="2366433" y="1380067"/>
                  <a:pt x="2365671" y="1336931"/>
                  <a:pt x="2374900" y="1295400"/>
                </a:cubicBezTo>
                <a:cubicBezTo>
                  <a:pt x="2382746" y="1260092"/>
                  <a:pt x="2413000" y="1193800"/>
                  <a:pt x="2413000" y="1193800"/>
                </a:cubicBezTo>
                <a:lnTo>
                  <a:pt x="2501900" y="901700"/>
                </a:lnTo>
                <a:cubicBezTo>
                  <a:pt x="2493433" y="863600"/>
                  <a:pt x="2488842" y="824427"/>
                  <a:pt x="2476500" y="787400"/>
                </a:cubicBezTo>
                <a:cubicBezTo>
                  <a:pt x="2471673" y="772920"/>
                  <a:pt x="2456971" y="763389"/>
                  <a:pt x="2451100" y="749300"/>
                </a:cubicBezTo>
                <a:cubicBezTo>
                  <a:pt x="2435653" y="712228"/>
                  <a:pt x="2413000" y="635000"/>
                  <a:pt x="2413000" y="635000"/>
                </a:cubicBezTo>
                <a:lnTo>
                  <a:pt x="2286000" y="393700"/>
                </a:lnTo>
                <a:lnTo>
                  <a:pt x="2108200" y="393700"/>
                </a:lnTo>
                <a:lnTo>
                  <a:pt x="2006600" y="419100"/>
                </a:lnTo>
                <a:cubicBezTo>
                  <a:pt x="1972733" y="440267"/>
                  <a:pt x="1934849" y="456067"/>
                  <a:pt x="1905000" y="482600"/>
                </a:cubicBezTo>
                <a:cubicBezTo>
                  <a:pt x="1894994" y="491494"/>
                  <a:pt x="1892300" y="520700"/>
                  <a:pt x="1892300" y="520700"/>
                </a:cubicBezTo>
                <a:lnTo>
                  <a:pt x="1752600" y="660400"/>
                </a:lnTo>
                <a:lnTo>
                  <a:pt x="1358900" y="647700"/>
                </a:lnTo>
                <a:cubicBezTo>
                  <a:pt x="1325033" y="630767"/>
                  <a:pt x="1288805" y="617903"/>
                  <a:pt x="1257300" y="596900"/>
                </a:cubicBezTo>
                <a:cubicBezTo>
                  <a:pt x="1237375" y="583616"/>
                  <a:pt x="1206500" y="546100"/>
                  <a:pt x="1206500" y="546100"/>
                </a:cubicBezTo>
                <a:lnTo>
                  <a:pt x="1155700" y="88900"/>
                </a:lnTo>
                <a:lnTo>
                  <a:pt x="1079500" y="0"/>
                </a:lnTo>
                <a:lnTo>
                  <a:pt x="965200" y="0"/>
                </a:lnTo>
                <a:lnTo>
                  <a:pt x="838200" y="228600"/>
                </a:lnTo>
                <a:cubicBezTo>
                  <a:pt x="891431" y="348371"/>
                  <a:pt x="859518" y="313418"/>
                  <a:pt x="901700" y="355600"/>
                </a:cubicBezTo>
                <a:lnTo>
                  <a:pt x="927100" y="495300"/>
                </a:lnTo>
                <a:lnTo>
                  <a:pt x="723900" y="596900"/>
                </a:lnTo>
                <a:lnTo>
                  <a:pt x="558800" y="45720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/>
          <p:cNvSpPr/>
          <p:nvPr/>
        </p:nvSpPr>
        <p:spPr>
          <a:xfrm>
            <a:off x="8501142" y="3913187"/>
            <a:ext cx="2590800" cy="1993900"/>
          </a:xfrm>
          <a:custGeom>
            <a:avLst/>
            <a:gdLst>
              <a:gd name="connsiteX0" fmla="*/ 812800 w 2590800"/>
              <a:gd name="connsiteY0" fmla="*/ 889000 h 1993900"/>
              <a:gd name="connsiteX1" fmla="*/ 812800 w 2590800"/>
              <a:gd name="connsiteY1" fmla="*/ 889000 h 1993900"/>
              <a:gd name="connsiteX2" fmla="*/ 584200 w 2590800"/>
              <a:gd name="connsiteY2" fmla="*/ 876300 h 1993900"/>
              <a:gd name="connsiteX3" fmla="*/ 228600 w 2590800"/>
              <a:gd name="connsiteY3" fmla="*/ 939800 h 1993900"/>
              <a:gd name="connsiteX4" fmla="*/ 101600 w 2590800"/>
              <a:gd name="connsiteY4" fmla="*/ 1041400 h 1993900"/>
              <a:gd name="connsiteX5" fmla="*/ 63500 w 2590800"/>
              <a:gd name="connsiteY5" fmla="*/ 1117600 h 1993900"/>
              <a:gd name="connsiteX6" fmla="*/ 63500 w 2590800"/>
              <a:gd name="connsiteY6" fmla="*/ 1155700 h 1993900"/>
              <a:gd name="connsiteX7" fmla="*/ 114300 w 2590800"/>
              <a:gd name="connsiteY7" fmla="*/ 1498600 h 1993900"/>
              <a:gd name="connsiteX8" fmla="*/ 215900 w 2590800"/>
              <a:gd name="connsiteY8" fmla="*/ 1625600 h 1993900"/>
              <a:gd name="connsiteX9" fmla="*/ 279400 w 2590800"/>
              <a:gd name="connsiteY9" fmla="*/ 1625600 h 1993900"/>
              <a:gd name="connsiteX10" fmla="*/ 800100 w 2590800"/>
              <a:gd name="connsiteY10" fmla="*/ 1663700 h 1993900"/>
              <a:gd name="connsiteX11" fmla="*/ 863600 w 2590800"/>
              <a:gd name="connsiteY11" fmla="*/ 1574800 h 1993900"/>
              <a:gd name="connsiteX12" fmla="*/ 1193800 w 2590800"/>
              <a:gd name="connsiteY12" fmla="*/ 1282700 h 1993900"/>
              <a:gd name="connsiteX13" fmla="*/ 1320800 w 2590800"/>
              <a:gd name="connsiteY13" fmla="*/ 1282700 h 1993900"/>
              <a:gd name="connsiteX14" fmla="*/ 1524000 w 2590800"/>
              <a:gd name="connsiteY14" fmla="*/ 1333500 h 1993900"/>
              <a:gd name="connsiteX15" fmla="*/ 1536700 w 2590800"/>
              <a:gd name="connsiteY15" fmla="*/ 1447800 h 1993900"/>
              <a:gd name="connsiteX16" fmla="*/ 1612900 w 2590800"/>
              <a:gd name="connsiteY16" fmla="*/ 1714500 h 1993900"/>
              <a:gd name="connsiteX17" fmla="*/ 1651000 w 2590800"/>
              <a:gd name="connsiteY17" fmla="*/ 1828800 h 1993900"/>
              <a:gd name="connsiteX18" fmla="*/ 1828800 w 2590800"/>
              <a:gd name="connsiteY18" fmla="*/ 1955800 h 1993900"/>
              <a:gd name="connsiteX19" fmla="*/ 1993900 w 2590800"/>
              <a:gd name="connsiteY19" fmla="*/ 1981200 h 1993900"/>
              <a:gd name="connsiteX20" fmla="*/ 2235200 w 2590800"/>
              <a:gd name="connsiteY20" fmla="*/ 1993900 h 1993900"/>
              <a:gd name="connsiteX21" fmla="*/ 2463800 w 2590800"/>
              <a:gd name="connsiteY21" fmla="*/ 1905000 h 1993900"/>
              <a:gd name="connsiteX22" fmla="*/ 2527300 w 2590800"/>
              <a:gd name="connsiteY22" fmla="*/ 1727200 h 1993900"/>
              <a:gd name="connsiteX23" fmla="*/ 2540000 w 2590800"/>
              <a:gd name="connsiteY23" fmla="*/ 1714500 h 1993900"/>
              <a:gd name="connsiteX24" fmla="*/ 2565400 w 2590800"/>
              <a:gd name="connsiteY24" fmla="*/ 1651000 h 1993900"/>
              <a:gd name="connsiteX25" fmla="*/ 2590800 w 2590800"/>
              <a:gd name="connsiteY25" fmla="*/ 1447800 h 1993900"/>
              <a:gd name="connsiteX26" fmla="*/ 2489200 w 2590800"/>
              <a:gd name="connsiteY26" fmla="*/ 1155700 h 1993900"/>
              <a:gd name="connsiteX27" fmla="*/ 2374900 w 2590800"/>
              <a:gd name="connsiteY27" fmla="*/ 1003300 h 1993900"/>
              <a:gd name="connsiteX28" fmla="*/ 2349500 w 2590800"/>
              <a:gd name="connsiteY28" fmla="*/ 977900 h 1993900"/>
              <a:gd name="connsiteX29" fmla="*/ 2171700 w 2590800"/>
              <a:gd name="connsiteY29" fmla="*/ 838200 h 1993900"/>
              <a:gd name="connsiteX30" fmla="*/ 1993900 w 2590800"/>
              <a:gd name="connsiteY30" fmla="*/ 800100 h 1993900"/>
              <a:gd name="connsiteX31" fmla="*/ 1968500 w 2590800"/>
              <a:gd name="connsiteY31" fmla="*/ 774700 h 1993900"/>
              <a:gd name="connsiteX32" fmla="*/ 1841500 w 2590800"/>
              <a:gd name="connsiteY32" fmla="*/ 698500 h 1993900"/>
              <a:gd name="connsiteX33" fmla="*/ 1727200 w 2590800"/>
              <a:gd name="connsiteY33" fmla="*/ 673100 h 1993900"/>
              <a:gd name="connsiteX34" fmla="*/ 1676400 w 2590800"/>
              <a:gd name="connsiteY34" fmla="*/ 622300 h 1993900"/>
              <a:gd name="connsiteX35" fmla="*/ 1651000 w 2590800"/>
              <a:gd name="connsiteY35" fmla="*/ 609600 h 1993900"/>
              <a:gd name="connsiteX36" fmla="*/ 1384300 w 2590800"/>
              <a:gd name="connsiteY36" fmla="*/ 482600 h 1993900"/>
              <a:gd name="connsiteX37" fmla="*/ 1219200 w 2590800"/>
              <a:gd name="connsiteY37" fmla="*/ 381000 h 1993900"/>
              <a:gd name="connsiteX38" fmla="*/ 1143000 w 2590800"/>
              <a:gd name="connsiteY38" fmla="*/ 342900 h 1993900"/>
              <a:gd name="connsiteX39" fmla="*/ 1104900 w 2590800"/>
              <a:gd name="connsiteY39" fmla="*/ 304800 h 1993900"/>
              <a:gd name="connsiteX40" fmla="*/ 812800 w 2590800"/>
              <a:gd name="connsiteY40" fmla="*/ 127000 h 1993900"/>
              <a:gd name="connsiteX41" fmla="*/ 711200 w 2590800"/>
              <a:gd name="connsiteY41" fmla="*/ 63500 h 1993900"/>
              <a:gd name="connsiteX42" fmla="*/ 660400 w 2590800"/>
              <a:gd name="connsiteY42" fmla="*/ 25400 h 1993900"/>
              <a:gd name="connsiteX43" fmla="*/ 533400 w 2590800"/>
              <a:gd name="connsiteY43" fmla="*/ 0 h 1993900"/>
              <a:gd name="connsiteX44" fmla="*/ 292100 w 2590800"/>
              <a:gd name="connsiteY44" fmla="*/ 0 h 1993900"/>
              <a:gd name="connsiteX45" fmla="*/ 25400 w 2590800"/>
              <a:gd name="connsiteY45" fmla="*/ 63500 h 1993900"/>
              <a:gd name="connsiteX46" fmla="*/ 0 w 2590800"/>
              <a:gd name="connsiteY46" fmla="*/ 228600 h 1993900"/>
              <a:gd name="connsiteX47" fmla="*/ 279400 w 2590800"/>
              <a:gd name="connsiteY47" fmla="*/ 457200 h 1993900"/>
              <a:gd name="connsiteX48" fmla="*/ 495300 w 2590800"/>
              <a:gd name="connsiteY48" fmla="*/ 520700 h 1993900"/>
              <a:gd name="connsiteX49" fmla="*/ 647700 w 2590800"/>
              <a:gd name="connsiteY49" fmla="*/ 546100 h 1993900"/>
              <a:gd name="connsiteX50" fmla="*/ 850900 w 2590800"/>
              <a:gd name="connsiteY50" fmla="*/ 622300 h 1993900"/>
              <a:gd name="connsiteX51" fmla="*/ 990600 w 2590800"/>
              <a:gd name="connsiteY51" fmla="*/ 685800 h 1993900"/>
              <a:gd name="connsiteX52" fmla="*/ 1143000 w 2590800"/>
              <a:gd name="connsiteY52" fmla="*/ 787400 h 1993900"/>
              <a:gd name="connsiteX53" fmla="*/ 1130300 w 2590800"/>
              <a:gd name="connsiteY53" fmla="*/ 927100 h 1993900"/>
              <a:gd name="connsiteX54" fmla="*/ 1028700 w 2590800"/>
              <a:gd name="connsiteY54" fmla="*/ 939800 h 1993900"/>
              <a:gd name="connsiteX55" fmla="*/ 812800 w 2590800"/>
              <a:gd name="connsiteY55" fmla="*/ 88900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90800" h="1993900">
                <a:moveTo>
                  <a:pt x="812800" y="889000"/>
                </a:moveTo>
                <a:lnTo>
                  <a:pt x="812800" y="889000"/>
                </a:lnTo>
                <a:cubicBezTo>
                  <a:pt x="660633" y="872093"/>
                  <a:pt x="736834" y="876300"/>
                  <a:pt x="584200" y="876300"/>
                </a:cubicBezTo>
                <a:lnTo>
                  <a:pt x="228600" y="939800"/>
                </a:lnTo>
                <a:cubicBezTo>
                  <a:pt x="178393" y="975662"/>
                  <a:pt x="139159" y="996329"/>
                  <a:pt x="101600" y="1041400"/>
                </a:cubicBezTo>
                <a:cubicBezTo>
                  <a:pt x="83316" y="1063341"/>
                  <a:pt x="68273" y="1088961"/>
                  <a:pt x="63500" y="1117600"/>
                </a:cubicBezTo>
                <a:cubicBezTo>
                  <a:pt x="61412" y="1130127"/>
                  <a:pt x="63500" y="1143000"/>
                  <a:pt x="63500" y="1155700"/>
                </a:cubicBezTo>
                <a:lnTo>
                  <a:pt x="114300" y="1498600"/>
                </a:lnTo>
                <a:cubicBezTo>
                  <a:pt x="128286" y="1520978"/>
                  <a:pt x="166586" y="1613271"/>
                  <a:pt x="215900" y="1625600"/>
                </a:cubicBezTo>
                <a:cubicBezTo>
                  <a:pt x="236435" y="1630734"/>
                  <a:pt x="258233" y="1625600"/>
                  <a:pt x="279400" y="1625600"/>
                </a:cubicBezTo>
                <a:lnTo>
                  <a:pt x="800100" y="1663700"/>
                </a:lnTo>
                <a:lnTo>
                  <a:pt x="863600" y="1574800"/>
                </a:lnTo>
                <a:lnTo>
                  <a:pt x="1193800" y="1282700"/>
                </a:lnTo>
                <a:lnTo>
                  <a:pt x="1320800" y="1282700"/>
                </a:lnTo>
                <a:lnTo>
                  <a:pt x="1524000" y="1333500"/>
                </a:lnTo>
                <a:lnTo>
                  <a:pt x="1536700" y="1447800"/>
                </a:lnTo>
                <a:lnTo>
                  <a:pt x="1612900" y="1714500"/>
                </a:lnTo>
                <a:cubicBezTo>
                  <a:pt x="1652486" y="1820064"/>
                  <a:pt x="1651000" y="1779930"/>
                  <a:pt x="1651000" y="1828800"/>
                </a:cubicBezTo>
                <a:lnTo>
                  <a:pt x="1828800" y="1955800"/>
                </a:lnTo>
                <a:cubicBezTo>
                  <a:pt x="1976830" y="1982715"/>
                  <a:pt x="1921170" y="1981200"/>
                  <a:pt x="1993900" y="1981200"/>
                </a:cubicBezTo>
                <a:lnTo>
                  <a:pt x="2235200" y="1993900"/>
                </a:lnTo>
                <a:lnTo>
                  <a:pt x="2463800" y="1905000"/>
                </a:lnTo>
                <a:cubicBezTo>
                  <a:pt x="2494131" y="1793786"/>
                  <a:pt x="2478853" y="1791796"/>
                  <a:pt x="2527300" y="1727200"/>
                </a:cubicBezTo>
                <a:cubicBezTo>
                  <a:pt x="2530892" y="1722411"/>
                  <a:pt x="2535767" y="1718733"/>
                  <a:pt x="2540000" y="1714500"/>
                </a:cubicBezTo>
                <a:lnTo>
                  <a:pt x="2565400" y="1651000"/>
                </a:lnTo>
                <a:lnTo>
                  <a:pt x="2590800" y="1447800"/>
                </a:lnTo>
                <a:lnTo>
                  <a:pt x="2489200" y="1155700"/>
                </a:lnTo>
                <a:cubicBezTo>
                  <a:pt x="2445234" y="1094148"/>
                  <a:pt x="2422182" y="1058462"/>
                  <a:pt x="2374900" y="1003300"/>
                </a:cubicBezTo>
                <a:cubicBezTo>
                  <a:pt x="2367108" y="994209"/>
                  <a:pt x="2357967" y="986367"/>
                  <a:pt x="2349500" y="977900"/>
                </a:cubicBezTo>
                <a:lnTo>
                  <a:pt x="2171700" y="838200"/>
                </a:lnTo>
                <a:cubicBezTo>
                  <a:pt x="2084589" y="829489"/>
                  <a:pt x="2056620" y="841913"/>
                  <a:pt x="1993900" y="800100"/>
                </a:cubicBezTo>
                <a:cubicBezTo>
                  <a:pt x="1983937" y="793458"/>
                  <a:pt x="1976967" y="783167"/>
                  <a:pt x="1968500" y="774700"/>
                </a:cubicBezTo>
                <a:lnTo>
                  <a:pt x="1841500" y="698500"/>
                </a:lnTo>
                <a:cubicBezTo>
                  <a:pt x="1803400" y="690033"/>
                  <a:pt x="1762637" y="689456"/>
                  <a:pt x="1727200" y="673100"/>
                </a:cubicBezTo>
                <a:cubicBezTo>
                  <a:pt x="1705457" y="663065"/>
                  <a:pt x="1694797" y="637631"/>
                  <a:pt x="1676400" y="622300"/>
                </a:cubicBezTo>
                <a:cubicBezTo>
                  <a:pt x="1669128" y="616240"/>
                  <a:pt x="1659467" y="613833"/>
                  <a:pt x="1651000" y="609600"/>
                </a:cubicBezTo>
                <a:lnTo>
                  <a:pt x="1384300" y="482600"/>
                </a:lnTo>
                <a:cubicBezTo>
                  <a:pt x="1149029" y="299611"/>
                  <a:pt x="1355590" y="435556"/>
                  <a:pt x="1219200" y="381000"/>
                </a:cubicBezTo>
                <a:cubicBezTo>
                  <a:pt x="1192833" y="370453"/>
                  <a:pt x="1166629" y="358652"/>
                  <a:pt x="1143000" y="342900"/>
                </a:cubicBezTo>
                <a:cubicBezTo>
                  <a:pt x="1128056" y="332937"/>
                  <a:pt x="1104900" y="304800"/>
                  <a:pt x="1104900" y="304800"/>
                </a:cubicBezTo>
                <a:lnTo>
                  <a:pt x="812800" y="127000"/>
                </a:lnTo>
                <a:cubicBezTo>
                  <a:pt x="778933" y="105833"/>
                  <a:pt x="743499" y="86990"/>
                  <a:pt x="711200" y="63500"/>
                </a:cubicBezTo>
                <a:cubicBezTo>
                  <a:pt x="654697" y="22407"/>
                  <a:pt x="694693" y="25400"/>
                  <a:pt x="660400" y="25400"/>
                </a:cubicBezTo>
                <a:lnTo>
                  <a:pt x="533400" y="0"/>
                </a:lnTo>
                <a:lnTo>
                  <a:pt x="292100" y="0"/>
                </a:lnTo>
                <a:lnTo>
                  <a:pt x="25400" y="63500"/>
                </a:lnTo>
                <a:lnTo>
                  <a:pt x="0" y="228600"/>
                </a:lnTo>
                <a:lnTo>
                  <a:pt x="279400" y="457200"/>
                </a:lnTo>
                <a:lnTo>
                  <a:pt x="495300" y="520700"/>
                </a:lnTo>
                <a:cubicBezTo>
                  <a:pt x="621998" y="548855"/>
                  <a:pt x="570571" y="546100"/>
                  <a:pt x="647700" y="546100"/>
                </a:cubicBezTo>
                <a:lnTo>
                  <a:pt x="850900" y="622300"/>
                </a:lnTo>
                <a:cubicBezTo>
                  <a:pt x="963270" y="692531"/>
                  <a:pt x="912563" y="685800"/>
                  <a:pt x="990600" y="685800"/>
                </a:cubicBezTo>
                <a:lnTo>
                  <a:pt x="1143000" y="787400"/>
                </a:lnTo>
                <a:lnTo>
                  <a:pt x="1130300" y="927100"/>
                </a:lnTo>
                <a:lnTo>
                  <a:pt x="1028700" y="939800"/>
                </a:lnTo>
                <a:lnTo>
                  <a:pt x="812800" y="88900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/>
          <p:cNvSpPr/>
          <p:nvPr/>
        </p:nvSpPr>
        <p:spPr>
          <a:xfrm>
            <a:off x="3568700" y="2450248"/>
            <a:ext cx="1447800" cy="813652"/>
          </a:xfrm>
          <a:custGeom>
            <a:avLst/>
            <a:gdLst>
              <a:gd name="connsiteX0" fmla="*/ 0 w 1447800"/>
              <a:gd name="connsiteY0" fmla="*/ 813652 h 813652"/>
              <a:gd name="connsiteX1" fmla="*/ 101600 w 1447800"/>
              <a:gd name="connsiteY1" fmla="*/ 254852 h 813652"/>
              <a:gd name="connsiteX2" fmla="*/ 419100 w 1447800"/>
              <a:gd name="connsiteY2" fmla="*/ 852 h 813652"/>
              <a:gd name="connsiteX3" fmla="*/ 787400 w 1447800"/>
              <a:gd name="connsiteY3" fmla="*/ 331052 h 813652"/>
              <a:gd name="connsiteX4" fmla="*/ 889000 w 1447800"/>
              <a:gd name="connsiteY4" fmla="*/ 572352 h 813652"/>
              <a:gd name="connsiteX5" fmla="*/ 1117600 w 1447800"/>
              <a:gd name="connsiteY5" fmla="*/ 572352 h 813652"/>
              <a:gd name="connsiteX6" fmla="*/ 1270000 w 1447800"/>
              <a:gd name="connsiteY6" fmla="*/ 521552 h 813652"/>
              <a:gd name="connsiteX7" fmla="*/ 1409700 w 1447800"/>
              <a:gd name="connsiteY7" fmla="*/ 254852 h 813652"/>
              <a:gd name="connsiteX8" fmla="*/ 1447800 w 1447800"/>
              <a:gd name="connsiteY8" fmla="*/ 254852 h 81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00" h="813652">
                <a:moveTo>
                  <a:pt x="0" y="813652"/>
                </a:moveTo>
                <a:cubicBezTo>
                  <a:pt x="15875" y="601985"/>
                  <a:pt x="31750" y="390319"/>
                  <a:pt x="101600" y="254852"/>
                </a:cubicBezTo>
                <a:cubicBezTo>
                  <a:pt x="171450" y="119385"/>
                  <a:pt x="304800" y="-11848"/>
                  <a:pt x="419100" y="852"/>
                </a:cubicBezTo>
                <a:cubicBezTo>
                  <a:pt x="533400" y="13552"/>
                  <a:pt x="709083" y="235802"/>
                  <a:pt x="787400" y="331052"/>
                </a:cubicBezTo>
                <a:cubicBezTo>
                  <a:pt x="865717" y="426302"/>
                  <a:pt x="833967" y="532135"/>
                  <a:pt x="889000" y="572352"/>
                </a:cubicBezTo>
                <a:cubicBezTo>
                  <a:pt x="944033" y="612569"/>
                  <a:pt x="1054100" y="580819"/>
                  <a:pt x="1117600" y="572352"/>
                </a:cubicBezTo>
                <a:cubicBezTo>
                  <a:pt x="1181100" y="563885"/>
                  <a:pt x="1221317" y="574469"/>
                  <a:pt x="1270000" y="521552"/>
                </a:cubicBezTo>
                <a:cubicBezTo>
                  <a:pt x="1318683" y="468635"/>
                  <a:pt x="1380067" y="299302"/>
                  <a:pt x="1409700" y="254852"/>
                </a:cubicBezTo>
                <a:cubicBezTo>
                  <a:pt x="1439333" y="210402"/>
                  <a:pt x="1443566" y="232627"/>
                  <a:pt x="1447800" y="254852"/>
                </a:cubicBezTo>
              </a:path>
            </a:pathLst>
          </a:custGeom>
          <a:ln w="38100">
            <a:solidFill>
              <a:srgbClr val="60B5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/>
          <p:nvPr/>
        </p:nvSpPr>
        <p:spPr>
          <a:xfrm>
            <a:off x="7150100" y="1738611"/>
            <a:ext cx="1843381" cy="1178361"/>
          </a:xfrm>
          <a:custGeom>
            <a:avLst/>
            <a:gdLst>
              <a:gd name="connsiteX0" fmla="*/ 0 w 1843381"/>
              <a:gd name="connsiteY0" fmla="*/ 217189 h 1178361"/>
              <a:gd name="connsiteX1" fmla="*/ 393700 w 1843381"/>
              <a:gd name="connsiteY1" fmla="*/ 1289 h 1178361"/>
              <a:gd name="connsiteX2" fmla="*/ 660400 w 1843381"/>
              <a:gd name="connsiteY2" fmla="*/ 306089 h 1178361"/>
              <a:gd name="connsiteX3" fmla="*/ 469900 w 1843381"/>
              <a:gd name="connsiteY3" fmla="*/ 687089 h 1178361"/>
              <a:gd name="connsiteX4" fmla="*/ 419100 w 1843381"/>
              <a:gd name="connsiteY4" fmla="*/ 1042689 h 1178361"/>
              <a:gd name="connsiteX5" fmla="*/ 800100 w 1843381"/>
              <a:gd name="connsiteY5" fmla="*/ 1169689 h 1178361"/>
              <a:gd name="connsiteX6" fmla="*/ 1054100 w 1843381"/>
              <a:gd name="connsiteY6" fmla="*/ 826789 h 1178361"/>
              <a:gd name="connsiteX7" fmla="*/ 1041400 w 1843381"/>
              <a:gd name="connsiteY7" fmla="*/ 471189 h 1178361"/>
              <a:gd name="connsiteX8" fmla="*/ 1117600 w 1843381"/>
              <a:gd name="connsiteY8" fmla="*/ 229889 h 1178361"/>
              <a:gd name="connsiteX9" fmla="*/ 1435100 w 1843381"/>
              <a:gd name="connsiteY9" fmla="*/ 77489 h 1178361"/>
              <a:gd name="connsiteX10" fmla="*/ 1790700 w 1843381"/>
              <a:gd name="connsiteY10" fmla="*/ 166389 h 1178361"/>
              <a:gd name="connsiteX11" fmla="*/ 1841500 w 1843381"/>
              <a:gd name="connsiteY11" fmla="*/ 293389 h 1178361"/>
              <a:gd name="connsiteX12" fmla="*/ 1841500 w 1843381"/>
              <a:gd name="connsiteY12" fmla="*/ 293389 h 117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3381" h="1178361">
                <a:moveTo>
                  <a:pt x="0" y="217189"/>
                </a:moveTo>
                <a:cubicBezTo>
                  <a:pt x="141816" y="101830"/>
                  <a:pt x="283633" y="-13528"/>
                  <a:pt x="393700" y="1289"/>
                </a:cubicBezTo>
                <a:cubicBezTo>
                  <a:pt x="503767" y="16106"/>
                  <a:pt x="647700" y="191789"/>
                  <a:pt x="660400" y="306089"/>
                </a:cubicBezTo>
                <a:cubicBezTo>
                  <a:pt x="673100" y="420389"/>
                  <a:pt x="510117" y="564322"/>
                  <a:pt x="469900" y="687089"/>
                </a:cubicBezTo>
                <a:cubicBezTo>
                  <a:pt x="429683" y="809856"/>
                  <a:pt x="364067" y="962256"/>
                  <a:pt x="419100" y="1042689"/>
                </a:cubicBezTo>
                <a:cubicBezTo>
                  <a:pt x="474133" y="1123122"/>
                  <a:pt x="694267" y="1205672"/>
                  <a:pt x="800100" y="1169689"/>
                </a:cubicBezTo>
                <a:cubicBezTo>
                  <a:pt x="905933" y="1133706"/>
                  <a:pt x="1013883" y="943206"/>
                  <a:pt x="1054100" y="826789"/>
                </a:cubicBezTo>
                <a:cubicBezTo>
                  <a:pt x="1094317" y="710372"/>
                  <a:pt x="1030817" y="570672"/>
                  <a:pt x="1041400" y="471189"/>
                </a:cubicBezTo>
                <a:cubicBezTo>
                  <a:pt x="1051983" y="371706"/>
                  <a:pt x="1051983" y="295506"/>
                  <a:pt x="1117600" y="229889"/>
                </a:cubicBezTo>
                <a:cubicBezTo>
                  <a:pt x="1183217" y="164272"/>
                  <a:pt x="1322917" y="88072"/>
                  <a:pt x="1435100" y="77489"/>
                </a:cubicBezTo>
                <a:cubicBezTo>
                  <a:pt x="1547283" y="66906"/>
                  <a:pt x="1722967" y="130406"/>
                  <a:pt x="1790700" y="166389"/>
                </a:cubicBezTo>
                <a:cubicBezTo>
                  <a:pt x="1858433" y="202372"/>
                  <a:pt x="1841500" y="293389"/>
                  <a:pt x="1841500" y="293389"/>
                </a:cubicBezTo>
                <a:lnTo>
                  <a:pt x="1841500" y="293389"/>
                </a:lnTo>
              </a:path>
            </a:pathLst>
          </a:custGeom>
          <a:ln w="38100">
            <a:solidFill>
              <a:srgbClr val="60B5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/>
          <p:nvPr/>
        </p:nvSpPr>
        <p:spPr>
          <a:xfrm>
            <a:off x="3302000" y="3987800"/>
            <a:ext cx="1720179" cy="552499"/>
          </a:xfrm>
          <a:custGeom>
            <a:avLst/>
            <a:gdLst>
              <a:gd name="connsiteX0" fmla="*/ 0 w 1720179"/>
              <a:gd name="connsiteY0" fmla="*/ 0 h 552499"/>
              <a:gd name="connsiteX1" fmla="*/ 393700 w 1720179"/>
              <a:gd name="connsiteY1" fmla="*/ 50800 h 552499"/>
              <a:gd name="connsiteX2" fmla="*/ 482600 w 1720179"/>
              <a:gd name="connsiteY2" fmla="*/ 279400 h 552499"/>
              <a:gd name="connsiteX3" fmla="*/ 647700 w 1720179"/>
              <a:gd name="connsiteY3" fmla="*/ 495300 h 552499"/>
              <a:gd name="connsiteX4" fmla="*/ 876300 w 1720179"/>
              <a:gd name="connsiteY4" fmla="*/ 546100 h 552499"/>
              <a:gd name="connsiteX5" fmla="*/ 1244600 w 1720179"/>
              <a:gd name="connsiteY5" fmla="*/ 381000 h 552499"/>
              <a:gd name="connsiteX6" fmla="*/ 1562100 w 1720179"/>
              <a:gd name="connsiteY6" fmla="*/ 342900 h 552499"/>
              <a:gd name="connsiteX7" fmla="*/ 1701800 w 1720179"/>
              <a:gd name="connsiteY7" fmla="*/ 482600 h 552499"/>
              <a:gd name="connsiteX8" fmla="*/ 1714500 w 1720179"/>
              <a:gd name="connsiteY8" fmla="*/ 508000 h 55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0179" h="552499">
                <a:moveTo>
                  <a:pt x="0" y="0"/>
                </a:moveTo>
                <a:cubicBezTo>
                  <a:pt x="156633" y="2116"/>
                  <a:pt x="313267" y="4233"/>
                  <a:pt x="393700" y="50800"/>
                </a:cubicBezTo>
                <a:cubicBezTo>
                  <a:pt x="474133" y="97367"/>
                  <a:pt x="440267" y="205317"/>
                  <a:pt x="482600" y="279400"/>
                </a:cubicBezTo>
                <a:cubicBezTo>
                  <a:pt x="524933" y="353483"/>
                  <a:pt x="582083" y="450850"/>
                  <a:pt x="647700" y="495300"/>
                </a:cubicBezTo>
                <a:cubicBezTo>
                  <a:pt x="713317" y="539750"/>
                  <a:pt x="776817" y="565150"/>
                  <a:pt x="876300" y="546100"/>
                </a:cubicBezTo>
                <a:cubicBezTo>
                  <a:pt x="975783" y="527050"/>
                  <a:pt x="1130300" y="414867"/>
                  <a:pt x="1244600" y="381000"/>
                </a:cubicBezTo>
                <a:cubicBezTo>
                  <a:pt x="1358900" y="347133"/>
                  <a:pt x="1485900" y="325967"/>
                  <a:pt x="1562100" y="342900"/>
                </a:cubicBezTo>
                <a:cubicBezTo>
                  <a:pt x="1638300" y="359833"/>
                  <a:pt x="1676400" y="455083"/>
                  <a:pt x="1701800" y="482600"/>
                </a:cubicBezTo>
                <a:cubicBezTo>
                  <a:pt x="1727200" y="510117"/>
                  <a:pt x="1720850" y="509058"/>
                  <a:pt x="1714500" y="508000"/>
                </a:cubicBezTo>
              </a:path>
            </a:pathLst>
          </a:custGeom>
          <a:ln w="38100">
            <a:solidFill>
              <a:srgbClr val="60B5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/>
          <p:cNvSpPr/>
          <p:nvPr/>
        </p:nvSpPr>
        <p:spPr>
          <a:xfrm>
            <a:off x="7289800" y="3453379"/>
            <a:ext cx="1206500" cy="1398021"/>
          </a:xfrm>
          <a:custGeom>
            <a:avLst/>
            <a:gdLst>
              <a:gd name="connsiteX0" fmla="*/ 0 w 1206500"/>
              <a:gd name="connsiteY0" fmla="*/ 1398021 h 1398021"/>
              <a:gd name="connsiteX1" fmla="*/ 368300 w 1206500"/>
              <a:gd name="connsiteY1" fmla="*/ 1105921 h 1398021"/>
              <a:gd name="connsiteX2" fmla="*/ 292100 w 1206500"/>
              <a:gd name="connsiteY2" fmla="*/ 496321 h 1398021"/>
              <a:gd name="connsiteX3" fmla="*/ 381000 w 1206500"/>
              <a:gd name="connsiteY3" fmla="*/ 128021 h 1398021"/>
              <a:gd name="connsiteX4" fmla="*/ 571500 w 1206500"/>
              <a:gd name="connsiteY4" fmla="*/ 13721 h 1398021"/>
              <a:gd name="connsiteX5" fmla="*/ 825500 w 1206500"/>
              <a:gd name="connsiteY5" fmla="*/ 407421 h 1398021"/>
              <a:gd name="connsiteX6" fmla="*/ 927100 w 1206500"/>
              <a:gd name="connsiteY6" fmla="*/ 623321 h 1398021"/>
              <a:gd name="connsiteX7" fmla="*/ 1206500 w 1206500"/>
              <a:gd name="connsiteY7" fmla="*/ 610621 h 1398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6500" h="1398021">
                <a:moveTo>
                  <a:pt x="0" y="1398021"/>
                </a:moveTo>
                <a:cubicBezTo>
                  <a:pt x="159808" y="1327112"/>
                  <a:pt x="319617" y="1256204"/>
                  <a:pt x="368300" y="1105921"/>
                </a:cubicBezTo>
                <a:cubicBezTo>
                  <a:pt x="416983" y="955638"/>
                  <a:pt x="289983" y="659304"/>
                  <a:pt x="292100" y="496321"/>
                </a:cubicBezTo>
                <a:cubicBezTo>
                  <a:pt x="294217" y="333338"/>
                  <a:pt x="334433" y="208454"/>
                  <a:pt x="381000" y="128021"/>
                </a:cubicBezTo>
                <a:cubicBezTo>
                  <a:pt x="427567" y="47588"/>
                  <a:pt x="497417" y="-32846"/>
                  <a:pt x="571500" y="13721"/>
                </a:cubicBezTo>
                <a:cubicBezTo>
                  <a:pt x="645583" y="60288"/>
                  <a:pt x="766233" y="305821"/>
                  <a:pt x="825500" y="407421"/>
                </a:cubicBezTo>
                <a:cubicBezTo>
                  <a:pt x="884767" y="509021"/>
                  <a:pt x="863600" y="589454"/>
                  <a:pt x="927100" y="623321"/>
                </a:cubicBezTo>
                <a:cubicBezTo>
                  <a:pt x="990600" y="657188"/>
                  <a:pt x="1098550" y="633904"/>
                  <a:pt x="1206500" y="610621"/>
                </a:cubicBezTo>
              </a:path>
            </a:pathLst>
          </a:custGeom>
          <a:ln w="38100">
            <a:solidFill>
              <a:srgbClr val="60B5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2207568" y="3524746"/>
            <a:ext cx="217099" cy="2256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10843143" y="2522401"/>
            <a:ext cx="217099" cy="2256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7842194" y="4928666"/>
            <a:ext cx="217099" cy="2256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/>
          <p:cNvSpPr/>
          <p:nvPr/>
        </p:nvSpPr>
        <p:spPr>
          <a:xfrm>
            <a:off x="711200" y="980728"/>
            <a:ext cx="6573758" cy="3362672"/>
          </a:xfrm>
          <a:custGeom>
            <a:avLst/>
            <a:gdLst>
              <a:gd name="connsiteX0" fmla="*/ 0 w 6108700"/>
              <a:gd name="connsiteY0" fmla="*/ 3200400 h 3200400"/>
              <a:gd name="connsiteX1" fmla="*/ 939800 w 6108700"/>
              <a:gd name="connsiteY1" fmla="*/ 1701800 h 3200400"/>
              <a:gd name="connsiteX2" fmla="*/ 1397000 w 6108700"/>
              <a:gd name="connsiteY2" fmla="*/ 1358900 h 3200400"/>
              <a:gd name="connsiteX3" fmla="*/ 2336800 w 6108700"/>
              <a:gd name="connsiteY3" fmla="*/ 1104900 h 3200400"/>
              <a:gd name="connsiteX4" fmla="*/ 3111500 w 6108700"/>
              <a:gd name="connsiteY4" fmla="*/ 939800 h 3200400"/>
              <a:gd name="connsiteX5" fmla="*/ 3784600 w 6108700"/>
              <a:gd name="connsiteY5" fmla="*/ 647700 h 3200400"/>
              <a:gd name="connsiteX6" fmla="*/ 4419600 w 6108700"/>
              <a:gd name="connsiteY6" fmla="*/ 520700 h 3200400"/>
              <a:gd name="connsiteX7" fmla="*/ 5016500 w 6108700"/>
              <a:gd name="connsiteY7" fmla="*/ 342900 h 3200400"/>
              <a:gd name="connsiteX8" fmla="*/ 5410200 w 6108700"/>
              <a:gd name="connsiteY8" fmla="*/ 152400 h 3200400"/>
              <a:gd name="connsiteX9" fmla="*/ 6108700 w 6108700"/>
              <a:gd name="connsiteY9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08700" h="3200400">
                <a:moveTo>
                  <a:pt x="0" y="3200400"/>
                </a:moveTo>
                <a:cubicBezTo>
                  <a:pt x="353483" y="2604558"/>
                  <a:pt x="706967" y="2008717"/>
                  <a:pt x="939800" y="1701800"/>
                </a:cubicBezTo>
                <a:cubicBezTo>
                  <a:pt x="1172633" y="1394883"/>
                  <a:pt x="1164167" y="1458383"/>
                  <a:pt x="1397000" y="1358900"/>
                </a:cubicBezTo>
                <a:cubicBezTo>
                  <a:pt x="1629833" y="1259417"/>
                  <a:pt x="2051050" y="1174750"/>
                  <a:pt x="2336800" y="1104900"/>
                </a:cubicBezTo>
                <a:cubicBezTo>
                  <a:pt x="2622550" y="1035050"/>
                  <a:pt x="2870200" y="1016000"/>
                  <a:pt x="3111500" y="939800"/>
                </a:cubicBezTo>
                <a:cubicBezTo>
                  <a:pt x="3352800" y="863600"/>
                  <a:pt x="3566583" y="717550"/>
                  <a:pt x="3784600" y="647700"/>
                </a:cubicBezTo>
                <a:cubicBezTo>
                  <a:pt x="4002617" y="577850"/>
                  <a:pt x="4214283" y="571500"/>
                  <a:pt x="4419600" y="520700"/>
                </a:cubicBezTo>
                <a:cubicBezTo>
                  <a:pt x="4624917" y="469900"/>
                  <a:pt x="4851400" y="404283"/>
                  <a:pt x="5016500" y="342900"/>
                </a:cubicBezTo>
                <a:cubicBezTo>
                  <a:pt x="5181600" y="281517"/>
                  <a:pt x="5228167" y="209550"/>
                  <a:pt x="5410200" y="152400"/>
                </a:cubicBezTo>
                <a:cubicBezTo>
                  <a:pt x="5592233" y="95250"/>
                  <a:pt x="5850466" y="47625"/>
                  <a:pt x="6108700" y="0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20739318">
            <a:off x="2519054" y="1714954"/>
            <a:ext cx="10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0615" y="3750444"/>
            <a:ext cx="174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0AD00"/>
                </a:highlight>
              </a:rPr>
              <a:t>occurrence</a:t>
            </a:r>
            <a:endParaRPr lang="en-US" sz="2400" dirty="0">
              <a:highlight>
                <a:srgbClr val="F0AD00"/>
              </a:highligh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8389" y="5041515"/>
            <a:ext cx="1867400" cy="40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0AD00"/>
                </a:highlight>
              </a:rPr>
              <a:t>occurrence</a:t>
            </a:r>
            <a:endParaRPr lang="en-US" sz="2400" dirty="0">
              <a:highlight>
                <a:srgbClr val="F0AD00"/>
              </a:highligh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69554" y="2748099"/>
            <a:ext cx="1867400" cy="40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0AD00"/>
                </a:highlight>
              </a:rPr>
              <a:t>occurrence</a:t>
            </a:r>
            <a:endParaRPr lang="en-US" sz="2400" dirty="0">
              <a:highlight>
                <a:srgbClr val="F0AD00"/>
              </a:highlight>
            </a:endParaRPr>
          </a:p>
        </p:txBody>
      </p:sp>
      <p:sp>
        <p:nvSpPr>
          <p:cNvPr id="30" name="Flowchart: Connector 29"/>
          <p:cNvSpPr/>
          <p:nvPr/>
        </p:nvSpPr>
        <p:spPr>
          <a:xfrm>
            <a:off x="4605515" y="4886622"/>
            <a:ext cx="217099" cy="2256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253521" y="5154364"/>
            <a:ext cx="1867400" cy="40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0AD00"/>
                </a:highlight>
              </a:rPr>
              <a:t>occurrence</a:t>
            </a:r>
            <a:endParaRPr lang="en-US" sz="2400" dirty="0">
              <a:highlight>
                <a:srgbClr val="F0AD00"/>
              </a:highligh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7936" y="-3096"/>
            <a:ext cx="1703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pgRouting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38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 –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0174"/>
            <a:ext cx="4838328" cy="4500594"/>
          </a:xfrm>
        </p:spPr>
        <p:txBody>
          <a:bodyPr/>
          <a:lstStyle/>
          <a:p>
            <a:r>
              <a:rPr lang="en-US" dirty="0"/>
              <a:t>Predefined functions </a:t>
            </a:r>
          </a:p>
          <a:p>
            <a:pPr lvl="1"/>
            <a:r>
              <a:rPr lang="en-US" dirty="0"/>
              <a:t>Process on the Server</a:t>
            </a:r>
          </a:p>
          <a:p>
            <a:r>
              <a:rPr lang="en-US" dirty="0"/>
              <a:t>Download Data “views”</a:t>
            </a:r>
          </a:p>
          <a:p>
            <a:pPr lvl="1"/>
            <a:r>
              <a:rPr lang="en-US" dirty="0"/>
              <a:t>By species</a:t>
            </a:r>
          </a:p>
          <a:p>
            <a:pPr lvl="1"/>
            <a:r>
              <a:rPr lang="en-US" dirty="0"/>
              <a:t>By event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1026" name="Picture 2" descr="Bilderesultat for 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582" y="3140968"/>
            <a:ext cx="1850864" cy="162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deresultat for postgi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08" y="4293096"/>
            <a:ext cx="2520280" cy="148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Left-Right 4"/>
          <p:cNvSpPr/>
          <p:nvPr/>
        </p:nvSpPr>
        <p:spPr>
          <a:xfrm rot="20544166">
            <a:off x="3696950" y="3977575"/>
            <a:ext cx="1471600" cy="956085"/>
          </a:xfrm>
          <a:prstGeom prst="leftRightArrow">
            <a:avLst/>
          </a:prstGeom>
          <a:solidFill>
            <a:srgbClr val="5A6378"/>
          </a:solidFill>
          <a:ln>
            <a:solidFill>
              <a:srgbClr val="5A6378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/>
          <p:cNvSpPr/>
          <p:nvPr/>
        </p:nvSpPr>
        <p:spPr>
          <a:xfrm rot="-1140000">
            <a:off x="7924130" y="2682852"/>
            <a:ext cx="1002109" cy="957600"/>
          </a:xfrm>
          <a:prstGeom prst="rightArrow">
            <a:avLst/>
          </a:prstGeom>
          <a:solidFill>
            <a:srgbClr val="5A6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264352" y="2007158"/>
            <a:ext cx="0" cy="23579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264352" y="4365104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9984432" y="3645024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10136832" y="3797424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10289232" y="3949824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10441632" y="4102224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10154832" y="3014960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10049614" y="3364277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10534112" y="2933023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10686512" y="3085423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10838912" y="3237823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11430000" y="2501149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11582400" y="2653549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11734800" y="2805949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11245808" y="2728029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11398208" y="2880429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11550608" y="3032829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11052596" y="2880560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11204996" y="3032960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11357396" y="3185360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10860078" y="2952568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11012478" y="3104968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11164878" y="3257368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10351483" y="3049423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10503883" y="3201823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10656283" y="3354223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10086113" y="3121423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10390913" y="3426223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9750408" y="3224905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9902808" y="3377305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10055208" y="3529705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9583476" y="3395305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9735876" y="3547705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9888276" y="3700105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9552384" y="3140968"/>
            <a:ext cx="576064" cy="636526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128448" y="3140968"/>
            <a:ext cx="432048" cy="216024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560496" y="2996952"/>
            <a:ext cx="360040" cy="360040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920536" y="2992754"/>
            <a:ext cx="432048" cy="256226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1352584" y="2542945"/>
            <a:ext cx="288032" cy="706035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Flowchart: Connector 55"/>
          <p:cNvSpPr/>
          <p:nvPr/>
        </p:nvSpPr>
        <p:spPr>
          <a:xfrm>
            <a:off x="10238513" y="3273823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65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/>
              <a:t>Summary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75720" y="1840419"/>
            <a:ext cx="3880532" cy="3964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976026" y="4421204"/>
            <a:ext cx="3015671" cy="875600"/>
          </a:xfrm>
          <a:prstGeom prst="rect">
            <a:avLst/>
          </a:prstGeom>
          <a:solidFill>
            <a:srgbClr val="60B5CC"/>
          </a:solidFill>
          <a:ln w="2857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76027" y="2418611"/>
            <a:ext cx="3015670" cy="1212764"/>
          </a:xfrm>
          <a:prstGeom prst="rect">
            <a:avLst/>
          </a:prstGeom>
          <a:solidFill>
            <a:srgbClr val="60B5CC"/>
          </a:solidFill>
          <a:ln w="2857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688521" y="1963138"/>
            <a:ext cx="3240360" cy="2158387"/>
          </a:xfrm>
          <a:prstGeom prst="rect">
            <a:avLst/>
          </a:prstGeom>
          <a:solidFill>
            <a:srgbClr val="60B5CC"/>
          </a:solidFill>
          <a:ln w="2857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958194" y="2845256"/>
            <a:ext cx="1602379" cy="1078093"/>
          </a:xfrm>
          <a:prstGeom prst="rect">
            <a:avLst/>
          </a:prstGeom>
          <a:solidFill>
            <a:srgbClr val="60B5CC"/>
          </a:solidFill>
          <a:ln w="952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958195" y="2152519"/>
            <a:ext cx="1602378" cy="551997"/>
          </a:xfrm>
          <a:prstGeom prst="rect">
            <a:avLst/>
          </a:prstGeom>
          <a:solidFill>
            <a:srgbClr val="60B5CC"/>
          </a:solidFill>
          <a:ln w="952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688521" y="4684663"/>
            <a:ext cx="3240360" cy="972181"/>
          </a:xfrm>
          <a:prstGeom prst="rect">
            <a:avLst/>
          </a:prstGeom>
          <a:solidFill>
            <a:srgbClr val="60B5CC"/>
          </a:solidFill>
          <a:ln w="2857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69761" y="2942297"/>
            <a:ext cx="2014370" cy="1706436"/>
          </a:xfrm>
          <a:prstGeom prst="rect">
            <a:avLst/>
          </a:prstGeom>
          <a:solidFill>
            <a:srgbClr val="60B5CC"/>
          </a:solidFill>
          <a:ln w="2857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15786" y="134642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A6378"/>
                </a:solidFill>
              </a:rPr>
              <a:t>NOFA</a:t>
            </a:r>
            <a:endParaRPr lang="en-US" b="1" dirty="0">
              <a:solidFill>
                <a:srgbClr val="5A6378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45050" y="2056444"/>
            <a:ext cx="284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A6378"/>
                </a:solidFill>
              </a:rPr>
              <a:t>STORE</a:t>
            </a:r>
            <a:endParaRPr lang="en-US" sz="2800" b="1" dirty="0">
              <a:solidFill>
                <a:srgbClr val="5A6378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32134" y="4021094"/>
            <a:ext cx="284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A6378"/>
                </a:solidFill>
              </a:rPr>
              <a:t>PROCESS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3267" y="2542186"/>
            <a:ext cx="165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A6378"/>
                </a:solidFill>
              </a:rPr>
              <a:t>INPUT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904312" y="1588730"/>
            <a:ext cx="2892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A6378"/>
                </a:solidFill>
              </a:rPr>
              <a:t>PUBLISH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875684" y="4324495"/>
            <a:ext cx="295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A6378"/>
                </a:solidFill>
              </a:rPr>
              <a:t>SHARE</a:t>
            </a:r>
          </a:p>
        </p:txBody>
      </p:sp>
      <p:pic>
        <p:nvPicPr>
          <p:cNvPr id="56" name="Picture 4" descr="Bildergebnis für RStudio shin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64" y="2271645"/>
            <a:ext cx="456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s://docs.3liz.com/en/_static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3401853"/>
            <a:ext cx="459195" cy="45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Bilderesultat for firefox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789" y="2418611"/>
            <a:ext cx="804810" cy="81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ttps://www.r-project.org/logo/R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816" y="2235605"/>
            <a:ext cx="419324" cy="3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tps://www.r-project.org/logo/R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196" y="4941168"/>
            <a:ext cx="419324" cy="3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Bilderesultat for postgis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406" y="2562342"/>
            <a:ext cx="1433109" cy="84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https://www.r-project.org/logo/R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94" y="4641864"/>
            <a:ext cx="419324" cy="3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Bilderesultat for postgis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50" y="4556469"/>
            <a:ext cx="828608" cy="48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Arrow: Right 63"/>
          <p:cNvSpPr/>
          <p:nvPr/>
        </p:nvSpPr>
        <p:spPr>
          <a:xfrm>
            <a:off x="7798705" y="2272467"/>
            <a:ext cx="638286" cy="610923"/>
          </a:xfrm>
          <a:prstGeom prst="rightArrow">
            <a:avLst/>
          </a:prstGeom>
          <a:solidFill>
            <a:srgbClr val="5A6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/>
          <p:cNvSpPr/>
          <p:nvPr/>
        </p:nvSpPr>
        <p:spPr>
          <a:xfrm>
            <a:off x="7752184" y="4684663"/>
            <a:ext cx="684807" cy="667612"/>
          </a:xfrm>
          <a:prstGeom prst="rightArrow">
            <a:avLst/>
          </a:prstGeom>
          <a:solidFill>
            <a:srgbClr val="5A6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/>
          <p:cNvSpPr/>
          <p:nvPr/>
        </p:nvSpPr>
        <p:spPr>
          <a:xfrm rot="1897088">
            <a:off x="10670945" y="2319083"/>
            <a:ext cx="316725" cy="326655"/>
          </a:xfrm>
          <a:prstGeom prst="rightArrow">
            <a:avLst/>
          </a:prstGeom>
          <a:solidFill>
            <a:srgbClr val="5A6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/>
          <p:cNvSpPr/>
          <p:nvPr/>
        </p:nvSpPr>
        <p:spPr>
          <a:xfrm rot="19294703">
            <a:off x="10670944" y="2931487"/>
            <a:ext cx="316725" cy="326655"/>
          </a:xfrm>
          <a:prstGeom prst="rightArrow">
            <a:avLst/>
          </a:prstGeom>
          <a:solidFill>
            <a:srgbClr val="5A6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55316" y="4121525"/>
            <a:ext cx="79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</a:p>
        </p:txBody>
      </p:sp>
      <p:pic>
        <p:nvPicPr>
          <p:cNvPr id="69" name="Picture 4" descr="Bilderesultat for python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03" y="3583977"/>
            <a:ext cx="1060794" cy="53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Bilderesultat for python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932" y="4581458"/>
            <a:ext cx="1060794" cy="53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Bilderesultat for python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087" y="4920782"/>
            <a:ext cx="1060794" cy="53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https://grass.osgeo.org/uploads/images/logo/grassgis_logo_colorlogo_text_whiteb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97" y="4550840"/>
            <a:ext cx="513789" cy="66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5700679" y="2595645"/>
            <a:ext cx="1172171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5A6378"/>
                </a:solidFill>
              </a:rPr>
              <a:t>Fish occurrences</a:t>
            </a:r>
          </a:p>
          <a:p>
            <a:endParaRPr lang="en-US" sz="1050" b="1" dirty="0">
              <a:solidFill>
                <a:srgbClr val="5A6378"/>
              </a:solidFill>
            </a:endParaRPr>
          </a:p>
          <a:p>
            <a:r>
              <a:rPr lang="en-US" sz="1050" b="1" dirty="0">
                <a:solidFill>
                  <a:srgbClr val="5A6378"/>
                </a:solidFill>
              </a:rPr>
              <a:t>Environmental factors</a:t>
            </a:r>
            <a:endParaRPr lang="en-US" sz="1200" b="1" dirty="0">
              <a:solidFill>
                <a:srgbClr val="5A6378"/>
              </a:solidFill>
            </a:endParaRP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74" name="Arrow: Right 73"/>
          <p:cNvSpPr/>
          <p:nvPr/>
        </p:nvSpPr>
        <p:spPr>
          <a:xfrm>
            <a:off x="2721410" y="3610165"/>
            <a:ext cx="638286" cy="610923"/>
          </a:xfrm>
          <a:prstGeom prst="rightArrow">
            <a:avLst/>
          </a:prstGeom>
          <a:solidFill>
            <a:srgbClr val="5A6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 descr="Bilderesultat for qgis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2" y="3420725"/>
            <a:ext cx="1701542" cy="81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Bilderesultat for qgis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2708920"/>
            <a:ext cx="1701542" cy="81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Bilderesultat for qgis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159" y="4750814"/>
            <a:ext cx="1701542" cy="81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https://docs.3liz.com/en/_static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3041813"/>
            <a:ext cx="459195" cy="45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45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NOFA </a:t>
            </a:r>
            <a:r>
              <a:rPr lang="nb-NO" dirty="0"/>
              <a:t>-</a:t>
            </a:r>
            <a:r>
              <a:rPr lang="nb-NO" b="1" dirty="0"/>
              <a:t> No</a:t>
            </a:r>
            <a:r>
              <a:rPr lang="nb-NO" dirty="0"/>
              <a:t>rdic </a:t>
            </a:r>
            <a:r>
              <a:rPr lang="nb-NO" b="1" dirty="0"/>
              <a:t>F</a:t>
            </a:r>
            <a:r>
              <a:rPr lang="nb-NO" dirty="0"/>
              <a:t>reshwater </a:t>
            </a:r>
            <a:r>
              <a:rPr lang="nb-NO" b="1" dirty="0"/>
              <a:t>A</a:t>
            </a:r>
            <a:r>
              <a:rPr lang="nb-NO" dirty="0"/>
              <a:t>tlas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09600" y="1500174"/>
            <a:ext cx="5342384" cy="45005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infrastructure for freshwater species</a:t>
            </a:r>
          </a:p>
          <a:p>
            <a:pPr lvl="1"/>
            <a:r>
              <a:rPr lang="en-US" dirty="0"/>
              <a:t>Collection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Preservation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Publication</a:t>
            </a:r>
          </a:p>
          <a:p>
            <a:r>
              <a:rPr lang="en-US" dirty="0"/>
              <a:t>Long term</a:t>
            </a:r>
          </a:p>
          <a:p>
            <a:r>
              <a:rPr lang="en-US" dirty="0"/>
              <a:t>Workflow efficiency</a:t>
            </a:r>
          </a:p>
          <a:p>
            <a:r>
              <a:rPr lang="en-US" dirty="0"/>
              <a:t>Used in research projects (INVAFISH, 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353369"/>
            <a:ext cx="5163638" cy="38718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0016" y="5230440"/>
            <a:ext cx="5282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"</a:t>
            </a:r>
            <a:r>
              <a:rPr lang="en-GB" dirty="0">
                <a:hlinkClick r:id="rId4"/>
              </a:rPr>
              <a:t>Arctic char</a:t>
            </a:r>
            <a:r>
              <a:rPr lang="en-GB" dirty="0"/>
              <a:t>" by  </a:t>
            </a:r>
            <a:r>
              <a:rPr lang="en-GB" dirty="0">
                <a:hlinkClick r:id="rId5"/>
              </a:rPr>
              <a:t>Anders Gravbrøt Finstad</a:t>
            </a:r>
            <a:br>
              <a:rPr lang="en-GB" dirty="0"/>
            </a:br>
            <a:r>
              <a:rPr lang="en-GB" dirty="0"/>
              <a:t> is licensed under </a:t>
            </a:r>
            <a:r>
              <a:rPr lang="en-GB" dirty="0">
                <a:hlinkClick r:id="rId6"/>
              </a:rPr>
              <a:t>CC BY-SA 2.0</a:t>
            </a:r>
            <a:endParaRPr lang="en-GB" dirty="0"/>
          </a:p>
          <a:p>
            <a:r>
              <a:rPr lang="en-GB" sz="1400" dirty="0">
                <a:hlinkClick r:id="rId4"/>
              </a:rPr>
              <a:t>https://www.flickr.com/photos/142379173@N08/28273400370/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2223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75720" y="1840419"/>
            <a:ext cx="3880532" cy="3964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976026" y="4421204"/>
            <a:ext cx="3015671" cy="875600"/>
          </a:xfrm>
          <a:prstGeom prst="rect">
            <a:avLst/>
          </a:prstGeom>
          <a:solidFill>
            <a:srgbClr val="60B5CC"/>
          </a:solidFill>
          <a:ln w="2857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976027" y="2418611"/>
            <a:ext cx="3015670" cy="1212764"/>
          </a:xfrm>
          <a:prstGeom prst="rect">
            <a:avLst/>
          </a:prstGeom>
          <a:solidFill>
            <a:srgbClr val="60B5CC"/>
          </a:solidFill>
          <a:ln w="2857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688521" y="1963138"/>
            <a:ext cx="3240360" cy="2158387"/>
          </a:xfrm>
          <a:prstGeom prst="rect">
            <a:avLst/>
          </a:prstGeom>
          <a:solidFill>
            <a:srgbClr val="60B5CC"/>
          </a:solidFill>
          <a:ln w="2857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958194" y="2845256"/>
            <a:ext cx="1602379" cy="1078093"/>
          </a:xfrm>
          <a:prstGeom prst="rect">
            <a:avLst/>
          </a:prstGeom>
          <a:solidFill>
            <a:srgbClr val="60B5CC"/>
          </a:solidFill>
          <a:ln w="952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958195" y="2152519"/>
            <a:ext cx="1602378" cy="551997"/>
          </a:xfrm>
          <a:prstGeom prst="rect">
            <a:avLst/>
          </a:prstGeom>
          <a:solidFill>
            <a:srgbClr val="60B5CC"/>
          </a:solidFill>
          <a:ln w="952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688521" y="4684663"/>
            <a:ext cx="3240360" cy="972181"/>
          </a:xfrm>
          <a:prstGeom prst="rect">
            <a:avLst/>
          </a:prstGeom>
          <a:solidFill>
            <a:srgbClr val="60B5CC"/>
          </a:solidFill>
          <a:ln w="2857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69761" y="2942297"/>
            <a:ext cx="2014370" cy="1706436"/>
          </a:xfrm>
          <a:prstGeom prst="rect">
            <a:avLst/>
          </a:prstGeom>
          <a:solidFill>
            <a:srgbClr val="60B5CC"/>
          </a:solidFill>
          <a:ln w="2857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15786" y="134642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A6378"/>
                </a:solidFill>
              </a:rPr>
              <a:t>NOFA</a:t>
            </a:r>
            <a:endParaRPr lang="en-US" b="1" dirty="0">
              <a:solidFill>
                <a:srgbClr val="5A6378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5050" y="2056444"/>
            <a:ext cx="284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A6378"/>
                </a:solidFill>
              </a:rPr>
              <a:t>STORE</a:t>
            </a:r>
            <a:endParaRPr lang="en-US" sz="2800" b="1" dirty="0">
              <a:solidFill>
                <a:srgbClr val="5A637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2134" y="4021094"/>
            <a:ext cx="284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A6378"/>
                </a:solidFill>
              </a:rPr>
              <a:t>PROCESS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3267" y="2542186"/>
            <a:ext cx="165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A6378"/>
                </a:solidFill>
              </a:rPr>
              <a:t>INPUT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04312" y="1588730"/>
            <a:ext cx="2892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A6378"/>
                </a:solidFill>
              </a:rPr>
              <a:t>PUBLISH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75684" y="4324495"/>
            <a:ext cx="295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A6378"/>
                </a:solidFill>
              </a:rPr>
              <a:t>SHARE</a:t>
            </a:r>
          </a:p>
        </p:txBody>
      </p:sp>
      <p:pic>
        <p:nvPicPr>
          <p:cNvPr id="30" name="Picture 4" descr="Bildergebnis für RStudio shin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64" y="2271645"/>
            <a:ext cx="456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docs.3liz.com/en/_static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3401853"/>
            <a:ext cx="459195" cy="45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ilderesultat for firefox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789" y="2418611"/>
            <a:ext cx="804810" cy="81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www.r-project.org/logo/R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816" y="2235605"/>
            <a:ext cx="419324" cy="3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www.r-project.org/logo/R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196" y="4941168"/>
            <a:ext cx="419324" cy="3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Bilderesultat for postgis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406" y="2562342"/>
            <a:ext cx="1433109" cy="84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www.r-project.org/logo/R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94" y="4641864"/>
            <a:ext cx="419324" cy="3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Bilderesultat for postgis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50" y="4556469"/>
            <a:ext cx="828608" cy="48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Arrow: Right 46"/>
          <p:cNvSpPr/>
          <p:nvPr/>
        </p:nvSpPr>
        <p:spPr>
          <a:xfrm>
            <a:off x="7798705" y="2272467"/>
            <a:ext cx="638286" cy="610923"/>
          </a:xfrm>
          <a:prstGeom prst="rightArrow">
            <a:avLst/>
          </a:prstGeom>
          <a:solidFill>
            <a:srgbClr val="5A6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/>
          <p:cNvSpPr/>
          <p:nvPr/>
        </p:nvSpPr>
        <p:spPr>
          <a:xfrm>
            <a:off x="7752184" y="4684663"/>
            <a:ext cx="684807" cy="667612"/>
          </a:xfrm>
          <a:prstGeom prst="rightArrow">
            <a:avLst/>
          </a:prstGeom>
          <a:solidFill>
            <a:srgbClr val="5A6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/>
          <p:cNvSpPr/>
          <p:nvPr/>
        </p:nvSpPr>
        <p:spPr>
          <a:xfrm rot="1897088">
            <a:off x="10670945" y="2319083"/>
            <a:ext cx="316725" cy="326655"/>
          </a:xfrm>
          <a:prstGeom prst="rightArrow">
            <a:avLst/>
          </a:prstGeom>
          <a:solidFill>
            <a:srgbClr val="5A6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/>
          <p:cNvSpPr/>
          <p:nvPr/>
        </p:nvSpPr>
        <p:spPr>
          <a:xfrm rot="19294703">
            <a:off x="10670944" y="2931487"/>
            <a:ext cx="316725" cy="326655"/>
          </a:xfrm>
          <a:prstGeom prst="rightArrow">
            <a:avLst/>
          </a:prstGeom>
          <a:solidFill>
            <a:srgbClr val="5A6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55316" y="4121525"/>
            <a:ext cx="79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</a:p>
        </p:txBody>
      </p:sp>
      <p:pic>
        <p:nvPicPr>
          <p:cNvPr id="2052" name="Picture 4" descr="Bilderesultat for python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03" y="3583977"/>
            <a:ext cx="1060794" cy="53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Bilderesultat for python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932" y="4581458"/>
            <a:ext cx="1060794" cy="53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Bilderesultat for python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087" y="4920782"/>
            <a:ext cx="1060794" cy="53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grass.osgeo.org/uploads/images/logo/grassgis_logo_colorlogo_text_whiteb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97" y="4550840"/>
            <a:ext cx="513789" cy="66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Title 20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NOFA – technical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00679" y="2595645"/>
            <a:ext cx="1172171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5A6378"/>
                </a:solidFill>
              </a:rPr>
              <a:t>Fish occurrences</a:t>
            </a:r>
          </a:p>
          <a:p>
            <a:endParaRPr lang="en-US" sz="1050" b="1" dirty="0">
              <a:solidFill>
                <a:srgbClr val="5A6378"/>
              </a:solidFill>
            </a:endParaRPr>
          </a:p>
          <a:p>
            <a:r>
              <a:rPr lang="en-US" sz="1050" b="1" dirty="0">
                <a:solidFill>
                  <a:srgbClr val="5A6378"/>
                </a:solidFill>
              </a:rPr>
              <a:t>Environmental factors</a:t>
            </a:r>
            <a:endParaRPr lang="en-US" sz="1200" b="1" dirty="0">
              <a:solidFill>
                <a:srgbClr val="5A6378"/>
              </a:solidFill>
            </a:endParaRP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46" name="Arrow: Right 45"/>
          <p:cNvSpPr/>
          <p:nvPr/>
        </p:nvSpPr>
        <p:spPr>
          <a:xfrm>
            <a:off x="2721410" y="3610165"/>
            <a:ext cx="638286" cy="610923"/>
          </a:xfrm>
          <a:prstGeom prst="rightArrow">
            <a:avLst/>
          </a:prstGeom>
          <a:solidFill>
            <a:srgbClr val="5A6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 descr="Bilderesultat for qgis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2" y="3420725"/>
            <a:ext cx="1701542" cy="81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ilderesultat for OSGeo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241" y="66863"/>
            <a:ext cx="3281412" cy="109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Bilderesultat for qgis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2708920"/>
            <a:ext cx="1701542" cy="81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Bilderesultat for qgis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159" y="4750814"/>
            <a:ext cx="1701542" cy="81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https://docs.3liz.com/en/_static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3041813"/>
            <a:ext cx="459195" cy="45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27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273175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esultat for gbif logo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0143" y="4437112"/>
            <a:ext cx="3178324" cy="153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36479" y="1442691"/>
            <a:ext cx="4669154" cy="32851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International standard for species occurrence data </a:t>
            </a:r>
          </a:p>
          <a:p>
            <a:r>
              <a:rPr lang="en-US" dirty="0">
                <a:solidFill>
                  <a:schemeClr val="tx1"/>
                </a:solidFill>
              </a:rPr>
              <a:t>Data structure</a:t>
            </a:r>
          </a:p>
          <a:p>
            <a:r>
              <a:rPr lang="en-US" dirty="0">
                <a:solidFill>
                  <a:schemeClr val="tx1"/>
                </a:solidFill>
              </a:rPr>
              <a:t>Defined terms</a:t>
            </a:r>
          </a:p>
          <a:p>
            <a:r>
              <a:rPr lang="en-US" dirty="0">
                <a:solidFill>
                  <a:schemeClr val="tx1"/>
                </a:solidFill>
              </a:rPr>
              <a:t>Controlled vocabulary</a:t>
            </a:r>
          </a:p>
          <a:p>
            <a:r>
              <a:rPr lang="en-US" dirty="0">
                <a:solidFill>
                  <a:schemeClr val="tx1"/>
                </a:solidFill>
              </a:rPr>
              <a:t>Metadata</a:t>
            </a:r>
          </a:p>
          <a:p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 dirty="0"/>
              <a:t>Darwin </a:t>
            </a:r>
            <a:r>
              <a:rPr lang="nb-NO" dirty="0" err="1"/>
              <a:t>core</a:t>
            </a:r>
            <a:endParaRPr lang="nb-NO" dirty="0"/>
          </a:p>
        </p:txBody>
      </p:sp>
      <p:sp>
        <p:nvSpPr>
          <p:cNvPr id="5" name="Rectangle 4"/>
          <p:cNvSpPr/>
          <p:nvPr/>
        </p:nvSpPr>
        <p:spPr>
          <a:xfrm>
            <a:off x="6689624" y="3036059"/>
            <a:ext cx="1510396" cy="1887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3872" y="2016774"/>
            <a:ext cx="1887995" cy="2996220"/>
          </a:xfrm>
          <a:prstGeom prst="rect">
            <a:avLst/>
          </a:prstGeom>
          <a:solidFill>
            <a:srgbClr val="60B5CC"/>
          </a:solidFill>
          <a:ln w="2857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11458" y="1653040"/>
            <a:ext cx="155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A6378"/>
                </a:solidFill>
              </a:rPr>
              <a:t>LOCATION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4152" y="2016774"/>
            <a:ext cx="1887995" cy="2996220"/>
          </a:xfrm>
          <a:prstGeom prst="rect">
            <a:avLst/>
          </a:prstGeom>
          <a:solidFill>
            <a:srgbClr val="60B5CC"/>
          </a:solidFill>
          <a:ln w="2857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1738" y="1628800"/>
            <a:ext cx="155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A6378"/>
                </a:solidFill>
              </a:rPr>
              <a:t>EVENT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84432" y="2016774"/>
            <a:ext cx="1887995" cy="2996220"/>
          </a:xfrm>
          <a:prstGeom prst="rect">
            <a:avLst/>
          </a:prstGeom>
          <a:solidFill>
            <a:srgbClr val="60B5CC"/>
          </a:solidFill>
          <a:ln w="2857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11237" y="1628800"/>
            <a:ext cx="186119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5A6378"/>
                </a:solidFill>
              </a:rPr>
              <a:t>OCCURRENCE</a:t>
            </a:r>
          </a:p>
        </p:txBody>
      </p:sp>
      <p:cxnSp>
        <p:nvCxnSpPr>
          <p:cNvPr id="13" name="Straight Connector 12"/>
          <p:cNvCxnSpPr>
            <a:stCxn id="7" idx="3"/>
            <a:endCxn id="9" idx="1"/>
          </p:cNvCxnSpPr>
          <p:nvPr/>
        </p:nvCxnSpPr>
        <p:spPr>
          <a:xfrm>
            <a:off x="6831867" y="3514884"/>
            <a:ext cx="632285" cy="0"/>
          </a:xfrm>
          <a:prstGeom prst="line">
            <a:avLst/>
          </a:prstGeom>
          <a:ln w="28575">
            <a:solidFill>
              <a:srgbClr val="5A63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  <a:endCxn id="11" idx="1"/>
          </p:cNvCxnSpPr>
          <p:nvPr/>
        </p:nvCxnSpPr>
        <p:spPr>
          <a:xfrm>
            <a:off x="9352147" y="3514884"/>
            <a:ext cx="632285" cy="0"/>
          </a:xfrm>
          <a:prstGeom prst="line">
            <a:avLst/>
          </a:prstGeom>
          <a:ln w="28575">
            <a:solidFill>
              <a:srgbClr val="5A63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14010" y="2591456"/>
            <a:ext cx="16018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A6378"/>
                </a:solidFill>
              </a:rPr>
              <a:t>location type</a:t>
            </a:r>
          </a:p>
          <a:p>
            <a:r>
              <a:rPr lang="en-US" sz="1600" b="1" dirty="0">
                <a:solidFill>
                  <a:srgbClr val="5A6378"/>
                </a:solidFill>
              </a:rPr>
              <a:t>waterbody</a:t>
            </a:r>
          </a:p>
          <a:p>
            <a:r>
              <a:rPr lang="en-US" sz="1600" b="1" dirty="0">
                <a:solidFill>
                  <a:srgbClr val="5A6378"/>
                </a:solidFill>
              </a:rPr>
              <a:t>county</a:t>
            </a:r>
          </a:p>
          <a:p>
            <a:r>
              <a:rPr lang="en-US" sz="1600" b="1" dirty="0">
                <a:solidFill>
                  <a:srgbClr val="5A6378"/>
                </a:solidFill>
              </a:rPr>
              <a:t>municipality</a:t>
            </a:r>
          </a:p>
          <a:p>
            <a:r>
              <a:rPr lang="en-US" sz="1600" b="1" dirty="0">
                <a:solidFill>
                  <a:srgbClr val="5A6378"/>
                </a:solidFill>
              </a:rPr>
              <a:t>elevation</a:t>
            </a:r>
          </a:p>
          <a:p>
            <a:r>
              <a:rPr lang="en-US" sz="1600" b="1" dirty="0">
                <a:solidFill>
                  <a:srgbClr val="5A6378"/>
                </a:solidFill>
              </a:rPr>
              <a:t>geometry</a:t>
            </a:r>
          </a:p>
          <a:p>
            <a:r>
              <a:rPr lang="en-US" sz="1600" b="1" dirty="0">
                <a:solidFill>
                  <a:srgbClr val="5A6378"/>
                </a:solidFill>
              </a:rPr>
              <a:t>…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08168" y="2616032"/>
            <a:ext cx="160183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A6378"/>
                </a:solidFill>
              </a:rPr>
              <a:t>location</a:t>
            </a:r>
          </a:p>
          <a:p>
            <a:r>
              <a:rPr lang="en-US" sz="1600" b="1" dirty="0">
                <a:solidFill>
                  <a:srgbClr val="5A6378"/>
                </a:solidFill>
              </a:rPr>
              <a:t>remarks</a:t>
            </a:r>
          </a:p>
          <a:p>
            <a:r>
              <a:rPr lang="en-US" sz="1600" b="1" dirty="0">
                <a:solidFill>
                  <a:srgbClr val="5A6378"/>
                </a:solidFill>
              </a:rPr>
              <a:t>recorded by</a:t>
            </a:r>
          </a:p>
          <a:p>
            <a:r>
              <a:rPr lang="en-US" sz="1600" b="1" dirty="0">
                <a:solidFill>
                  <a:srgbClr val="5A6378"/>
                </a:solidFill>
              </a:rPr>
              <a:t>date</a:t>
            </a:r>
          </a:p>
          <a:p>
            <a:r>
              <a:rPr lang="en-US" sz="1600" b="1" dirty="0">
                <a:solidFill>
                  <a:srgbClr val="5A6378"/>
                </a:solidFill>
              </a:rPr>
              <a:t>reliability</a:t>
            </a:r>
          </a:p>
          <a:p>
            <a:r>
              <a:rPr lang="en-US" sz="1600" b="1" dirty="0">
                <a:solidFill>
                  <a:srgbClr val="5A6378"/>
                </a:solidFill>
              </a:rPr>
              <a:t>dataset</a:t>
            </a:r>
          </a:p>
          <a:p>
            <a:r>
              <a:rPr lang="en-US" sz="1600" b="1" dirty="0">
                <a:solidFill>
                  <a:srgbClr val="5A6378"/>
                </a:solidFill>
              </a:rPr>
              <a:t>…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159192" y="2522941"/>
            <a:ext cx="160183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A6378"/>
                </a:solidFill>
              </a:rPr>
              <a:t>event</a:t>
            </a:r>
          </a:p>
          <a:p>
            <a:r>
              <a:rPr lang="en-US" sz="1600" b="1" dirty="0">
                <a:solidFill>
                  <a:srgbClr val="5A6378"/>
                </a:solidFill>
              </a:rPr>
              <a:t>species</a:t>
            </a:r>
          </a:p>
          <a:p>
            <a:r>
              <a:rPr lang="en-US" sz="1600" b="1" dirty="0">
                <a:solidFill>
                  <a:srgbClr val="5A6378"/>
                </a:solidFill>
              </a:rPr>
              <a:t>remarks</a:t>
            </a:r>
          </a:p>
          <a:p>
            <a:r>
              <a:rPr lang="en-US" sz="1600" b="1" dirty="0">
                <a:solidFill>
                  <a:srgbClr val="5A6378"/>
                </a:solidFill>
              </a:rPr>
              <a:t>…</a:t>
            </a:r>
          </a:p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289392" y="3356810"/>
            <a:ext cx="170538" cy="158074"/>
          </a:xfrm>
          <a:prstGeom prst="line">
            <a:avLst/>
          </a:prstGeom>
          <a:ln w="28575">
            <a:solidFill>
              <a:srgbClr val="5A63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814486" y="3356810"/>
            <a:ext cx="170538" cy="158074"/>
          </a:xfrm>
          <a:prstGeom prst="line">
            <a:avLst/>
          </a:prstGeom>
          <a:ln w="28575">
            <a:solidFill>
              <a:srgbClr val="5A63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813117" y="3509748"/>
            <a:ext cx="171315" cy="152724"/>
          </a:xfrm>
          <a:prstGeom prst="line">
            <a:avLst/>
          </a:prstGeom>
          <a:ln w="28575">
            <a:solidFill>
              <a:srgbClr val="5A63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97059" y="3504744"/>
            <a:ext cx="171315" cy="152724"/>
          </a:xfrm>
          <a:prstGeom prst="line">
            <a:avLst/>
          </a:prstGeom>
          <a:ln w="28575">
            <a:solidFill>
              <a:srgbClr val="5A63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0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Additional</a:t>
            </a:r>
            <a:r>
              <a:rPr lang="nb-NO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0174"/>
            <a:ext cx="4838328" cy="4500594"/>
          </a:xfrm>
        </p:spPr>
        <p:txBody>
          <a:bodyPr/>
          <a:lstStyle/>
          <a:p>
            <a:r>
              <a:rPr lang="en-US" dirty="0"/>
              <a:t>Lakes </a:t>
            </a:r>
          </a:p>
          <a:p>
            <a:pPr lvl="1"/>
            <a:r>
              <a:rPr lang="en-US" dirty="0"/>
              <a:t>~ 1.5 </a:t>
            </a:r>
            <a:r>
              <a:rPr lang="en-US" dirty="0" err="1"/>
              <a:t>mio</a:t>
            </a:r>
            <a:endParaRPr lang="en-US" dirty="0"/>
          </a:p>
          <a:p>
            <a:r>
              <a:rPr lang="en-US" dirty="0"/>
              <a:t>Catchments </a:t>
            </a:r>
          </a:p>
          <a:p>
            <a:pPr lvl="1"/>
            <a:r>
              <a:rPr lang="en-US" dirty="0"/>
              <a:t>~ 270 000 largest lakes</a:t>
            </a:r>
          </a:p>
          <a:p>
            <a:r>
              <a:rPr lang="en-US" dirty="0"/>
              <a:t>Rivers </a:t>
            </a:r>
          </a:p>
          <a:p>
            <a:r>
              <a:rPr lang="en-US" dirty="0"/>
              <a:t>Streets </a:t>
            </a:r>
          </a:p>
          <a:p>
            <a:r>
              <a:rPr lang="en-US" dirty="0"/>
              <a:t>Land cover </a:t>
            </a:r>
          </a:p>
          <a:p>
            <a:r>
              <a:rPr lang="en-US" dirty="0"/>
              <a:t>Climate </a:t>
            </a:r>
          </a:p>
          <a:p>
            <a:r>
              <a:rPr lang="en-US" dirty="0"/>
              <a:t>Terrain model</a:t>
            </a:r>
          </a:p>
          <a:p>
            <a:r>
              <a:rPr lang="en-US" dirty="0"/>
              <a:t>Administrative units,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42663" y="5740996"/>
            <a:ext cx="6218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map data: © </a:t>
            </a:r>
            <a:r>
              <a:rPr lang="en-GB" sz="1100" dirty="0" err="1">
                <a:hlinkClick r:id="rId3"/>
              </a:rPr>
              <a:t>OpenStreetMap</a:t>
            </a:r>
            <a:r>
              <a:rPr lang="en-GB" sz="1100" dirty="0"/>
              <a:t> contributors, </a:t>
            </a:r>
            <a:r>
              <a:rPr lang="en-GB" sz="1100" dirty="0">
                <a:hlinkClick r:id="rId4"/>
              </a:rPr>
              <a:t>SRTM</a:t>
            </a:r>
            <a:r>
              <a:rPr lang="en-GB" sz="1100" dirty="0"/>
              <a:t> | map style: © </a:t>
            </a:r>
            <a:r>
              <a:rPr lang="en-GB" sz="1100" dirty="0" err="1">
                <a:hlinkClick r:id="rId5"/>
              </a:rPr>
              <a:t>OpenTopoMap</a:t>
            </a:r>
            <a:r>
              <a:rPr lang="en-GB" sz="1100" dirty="0"/>
              <a:t> (</a:t>
            </a:r>
            <a:r>
              <a:rPr lang="en-GB" sz="1100" dirty="0">
                <a:hlinkClick r:id="rId6"/>
              </a:rPr>
              <a:t>CC-BY-SA</a:t>
            </a:r>
            <a:r>
              <a:rPr lang="en-GB" sz="1100" dirty="0"/>
              <a:t>)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4358" y="0"/>
            <a:ext cx="6142322" cy="57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3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Display Data</a:t>
            </a:r>
          </a:p>
        </p:txBody>
      </p:sp>
    </p:spTree>
    <p:extLst>
      <p:ext uri="{BB962C8B-B14F-4D97-AF65-F5344CB8AC3E}">
        <p14:creationId xmlns:p14="http://schemas.microsoft.com/office/powerpoint/2010/main" val="346053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              </a:t>
            </a:r>
            <a:r>
              <a:rPr lang="nb-NO" dirty="0" err="1"/>
              <a:t>Visualisation</a:t>
            </a:r>
            <a:r>
              <a:rPr lang="nb-NO" dirty="0"/>
              <a:t> and </a:t>
            </a:r>
            <a:r>
              <a:rPr lang="nb-NO" dirty="0" err="1"/>
              <a:t>print</a:t>
            </a:r>
            <a:r>
              <a:rPr lang="nb-NO" dirty="0"/>
              <a:t> </a:t>
            </a:r>
            <a:r>
              <a:rPr lang="nb-NO" dirty="0" err="1"/>
              <a:t>plugins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71" y="1556792"/>
            <a:ext cx="3502430" cy="43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1556792"/>
            <a:ext cx="3859534" cy="4320000"/>
          </a:xfrm>
          <a:prstGeom prst="rect">
            <a:avLst/>
          </a:prstGeom>
        </p:spPr>
      </p:pic>
      <p:pic>
        <p:nvPicPr>
          <p:cNvPr id="6" name="Picture 2" descr="Bilderesultat for qgis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75" y="414412"/>
            <a:ext cx="2533192" cy="12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63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60052" y="2348880"/>
            <a:ext cx="7990341" cy="2994586"/>
          </a:xfrm>
          <a:prstGeom prst="rect">
            <a:avLst/>
          </a:prstGeom>
          <a:solidFill>
            <a:srgbClr val="60B5CC"/>
          </a:solidFill>
          <a:ln w="952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59642" y="2348880"/>
            <a:ext cx="2077903" cy="3015050"/>
          </a:xfrm>
          <a:prstGeom prst="rect">
            <a:avLst/>
          </a:prstGeom>
          <a:solidFill>
            <a:srgbClr val="60B5CC"/>
          </a:solidFill>
          <a:ln w="9525">
            <a:solidFill>
              <a:srgbClr val="5A637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Publish</a:t>
            </a:r>
            <a:r>
              <a:rPr lang="nb-NO" dirty="0"/>
              <a:t> </a:t>
            </a:r>
            <a:r>
              <a:rPr lang="nb-NO" dirty="0" err="1"/>
              <a:t>Map</a:t>
            </a:r>
            <a:r>
              <a:rPr lang="nb-NO" dirty="0"/>
              <a:t> - </a:t>
            </a:r>
            <a:r>
              <a:rPr lang="nb-NO" dirty="0" err="1"/>
              <a:t>Lizmap</a:t>
            </a:r>
            <a:endParaRPr lang="nb-NO" dirty="0"/>
          </a:p>
        </p:txBody>
      </p:sp>
      <p:pic>
        <p:nvPicPr>
          <p:cNvPr id="3076" name="Picture 4" descr="https://docs.3liz.com/en/_static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83" y="3308220"/>
            <a:ext cx="1308389" cy="130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eresultat for qgi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3212976"/>
            <a:ext cx="2371215" cy="11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esultat for firefox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08" y="3230608"/>
            <a:ext cx="1184326" cy="120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esultat for postgis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3313837"/>
            <a:ext cx="1872208" cy="1103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/>
          <p:cNvSpPr/>
          <p:nvPr/>
        </p:nvSpPr>
        <p:spPr>
          <a:xfrm>
            <a:off x="2999656" y="3475883"/>
            <a:ext cx="638286" cy="610923"/>
          </a:xfrm>
          <a:prstGeom prst="rightArrow">
            <a:avLst/>
          </a:prstGeom>
          <a:solidFill>
            <a:srgbClr val="5A6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>
            <a:off x="5832011" y="3476297"/>
            <a:ext cx="638286" cy="610923"/>
          </a:xfrm>
          <a:prstGeom prst="rightArrow">
            <a:avLst/>
          </a:prstGeom>
          <a:solidFill>
            <a:srgbClr val="5A6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21081" y="4005063"/>
            <a:ext cx="217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2816" y="4078813"/>
            <a:ext cx="126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WMS</a:t>
            </a:r>
          </a:p>
          <a:p>
            <a:r>
              <a:rPr lang="nb-NO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WFS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8880" y="1794487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A6378"/>
                </a:solidFill>
              </a:rPr>
              <a:t>NOFA</a:t>
            </a:r>
            <a:endParaRPr lang="en-US" b="1" dirty="0">
              <a:solidFill>
                <a:srgbClr val="5A637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59642" y="1759775"/>
            <a:ext cx="207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A6378"/>
                </a:solidFill>
              </a:rPr>
              <a:t>Internet</a:t>
            </a:r>
            <a:endParaRPr lang="en-US" b="1" dirty="0">
              <a:solidFill>
                <a:srgbClr val="5A6378"/>
              </a:solidFill>
            </a:endParaRPr>
          </a:p>
        </p:txBody>
      </p:sp>
      <p:sp>
        <p:nvSpPr>
          <p:cNvPr id="20" name="Arrow: Right 10"/>
          <p:cNvSpPr/>
          <p:nvPr/>
        </p:nvSpPr>
        <p:spPr>
          <a:xfrm>
            <a:off x="8648924" y="3475883"/>
            <a:ext cx="638286" cy="610923"/>
          </a:xfrm>
          <a:prstGeom prst="rightArrow">
            <a:avLst/>
          </a:prstGeom>
          <a:solidFill>
            <a:srgbClr val="5A6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61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PowerPoint_Engelsk</Template>
  <TotalTime>0</TotalTime>
  <Words>671</Words>
  <Application>Microsoft Office PowerPoint</Application>
  <PresentationFormat>Widescreen</PresentationFormat>
  <Paragraphs>259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Bookman Old Style</vt:lpstr>
      <vt:lpstr>Calibri</vt:lpstr>
      <vt:lpstr>Courier New</vt:lpstr>
      <vt:lpstr>Gill Sans MT</vt:lpstr>
      <vt:lpstr>Verdana</vt:lpstr>
      <vt:lpstr>Wingdings</vt:lpstr>
      <vt:lpstr>Wingdings 3</vt:lpstr>
      <vt:lpstr>Presentation</vt:lpstr>
      <vt:lpstr>Efficient Data Flows with QGIS and PostGIS</vt:lpstr>
      <vt:lpstr>NOFA - Nordic Freshwater Atlas</vt:lpstr>
      <vt:lpstr>NOFA – technical architecture</vt:lpstr>
      <vt:lpstr>Data Storage</vt:lpstr>
      <vt:lpstr>Darwin core</vt:lpstr>
      <vt:lpstr>Additional Data</vt:lpstr>
      <vt:lpstr>Display Data</vt:lpstr>
      <vt:lpstr>              Visualisation and print plugins</vt:lpstr>
      <vt:lpstr>Publish Map - Lizmap</vt:lpstr>
      <vt:lpstr>R Shiny</vt:lpstr>
      <vt:lpstr>Insert and Edit Data</vt:lpstr>
      <vt:lpstr>Field Data Collection</vt:lpstr>
      <vt:lpstr>Desktop: QGIS Plugin</vt:lpstr>
      <vt:lpstr>Web: Lizmap</vt:lpstr>
      <vt:lpstr>Analyze Data</vt:lpstr>
      <vt:lpstr>PostGIS processing</vt:lpstr>
      <vt:lpstr>R – Programming Language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2017-08-28T09:14:50Z</dcterms:created>
  <dcterms:modified xsi:type="dcterms:W3CDTF">2017-08-31T05:45:17Z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TC101671261033</vt:lpwstr>
  </property>
</Properties>
</file>