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0" r:id="rId4"/>
    <p:sldId id="258" r:id="rId5"/>
    <p:sldId id="259" r:id="rId6"/>
    <p:sldId id="267" r:id="rId7"/>
    <p:sldId id="266" r:id="rId8"/>
    <p:sldId id="268" r:id="rId9"/>
    <p:sldId id="264" r:id="rId10"/>
    <p:sldId id="261" r:id="rId1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1">
          <p15:clr>
            <a:srgbClr val="A4A3A4"/>
          </p15:clr>
        </p15:guide>
        <p15:guide id="2" pos="30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CC"/>
    <a:srgbClr val="F3F3F3"/>
    <a:srgbClr val="51A026"/>
    <a:srgbClr val="97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418" autoAdjust="0"/>
  </p:normalViewPr>
  <p:slideViewPr>
    <p:cSldViewPr>
      <p:cViewPr varScale="1">
        <p:scale>
          <a:sx n="108" d="100"/>
          <a:sy n="108" d="100"/>
        </p:scale>
        <p:origin x="1488" y="96"/>
      </p:cViewPr>
      <p:guideLst>
        <p:guide orient="horz" pos="1711"/>
        <p:guide pos="30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w\Documents\7%20Presentasjon\2014%20FOSS4G-NOR\P&#229;melding%20FOSS4G-NOR%20pr%202014.09.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[Påmelding FOSS4G-NOR pr 2014.09.16.xls]Pivot!Pivottabell1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Deltagere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Pivot!$B$3:$B$4</c:f>
              <c:strCache>
                <c:ptCount val="1"/>
                <c:pt idx="0">
                  <c:v>Totalt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Pivot!$A$5:$A$9</c:f>
              <c:strCache>
                <c:ptCount val="4"/>
                <c:pt idx="0">
                  <c:v>Akademia</c:v>
                </c:pt>
                <c:pt idx="1">
                  <c:v>Kommune</c:v>
                </c:pt>
                <c:pt idx="2">
                  <c:v>Privat</c:v>
                </c:pt>
                <c:pt idx="3">
                  <c:v>Stat</c:v>
                </c:pt>
              </c:strCache>
            </c:strRef>
          </c:cat>
          <c:val>
            <c:numRef>
              <c:f>Pivot!$B$5:$B$9</c:f>
              <c:numCache>
                <c:formatCode>General</c:formatCode>
                <c:ptCount val="4"/>
                <c:pt idx="0">
                  <c:v>4</c:v>
                </c:pt>
                <c:pt idx="1">
                  <c:v>12</c:v>
                </c:pt>
                <c:pt idx="2">
                  <c:v>46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b-N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890F-B65D-4999-8682-DF2128F31B5A}" type="datetimeFigureOut">
              <a:rPr lang="nb-NO" smtClean="0"/>
              <a:t>17.09.2014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BB53-F87F-42F3-B1EA-7B782AD1FD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089025" y="44450"/>
            <a:ext cx="6913563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811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089025" y="44450"/>
            <a:ext cx="6913563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effectLst/>
              </a:rPr>
              <a:t>Frode </a:t>
            </a:r>
            <a:r>
              <a:rPr lang="nb-NO" dirty="0" err="1" smtClean="0">
                <a:effectLst/>
              </a:rPr>
              <a:t>Skjævestad</a:t>
            </a:r>
            <a:endParaRPr lang="nb-NO" dirty="0" smtClean="0">
              <a:effectLst/>
            </a:endParaRPr>
          </a:p>
          <a:p>
            <a:r>
              <a:rPr lang="nb-NO" dirty="0" smtClean="0"/>
              <a:t>Alexander </a:t>
            </a:r>
            <a:r>
              <a:rPr lang="nb-NO" dirty="0" err="1" smtClean="0"/>
              <a:t>Nossum</a:t>
            </a:r>
            <a:endParaRPr lang="nb-NO" dirty="0" smtClean="0"/>
          </a:p>
          <a:p>
            <a:r>
              <a:rPr lang="nb-NO" dirty="0" smtClean="0"/>
              <a:t>Sverre Wisløff</a:t>
            </a:r>
          </a:p>
          <a:p>
            <a:endParaRPr lang="nb-NO" dirty="0" smtClean="0"/>
          </a:p>
          <a:p>
            <a:r>
              <a:rPr lang="nb-NO" baseline="0" dirty="0" smtClean="0"/>
              <a:t>Valgt et </a:t>
            </a:r>
          </a:p>
          <a:p>
            <a:r>
              <a:rPr lang="nb-NO" baseline="0" dirty="0" smtClean="0"/>
              <a:t> - åpent arrangement</a:t>
            </a:r>
          </a:p>
          <a:p>
            <a:r>
              <a:rPr lang="nb-NO" baseline="0" dirty="0" smtClean="0"/>
              <a:t> - lav pris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13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 2013 var det 68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BB53-F87F-42F3-B1EA-7B782AD1FDC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71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16 forberedte foredrag</a:t>
            </a:r>
          </a:p>
          <a:p>
            <a:r>
              <a:rPr lang="nb-NO" dirty="0" smtClean="0"/>
              <a:t>Privat &amp; Offentlig </a:t>
            </a:r>
          </a:p>
          <a:p>
            <a:endParaRPr lang="nb-NO" dirty="0" smtClean="0"/>
          </a:p>
          <a:p>
            <a:r>
              <a:rPr lang="nb-NO" dirty="0" smtClean="0"/>
              <a:t>Teknologi + Erfaringer + Meninger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BB53-F87F-42F3-B1EA-7B782AD1FDC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55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produserer biene?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BB53-F87F-42F3-B1EA-7B782AD1FDC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80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gjør biene</a:t>
            </a:r>
            <a:r>
              <a:rPr lang="nb-NO" baseline="0" dirty="0" smtClean="0"/>
              <a:t> mere?</a:t>
            </a:r>
          </a:p>
          <a:p>
            <a:r>
              <a:rPr lang="nb-NO" baseline="0" dirty="0" smtClean="0"/>
              <a:t>-&gt;Bestøvning</a:t>
            </a:r>
          </a:p>
          <a:p>
            <a:endParaRPr lang="nb-N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Hva blir det mest av bestøvning, eller Honning?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-&gt;</a:t>
            </a:r>
            <a:r>
              <a:rPr lang="nb-NO" baseline="0" dirty="0" err="1" smtClean="0"/>
              <a:t>Forkning</a:t>
            </a:r>
            <a:r>
              <a:rPr lang="nb-NO" baseline="0" dirty="0" smtClean="0"/>
              <a:t> viser at…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&gt;&gt;klikk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Pollensamfunnet</a:t>
            </a:r>
          </a:p>
          <a:p>
            <a:r>
              <a:rPr lang="nb-NO" dirty="0" smtClean="0"/>
              <a:t>«Den som ikke har noe, har heller ingenting å dele»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«Ingenting er virkelig vårt før vi deler det med noen»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BB53-F87F-42F3-B1EA-7B782AD1FDC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337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Konkurrenter som deler kunnskapen styrker en hel bransje</a:t>
            </a:r>
          </a:p>
          <a:p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Den aller viktigste kompetansen sitter i hvert enkelt individ, 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så egentlig handler ikke dette om å «stjele andres ideer»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men å bruke andres erfaring og kunnskap til å utvikle sine egne konsepter og styrker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BB53-F87F-42F3-B1EA-7B782AD1FDC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307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089025" y="44450"/>
            <a:ext cx="6913563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Let </a:t>
            </a:r>
            <a:r>
              <a:rPr lang="nb-NO" dirty="0" err="1" smtClean="0"/>
              <a:t>the</a:t>
            </a:r>
            <a:r>
              <a:rPr lang="nb-NO" dirty="0" smtClean="0"/>
              <a:t> show </a:t>
            </a:r>
            <a:r>
              <a:rPr lang="nb-NO" dirty="0" err="1" smtClean="0"/>
              <a:t>begin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Første mann ut som</a:t>
            </a:r>
            <a:r>
              <a:rPr lang="nb-NO" baseline="0" dirty="0" smtClean="0"/>
              <a:t> skal dele sine tanker med oss er Atle </a:t>
            </a:r>
            <a:r>
              <a:rPr lang="nb-NO" baseline="0" dirty="0" err="1" smtClean="0"/>
              <a:t>Frensvik</a:t>
            </a:r>
            <a:r>
              <a:rPr lang="nb-NO" baseline="0" dirty="0" smtClean="0"/>
              <a:t> Sveen fra </a:t>
            </a:r>
            <a:r>
              <a:rPr lang="nb-NO" baseline="0" dirty="0" err="1" smtClean="0"/>
              <a:t>Bouvet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 - Hva </a:t>
            </a:r>
            <a:r>
              <a:rPr lang="nb-NO" baseline="0" smtClean="0"/>
              <a:t>er åpent?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34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0" y="1770868"/>
            <a:ext cx="6187500" cy="16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41685"/>
            <a:ext cx="8208962" cy="448270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1653648"/>
            <a:ext cx="3888000" cy="858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2493504"/>
            <a:ext cx="3888000" cy="5643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1653648"/>
            <a:ext cx="0" cy="1404156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39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89852"/>
            <a:ext cx="569449" cy="7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1787400"/>
            <a:ext cx="3888000" cy="85860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2643300"/>
            <a:ext cx="3888000" cy="5643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170765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3273828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03381" y="3455276"/>
            <a:ext cx="2194666" cy="5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nskap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1"/>
          <p:cNvSpPr>
            <a:spLocks noGrp="1"/>
          </p:cNvSpPr>
          <p:nvPr>
            <p:ph type="ctrTitle"/>
          </p:nvPr>
        </p:nvSpPr>
        <p:spPr>
          <a:xfrm>
            <a:off x="2628216" y="1925623"/>
            <a:ext cx="3888000" cy="834238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2628216" y="2757161"/>
            <a:ext cx="3888000" cy="4799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606640" y="1925623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Rett linje 5"/>
          <p:cNvCxnSpPr/>
          <p:nvPr userDrawn="1"/>
        </p:nvCxnSpPr>
        <p:spPr>
          <a:xfrm>
            <a:off x="2606640" y="323710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29513"/>
            <a:ext cx="1736554" cy="1884474"/>
          </a:xfrm>
          <a:prstGeom prst="rect">
            <a:avLst/>
          </a:prstGeom>
        </p:spPr>
      </p:pic>
      <p:sp>
        <p:nvSpPr>
          <p:cNvPr id="8" name="Plassholder for bilde 5"/>
          <p:cNvSpPr>
            <a:spLocks noGrp="1"/>
          </p:cNvSpPr>
          <p:nvPr>
            <p:ph type="pic" sz="quarter" idx="10"/>
          </p:nvPr>
        </p:nvSpPr>
        <p:spPr>
          <a:xfrm>
            <a:off x="587443" y="1755197"/>
            <a:ext cx="1440507" cy="1692275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0095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8207375" cy="3348019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215000"/>
            <a:ext cx="3959671" cy="3348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1215000"/>
            <a:ext cx="3959671" cy="33483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789552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7" y="789571"/>
            <a:ext cx="3959671" cy="378040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473199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7388" y="4814571"/>
            <a:ext cx="1113959" cy="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3F3F3"/>
            </a:gs>
            <a:gs pos="100000">
              <a:srgbClr val="CCCCCC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150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1" r:id="rId4"/>
    <p:sldLayoutId id="2147483663" r:id="rId5"/>
    <p:sldLayoutId id="2147483652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62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baseline="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8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16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293" y="0"/>
            <a:ext cx="973823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b-NO" sz="4000" b="1" i="1" dirty="0" smtClean="0">
                <a:solidFill>
                  <a:srgbClr val="FFFFFF"/>
                </a:solidFill>
              </a:rPr>
              <a:t>FOSS4G i Norge</a:t>
            </a:r>
            <a:endParaRPr lang="nb-NO" sz="40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1494235" y="195486"/>
            <a:ext cx="6155531" cy="4367533"/>
          </a:xfrm>
        </p:spPr>
        <p:txBody>
          <a:bodyPr anchor="ctr">
            <a:normAutofit/>
          </a:bodyPr>
          <a:lstStyle/>
          <a:p>
            <a:pPr algn="ctr"/>
            <a:r>
              <a:rPr lang="nb-NO" sz="3000" b="1" dirty="0">
                <a:latin typeface="Courier New" pitchFamily="49" charset="0"/>
                <a:cs typeface="Courier New" pitchFamily="49" charset="0"/>
              </a:rPr>
              <a:t>&lt;Velkommen&gt;</a:t>
            </a:r>
          </a:p>
        </p:txBody>
      </p:sp>
      <p:grpSp>
        <p:nvGrpSpPr>
          <p:cNvPr id="7" name="Gruppe 6"/>
          <p:cNvGrpSpPr/>
          <p:nvPr/>
        </p:nvGrpSpPr>
        <p:grpSpPr>
          <a:xfrm>
            <a:off x="446138" y="4747376"/>
            <a:ext cx="2096194" cy="396124"/>
            <a:chOff x="459582" y="3858154"/>
            <a:chExt cx="2232248" cy="405864"/>
          </a:xfrm>
        </p:grpSpPr>
        <p:sp>
          <p:nvSpPr>
            <p:cNvPr id="6" name="Rektangel 5"/>
            <p:cNvSpPr/>
            <p:nvPr/>
          </p:nvSpPr>
          <p:spPr>
            <a:xfrm>
              <a:off x="459582" y="3894077"/>
              <a:ext cx="2232248" cy="334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2" name="Bild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2" y="3858154"/>
              <a:ext cx="2232248" cy="40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0" y="171757"/>
            <a:ext cx="6264696" cy="4442539"/>
          </a:xfrm>
          <a:prstGeom prst="rect">
            <a:avLst/>
          </a:prstGeom>
        </p:spPr>
      </p:pic>
      <p:grpSp>
        <p:nvGrpSpPr>
          <p:cNvPr id="7" name="Gruppe 6"/>
          <p:cNvGrpSpPr/>
          <p:nvPr/>
        </p:nvGrpSpPr>
        <p:grpSpPr>
          <a:xfrm>
            <a:off x="446138" y="4747376"/>
            <a:ext cx="2096194" cy="396124"/>
            <a:chOff x="459582" y="3858154"/>
            <a:chExt cx="2232248" cy="405864"/>
          </a:xfrm>
        </p:grpSpPr>
        <p:sp>
          <p:nvSpPr>
            <p:cNvPr id="8" name="Rektangel 7"/>
            <p:cNvSpPr/>
            <p:nvPr/>
          </p:nvSpPr>
          <p:spPr>
            <a:xfrm>
              <a:off x="459582" y="3894077"/>
              <a:ext cx="2232248" cy="334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9" name="Bild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2" y="3858154"/>
              <a:ext cx="2232248" cy="40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6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86 engasjerte </a:t>
            </a:r>
            <a:r>
              <a:rPr lang="nb-NO" dirty="0" err="1" smtClean="0"/>
              <a:t>geomatikere</a:t>
            </a:r>
            <a:endParaRPr lang="nb-NO" dirty="0"/>
          </a:p>
        </p:txBody>
      </p:sp>
      <p:graphicFrame>
        <p:nvGraphicFramePr>
          <p:cNvPr id="8" name="Plassholder for innhold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86194063"/>
              </p:ext>
            </p:extLst>
          </p:nvPr>
        </p:nvGraphicFramePr>
        <p:xfrm>
          <a:off x="107502" y="1214438"/>
          <a:ext cx="6768753" cy="201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6251"/>
                <a:gridCol w="2256251"/>
                <a:gridCol w="2256251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Høgskolen i Telemark</a:t>
                      </a:r>
                    </a:p>
                    <a:p>
                      <a:r>
                        <a:rPr lang="nb-NO" sz="900" dirty="0" smtClean="0"/>
                        <a:t>NMBU</a:t>
                      </a:r>
                    </a:p>
                    <a:p>
                      <a:r>
                        <a:rPr lang="nb-NO" sz="900" dirty="0" smtClean="0"/>
                        <a:t>Universitetet i Bergen</a:t>
                      </a:r>
                    </a:p>
                    <a:p>
                      <a:endParaRPr lang="nb-NO" sz="900" dirty="0" smtClean="0"/>
                    </a:p>
                    <a:p>
                      <a:endParaRPr lang="nb-NO" sz="900" dirty="0" smtClean="0"/>
                    </a:p>
                    <a:p>
                      <a:r>
                        <a:rPr lang="nb-NO" sz="900" dirty="0" smtClean="0"/>
                        <a:t>Bærum kommune</a:t>
                      </a:r>
                    </a:p>
                    <a:p>
                      <a:r>
                        <a:rPr lang="nb-NO" sz="900" dirty="0" smtClean="0"/>
                        <a:t>Eidsvoll Kommune</a:t>
                      </a:r>
                    </a:p>
                    <a:p>
                      <a:r>
                        <a:rPr lang="nb-NO" sz="900" dirty="0" smtClean="0"/>
                        <a:t>Enebakk kommune</a:t>
                      </a:r>
                    </a:p>
                    <a:p>
                      <a:r>
                        <a:rPr lang="nb-NO" sz="900" dirty="0" smtClean="0"/>
                        <a:t>Herøy Kommune </a:t>
                      </a:r>
                    </a:p>
                    <a:p>
                      <a:r>
                        <a:rPr lang="nb-NO" sz="900" dirty="0" smtClean="0"/>
                        <a:t>Oslo kommune</a:t>
                      </a:r>
                    </a:p>
                    <a:p>
                      <a:r>
                        <a:rPr lang="nb-NO" sz="900" dirty="0" smtClean="0"/>
                        <a:t>Trondheim kommune</a:t>
                      </a:r>
                    </a:p>
                    <a:p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Areo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Avinet</a:t>
                      </a:r>
                    </a:p>
                    <a:p>
                      <a:r>
                        <a:rPr lang="en-US" sz="900" dirty="0" smtClean="0"/>
                        <a:t>Bouvet</a:t>
                      </a:r>
                    </a:p>
                    <a:p>
                      <a:r>
                        <a:rPr lang="en-US" sz="900" dirty="0" smtClean="0"/>
                        <a:t>FINN.no</a:t>
                      </a:r>
                    </a:p>
                    <a:p>
                      <a:r>
                        <a:rPr lang="en-US" sz="900" dirty="0" smtClean="0"/>
                        <a:t>Geodata AS</a:t>
                      </a:r>
                    </a:p>
                    <a:p>
                      <a:r>
                        <a:rPr lang="en-US" sz="900" dirty="0" smtClean="0"/>
                        <a:t>Harald </a:t>
                      </a:r>
                      <a:r>
                        <a:rPr lang="en-US" sz="900" dirty="0" err="1" smtClean="0"/>
                        <a:t>Stavestrand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Kongsberg </a:t>
                      </a:r>
                      <a:r>
                        <a:rPr lang="en-US" sz="900" dirty="0" err="1" smtClean="0"/>
                        <a:t>Defence</a:t>
                      </a:r>
                      <a:r>
                        <a:rPr lang="en-US" sz="900" dirty="0" smtClean="0"/>
                        <a:t> &amp; Aerospace</a:t>
                      </a:r>
                    </a:p>
                    <a:p>
                      <a:r>
                        <a:rPr lang="en-US" sz="900" dirty="0" err="1" smtClean="0"/>
                        <a:t>Kresendo</a:t>
                      </a:r>
                      <a:endParaRPr lang="en-US" sz="900" dirty="0" smtClean="0"/>
                    </a:p>
                    <a:p>
                      <a:r>
                        <a:rPr lang="en-US" sz="900" dirty="0" err="1" smtClean="0"/>
                        <a:t>Norconsult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Informasjonssystemer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NORKART AS</a:t>
                      </a:r>
                    </a:p>
                    <a:p>
                      <a:r>
                        <a:rPr lang="en-US" sz="900" dirty="0" err="1" smtClean="0"/>
                        <a:t>NorsecraftGeo</a:t>
                      </a:r>
                      <a:r>
                        <a:rPr lang="en-US" sz="900" dirty="0" smtClean="0"/>
                        <a:t> AS</a:t>
                      </a:r>
                    </a:p>
                    <a:p>
                      <a:r>
                        <a:rPr lang="en-US" sz="900" dirty="0" err="1" smtClean="0"/>
                        <a:t>Smallworld</a:t>
                      </a:r>
                      <a:r>
                        <a:rPr lang="en-US" sz="900" dirty="0" smtClean="0"/>
                        <a:t> Systems AS</a:t>
                      </a:r>
                    </a:p>
                    <a:p>
                      <a:r>
                        <a:rPr lang="en-US" sz="900" dirty="0" err="1" smtClean="0"/>
                        <a:t>Terratec</a:t>
                      </a:r>
                      <a:r>
                        <a:rPr lang="en-US" sz="900" dirty="0" smtClean="0"/>
                        <a:t> AS</a:t>
                      </a:r>
                    </a:p>
                    <a:p>
                      <a:r>
                        <a:rPr lang="en-US" sz="900" dirty="0" smtClean="0"/>
                        <a:t>VG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FFI</a:t>
                      </a:r>
                    </a:p>
                    <a:p>
                      <a:r>
                        <a:rPr lang="nb-NO" sz="900" dirty="0" smtClean="0"/>
                        <a:t>FMGT</a:t>
                      </a:r>
                    </a:p>
                    <a:p>
                      <a:r>
                        <a:rPr lang="nb-NO" sz="900" dirty="0" smtClean="0"/>
                        <a:t>Fylkesmannen i Rogaland</a:t>
                      </a:r>
                    </a:p>
                    <a:p>
                      <a:r>
                        <a:rPr lang="nb-NO" sz="900" dirty="0" smtClean="0"/>
                        <a:t>Jernbaneverket</a:t>
                      </a:r>
                    </a:p>
                    <a:p>
                      <a:r>
                        <a:rPr lang="nb-NO" sz="900" dirty="0" smtClean="0"/>
                        <a:t>Kartverket</a:t>
                      </a:r>
                    </a:p>
                    <a:p>
                      <a:r>
                        <a:rPr lang="nb-NO" sz="900" dirty="0" err="1" smtClean="0"/>
                        <a:t>KNreise</a:t>
                      </a:r>
                      <a:r>
                        <a:rPr lang="nb-NO" sz="900" dirty="0" smtClean="0"/>
                        <a:t>/Kulturrådet</a:t>
                      </a:r>
                    </a:p>
                    <a:p>
                      <a:r>
                        <a:rPr lang="nb-NO" sz="900" dirty="0" smtClean="0"/>
                        <a:t>Meteorologisk Institutt</a:t>
                      </a:r>
                    </a:p>
                    <a:p>
                      <a:r>
                        <a:rPr lang="nb-NO" sz="900" dirty="0" smtClean="0"/>
                        <a:t>Norges geologiske undersøkelse</a:t>
                      </a:r>
                    </a:p>
                    <a:p>
                      <a:r>
                        <a:rPr lang="nb-NO" sz="900" dirty="0" smtClean="0"/>
                        <a:t>Norsk institutt for naturforskning -NINA-</a:t>
                      </a:r>
                    </a:p>
                    <a:p>
                      <a:r>
                        <a:rPr lang="nb-NO" sz="900" dirty="0" smtClean="0"/>
                        <a:t>Norsk institutt for skog og landskap</a:t>
                      </a:r>
                    </a:p>
                    <a:p>
                      <a:r>
                        <a:rPr lang="nb-NO" sz="900" dirty="0" smtClean="0"/>
                        <a:t>NRK</a:t>
                      </a:r>
                    </a:p>
                    <a:p>
                      <a:r>
                        <a:rPr lang="nb-NO" sz="900" dirty="0" smtClean="0"/>
                        <a:t>Politiets IKT-tjeneste</a:t>
                      </a:r>
                    </a:p>
                    <a:p>
                      <a:r>
                        <a:rPr lang="nb-NO" sz="900" dirty="0" smtClean="0"/>
                        <a:t>Statens vegvesen</a:t>
                      </a:r>
                      <a:endParaRPr lang="nb-NO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ssholder for innhold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98768071"/>
              </p:ext>
            </p:extLst>
          </p:nvPr>
        </p:nvGraphicFramePr>
        <p:xfrm>
          <a:off x="7164288" y="3291830"/>
          <a:ext cx="128270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142"/>
                <a:gridCol w="370558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 dirty="0">
                          <a:effectLst/>
                        </a:rPr>
                        <a:t>Akademia</a:t>
                      </a:r>
                      <a:endParaRPr lang="nb-N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4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Kommune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12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Privat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46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>
                          <a:effectLst/>
                        </a:rPr>
                        <a:t>Stat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>
                          <a:effectLst/>
                        </a:rPr>
                        <a:t>24</a:t>
                      </a:r>
                      <a:endParaRPr lang="nb-NO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nb-NO" sz="900" u="none" strike="noStrike" dirty="0">
                          <a:effectLst/>
                        </a:rPr>
                        <a:t>Totalsum</a:t>
                      </a:r>
                      <a:endParaRPr lang="nb-N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u="none" strike="noStrike" dirty="0">
                          <a:effectLst/>
                        </a:rPr>
                        <a:t>86</a:t>
                      </a:r>
                      <a:endParaRPr lang="nb-NO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Diagra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43499"/>
              </p:ext>
            </p:extLst>
          </p:nvPr>
        </p:nvGraphicFramePr>
        <p:xfrm>
          <a:off x="6732240" y="1131590"/>
          <a:ext cx="2160240" cy="2006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uppe 8"/>
          <p:cNvGrpSpPr/>
          <p:nvPr/>
        </p:nvGrpSpPr>
        <p:grpSpPr>
          <a:xfrm>
            <a:off x="446138" y="4747376"/>
            <a:ext cx="2096194" cy="396124"/>
            <a:chOff x="459582" y="3858154"/>
            <a:chExt cx="2232248" cy="405864"/>
          </a:xfrm>
        </p:grpSpPr>
        <p:sp>
          <p:nvSpPr>
            <p:cNvPr id="10" name="Rektangel 9"/>
            <p:cNvSpPr/>
            <p:nvPr/>
          </p:nvSpPr>
          <p:spPr>
            <a:xfrm>
              <a:off x="459582" y="3894077"/>
              <a:ext cx="2232248" cy="334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1" name="Bild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2" y="3858154"/>
              <a:ext cx="2232248" cy="40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0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</a:t>
            </a:r>
            <a:endParaRPr lang="nb-NO" dirty="0"/>
          </a:p>
        </p:txBody>
      </p:sp>
      <p:graphicFrame>
        <p:nvGraphicFramePr>
          <p:cNvPr id="6" name="Plassholder for innhold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64007913"/>
              </p:ext>
            </p:extLst>
          </p:nvPr>
        </p:nvGraphicFramePr>
        <p:xfrm>
          <a:off x="458178" y="1419622"/>
          <a:ext cx="3528392" cy="233172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0900-0915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Velkommen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15504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Programkomiteen: Alexander Nossum, Frode Skjævestad, Sverre Wisløff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0915-0945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Hva er åpent?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Atle Frenvik Sveen - Bouvet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0945-1015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n-NO" sz="900" b="1">
                          <a:solidFill>
                            <a:srgbClr val="434343"/>
                          </a:solidFill>
                          <a:effectLst/>
                        </a:rPr>
                        <a:t>Kart på nett i NRK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Bjørn Sandvik - NRK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kern="1200" dirty="0">
                          <a:solidFill>
                            <a:srgbClr val="43434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1015-1030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Pause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1030-1100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15504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Åpne data fra Kartverket, hva skjedde? Erfaringer og veien videre.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Kristian Kihle - Kartverket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1100-1130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15504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Kart på FINN.no – fra CGI-script til slippy map – og videre mot vektor?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7752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38761D"/>
                          </a:solidFill>
                          <a:effectLst/>
                        </a:rPr>
                        <a:t>Henning Spjelkavik - Finn.no</a:t>
                      </a:r>
                    </a:p>
                  </a:txBody>
                  <a:tcPr marL="6016" marR="601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Plassholder for innhold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8128670"/>
              </p:ext>
            </p:extLst>
          </p:nvPr>
        </p:nvGraphicFramePr>
        <p:xfrm>
          <a:off x="4407256" y="205979"/>
          <a:ext cx="4248472" cy="4389120"/>
        </p:xfrm>
        <a:graphic>
          <a:graphicData uri="http://schemas.openxmlformats.org/drawingml/2006/table">
            <a:tbl>
              <a:tblPr/>
              <a:tblGrid>
                <a:gridCol w="4248472"/>
              </a:tblGrid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1230-1330 Lyntaler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Highlights fra FOSS4G-PDX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Robert Nordan og Alexander Nossum - Norkart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Avinet: QGIS Adaptive!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Frode Skjævestad - Avinet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>
                          <a:solidFill>
                            <a:srgbClr val="434343"/>
                          </a:solidFill>
                          <a:effectLst/>
                        </a:rPr>
                        <a:t>Behind the magic of Linked Data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Antonio Armas Diaz - Norkart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900" b="1">
                          <a:solidFill>
                            <a:srgbClr val="434343"/>
                          </a:solidFill>
                          <a:effectLst/>
                        </a:rPr>
                        <a:t>En ide om en offlinekarta - Från PostGIS till skogen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Nicklas Avén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1325-1345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Pause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1345-1445 Lyntaler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OpenSource tråkketracker på vidda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Kjartan Bjørset - iSurvey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31358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TileMill2, Mapbox GL - første erfaringer fra rykende fersk teknologi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Robert Nordan - Norkart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31358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Forretningsmessige muligheter med åpen kode og åpne data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Espen Oldeman Lund - Kresendo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31358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Beregningskrevende vevtjenester for fjernmåling og maritim overvåking basert på WPS-protokollen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Espen Messel - FFI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1440-1500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Pause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1500-1530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QGIS-crash course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31358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Sigrid Malene Peterson &amp; James Stott - Rogaland fylke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1530-1545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Åpent GeosynkAPI - Norsk felles kildekodeprosjekt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38761D"/>
                          </a:solidFill>
                          <a:effectLst/>
                        </a:rPr>
                        <a:t>Lars Eggan - NOIS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434343"/>
                          </a:solidFill>
                          <a:effectLst/>
                        </a:rPr>
                        <a:t>1545-1600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>
                          <a:solidFill>
                            <a:srgbClr val="434343"/>
                          </a:solidFill>
                          <a:effectLst/>
                        </a:rPr>
                        <a:t>Oppsummering og avslutning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5679"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900" b="1" dirty="0">
                          <a:solidFill>
                            <a:srgbClr val="38761D"/>
                          </a:solidFill>
                          <a:effectLst/>
                        </a:rPr>
                        <a:t>Programkomiteen</a:t>
                      </a:r>
                    </a:p>
                  </a:txBody>
                  <a:tcPr marL="6842" marR="684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pSp>
        <p:nvGrpSpPr>
          <p:cNvPr id="8" name="Gruppe 7"/>
          <p:cNvGrpSpPr/>
          <p:nvPr/>
        </p:nvGrpSpPr>
        <p:grpSpPr>
          <a:xfrm>
            <a:off x="446138" y="4747376"/>
            <a:ext cx="2096194" cy="396124"/>
            <a:chOff x="459582" y="3858154"/>
            <a:chExt cx="2232248" cy="405864"/>
          </a:xfrm>
        </p:grpSpPr>
        <p:sp>
          <p:nvSpPr>
            <p:cNvPr id="9" name="Rektangel 8"/>
            <p:cNvSpPr/>
            <p:nvPr/>
          </p:nvSpPr>
          <p:spPr>
            <a:xfrm>
              <a:off x="459582" y="3894077"/>
              <a:ext cx="2232248" cy="334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" name="Bild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2" y="3858154"/>
              <a:ext cx="2232248" cy="40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7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onningbier.no/wp-content/uploads/2009/05/bi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0391" cy="72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8/89/Pollination_Bee_Dandelion_Zoo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596" y="1"/>
            <a:ext cx="9125403" cy="5143500"/>
          </a:xfrm>
          <a:prstGeom prst="rect">
            <a:avLst/>
          </a:prstGeom>
          <a:noFill/>
        </p:spPr>
      </p:pic>
      <p:sp>
        <p:nvSpPr>
          <p:cNvPr id="5" name="Plassholder for innhold 2"/>
          <p:cNvSpPr txBox="1">
            <a:spLocks/>
          </p:cNvSpPr>
          <p:nvPr/>
        </p:nvSpPr>
        <p:spPr>
          <a:xfrm>
            <a:off x="432969" y="1508316"/>
            <a:ext cx="8223852" cy="36409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•"/>
              <a:defRPr sz="24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–"/>
              <a:defRPr sz="20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•"/>
              <a:defRPr sz="18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–"/>
              <a:defRPr sz="16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»"/>
              <a:defRPr sz="16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nb-NO" sz="200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1&lt;373</a:t>
            </a:r>
            <a:endParaRPr lang="nb-NO" sz="200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tel 1"/>
          <p:cNvSpPr txBox="1">
            <a:spLocks/>
          </p:cNvSpPr>
          <p:nvPr/>
        </p:nvSpPr>
        <p:spPr>
          <a:xfrm>
            <a:off x="430999" y="212153"/>
            <a:ext cx="8195367" cy="919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rgbClr val="F3F3F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nb-NO" dirty="0" smtClean="0">
                <a:solidFill>
                  <a:srgbClr val="F2F2F2"/>
                </a:solidFill>
              </a:rPr>
              <a:t>bestøvning</a:t>
            </a:r>
            <a:endParaRPr lang="nb-NO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8/89/Pollination_Bee_Dandelion_Zoo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596" y="1"/>
            <a:ext cx="9125403" cy="5143500"/>
          </a:xfrm>
          <a:prstGeom prst="rect">
            <a:avLst/>
          </a:prstGeom>
          <a:noFill/>
        </p:spPr>
      </p:pic>
      <p:sp>
        <p:nvSpPr>
          <p:cNvPr id="5" name="Plassholder for innhold 2"/>
          <p:cNvSpPr txBox="1">
            <a:spLocks/>
          </p:cNvSpPr>
          <p:nvPr/>
        </p:nvSpPr>
        <p:spPr>
          <a:xfrm>
            <a:off x="432969" y="1508316"/>
            <a:ext cx="8223852" cy="36409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•"/>
              <a:defRPr sz="24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–"/>
              <a:defRPr sz="20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•"/>
              <a:defRPr sz="18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–"/>
              <a:defRPr sz="16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97D700"/>
              </a:buClr>
              <a:buFont typeface="Arial" pitchFamily="34" charset="0"/>
              <a:buChar char="»"/>
              <a:defRPr sz="1600" kern="1200">
                <a:solidFill>
                  <a:srgbClr val="F3F3F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nb-NO" sz="9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#geomatikk</a:t>
            </a:r>
            <a:endParaRPr lang="nb-NO" sz="9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tel 1"/>
          <p:cNvSpPr txBox="1">
            <a:spLocks/>
          </p:cNvSpPr>
          <p:nvPr/>
        </p:nvSpPr>
        <p:spPr>
          <a:xfrm>
            <a:off x="430999" y="212153"/>
            <a:ext cx="8195367" cy="919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rgbClr val="F3F3F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nb-NO" dirty="0" smtClean="0">
                <a:solidFill>
                  <a:srgbClr val="F2F2F2"/>
                </a:solidFill>
              </a:rPr>
              <a:t>bestøvning</a:t>
            </a:r>
            <a:endParaRPr lang="nb-NO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1494235" y="195486"/>
            <a:ext cx="6155531" cy="4367533"/>
          </a:xfrm>
        </p:spPr>
        <p:txBody>
          <a:bodyPr anchor="ctr">
            <a:normAutofit/>
          </a:bodyPr>
          <a:lstStyle/>
          <a:p>
            <a:pPr algn="ctr"/>
            <a:r>
              <a:rPr lang="nb-NO" sz="3000" b="1" dirty="0">
                <a:latin typeface="Courier New" pitchFamily="49" charset="0"/>
                <a:cs typeface="Courier New" pitchFamily="49" charset="0"/>
              </a:rPr>
              <a:t>&lt;/Velkommen&gt;</a:t>
            </a:r>
          </a:p>
        </p:txBody>
      </p:sp>
      <p:grpSp>
        <p:nvGrpSpPr>
          <p:cNvPr id="5" name="Gruppe 4"/>
          <p:cNvGrpSpPr/>
          <p:nvPr/>
        </p:nvGrpSpPr>
        <p:grpSpPr>
          <a:xfrm>
            <a:off x="446138" y="4747376"/>
            <a:ext cx="2096194" cy="396124"/>
            <a:chOff x="459582" y="3858154"/>
            <a:chExt cx="2232248" cy="405864"/>
          </a:xfrm>
        </p:grpSpPr>
        <p:sp>
          <p:nvSpPr>
            <p:cNvPr id="6" name="Rektangel 5"/>
            <p:cNvSpPr/>
            <p:nvPr/>
          </p:nvSpPr>
          <p:spPr>
            <a:xfrm>
              <a:off x="459582" y="3894077"/>
              <a:ext cx="2232248" cy="334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2" y="3858154"/>
              <a:ext cx="2232248" cy="40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3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art Norkart (4-3) 2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it Norkart (16-9)" id="{4017383F-ED3F-4C13-8F77-5D13556EDDB3}" vid="{914E2B39-E9A5-44B1-82DE-59DBCE74E1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Norkart svart</Template>
  <TotalTime>142</TotalTime>
  <Words>468</Words>
  <Application>Microsoft Office PowerPoint</Application>
  <PresentationFormat>Skjermfremvisning (16:9)</PresentationFormat>
  <Paragraphs>148</Paragraphs>
  <Slides>10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Svart Norkart (4-3) 2</vt:lpstr>
      <vt:lpstr>FOSS4G i Norge</vt:lpstr>
      <vt:lpstr>PowerPoint-presentasjon</vt:lpstr>
      <vt:lpstr>PowerPoint-presentasjon</vt:lpstr>
      <vt:lpstr>86 engasjerte geomatikere</vt:lpstr>
      <vt:lpstr>Program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Sverre Wisløff</dc:creator>
  <cp:lastModifiedBy>Sverre Wisløff</cp:lastModifiedBy>
  <cp:revision>13</cp:revision>
  <dcterms:created xsi:type="dcterms:W3CDTF">2014-09-16T08:46:02Z</dcterms:created>
  <dcterms:modified xsi:type="dcterms:W3CDTF">2014-09-17T07:07:57Z</dcterms:modified>
</cp:coreProperties>
</file>