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11">
          <p15:clr>
            <a:srgbClr val="A4A3A4"/>
          </p15:clr>
        </p15:guide>
        <p15:guide id="2" pos="30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CCCC"/>
    <a:srgbClr val="F3F3F3"/>
    <a:srgbClr val="51A026"/>
    <a:srgbClr val="97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>
      <p:cViewPr>
        <p:scale>
          <a:sx n="70" d="100"/>
          <a:sy n="70" d="100"/>
        </p:scale>
        <p:origin x="1752" y="840"/>
      </p:cViewPr>
      <p:guideLst>
        <p:guide orient="horz" pos="1711"/>
        <p:guide pos="30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0890F-B65D-4999-8682-DF2128F31B5A}" type="datetimeFigureOut">
              <a:rPr lang="nb-NO" smtClean="0"/>
              <a:t>17.09.2014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FBB53-F87F-42F3-B1EA-7B782AD1FDC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93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50" y="1770868"/>
            <a:ext cx="6187500" cy="160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38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ute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innhold 5"/>
          <p:cNvSpPr>
            <a:spLocks noGrp="1"/>
          </p:cNvSpPr>
          <p:nvPr>
            <p:ph sz="quarter" idx="10"/>
          </p:nvPr>
        </p:nvSpPr>
        <p:spPr>
          <a:xfrm>
            <a:off x="467494" y="141685"/>
            <a:ext cx="8208962" cy="4482703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cxnSp>
        <p:nvCxnSpPr>
          <p:cNvPr id="5" name="Rett linje 4"/>
          <p:cNvCxnSpPr/>
          <p:nvPr userDrawn="1"/>
        </p:nvCxnSpPr>
        <p:spPr>
          <a:xfrm>
            <a:off x="467544" y="4731990"/>
            <a:ext cx="8219256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Bild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37388" y="4814571"/>
            <a:ext cx="1113959" cy="28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6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2627784" y="1653648"/>
            <a:ext cx="3888000" cy="858600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nb-NO" sz="2000" i="1" cap="none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ctr" defTabSz="457200">
              <a:spcBef>
                <a:spcPct val="20000"/>
              </a:spcBef>
              <a:buFont typeface="Arial"/>
            </a:pPr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2628000" y="2493504"/>
            <a:ext cx="3888000" cy="564300"/>
          </a:xfrm>
        </p:spPr>
        <p:txBody>
          <a:bodyPr vert="horz" lIns="0" tIns="0" rIns="0" bIns="0" rtlCol="0" anchor="ctr">
            <a:normAutofit/>
          </a:bodyPr>
          <a:lstStyle>
            <a:lvl1pPr marL="342900" indent="-342900" algn="ctr">
              <a:buNone/>
              <a:defRPr lang="nb-NO" sz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 indent="0" algn="ctr" defTabSz="457200"/>
            <a:r>
              <a:rPr lang="nb-NO" smtClean="0"/>
              <a:t>Klikk for å redigere undertittelstil i malen</a:t>
            </a:r>
            <a:endParaRPr lang="nb-NO" dirty="0"/>
          </a:p>
        </p:txBody>
      </p:sp>
      <p:cxnSp>
        <p:nvCxnSpPr>
          <p:cNvPr id="5" name="Rett linje 4"/>
          <p:cNvCxnSpPr/>
          <p:nvPr userDrawn="1"/>
        </p:nvCxnSpPr>
        <p:spPr>
          <a:xfrm>
            <a:off x="2483768" y="1653648"/>
            <a:ext cx="0" cy="1404156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Rett linje 8"/>
          <p:cNvCxnSpPr/>
          <p:nvPr userDrawn="1"/>
        </p:nvCxnSpPr>
        <p:spPr>
          <a:xfrm>
            <a:off x="6660232" y="1653648"/>
            <a:ext cx="0" cy="1404156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Rett linje 7"/>
          <p:cNvCxnSpPr/>
          <p:nvPr userDrawn="1"/>
        </p:nvCxnSpPr>
        <p:spPr>
          <a:xfrm>
            <a:off x="467544" y="4731990"/>
            <a:ext cx="8219256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" name="Bild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37388" y="4814571"/>
            <a:ext cx="1113959" cy="28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46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bil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8743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linje 4"/>
          <p:cNvCxnSpPr/>
          <p:nvPr userDrawn="1"/>
        </p:nvCxnSpPr>
        <p:spPr>
          <a:xfrm>
            <a:off x="467544" y="4731990"/>
            <a:ext cx="8219256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" name="Bild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37388" y="4814571"/>
            <a:ext cx="1113959" cy="28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05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334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13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4" y="1215000"/>
            <a:ext cx="8207375" cy="334839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cxnSp>
        <p:nvCxnSpPr>
          <p:cNvPr id="6" name="Rett linje 5"/>
          <p:cNvCxnSpPr/>
          <p:nvPr userDrawn="1"/>
        </p:nvCxnSpPr>
        <p:spPr>
          <a:xfrm>
            <a:off x="467544" y="4731990"/>
            <a:ext cx="8219256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Bild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37388" y="4814571"/>
            <a:ext cx="1113959" cy="28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60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 Symb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809600" y="1787400"/>
            <a:ext cx="3888000" cy="858600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809600" y="2643300"/>
            <a:ext cx="3888000" cy="5643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cxnSp>
        <p:nvCxnSpPr>
          <p:cNvPr id="10" name="Rett linje 9"/>
          <p:cNvCxnSpPr/>
          <p:nvPr userDrawn="1"/>
        </p:nvCxnSpPr>
        <p:spPr>
          <a:xfrm>
            <a:off x="4788024" y="1707654"/>
            <a:ext cx="3888432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 userDrawn="1"/>
        </p:nvCxnSpPr>
        <p:spPr>
          <a:xfrm>
            <a:off x="4788024" y="3273828"/>
            <a:ext cx="3888432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Bild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489852"/>
            <a:ext cx="569449" cy="73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44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 Nork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809600" y="1787400"/>
            <a:ext cx="3888000" cy="858600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809600" y="2643300"/>
            <a:ext cx="3888000" cy="5643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cxnSp>
        <p:nvCxnSpPr>
          <p:cNvPr id="10" name="Rett linje 9"/>
          <p:cNvCxnSpPr/>
          <p:nvPr userDrawn="1"/>
        </p:nvCxnSpPr>
        <p:spPr>
          <a:xfrm>
            <a:off x="4788024" y="1707654"/>
            <a:ext cx="3888432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 userDrawn="1"/>
        </p:nvCxnSpPr>
        <p:spPr>
          <a:xfrm>
            <a:off x="4788024" y="3273828"/>
            <a:ext cx="3888432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Bild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803381" y="3455276"/>
            <a:ext cx="2194666" cy="56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6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nskap med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1"/>
          <p:cNvSpPr>
            <a:spLocks noGrp="1"/>
          </p:cNvSpPr>
          <p:nvPr>
            <p:ph type="ctrTitle"/>
          </p:nvPr>
        </p:nvSpPr>
        <p:spPr>
          <a:xfrm>
            <a:off x="2628216" y="1925623"/>
            <a:ext cx="3888000" cy="834238"/>
          </a:xfrm>
        </p:spPr>
        <p:txBody>
          <a:bodyPr>
            <a:normAutofit/>
          </a:bodyPr>
          <a:lstStyle>
            <a:lvl1pPr algn="l"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4" name="Undertittel 2"/>
          <p:cNvSpPr>
            <a:spLocks noGrp="1" noChangeAspect="1"/>
          </p:cNvSpPr>
          <p:nvPr>
            <p:ph type="subTitle" idx="1"/>
          </p:nvPr>
        </p:nvSpPr>
        <p:spPr>
          <a:xfrm>
            <a:off x="2628216" y="2757161"/>
            <a:ext cx="3888000" cy="47994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cxnSp>
        <p:nvCxnSpPr>
          <p:cNvPr id="5" name="Rett linje 4"/>
          <p:cNvCxnSpPr/>
          <p:nvPr userDrawn="1"/>
        </p:nvCxnSpPr>
        <p:spPr>
          <a:xfrm>
            <a:off x="2606640" y="1925623"/>
            <a:ext cx="3888432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" name="Rett linje 5"/>
          <p:cNvCxnSpPr/>
          <p:nvPr userDrawn="1"/>
        </p:nvCxnSpPr>
        <p:spPr>
          <a:xfrm>
            <a:off x="2606640" y="3237102"/>
            <a:ext cx="3888432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Bild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629513"/>
            <a:ext cx="1736554" cy="1884474"/>
          </a:xfrm>
          <a:prstGeom prst="rect">
            <a:avLst/>
          </a:prstGeom>
        </p:spPr>
      </p:pic>
      <p:sp>
        <p:nvSpPr>
          <p:cNvPr id="8" name="Plassholder for bilde 5"/>
          <p:cNvSpPr>
            <a:spLocks noGrp="1"/>
          </p:cNvSpPr>
          <p:nvPr>
            <p:ph type="pic" sz="quarter" idx="10"/>
          </p:nvPr>
        </p:nvSpPr>
        <p:spPr>
          <a:xfrm>
            <a:off x="587443" y="1755197"/>
            <a:ext cx="1440507" cy="1692275"/>
          </a:xfrm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0095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uten pun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4" y="1215000"/>
            <a:ext cx="8207375" cy="3348019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cxnSp>
        <p:nvCxnSpPr>
          <p:cNvPr id="7" name="Rett linje 6"/>
          <p:cNvCxnSpPr/>
          <p:nvPr userDrawn="1"/>
        </p:nvCxnSpPr>
        <p:spPr>
          <a:xfrm>
            <a:off x="467544" y="4731990"/>
            <a:ext cx="8219256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" name="Bild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37388" y="4814571"/>
            <a:ext cx="1113959" cy="28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99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2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4" y="1215000"/>
            <a:ext cx="3959671" cy="334837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7" name="Plassholder for innhold 3"/>
          <p:cNvSpPr>
            <a:spLocks noGrp="1"/>
          </p:cNvSpPr>
          <p:nvPr>
            <p:ph sz="quarter" idx="11"/>
          </p:nvPr>
        </p:nvSpPr>
        <p:spPr>
          <a:xfrm>
            <a:off x="4716017" y="1215000"/>
            <a:ext cx="3959671" cy="334837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cxnSp>
        <p:nvCxnSpPr>
          <p:cNvPr id="10" name="Rett linje 9"/>
          <p:cNvCxnSpPr/>
          <p:nvPr userDrawn="1"/>
        </p:nvCxnSpPr>
        <p:spPr>
          <a:xfrm>
            <a:off x="467544" y="4731990"/>
            <a:ext cx="8219256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1" name="Bild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37388" y="4814571"/>
            <a:ext cx="1113959" cy="28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12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4" y="789552"/>
            <a:ext cx="3959671" cy="3780401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1"/>
          </p:nvPr>
        </p:nvSpPr>
        <p:spPr>
          <a:xfrm>
            <a:off x="4716017" y="789571"/>
            <a:ext cx="3959671" cy="3780401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cxnSp>
        <p:nvCxnSpPr>
          <p:cNvPr id="7" name="Rett linje 6"/>
          <p:cNvCxnSpPr/>
          <p:nvPr userDrawn="1"/>
        </p:nvCxnSpPr>
        <p:spPr>
          <a:xfrm>
            <a:off x="467544" y="4731990"/>
            <a:ext cx="8219256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Bild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37388" y="4814571"/>
            <a:ext cx="1113959" cy="28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43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nhold uten pun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4" y="789552"/>
            <a:ext cx="3959671" cy="3780401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1"/>
          </p:nvPr>
        </p:nvSpPr>
        <p:spPr>
          <a:xfrm>
            <a:off x="4716017" y="789571"/>
            <a:ext cx="3959671" cy="3780401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cxnSp>
        <p:nvCxnSpPr>
          <p:cNvPr id="7" name="Rett linje 6"/>
          <p:cNvCxnSpPr/>
          <p:nvPr userDrawn="1"/>
        </p:nvCxnSpPr>
        <p:spPr>
          <a:xfrm>
            <a:off x="467544" y="4731990"/>
            <a:ext cx="8219256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Bild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37388" y="4814571"/>
            <a:ext cx="1113959" cy="28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65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rgbClr val="F3F3F3"/>
            </a:gs>
            <a:gs pos="100000">
              <a:srgbClr val="CCCCCC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21500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8194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61" r:id="rId4"/>
    <p:sldLayoutId id="2147483663" r:id="rId5"/>
    <p:sldLayoutId id="2147483652" r:id="rId6"/>
    <p:sldLayoutId id="2147483653" r:id="rId7"/>
    <p:sldLayoutId id="2147483654" r:id="rId8"/>
    <p:sldLayoutId id="2147483655" r:id="rId9"/>
    <p:sldLayoutId id="2147483660" r:id="rId10"/>
    <p:sldLayoutId id="2147483656" r:id="rId11"/>
    <p:sldLayoutId id="2147483662" r:id="rId12"/>
    <p:sldLayoutId id="2147483657" r:id="rId13"/>
    <p:sldLayoutId id="2147483658" r:id="rId14"/>
    <p:sldLayoutId id="2147483659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400" kern="1200" cap="all" baseline="0">
          <a:solidFill>
            <a:schemeClr val="tx1">
              <a:lumMod val="95000"/>
              <a:lumOff val="5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51A026"/>
        </a:buClr>
        <a:buFont typeface="Arial" pitchFamily="34" charset="0"/>
        <a:buChar char="•"/>
        <a:defRPr sz="2000" kern="1200">
          <a:solidFill>
            <a:schemeClr val="tx1">
              <a:lumMod val="95000"/>
              <a:lumOff val="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51A026"/>
        </a:buClr>
        <a:buFont typeface="Arial" pitchFamily="34" charset="0"/>
        <a:buChar char="–"/>
        <a:defRPr sz="1800" kern="1200">
          <a:solidFill>
            <a:schemeClr val="tx1">
              <a:lumMod val="95000"/>
              <a:lumOff val="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51A026"/>
        </a:buClr>
        <a:buFont typeface="Arial" pitchFamily="34" charset="0"/>
        <a:buChar char="•"/>
        <a:defRPr sz="1600" kern="1200">
          <a:solidFill>
            <a:schemeClr val="tx1">
              <a:lumMod val="95000"/>
              <a:lumOff val="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51A026"/>
        </a:buClr>
        <a:buFont typeface="Arial" pitchFamily="34" charset="0"/>
        <a:buChar char="–"/>
        <a:defRPr sz="1400" kern="1200">
          <a:solidFill>
            <a:schemeClr val="tx1">
              <a:lumMod val="95000"/>
              <a:lumOff val="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51A026"/>
        </a:buClr>
        <a:buFont typeface="Arial" pitchFamily="34" charset="0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inkeddata.org/hom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b="1" dirty="0" err="1"/>
              <a:t>Behind</a:t>
            </a:r>
            <a:r>
              <a:rPr lang="nb-NO" b="1" dirty="0"/>
              <a:t> </a:t>
            </a:r>
            <a:r>
              <a:rPr lang="nb-NO" b="1" dirty="0" err="1"/>
              <a:t>the</a:t>
            </a:r>
            <a:r>
              <a:rPr lang="nb-NO" b="1" dirty="0"/>
              <a:t> </a:t>
            </a:r>
            <a:r>
              <a:rPr lang="nb-NO" b="1" dirty="0" err="1"/>
              <a:t>magic</a:t>
            </a:r>
            <a:r>
              <a:rPr lang="nb-NO" b="1" dirty="0"/>
              <a:t> </a:t>
            </a:r>
            <a:r>
              <a:rPr lang="nb-NO" b="1" dirty="0" err="1"/>
              <a:t>of</a:t>
            </a:r>
            <a:r>
              <a:rPr lang="nb-NO" b="1" dirty="0"/>
              <a:t> </a:t>
            </a:r>
            <a:r>
              <a:rPr lang="nb-NO" b="1" dirty="0" err="1"/>
              <a:t>Linked</a:t>
            </a:r>
            <a:r>
              <a:rPr lang="nb-NO" b="1" dirty="0"/>
              <a:t> Data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nb-NO" b="1" dirty="0">
                <a:solidFill>
                  <a:schemeClr val="accent6">
                    <a:lumMod val="25000"/>
                  </a:schemeClr>
                </a:solidFill>
              </a:rPr>
              <a:t>#FOSS4G-NOR</a:t>
            </a:r>
          </a:p>
          <a:p>
            <a:pPr>
              <a:lnSpc>
                <a:spcPct val="100000"/>
              </a:lnSpc>
            </a:pPr>
            <a:r>
              <a:rPr lang="nb-NO" b="1" dirty="0"/>
              <a:t>September 2014, Oslo</a:t>
            </a:r>
            <a:endParaRPr lang="nb-NO" dirty="0"/>
          </a:p>
          <a:p>
            <a:endParaRPr lang="nb-NO" dirty="0"/>
          </a:p>
        </p:txBody>
      </p:sp>
      <p:sp>
        <p:nvSpPr>
          <p:cNvPr id="4" name="TekstSylinder 3"/>
          <p:cNvSpPr txBox="1"/>
          <p:nvPr/>
        </p:nvSpPr>
        <p:spPr>
          <a:xfrm>
            <a:off x="395536" y="4299942"/>
            <a:ext cx="32456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Antonio Armas </a:t>
            </a:r>
            <a:r>
              <a:rPr lang="en-US" dirty="0" err="1" smtClean="0"/>
              <a:t>Díaz</a:t>
            </a:r>
            <a:endParaRPr lang="en-US" dirty="0" smtClean="0"/>
          </a:p>
          <a:p>
            <a:r>
              <a:rPr lang="en-US" b="1" dirty="0" smtClean="0"/>
              <a:t>antonio.armas.diaz@norkart.no</a:t>
            </a:r>
            <a:endParaRPr lang="en-US" b="1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25190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8419320" y="6629400"/>
            <a:ext cx="685440" cy="2282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fld id="{51B11161-C101-41F1-B141-91B1A141F1C1}" type="slidenum">
              <a:rPr lang="en-US" sz="800">
                <a:solidFill>
                  <a:srgbClr val="FFFFFF"/>
                </a:solidFill>
                <a:latin typeface="Arial"/>
              </a:rPr>
              <a:t>10</a:t>
            </a:fld>
            <a:endParaRPr/>
          </a:p>
        </p:txBody>
      </p:sp>
      <p:sp>
        <p:nvSpPr>
          <p:cNvPr id="3" name="CustomShape 7"/>
          <p:cNvSpPr/>
          <p:nvPr/>
        </p:nvSpPr>
        <p:spPr>
          <a:xfrm>
            <a:off x="4047378" y="3546235"/>
            <a:ext cx="826200" cy="2728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000000"/>
                </a:solidFill>
                <a:latin typeface="Arial"/>
              </a:rPr>
              <a:t>SameAs</a:t>
            </a:r>
            <a:endParaRPr dirty="0"/>
          </a:p>
        </p:txBody>
      </p:sp>
      <p:sp>
        <p:nvSpPr>
          <p:cNvPr id="4" name="Line 10"/>
          <p:cNvSpPr/>
          <p:nvPr/>
        </p:nvSpPr>
        <p:spPr>
          <a:xfrm>
            <a:off x="1114320" y="3205094"/>
            <a:ext cx="0" cy="22860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5" name="Line 11"/>
          <p:cNvSpPr/>
          <p:nvPr/>
        </p:nvSpPr>
        <p:spPr>
          <a:xfrm>
            <a:off x="1145640" y="876974"/>
            <a:ext cx="0" cy="22860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6" name="Line 12"/>
          <p:cNvSpPr/>
          <p:nvPr/>
        </p:nvSpPr>
        <p:spPr>
          <a:xfrm>
            <a:off x="1145640" y="1715054"/>
            <a:ext cx="0" cy="22860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7" name="Line 13"/>
          <p:cNvSpPr/>
          <p:nvPr/>
        </p:nvSpPr>
        <p:spPr>
          <a:xfrm>
            <a:off x="1145640" y="2477174"/>
            <a:ext cx="0" cy="22860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8" name="CustomShape 14"/>
          <p:cNvSpPr/>
          <p:nvPr/>
        </p:nvSpPr>
        <p:spPr>
          <a:xfrm>
            <a:off x="231600" y="267494"/>
            <a:ext cx="1828080" cy="608760"/>
          </a:xfrm>
          <a:prstGeom prst="rect">
            <a:avLst/>
          </a:prstGeom>
          <a:solidFill>
            <a:srgbClr val="0000FF"/>
          </a:solidFill>
          <a:ln w="9360">
            <a:solidFill>
              <a:srgbClr val="000000"/>
            </a:solidFill>
            <a:miter/>
          </a:ln>
        </p:spPr>
      </p:sp>
      <p:sp>
        <p:nvSpPr>
          <p:cNvPr id="9" name="CustomShape 15"/>
          <p:cNvSpPr/>
          <p:nvPr/>
        </p:nvSpPr>
        <p:spPr>
          <a:xfrm>
            <a:off x="231600" y="1105934"/>
            <a:ext cx="1828080" cy="608760"/>
          </a:xfrm>
          <a:prstGeom prst="rect">
            <a:avLst/>
          </a:prstGeom>
          <a:solidFill>
            <a:srgbClr val="0000FF"/>
          </a:solidFill>
          <a:ln w="9360">
            <a:solidFill>
              <a:srgbClr val="000000"/>
            </a:solidFill>
            <a:miter/>
          </a:ln>
        </p:spPr>
      </p:sp>
      <p:sp>
        <p:nvSpPr>
          <p:cNvPr id="10" name="CustomShape 16"/>
          <p:cNvSpPr/>
          <p:nvPr/>
        </p:nvSpPr>
        <p:spPr>
          <a:xfrm>
            <a:off x="231600" y="1944014"/>
            <a:ext cx="1828080" cy="532800"/>
          </a:xfrm>
          <a:prstGeom prst="rect">
            <a:avLst/>
          </a:prstGeom>
          <a:solidFill>
            <a:srgbClr val="0000FF"/>
          </a:solidFill>
          <a:ln w="9360">
            <a:solidFill>
              <a:srgbClr val="000000"/>
            </a:solidFill>
            <a:miter/>
          </a:ln>
        </p:spPr>
      </p:sp>
      <p:sp>
        <p:nvSpPr>
          <p:cNvPr id="11" name="CustomShape 17"/>
          <p:cNvSpPr/>
          <p:nvPr/>
        </p:nvSpPr>
        <p:spPr>
          <a:xfrm>
            <a:off x="231600" y="3468614"/>
            <a:ext cx="1828080" cy="532800"/>
          </a:xfrm>
          <a:prstGeom prst="rect">
            <a:avLst/>
          </a:prstGeom>
          <a:solidFill>
            <a:srgbClr val="0000FF"/>
          </a:solidFill>
          <a:ln w="9360">
            <a:solidFill>
              <a:srgbClr val="000000"/>
            </a:solidFill>
            <a:miter/>
          </a:ln>
        </p:spPr>
      </p:sp>
      <p:sp>
        <p:nvSpPr>
          <p:cNvPr id="12" name="CustomShape 18"/>
          <p:cNvSpPr/>
          <p:nvPr/>
        </p:nvSpPr>
        <p:spPr>
          <a:xfrm>
            <a:off x="250680" y="267494"/>
            <a:ext cx="1805760" cy="5162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Specification</a:t>
            </a:r>
            <a:endParaRPr/>
          </a:p>
        </p:txBody>
      </p:sp>
      <p:sp>
        <p:nvSpPr>
          <p:cNvPr id="13" name="CustomShape 19"/>
          <p:cNvSpPr/>
          <p:nvPr/>
        </p:nvSpPr>
        <p:spPr>
          <a:xfrm>
            <a:off x="631560" y="1245974"/>
            <a:ext cx="1011240" cy="303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Modelling</a:t>
            </a:r>
            <a:endParaRPr/>
          </a:p>
        </p:txBody>
      </p:sp>
      <p:sp>
        <p:nvSpPr>
          <p:cNvPr id="14" name="CustomShape 20"/>
          <p:cNvSpPr/>
          <p:nvPr/>
        </p:nvSpPr>
        <p:spPr>
          <a:xfrm>
            <a:off x="617520" y="1959854"/>
            <a:ext cx="1121040" cy="5162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RDF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Generation</a:t>
            </a:r>
            <a:endParaRPr/>
          </a:p>
        </p:txBody>
      </p:sp>
      <p:sp>
        <p:nvSpPr>
          <p:cNvPr id="15" name="CustomShape 21"/>
          <p:cNvSpPr/>
          <p:nvPr/>
        </p:nvSpPr>
        <p:spPr>
          <a:xfrm>
            <a:off x="566400" y="3582734"/>
            <a:ext cx="1140840" cy="303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Publication</a:t>
            </a:r>
            <a:endParaRPr/>
          </a:p>
        </p:txBody>
      </p:sp>
      <p:sp>
        <p:nvSpPr>
          <p:cNvPr id="16" name="CustomShape 25"/>
          <p:cNvSpPr/>
          <p:nvPr/>
        </p:nvSpPr>
        <p:spPr>
          <a:xfrm>
            <a:off x="202800" y="2718374"/>
            <a:ext cx="1828080" cy="532800"/>
          </a:xfrm>
          <a:prstGeom prst="rect">
            <a:avLst/>
          </a:prstGeom>
          <a:solidFill>
            <a:srgbClr val="0000FF"/>
          </a:solidFill>
          <a:ln w="76320">
            <a:solidFill>
              <a:srgbClr val="C00000"/>
            </a:solidFill>
            <a:miter/>
          </a:ln>
        </p:spPr>
      </p:sp>
      <p:sp>
        <p:nvSpPr>
          <p:cNvPr id="17" name="CustomShape 26"/>
          <p:cNvSpPr/>
          <p:nvPr/>
        </p:nvSpPr>
        <p:spPr>
          <a:xfrm>
            <a:off x="530040" y="2718374"/>
            <a:ext cx="1121040" cy="5162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Links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Generation</a:t>
            </a:r>
            <a:endParaRPr/>
          </a:p>
        </p:txBody>
      </p:sp>
      <p:sp>
        <p:nvSpPr>
          <p:cNvPr id="18" name="CustomShape 28"/>
          <p:cNvSpPr/>
          <p:nvPr/>
        </p:nvSpPr>
        <p:spPr>
          <a:xfrm>
            <a:off x="6917004" y="3544790"/>
            <a:ext cx="826200" cy="2728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000000"/>
                </a:solidFill>
                <a:latin typeface="Arial"/>
              </a:rPr>
              <a:t>SameAs</a:t>
            </a:r>
            <a:endParaRPr dirty="0"/>
          </a:p>
        </p:txBody>
      </p:sp>
      <p:sp>
        <p:nvSpPr>
          <p:cNvPr id="19" name="TextShape 30"/>
          <p:cNvSpPr txBox="1"/>
          <p:nvPr/>
        </p:nvSpPr>
        <p:spPr>
          <a:xfrm>
            <a:off x="3922656" y="4047812"/>
            <a:ext cx="3667680" cy="277928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1400" dirty="0" smtClean="0"/>
              <a:t>URI:   http</a:t>
            </a:r>
            <a:r>
              <a:rPr lang="en-US" sz="1400" dirty="0"/>
              <a:t>://</a:t>
            </a:r>
            <a:r>
              <a:rPr lang="en-US" sz="1400" dirty="0" smtClean="0"/>
              <a:t>catastroLinkedData/8813801VK6881S</a:t>
            </a:r>
            <a:endParaRPr dirty="0"/>
          </a:p>
        </p:txBody>
      </p:sp>
      <p:pic>
        <p:nvPicPr>
          <p:cNvPr id="20" name="Bilde 19"/>
          <p:cNvPicPr/>
          <p:nvPr/>
        </p:nvPicPr>
        <p:blipFill>
          <a:blip r:embed="rId2"/>
          <a:stretch>
            <a:fillRect/>
          </a:stretch>
        </p:blipFill>
        <p:spPr>
          <a:xfrm>
            <a:off x="6843239" y="1954801"/>
            <a:ext cx="2078640" cy="1279658"/>
          </a:xfrm>
          <a:prstGeom prst="rect">
            <a:avLst/>
          </a:prstGeom>
        </p:spPr>
      </p:pic>
      <p:pic>
        <p:nvPicPr>
          <p:cNvPr id="21" name="Bilde 20"/>
          <p:cNvPicPr/>
          <p:nvPr/>
        </p:nvPicPr>
        <p:blipFill>
          <a:blip r:embed="rId3"/>
          <a:stretch>
            <a:fillRect/>
          </a:stretch>
        </p:blipFill>
        <p:spPr>
          <a:xfrm>
            <a:off x="2304060" y="216939"/>
            <a:ext cx="4420080" cy="3017520"/>
          </a:xfrm>
          <a:prstGeom prst="rect">
            <a:avLst/>
          </a:prstGeom>
        </p:spPr>
      </p:pic>
      <p:sp>
        <p:nvSpPr>
          <p:cNvPr id="22" name="TextShape 31"/>
          <p:cNvSpPr txBox="1"/>
          <p:nvPr/>
        </p:nvSpPr>
        <p:spPr>
          <a:xfrm>
            <a:off x="2282760" y="3277307"/>
            <a:ext cx="1815840" cy="4989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http://dbpedia.org/</a:t>
            </a:r>
            <a:endParaRPr dirty="0"/>
          </a:p>
        </p:txBody>
      </p:sp>
      <p:sp>
        <p:nvSpPr>
          <p:cNvPr id="23" name="TextShape 32"/>
          <p:cNvSpPr txBox="1"/>
          <p:nvPr/>
        </p:nvSpPr>
        <p:spPr>
          <a:xfrm>
            <a:off x="7578706" y="3301665"/>
            <a:ext cx="1375560" cy="3160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1600" dirty="0">
                <a:solidFill>
                  <a:srgbClr val="000000"/>
                </a:solidFill>
                <a:latin typeface="Arial"/>
              </a:rPr>
              <a:t>RDF </a:t>
            </a:r>
            <a:r>
              <a:rPr lang="en-US" sz="1600" dirty="0" err="1">
                <a:solidFill>
                  <a:srgbClr val="000000"/>
                </a:solidFill>
                <a:latin typeface="Arial"/>
              </a:rPr>
              <a:t>catastro</a:t>
            </a:r>
            <a:endParaRPr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il høyre 24"/>
          <p:cNvSpPr/>
          <p:nvPr/>
        </p:nvSpPr>
        <p:spPr>
          <a:xfrm rot="3566390">
            <a:off x="4840261" y="3399133"/>
            <a:ext cx="563840" cy="651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Pil høyre 25"/>
          <p:cNvSpPr/>
          <p:nvPr/>
        </p:nvSpPr>
        <p:spPr>
          <a:xfrm rot="7492607">
            <a:off x="6370947" y="3408314"/>
            <a:ext cx="563840" cy="651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Ellipse 26"/>
          <p:cNvSpPr/>
          <p:nvPr/>
        </p:nvSpPr>
        <p:spPr>
          <a:xfrm>
            <a:off x="7882559" y="2617394"/>
            <a:ext cx="199260" cy="2019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TekstSylinder 27"/>
          <p:cNvSpPr txBox="1"/>
          <p:nvPr/>
        </p:nvSpPr>
        <p:spPr>
          <a:xfrm>
            <a:off x="6895367" y="238511"/>
            <a:ext cx="2058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 dirty="0" smtClean="0"/>
              <a:t>Link Generation with: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b="1" dirty="0" smtClean="0"/>
              <a:t>Silk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b="1" dirty="0" smtClean="0"/>
              <a:t>GIS </a:t>
            </a:r>
            <a:r>
              <a:rPr lang="nb-NO" sz="1600" b="1" dirty="0" err="1" smtClean="0"/>
              <a:t>tools</a:t>
            </a:r>
            <a:endParaRPr lang="nb-NO" sz="1600" b="1" dirty="0"/>
          </a:p>
        </p:txBody>
      </p:sp>
    </p:spTree>
    <p:extLst>
      <p:ext uri="{BB962C8B-B14F-4D97-AF65-F5344CB8AC3E}">
        <p14:creationId xmlns:p14="http://schemas.microsoft.com/office/powerpoint/2010/main" val="1051679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987824" y="915566"/>
            <a:ext cx="5771880" cy="3291840"/>
          </a:xfrm>
          <a:prstGeom prst="rect">
            <a:avLst/>
          </a:prstGeom>
        </p:spPr>
      </p:pic>
      <p:sp>
        <p:nvSpPr>
          <p:cNvPr id="4" name="Line 1"/>
          <p:cNvSpPr/>
          <p:nvPr/>
        </p:nvSpPr>
        <p:spPr>
          <a:xfrm>
            <a:off x="1290496" y="1009166"/>
            <a:ext cx="0" cy="22860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5" name="Line 2"/>
          <p:cNvSpPr/>
          <p:nvPr/>
        </p:nvSpPr>
        <p:spPr>
          <a:xfrm>
            <a:off x="1290496" y="1847246"/>
            <a:ext cx="0" cy="22860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6" name="Line 3"/>
          <p:cNvSpPr/>
          <p:nvPr/>
        </p:nvSpPr>
        <p:spPr>
          <a:xfrm>
            <a:off x="1290496" y="2609366"/>
            <a:ext cx="0" cy="22860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7" name="CustomShape 4"/>
          <p:cNvSpPr/>
          <p:nvPr/>
        </p:nvSpPr>
        <p:spPr>
          <a:xfrm>
            <a:off x="376456" y="399686"/>
            <a:ext cx="1827720" cy="608400"/>
          </a:xfrm>
          <a:prstGeom prst="rect">
            <a:avLst/>
          </a:prstGeom>
          <a:solidFill>
            <a:srgbClr val="0000FF"/>
          </a:solidFill>
          <a:ln w="9360">
            <a:solidFill>
              <a:srgbClr val="000000"/>
            </a:solidFill>
            <a:miter/>
          </a:ln>
        </p:spPr>
      </p:sp>
      <p:sp>
        <p:nvSpPr>
          <p:cNvPr id="8" name="CustomShape 5"/>
          <p:cNvSpPr/>
          <p:nvPr/>
        </p:nvSpPr>
        <p:spPr>
          <a:xfrm>
            <a:off x="376456" y="1238126"/>
            <a:ext cx="1827720" cy="608400"/>
          </a:xfrm>
          <a:prstGeom prst="rect">
            <a:avLst/>
          </a:prstGeom>
          <a:solidFill>
            <a:srgbClr val="0000FF"/>
          </a:solidFill>
          <a:ln w="9360">
            <a:solidFill>
              <a:srgbClr val="000000"/>
            </a:solidFill>
            <a:miter/>
          </a:ln>
        </p:spPr>
      </p:sp>
      <p:sp>
        <p:nvSpPr>
          <p:cNvPr id="9" name="CustomShape 6"/>
          <p:cNvSpPr/>
          <p:nvPr/>
        </p:nvSpPr>
        <p:spPr>
          <a:xfrm>
            <a:off x="376456" y="2076206"/>
            <a:ext cx="1827720" cy="532440"/>
          </a:xfrm>
          <a:prstGeom prst="rect">
            <a:avLst/>
          </a:prstGeom>
          <a:solidFill>
            <a:srgbClr val="0000FF"/>
          </a:solidFill>
          <a:ln w="9360">
            <a:solidFill>
              <a:srgbClr val="000000"/>
            </a:solidFill>
            <a:miter/>
          </a:ln>
        </p:spPr>
      </p:sp>
      <p:sp>
        <p:nvSpPr>
          <p:cNvPr id="10" name="CustomShape 7"/>
          <p:cNvSpPr/>
          <p:nvPr/>
        </p:nvSpPr>
        <p:spPr>
          <a:xfrm>
            <a:off x="376456" y="3600806"/>
            <a:ext cx="1827720" cy="532440"/>
          </a:xfrm>
          <a:prstGeom prst="rect">
            <a:avLst/>
          </a:prstGeom>
          <a:solidFill>
            <a:srgbClr val="0000FF"/>
          </a:solidFill>
          <a:ln w="76320">
            <a:solidFill>
              <a:srgbClr val="C00000"/>
            </a:solidFill>
            <a:miter/>
          </a:ln>
        </p:spPr>
      </p:sp>
      <p:sp>
        <p:nvSpPr>
          <p:cNvPr id="11" name="CustomShape 8"/>
          <p:cNvSpPr/>
          <p:nvPr/>
        </p:nvSpPr>
        <p:spPr>
          <a:xfrm>
            <a:off x="395536" y="399686"/>
            <a:ext cx="1805400" cy="51588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FFFFFF"/>
                </a:solidFill>
                <a:latin typeface="Arial"/>
              </a:rPr>
              <a:t>Specification</a:t>
            </a:r>
            <a:endParaRPr dirty="0"/>
          </a:p>
        </p:txBody>
      </p:sp>
      <p:sp>
        <p:nvSpPr>
          <p:cNvPr id="12" name="CustomShape 9"/>
          <p:cNvSpPr/>
          <p:nvPr/>
        </p:nvSpPr>
        <p:spPr>
          <a:xfrm>
            <a:off x="776416" y="1378166"/>
            <a:ext cx="1010880" cy="3027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Modelling</a:t>
            </a:r>
            <a:endParaRPr/>
          </a:p>
        </p:txBody>
      </p:sp>
      <p:sp>
        <p:nvSpPr>
          <p:cNvPr id="13" name="CustomShape 10"/>
          <p:cNvSpPr/>
          <p:nvPr/>
        </p:nvSpPr>
        <p:spPr>
          <a:xfrm>
            <a:off x="762376" y="2092046"/>
            <a:ext cx="1120680" cy="5158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RDF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Generation</a:t>
            </a:r>
            <a:endParaRPr/>
          </a:p>
        </p:txBody>
      </p:sp>
      <p:sp>
        <p:nvSpPr>
          <p:cNvPr id="14" name="CustomShape 11"/>
          <p:cNvSpPr/>
          <p:nvPr/>
        </p:nvSpPr>
        <p:spPr>
          <a:xfrm>
            <a:off x="711256" y="3714926"/>
            <a:ext cx="1140480" cy="3027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Publication</a:t>
            </a:r>
            <a:endParaRPr/>
          </a:p>
        </p:txBody>
      </p:sp>
      <p:sp>
        <p:nvSpPr>
          <p:cNvPr id="15" name="CustomShape 15"/>
          <p:cNvSpPr/>
          <p:nvPr/>
        </p:nvSpPr>
        <p:spPr>
          <a:xfrm>
            <a:off x="347656" y="2850566"/>
            <a:ext cx="1827720" cy="532440"/>
          </a:xfrm>
          <a:prstGeom prst="rect">
            <a:avLst/>
          </a:prstGeom>
          <a:solidFill>
            <a:srgbClr val="0000FF"/>
          </a:solidFill>
          <a:ln w="9360">
            <a:solidFill>
              <a:srgbClr val="000000"/>
            </a:solidFill>
            <a:miter/>
          </a:ln>
        </p:spPr>
      </p:sp>
      <p:sp>
        <p:nvSpPr>
          <p:cNvPr id="16" name="CustomShape 16"/>
          <p:cNvSpPr/>
          <p:nvPr/>
        </p:nvSpPr>
        <p:spPr>
          <a:xfrm>
            <a:off x="674896" y="2850566"/>
            <a:ext cx="1120680" cy="5158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Links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Generation</a:t>
            </a:r>
            <a:endParaRPr/>
          </a:p>
        </p:txBody>
      </p:sp>
      <p:sp>
        <p:nvSpPr>
          <p:cNvPr id="17" name="Line 17"/>
          <p:cNvSpPr/>
          <p:nvPr/>
        </p:nvSpPr>
        <p:spPr>
          <a:xfrm>
            <a:off x="1259176" y="3337286"/>
            <a:ext cx="0" cy="22860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8" name="TekstSylinder 17"/>
          <p:cNvSpPr txBox="1"/>
          <p:nvPr/>
        </p:nvSpPr>
        <p:spPr>
          <a:xfrm>
            <a:off x="2973490" y="365332"/>
            <a:ext cx="395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b="1" dirty="0" smtClean="0"/>
              <a:t>Parliament supports </a:t>
            </a:r>
            <a:r>
              <a:rPr lang="nb-NO" sz="1600" b="1" dirty="0" err="1" smtClean="0"/>
              <a:t>GeoSPARQL</a:t>
            </a:r>
            <a:endParaRPr lang="nb-NO" sz="1600" b="1" dirty="0"/>
          </a:p>
        </p:txBody>
      </p:sp>
      <p:sp>
        <p:nvSpPr>
          <p:cNvPr id="19" name="Stjerne med 5 tagger 18"/>
          <p:cNvSpPr/>
          <p:nvPr/>
        </p:nvSpPr>
        <p:spPr>
          <a:xfrm>
            <a:off x="2914612" y="3013750"/>
            <a:ext cx="344568" cy="36925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TextShape 19"/>
          <p:cNvSpPr txBox="1"/>
          <p:nvPr/>
        </p:nvSpPr>
        <p:spPr>
          <a:xfrm>
            <a:off x="2987824" y="4194847"/>
            <a:ext cx="3071880" cy="2901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1400" b="1" dirty="0"/>
              <a:t>http://parliament.semwebcentral.org/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035047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39552" y="339502"/>
            <a:ext cx="7680960" cy="40568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 b="1" dirty="0">
                <a:latin typeface="Arial"/>
              </a:rPr>
              <a:t>Main results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/>
              </a:rPr>
              <a:t>An ontology network related to the LADM </a:t>
            </a:r>
            <a:r>
              <a:rPr lang="en-US" sz="2000" dirty="0" smtClean="0">
                <a:latin typeface="Arial"/>
              </a:rPr>
              <a:t>ISO19152 and</a:t>
            </a:r>
          </a:p>
          <a:p>
            <a:pPr algn="just">
              <a:lnSpc>
                <a:spcPct val="100000"/>
              </a:lnSpc>
            </a:pPr>
            <a:r>
              <a:rPr lang="en-US" sz="2000" dirty="0" smtClean="0">
                <a:latin typeface="Arial"/>
              </a:rPr>
              <a:t>INSPIRE Cadastral Parcel </a:t>
            </a:r>
            <a:r>
              <a:rPr lang="en-US" sz="2000" dirty="0" smtClean="0">
                <a:latin typeface="Arial"/>
              </a:rPr>
              <a:t>Specifications</a:t>
            </a:r>
          </a:p>
          <a:p>
            <a:pPr algn="just">
              <a:lnSpc>
                <a:spcPct val="100000"/>
              </a:lnSpc>
            </a:pPr>
            <a:endParaRPr dirty="0"/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/>
              </a:rPr>
              <a:t>From unstructured cadastral data to Linked Open Data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Arial"/>
              </a:rPr>
              <a:t>Enriching Cadastral Data with </a:t>
            </a:r>
            <a:r>
              <a:rPr lang="en-US" sz="2000" dirty="0" err="1" smtClean="0">
                <a:latin typeface="Arial"/>
              </a:rPr>
              <a:t>Dbpedia</a:t>
            </a:r>
            <a:endParaRPr lang="en-US" sz="2000" dirty="0" smtClean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dirty="0" smtClean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1" dirty="0" smtClean="0">
                <a:latin typeface="Arial"/>
              </a:rPr>
              <a:t>Objectives</a:t>
            </a:r>
          </a:p>
          <a:p>
            <a:pPr algn="just">
              <a:lnSpc>
                <a:spcPct val="100000"/>
              </a:lnSpc>
            </a:pPr>
            <a:endParaRPr lang="en-US" sz="2000" dirty="0" smtClean="0">
              <a:latin typeface="Arial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/>
              </a:rPr>
              <a:t>Enriching Cadastral data with more datasets (Statistics and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Arial"/>
              </a:rPr>
              <a:t>m</a:t>
            </a:r>
            <a:r>
              <a:rPr lang="en-US" sz="2000" dirty="0" smtClean="0">
                <a:latin typeface="Arial"/>
              </a:rPr>
              <a:t>ost relevant INSPIRE themes)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72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403648" y="1713120"/>
            <a:ext cx="7233100" cy="9677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4400" dirty="0"/>
              <a:t>Thank you for your </a:t>
            </a:r>
            <a:r>
              <a:rPr lang="en-US" sz="4400" dirty="0" smtClean="0"/>
              <a:t>attention!</a:t>
            </a:r>
            <a:endParaRPr sz="4400" dirty="0"/>
          </a:p>
        </p:txBody>
      </p:sp>
      <p:sp>
        <p:nvSpPr>
          <p:cNvPr id="3" name="TextShape 2"/>
          <p:cNvSpPr txBox="1"/>
          <p:nvPr/>
        </p:nvSpPr>
        <p:spPr>
          <a:xfrm>
            <a:off x="4499992" y="4299942"/>
            <a:ext cx="4823460" cy="430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2400" b="1" dirty="0" smtClean="0"/>
              <a:t>antonio.armas.diaz@norkart.no</a:t>
            </a:r>
            <a:endParaRPr b="1" dirty="0"/>
          </a:p>
        </p:txBody>
      </p:sp>
      <p:sp>
        <p:nvSpPr>
          <p:cNvPr id="4" name="TextShape 3"/>
          <p:cNvSpPr txBox="1"/>
          <p:nvPr/>
        </p:nvSpPr>
        <p:spPr>
          <a:xfrm>
            <a:off x="4586988" y="2597710"/>
            <a:ext cx="180720" cy="42732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440735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539552" y="267494"/>
            <a:ext cx="79208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Wikipedia defines Linked Data as "a term used to describe a recommended best practice for exposing, sharing, and connecting pieces </a:t>
            </a:r>
            <a:r>
              <a:rPr lang="en-US" dirty="0" smtClean="0"/>
              <a:t>of </a:t>
            </a:r>
            <a:r>
              <a:rPr lang="en-US" sz="2800" b="1" dirty="0" smtClean="0"/>
              <a:t>data</a:t>
            </a:r>
            <a:r>
              <a:rPr lang="en-US" sz="2800" dirty="0" smtClean="0"/>
              <a:t>,</a:t>
            </a:r>
            <a:r>
              <a:rPr lang="en-US" sz="2800" dirty="0"/>
              <a:t> </a:t>
            </a:r>
            <a:r>
              <a:rPr lang="en-US" sz="2800" b="1" dirty="0" smtClean="0"/>
              <a:t>information</a:t>
            </a:r>
            <a:r>
              <a:rPr lang="en-US" sz="2800" dirty="0" smtClean="0"/>
              <a:t>, </a:t>
            </a:r>
            <a:r>
              <a:rPr lang="en-US" dirty="0" smtClean="0"/>
              <a:t>and</a:t>
            </a:r>
            <a:r>
              <a:rPr lang="en-US" dirty="0"/>
              <a:t> </a:t>
            </a:r>
            <a:r>
              <a:rPr lang="en-US" sz="2800" b="1" dirty="0"/>
              <a:t>knowledge</a:t>
            </a:r>
            <a:r>
              <a:rPr lang="en-US" dirty="0"/>
              <a:t> on the Semantic Web using URIs and RDF</a:t>
            </a:r>
            <a:r>
              <a:rPr lang="en-US" dirty="0" smtClean="0"/>
              <a:t>.“</a:t>
            </a:r>
          </a:p>
          <a:p>
            <a:endParaRPr lang="en-US" dirty="0"/>
          </a:p>
          <a:p>
            <a:pPr algn="ctr"/>
            <a:r>
              <a:rPr lang="nb-NO" sz="2800" b="1" dirty="0" smtClean="0">
                <a:hlinkClick r:id="rId2"/>
              </a:rPr>
              <a:t>http://linkeddata.org/home</a:t>
            </a:r>
            <a:endParaRPr lang="nb-NO" sz="2800" b="1" dirty="0" smtClean="0"/>
          </a:p>
          <a:p>
            <a:pPr algn="ctr"/>
            <a:endParaRPr lang="nb-NO" sz="2800" b="1" dirty="0"/>
          </a:p>
        </p:txBody>
      </p:sp>
      <p:sp>
        <p:nvSpPr>
          <p:cNvPr id="5" name="Rektangel 4"/>
          <p:cNvSpPr/>
          <p:nvPr/>
        </p:nvSpPr>
        <p:spPr>
          <a:xfrm>
            <a:off x="755576" y="3219822"/>
            <a:ext cx="144016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dirty="0" smtClean="0"/>
              <a:t>http</a:t>
            </a:r>
            <a:r>
              <a:rPr lang="nb-NO" b="1" dirty="0" smtClean="0"/>
              <a:t>://  </a:t>
            </a:r>
            <a:r>
              <a:rPr lang="nb-NO" b="1" dirty="0" err="1" smtClean="0"/>
              <a:t>URIs</a:t>
            </a:r>
            <a:endParaRPr lang="nb-NO" b="1" dirty="0"/>
          </a:p>
        </p:txBody>
      </p:sp>
      <p:sp>
        <p:nvSpPr>
          <p:cNvPr id="6" name="Rektangel 5"/>
          <p:cNvSpPr/>
          <p:nvPr/>
        </p:nvSpPr>
        <p:spPr>
          <a:xfrm>
            <a:off x="2716783" y="3219822"/>
            <a:ext cx="11938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RDF</a:t>
            </a:r>
            <a:endParaRPr lang="nb-NO" dirty="0"/>
          </a:p>
        </p:txBody>
      </p:sp>
      <p:sp>
        <p:nvSpPr>
          <p:cNvPr id="7" name="Rektangel 6"/>
          <p:cNvSpPr/>
          <p:nvPr/>
        </p:nvSpPr>
        <p:spPr>
          <a:xfrm>
            <a:off x="6571233" y="3219822"/>
            <a:ext cx="175895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SPARQL</a:t>
            </a:r>
            <a:endParaRPr lang="nb-NO" dirty="0"/>
          </a:p>
        </p:txBody>
      </p:sp>
      <p:sp>
        <p:nvSpPr>
          <p:cNvPr id="8" name="Rektangel 7"/>
          <p:cNvSpPr/>
          <p:nvPr/>
        </p:nvSpPr>
        <p:spPr>
          <a:xfrm>
            <a:off x="4644008" y="3219822"/>
            <a:ext cx="11938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OWL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5155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plate 1"/>
          <p:cNvSpPr/>
          <p:nvPr/>
        </p:nvSpPr>
        <p:spPr>
          <a:xfrm>
            <a:off x="6228184" y="199344"/>
            <a:ext cx="1737444" cy="13808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200" b="1" dirty="0" smtClean="0"/>
              <a:t>Triples stores</a:t>
            </a:r>
            <a:endParaRPr lang="nb-NO" sz="3200" b="1" dirty="0"/>
          </a:p>
        </p:txBody>
      </p:sp>
      <p:sp>
        <p:nvSpPr>
          <p:cNvPr id="3" name="Rektangel 2"/>
          <p:cNvSpPr/>
          <p:nvPr/>
        </p:nvSpPr>
        <p:spPr>
          <a:xfrm>
            <a:off x="755576" y="267494"/>
            <a:ext cx="186055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Ontologies</a:t>
            </a:r>
          </a:p>
        </p:txBody>
      </p:sp>
      <p:sp>
        <p:nvSpPr>
          <p:cNvPr id="4" name="Rektangel 3"/>
          <p:cNvSpPr/>
          <p:nvPr/>
        </p:nvSpPr>
        <p:spPr>
          <a:xfrm>
            <a:off x="1115616" y="1191648"/>
            <a:ext cx="186055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Vocabularies</a:t>
            </a:r>
          </a:p>
        </p:txBody>
      </p:sp>
      <p:sp>
        <p:nvSpPr>
          <p:cNvPr id="5" name="Rektangel 4"/>
          <p:cNvSpPr/>
          <p:nvPr/>
        </p:nvSpPr>
        <p:spPr>
          <a:xfrm>
            <a:off x="4556063" y="1933309"/>
            <a:ext cx="2176177" cy="782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Raw data!</a:t>
            </a:r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976" y="178456"/>
            <a:ext cx="1206500" cy="1226279"/>
          </a:xfrm>
          <a:prstGeom prst="rect">
            <a:avLst/>
          </a:prstGeom>
        </p:spPr>
      </p:pic>
      <p:sp>
        <p:nvSpPr>
          <p:cNvPr id="7" name="Undertittel 2"/>
          <p:cNvSpPr txBox="1">
            <a:spLocks/>
          </p:cNvSpPr>
          <p:nvPr/>
        </p:nvSpPr>
        <p:spPr>
          <a:xfrm>
            <a:off x="779736" y="2682310"/>
            <a:ext cx="3318700" cy="6570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51A026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51A026"/>
              </a:buClr>
              <a:buFont typeface="Arial" pitchFamily="34" charset="0"/>
              <a:buChar char="–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51A026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51A026"/>
              </a:buClr>
              <a:buFont typeface="Arial" pitchFamily="34" charset="0"/>
              <a:buChar char="–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51A026"/>
              </a:buClr>
              <a:buFont typeface="Arial" pitchFamily="34" charset="0"/>
              <a:buChar char="»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nb-NO" sz="2800" b="1" dirty="0" err="1" smtClean="0"/>
              <a:t>Leading</a:t>
            </a:r>
            <a:r>
              <a:rPr lang="nb-NO" sz="2800" b="1" dirty="0" smtClean="0"/>
              <a:t> </a:t>
            </a:r>
            <a:r>
              <a:rPr lang="nb-NO" sz="2800" b="1" dirty="0" err="1" smtClean="0"/>
              <a:t>the</a:t>
            </a:r>
            <a:r>
              <a:rPr lang="nb-NO" sz="2800" b="1" dirty="0" smtClean="0"/>
              <a:t> </a:t>
            </a:r>
            <a:r>
              <a:rPr lang="nb-NO" sz="2800" b="1" dirty="0" err="1" smtClean="0"/>
              <a:t>track</a:t>
            </a:r>
            <a:r>
              <a:rPr lang="nb-NO" sz="2800" b="1" dirty="0" smtClean="0"/>
              <a:t> </a:t>
            </a:r>
          </a:p>
        </p:txBody>
      </p:sp>
      <p:pic>
        <p:nvPicPr>
          <p:cNvPr id="8" name="Bild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3339330"/>
            <a:ext cx="2664296" cy="832592"/>
          </a:xfrm>
          <a:prstGeom prst="rect">
            <a:avLst/>
          </a:prstGeom>
        </p:spPr>
      </p:pic>
      <p:pic>
        <p:nvPicPr>
          <p:cNvPr id="9" name="Bild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436" y="3155709"/>
            <a:ext cx="1196753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7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635896" y="1868404"/>
            <a:ext cx="4248472" cy="2721248"/>
          </a:xfrm>
          <a:prstGeom prst="rect">
            <a:avLst/>
          </a:prstGeom>
        </p:spPr>
      </p:pic>
      <p:sp>
        <p:nvSpPr>
          <p:cNvPr id="3" name="CustomShape 2"/>
          <p:cNvSpPr/>
          <p:nvPr/>
        </p:nvSpPr>
        <p:spPr>
          <a:xfrm>
            <a:off x="323528" y="12931"/>
            <a:ext cx="8352928" cy="1728192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en-US" dirty="0" smtClean="0"/>
              <a:t>			</a:t>
            </a:r>
            <a:r>
              <a:rPr lang="en-US" sz="2000" b="1" dirty="0" smtClean="0"/>
              <a:t>Cadastral Data</a:t>
            </a:r>
          </a:p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Ø"/>
            </a:pPr>
            <a:r>
              <a:rPr lang="en-US" dirty="0" smtClean="0"/>
              <a:t>Basis </a:t>
            </a:r>
            <a:r>
              <a:rPr lang="en-US" dirty="0"/>
              <a:t>for land </a:t>
            </a:r>
            <a:r>
              <a:rPr lang="en-US" dirty="0" smtClean="0"/>
              <a:t>tributes</a:t>
            </a:r>
            <a:endParaRPr dirty="0"/>
          </a:p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Ø"/>
            </a:pPr>
            <a:r>
              <a:rPr lang="en-US" dirty="0"/>
              <a:t>Importance of geographical aspects (Annex I INSPIRE)</a:t>
            </a:r>
            <a:endParaRPr dirty="0"/>
          </a:p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Ø"/>
            </a:pPr>
            <a:r>
              <a:rPr lang="en-US" dirty="0"/>
              <a:t>Geographical unit under homogeneous real property </a:t>
            </a:r>
            <a:r>
              <a:rPr lang="en-US" dirty="0" smtClean="0"/>
              <a:t>rights and </a:t>
            </a:r>
            <a:r>
              <a:rPr lang="en-US" dirty="0" smtClean="0"/>
              <a:t>unique ownership   </a:t>
            </a:r>
            <a:endParaRPr dirty="0"/>
          </a:p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Ø"/>
            </a:pPr>
            <a:r>
              <a:rPr lang="en-US" dirty="0" smtClean="0"/>
              <a:t>Semantic </a:t>
            </a:r>
            <a:r>
              <a:rPr lang="en-US" dirty="0"/>
              <a:t>integration efforts, connecting cadastral data </a:t>
            </a:r>
            <a:r>
              <a:rPr lang="en-US" dirty="0" smtClean="0"/>
              <a:t>with:</a:t>
            </a:r>
            <a:endParaRPr lang="en-US" dirty="0"/>
          </a:p>
          <a:p>
            <a:pPr>
              <a:lnSpc>
                <a:spcPct val="100000"/>
              </a:lnSpc>
              <a:buSzPct val="45000"/>
            </a:pPr>
            <a:r>
              <a:rPr lang="en-US" dirty="0" smtClean="0"/>
              <a:t>Public </a:t>
            </a:r>
            <a:r>
              <a:rPr lang="en-US" dirty="0"/>
              <a:t>services, demographic statistics, planning...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TekstSylinder 3"/>
          <p:cNvSpPr txBox="1"/>
          <p:nvPr/>
        </p:nvSpPr>
        <p:spPr>
          <a:xfrm>
            <a:off x="400211" y="3723878"/>
            <a:ext cx="3230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Linked</a:t>
            </a:r>
            <a:r>
              <a:rPr lang="nb-NO" dirty="0" smtClean="0"/>
              <a:t> Open Data </a:t>
            </a:r>
            <a:r>
              <a:rPr lang="nb-NO" dirty="0" err="1"/>
              <a:t>c</a:t>
            </a:r>
            <a:r>
              <a:rPr lang="nb-NO" dirty="0" err="1" smtClean="0"/>
              <a:t>loud</a:t>
            </a:r>
            <a:r>
              <a:rPr lang="nb-NO" dirty="0" smtClean="0"/>
              <a:t> diagram</a:t>
            </a:r>
          </a:p>
          <a:p>
            <a:r>
              <a:rPr lang="nb-NO" dirty="0" smtClean="0"/>
              <a:t>from linkeddata.org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4959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7504" y="339502"/>
            <a:ext cx="3790080" cy="3942720"/>
          </a:xfrm>
          <a:prstGeom prst="rect">
            <a:avLst/>
          </a:prstGeom>
        </p:spPr>
      </p:pic>
      <p:sp>
        <p:nvSpPr>
          <p:cNvPr id="33" name="CustomShape 1"/>
          <p:cNvSpPr/>
          <p:nvPr/>
        </p:nvSpPr>
        <p:spPr>
          <a:xfrm>
            <a:off x="971504" y="3897742"/>
            <a:ext cx="2377440" cy="427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0099"/>
                </a:solidFill>
                <a:latin typeface="Arial"/>
              </a:rPr>
              <a:t>”</a:t>
            </a:r>
            <a:r>
              <a:rPr lang="en-US" sz="2000" b="1" dirty="0"/>
              <a:t>Unlinked” data </a:t>
            </a:r>
            <a:endParaRPr sz="2000" b="1" dirty="0"/>
          </a:p>
        </p:txBody>
      </p:sp>
      <p:pic>
        <p:nvPicPr>
          <p:cNvPr id="34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40264" y="350302"/>
            <a:ext cx="4205880" cy="3110040"/>
          </a:xfrm>
          <a:prstGeom prst="rect">
            <a:avLst/>
          </a:prstGeom>
        </p:spPr>
      </p:pic>
      <p:pic>
        <p:nvPicPr>
          <p:cNvPr id="35" name="Picture 2"/>
          <p:cNvPicPr/>
          <p:nvPr/>
        </p:nvPicPr>
        <p:blipFill>
          <a:blip r:embed="rId4"/>
          <a:stretch>
            <a:fillRect/>
          </a:stretch>
        </p:blipFill>
        <p:spPr>
          <a:xfrm>
            <a:off x="6023024" y="1195582"/>
            <a:ext cx="1440720" cy="1280160"/>
          </a:xfrm>
          <a:prstGeom prst="rect">
            <a:avLst/>
          </a:prstGeom>
        </p:spPr>
      </p:pic>
      <p:pic>
        <p:nvPicPr>
          <p:cNvPr id="36" name="Picture 2"/>
          <p:cNvPicPr/>
          <p:nvPr/>
        </p:nvPicPr>
        <p:blipFill>
          <a:blip r:embed="rId5"/>
          <a:stretch>
            <a:fillRect/>
          </a:stretch>
        </p:blipFill>
        <p:spPr>
          <a:xfrm>
            <a:off x="6161264" y="2544862"/>
            <a:ext cx="1280160" cy="1189080"/>
          </a:xfrm>
          <a:prstGeom prst="rect">
            <a:avLst/>
          </a:prstGeom>
        </p:spPr>
      </p:pic>
      <p:pic>
        <p:nvPicPr>
          <p:cNvPr id="37" name="Bilde 36"/>
          <p:cNvPicPr/>
          <p:nvPr/>
        </p:nvPicPr>
        <p:blipFill>
          <a:blip r:embed="rId6"/>
          <a:stretch>
            <a:fillRect/>
          </a:stretch>
        </p:blipFill>
        <p:spPr>
          <a:xfrm>
            <a:off x="4629104" y="1357582"/>
            <a:ext cx="731520" cy="731520"/>
          </a:xfrm>
          <a:prstGeom prst="rect">
            <a:avLst/>
          </a:prstGeom>
        </p:spPr>
      </p:pic>
      <p:pic>
        <p:nvPicPr>
          <p:cNvPr id="38" name="Bilde 37"/>
          <p:cNvPicPr/>
          <p:nvPr/>
        </p:nvPicPr>
        <p:blipFill>
          <a:blip r:embed="rId7"/>
          <a:stretch>
            <a:fillRect/>
          </a:stretch>
        </p:blipFill>
        <p:spPr>
          <a:xfrm>
            <a:off x="7605584" y="1996222"/>
            <a:ext cx="1229400" cy="1125000"/>
          </a:xfrm>
          <a:prstGeom prst="rect">
            <a:avLst/>
          </a:prstGeom>
        </p:spPr>
      </p:pic>
      <p:pic>
        <p:nvPicPr>
          <p:cNvPr id="39" name="Bilde 38"/>
          <p:cNvPicPr/>
          <p:nvPr/>
        </p:nvPicPr>
        <p:blipFill>
          <a:blip r:embed="rId8"/>
          <a:stretch>
            <a:fillRect/>
          </a:stretch>
        </p:blipFill>
        <p:spPr>
          <a:xfrm>
            <a:off x="4811984" y="2222662"/>
            <a:ext cx="914400" cy="779400"/>
          </a:xfrm>
          <a:prstGeom prst="rect">
            <a:avLst/>
          </a:prstGeom>
        </p:spPr>
      </p:pic>
      <p:sp>
        <p:nvSpPr>
          <p:cNvPr id="40" name="TextShape 3"/>
          <p:cNvSpPr txBox="1"/>
          <p:nvPr/>
        </p:nvSpPr>
        <p:spPr>
          <a:xfrm>
            <a:off x="4735664" y="2663302"/>
            <a:ext cx="1026720" cy="430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2400" b="1">
                <a:solidFill>
                  <a:srgbClr val="FFFFFF"/>
                </a:solidFill>
              </a:rPr>
              <a:t>19152</a:t>
            </a:r>
            <a:endParaRPr/>
          </a:p>
        </p:txBody>
      </p:sp>
      <p:sp>
        <p:nvSpPr>
          <p:cNvPr id="41" name="TextShape 4"/>
          <p:cNvSpPr txBox="1"/>
          <p:nvPr/>
        </p:nvSpPr>
        <p:spPr>
          <a:xfrm>
            <a:off x="7605584" y="3069257"/>
            <a:ext cx="1866240" cy="8128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1600" dirty="0"/>
              <a:t>Cadastral Parcel</a:t>
            </a:r>
            <a:endParaRPr sz="1600" dirty="0"/>
          </a:p>
          <a:p>
            <a:r>
              <a:rPr lang="en-US" sz="1600" dirty="0"/>
              <a:t>Specification</a:t>
            </a:r>
            <a:endParaRPr sz="1600" dirty="0"/>
          </a:p>
        </p:txBody>
      </p:sp>
      <p:pic>
        <p:nvPicPr>
          <p:cNvPr id="42" name="Picture 2"/>
          <p:cNvPicPr/>
          <p:nvPr/>
        </p:nvPicPr>
        <p:blipFill>
          <a:blip r:embed="rId5"/>
          <a:stretch>
            <a:fillRect/>
          </a:stretch>
        </p:blipFill>
        <p:spPr>
          <a:xfrm>
            <a:off x="1154384" y="2636302"/>
            <a:ext cx="640080" cy="548640"/>
          </a:xfrm>
          <a:prstGeom prst="rect">
            <a:avLst/>
          </a:prstGeom>
        </p:spPr>
      </p:pic>
      <p:pic>
        <p:nvPicPr>
          <p:cNvPr id="43" name="Bilde 42"/>
          <p:cNvPicPr/>
          <p:nvPr/>
        </p:nvPicPr>
        <p:blipFill>
          <a:blip r:embed="rId6"/>
          <a:stretch>
            <a:fillRect/>
          </a:stretch>
        </p:blipFill>
        <p:spPr>
          <a:xfrm>
            <a:off x="1428704" y="2179102"/>
            <a:ext cx="457200" cy="548640"/>
          </a:xfrm>
          <a:prstGeom prst="rect">
            <a:avLst/>
          </a:prstGeom>
        </p:spPr>
      </p:pic>
      <p:pic>
        <p:nvPicPr>
          <p:cNvPr id="44" name="Bilde 43"/>
          <p:cNvPicPr/>
          <p:nvPr/>
        </p:nvPicPr>
        <p:blipFill>
          <a:blip r:embed="rId8"/>
          <a:stretch>
            <a:fillRect/>
          </a:stretch>
        </p:blipFill>
        <p:spPr>
          <a:xfrm>
            <a:off x="2307104" y="1948342"/>
            <a:ext cx="676080" cy="596520"/>
          </a:xfrm>
          <a:prstGeom prst="rect">
            <a:avLst/>
          </a:prstGeom>
        </p:spPr>
      </p:pic>
      <p:sp>
        <p:nvSpPr>
          <p:cNvPr id="45" name="TextShape 5"/>
          <p:cNvSpPr txBox="1"/>
          <p:nvPr/>
        </p:nvSpPr>
        <p:spPr>
          <a:xfrm>
            <a:off x="2238704" y="2320222"/>
            <a:ext cx="744480" cy="3160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1600" b="1">
                <a:solidFill>
                  <a:srgbClr val="FFFFFF"/>
                </a:solidFill>
              </a:rPr>
              <a:t>19152</a:t>
            </a:r>
            <a:endParaRPr/>
          </a:p>
        </p:txBody>
      </p:sp>
      <p:pic>
        <p:nvPicPr>
          <p:cNvPr id="46" name="Bilde 45"/>
          <p:cNvPicPr/>
          <p:nvPr/>
        </p:nvPicPr>
        <p:blipFill>
          <a:blip r:embed="rId7"/>
          <a:stretch>
            <a:fillRect/>
          </a:stretch>
        </p:blipFill>
        <p:spPr>
          <a:xfrm>
            <a:off x="1611584" y="1357582"/>
            <a:ext cx="548640" cy="457200"/>
          </a:xfrm>
          <a:prstGeom prst="rect">
            <a:avLst/>
          </a:prstGeom>
        </p:spPr>
      </p:pic>
      <p:sp>
        <p:nvSpPr>
          <p:cNvPr id="47" name="TekstSylinder 46"/>
          <p:cNvSpPr txBox="1"/>
          <p:nvPr/>
        </p:nvSpPr>
        <p:spPr>
          <a:xfrm>
            <a:off x="6161264" y="3940822"/>
            <a:ext cx="1638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b-NO"/>
            </a:defPPr>
            <a:lvl1pPr>
              <a:defRPr b="1"/>
            </a:lvl1pPr>
          </a:lstStyle>
          <a:p>
            <a:r>
              <a:rPr lang="nb-NO" sz="2000" dirty="0" err="1"/>
              <a:t>Linked</a:t>
            </a:r>
            <a:r>
              <a:rPr lang="nb-NO" sz="20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66176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"/>
          <p:cNvSpPr/>
          <p:nvPr/>
        </p:nvSpPr>
        <p:spPr>
          <a:xfrm>
            <a:off x="6524696" y="967072"/>
            <a:ext cx="0" cy="261720"/>
          </a:xfrm>
          <a:prstGeom prst="line">
            <a:avLst/>
          </a:prstGeom>
          <a:ln w="1260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3" name="Line 2"/>
          <p:cNvSpPr/>
          <p:nvPr/>
        </p:nvSpPr>
        <p:spPr>
          <a:xfrm>
            <a:off x="6524696" y="1927552"/>
            <a:ext cx="0" cy="261720"/>
          </a:xfrm>
          <a:prstGeom prst="line">
            <a:avLst/>
          </a:prstGeom>
          <a:ln w="1260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4" name="Line 3"/>
          <p:cNvSpPr/>
          <p:nvPr/>
        </p:nvSpPr>
        <p:spPr>
          <a:xfrm>
            <a:off x="6524696" y="2800192"/>
            <a:ext cx="0" cy="261720"/>
          </a:xfrm>
          <a:prstGeom prst="line">
            <a:avLst/>
          </a:prstGeom>
          <a:ln w="1260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5" name="CustomShape 4"/>
          <p:cNvSpPr/>
          <p:nvPr/>
        </p:nvSpPr>
        <p:spPr>
          <a:xfrm>
            <a:off x="5076056" y="268672"/>
            <a:ext cx="2897280" cy="697320"/>
          </a:xfrm>
          <a:prstGeom prst="rect">
            <a:avLst/>
          </a:prstGeom>
          <a:gradFill>
            <a:gsLst>
              <a:gs pos="0">
                <a:srgbClr val="1313CC"/>
              </a:gs>
              <a:gs pos="50000">
                <a:srgbClr val="11119A"/>
              </a:gs>
              <a:gs pos="100000">
                <a:srgbClr val="1313CC"/>
              </a:gs>
            </a:gsLst>
            <a:lin ang="16200000"/>
          </a:gradFill>
        </p:spPr>
      </p:sp>
      <p:sp>
        <p:nvSpPr>
          <p:cNvPr id="6" name="CustomShape 5"/>
          <p:cNvSpPr/>
          <p:nvPr/>
        </p:nvSpPr>
        <p:spPr>
          <a:xfrm>
            <a:off x="5076056" y="1229152"/>
            <a:ext cx="2897280" cy="697680"/>
          </a:xfrm>
          <a:prstGeom prst="rect">
            <a:avLst/>
          </a:prstGeom>
          <a:gradFill>
            <a:gsLst>
              <a:gs pos="0">
                <a:srgbClr val="1313CC"/>
              </a:gs>
              <a:gs pos="50000">
                <a:srgbClr val="11119A"/>
              </a:gs>
              <a:gs pos="100000">
                <a:srgbClr val="1313CC"/>
              </a:gs>
            </a:gsLst>
            <a:lin ang="16200000"/>
          </a:gradFill>
        </p:spPr>
      </p:sp>
      <p:sp>
        <p:nvSpPr>
          <p:cNvPr id="7" name="CustomShape 6"/>
          <p:cNvSpPr/>
          <p:nvPr/>
        </p:nvSpPr>
        <p:spPr>
          <a:xfrm>
            <a:off x="5076056" y="2189272"/>
            <a:ext cx="2897280" cy="610560"/>
          </a:xfrm>
          <a:prstGeom prst="rect">
            <a:avLst/>
          </a:prstGeom>
          <a:gradFill>
            <a:gsLst>
              <a:gs pos="0">
                <a:srgbClr val="1313CC"/>
              </a:gs>
              <a:gs pos="50000">
                <a:srgbClr val="11119A"/>
              </a:gs>
              <a:gs pos="100000">
                <a:srgbClr val="1313CC"/>
              </a:gs>
            </a:gsLst>
            <a:lin ang="16200000"/>
          </a:gradFill>
        </p:spPr>
      </p:sp>
      <p:sp>
        <p:nvSpPr>
          <p:cNvPr id="8" name="CustomShape 7"/>
          <p:cNvSpPr/>
          <p:nvPr/>
        </p:nvSpPr>
        <p:spPr>
          <a:xfrm>
            <a:off x="5076056" y="3935992"/>
            <a:ext cx="2897280" cy="610560"/>
          </a:xfrm>
          <a:prstGeom prst="rect">
            <a:avLst/>
          </a:prstGeom>
          <a:gradFill>
            <a:gsLst>
              <a:gs pos="0">
                <a:srgbClr val="1313CC"/>
              </a:gs>
              <a:gs pos="50000">
                <a:srgbClr val="11119A"/>
              </a:gs>
              <a:gs pos="100000">
                <a:srgbClr val="1313CC"/>
              </a:gs>
            </a:gsLst>
            <a:lin ang="16200000"/>
          </a:gradFill>
        </p:spPr>
      </p:sp>
      <p:sp>
        <p:nvSpPr>
          <p:cNvPr id="9" name="CustomShape 8"/>
          <p:cNvSpPr/>
          <p:nvPr/>
        </p:nvSpPr>
        <p:spPr>
          <a:xfrm>
            <a:off x="5106296" y="268672"/>
            <a:ext cx="2862000" cy="5389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Specification</a:t>
            </a:r>
            <a:endParaRPr/>
          </a:p>
        </p:txBody>
      </p:sp>
      <p:sp>
        <p:nvSpPr>
          <p:cNvPr id="10" name="CustomShape 9"/>
          <p:cNvSpPr/>
          <p:nvPr/>
        </p:nvSpPr>
        <p:spPr>
          <a:xfrm>
            <a:off x="5710376" y="1389712"/>
            <a:ext cx="1602720" cy="346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Modelling</a:t>
            </a:r>
            <a:endParaRPr/>
          </a:p>
        </p:txBody>
      </p:sp>
      <p:sp>
        <p:nvSpPr>
          <p:cNvPr id="11" name="CustomShape 10"/>
          <p:cNvSpPr/>
          <p:nvPr/>
        </p:nvSpPr>
        <p:spPr>
          <a:xfrm>
            <a:off x="5687696" y="2207632"/>
            <a:ext cx="1776600" cy="5907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RDF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Generation</a:t>
            </a:r>
            <a:endParaRPr/>
          </a:p>
        </p:txBody>
      </p:sp>
      <p:sp>
        <p:nvSpPr>
          <p:cNvPr id="12" name="CustomShape 11"/>
          <p:cNvSpPr/>
          <p:nvPr/>
        </p:nvSpPr>
        <p:spPr>
          <a:xfrm>
            <a:off x="5606696" y="4066672"/>
            <a:ext cx="1807920" cy="346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Publication</a:t>
            </a:r>
            <a:endParaRPr/>
          </a:p>
        </p:txBody>
      </p:sp>
      <p:sp>
        <p:nvSpPr>
          <p:cNvPr id="13" name="CustomShape 15"/>
          <p:cNvSpPr/>
          <p:nvPr/>
        </p:nvSpPr>
        <p:spPr>
          <a:xfrm>
            <a:off x="5062601" y="3066366"/>
            <a:ext cx="2897280" cy="610200"/>
          </a:xfrm>
          <a:prstGeom prst="rect">
            <a:avLst/>
          </a:prstGeom>
          <a:gradFill>
            <a:gsLst>
              <a:gs pos="0">
                <a:srgbClr val="1313CC"/>
              </a:gs>
              <a:gs pos="50000">
                <a:srgbClr val="11119A"/>
              </a:gs>
              <a:gs pos="100000">
                <a:srgbClr val="1313CC"/>
              </a:gs>
            </a:gsLst>
            <a:lin ang="16200000"/>
          </a:gradFill>
        </p:spPr>
      </p:sp>
      <p:sp>
        <p:nvSpPr>
          <p:cNvPr id="14" name="CustomShape 16"/>
          <p:cNvSpPr/>
          <p:nvPr/>
        </p:nvSpPr>
        <p:spPr>
          <a:xfrm>
            <a:off x="5648996" y="3099172"/>
            <a:ext cx="1776600" cy="5907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FFFFFF"/>
                </a:solidFill>
                <a:latin typeface="Arial"/>
              </a:rPr>
              <a:t>Links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FFFFFF"/>
                </a:solidFill>
                <a:latin typeface="Arial"/>
              </a:rPr>
              <a:t>Generation</a:t>
            </a:r>
            <a:endParaRPr dirty="0"/>
          </a:p>
        </p:txBody>
      </p:sp>
      <p:sp>
        <p:nvSpPr>
          <p:cNvPr id="15" name="Line 17"/>
          <p:cNvSpPr/>
          <p:nvPr/>
        </p:nvSpPr>
        <p:spPr>
          <a:xfrm>
            <a:off x="6502795" y="3673912"/>
            <a:ext cx="0" cy="262080"/>
          </a:xfrm>
          <a:prstGeom prst="line">
            <a:avLst/>
          </a:prstGeom>
          <a:ln w="1260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6" name="CustomShape 18"/>
          <p:cNvSpPr/>
          <p:nvPr/>
        </p:nvSpPr>
        <p:spPr>
          <a:xfrm>
            <a:off x="593384" y="6113526"/>
            <a:ext cx="6949440" cy="5155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en-US" sz="1400">
                <a:solidFill>
                  <a:srgbClr val="000099"/>
                </a:solidFill>
                <a:latin typeface="Arial"/>
              </a:rPr>
              <a:t>http://www.tandfonline.com/doi/full/10.1080/17538947.2013.783127#.U6DKBxBdWrg</a:t>
            </a:r>
            <a:endParaRPr/>
          </a:p>
        </p:txBody>
      </p:sp>
      <p:pic>
        <p:nvPicPr>
          <p:cNvPr id="17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93384" y="3660952"/>
            <a:ext cx="640080" cy="885600"/>
          </a:xfrm>
          <a:prstGeom prst="rect">
            <a:avLst/>
          </a:prstGeom>
        </p:spPr>
      </p:pic>
      <p:sp>
        <p:nvSpPr>
          <p:cNvPr id="18" name="TextShape 19"/>
          <p:cNvSpPr txBox="1"/>
          <p:nvPr/>
        </p:nvSpPr>
        <p:spPr>
          <a:xfrm>
            <a:off x="1233464" y="3660331"/>
            <a:ext cx="3796872" cy="9423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1100" dirty="0"/>
              <a:t>Integrating geographical information in the Linked Digital Earth</a:t>
            </a:r>
            <a:r>
              <a:rPr lang="en-US" sz="1100" dirty="0" smtClean="0"/>
              <a:t>.</a:t>
            </a:r>
          </a:p>
          <a:p>
            <a:r>
              <a:rPr lang="en-US" sz="1100" dirty="0" smtClean="0"/>
              <a:t> </a:t>
            </a:r>
            <a:r>
              <a:rPr lang="en-US" sz="1100" dirty="0"/>
              <a:t>International Journal of Digital Earth</a:t>
            </a:r>
            <a:endParaRPr sz="1100" dirty="0"/>
          </a:p>
          <a:p>
            <a:r>
              <a:rPr lang="en-US" sz="1100" dirty="0"/>
              <a:t>Volume 7, Issue 7, 2014. Special Issue:</a:t>
            </a:r>
            <a:endParaRPr sz="1100" dirty="0"/>
          </a:p>
          <a:p>
            <a:r>
              <a:rPr lang="en-US" sz="1100" dirty="0"/>
              <a:t>Digital Earth </a:t>
            </a:r>
            <a:r>
              <a:rPr lang="en-US" sz="1100" dirty="0" smtClean="0"/>
              <a:t>Applications:</a:t>
            </a:r>
          </a:p>
          <a:p>
            <a:r>
              <a:rPr lang="en-US" sz="1100" dirty="0" smtClean="0"/>
              <a:t>Technological </a:t>
            </a:r>
            <a:r>
              <a:rPr lang="en-US" sz="1100" dirty="0"/>
              <a:t>design and Organizational Strategies</a:t>
            </a:r>
            <a:endParaRPr sz="1100" dirty="0"/>
          </a:p>
        </p:txBody>
      </p:sp>
      <p:sp>
        <p:nvSpPr>
          <p:cNvPr id="19" name="TekstSylinder 18"/>
          <p:cNvSpPr txBox="1"/>
          <p:nvPr/>
        </p:nvSpPr>
        <p:spPr>
          <a:xfrm>
            <a:off x="2425247" y="1796802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b="1" dirty="0" smtClean="0"/>
              <a:t>Steps:</a:t>
            </a:r>
            <a:endParaRPr lang="nb-NO" sz="2800" b="1" dirty="0"/>
          </a:p>
        </p:txBody>
      </p:sp>
    </p:spTree>
    <p:extLst>
      <p:ext uri="{BB962C8B-B14F-4D97-AF65-F5344CB8AC3E}">
        <p14:creationId xmlns:p14="http://schemas.microsoft.com/office/powerpoint/2010/main" val="423910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stomShape 1"/>
          <p:cNvSpPr/>
          <p:nvPr/>
        </p:nvSpPr>
        <p:spPr>
          <a:xfrm>
            <a:off x="2411760" y="267494"/>
            <a:ext cx="6552728" cy="3096344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Arial"/>
              </a:rPr>
              <a:t>Geospatial information</a:t>
            </a:r>
            <a:endParaRPr sz="1600" dirty="0"/>
          </a:p>
          <a:p>
            <a:pPr>
              <a:lnSpc>
                <a:spcPct val="100000"/>
              </a:lnSpc>
            </a:pPr>
            <a:endParaRPr sz="1600" dirty="0"/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Arial"/>
              </a:rPr>
              <a:t>Source:</a:t>
            </a:r>
            <a:r>
              <a:rPr lang="en-US" sz="1600" dirty="0">
                <a:latin typeface="Arial"/>
              </a:rPr>
              <a:t> INSPIRE format GML files and the SHPs provided by </a:t>
            </a:r>
            <a:r>
              <a:rPr lang="en-US" sz="1600" dirty="0" err="1">
                <a:latin typeface="Arial"/>
              </a:rPr>
              <a:t>Sede</a:t>
            </a:r>
            <a:r>
              <a:rPr lang="en-US" sz="1600" dirty="0">
                <a:latin typeface="Arial"/>
              </a:rPr>
              <a:t> </a:t>
            </a:r>
            <a:r>
              <a:rPr lang="en-US" sz="1600" dirty="0" err="1">
                <a:latin typeface="Arial"/>
              </a:rPr>
              <a:t>Electrónica</a:t>
            </a:r>
            <a:r>
              <a:rPr lang="en-US" sz="1600" dirty="0">
                <a:latin typeface="Arial"/>
              </a:rPr>
              <a:t> del </a:t>
            </a:r>
            <a:r>
              <a:rPr lang="en-US" sz="1600" dirty="0" err="1">
                <a:latin typeface="Arial"/>
              </a:rPr>
              <a:t>Catastro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1600" u="sng" dirty="0">
                <a:latin typeface="Arial"/>
              </a:rPr>
              <a:t>https://www.sedecatastro.gob.es/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1600" b="1" dirty="0" smtClean="0">
                <a:latin typeface="Arial"/>
              </a:rPr>
              <a:t>Geometry</a:t>
            </a:r>
            <a:endParaRPr sz="1600" dirty="0"/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Arial"/>
              </a:rPr>
              <a:t>“Simple features” </a:t>
            </a:r>
            <a:r>
              <a:rPr lang="en-US" sz="1600" dirty="0" err="1">
                <a:latin typeface="Arial"/>
              </a:rPr>
              <a:t>GM_Surface</a:t>
            </a:r>
            <a:r>
              <a:rPr lang="en-US" sz="1600" dirty="0">
                <a:latin typeface="Arial"/>
              </a:rPr>
              <a:t> (recommended by INSPIRE)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Arial"/>
              </a:rPr>
              <a:t>Data Specifications:</a:t>
            </a:r>
            <a:r>
              <a:rPr lang="en-US" sz="1600" dirty="0">
                <a:latin typeface="Arial"/>
              </a:rPr>
              <a:t> INSPIRE_DataSpecification_CP_v3.0</a:t>
            </a:r>
            <a:endParaRPr sz="1600" dirty="0"/>
          </a:p>
          <a:p>
            <a:pPr>
              <a:lnSpc>
                <a:spcPct val="100000"/>
              </a:lnSpc>
            </a:pPr>
            <a:endParaRPr sz="1600" dirty="0"/>
          </a:p>
        </p:txBody>
      </p:sp>
      <p:sp>
        <p:nvSpPr>
          <p:cNvPr id="18" name="Line 2"/>
          <p:cNvSpPr/>
          <p:nvPr/>
        </p:nvSpPr>
        <p:spPr>
          <a:xfrm>
            <a:off x="1296120" y="712454"/>
            <a:ext cx="0" cy="24984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9" name="Line 3"/>
          <p:cNvSpPr/>
          <p:nvPr/>
        </p:nvSpPr>
        <p:spPr>
          <a:xfrm>
            <a:off x="1296120" y="1628294"/>
            <a:ext cx="0" cy="24948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20" name="Line 4"/>
          <p:cNvSpPr/>
          <p:nvPr/>
        </p:nvSpPr>
        <p:spPr>
          <a:xfrm>
            <a:off x="1296120" y="2460614"/>
            <a:ext cx="0" cy="24984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21" name="CustomShape 5"/>
          <p:cNvSpPr/>
          <p:nvPr/>
        </p:nvSpPr>
        <p:spPr>
          <a:xfrm>
            <a:off x="300720" y="543974"/>
            <a:ext cx="1828080" cy="608760"/>
          </a:xfrm>
          <a:prstGeom prst="rect">
            <a:avLst/>
          </a:prstGeom>
          <a:solidFill>
            <a:srgbClr val="0000FF"/>
          </a:solidFill>
          <a:ln w="63360">
            <a:solidFill>
              <a:srgbClr val="C00000"/>
            </a:solidFill>
            <a:miter/>
          </a:ln>
        </p:spPr>
      </p:sp>
      <p:sp>
        <p:nvSpPr>
          <p:cNvPr id="22" name="CustomShape 6"/>
          <p:cNvSpPr/>
          <p:nvPr/>
        </p:nvSpPr>
        <p:spPr>
          <a:xfrm>
            <a:off x="303960" y="2220494"/>
            <a:ext cx="1828080" cy="608760"/>
          </a:xfrm>
          <a:prstGeom prst="rect">
            <a:avLst/>
          </a:prstGeom>
          <a:solidFill>
            <a:srgbClr val="0000FF"/>
          </a:solidFill>
          <a:ln w="9360">
            <a:solidFill>
              <a:srgbClr val="000000"/>
            </a:solidFill>
            <a:miter/>
          </a:ln>
        </p:spPr>
      </p:sp>
      <p:sp>
        <p:nvSpPr>
          <p:cNvPr id="23" name="CustomShape 7"/>
          <p:cNvSpPr/>
          <p:nvPr/>
        </p:nvSpPr>
        <p:spPr>
          <a:xfrm>
            <a:off x="293160" y="1471334"/>
            <a:ext cx="1828080" cy="532800"/>
          </a:xfrm>
          <a:prstGeom prst="rect">
            <a:avLst/>
          </a:prstGeom>
          <a:solidFill>
            <a:srgbClr val="0000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4" name="CustomShape 8"/>
          <p:cNvSpPr/>
          <p:nvPr/>
        </p:nvSpPr>
        <p:spPr>
          <a:xfrm>
            <a:off x="303960" y="3710174"/>
            <a:ext cx="1828080" cy="532800"/>
          </a:xfrm>
          <a:prstGeom prst="rect">
            <a:avLst/>
          </a:prstGeom>
          <a:solidFill>
            <a:srgbClr val="0000FF"/>
          </a:solidFill>
          <a:ln w="9360">
            <a:solidFill>
              <a:srgbClr val="000000"/>
            </a:solidFill>
            <a:miter/>
          </a:ln>
        </p:spPr>
      </p:sp>
      <p:sp>
        <p:nvSpPr>
          <p:cNvPr id="25" name="CustomShape 9"/>
          <p:cNvSpPr/>
          <p:nvPr/>
        </p:nvSpPr>
        <p:spPr>
          <a:xfrm>
            <a:off x="323040" y="543974"/>
            <a:ext cx="1805760" cy="4705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Specification</a:t>
            </a:r>
            <a:endParaRPr/>
          </a:p>
        </p:txBody>
      </p:sp>
      <p:sp>
        <p:nvSpPr>
          <p:cNvPr id="26" name="CustomShape 10"/>
          <p:cNvSpPr/>
          <p:nvPr/>
        </p:nvSpPr>
        <p:spPr>
          <a:xfrm>
            <a:off x="658560" y="1582214"/>
            <a:ext cx="1139400" cy="3304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Modelling</a:t>
            </a:r>
            <a:endParaRPr/>
          </a:p>
        </p:txBody>
      </p:sp>
      <p:sp>
        <p:nvSpPr>
          <p:cNvPr id="27" name="CustomShape 11"/>
          <p:cNvSpPr/>
          <p:nvPr/>
        </p:nvSpPr>
        <p:spPr>
          <a:xfrm>
            <a:off x="567120" y="2278814"/>
            <a:ext cx="1263240" cy="5630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RDF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Generation</a:t>
            </a:r>
            <a:endParaRPr/>
          </a:p>
        </p:txBody>
      </p:sp>
      <p:sp>
        <p:nvSpPr>
          <p:cNvPr id="28" name="CustomShape 12"/>
          <p:cNvSpPr/>
          <p:nvPr/>
        </p:nvSpPr>
        <p:spPr>
          <a:xfrm>
            <a:off x="567120" y="3833294"/>
            <a:ext cx="1285560" cy="3304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Publication</a:t>
            </a:r>
            <a:endParaRPr/>
          </a:p>
        </p:txBody>
      </p:sp>
      <p:sp>
        <p:nvSpPr>
          <p:cNvPr id="29" name="CustomShape 15"/>
          <p:cNvSpPr/>
          <p:nvPr/>
        </p:nvSpPr>
        <p:spPr>
          <a:xfrm>
            <a:off x="275160" y="2994854"/>
            <a:ext cx="1828080" cy="532800"/>
          </a:xfrm>
          <a:prstGeom prst="rect">
            <a:avLst/>
          </a:prstGeom>
          <a:solidFill>
            <a:srgbClr val="0000FF"/>
          </a:solidFill>
          <a:ln w="9360">
            <a:solidFill>
              <a:srgbClr val="000000"/>
            </a:solidFill>
            <a:miter/>
          </a:ln>
        </p:spPr>
      </p:sp>
      <p:sp>
        <p:nvSpPr>
          <p:cNvPr id="30" name="CustomShape 16"/>
          <p:cNvSpPr/>
          <p:nvPr/>
        </p:nvSpPr>
        <p:spPr>
          <a:xfrm>
            <a:off x="583680" y="2994854"/>
            <a:ext cx="1263240" cy="5634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Links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Generation</a:t>
            </a:r>
            <a:endParaRPr/>
          </a:p>
        </p:txBody>
      </p:sp>
      <p:pic>
        <p:nvPicPr>
          <p:cNvPr id="31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605368" y="2945814"/>
            <a:ext cx="1005840" cy="1005840"/>
          </a:xfrm>
          <a:prstGeom prst="rect">
            <a:avLst/>
          </a:prstGeom>
        </p:spPr>
      </p:pic>
      <p:pic>
        <p:nvPicPr>
          <p:cNvPr id="32" name="Bilde 31"/>
          <p:cNvPicPr/>
          <p:nvPr/>
        </p:nvPicPr>
        <p:blipFill>
          <a:blip r:embed="rId3"/>
          <a:stretch>
            <a:fillRect/>
          </a:stretch>
        </p:blipFill>
        <p:spPr>
          <a:xfrm>
            <a:off x="6804248" y="29948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"/>
          <p:cNvSpPr/>
          <p:nvPr/>
        </p:nvSpPr>
        <p:spPr>
          <a:xfrm>
            <a:off x="1097280" y="1437120"/>
            <a:ext cx="0" cy="22860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3" name="Line 2"/>
          <p:cNvSpPr/>
          <p:nvPr/>
        </p:nvSpPr>
        <p:spPr>
          <a:xfrm>
            <a:off x="1097280" y="2275200"/>
            <a:ext cx="0" cy="22860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4" name="Line 3"/>
          <p:cNvSpPr/>
          <p:nvPr/>
        </p:nvSpPr>
        <p:spPr>
          <a:xfrm>
            <a:off x="1097280" y="3037320"/>
            <a:ext cx="0" cy="22860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5" name="CustomShape 4"/>
          <p:cNvSpPr/>
          <p:nvPr/>
        </p:nvSpPr>
        <p:spPr>
          <a:xfrm>
            <a:off x="183240" y="827640"/>
            <a:ext cx="1828080" cy="608760"/>
          </a:xfrm>
          <a:prstGeom prst="rect">
            <a:avLst/>
          </a:prstGeom>
          <a:solidFill>
            <a:srgbClr val="0000FF"/>
          </a:solidFill>
          <a:ln w="9360">
            <a:solidFill>
              <a:srgbClr val="000000"/>
            </a:solidFill>
            <a:miter/>
          </a:ln>
        </p:spPr>
      </p:sp>
      <p:sp>
        <p:nvSpPr>
          <p:cNvPr id="6" name="CustomShape 5"/>
          <p:cNvSpPr/>
          <p:nvPr/>
        </p:nvSpPr>
        <p:spPr>
          <a:xfrm>
            <a:off x="183240" y="1666080"/>
            <a:ext cx="1828080" cy="608760"/>
          </a:xfrm>
          <a:prstGeom prst="rect">
            <a:avLst/>
          </a:prstGeom>
          <a:solidFill>
            <a:srgbClr val="0000FF"/>
          </a:solidFill>
          <a:ln w="76320">
            <a:solidFill>
              <a:srgbClr val="C00000"/>
            </a:solidFill>
            <a:miter/>
          </a:ln>
        </p:spPr>
      </p:sp>
      <p:sp>
        <p:nvSpPr>
          <p:cNvPr id="7" name="CustomShape 6"/>
          <p:cNvSpPr/>
          <p:nvPr/>
        </p:nvSpPr>
        <p:spPr>
          <a:xfrm>
            <a:off x="183240" y="2504160"/>
            <a:ext cx="1828080" cy="532800"/>
          </a:xfrm>
          <a:prstGeom prst="rect">
            <a:avLst/>
          </a:prstGeom>
          <a:solidFill>
            <a:srgbClr val="0000FF"/>
          </a:solidFill>
          <a:ln w="9360">
            <a:solidFill>
              <a:srgbClr val="000000"/>
            </a:solidFill>
            <a:miter/>
          </a:ln>
        </p:spPr>
      </p:sp>
      <p:sp>
        <p:nvSpPr>
          <p:cNvPr id="8" name="CustomShape 7"/>
          <p:cNvSpPr/>
          <p:nvPr/>
        </p:nvSpPr>
        <p:spPr>
          <a:xfrm>
            <a:off x="183240" y="3993840"/>
            <a:ext cx="1828080" cy="532800"/>
          </a:xfrm>
          <a:prstGeom prst="rect">
            <a:avLst/>
          </a:prstGeom>
          <a:solidFill>
            <a:srgbClr val="0000FF"/>
          </a:solidFill>
          <a:ln w="9360">
            <a:solidFill>
              <a:srgbClr val="000000"/>
            </a:solidFill>
            <a:miter/>
          </a:ln>
        </p:spPr>
      </p:sp>
      <p:sp>
        <p:nvSpPr>
          <p:cNvPr id="9" name="CustomShape 8"/>
          <p:cNvSpPr/>
          <p:nvPr/>
        </p:nvSpPr>
        <p:spPr>
          <a:xfrm>
            <a:off x="202320" y="827640"/>
            <a:ext cx="1805760" cy="5162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Specification</a:t>
            </a:r>
            <a:endParaRPr/>
          </a:p>
        </p:txBody>
      </p:sp>
      <p:sp>
        <p:nvSpPr>
          <p:cNvPr id="10" name="CustomShape 9"/>
          <p:cNvSpPr/>
          <p:nvPr/>
        </p:nvSpPr>
        <p:spPr>
          <a:xfrm>
            <a:off x="583200" y="1806120"/>
            <a:ext cx="1011240" cy="303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Modelling</a:t>
            </a:r>
            <a:endParaRPr/>
          </a:p>
        </p:txBody>
      </p:sp>
      <p:sp>
        <p:nvSpPr>
          <p:cNvPr id="11" name="CustomShape 10"/>
          <p:cNvSpPr/>
          <p:nvPr/>
        </p:nvSpPr>
        <p:spPr>
          <a:xfrm>
            <a:off x="569160" y="2520000"/>
            <a:ext cx="1121040" cy="5162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RDF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Generation</a:t>
            </a:r>
            <a:endParaRPr/>
          </a:p>
        </p:txBody>
      </p:sp>
      <p:sp>
        <p:nvSpPr>
          <p:cNvPr id="12" name="CustomShape 11"/>
          <p:cNvSpPr/>
          <p:nvPr/>
        </p:nvSpPr>
        <p:spPr>
          <a:xfrm>
            <a:off x="518040" y="4070160"/>
            <a:ext cx="1140840" cy="303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Publication</a:t>
            </a:r>
            <a:endParaRPr/>
          </a:p>
        </p:txBody>
      </p:sp>
      <p:sp>
        <p:nvSpPr>
          <p:cNvPr id="13" name="CustomShape 15"/>
          <p:cNvSpPr/>
          <p:nvPr/>
        </p:nvSpPr>
        <p:spPr>
          <a:xfrm>
            <a:off x="154440" y="3278520"/>
            <a:ext cx="1828080" cy="532800"/>
          </a:xfrm>
          <a:prstGeom prst="rect">
            <a:avLst/>
          </a:prstGeom>
          <a:solidFill>
            <a:srgbClr val="0000FF"/>
          </a:solidFill>
          <a:ln w="9360">
            <a:solidFill>
              <a:srgbClr val="000000"/>
            </a:solidFill>
            <a:miter/>
          </a:ln>
        </p:spPr>
      </p:sp>
      <p:sp>
        <p:nvSpPr>
          <p:cNvPr id="14" name="CustomShape 16"/>
          <p:cNvSpPr/>
          <p:nvPr/>
        </p:nvSpPr>
        <p:spPr>
          <a:xfrm>
            <a:off x="481680" y="3278520"/>
            <a:ext cx="1121040" cy="5162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Links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Generation</a:t>
            </a:r>
            <a:endParaRPr/>
          </a:p>
        </p:txBody>
      </p:sp>
      <p:sp>
        <p:nvSpPr>
          <p:cNvPr id="15" name="Line 17"/>
          <p:cNvSpPr/>
          <p:nvPr/>
        </p:nvSpPr>
        <p:spPr>
          <a:xfrm>
            <a:off x="1065960" y="3765240"/>
            <a:ext cx="0" cy="22860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pic>
        <p:nvPicPr>
          <p:cNvPr id="16" name="Bilde 15"/>
          <p:cNvPicPr/>
          <p:nvPr/>
        </p:nvPicPr>
        <p:blipFill>
          <a:blip r:embed="rId2"/>
          <a:stretch>
            <a:fillRect/>
          </a:stretch>
        </p:blipFill>
        <p:spPr>
          <a:xfrm>
            <a:off x="7276730" y="2070367"/>
            <a:ext cx="1367637" cy="696847"/>
          </a:xfrm>
          <a:prstGeom prst="rect">
            <a:avLst/>
          </a:prstGeom>
        </p:spPr>
      </p:pic>
      <p:sp>
        <p:nvSpPr>
          <p:cNvPr id="17" name="CustomShape 18"/>
          <p:cNvSpPr/>
          <p:nvPr/>
        </p:nvSpPr>
        <p:spPr>
          <a:xfrm>
            <a:off x="2101520" y="516000"/>
            <a:ext cx="7679065" cy="25202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buSzPct val="45000"/>
            </a:pPr>
            <a:r>
              <a:rPr lang="en-US" sz="1400" b="1" dirty="0"/>
              <a:t>Models Reused:</a:t>
            </a:r>
            <a:endParaRPr sz="1400" dirty="0"/>
          </a:p>
          <a:p>
            <a:pPr marL="742950" lvl="1" indent="-28575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1400" dirty="0"/>
              <a:t>LADM OWL Ontology provided by the University of DELFT</a:t>
            </a:r>
            <a:endParaRPr sz="1400" dirty="0"/>
          </a:p>
          <a:p>
            <a:pPr lvl="1">
              <a:lnSpc>
                <a:spcPct val="100000"/>
              </a:lnSpc>
              <a:buSzPct val="45000"/>
            </a:pPr>
            <a:r>
              <a:rPr lang="en-US" sz="1400" dirty="0"/>
              <a:t>(Peter Van Oosterom)</a:t>
            </a:r>
            <a:endParaRPr sz="1400" dirty="0"/>
          </a:p>
          <a:p>
            <a:pPr marL="742950" lvl="1" indent="-28575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1400" dirty="0"/>
              <a:t>FAO (Foods and Agriculture Organization) OWL Geopolitical Ontology</a:t>
            </a:r>
            <a:endParaRPr sz="1400" dirty="0"/>
          </a:p>
          <a:p>
            <a:pPr marL="742950" lvl="1" indent="-28575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1400" dirty="0"/>
              <a:t>GeoSPARQL Ontology</a:t>
            </a:r>
            <a:endParaRPr sz="1400" dirty="0"/>
          </a:p>
          <a:p>
            <a:pPr marL="742950" lvl="1" indent="-28575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1400" dirty="0"/>
              <a:t>GeoLinkedData Ontology</a:t>
            </a:r>
            <a:endParaRPr sz="1400" dirty="0"/>
          </a:p>
          <a:p>
            <a:pPr marL="742950" lvl="1" indent="-28575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1400" dirty="0"/>
              <a:t>WGS84 Vocabulary</a:t>
            </a:r>
            <a:endParaRPr sz="1400" dirty="0"/>
          </a:p>
          <a:p>
            <a:pPr>
              <a:lnSpc>
                <a:spcPct val="100000"/>
              </a:lnSpc>
            </a:pPr>
            <a:endParaRPr sz="1400" dirty="0"/>
          </a:p>
          <a:p>
            <a:pPr>
              <a:lnSpc>
                <a:spcPct val="100000"/>
              </a:lnSpc>
              <a:buSzPct val="45000"/>
            </a:pPr>
            <a:r>
              <a:rPr lang="en-US" sz="1400" b="1" dirty="0"/>
              <a:t>Models built:</a:t>
            </a:r>
            <a:endParaRPr sz="1400" dirty="0"/>
          </a:p>
          <a:p>
            <a:pPr marL="742950" lvl="1" indent="-28575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1400" dirty="0"/>
              <a:t>LADM_INSPIRE OWL Ontology from INSPIRE Data Models</a:t>
            </a:r>
            <a:endParaRPr sz="1400" dirty="0"/>
          </a:p>
          <a:p>
            <a:pPr marL="742950" lvl="1" indent="-28575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1400" dirty="0"/>
              <a:t>Admin_Units_Spain Ontology</a:t>
            </a:r>
            <a:endParaRPr sz="1400" dirty="0"/>
          </a:p>
          <a:p>
            <a:pPr>
              <a:lnSpc>
                <a:spcPct val="100000"/>
              </a:lnSpc>
            </a:pPr>
            <a:endParaRPr sz="1400" dirty="0"/>
          </a:p>
        </p:txBody>
      </p:sp>
      <p:sp>
        <p:nvSpPr>
          <p:cNvPr id="18" name="CustomShape 19"/>
          <p:cNvSpPr/>
          <p:nvPr/>
        </p:nvSpPr>
        <p:spPr>
          <a:xfrm>
            <a:off x="2751646" y="3165449"/>
            <a:ext cx="1632208" cy="327962"/>
          </a:xfrm>
          <a:prstGeom prst="rect">
            <a:avLst/>
          </a:prstGeom>
          <a:solidFill>
            <a:srgbClr val="CFE7F5"/>
          </a:solidFill>
          <a:ln w="18360">
            <a:solidFill>
              <a:srgbClr val="000000"/>
            </a:solidFill>
            <a:round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 dirty="0"/>
              <a:t>LADM OWL Ontology</a:t>
            </a:r>
            <a:endParaRPr sz="1400" dirty="0"/>
          </a:p>
        </p:txBody>
      </p:sp>
      <p:sp>
        <p:nvSpPr>
          <p:cNvPr id="19" name="CustomShape 20"/>
          <p:cNvSpPr/>
          <p:nvPr/>
        </p:nvSpPr>
        <p:spPr>
          <a:xfrm>
            <a:off x="3347864" y="3460348"/>
            <a:ext cx="2293370" cy="304892"/>
          </a:xfrm>
          <a:prstGeom prst="rect">
            <a:avLst/>
          </a:prstGeom>
          <a:solidFill>
            <a:srgbClr val="CFE7F5"/>
          </a:solidFill>
          <a:ln w="18360">
            <a:solidFill>
              <a:srgbClr val="000000"/>
            </a:solidFill>
            <a:round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/>
              <a:t>LADM_INSPIRE OWL Ontology</a:t>
            </a:r>
            <a:endParaRPr sz="1400"/>
          </a:p>
        </p:txBody>
      </p:sp>
      <p:sp>
        <p:nvSpPr>
          <p:cNvPr id="20" name="CustomShape 21"/>
          <p:cNvSpPr/>
          <p:nvPr/>
        </p:nvSpPr>
        <p:spPr>
          <a:xfrm>
            <a:off x="3893082" y="3734319"/>
            <a:ext cx="2273877" cy="322248"/>
          </a:xfrm>
          <a:prstGeom prst="rect">
            <a:avLst/>
          </a:prstGeom>
          <a:solidFill>
            <a:srgbClr val="CFE7F5"/>
          </a:solidFill>
          <a:ln w="18360">
            <a:solidFill>
              <a:srgbClr val="000000"/>
            </a:solidFill>
            <a:round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/>
              <a:t>LADM_SPAIN OWL Ontology</a:t>
            </a:r>
            <a:endParaRPr sz="1400"/>
          </a:p>
        </p:txBody>
      </p:sp>
      <p:sp>
        <p:nvSpPr>
          <p:cNvPr id="21" name="CustomShape 22"/>
          <p:cNvSpPr/>
          <p:nvPr/>
        </p:nvSpPr>
        <p:spPr>
          <a:xfrm>
            <a:off x="2332717" y="4202445"/>
            <a:ext cx="1735227" cy="324195"/>
          </a:xfrm>
          <a:prstGeom prst="rect">
            <a:avLst/>
          </a:prstGeom>
          <a:solidFill>
            <a:srgbClr val="CFE7F5"/>
          </a:solidFill>
          <a:ln w="18360">
            <a:solidFill>
              <a:srgbClr val="000000"/>
            </a:solidFill>
            <a:round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 dirty="0"/>
              <a:t>GeoSPARQL Ontology</a:t>
            </a:r>
            <a:endParaRPr sz="1400" dirty="0"/>
          </a:p>
        </p:txBody>
      </p:sp>
      <p:sp>
        <p:nvSpPr>
          <p:cNvPr id="22" name="CustomShape 23"/>
          <p:cNvSpPr/>
          <p:nvPr/>
        </p:nvSpPr>
        <p:spPr>
          <a:xfrm>
            <a:off x="6166959" y="3325478"/>
            <a:ext cx="2290109" cy="275660"/>
          </a:xfrm>
          <a:prstGeom prst="rect">
            <a:avLst/>
          </a:prstGeom>
          <a:solidFill>
            <a:srgbClr val="CFE7F5"/>
          </a:solidFill>
          <a:ln w="18360">
            <a:solidFill>
              <a:srgbClr val="000000"/>
            </a:solidFill>
            <a:round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 dirty="0"/>
              <a:t>Admin_Units_Spain Ontology</a:t>
            </a:r>
            <a:endParaRPr sz="1400" dirty="0"/>
          </a:p>
        </p:txBody>
      </p:sp>
      <p:sp>
        <p:nvSpPr>
          <p:cNvPr id="23" name="CustomShape 24"/>
          <p:cNvSpPr/>
          <p:nvPr/>
        </p:nvSpPr>
        <p:spPr>
          <a:xfrm>
            <a:off x="5845925" y="4186455"/>
            <a:ext cx="2816384" cy="373649"/>
          </a:xfrm>
          <a:prstGeom prst="rect">
            <a:avLst/>
          </a:prstGeom>
          <a:solidFill>
            <a:srgbClr val="CFE7F5"/>
          </a:solidFill>
          <a:ln w="18360">
            <a:solidFill>
              <a:srgbClr val="000000"/>
            </a:solidFill>
            <a:round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 dirty="0"/>
              <a:t>GeoLinkedData OWL Ontology</a:t>
            </a:r>
            <a:endParaRPr sz="1400" dirty="0"/>
          </a:p>
        </p:txBody>
      </p:sp>
      <p:sp>
        <p:nvSpPr>
          <p:cNvPr id="24" name="TekstSylinder 23"/>
          <p:cNvSpPr txBox="1"/>
          <p:nvPr/>
        </p:nvSpPr>
        <p:spPr>
          <a:xfrm>
            <a:off x="6660232" y="2851574"/>
            <a:ext cx="231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 err="1" smtClean="0"/>
              <a:t>NeOn</a:t>
            </a:r>
            <a:r>
              <a:rPr lang="nb-NO" b="1" dirty="0" smtClean="0"/>
              <a:t> </a:t>
            </a:r>
            <a:r>
              <a:rPr lang="nb-NO" b="1" dirty="0" err="1" smtClean="0"/>
              <a:t>methodology</a:t>
            </a: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353279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5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3131840" y="3306516"/>
            <a:ext cx="5669280" cy="128016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7164288" y="2803479"/>
            <a:ext cx="1092960" cy="1188720"/>
          </a:xfrm>
          <a:prstGeom prst="rect">
            <a:avLst/>
          </a:prstGeom>
        </p:spPr>
      </p:pic>
      <p:pic>
        <p:nvPicPr>
          <p:cNvPr id="4" name="Bilde 3"/>
          <p:cNvPicPr/>
          <p:nvPr/>
        </p:nvPicPr>
        <p:blipFill>
          <a:blip r:embed="rId4"/>
          <a:stretch>
            <a:fillRect/>
          </a:stretch>
        </p:blipFill>
        <p:spPr>
          <a:xfrm>
            <a:off x="2481954" y="1059854"/>
            <a:ext cx="2666520" cy="1645920"/>
          </a:xfrm>
          <a:prstGeom prst="rect">
            <a:avLst/>
          </a:prstGeom>
        </p:spPr>
      </p:pic>
      <p:pic>
        <p:nvPicPr>
          <p:cNvPr id="5" name="Picture 2"/>
          <p:cNvPicPr/>
          <p:nvPr/>
        </p:nvPicPr>
        <p:blipFill>
          <a:blip r:embed="rId5"/>
          <a:stretch>
            <a:fillRect/>
          </a:stretch>
        </p:blipFill>
        <p:spPr>
          <a:xfrm>
            <a:off x="4296134" y="845414"/>
            <a:ext cx="822960" cy="822960"/>
          </a:xfrm>
          <a:prstGeom prst="rect">
            <a:avLst/>
          </a:prstGeom>
        </p:spPr>
      </p:pic>
      <p:sp>
        <p:nvSpPr>
          <p:cNvPr id="6" name="Line 1"/>
          <p:cNvSpPr/>
          <p:nvPr/>
        </p:nvSpPr>
        <p:spPr>
          <a:xfrm>
            <a:off x="1218488" y="876974"/>
            <a:ext cx="0" cy="22860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7" name="Line 2"/>
          <p:cNvSpPr/>
          <p:nvPr/>
        </p:nvSpPr>
        <p:spPr>
          <a:xfrm>
            <a:off x="1218488" y="1715054"/>
            <a:ext cx="0" cy="22860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8" name="Line 3"/>
          <p:cNvSpPr/>
          <p:nvPr/>
        </p:nvSpPr>
        <p:spPr>
          <a:xfrm>
            <a:off x="1218488" y="2477174"/>
            <a:ext cx="0" cy="22860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9" name="CustomShape 4"/>
          <p:cNvSpPr/>
          <p:nvPr/>
        </p:nvSpPr>
        <p:spPr>
          <a:xfrm>
            <a:off x="304448" y="267494"/>
            <a:ext cx="1828080" cy="608760"/>
          </a:xfrm>
          <a:prstGeom prst="rect">
            <a:avLst/>
          </a:prstGeom>
          <a:solidFill>
            <a:srgbClr val="0000FF"/>
          </a:solidFill>
          <a:ln w="9360">
            <a:solidFill>
              <a:srgbClr val="000000"/>
            </a:solidFill>
            <a:miter/>
          </a:ln>
        </p:spPr>
      </p:sp>
      <p:sp>
        <p:nvSpPr>
          <p:cNvPr id="10" name="CustomShape 5"/>
          <p:cNvSpPr/>
          <p:nvPr/>
        </p:nvSpPr>
        <p:spPr>
          <a:xfrm>
            <a:off x="304448" y="1105934"/>
            <a:ext cx="1828080" cy="608760"/>
          </a:xfrm>
          <a:prstGeom prst="rect">
            <a:avLst/>
          </a:prstGeom>
          <a:solidFill>
            <a:srgbClr val="0000FF"/>
          </a:solidFill>
          <a:ln w="12600">
            <a:solidFill>
              <a:srgbClr val="000000"/>
            </a:solidFill>
            <a:miter/>
          </a:ln>
        </p:spPr>
      </p:sp>
      <p:sp>
        <p:nvSpPr>
          <p:cNvPr id="11" name="CustomShape 6"/>
          <p:cNvSpPr/>
          <p:nvPr/>
        </p:nvSpPr>
        <p:spPr>
          <a:xfrm>
            <a:off x="304448" y="1944014"/>
            <a:ext cx="1828080" cy="532800"/>
          </a:xfrm>
          <a:prstGeom prst="rect">
            <a:avLst/>
          </a:prstGeom>
          <a:solidFill>
            <a:srgbClr val="0000FF"/>
          </a:solidFill>
          <a:ln w="76320">
            <a:solidFill>
              <a:srgbClr val="C00000"/>
            </a:solidFill>
            <a:miter/>
          </a:ln>
        </p:spPr>
      </p:sp>
      <p:sp>
        <p:nvSpPr>
          <p:cNvPr id="12" name="CustomShape 7"/>
          <p:cNvSpPr/>
          <p:nvPr/>
        </p:nvSpPr>
        <p:spPr>
          <a:xfrm>
            <a:off x="304448" y="3433694"/>
            <a:ext cx="1828080" cy="532800"/>
          </a:xfrm>
          <a:prstGeom prst="rect">
            <a:avLst/>
          </a:prstGeom>
          <a:solidFill>
            <a:srgbClr val="0000FF"/>
          </a:solidFill>
          <a:ln w="9360">
            <a:solidFill>
              <a:srgbClr val="000000"/>
            </a:solidFill>
            <a:miter/>
          </a:ln>
        </p:spPr>
      </p:sp>
      <p:sp>
        <p:nvSpPr>
          <p:cNvPr id="13" name="CustomShape 8"/>
          <p:cNvSpPr/>
          <p:nvPr/>
        </p:nvSpPr>
        <p:spPr>
          <a:xfrm>
            <a:off x="323528" y="267494"/>
            <a:ext cx="1805760" cy="5162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Specification</a:t>
            </a:r>
            <a:endParaRPr/>
          </a:p>
        </p:txBody>
      </p:sp>
      <p:sp>
        <p:nvSpPr>
          <p:cNvPr id="14" name="CustomShape 9"/>
          <p:cNvSpPr/>
          <p:nvPr/>
        </p:nvSpPr>
        <p:spPr>
          <a:xfrm>
            <a:off x="704408" y="1245974"/>
            <a:ext cx="1011240" cy="303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Modelling</a:t>
            </a:r>
            <a:endParaRPr/>
          </a:p>
        </p:txBody>
      </p:sp>
      <p:sp>
        <p:nvSpPr>
          <p:cNvPr id="15" name="CustomShape 10"/>
          <p:cNvSpPr/>
          <p:nvPr/>
        </p:nvSpPr>
        <p:spPr>
          <a:xfrm>
            <a:off x="690368" y="1959854"/>
            <a:ext cx="1121040" cy="5162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RDF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Generation</a:t>
            </a:r>
            <a:endParaRPr/>
          </a:p>
        </p:txBody>
      </p:sp>
      <p:sp>
        <p:nvSpPr>
          <p:cNvPr id="16" name="CustomShape 11"/>
          <p:cNvSpPr/>
          <p:nvPr/>
        </p:nvSpPr>
        <p:spPr>
          <a:xfrm>
            <a:off x="639248" y="3547454"/>
            <a:ext cx="1140840" cy="303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Publication</a:t>
            </a:r>
            <a:endParaRPr/>
          </a:p>
        </p:txBody>
      </p:sp>
      <p:sp>
        <p:nvSpPr>
          <p:cNvPr id="17" name="CustomShape 15"/>
          <p:cNvSpPr/>
          <p:nvPr/>
        </p:nvSpPr>
        <p:spPr>
          <a:xfrm>
            <a:off x="275648" y="2718374"/>
            <a:ext cx="1828080" cy="532800"/>
          </a:xfrm>
          <a:prstGeom prst="rect">
            <a:avLst/>
          </a:prstGeom>
          <a:solidFill>
            <a:srgbClr val="0000FF"/>
          </a:solidFill>
          <a:ln w="9360">
            <a:solidFill>
              <a:srgbClr val="000000"/>
            </a:solidFill>
            <a:miter/>
          </a:ln>
        </p:spPr>
      </p:sp>
      <p:sp>
        <p:nvSpPr>
          <p:cNvPr id="18" name="CustomShape 16"/>
          <p:cNvSpPr/>
          <p:nvPr/>
        </p:nvSpPr>
        <p:spPr>
          <a:xfrm>
            <a:off x="602888" y="2718374"/>
            <a:ext cx="1121040" cy="5162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Links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Generation</a:t>
            </a:r>
            <a:endParaRPr/>
          </a:p>
        </p:txBody>
      </p:sp>
      <p:sp>
        <p:nvSpPr>
          <p:cNvPr id="19" name="Line 17"/>
          <p:cNvSpPr/>
          <p:nvPr/>
        </p:nvSpPr>
        <p:spPr>
          <a:xfrm>
            <a:off x="1187168" y="3205094"/>
            <a:ext cx="0" cy="22860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20" name="CustomShape 19"/>
          <p:cNvSpPr/>
          <p:nvPr/>
        </p:nvSpPr>
        <p:spPr>
          <a:xfrm>
            <a:off x="2627784" y="339491"/>
            <a:ext cx="5851355" cy="418444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/>
              </a:rPr>
              <a:t>RDF </a:t>
            </a:r>
            <a:r>
              <a:rPr lang="en-US" b="1" dirty="0" smtClean="0">
                <a:latin typeface="Arial"/>
              </a:rPr>
              <a:t>Generation </a:t>
            </a:r>
            <a:r>
              <a:rPr lang="en-US" b="1" dirty="0" err="1" smtClean="0">
                <a:latin typeface="Arial"/>
              </a:rPr>
              <a:t>Generation</a:t>
            </a:r>
            <a:r>
              <a:rPr lang="en-US" b="1" dirty="0" smtClean="0">
                <a:latin typeface="Arial"/>
              </a:rPr>
              <a:t> </a:t>
            </a:r>
            <a:r>
              <a:rPr lang="en-US" b="1" dirty="0">
                <a:latin typeface="Arial"/>
              </a:rPr>
              <a:t>of geospatial </a:t>
            </a:r>
            <a:r>
              <a:rPr lang="en-US" b="1" dirty="0" smtClean="0">
                <a:latin typeface="Arial"/>
              </a:rPr>
              <a:t>RDF</a:t>
            </a:r>
            <a:endParaRPr dirty="0"/>
          </a:p>
        </p:txBody>
      </p:sp>
      <p:pic>
        <p:nvPicPr>
          <p:cNvPr id="21" name="Bilde 20"/>
          <p:cNvPicPr/>
          <p:nvPr/>
        </p:nvPicPr>
        <p:blipFill>
          <a:blip r:embed="rId6"/>
          <a:stretch>
            <a:fillRect/>
          </a:stretch>
        </p:blipFill>
        <p:spPr>
          <a:xfrm>
            <a:off x="4354674" y="2263874"/>
            <a:ext cx="731520" cy="731520"/>
          </a:xfrm>
          <a:prstGeom prst="rect">
            <a:avLst/>
          </a:prstGeom>
        </p:spPr>
      </p:pic>
      <p:sp>
        <p:nvSpPr>
          <p:cNvPr id="22" name="TekstSylinder 21"/>
          <p:cNvSpPr txBox="1"/>
          <p:nvPr/>
        </p:nvSpPr>
        <p:spPr>
          <a:xfrm>
            <a:off x="5251550" y="1727951"/>
            <a:ext cx="4295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From SHP to RDF Using shp2RDF </a:t>
            </a:r>
            <a:r>
              <a:rPr lang="en-US" b="1" dirty="0" smtClean="0"/>
              <a:t>library</a:t>
            </a:r>
          </a:p>
          <a:p>
            <a:r>
              <a:rPr lang="en-US" b="1" dirty="0"/>
              <a:t>a</a:t>
            </a:r>
            <a:r>
              <a:rPr lang="en-US" b="1" dirty="0" smtClean="0"/>
              <a:t>nd geometry2RDF library</a:t>
            </a:r>
            <a:endParaRPr lang="nb-NO" dirty="0"/>
          </a:p>
        </p:txBody>
      </p:sp>
      <p:sp>
        <p:nvSpPr>
          <p:cNvPr id="23" name="Pil høyre 22"/>
          <p:cNvSpPr/>
          <p:nvPr/>
        </p:nvSpPr>
        <p:spPr>
          <a:xfrm rot="1247656">
            <a:off x="5833774" y="2578587"/>
            <a:ext cx="901700" cy="90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4654209"/>
      </p:ext>
    </p:extLst>
  </p:cSld>
  <p:clrMapOvr>
    <a:masterClrMapping/>
  </p:clrMapOvr>
</p:sld>
</file>

<file path=ppt/theme/theme1.xml><?xml version="1.0" encoding="utf-8"?>
<a:theme xmlns:a="http://schemas.openxmlformats.org/drawingml/2006/main" name="Svart Norkart (4-3) 2">
  <a:themeElements>
    <a:clrScheme name="Norkart">
      <a:dk1>
        <a:srgbClr val="0C0C0C"/>
      </a:dk1>
      <a:lt1>
        <a:srgbClr val="F2F2F2"/>
      </a:lt1>
      <a:dk2>
        <a:srgbClr val="51A026"/>
      </a:dk2>
      <a:lt2>
        <a:srgbClr val="F2F2F2"/>
      </a:lt2>
      <a:accent1>
        <a:srgbClr val="41801E"/>
      </a:accent1>
      <a:accent2>
        <a:srgbClr val="7F7F7F"/>
      </a:accent2>
      <a:accent3>
        <a:srgbClr val="97D700"/>
      </a:accent3>
      <a:accent4>
        <a:srgbClr val="D8D8D8"/>
      </a:accent4>
      <a:accent5>
        <a:srgbClr val="344C00"/>
      </a:accent5>
      <a:accent6>
        <a:srgbClr val="E5FFAB"/>
      </a:accent6>
      <a:hlink>
        <a:srgbClr val="51A026"/>
      </a:hlink>
      <a:folHlink>
        <a:srgbClr val="97D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vit Norkart (16-9)" id="{4017383F-ED3F-4C13-8F77-5D13556EDDB3}" vid="{914E2B39-E9A5-44B1-82DE-59DBCE74E1F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Hvit Norkart (16-9)</Template>
  <TotalTime>51</TotalTime>
  <Words>353</Words>
  <Application>Microsoft Office PowerPoint</Application>
  <PresentationFormat>Skjermfremvisning (16:9)</PresentationFormat>
  <Paragraphs>139</Paragraphs>
  <Slides>13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Svart Norkart (4-3) 2</vt:lpstr>
      <vt:lpstr>Behind the magic of Linked Data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Behind the magic of Linked Data</dc:title>
  <dc:creator>Antonio Armas Diaz</dc:creator>
  <cp:lastModifiedBy>Antonio Armas Diaz</cp:lastModifiedBy>
  <cp:revision>17</cp:revision>
  <dcterms:created xsi:type="dcterms:W3CDTF">2014-09-17T04:32:09Z</dcterms:created>
  <dcterms:modified xsi:type="dcterms:W3CDTF">2014-09-17T06:17:00Z</dcterms:modified>
</cp:coreProperties>
</file>