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5" r:id="rId4"/>
    <p:sldId id="272" r:id="rId5"/>
    <p:sldId id="273" r:id="rId6"/>
    <p:sldId id="275" r:id="rId7"/>
    <p:sldId id="276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CCCC"/>
    <a:srgbClr val="F3F3F3"/>
    <a:srgbClr val="51A026"/>
    <a:srgbClr val="97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31" autoAdjust="0"/>
  </p:normalViewPr>
  <p:slideViewPr>
    <p:cSldViewPr>
      <p:cViewPr>
        <p:scale>
          <a:sx n="100" d="100"/>
          <a:sy n="100" d="100"/>
        </p:scale>
        <p:origin x="-1944" y="-1038"/>
      </p:cViewPr>
      <p:guideLst>
        <p:guide orient="horz" pos="1711"/>
        <p:guide pos="30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2F074-F153-402D-BB2F-8AA42B9C36E6}" type="datetimeFigureOut">
              <a:rPr lang="nb-NO" smtClean="0"/>
              <a:t>04.09.2013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C7277-CF76-44FE-A238-E4C5C0AEAF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7614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FME: Nytt nettsted, sertifiseringer, </a:t>
            </a:r>
            <a:r>
              <a:rPr lang="nb-NO" dirty="0" err="1" smtClean="0"/>
              <a:t>spesialiering</a:t>
            </a:r>
            <a:r>
              <a:rPr lang="nb-NO" dirty="0" smtClean="0"/>
              <a:t>, seminarer, FME uke (uke 12),</a:t>
            </a:r>
            <a:r>
              <a:rPr lang="nb-NO" baseline="0" dirty="0" smtClean="0"/>
              <a:t> FME portaler, GEOkonvertering.no</a:t>
            </a:r>
          </a:p>
          <a:p>
            <a:r>
              <a:rPr lang="nb-NO" baseline="0" dirty="0" smtClean="0"/>
              <a:t>Open Source GIS: </a:t>
            </a:r>
            <a:r>
              <a:rPr lang="nb-NO" baseline="0" dirty="0" err="1" smtClean="0"/>
              <a:t>OpenLayers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WebGL</a:t>
            </a:r>
            <a:r>
              <a:rPr lang="nb-NO" baseline="0" dirty="0" smtClean="0"/>
              <a:t>, HTML 5, </a:t>
            </a:r>
            <a:r>
              <a:rPr lang="nb-NO" baseline="0" dirty="0" err="1" smtClean="0"/>
              <a:t>Mapserver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PostGIS</a:t>
            </a:r>
            <a:r>
              <a:rPr lang="nb-NO" baseline="0" dirty="0" smtClean="0"/>
              <a:t>,</a:t>
            </a:r>
          </a:p>
          <a:p>
            <a:r>
              <a:rPr lang="nb-NO" baseline="0" dirty="0" smtClean="0"/>
              <a:t>Modulære løsninger: </a:t>
            </a:r>
            <a:r>
              <a:rPr lang="nb-NO" baseline="0" dirty="0" err="1" smtClean="0"/>
              <a:t>Norkart</a:t>
            </a:r>
            <a:r>
              <a:rPr lang="nb-NO" baseline="0" dirty="0" smtClean="0"/>
              <a:t>, ESRI, OS, FME ++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C7277-CF76-44FE-A238-E4C5C0AEAF19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7230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434D1-9C5B-4333-BF6A-3658C05D8CA9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2711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434D1-9C5B-4333-BF6A-3658C05D8CA9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2711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434D1-9C5B-4333-BF6A-3658C05D8CA9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2711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434D1-9C5B-4333-BF6A-3658C05D8CA9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271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434D1-9C5B-4333-BF6A-3658C05D8CA9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2711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434D1-9C5B-4333-BF6A-3658C05D8CA9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2711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434D1-9C5B-4333-BF6A-3658C05D8CA9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2711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434D1-9C5B-4333-BF6A-3658C05D8CA9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271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434D1-9C5B-4333-BF6A-3658C05D8CA9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2711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434D1-9C5B-4333-BF6A-3658C05D8CA9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271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434D1-9C5B-4333-BF6A-3658C05D8CA9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2711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434D1-9C5B-4333-BF6A-3658C05D8CA9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271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50" y="1770868"/>
            <a:ext cx="6187500" cy="160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38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2627784" y="1653648"/>
            <a:ext cx="3888000" cy="8586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nb-NO" sz="2000" i="1" cap="none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ctr" defTabSz="457200">
              <a:spcBef>
                <a:spcPct val="20000"/>
              </a:spcBef>
              <a:buFont typeface="Arial"/>
            </a:pPr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2628000" y="2493504"/>
            <a:ext cx="3888000" cy="564300"/>
          </a:xfrm>
        </p:spPr>
        <p:txBody>
          <a:bodyPr vert="horz" lIns="0" tIns="0" rIns="0" bIns="0" rtlCol="0" anchor="ctr">
            <a:normAutofit/>
          </a:bodyPr>
          <a:lstStyle>
            <a:lvl1pPr marL="342900" indent="-342900" algn="ctr">
              <a:buNone/>
              <a:defRPr lang="nb-NO" sz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 indent="0" algn="ctr" defTabSz="457200"/>
            <a:r>
              <a:rPr lang="nb-NO" smtClean="0"/>
              <a:t>Klikk for å redigere undertittelstil i malen</a:t>
            </a:r>
            <a:endParaRPr lang="nb-NO" dirty="0"/>
          </a:p>
        </p:txBody>
      </p:sp>
      <p:cxnSp>
        <p:nvCxnSpPr>
          <p:cNvPr id="5" name="Rett linje 4"/>
          <p:cNvCxnSpPr/>
          <p:nvPr userDrawn="1"/>
        </p:nvCxnSpPr>
        <p:spPr>
          <a:xfrm>
            <a:off x="2483768" y="1653648"/>
            <a:ext cx="0" cy="1404156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Rett linje 8"/>
          <p:cNvCxnSpPr/>
          <p:nvPr userDrawn="1"/>
        </p:nvCxnSpPr>
        <p:spPr>
          <a:xfrm>
            <a:off x="6660232" y="1653648"/>
            <a:ext cx="0" cy="1404156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Rett linje 7"/>
          <p:cNvCxnSpPr/>
          <p:nvPr userDrawn="1"/>
        </p:nvCxnSpPr>
        <p:spPr>
          <a:xfrm>
            <a:off x="467544" y="4731990"/>
            <a:ext cx="821925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Bild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37388" y="4814571"/>
            <a:ext cx="1113959" cy="2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4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bil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8743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linje 4"/>
          <p:cNvCxnSpPr/>
          <p:nvPr userDrawn="1"/>
        </p:nvCxnSpPr>
        <p:spPr>
          <a:xfrm>
            <a:off x="467544" y="4731990"/>
            <a:ext cx="821925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Bild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37388" y="4814571"/>
            <a:ext cx="1113959" cy="2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05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334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13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4" y="1215000"/>
            <a:ext cx="8207375" cy="3348391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cxnSp>
        <p:nvCxnSpPr>
          <p:cNvPr id="6" name="Rett linje 5"/>
          <p:cNvCxnSpPr/>
          <p:nvPr userDrawn="1"/>
        </p:nvCxnSpPr>
        <p:spPr>
          <a:xfrm>
            <a:off x="467544" y="4731990"/>
            <a:ext cx="821925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Bild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37388" y="4814571"/>
            <a:ext cx="1113959" cy="2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6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809600" y="1787400"/>
            <a:ext cx="3888000" cy="858600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809600" y="2643300"/>
            <a:ext cx="3888000" cy="5643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cxnSp>
        <p:nvCxnSpPr>
          <p:cNvPr id="10" name="Rett linje 9"/>
          <p:cNvCxnSpPr/>
          <p:nvPr userDrawn="1"/>
        </p:nvCxnSpPr>
        <p:spPr>
          <a:xfrm>
            <a:off x="4788024" y="1707654"/>
            <a:ext cx="3888432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>
            <a:off x="4788024" y="3273828"/>
            <a:ext cx="3888432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Bild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489852"/>
            <a:ext cx="569449" cy="73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4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 Nork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809600" y="1787400"/>
            <a:ext cx="3888000" cy="858600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809600" y="2643300"/>
            <a:ext cx="3888000" cy="5643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cxnSp>
        <p:nvCxnSpPr>
          <p:cNvPr id="10" name="Rett linje 9"/>
          <p:cNvCxnSpPr/>
          <p:nvPr userDrawn="1"/>
        </p:nvCxnSpPr>
        <p:spPr>
          <a:xfrm>
            <a:off x="4788024" y="1707654"/>
            <a:ext cx="3888432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>
            <a:off x="4788024" y="3273828"/>
            <a:ext cx="3888432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Bild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03381" y="3455276"/>
            <a:ext cx="2194666" cy="56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uten 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4" y="1215000"/>
            <a:ext cx="8207375" cy="3348019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cxnSp>
        <p:nvCxnSpPr>
          <p:cNvPr id="7" name="Rett linje 6"/>
          <p:cNvCxnSpPr/>
          <p:nvPr userDrawn="1"/>
        </p:nvCxnSpPr>
        <p:spPr>
          <a:xfrm>
            <a:off x="467544" y="4731990"/>
            <a:ext cx="821925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Bild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37388" y="4814571"/>
            <a:ext cx="1113959" cy="2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9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2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4" y="1215000"/>
            <a:ext cx="3959671" cy="3348372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innhold 3"/>
          <p:cNvSpPr>
            <a:spLocks noGrp="1"/>
          </p:cNvSpPr>
          <p:nvPr>
            <p:ph sz="quarter" idx="11"/>
          </p:nvPr>
        </p:nvSpPr>
        <p:spPr>
          <a:xfrm>
            <a:off x="4716017" y="1215000"/>
            <a:ext cx="3959671" cy="3348372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cxnSp>
        <p:nvCxnSpPr>
          <p:cNvPr id="10" name="Rett linje 9"/>
          <p:cNvCxnSpPr/>
          <p:nvPr userDrawn="1"/>
        </p:nvCxnSpPr>
        <p:spPr>
          <a:xfrm>
            <a:off x="467544" y="4731990"/>
            <a:ext cx="821925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" name="Bild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37388" y="4814571"/>
            <a:ext cx="1113959" cy="2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1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4" y="789552"/>
            <a:ext cx="3959671" cy="3780401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1"/>
          </p:nvPr>
        </p:nvSpPr>
        <p:spPr>
          <a:xfrm>
            <a:off x="4716017" y="789571"/>
            <a:ext cx="3959671" cy="3780401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cxnSp>
        <p:nvCxnSpPr>
          <p:cNvPr id="7" name="Rett linje 6"/>
          <p:cNvCxnSpPr/>
          <p:nvPr userDrawn="1"/>
        </p:nvCxnSpPr>
        <p:spPr>
          <a:xfrm>
            <a:off x="467544" y="4731990"/>
            <a:ext cx="821925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Bild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37388" y="4814571"/>
            <a:ext cx="1113959" cy="2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4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nhold uten 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4" y="789552"/>
            <a:ext cx="3959671" cy="3780401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1"/>
          </p:nvPr>
        </p:nvSpPr>
        <p:spPr>
          <a:xfrm>
            <a:off x="4716017" y="789571"/>
            <a:ext cx="3959671" cy="3780401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cxnSp>
        <p:nvCxnSpPr>
          <p:cNvPr id="7" name="Rett linje 6"/>
          <p:cNvCxnSpPr/>
          <p:nvPr userDrawn="1"/>
        </p:nvCxnSpPr>
        <p:spPr>
          <a:xfrm>
            <a:off x="467544" y="4731990"/>
            <a:ext cx="821925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Bild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37388" y="4814571"/>
            <a:ext cx="1113959" cy="2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6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ute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innhold 5"/>
          <p:cNvSpPr>
            <a:spLocks noGrp="1"/>
          </p:cNvSpPr>
          <p:nvPr>
            <p:ph sz="quarter" idx="10"/>
          </p:nvPr>
        </p:nvSpPr>
        <p:spPr>
          <a:xfrm>
            <a:off x="467494" y="141685"/>
            <a:ext cx="8208962" cy="4482703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cxnSp>
        <p:nvCxnSpPr>
          <p:cNvPr id="5" name="Rett linje 4"/>
          <p:cNvCxnSpPr/>
          <p:nvPr userDrawn="1"/>
        </p:nvCxnSpPr>
        <p:spPr>
          <a:xfrm>
            <a:off x="467544" y="4731990"/>
            <a:ext cx="821925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Bild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37388" y="4814571"/>
            <a:ext cx="1113959" cy="2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6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F3F3F3"/>
            </a:gs>
            <a:gs pos="100000">
              <a:srgbClr val="CCCCCC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1500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194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6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62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 cap="all" baseline="0">
          <a:solidFill>
            <a:schemeClr val="tx1">
              <a:lumMod val="95000"/>
              <a:lumOff val="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1A026"/>
        </a:buClr>
        <a:buFont typeface="Arial" pitchFamily="34" charset="0"/>
        <a:buChar char="•"/>
        <a:defRPr sz="2000" kern="1200">
          <a:solidFill>
            <a:schemeClr val="tx1">
              <a:lumMod val="95000"/>
              <a:lumOff val="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51A026"/>
        </a:buClr>
        <a:buFont typeface="Arial" pitchFamily="34" charset="0"/>
        <a:buChar char="–"/>
        <a:defRPr sz="1800" kern="1200">
          <a:solidFill>
            <a:schemeClr val="tx1">
              <a:lumMod val="95000"/>
              <a:lumOff val="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51A026"/>
        </a:buClr>
        <a:buFont typeface="Arial" pitchFamily="34" charset="0"/>
        <a:buChar char="•"/>
        <a:defRPr sz="1600" kern="1200">
          <a:solidFill>
            <a:schemeClr val="tx1">
              <a:lumMod val="95000"/>
              <a:lumOff val="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51A026"/>
        </a:buClr>
        <a:buFont typeface="Arial" pitchFamily="34" charset="0"/>
        <a:buChar char="–"/>
        <a:defRPr sz="1400" kern="1200">
          <a:solidFill>
            <a:schemeClr val="tx1">
              <a:lumMod val="95000"/>
              <a:lumOff val="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51A026"/>
        </a:buClr>
        <a:buFont typeface="Arial" pitchFamily="34" charset="0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1043609" y="3435846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 smtClean="0"/>
              <a:t>WEBATLAS - POWERED BY OPEN SOURCE</a:t>
            </a:r>
            <a:endParaRPr lang="nb-NO" sz="3200" dirty="0"/>
          </a:p>
        </p:txBody>
      </p:sp>
      <p:sp>
        <p:nvSpPr>
          <p:cNvPr id="5" name="TekstSylinder 4"/>
          <p:cNvSpPr txBox="1"/>
          <p:nvPr/>
        </p:nvSpPr>
        <p:spPr>
          <a:xfrm>
            <a:off x="5796136" y="437195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Hans Gunnar Steen </a:t>
            </a:r>
            <a:r>
              <a:rPr lang="nb-NO" sz="1400" dirty="0" err="1" smtClean="0"/>
              <a:t>Norkart</a:t>
            </a:r>
            <a:r>
              <a:rPr lang="nb-NO" sz="1400" dirty="0" smtClean="0"/>
              <a:t> AS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82174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WEBATLAS </a:t>
            </a:r>
            <a:r>
              <a:rPr lang="nb-NO" b="1" dirty="0" smtClean="0"/>
              <a:t>– OS og webserver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467544" y="987574"/>
            <a:ext cx="8207375" cy="3600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nb-NO" sz="8000" dirty="0"/>
          </a:p>
          <a:p>
            <a:r>
              <a:rPr lang="nb-NO" sz="7200" dirty="0" err="1" smtClean="0"/>
              <a:t>Postgis</a:t>
            </a:r>
            <a:r>
              <a:rPr lang="nb-NO" sz="7200" dirty="0" smtClean="0"/>
              <a:t>, </a:t>
            </a:r>
            <a:r>
              <a:rPr lang="nb-NO" sz="7200" dirty="0" err="1" smtClean="0"/>
              <a:t>Geoserver</a:t>
            </a:r>
            <a:r>
              <a:rPr lang="nb-NO" sz="7200" dirty="0" smtClean="0"/>
              <a:t> og </a:t>
            </a:r>
            <a:r>
              <a:rPr lang="nb-NO" sz="7200" dirty="0" err="1" smtClean="0"/>
              <a:t>Mapproxy</a:t>
            </a:r>
            <a:r>
              <a:rPr lang="nb-NO" sz="7200" dirty="0" smtClean="0"/>
              <a:t> kjører på både Windows og Linux</a:t>
            </a:r>
          </a:p>
          <a:p>
            <a:pPr marL="0" indent="0">
              <a:buNone/>
            </a:pPr>
            <a:r>
              <a:rPr lang="nb-NO" sz="7200" dirty="0" smtClean="0"/>
              <a:t> </a:t>
            </a:r>
          </a:p>
          <a:p>
            <a:r>
              <a:rPr lang="nb-NO" sz="7200" dirty="0" smtClean="0"/>
              <a:t>Har kjørt på Windows server 2008 en god stund.</a:t>
            </a:r>
          </a:p>
          <a:p>
            <a:endParaRPr lang="nb-NO" sz="7200" dirty="0" smtClean="0"/>
          </a:p>
          <a:p>
            <a:r>
              <a:rPr lang="nb-NO" sz="7200" dirty="0" smtClean="0"/>
              <a:t>Utvikling av disse foregår stort sett på Linux.</a:t>
            </a:r>
          </a:p>
          <a:p>
            <a:endParaRPr lang="nb-NO" sz="7200" dirty="0" smtClean="0"/>
          </a:p>
          <a:p>
            <a:r>
              <a:rPr lang="nb-NO" sz="7200" dirty="0" err="1" smtClean="0"/>
              <a:t>Norkart</a:t>
            </a:r>
            <a:r>
              <a:rPr lang="nb-NO" sz="7200" dirty="0" smtClean="0"/>
              <a:t> byttet til Linux-servere med </a:t>
            </a:r>
            <a:r>
              <a:rPr lang="nb-NO" sz="7200" dirty="0" err="1" smtClean="0"/>
              <a:t>Tomcat</a:t>
            </a:r>
            <a:r>
              <a:rPr lang="nb-NO" sz="7200" dirty="0" smtClean="0"/>
              <a:t> i 2011</a:t>
            </a:r>
          </a:p>
          <a:p>
            <a:endParaRPr lang="nb-NO" sz="7200" dirty="0" smtClean="0"/>
          </a:p>
          <a:p>
            <a:r>
              <a:rPr lang="nb-NO" sz="7200" dirty="0" smtClean="0"/>
              <a:t>«Vedtatt sannhet» at Linuxservere er bedre egnet for drift enn Windows</a:t>
            </a:r>
          </a:p>
          <a:p>
            <a:pPr marL="0" indent="0">
              <a:buNone/>
            </a:pPr>
            <a:r>
              <a:rPr lang="nb-NO" sz="7200" dirty="0" smtClean="0"/>
              <a:t>     </a:t>
            </a:r>
            <a:r>
              <a:rPr lang="nb-NO" sz="7200" dirty="0" err="1"/>
              <a:t>p</a:t>
            </a:r>
            <a:r>
              <a:rPr lang="nb-NO" sz="7200" dirty="0" err="1" smtClean="0"/>
              <a:t>ga</a:t>
            </a:r>
            <a:r>
              <a:rPr lang="nb-NO" sz="7200" dirty="0" smtClean="0"/>
              <a:t> stabilitet, sikkerhet, mindre hardwarekrav, lavere kostnader og frihet til å    </a:t>
            </a:r>
          </a:p>
          <a:p>
            <a:pPr marL="0" indent="0">
              <a:buNone/>
            </a:pPr>
            <a:r>
              <a:rPr lang="nb-NO" sz="7200" dirty="0" smtClean="0"/>
              <a:t>     velge </a:t>
            </a:r>
            <a:r>
              <a:rPr lang="nb-NO" sz="7200" dirty="0" err="1" smtClean="0"/>
              <a:t>software</a:t>
            </a:r>
            <a:r>
              <a:rPr lang="nb-NO" sz="7200" dirty="0" smtClean="0"/>
              <a:t> «a la carte».</a:t>
            </a:r>
          </a:p>
          <a:p>
            <a:pPr marL="0" indent="0">
              <a:buNone/>
            </a:pPr>
            <a:r>
              <a:rPr lang="nb-NO" sz="7200" dirty="0" smtClean="0"/>
              <a:t>  </a:t>
            </a:r>
            <a:br>
              <a:rPr lang="nb-NO" sz="7200" dirty="0" smtClean="0"/>
            </a:br>
            <a:endParaRPr lang="nb-NO" sz="2500" dirty="0" smtClean="0"/>
          </a:p>
          <a:p>
            <a:endParaRPr lang="nb-NO" sz="2700" dirty="0" smtClean="0"/>
          </a:p>
          <a:p>
            <a:pPr marL="0" indent="0">
              <a:buNone/>
            </a:pPr>
            <a:endParaRPr lang="nb-NO" sz="2700" dirty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9878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39552" y="195486"/>
            <a:ext cx="8229600" cy="857250"/>
          </a:xfrm>
        </p:spPr>
        <p:txBody>
          <a:bodyPr/>
          <a:lstStyle/>
          <a:p>
            <a:r>
              <a:rPr lang="nb-NO" b="1" dirty="0"/>
              <a:t>WEBATLAS </a:t>
            </a:r>
            <a:r>
              <a:rPr lang="nb-NO" b="1" dirty="0" smtClean="0"/>
              <a:t>– dataflyt</a:t>
            </a:r>
            <a:br>
              <a:rPr lang="nb-NO" b="1" dirty="0" smtClean="0"/>
            </a:b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467544" y="771550"/>
            <a:ext cx="8207375" cy="3816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sz="7200" dirty="0" smtClean="0"/>
              <a:t>  </a:t>
            </a:r>
            <a:br>
              <a:rPr lang="nb-NO" sz="7200" dirty="0" smtClean="0"/>
            </a:br>
            <a:endParaRPr lang="nb-NO" sz="2500" dirty="0" smtClean="0"/>
          </a:p>
          <a:p>
            <a:endParaRPr lang="nb-NO" sz="2700" dirty="0" smtClean="0"/>
          </a:p>
          <a:p>
            <a:pPr marL="0" indent="0">
              <a:buNone/>
            </a:pPr>
            <a:endParaRPr lang="nb-NO" sz="2700" dirty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    </a:t>
            </a:r>
          </a:p>
        </p:txBody>
      </p:sp>
      <p:sp>
        <p:nvSpPr>
          <p:cNvPr id="8" name="Avrundet rektangel 7"/>
          <p:cNvSpPr/>
          <p:nvPr/>
        </p:nvSpPr>
        <p:spPr>
          <a:xfrm>
            <a:off x="611560" y="843558"/>
            <a:ext cx="86409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000" u="sng" dirty="0" smtClean="0"/>
              <a:t>Data</a:t>
            </a:r>
          </a:p>
          <a:p>
            <a:pPr algn="ctr"/>
            <a:r>
              <a:rPr lang="nb-NO" sz="1600" dirty="0" smtClean="0"/>
              <a:t>SOSI</a:t>
            </a:r>
          </a:p>
          <a:p>
            <a:pPr algn="ctr"/>
            <a:r>
              <a:rPr lang="nb-NO" sz="1600" dirty="0" smtClean="0"/>
              <a:t>OSM</a:t>
            </a:r>
          </a:p>
          <a:p>
            <a:pPr algn="ctr"/>
            <a:r>
              <a:rPr lang="nb-NO" dirty="0" smtClean="0"/>
              <a:t>…</a:t>
            </a:r>
          </a:p>
        </p:txBody>
      </p:sp>
      <p:cxnSp>
        <p:nvCxnSpPr>
          <p:cNvPr id="14" name="Rett pil 13"/>
          <p:cNvCxnSpPr/>
          <p:nvPr/>
        </p:nvCxnSpPr>
        <p:spPr>
          <a:xfrm>
            <a:off x="1619672" y="1506687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vrundet rektangel 14"/>
          <p:cNvSpPr/>
          <p:nvPr/>
        </p:nvSpPr>
        <p:spPr>
          <a:xfrm>
            <a:off x="3203848" y="1314989"/>
            <a:ext cx="108582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POSTGIS</a:t>
            </a:r>
            <a:endParaRPr lang="nb-NO" dirty="0"/>
          </a:p>
        </p:txBody>
      </p:sp>
      <p:sp>
        <p:nvSpPr>
          <p:cNvPr id="16" name="Avrundet rektangel 15"/>
          <p:cNvSpPr/>
          <p:nvPr/>
        </p:nvSpPr>
        <p:spPr>
          <a:xfrm>
            <a:off x="1907704" y="987574"/>
            <a:ext cx="792088" cy="3344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rgbClr val="FFFFFF"/>
                </a:solidFill>
              </a:rPr>
              <a:t>FME</a:t>
            </a:r>
            <a:endParaRPr lang="nb-NO" dirty="0">
              <a:solidFill>
                <a:srgbClr val="FFFFFF"/>
              </a:solidFill>
            </a:endParaRPr>
          </a:p>
        </p:txBody>
      </p:sp>
      <p:sp>
        <p:nvSpPr>
          <p:cNvPr id="17" name="Avrundet rektangel 16"/>
          <p:cNvSpPr/>
          <p:nvPr/>
        </p:nvSpPr>
        <p:spPr>
          <a:xfrm>
            <a:off x="1619672" y="1655525"/>
            <a:ext cx="1440160" cy="3344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rgbClr val="FFFFFF"/>
                </a:solidFill>
              </a:rPr>
              <a:t>OSM2PGSQL</a:t>
            </a:r>
            <a:endParaRPr lang="nb-NO" dirty="0">
              <a:solidFill>
                <a:srgbClr val="FFFFFF"/>
              </a:solidFill>
            </a:endParaRPr>
          </a:p>
        </p:txBody>
      </p:sp>
      <p:cxnSp>
        <p:nvCxnSpPr>
          <p:cNvPr id="21" name="Rett pil 20"/>
          <p:cNvCxnSpPr/>
          <p:nvPr/>
        </p:nvCxnSpPr>
        <p:spPr>
          <a:xfrm>
            <a:off x="4427984" y="1513719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vrundet rektangel 21"/>
          <p:cNvSpPr/>
          <p:nvPr/>
        </p:nvSpPr>
        <p:spPr>
          <a:xfrm>
            <a:off x="6012160" y="1322021"/>
            <a:ext cx="136815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GEOSERVER</a:t>
            </a:r>
            <a:endParaRPr lang="nb-NO" dirty="0"/>
          </a:p>
        </p:txBody>
      </p:sp>
      <p:sp>
        <p:nvSpPr>
          <p:cNvPr id="23" name="Avrundet rektangel 22"/>
          <p:cNvSpPr/>
          <p:nvPr/>
        </p:nvSpPr>
        <p:spPr>
          <a:xfrm>
            <a:off x="611560" y="2283718"/>
            <a:ext cx="109455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000" u="sng" dirty="0" smtClean="0"/>
              <a:t>Styles</a:t>
            </a:r>
          </a:p>
          <a:p>
            <a:pPr algn="ctr"/>
            <a:r>
              <a:rPr lang="nb-NO" sz="1600" dirty="0" smtClean="0"/>
              <a:t>GXU/GXT</a:t>
            </a:r>
          </a:p>
        </p:txBody>
      </p:sp>
      <p:cxnSp>
        <p:nvCxnSpPr>
          <p:cNvPr id="24" name="Rett pil 23"/>
          <p:cNvCxnSpPr/>
          <p:nvPr/>
        </p:nvCxnSpPr>
        <p:spPr>
          <a:xfrm>
            <a:off x="1905819" y="2664529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vrundet rektangel 24"/>
          <p:cNvSpPr/>
          <p:nvPr/>
        </p:nvSpPr>
        <p:spPr>
          <a:xfrm>
            <a:off x="1905819" y="2813367"/>
            <a:ext cx="1440160" cy="3344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rgbClr val="FFFFFF"/>
                </a:solidFill>
              </a:rPr>
              <a:t>GL2SLD</a:t>
            </a:r>
            <a:endParaRPr lang="nb-NO" dirty="0">
              <a:solidFill>
                <a:srgbClr val="FFFFFF"/>
              </a:solidFill>
            </a:endParaRPr>
          </a:p>
        </p:txBody>
      </p:sp>
      <p:sp>
        <p:nvSpPr>
          <p:cNvPr id="26" name="Avrundet rektangel 25"/>
          <p:cNvSpPr/>
          <p:nvPr/>
        </p:nvSpPr>
        <p:spPr>
          <a:xfrm>
            <a:off x="3491880" y="2479863"/>
            <a:ext cx="108582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SLD</a:t>
            </a:r>
            <a:endParaRPr lang="nb-NO" dirty="0"/>
          </a:p>
        </p:txBody>
      </p:sp>
      <p:cxnSp>
        <p:nvCxnSpPr>
          <p:cNvPr id="28" name="Rett pil 27"/>
          <p:cNvCxnSpPr/>
          <p:nvPr/>
        </p:nvCxnSpPr>
        <p:spPr>
          <a:xfrm flipV="1">
            <a:off x="4716016" y="1822748"/>
            <a:ext cx="1152128" cy="841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tt linje 36"/>
          <p:cNvCxnSpPr/>
          <p:nvPr/>
        </p:nvCxnSpPr>
        <p:spPr>
          <a:xfrm>
            <a:off x="7236296" y="1691353"/>
            <a:ext cx="0" cy="1600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/>
          <p:cNvCxnSpPr/>
          <p:nvPr/>
        </p:nvCxnSpPr>
        <p:spPr>
          <a:xfrm flipH="1">
            <a:off x="683568" y="3291830"/>
            <a:ext cx="6552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tt linje 44"/>
          <p:cNvCxnSpPr/>
          <p:nvPr/>
        </p:nvCxnSpPr>
        <p:spPr>
          <a:xfrm>
            <a:off x="683568" y="329183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pil 46"/>
          <p:cNvCxnSpPr/>
          <p:nvPr/>
        </p:nvCxnSpPr>
        <p:spPr>
          <a:xfrm>
            <a:off x="683568" y="393990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vrundet rektangel 47"/>
          <p:cNvSpPr/>
          <p:nvPr/>
        </p:nvSpPr>
        <p:spPr>
          <a:xfrm>
            <a:off x="1179661" y="3507854"/>
            <a:ext cx="144623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000" u="sng" dirty="0" err="1" smtClean="0"/>
              <a:t>Mapproxy</a:t>
            </a:r>
            <a:endParaRPr lang="nb-NO" sz="2000" u="sng" dirty="0" smtClean="0"/>
          </a:p>
          <a:p>
            <a:pPr algn="ctr"/>
            <a:r>
              <a:rPr lang="nb-NO" sz="1600" dirty="0" err="1" smtClean="0"/>
              <a:t>Tilecache</a:t>
            </a:r>
            <a:endParaRPr lang="nb-NO" sz="1600" dirty="0" smtClean="0"/>
          </a:p>
          <a:p>
            <a:pPr algn="ctr"/>
            <a:r>
              <a:rPr lang="nb-NO" sz="1600" dirty="0" err="1" smtClean="0"/>
              <a:t>Wmsproxy</a:t>
            </a:r>
            <a:endParaRPr lang="nb-NO" sz="1600" dirty="0" smtClean="0"/>
          </a:p>
        </p:txBody>
      </p:sp>
      <p:sp>
        <p:nvSpPr>
          <p:cNvPr id="49" name="Avrundet rektangel 48"/>
          <p:cNvSpPr/>
          <p:nvPr/>
        </p:nvSpPr>
        <p:spPr>
          <a:xfrm>
            <a:off x="7211888" y="3541365"/>
            <a:ext cx="144623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000" u="sng" dirty="0" smtClean="0"/>
              <a:t>Klient</a:t>
            </a:r>
          </a:p>
          <a:p>
            <a:pPr algn="ctr"/>
            <a:r>
              <a:rPr lang="nb-NO" sz="1600" dirty="0" smtClean="0"/>
              <a:t>Tiles</a:t>
            </a:r>
          </a:p>
          <a:p>
            <a:pPr algn="ctr"/>
            <a:r>
              <a:rPr lang="nb-NO" sz="1600" dirty="0" err="1" smtClean="0"/>
              <a:t>Wms</a:t>
            </a:r>
            <a:endParaRPr lang="nb-NO" sz="1600" dirty="0" smtClean="0"/>
          </a:p>
        </p:txBody>
      </p:sp>
      <p:cxnSp>
        <p:nvCxnSpPr>
          <p:cNvPr id="51" name="Rett pil 50"/>
          <p:cNvCxnSpPr/>
          <p:nvPr/>
        </p:nvCxnSpPr>
        <p:spPr>
          <a:xfrm flipH="1">
            <a:off x="2771800" y="3939902"/>
            <a:ext cx="4176464" cy="33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tt pil 5"/>
          <p:cNvCxnSpPr/>
          <p:nvPr/>
        </p:nvCxnSpPr>
        <p:spPr>
          <a:xfrm flipH="1" flipV="1">
            <a:off x="7380312" y="1822748"/>
            <a:ext cx="554694" cy="1613098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WEBATLAS </a:t>
            </a:r>
            <a:r>
              <a:rPr lang="nb-NO" b="1" dirty="0" smtClean="0"/>
              <a:t>– Open </a:t>
            </a:r>
            <a:r>
              <a:rPr lang="nb-NO" b="1" dirty="0" err="1" smtClean="0"/>
              <a:t>source</a:t>
            </a:r>
            <a:r>
              <a:rPr lang="nb-NO" b="1" dirty="0" smtClean="0"/>
              <a:t> utfordringer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467544" y="987574"/>
            <a:ext cx="8207375" cy="3600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nb-NO" sz="8000" dirty="0"/>
          </a:p>
          <a:p>
            <a:r>
              <a:rPr lang="nb-NO" sz="7200" dirty="0" smtClean="0"/>
              <a:t>«</a:t>
            </a:r>
            <a:r>
              <a:rPr lang="nb-NO" sz="7200" dirty="0" err="1" smtClean="0"/>
              <a:t>Kartfolk</a:t>
            </a:r>
            <a:r>
              <a:rPr lang="nb-NO" sz="7200" dirty="0" smtClean="0"/>
              <a:t>» er ofte GIS – </a:t>
            </a:r>
            <a:r>
              <a:rPr lang="nb-NO" sz="7200" u="sng" dirty="0" smtClean="0"/>
              <a:t>brukere</a:t>
            </a:r>
            <a:r>
              <a:rPr lang="nb-NO" sz="7200" dirty="0" smtClean="0"/>
              <a:t>. Vant med Windows. Linuxprogrammer, installasjon, feilsøking mm oppfattes som uvant og </a:t>
            </a:r>
            <a:r>
              <a:rPr lang="nb-NO" sz="7200" dirty="0" smtClean="0"/>
              <a:t>vanskelig</a:t>
            </a:r>
            <a:endParaRPr lang="nb-NO" sz="7200" dirty="0" smtClean="0"/>
          </a:p>
          <a:p>
            <a:r>
              <a:rPr lang="nb-NO" sz="7200" dirty="0" smtClean="0"/>
              <a:t>Ingen «kundestøtte» å ringe til eller spørre når noe feiler. Må søke og finne ut av ting </a:t>
            </a:r>
            <a:r>
              <a:rPr lang="nb-NO" sz="7200" dirty="0" smtClean="0"/>
              <a:t>selv</a:t>
            </a:r>
            <a:endParaRPr lang="nb-NO" sz="7200" dirty="0" smtClean="0"/>
          </a:p>
          <a:p>
            <a:r>
              <a:rPr lang="nb-NO" sz="7200" dirty="0" smtClean="0"/>
              <a:t>Mye bra ressurser – men ofte relativt høy brukerterskel for å kunne dra nytte av </a:t>
            </a:r>
            <a:r>
              <a:rPr lang="nb-NO" sz="7200" dirty="0" smtClean="0"/>
              <a:t>det</a:t>
            </a:r>
            <a:endParaRPr lang="nb-NO" sz="7200" dirty="0" smtClean="0"/>
          </a:p>
          <a:p>
            <a:r>
              <a:rPr lang="nb-NO" sz="7200" dirty="0" smtClean="0"/>
              <a:t>Omfattende jobb å konvertere alle data og tegneregler – selv om dette </a:t>
            </a:r>
          </a:p>
          <a:p>
            <a:pPr marL="0" indent="0">
              <a:buNone/>
            </a:pPr>
            <a:r>
              <a:rPr lang="nb-NO" sz="7200" dirty="0" smtClean="0"/>
              <a:t>      i stor grad er en </a:t>
            </a:r>
            <a:r>
              <a:rPr lang="nb-NO" sz="7200" dirty="0" smtClean="0"/>
              <a:t>engangsjobb</a:t>
            </a:r>
            <a:endParaRPr lang="nb-NO" sz="7200" dirty="0" smtClean="0"/>
          </a:p>
          <a:p>
            <a:r>
              <a:rPr lang="nb-NO" sz="7200" dirty="0" smtClean="0"/>
              <a:t>Kartografiske symboler kan være vanskelig å gjenskape</a:t>
            </a:r>
          </a:p>
          <a:p>
            <a:r>
              <a:rPr lang="nb-NO" sz="7200" dirty="0" smtClean="0"/>
              <a:t>Intern motstand - «Not </a:t>
            </a:r>
            <a:r>
              <a:rPr lang="nb-NO" sz="7200" dirty="0" err="1" smtClean="0"/>
              <a:t>invented</a:t>
            </a:r>
            <a:r>
              <a:rPr lang="nb-NO" sz="7200" dirty="0" smtClean="0"/>
              <a:t> </a:t>
            </a:r>
            <a:r>
              <a:rPr lang="nb-NO" sz="7200" dirty="0" err="1" smtClean="0"/>
              <a:t>here</a:t>
            </a:r>
            <a:r>
              <a:rPr lang="nb-NO" sz="7200" dirty="0" smtClean="0"/>
              <a:t>» - syndromet  </a:t>
            </a:r>
          </a:p>
          <a:p>
            <a:r>
              <a:rPr lang="nb-NO" sz="7200" dirty="0" smtClean="0"/>
              <a:t>Alltid usikkerhet med nye programmer og nye produksjonsløyper </a:t>
            </a:r>
            <a:br>
              <a:rPr lang="nb-NO" sz="7200" dirty="0" smtClean="0"/>
            </a:br>
            <a:endParaRPr lang="nb-NO" sz="2500" dirty="0" smtClean="0"/>
          </a:p>
          <a:p>
            <a:endParaRPr lang="nb-NO" sz="2700" dirty="0" smtClean="0"/>
          </a:p>
          <a:p>
            <a:pPr marL="0" indent="0">
              <a:buNone/>
            </a:pPr>
            <a:endParaRPr lang="nb-NO" sz="2700" dirty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06158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WEBATLAS </a:t>
            </a:r>
            <a:r>
              <a:rPr lang="nb-NO" b="1" dirty="0" smtClean="0"/>
              <a:t>– Open </a:t>
            </a:r>
            <a:r>
              <a:rPr lang="nb-NO" b="1" dirty="0" err="1" smtClean="0"/>
              <a:t>source</a:t>
            </a:r>
            <a:r>
              <a:rPr lang="nb-NO" b="1" dirty="0" smtClean="0"/>
              <a:t> Erfaringer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467544" y="987574"/>
            <a:ext cx="8207375" cy="3600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nb-NO" sz="8000" dirty="0"/>
          </a:p>
          <a:p>
            <a:r>
              <a:rPr lang="nb-NO" sz="7200" dirty="0" smtClean="0"/>
              <a:t>Stort sett svært gode</a:t>
            </a:r>
          </a:p>
          <a:p>
            <a:r>
              <a:rPr lang="nb-NO" sz="7200" dirty="0" smtClean="0"/>
              <a:t>Preprosessering av data (nesten) eliminert – mye tid spart</a:t>
            </a:r>
          </a:p>
          <a:p>
            <a:r>
              <a:rPr lang="nb-NO" sz="7200" dirty="0" smtClean="0"/>
              <a:t>Styling i SLD langt mer fleksibel enn i GISLINE </a:t>
            </a:r>
          </a:p>
          <a:p>
            <a:r>
              <a:rPr lang="nb-NO" sz="7200" dirty="0" smtClean="0"/>
              <a:t>Finner (nesten) alltid ut av feil</a:t>
            </a:r>
          </a:p>
          <a:p>
            <a:r>
              <a:rPr lang="nb-NO" sz="7200" dirty="0" smtClean="0"/>
              <a:t>Driftsstabilitet </a:t>
            </a:r>
            <a:r>
              <a:rPr lang="nb-NO" sz="7200" dirty="0" smtClean="0"/>
              <a:t>økt – </a:t>
            </a:r>
            <a:r>
              <a:rPr lang="nb-NO" sz="7200" dirty="0" smtClean="0"/>
              <a:t>ingen serverkrasj på Linux etter 2 års drift</a:t>
            </a:r>
            <a:endParaRPr lang="nb-NO" sz="7200" dirty="0" smtClean="0"/>
          </a:p>
          <a:p>
            <a:r>
              <a:rPr lang="nb-NO" sz="7200" dirty="0" smtClean="0"/>
              <a:t>Raskere responstid </a:t>
            </a:r>
          </a:p>
          <a:p>
            <a:r>
              <a:rPr lang="nb-NO" sz="7200" dirty="0" smtClean="0"/>
              <a:t>Raskere </a:t>
            </a:r>
            <a:r>
              <a:rPr lang="nb-NO" sz="7200" dirty="0" err="1" smtClean="0"/>
              <a:t>bugfix</a:t>
            </a:r>
            <a:r>
              <a:rPr lang="nb-NO" sz="7200" dirty="0" smtClean="0"/>
              <a:t> </a:t>
            </a:r>
          </a:p>
          <a:p>
            <a:r>
              <a:rPr lang="nb-NO" sz="7200" dirty="0" smtClean="0"/>
              <a:t>Bedre dokumentasjon</a:t>
            </a:r>
          </a:p>
          <a:p>
            <a:r>
              <a:rPr lang="nb-NO" sz="7200" dirty="0" smtClean="0"/>
              <a:t>Lavere kostnader</a:t>
            </a:r>
          </a:p>
          <a:p>
            <a:r>
              <a:rPr lang="nb-NO" sz="7200" dirty="0" smtClean="0"/>
              <a:t>Kan bruke ressurser på å skape bedre produkter for kundene i stedet for å finne opp hjulet på nytt.</a:t>
            </a:r>
          </a:p>
          <a:p>
            <a:pPr marL="0" indent="0">
              <a:buNone/>
            </a:pPr>
            <a:r>
              <a:rPr lang="nb-NO" sz="7200" dirty="0" smtClean="0"/>
              <a:t/>
            </a:r>
            <a:br>
              <a:rPr lang="nb-NO" sz="7200" dirty="0" smtClean="0"/>
            </a:br>
            <a:endParaRPr lang="nb-NO" sz="2500" dirty="0" smtClean="0"/>
          </a:p>
          <a:p>
            <a:endParaRPr lang="nb-NO" sz="2700" dirty="0" smtClean="0"/>
          </a:p>
          <a:p>
            <a:pPr marL="0" indent="0">
              <a:buNone/>
            </a:pPr>
            <a:endParaRPr lang="nb-NO" sz="2700" dirty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4877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/>
              <a:t>Spørsmål 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467544" y="987574"/>
            <a:ext cx="8207375" cy="3600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nb-NO" sz="8000" dirty="0"/>
          </a:p>
          <a:p>
            <a:pPr marL="0" indent="0">
              <a:buNone/>
            </a:pPr>
            <a:r>
              <a:rPr lang="nb-NO" sz="7200" dirty="0" smtClean="0"/>
              <a:t/>
            </a:r>
            <a:br>
              <a:rPr lang="nb-NO" sz="7200" dirty="0" smtClean="0"/>
            </a:br>
            <a:endParaRPr lang="nb-NO" sz="2500" dirty="0" smtClean="0"/>
          </a:p>
          <a:p>
            <a:endParaRPr lang="nb-NO" sz="2700" dirty="0" smtClean="0"/>
          </a:p>
          <a:p>
            <a:pPr marL="0" indent="0">
              <a:buNone/>
            </a:pPr>
            <a:endParaRPr lang="nb-NO" sz="2700" dirty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07823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WEBATLAS - </a:t>
            </a:r>
            <a:r>
              <a:rPr lang="nb-NO" b="1" dirty="0" smtClean="0"/>
              <a:t>bakgrunn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smtClean="0"/>
              <a:t>WEBATLAS – </a:t>
            </a:r>
            <a:r>
              <a:rPr lang="nb-NO" dirty="0" err="1" smtClean="0"/>
              <a:t>wms’er</a:t>
            </a:r>
            <a:r>
              <a:rPr lang="nb-NO" dirty="0" smtClean="0"/>
              <a:t>, </a:t>
            </a:r>
            <a:r>
              <a:rPr lang="nb-NO" dirty="0" err="1" smtClean="0"/>
              <a:t>tilecacher</a:t>
            </a:r>
            <a:r>
              <a:rPr lang="nb-NO" dirty="0" smtClean="0"/>
              <a:t>, søk, ruteplanlegger, API</a:t>
            </a:r>
            <a:endParaRPr lang="nb-NO" dirty="0" smtClean="0"/>
          </a:p>
          <a:p>
            <a:r>
              <a:rPr lang="nb-NO" dirty="0" smtClean="0"/>
              <a:t>Startet 2006 – </a:t>
            </a:r>
            <a:r>
              <a:rPr lang="nb-NO" dirty="0" smtClean="0"/>
              <a:t>Z</a:t>
            </a:r>
            <a:r>
              <a:rPr lang="nb-NO" dirty="0" smtClean="0"/>
              <a:t>ett.no </a:t>
            </a:r>
            <a:r>
              <a:rPr lang="nb-NO" dirty="0" smtClean="0"/>
              <a:t>størst med </a:t>
            </a:r>
            <a:r>
              <a:rPr lang="nb-NO" dirty="0" err="1" smtClean="0"/>
              <a:t>ca</a:t>
            </a:r>
            <a:r>
              <a:rPr lang="nb-NO" dirty="0" smtClean="0"/>
              <a:t> 10 </a:t>
            </a:r>
            <a:r>
              <a:rPr lang="nb-NO" dirty="0" err="1" smtClean="0"/>
              <a:t>mill</a:t>
            </a:r>
            <a:r>
              <a:rPr lang="nb-NO" dirty="0" smtClean="0"/>
              <a:t> </a:t>
            </a:r>
            <a:r>
              <a:rPr lang="nb-NO" dirty="0" smtClean="0"/>
              <a:t>klikk</a:t>
            </a:r>
          </a:p>
          <a:p>
            <a:r>
              <a:rPr lang="nb-NO" dirty="0" smtClean="0"/>
              <a:t>Dekker </a:t>
            </a:r>
            <a:r>
              <a:rPr lang="nb-NO" dirty="0" smtClean="0"/>
              <a:t>kun Norge fram til 2009</a:t>
            </a:r>
          </a:p>
          <a:p>
            <a:r>
              <a:rPr lang="nb-NO" dirty="0" smtClean="0"/>
              <a:t>Dekker </a:t>
            </a:r>
            <a:r>
              <a:rPr lang="nb-NO" dirty="0" smtClean="0"/>
              <a:t>Sverige fra 2009  </a:t>
            </a:r>
          </a:p>
          <a:p>
            <a:r>
              <a:rPr lang="nb-NO" dirty="0" smtClean="0"/>
              <a:t>Dekker hele Europa fra 2011</a:t>
            </a:r>
          </a:p>
          <a:p>
            <a:r>
              <a:rPr lang="nb-NO" dirty="0" smtClean="0"/>
              <a:t>2012 – passert 1 </a:t>
            </a:r>
            <a:r>
              <a:rPr lang="nb-NO" dirty="0" err="1" smtClean="0"/>
              <a:t>mrd</a:t>
            </a:r>
            <a:r>
              <a:rPr lang="nb-NO" dirty="0" smtClean="0"/>
              <a:t> klikk </a:t>
            </a:r>
          </a:p>
          <a:p>
            <a:r>
              <a:rPr lang="nb-NO" dirty="0" smtClean="0"/>
              <a:t>Store kunder som </a:t>
            </a:r>
            <a:r>
              <a:rPr lang="nb-NO" dirty="0" smtClean="0"/>
              <a:t>1881.no og </a:t>
            </a:r>
            <a:r>
              <a:rPr lang="nb-NO" dirty="0" smtClean="0"/>
              <a:t>Finn.no er sterke drivere</a:t>
            </a:r>
          </a:p>
          <a:p>
            <a:r>
              <a:rPr lang="nb-NO" dirty="0" smtClean="0"/>
              <a:t>Trafikk på mobil, nettbrett og </a:t>
            </a:r>
            <a:r>
              <a:rPr lang="nb-NO" dirty="0" err="1" smtClean="0"/>
              <a:t>apps</a:t>
            </a:r>
            <a:r>
              <a:rPr lang="nb-NO" dirty="0" smtClean="0"/>
              <a:t> øker sterkt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5374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WEBATLAS - </a:t>
            </a:r>
            <a:r>
              <a:rPr lang="nb-NO" b="1" dirty="0" smtClean="0"/>
              <a:t>utfordringer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539552" y="915566"/>
            <a:ext cx="8207375" cy="3805022"/>
          </a:xfrm>
        </p:spPr>
        <p:txBody>
          <a:bodyPr>
            <a:normAutofit fontScale="25000" lnSpcReduction="20000"/>
          </a:bodyPr>
          <a:lstStyle/>
          <a:p>
            <a:r>
              <a:rPr lang="nb-NO" sz="7600" dirty="0" smtClean="0"/>
              <a:t>WEBATLAS </a:t>
            </a:r>
            <a:r>
              <a:rPr lang="nb-NO" sz="7600" dirty="0" smtClean="0"/>
              <a:t>opprinnelig basert </a:t>
            </a:r>
            <a:r>
              <a:rPr lang="nb-NO" sz="7600" dirty="0" smtClean="0"/>
              <a:t>på egenutviklet tileserver og </a:t>
            </a:r>
            <a:r>
              <a:rPr lang="nb-NO" sz="7600" dirty="0" err="1" smtClean="0"/>
              <a:t>wms</a:t>
            </a:r>
            <a:endParaRPr lang="nb-NO" sz="7600" dirty="0" smtClean="0"/>
          </a:p>
          <a:p>
            <a:endParaRPr lang="nb-NO" sz="7600" dirty="0" smtClean="0"/>
          </a:p>
          <a:p>
            <a:r>
              <a:rPr lang="nb-NO" sz="7600" dirty="0" smtClean="0"/>
              <a:t>Økt trafikk – </a:t>
            </a:r>
            <a:r>
              <a:rPr lang="nb-NO" sz="7600" dirty="0" err="1" smtClean="0"/>
              <a:t>software</a:t>
            </a:r>
            <a:r>
              <a:rPr lang="nb-NO" sz="7600" dirty="0" smtClean="0"/>
              <a:t> ikke oppskalert for økt </a:t>
            </a:r>
            <a:r>
              <a:rPr lang="nb-NO" sz="7600" dirty="0" smtClean="0"/>
              <a:t>vekst/kompleksitet - </a:t>
            </a:r>
            <a:r>
              <a:rPr lang="nb-NO" sz="7600" dirty="0" smtClean="0"/>
              <a:t>ingen</a:t>
            </a:r>
          </a:p>
          <a:p>
            <a:pPr marL="0" indent="0">
              <a:buNone/>
            </a:pPr>
            <a:r>
              <a:rPr lang="nb-NO" sz="7600" dirty="0"/>
              <a:t> </a:t>
            </a:r>
            <a:r>
              <a:rPr lang="nb-NO" sz="7600" dirty="0" smtClean="0"/>
              <a:t>    </a:t>
            </a:r>
            <a:r>
              <a:rPr lang="nb-NO" sz="7600" dirty="0" err="1" smtClean="0"/>
              <a:t>flertrådhåndtering</a:t>
            </a:r>
            <a:r>
              <a:rPr lang="nb-NO" sz="7600" dirty="0" smtClean="0"/>
              <a:t> på vektor.</a:t>
            </a:r>
            <a:endParaRPr lang="nb-NO" sz="7600" dirty="0" smtClean="0"/>
          </a:p>
          <a:p>
            <a:endParaRPr lang="nb-NO" sz="7600" dirty="0" smtClean="0"/>
          </a:p>
          <a:p>
            <a:r>
              <a:rPr lang="nb-NO" sz="7600" dirty="0" smtClean="0"/>
              <a:t>Sårbart – få utviklere - kan slutte eller jobbe med andre ting</a:t>
            </a:r>
          </a:p>
          <a:p>
            <a:endParaRPr lang="nb-NO" sz="7600" dirty="0" smtClean="0"/>
          </a:p>
          <a:p>
            <a:r>
              <a:rPr lang="nb-NO" sz="7600" dirty="0" smtClean="0"/>
              <a:t>Mer gøy å utvikle enn å dokumentere og </a:t>
            </a:r>
            <a:r>
              <a:rPr lang="nb-NO" sz="7600" dirty="0" smtClean="0"/>
              <a:t>reparere….</a:t>
            </a:r>
            <a:endParaRPr lang="nb-NO" sz="7600" dirty="0" smtClean="0"/>
          </a:p>
          <a:p>
            <a:endParaRPr lang="nb-NO" sz="7600" dirty="0"/>
          </a:p>
          <a:p>
            <a:r>
              <a:rPr lang="nb-NO" sz="7600" dirty="0" smtClean="0"/>
              <a:t>Nye og komplekse data krever mer bearbeiding enn </a:t>
            </a:r>
            <a:r>
              <a:rPr lang="nb-NO" sz="7600" dirty="0" smtClean="0"/>
              <a:t>SOSI </a:t>
            </a:r>
            <a:endParaRPr lang="nb-NO" sz="7600" dirty="0" smtClean="0"/>
          </a:p>
          <a:p>
            <a:endParaRPr lang="nb-NO" sz="7600" dirty="0" smtClean="0"/>
          </a:p>
          <a:p>
            <a:r>
              <a:rPr lang="nb-NO" sz="7600" dirty="0" smtClean="0"/>
              <a:t>Det som er viktig for WEBATLAS er ikke nødvendigvis viktig for </a:t>
            </a:r>
          </a:p>
          <a:p>
            <a:pPr marL="0" indent="0">
              <a:buNone/>
            </a:pPr>
            <a:r>
              <a:rPr lang="nb-NO" sz="7600" dirty="0" smtClean="0"/>
              <a:t>     andre deler av </a:t>
            </a:r>
            <a:r>
              <a:rPr lang="nb-NO" sz="7600" dirty="0" err="1" smtClean="0"/>
              <a:t>Norkarts</a:t>
            </a:r>
            <a:r>
              <a:rPr lang="nb-NO" sz="7600" dirty="0" smtClean="0"/>
              <a:t> </a:t>
            </a:r>
            <a:r>
              <a:rPr lang="nb-NO" sz="7600" dirty="0" smtClean="0"/>
              <a:t>virksomhet.</a:t>
            </a:r>
          </a:p>
          <a:p>
            <a:pPr marL="0" indent="0">
              <a:buNone/>
            </a:pPr>
            <a:endParaRPr lang="nb-NO" sz="7600" dirty="0" smtClean="0"/>
          </a:p>
          <a:p>
            <a:endParaRPr lang="nb-NO" sz="2700" dirty="0" smtClean="0"/>
          </a:p>
          <a:p>
            <a:pPr marL="0" indent="0">
              <a:buNone/>
            </a:pPr>
            <a:endParaRPr lang="nb-NO" sz="2700" dirty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98278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WEBATLAS - </a:t>
            </a:r>
            <a:r>
              <a:rPr lang="nb-NO" b="1" dirty="0" smtClean="0"/>
              <a:t>løsninger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nb-NO" sz="7600" dirty="0" smtClean="0"/>
              <a:t>Mange </a:t>
            </a:r>
            <a:r>
              <a:rPr lang="nb-NO" sz="7600" dirty="0" smtClean="0"/>
              <a:t>triggere </a:t>
            </a:r>
            <a:r>
              <a:rPr lang="nb-NO" sz="7600" dirty="0" smtClean="0"/>
              <a:t>– krav om nye data - hva skal man bruke?</a:t>
            </a:r>
          </a:p>
          <a:p>
            <a:endParaRPr lang="nb-NO" sz="7600" dirty="0"/>
          </a:p>
          <a:p>
            <a:r>
              <a:rPr lang="nb-NO" sz="7600" dirty="0" smtClean="0"/>
              <a:t>1 generasjon ‘Europadata’ – konvertere til </a:t>
            </a:r>
            <a:r>
              <a:rPr lang="nb-NO" sz="7600" dirty="0" err="1" smtClean="0"/>
              <a:t>Quadri</a:t>
            </a:r>
            <a:r>
              <a:rPr lang="nb-NO" sz="7600" dirty="0" smtClean="0"/>
              <a:t>. Mye jobb!</a:t>
            </a:r>
          </a:p>
          <a:p>
            <a:endParaRPr lang="nb-NO" sz="7600" dirty="0" smtClean="0"/>
          </a:p>
          <a:p>
            <a:r>
              <a:rPr lang="nb-NO" sz="7600" dirty="0" smtClean="0"/>
              <a:t>Hint om </a:t>
            </a:r>
            <a:r>
              <a:rPr lang="nb-NO" sz="7600" dirty="0" err="1" smtClean="0"/>
              <a:t>PostGIS</a:t>
            </a:r>
            <a:r>
              <a:rPr lang="nb-NO" sz="7600" dirty="0" smtClean="0"/>
              <a:t>/</a:t>
            </a:r>
            <a:r>
              <a:rPr lang="nb-NO" sz="7600" dirty="0" err="1" smtClean="0"/>
              <a:t>Geoserver</a:t>
            </a:r>
            <a:r>
              <a:rPr lang="nb-NO" sz="7600" dirty="0" smtClean="0"/>
              <a:t>/OSM fra </a:t>
            </a:r>
            <a:r>
              <a:rPr lang="nb-NO" sz="7600" dirty="0" err="1" smtClean="0"/>
              <a:t>Norkartkolleger</a:t>
            </a:r>
            <a:endParaRPr lang="nb-NO" sz="7600" dirty="0" smtClean="0"/>
          </a:p>
          <a:p>
            <a:endParaRPr lang="nb-NO" sz="7600" dirty="0" smtClean="0"/>
          </a:p>
          <a:p>
            <a:r>
              <a:rPr lang="nb-NO" sz="7600" dirty="0" smtClean="0"/>
              <a:t>Orientere seg i jungel av </a:t>
            </a:r>
            <a:r>
              <a:rPr lang="nb-NO" sz="7600" dirty="0" err="1" smtClean="0"/>
              <a:t>software</a:t>
            </a:r>
            <a:r>
              <a:rPr lang="nb-NO" sz="7600" dirty="0" smtClean="0"/>
              <a:t> – kjøre test</a:t>
            </a:r>
          </a:p>
          <a:p>
            <a:endParaRPr lang="nb-NO" sz="7600" dirty="0" smtClean="0"/>
          </a:p>
          <a:p>
            <a:r>
              <a:rPr lang="nb-NO" sz="7600" dirty="0" smtClean="0"/>
              <a:t>Utvikle/justere produksjonsløyper</a:t>
            </a:r>
          </a:p>
          <a:p>
            <a:endParaRPr lang="nb-NO" sz="7600" dirty="0" smtClean="0"/>
          </a:p>
          <a:p>
            <a:r>
              <a:rPr lang="nb-NO" sz="7600" dirty="0" smtClean="0"/>
              <a:t>Vurdere resultat</a:t>
            </a:r>
          </a:p>
          <a:p>
            <a:pPr lvl="1"/>
            <a:endParaRPr lang="nb-NO" sz="2500" dirty="0" smtClean="0"/>
          </a:p>
          <a:p>
            <a:endParaRPr lang="nb-NO" sz="2700" dirty="0" smtClean="0"/>
          </a:p>
          <a:p>
            <a:pPr marL="0" indent="0">
              <a:buNone/>
            </a:pPr>
            <a:endParaRPr lang="nb-NO" sz="2700" dirty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5303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WEBATLAS </a:t>
            </a:r>
            <a:r>
              <a:rPr lang="nb-NO" b="1" dirty="0" smtClean="0"/>
              <a:t>–  GISLINE VS Open </a:t>
            </a:r>
            <a:r>
              <a:rPr lang="nb-NO" b="1" dirty="0" err="1" smtClean="0"/>
              <a:t>source</a:t>
            </a:r>
            <a:r>
              <a:rPr lang="nb-NO" b="1" dirty="0" smtClean="0"/>
              <a:t> - 5 nivåer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nb-NO" sz="2500" dirty="0" smtClean="0"/>
          </a:p>
          <a:p>
            <a:endParaRPr lang="nb-NO" sz="2700" dirty="0" smtClean="0"/>
          </a:p>
          <a:p>
            <a:pPr marL="0" indent="0">
              <a:buNone/>
            </a:pPr>
            <a:endParaRPr lang="nb-NO" sz="2700" dirty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    </a:t>
            </a:r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23835"/>
              </p:ext>
            </p:extLst>
          </p:nvPr>
        </p:nvGraphicFramePr>
        <p:xfrm>
          <a:off x="583851" y="1306686"/>
          <a:ext cx="7732566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45"/>
                <a:gridCol w="3168352"/>
                <a:gridCol w="3312369"/>
              </a:tblGrid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GISLINE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Open </a:t>
                      </a:r>
                      <a:r>
                        <a:rPr lang="nb-NO" dirty="0" err="1" smtClean="0"/>
                        <a:t>source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Data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Norge Digitalt, NASA, </a:t>
                      </a:r>
                      <a:r>
                        <a:rPr lang="nb-NO" dirty="0" err="1" smtClean="0"/>
                        <a:t>Corinne</a:t>
                      </a:r>
                      <a:r>
                        <a:rPr lang="nb-NO" dirty="0" smtClean="0"/>
                        <a:t>, </a:t>
                      </a:r>
                      <a:r>
                        <a:rPr lang="nb-NO" dirty="0" err="1" smtClean="0"/>
                        <a:t>OpenStreetmap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/>
                        <a:t>Norge Digitalt, NASA, </a:t>
                      </a:r>
                      <a:r>
                        <a:rPr lang="nb-NO" dirty="0" err="1" smtClean="0"/>
                        <a:t>Corinne</a:t>
                      </a:r>
                      <a:r>
                        <a:rPr lang="nb-NO" dirty="0" smtClean="0"/>
                        <a:t>, </a:t>
                      </a:r>
                      <a:r>
                        <a:rPr lang="nb-NO" dirty="0" err="1" smtClean="0"/>
                        <a:t>OpenStreetMap</a:t>
                      </a:r>
                      <a:endParaRPr lang="nb-NO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Lagring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Quadri</a:t>
                      </a:r>
                      <a:r>
                        <a:rPr lang="nb-NO" dirty="0" smtClean="0"/>
                        <a:t> og Indekserte filer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err="1" smtClean="0"/>
                        <a:t>Postgis</a:t>
                      </a:r>
                      <a:r>
                        <a:rPr lang="nb-NO" dirty="0" smtClean="0"/>
                        <a:t> </a:t>
                      </a:r>
                      <a:r>
                        <a:rPr lang="nb-NO" dirty="0" smtClean="0"/>
                        <a:t>(</a:t>
                      </a:r>
                      <a:r>
                        <a:rPr lang="nb-NO" dirty="0" err="1" smtClean="0"/>
                        <a:t>OpenGeo</a:t>
                      </a:r>
                      <a:r>
                        <a:rPr lang="nb-NO" smtClean="0"/>
                        <a:t> Suite)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WMS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2 </a:t>
                      </a:r>
                      <a:r>
                        <a:rPr lang="nb-NO" dirty="0" err="1" smtClean="0"/>
                        <a:t>stk</a:t>
                      </a:r>
                      <a:r>
                        <a:rPr lang="nb-NO" dirty="0" smtClean="0"/>
                        <a:t> GISLINE WMS(</a:t>
                      </a:r>
                      <a:r>
                        <a:rPr lang="nb-NO" dirty="0" err="1" smtClean="0"/>
                        <a:t>ortofoto</a:t>
                      </a:r>
                      <a:r>
                        <a:rPr lang="nb-NO" dirty="0" smtClean="0"/>
                        <a:t> og vektor)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Geoserver</a:t>
                      </a:r>
                      <a:r>
                        <a:rPr lang="nb-NO" dirty="0" smtClean="0"/>
                        <a:t> WMS (</a:t>
                      </a:r>
                      <a:r>
                        <a:rPr lang="nb-NO" dirty="0" err="1" smtClean="0"/>
                        <a:t>OpenGeo</a:t>
                      </a:r>
                      <a:r>
                        <a:rPr lang="nb-NO" dirty="0" smtClean="0"/>
                        <a:t> Suite)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Tileserver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Egenutviklet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Mapproxy</a:t>
                      </a:r>
                      <a:endParaRPr lang="nb-NO" dirty="0"/>
                    </a:p>
                  </a:txBody>
                  <a:tcPr/>
                </a:tc>
              </a:tr>
              <a:tr h="252824">
                <a:tc>
                  <a:txBody>
                    <a:bodyPr/>
                    <a:lstStyle/>
                    <a:p>
                      <a:r>
                        <a:rPr lang="nb-NO" dirty="0" smtClean="0"/>
                        <a:t>OS og webserver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Windows server 2012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Windows Server</a:t>
                      </a:r>
                      <a:r>
                        <a:rPr lang="nb-NO" baseline="0" dirty="0" smtClean="0"/>
                        <a:t> 2012/</a:t>
                      </a:r>
                    </a:p>
                    <a:p>
                      <a:r>
                        <a:rPr lang="nb-NO" baseline="0" dirty="0" smtClean="0"/>
                        <a:t>Linux </a:t>
                      </a:r>
                      <a:r>
                        <a:rPr lang="nb-NO" baseline="0" dirty="0" err="1" smtClean="0"/>
                        <a:t>CentOS</a:t>
                      </a:r>
                      <a:r>
                        <a:rPr lang="nb-NO" baseline="0" dirty="0" smtClean="0"/>
                        <a:t>(Gratis «klone» av </a:t>
                      </a:r>
                      <a:r>
                        <a:rPr lang="nb-NO" baseline="0" dirty="0" err="1" smtClean="0"/>
                        <a:t>RedHat</a:t>
                      </a:r>
                      <a:r>
                        <a:rPr lang="nb-NO" baseline="0" dirty="0" smtClean="0"/>
                        <a:t>) med </a:t>
                      </a:r>
                      <a:r>
                        <a:rPr lang="nb-NO" baseline="0" dirty="0" err="1" smtClean="0"/>
                        <a:t>Tomcat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23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WEBATLAS - </a:t>
            </a:r>
            <a:r>
              <a:rPr lang="nb-NO" b="1" dirty="0" smtClean="0"/>
              <a:t>DATA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nb-NO" sz="7600" dirty="0" smtClean="0"/>
              <a:t>Nasjonale datasett ofte avgiftsbelagt – for dyrt å bruke i Europa.</a:t>
            </a:r>
          </a:p>
          <a:p>
            <a:endParaRPr lang="nb-NO" sz="7600" dirty="0" smtClean="0"/>
          </a:p>
          <a:p>
            <a:r>
              <a:rPr lang="nb-NO" sz="7600" dirty="0" smtClean="0"/>
              <a:t>NASA har </a:t>
            </a:r>
            <a:r>
              <a:rPr lang="nb-NO" sz="7600" dirty="0" smtClean="0"/>
              <a:t>satellittbilder </a:t>
            </a:r>
            <a:r>
              <a:rPr lang="nb-NO" sz="7600" dirty="0" smtClean="0"/>
              <a:t>gratis – GMTED/SRTM mm.</a:t>
            </a:r>
          </a:p>
          <a:p>
            <a:endParaRPr lang="nb-NO" sz="7600" dirty="0" smtClean="0"/>
          </a:p>
          <a:p>
            <a:r>
              <a:rPr lang="nb-NO" sz="7600" dirty="0" err="1" smtClean="0"/>
              <a:t>Corine</a:t>
            </a:r>
            <a:r>
              <a:rPr lang="nb-NO" sz="7600" dirty="0" smtClean="0"/>
              <a:t> – Arealdekke for hele Europa er tilgjengeliggjort gjennom  </a:t>
            </a:r>
          </a:p>
          <a:p>
            <a:pPr marL="0" indent="0">
              <a:buNone/>
            </a:pPr>
            <a:r>
              <a:rPr lang="nb-NO" sz="7600" dirty="0"/>
              <a:t> </a:t>
            </a:r>
            <a:r>
              <a:rPr lang="nb-NO" sz="7600" dirty="0" smtClean="0"/>
              <a:t>    European Environment </a:t>
            </a:r>
            <a:r>
              <a:rPr lang="nb-NO" sz="7600" dirty="0" err="1" smtClean="0"/>
              <a:t>Agency</a:t>
            </a:r>
            <a:endParaRPr lang="nb-NO" sz="7600" dirty="0" smtClean="0"/>
          </a:p>
          <a:p>
            <a:pPr marL="0" indent="0">
              <a:buNone/>
            </a:pPr>
            <a:endParaRPr lang="nb-NO" sz="7600" dirty="0"/>
          </a:p>
          <a:p>
            <a:r>
              <a:rPr lang="nb-NO" sz="7600" dirty="0" err="1" smtClean="0"/>
              <a:t>OpenStreetMap</a:t>
            </a:r>
            <a:r>
              <a:rPr lang="nb-NO" sz="7600" dirty="0" smtClean="0"/>
              <a:t> </a:t>
            </a:r>
            <a:r>
              <a:rPr lang="nb-NO" sz="7600" dirty="0" smtClean="0"/>
              <a:t>– Open Source kartdata for hele verden. Editeres av</a:t>
            </a:r>
          </a:p>
          <a:p>
            <a:pPr marL="0" indent="0">
              <a:buNone/>
            </a:pPr>
            <a:r>
              <a:rPr lang="nb-NO" sz="7600" dirty="0" smtClean="0"/>
              <a:t>     </a:t>
            </a:r>
            <a:r>
              <a:rPr lang="nb-NO" sz="7600" dirty="0" err="1" smtClean="0"/>
              <a:t>brukerene</a:t>
            </a:r>
            <a:r>
              <a:rPr lang="nb-NO" sz="7600" dirty="0" smtClean="0"/>
              <a:t>.</a:t>
            </a:r>
          </a:p>
          <a:p>
            <a:pPr marL="0" indent="0">
              <a:buNone/>
            </a:pPr>
            <a:r>
              <a:rPr lang="nb-NO" sz="7600" dirty="0" smtClean="0"/>
              <a:t> </a:t>
            </a:r>
          </a:p>
          <a:p>
            <a:endParaRPr lang="nb-NO" sz="7600" dirty="0" smtClean="0"/>
          </a:p>
          <a:p>
            <a:pPr lvl="1"/>
            <a:endParaRPr lang="nb-NO" sz="2500" dirty="0" smtClean="0"/>
          </a:p>
          <a:p>
            <a:endParaRPr lang="nb-NO" sz="2700" dirty="0" smtClean="0"/>
          </a:p>
          <a:p>
            <a:pPr marL="0" indent="0">
              <a:buNone/>
            </a:pPr>
            <a:endParaRPr lang="nb-NO" sz="2700" dirty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1091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WEBATLAS - </a:t>
            </a:r>
            <a:r>
              <a:rPr lang="nb-NO" b="1" dirty="0" smtClean="0"/>
              <a:t>Lagring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nb-NO" sz="7600" dirty="0" err="1" smtClean="0"/>
              <a:t>PostGIS</a:t>
            </a:r>
            <a:r>
              <a:rPr lang="nb-NO" sz="7600" dirty="0" smtClean="0"/>
              <a:t> – Spatial </a:t>
            </a:r>
            <a:r>
              <a:rPr lang="nb-NO" sz="7600" dirty="0" err="1" smtClean="0"/>
              <a:t>extension</a:t>
            </a:r>
            <a:r>
              <a:rPr lang="nb-NO" sz="7600" dirty="0" smtClean="0"/>
              <a:t> til </a:t>
            </a:r>
            <a:r>
              <a:rPr lang="nb-NO" sz="7600" dirty="0" err="1" smtClean="0"/>
              <a:t>PostgreSQL</a:t>
            </a:r>
            <a:r>
              <a:rPr lang="nb-NO" sz="7600" dirty="0"/>
              <a:t> </a:t>
            </a:r>
            <a:r>
              <a:rPr lang="nb-NO" sz="7600" dirty="0" smtClean="0"/>
              <a:t>– verdensledende </a:t>
            </a:r>
            <a:r>
              <a:rPr lang="nb-NO" sz="7600" dirty="0" err="1" smtClean="0"/>
              <a:t>o</a:t>
            </a:r>
            <a:r>
              <a:rPr lang="nb-NO" sz="7600" dirty="0" err="1" smtClean="0"/>
              <a:t>pen</a:t>
            </a:r>
            <a:r>
              <a:rPr lang="nb-NO" sz="7600" dirty="0" smtClean="0"/>
              <a:t> </a:t>
            </a:r>
            <a:r>
              <a:rPr lang="nb-NO" sz="7600" dirty="0" err="1" smtClean="0"/>
              <a:t>source</a:t>
            </a:r>
            <a:r>
              <a:rPr lang="nb-NO" sz="7600" dirty="0" smtClean="0"/>
              <a:t> </a:t>
            </a:r>
            <a:r>
              <a:rPr lang="nb-NO" sz="7600" dirty="0" smtClean="0"/>
              <a:t>relasjonsdatabase</a:t>
            </a:r>
          </a:p>
          <a:p>
            <a:r>
              <a:rPr lang="nb-NO" sz="7600" dirty="0" smtClean="0"/>
              <a:t>Lagrer geometri i en egen kolonne(WKB) – ellers lik en vanlig database.</a:t>
            </a:r>
          </a:p>
          <a:p>
            <a:r>
              <a:rPr lang="nb-NO" sz="7600" dirty="0" smtClean="0"/>
              <a:t>Støtte for raster via </a:t>
            </a:r>
            <a:r>
              <a:rPr lang="nb-NO" sz="7600" dirty="0" err="1" smtClean="0"/>
              <a:t>plugin</a:t>
            </a:r>
            <a:endParaRPr lang="nb-NO" sz="7600" dirty="0"/>
          </a:p>
          <a:p>
            <a:r>
              <a:rPr lang="nb-NO" sz="7600" dirty="0" smtClean="0"/>
              <a:t>Håndterer store datamengder langt bedre enn GISLINE.</a:t>
            </a:r>
          </a:p>
          <a:p>
            <a:r>
              <a:rPr lang="nb-NO" sz="7600" dirty="0" smtClean="0"/>
              <a:t>Lang rekke innbygde romlige analyser</a:t>
            </a:r>
          </a:p>
          <a:p>
            <a:r>
              <a:rPr lang="nb-NO" sz="7600" dirty="0" smtClean="0"/>
              <a:t>Kan(og må) </a:t>
            </a:r>
            <a:r>
              <a:rPr lang="nb-NO" sz="7600" dirty="0" smtClean="0"/>
              <a:t>indekseres for non-spatial og spatial søk.</a:t>
            </a:r>
          </a:p>
          <a:p>
            <a:r>
              <a:rPr lang="nb-NO" sz="7600" dirty="0" smtClean="0"/>
              <a:t>Ingen behov for konvertering til andre formater – brukes direkte</a:t>
            </a:r>
          </a:p>
          <a:p>
            <a:pPr marL="0" indent="0">
              <a:buNone/>
            </a:pPr>
            <a:r>
              <a:rPr lang="nb-NO" sz="7600" dirty="0"/>
              <a:t> </a:t>
            </a:r>
            <a:r>
              <a:rPr lang="nb-NO" sz="7600" dirty="0" smtClean="0"/>
              <a:t>    av </a:t>
            </a:r>
            <a:r>
              <a:rPr lang="nb-NO" sz="7600" dirty="0" err="1" smtClean="0"/>
              <a:t>wms</a:t>
            </a:r>
            <a:r>
              <a:rPr lang="nb-NO" sz="7600" dirty="0" smtClean="0"/>
              <a:t> og andre klienter</a:t>
            </a:r>
          </a:p>
          <a:p>
            <a:pPr marL="0" indent="0">
              <a:buNone/>
            </a:pPr>
            <a:r>
              <a:rPr lang="nb-NO" sz="7600" dirty="0" smtClean="0"/>
              <a:t> </a:t>
            </a:r>
          </a:p>
          <a:p>
            <a:endParaRPr lang="nb-NO" sz="7600" dirty="0" smtClean="0"/>
          </a:p>
          <a:p>
            <a:pPr lvl="1"/>
            <a:endParaRPr lang="nb-NO" sz="2500" dirty="0" smtClean="0"/>
          </a:p>
          <a:p>
            <a:endParaRPr lang="nb-NO" sz="2700" dirty="0" smtClean="0"/>
          </a:p>
          <a:p>
            <a:pPr marL="0" indent="0">
              <a:buNone/>
            </a:pPr>
            <a:endParaRPr lang="nb-NO" sz="2700" dirty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70241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WEBATLAS - </a:t>
            </a:r>
            <a:r>
              <a:rPr lang="nb-NO" b="1" dirty="0" err="1" smtClean="0"/>
              <a:t>wms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nb-NO" sz="8000" dirty="0"/>
          </a:p>
          <a:p>
            <a:r>
              <a:rPr lang="nb-NO" sz="7200" dirty="0" err="1" smtClean="0"/>
              <a:t>Geoserver</a:t>
            </a:r>
            <a:r>
              <a:rPr lang="nb-NO" sz="7200" dirty="0" smtClean="0"/>
              <a:t> - </a:t>
            </a:r>
            <a:r>
              <a:rPr lang="nb-NO" sz="7200" dirty="0"/>
              <a:t>Open Source </a:t>
            </a:r>
            <a:r>
              <a:rPr lang="nb-NO" sz="7200" dirty="0" err="1"/>
              <a:t>wms</a:t>
            </a:r>
            <a:r>
              <a:rPr lang="nb-NO" sz="7200" dirty="0"/>
              <a:t>/</a:t>
            </a:r>
            <a:r>
              <a:rPr lang="nb-NO" sz="7200" dirty="0" err="1"/>
              <a:t>wfs</a:t>
            </a:r>
            <a:r>
              <a:rPr lang="nb-NO" sz="7200" dirty="0"/>
              <a:t>. Støtter også </a:t>
            </a:r>
            <a:r>
              <a:rPr lang="nb-NO" sz="7200" dirty="0" smtClean="0"/>
              <a:t>GFI</a:t>
            </a:r>
          </a:p>
          <a:p>
            <a:r>
              <a:rPr lang="nb-NO" sz="7200" dirty="0"/>
              <a:t>Rask med å implementere OGC-standarder</a:t>
            </a:r>
          </a:p>
          <a:p>
            <a:r>
              <a:rPr lang="nb-NO" sz="7200" dirty="0"/>
              <a:t>Godt dokumentert og testet – stor brukergruppe</a:t>
            </a:r>
          </a:p>
          <a:p>
            <a:r>
              <a:rPr lang="nb-NO" sz="7200" dirty="0"/>
              <a:t>Masse ressurser og brukergrupper på </a:t>
            </a:r>
            <a:r>
              <a:rPr lang="nb-NO" sz="7200" dirty="0" smtClean="0"/>
              <a:t>nettet</a:t>
            </a:r>
            <a:endParaRPr lang="nb-NO" sz="7200" dirty="0"/>
          </a:p>
          <a:p>
            <a:r>
              <a:rPr lang="nb-NO" sz="7200" dirty="0"/>
              <a:t>Direkte kontakt med </a:t>
            </a:r>
            <a:r>
              <a:rPr lang="nb-NO" sz="7200" dirty="0" smtClean="0"/>
              <a:t>utviklere – eller man kan kode selv</a:t>
            </a:r>
            <a:endParaRPr lang="nb-NO" sz="7200" dirty="0"/>
          </a:p>
          <a:p>
            <a:r>
              <a:rPr lang="nb-NO" sz="7600" dirty="0" smtClean="0"/>
              <a:t>Støtter en rekke standard GIS-formater, </a:t>
            </a:r>
            <a:r>
              <a:rPr lang="nb-NO" sz="7600" dirty="0" err="1" smtClean="0"/>
              <a:t>f.eks</a:t>
            </a:r>
            <a:r>
              <a:rPr lang="nb-NO" sz="7600" dirty="0" smtClean="0"/>
              <a:t> Shape og </a:t>
            </a:r>
            <a:r>
              <a:rPr lang="nb-NO" sz="7600" dirty="0" err="1" smtClean="0"/>
              <a:t>PostGIS</a:t>
            </a:r>
            <a:endParaRPr lang="nb-NO" sz="7600" dirty="0" smtClean="0"/>
          </a:p>
          <a:p>
            <a:r>
              <a:rPr lang="nb-NO" sz="7600" dirty="0" smtClean="0"/>
              <a:t>Støtte for raster</a:t>
            </a:r>
            <a:endParaRPr lang="nb-NO" sz="7600" dirty="0"/>
          </a:p>
          <a:p>
            <a:r>
              <a:rPr lang="nb-NO" sz="7600" dirty="0" smtClean="0"/>
              <a:t>Benytter SLD til styling</a:t>
            </a:r>
          </a:p>
          <a:p>
            <a:r>
              <a:rPr lang="nb-NO" sz="7600" dirty="0" smtClean="0"/>
              <a:t>Støtter dynamisk SLD – kan sende parameter med </a:t>
            </a:r>
            <a:r>
              <a:rPr lang="nb-NO" sz="7600" dirty="0" err="1" smtClean="0"/>
              <a:t>wms-request</a:t>
            </a:r>
            <a:endParaRPr lang="nb-NO" sz="7600" dirty="0" smtClean="0"/>
          </a:p>
          <a:p>
            <a:r>
              <a:rPr lang="nb-NO" sz="7600" dirty="0" smtClean="0"/>
              <a:t>Dynamisk tekstplassering/kollisjonstesting</a:t>
            </a:r>
          </a:p>
          <a:p>
            <a:pPr lvl="1"/>
            <a:endParaRPr lang="nb-NO" sz="2500" dirty="0" smtClean="0"/>
          </a:p>
          <a:p>
            <a:endParaRPr lang="nb-NO" sz="2700" dirty="0" smtClean="0"/>
          </a:p>
          <a:p>
            <a:pPr marL="0" indent="0">
              <a:buNone/>
            </a:pPr>
            <a:endParaRPr lang="nb-NO" sz="2700" dirty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29643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WEBATLAS - </a:t>
            </a:r>
            <a:r>
              <a:rPr lang="nb-NO" b="1" dirty="0" smtClean="0"/>
              <a:t>Tileserver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nb-NO" sz="8000" dirty="0"/>
          </a:p>
          <a:p>
            <a:r>
              <a:rPr lang="nb-NO" sz="7200" dirty="0" err="1" smtClean="0"/>
              <a:t>Mapproxy</a:t>
            </a:r>
            <a:r>
              <a:rPr lang="nb-NO" sz="7200" dirty="0" smtClean="0"/>
              <a:t> – Open Source tileserver/</a:t>
            </a:r>
            <a:r>
              <a:rPr lang="nb-NO" sz="7200" dirty="0" err="1" smtClean="0"/>
              <a:t>proxyserver</a:t>
            </a:r>
            <a:r>
              <a:rPr lang="nb-NO" sz="7200" dirty="0" smtClean="0"/>
              <a:t> </a:t>
            </a:r>
          </a:p>
          <a:p>
            <a:r>
              <a:rPr lang="nb-NO" sz="7200" dirty="0" smtClean="0"/>
              <a:t>Bygger en pyramide av kartfliser basert på tidligere </a:t>
            </a:r>
            <a:r>
              <a:rPr lang="nb-NO" sz="7200" dirty="0" err="1" smtClean="0"/>
              <a:t>wms-requests</a:t>
            </a:r>
            <a:endParaRPr lang="nb-NO" sz="7200" dirty="0" smtClean="0"/>
          </a:p>
          <a:p>
            <a:r>
              <a:rPr lang="nb-NO" sz="7200" dirty="0" smtClean="0"/>
              <a:t>Gjør neste </a:t>
            </a:r>
            <a:r>
              <a:rPr lang="nb-NO" sz="7200" dirty="0" err="1" smtClean="0"/>
              <a:t>request</a:t>
            </a:r>
            <a:r>
              <a:rPr lang="nb-NO" sz="7200" dirty="0" smtClean="0"/>
              <a:t> langt raskere, da </a:t>
            </a:r>
            <a:r>
              <a:rPr lang="nb-NO" sz="7200" dirty="0" err="1" smtClean="0"/>
              <a:t>wms’en</a:t>
            </a:r>
            <a:r>
              <a:rPr lang="nb-NO" sz="7200" dirty="0" smtClean="0"/>
              <a:t> ikke må lage bilde på nytt</a:t>
            </a:r>
          </a:p>
          <a:p>
            <a:r>
              <a:rPr lang="nb-NO" sz="7200" dirty="0" smtClean="0"/>
              <a:t>Støtter </a:t>
            </a:r>
            <a:r>
              <a:rPr lang="nb-NO" sz="7200" dirty="0" err="1" smtClean="0"/>
              <a:t>metatiling</a:t>
            </a:r>
            <a:r>
              <a:rPr lang="nb-NO" sz="7200" dirty="0"/>
              <a:t> </a:t>
            </a:r>
            <a:r>
              <a:rPr lang="nb-NO" sz="7200" dirty="0" smtClean="0"/>
              <a:t>– unngår oppdelte objekter på </a:t>
            </a:r>
            <a:r>
              <a:rPr lang="nb-NO" sz="7200" dirty="0" err="1" smtClean="0"/>
              <a:t>tilegrenser</a:t>
            </a:r>
            <a:endParaRPr lang="nb-NO" sz="7200" dirty="0" smtClean="0"/>
          </a:p>
          <a:p>
            <a:r>
              <a:rPr lang="nb-NO" sz="7200" dirty="0" smtClean="0"/>
              <a:t>Lagrer </a:t>
            </a:r>
            <a:r>
              <a:rPr lang="nb-NO" sz="7200" dirty="0" err="1" smtClean="0"/>
              <a:t>tilecacher</a:t>
            </a:r>
            <a:r>
              <a:rPr lang="nb-NO" sz="7200" dirty="0" smtClean="0"/>
              <a:t> i en rekke ulike koordinatsystemer</a:t>
            </a:r>
          </a:p>
          <a:p>
            <a:r>
              <a:rPr lang="nb-NO" sz="7200" dirty="0" smtClean="0"/>
              <a:t>Syr sammen tiles ‘</a:t>
            </a:r>
            <a:r>
              <a:rPr lang="nb-NO" sz="7200" dirty="0" err="1" smtClean="0"/>
              <a:t>on</a:t>
            </a:r>
            <a:r>
              <a:rPr lang="nb-NO" sz="7200" dirty="0" smtClean="0"/>
              <a:t> </a:t>
            </a:r>
            <a:r>
              <a:rPr lang="nb-NO" sz="7200" dirty="0" err="1" smtClean="0"/>
              <a:t>the</a:t>
            </a:r>
            <a:r>
              <a:rPr lang="nb-NO" sz="7200" dirty="0" smtClean="0"/>
              <a:t> fly’ – leverer som et kartbilde</a:t>
            </a:r>
          </a:p>
          <a:p>
            <a:r>
              <a:rPr lang="nb-NO" sz="7200" dirty="0" smtClean="0"/>
              <a:t>Støtter en rekke ulike koordinatsystemer.</a:t>
            </a:r>
          </a:p>
          <a:p>
            <a:r>
              <a:rPr lang="nb-NO" sz="7200" dirty="0" smtClean="0"/>
              <a:t>Gode verktøy for </a:t>
            </a:r>
            <a:r>
              <a:rPr lang="nb-NO" sz="7200" dirty="0" err="1" smtClean="0"/>
              <a:t>drifting</a:t>
            </a:r>
            <a:r>
              <a:rPr lang="nb-NO" sz="7200" dirty="0" smtClean="0"/>
              <a:t> av </a:t>
            </a:r>
            <a:r>
              <a:rPr lang="nb-NO" sz="7200" dirty="0" err="1" smtClean="0"/>
              <a:t>tilecacher</a:t>
            </a:r>
            <a:endParaRPr lang="nb-NO" sz="7200" dirty="0"/>
          </a:p>
          <a:p>
            <a:pPr lvl="1"/>
            <a:endParaRPr lang="nb-NO" sz="2500" dirty="0" smtClean="0"/>
          </a:p>
          <a:p>
            <a:endParaRPr lang="nb-NO" sz="2700" dirty="0" smtClean="0"/>
          </a:p>
          <a:p>
            <a:pPr marL="0" indent="0">
              <a:buNone/>
            </a:pPr>
            <a:endParaRPr lang="nb-NO" sz="2700" dirty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211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vit Norkart (16-9)">
  <a:themeElements>
    <a:clrScheme name="Norkart">
      <a:dk1>
        <a:srgbClr val="0C0C0C"/>
      </a:dk1>
      <a:lt1>
        <a:srgbClr val="F2F2F2"/>
      </a:lt1>
      <a:dk2>
        <a:srgbClr val="51A026"/>
      </a:dk2>
      <a:lt2>
        <a:srgbClr val="F2F2F2"/>
      </a:lt2>
      <a:accent1>
        <a:srgbClr val="41801E"/>
      </a:accent1>
      <a:accent2>
        <a:srgbClr val="7F7F7F"/>
      </a:accent2>
      <a:accent3>
        <a:srgbClr val="97D700"/>
      </a:accent3>
      <a:accent4>
        <a:srgbClr val="D8D8D8"/>
      </a:accent4>
      <a:accent5>
        <a:srgbClr val="344C00"/>
      </a:accent5>
      <a:accent6>
        <a:srgbClr val="E5FFAB"/>
      </a:accent6>
      <a:hlink>
        <a:srgbClr val="51A026"/>
      </a:hlink>
      <a:folHlink>
        <a:srgbClr val="97D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Hvit Norkart (16-9)</Template>
  <TotalTime>1336</TotalTime>
  <Words>894</Words>
  <Application>Microsoft Office PowerPoint</Application>
  <PresentationFormat>Skjermfremvisning (16:9)</PresentationFormat>
  <Paragraphs>256</Paragraphs>
  <Slides>14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15" baseType="lpstr">
      <vt:lpstr>Hvit Norkart (16-9)</vt:lpstr>
      <vt:lpstr>PowerPoint-presentasjon</vt:lpstr>
      <vt:lpstr>WEBATLAS - bakgrunn</vt:lpstr>
      <vt:lpstr>WEBATLAS - utfordringer</vt:lpstr>
      <vt:lpstr>WEBATLAS - løsninger</vt:lpstr>
      <vt:lpstr>WEBATLAS –  GISLINE VS Open source - 5 nivåer</vt:lpstr>
      <vt:lpstr>WEBATLAS - DATA</vt:lpstr>
      <vt:lpstr>WEBATLAS - Lagring</vt:lpstr>
      <vt:lpstr>WEBATLAS - wms</vt:lpstr>
      <vt:lpstr>WEBATLAS - Tileserver</vt:lpstr>
      <vt:lpstr>WEBATLAS – OS og webserver</vt:lpstr>
      <vt:lpstr>WEBATLAS – dataflyt </vt:lpstr>
      <vt:lpstr>WEBATLAS – Open source utfordringer</vt:lpstr>
      <vt:lpstr>WEBATLAS – Open source Erfaringer</vt:lpstr>
      <vt:lpstr>Spørsmål 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Kunder på FME - kommuner</dc:title>
  <dc:creator>Vidar Brekke</dc:creator>
  <cp:lastModifiedBy>Hans Gunnar Steen</cp:lastModifiedBy>
  <cp:revision>100</cp:revision>
  <dcterms:created xsi:type="dcterms:W3CDTF">2013-01-16T17:27:06Z</dcterms:created>
  <dcterms:modified xsi:type="dcterms:W3CDTF">2013-09-04T09:52:56Z</dcterms:modified>
</cp:coreProperties>
</file>