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63" r:id="rId3"/>
    <p:sldId id="265" r:id="rId4"/>
    <p:sldId id="264" r:id="rId5"/>
    <p:sldId id="266" r:id="rId6"/>
    <p:sldId id="267" r:id="rId7"/>
    <p:sldId id="269" r:id="rId8"/>
    <p:sldId id="268" r:id="rId9"/>
    <p:sldId id="270" r:id="rId10"/>
  </p:sldIdLst>
  <p:sldSz cx="9144000" cy="6858000" type="screen4x3"/>
  <p:notesSz cx="6858000" cy="9144000"/>
  <p:defaultTextStyle>
    <a:defPPr>
      <a:defRPr lang="nb-N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7677" autoAdjust="0"/>
  </p:normalViewPr>
  <p:slideViewPr>
    <p:cSldViewPr>
      <p:cViewPr varScale="1">
        <p:scale>
          <a:sx n="70" d="100"/>
          <a:sy n="70" d="100"/>
        </p:scale>
        <p:origin x="-19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C317674-8428-4CF5-8420-B6E538473429}" type="datetimeFigureOut">
              <a:rPr lang="nb-NO"/>
              <a:pPr>
                <a:defRPr/>
              </a:pPr>
              <a:t>04.09.2013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b-NO" noProof="0" smtClean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noProof="0" smtClean="0"/>
              <a:t>Klikk for å redigere tekststiler i malen</a:t>
            </a:r>
          </a:p>
          <a:p>
            <a:pPr lvl="1"/>
            <a:r>
              <a:rPr lang="nb-NO" noProof="0" smtClean="0"/>
              <a:t>Andre nivå</a:t>
            </a:r>
          </a:p>
          <a:p>
            <a:pPr lvl="2"/>
            <a:r>
              <a:rPr lang="nb-NO" noProof="0" smtClean="0"/>
              <a:t>Tredje nivå</a:t>
            </a:r>
          </a:p>
          <a:p>
            <a:pPr lvl="3"/>
            <a:r>
              <a:rPr lang="nb-NO" noProof="0" smtClean="0"/>
              <a:t>Fjerde nivå</a:t>
            </a:r>
          </a:p>
          <a:p>
            <a:pPr lvl="4"/>
            <a:r>
              <a:rPr lang="nb-NO" noProof="0" smtClean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A9047E8-B03E-454C-A43E-849B39B75CC8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9047E8-B03E-454C-A43E-849B39B75CC8}" type="slidenum">
              <a:rPr lang="nb-NO" smtClean="0"/>
              <a:pPr>
                <a:defRPr/>
              </a:pPr>
              <a:t>3</a:t>
            </a:fld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3E933-CE05-40E9-9529-D02F7006E2CE}" type="datetimeFigureOut">
              <a:rPr lang="nb-NO"/>
              <a:pPr>
                <a:defRPr/>
              </a:pPr>
              <a:t>04.09.2013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37622-2E7E-45CA-8BFF-0DE156082DE9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69DA3-FCF9-4EB5-BFC0-17939C4660BD}" type="datetimeFigureOut">
              <a:rPr lang="nb-NO"/>
              <a:pPr>
                <a:defRPr/>
              </a:pPr>
              <a:t>04.09.2013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F0ABF-B9BC-4FAE-BFD1-562FF752AFFB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69D7B-184B-474A-B77B-7796F7940D30}" type="datetimeFigureOut">
              <a:rPr lang="nb-NO"/>
              <a:pPr>
                <a:defRPr/>
              </a:pPr>
              <a:t>04.09.2013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A4296-07B8-4A4E-A46E-164AECFB9067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BFF1A-DF54-411B-BB4C-A9EF2D4B89F2}" type="datetimeFigureOut">
              <a:rPr lang="nb-NO"/>
              <a:pPr>
                <a:defRPr/>
              </a:pPr>
              <a:t>04.09.2013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99DA7-4341-40BA-81F1-02265B894921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65149-2110-452B-9B9E-75AB0EA90ED7}" type="datetimeFigureOut">
              <a:rPr lang="nb-NO"/>
              <a:pPr>
                <a:defRPr/>
              </a:pPr>
              <a:t>04.09.2013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FC8C0-26FA-4CA6-860D-B4AE2DC459BC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8B350-3F3B-4CF8-9914-836AB4CBCA70}" type="datetimeFigureOut">
              <a:rPr lang="nb-NO"/>
              <a:pPr>
                <a:defRPr/>
              </a:pPr>
              <a:t>04.09.2013</a:t>
            </a:fld>
            <a:endParaRPr lang="nb-NO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594C6-4E01-46E2-A030-256E7A5C34C6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A48A2-7FBB-490F-8334-710E1CF3BE1B}" type="datetimeFigureOut">
              <a:rPr lang="nb-NO"/>
              <a:pPr>
                <a:defRPr/>
              </a:pPr>
              <a:t>04.09.2013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8122C-1A5C-43FD-B7A4-D379A2FFFA89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BDE22-694C-4498-ABA0-FBF06DE5C27E}" type="datetimeFigureOut">
              <a:rPr lang="nb-NO"/>
              <a:pPr>
                <a:defRPr/>
              </a:pPr>
              <a:t>04.09.2013</a:t>
            </a:fld>
            <a:endParaRPr lang="nb-NO"/>
          </a:p>
        </p:txBody>
      </p:sp>
      <p:sp>
        <p:nvSpPr>
          <p:cNvPr id="4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9044D-CFED-43B2-BF54-9CBEDEB14428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66CF0-5381-4783-B963-D782DCB46E45}" type="datetimeFigureOut">
              <a:rPr lang="nb-NO"/>
              <a:pPr>
                <a:defRPr/>
              </a:pPr>
              <a:t>04.09.2013</a:t>
            </a:fld>
            <a:endParaRPr lang="nb-NO"/>
          </a:p>
        </p:txBody>
      </p:sp>
      <p:sp>
        <p:nvSpPr>
          <p:cNvPr id="3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4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4821B-A760-465F-B77A-B000B00EDD04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B4FCC-433B-464C-A60F-FBE06DA8D775}" type="datetimeFigureOut">
              <a:rPr lang="nb-NO"/>
              <a:pPr>
                <a:defRPr/>
              </a:pPr>
              <a:t>04.09.2013</a:t>
            </a:fld>
            <a:endParaRPr lang="nb-NO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B2EE5-1910-44D3-839D-4D09D5486C64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b-NO" noProof="0" smtClean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09EFB-1C7E-4002-A934-D6DF56E88F8D}" type="datetimeFigureOut">
              <a:rPr lang="nb-NO"/>
              <a:pPr>
                <a:defRPr/>
              </a:pPr>
              <a:t>04.09.2013</a:t>
            </a:fld>
            <a:endParaRPr lang="nb-NO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A19C2-71BE-4176-9F44-17849DC57229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ssholder for tit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Klikk for å redigere tittelstil</a:t>
            </a:r>
          </a:p>
        </p:txBody>
      </p:sp>
      <p:sp>
        <p:nvSpPr>
          <p:cNvPr id="1027" name="Plassholder f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3878ED8-CBBD-4A60-BCE7-7F92CAFF8C20}" type="datetimeFigureOut">
              <a:rPr lang="nb-NO"/>
              <a:pPr>
                <a:defRPr/>
              </a:pPr>
              <a:t>04.09.2013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D7609B-6131-417E-902C-59545D583629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2" name="Picture 34" descr="C:\Documents and Settings\Svendgard_Bjorg\My Documents\NY PROFIL\POWERPOINT\PP_Mal_Side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0"/>
            <a:ext cx="9183688" cy="6843713"/>
          </a:xfrm>
          <a:prstGeom prst="rect">
            <a:avLst/>
          </a:prstGeom>
          <a:noFill/>
        </p:spPr>
      </p:pic>
      <p:sp>
        <p:nvSpPr>
          <p:cNvPr id="4" name="Tittel 1"/>
          <p:cNvSpPr txBox="1">
            <a:spLocks/>
          </p:cNvSpPr>
          <p:nvPr/>
        </p:nvSpPr>
        <p:spPr>
          <a:xfrm>
            <a:off x="683568" y="2132856"/>
            <a:ext cx="7772400" cy="1470025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nb-NO" sz="4400" b="1" dirty="0" err="1" smtClean="0"/>
              <a:t>OpenSource</a:t>
            </a:r>
            <a:r>
              <a:rPr lang="nb-NO" sz="4400" b="1" dirty="0" smtClean="0"/>
              <a:t> </a:t>
            </a:r>
            <a:r>
              <a:rPr lang="nb-NO" sz="4400" b="1" dirty="0" smtClean="0"/>
              <a:t>(vs</a:t>
            </a:r>
            <a:r>
              <a:rPr lang="nb-NO" sz="4400" b="1" dirty="0" smtClean="0"/>
              <a:t>. h</a:t>
            </a:r>
            <a:r>
              <a:rPr lang="nb-NO" sz="4400" b="1" dirty="0" smtClean="0"/>
              <a:t>yllevare ?) </a:t>
            </a:r>
            <a:r>
              <a:rPr lang="nb-NO" sz="4400" b="1" dirty="0" smtClean="0"/>
              <a:t>i offentlig forvaltning</a:t>
            </a:r>
            <a:r>
              <a:rPr lang="nb-NO" sz="4400" dirty="0" smtClean="0"/>
              <a:t> </a:t>
            </a:r>
            <a:endParaRPr kumimoji="0" lang="nb-NO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Undertittel 2"/>
          <p:cNvSpPr txBox="1">
            <a:spLocks/>
          </p:cNvSpPr>
          <p:nvPr/>
        </p:nvSpPr>
        <p:spPr>
          <a:xfrm>
            <a:off x="1258888" y="3860800"/>
            <a:ext cx="6400800" cy="1752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b-N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Bjørn Ove Grøtan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b-N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Norges geologiske undersøkelse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2" name="Picture 34" descr="C:\Documents and Settings\Svendgard_Bjorg\My Documents\NY PROFIL\POWERPOINT\PP_Mal_Side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88" y="0"/>
            <a:ext cx="9183688" cy="6843713"/>
          </a:xfrm>
          <a:prstGeom prst="rect">
            <a:avLst/>
          </a:prstGeom>
          <a:noFill/>
        </p:spPr>
      </p:pic>
      <p:sp>
        <p:nvSpPr>
          <p:cNvPr id="6" name="Tit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b-NO" sz="4400" dirty="0" smtClean="0">
                <a:latin typeface="+mj-lt"/>
                <a:ea typeface="+mj-ea"/>
                <a:cs typeface="+mj-cs"/>
              </a:rPr>
              <a:t>Tematisk inndeling</a:t>
            </a:r>
            <a:endParaRPr kumimoji="0" lang="nb-NO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Plassholder for innhold 2"/>
          <p:cNvSpPr txBox="1">
            <a:spLocks/>
          </p:cNvSpPr>
          <p:nvPr/>
        </p:nvSpPr>
        <p:spPr>
          <a:xfrm>
            <a:off x="352425" y="1628775"/>
            <a:ext cx="8229600" cy="965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nb-NO" sz="3200" dirty="0" err="1" smtClean="0">
                <a:latin typeface="+mn-lt"/>
                <a:cs typeface="+mn-cs"/>
              </a:rPr>
              <a:t>Desktop</a:t>
            </a:r>
            <a:r>
              <a:rPr lang="nb-NO" sz="3200" dirty="0" smtClean="0">
                <a:latin typeface="+mn-lt"/>
                <a:cs typeface="+mn-cs"/>
              </a:rPr>
              <a:t> GIS</a:t>
            </a:r>
            <a:endParaRPr kumimoji="0" lang="nb-NO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lassholder for innhold 2"/>
          <p:cNvSpPr txBox="1">
            <a:spLocks/>
          </p:cNvSpPr>
          <p:nvPr/>
        </p:nvSpPr>
        <p:spPr bwMode="auto">
          <a:xfrm>
            <a:off x="293688" y="4724400"/>
            <a:ext cx="82296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nb-NO" sz="3200" dirty="0" smtClean="0"/>
              <a:t>API / programmeringsgrensesnitt og CLI</a:t>
            </a:r>
            <a:endParaRPr lang="nb-NO" sz="3200" dirty="0"/>
          </a:p>
        </p:txBody>
      </p:sp>
      <p:sp>
        <p:nvSpPr>
          <p:cNvPr id="9" name="Plassholder for innhold 2"/>
          <p:cNvSpPr txBox="1">
            <a:spLocks/>
          </p:cNvSpPr>
          <p:nvPr/>
        </p:nvSpPr>
        <p:spPr bwMode="auto">
          <a:xfrm>
            <a:off x="293688" y="3098800"/>
            <a:ext cx="82296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nb-NO" sz="3200" dirty="0" smtClean="0"/>
              <a:t>Integrasjon og mellomvare</a:t>
            </a:r>
            <a:endParaRPr lang="nb-NO" sz="3200" dirty="0"/>
          </a:p>
        </p:txBody>
      </p:sp>
      <p:sp>
        <p:nvSpPr>
          <p:cNvPr id="10" name="Plassholder for innhold 2"/>
          <p:cNvSpPr txBox="1">
            <a:spLocks/>
          </p:cNvSpPr>
          <p:nvPr/>
        </p:nvSpPr>
        <p:spPr bwMode="auto">
          <a:xfrm>
            <a:off x="323850" y="2300288"/>
            <a:ext cx="82296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nb-NO" sz="3200" dirty="0" smtClean="0"/>
              <a:t>Databaser</a:t>
            </a:r>
            <a:endParaRPr lang="nb-NO" sz="3200" dirty="0"/>
          </a:p>
        </p:txBody>
      </p:sp>
      <p:sp>
        <p:nvSpPr>
          <p:cNvPr id="11" name="Plassholder for innhold 2"/>
          <p:cNvSpPr txBox="1">
            <a:spLocks/>
          </p:cNvSpPr>
          <p:nvPr/>
        </p:nvSpPr>
        <p:spPr bwMode="auto">
          <a:xfrm>
            <a:off x="293688" y="3903663"/>
            <a:ext cx="82296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nb-NO" sz="3200" dirty="0" smtClean="0"/>
              <a:t>Webteknologi (</a:t>
            </a:r>
            <a:r>
              <a:rPr lang="nb-NO" sz="3200" dirty="0" err="1" smtClean="0"/>
              <a:t>GIS-servere</a:t>
            </a:r>
            <a:r>
              <a:rPr lang="nb-NO" sz="3200" dirty="0" smtClean="0"/>
              <a:t>)</a:t>
            </a:r>
            <a:endParaRPr lang="nb-NO" sz="3200" dirty="0"/>
          </a:p>
        </p:txBody>
      </p:sp>
      <p:sp>
        <p:nvSpPr>
          <p:cNvPr id="12" name="Plassholder for innhold 2"/>
          <p:cNvSpPr txBox="1">
            <a:spLocks/>
          </p:cNvSpPr>
          <p:nvPr/>
        </p:nvSpPr>
        <p:spPr bwMode="auto">
          <a:xfrm>
            <a:off x="269875" y="5357813"/>
            <a:ext cx="8229600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nb-NO" sz="3200" dirty="0" err="1" smtClean="0"/>
              <a:t>Skydata</a:t>
            </a:r>
            <a:endParaRPr lang="nb-NO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2" name="Picture 34" descr="C:\Documents and Settings\Svendgard_Bjorg\My Documents\NY PROFIL\POWERPOINT\PP_Mal_Side1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176" y="41671"/>
            <a:ext cx="9183688" cy="6843713"/>
          </a:xfrm>
          <a:prstGeom prst="rect">
            <a:avLst/>
          </a:prstGeom>
          <a:noFill/>
        </p:spPr>
      </p:pic>
      <p:sp>
        <p:nvSpPr>
          <p:cNvPr id="3" name="Tit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Desktop</a:t>
            </a:r>
            <a:r>
              <a:rPr kumimoji="0" lang="nb-NO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og </a:t>
            </a:r>
            <a:r>
              <a:rPr kumimoji="0" lang="nb-NO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mobil-GIS</a:t>
            </a:r>
            <a:endParaRPr kumimoji="0" lang="nb-NO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kstSylinder 3"/>
          <p:cNvSpPr txBox="1">
            <a:spLocks noChangeArrowheads="1"/>
          </p:cNvSpPr>
          <p:nvPr/>
        </p:nvSpPr>
        <p:spPr bwMode="auto">
          <a:xfrm>
            <a:off x="755650" y="1700213"/>
            <a:ext cx="72009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nb-NO" sz="3600" dirty="0" smtClean="0"/>
              <a:t>GRASS</a:t>
            </a:r>
          </a:p>
          <a:p>
            <a:pPr marL="285750" indent="-285750">
              <a:buFont typeface="Arial" charset="0"/>
              <a:buChar char="•"/>
            </a:pPr>
            <a:r>
              <a:rPr lang="nb-NO" sz="3600" dirty="0" smtClean="0"/>
              <a:t>Quantum GIS</a:t>
            </a:r>
          </a:p>
          <a:p>
            <a:pPr marL="285750" indent="-285750">
              <a:buFont typeface="Arial" charset="0"/>
              <a:buChar char="•"/>
            </a:pPr>
            <a:r>
              <a:rPr lang="nb-NO" sz="3600" dirty="0" smtClean="0"/>
              <a:t>Gaia 3</a:t>
            </a:r>
          </a:p>
          <a:p>
            <a:pPr marL="285750" indent="-285750">
              <a:buFont typeface="Arial" charset="0"/>
              <a:buChar char="•"/>
            </a:pPr>
            <a:r>
              <a:rPr lang="nb-NO" sz="3600" dirty="0" err="1" smtClean="0"/>
              <a:t>CloudCompare</a:t>
            </a:r>
            <a:r>
              <a:rPr lang="nb-NO" sz="3600" dirty="0" smtClean="0"/>
              <a:t> (</a:t>
            </a:r>
            <a:r>
              <a:rPr lang="nb-NO" sz="3600" dirty="0" err="1" smtClean="0"/>
              <a:t>Lidar</a:t>
            </a:r>
            <a:r>
              <a:rPr lang="nb-NO" sz="3600" dirty="0" smtClean="0"/>
              <a:t>)</a:t>
            </a:r>
            <a:endParaRPr lang="nb-NO" sz="3600" dirty="0" smtClean="0"/>
          </a:p>
          <a:p>
            <a:pPr marL="285750" indent="-285750">
              <a:buFont typeface="Arial" charset="0"/>
              <a:buChar char="•"/>
            </a:pPr>
            <a:endParaRPr lang="nb-NO" sz="3600" dirty="0" smtClean="0"/>
          </a:p>
        </p:txBody>
      </p:sp>
      <p:sp>
        <p:nvSpPr>
          <p:cNvPr id="6" name="TekstSylinder 5"/>
          <p:cNvSpPr txBox="1">
            <a:spLocks noChangeArrowheads="1"/>
          </p:cNvSpPr>
          <p:nvPr/>
        </p:nvSpPr>
        <p:spPr bwMode="auto">
          <a:xfrm>
            <a:off x="755576" y="3861048"/>
            <a:ext cx="72009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nb-NO" sz="3600" dirty="0" err="1" smtClean="0"/>
              <a:t>gvSIG</a:t>
            </a:r>
            <a:endParaRPr lang="nb-NO" sz="3600" dirty="0" smtClean="0"/>
          </a:p>
          <a:p>
            <a:pPr marL="285750" indent="-285750">
              <a:buFont typeface="Arial" charset="0"/>
              <a:buChar char="•"/>
            </a:pPr>
            <a:r>
              <a:rPr lang="nb-NO" sz="3600" dirty="0" err="1" smtClean="0"/>
              <a:t>Kosmo</a:t>
            </a:r>
            <a:endParaRPr lang="nb-NO" sz="3600" dirty="0" smtClean="0"/>
          </a:p>
          <a:p>
            <a:pPr marL="285750" indent="-285750">
              <a:buFont typeface="Arial" charset="0"/>
              <a:buChar char="•"/>
            </a:pPr>
            <a:r>
              <a:rPr lang="nb-NO" sz="3600" dirty="0" err="1" smtClean="0"/>
              <a:t>OpenJump</a:t>
            </a:r>
            <a:endParaRPr lang="nb-NO" sz="3600" dirty="0" smtClean="0"/>
          </a:p>
          <a:p>
            <a:pPr marL="285750" indent="-285750">
              <a:buFont typeface="Arial" charset="0"/>
              <a:buChar char="•"/>
            </a:pPr>
            <a:r>
              <a:rPr lang="nb-NO" sz="3600" dirty="0" smtClean="0"/>
              <a:t>SAGA (kan kobles til QGIS)</a:t>
            </a:r>
            <a:endParaRPr lang="nb-NO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2" name="Picture 34" descr="C:\Documents and Settings\Svendgard_Bjorg\My Documents\NY PROFIL\POWERPOINT\PP_Mal_Side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88" y="0"/>
            <a:ext cx="9183688" cy="6843713"/>
          </a:xfrm>
          <a:prstGeom prst="rect">
            <a:avLst/>
          </a:prstGeom>
          <a:noFill/>
        </p:spPr>
      </p:pic>
      <p:sp>
        <p:nvSpPr>
          <p:cNvPr id="3" name="Tittel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Databaser</a:t>
            </a:r>
            <a:endParaRPr kumimoji="0" lang="nb-NO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kstSylinder 3"/>
          <p:cNvSpPr txBox="1">
            <a:spLocks noChangeArrowheads="1"/>
          </p:cNvSpPr>
          <p:nvPr/>
        </p:nvSpPr>
        <p:spPr bwMode="auto">
          <a:xfrm>
            <a:off x="822325" y="2687638"/>
            <a:ext cx="330872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/>
            <a:r>
              <a:rPr lang="nb-NO" sz="3600" dirty="0" smtClean="0"/>
              <a:t>Men hva resten?</a:t>
            </a:r>
            <a:endParaRPr lang="nb-NO" sz="3600" dirty="0"/>
          </a:p>
        </p:txBody>
      </p:sp>
      <p:sp>
        <p:nvSpPr>
          <p:cNvPr id="5" name="TekstSylinder 4"/>
          <p:cNvSpPr txBox="1">
            <a:spLocks noChangeArrowheads="1"/>
          </p:cNvSpPr>
          <p:nvPr/>
        </p:nvSpPr>
        <p:spPr bwMode="auto">
          <a:xfrm>
            <a:off x="822325" y="1196753"/>
            <a:ext cx="67119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/>
            <a:r>
              <a:rPr lang="nb-NO" sz="3600" dirty="0" err="1" smtClean="0"/>
              <a:t>ArcSDE</a:t>
            </a:r>
            <a:r>
              <a:rPr lang="nb-NO" sz="3600" dirty="0" smtClean="0"/>
              <a:t> + Oracle eller MS SQL </a:t>
            </a:r>
            <a:r>
              <a:rPr lang="nb-NO" sz="3600" dirty="0" err="1" smtClean="0"/>
              <a:t>bransestandarden</a:t>
            </a:r>
            <a:r>
              <a:rPr lang="nb-NO" sz="3600" dirty="0" smtClean="0"/>
              <a:t> i forvaltningen</a:t>
            </a:r>
            <a:endParaRPr lang="nb-NO" sz="3600" dirty="0"/>
          </a:p>
        </p:txBody>
      </p:sp>
      <p:sp>
        <p:nvSpPr>
          <p:cNvPr id="9" name="TekstSylinder 8"/>
          <p:cNvSpPr txBox="1">
            <a:spLocks noChangeArrowheads="1"/>
          </p:cNvSpPr>
          <p:nvPr/>
        </p:nvSpPr>
        <p:spPr bwMode="auto">
          <a:xfrm>
            <a:off x="827584" y="3212976"/>
            <a:ext cx="695074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b-NO" sz="3600" b="1" dirty="0" err="1" smtClean="0"/>
              <a:t>PostgreSQL</a:t>
            </a:r>
            <a:r>
              <a:rPr lang="nb-NO" sz="3600" dirty="0" smtClean="0"/>
              <a:t> med </a:t>
            </a:r>
            <a:r>
              <a:rPr lang="nb-NO" sz="3600" dirty="0" err="1" smtClean="0"/>
              <a:t>PostGIS-utvidelse</a:t>
            </a:r>
            <a:endParaRPr lang="nb-NO" sz="36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nb-NO" sz="3600" dirty="0" smtClean="0"/>
              <a:t>Hva med </a:t>
            </a:r>
            <a:r>
              <a:rPr lang="nb-NO" sz="3600" dirty="0" err="1" smtClean="0"/>
              <a:t>PostMap</a:t>
            </a:r>
            <a:r>
              <a:rPr lang="nb-NO" sz="3600" dirty="0" smtClean="0"/>
              <a:t>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nb-NO" sz="3600" dirty="0" err="1" smtClean="0"/>
              <a:t>GIS-utvidelse</a:t>
            </a:r>
            <a:r>
              <a:rPr lang="nb-NO" sz="3600" dirty="0" smtClean="0"/>
              <a:t> til </a:t>
            </a:r>
            <a:r>
              <a:rPr lang="nb-NO" sz="3600" dirty="0" err="1" smtClean="0"/>
              <a:t>pgAdminIII</a:t>
            </a:r>
            <a:endParaRPr lang="nb-NO" sz="3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b-NO" sz="3600" dirty="0" err="1" smtClean="0"/>
              <a:t>MySQL</a:t>
            </a:r>
            <a:r>
              <a:rPr lang="nb-NO" sz="3600" dirty="0" smtClean="0"/>
              <a:t> (kun delvis – ikke </a:t>
            </a:r>
            <a:r>
              <a:rPr lang="nb-NO" sz="3600" dirty="0" err="1" smtClean="0"/>
              <a:t>iht</a:t>
            </a:r>
            <a:r>
              <a:rPr lang="nb-NO" sz="3600" dirty="0" smtClean="0"/>
              <a:t> OGC)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b-NO" sz="3600" dirty="0" err="1" smtClean="0"/>
              <a:t>GeoDB</a:t>
            </a:r>
            <a:r>
              <a:rPr lang="nb-NO" sz="3600" dirty="0" smtClean="0"/>
              <a:t> (</a:t>
            </a:r>
            <a:r>
              <a:rPr lang="nb-NO" sz="3600" dirty="0" err="1" smtClean="0"/>
              <a:t>Embedded</a:t>
            </a:r>
            <a:r>
              <a:rPr lang="nb-NO" sz="3600" dirty="0" smtClean="0"/>
              <a:t> Java)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b-NO" sz="3600" dirty="0" err="1" smtClean="0"/>
              <a:t>Spatialite</a:t>
            </a:r>
            <a:r>
              <a:rPr lang="nb-NO" sz="3600" dirty="0" smtClean="0"/>
              <a:t> (bygget på </a:t>
            </a:r>
            <a:r>
              <a:rPr lang="nb-NO" sz="3600" dirty="0" err="1" smtClean="0"/>
              <a:t>SQLite</a:t>
            </a:r>
            <a:endParaRPr lang="nb-NO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2" name="Picture 34" descr="C:\Documents and Settings\Svendgard_Bjorg\My Documents\NY PROFIL\POWERPOINT\PP_Mal_Side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88" y="0"/>
            <a:ext cx="9183688" cy="6843713"/>
          </a:xfrm>
          <a:prstGeom prst="rect">
            <a:avLst/>
          </a:prstGeom>
          <a:noFill/>
        </p:spPr>
      </p:pic>
      <p:sp>
        <p:nvSpPr>
          <p:cNvPr id="4" name="Tittel 1"/>
          <p:cNvSpPr txBox="1">
            <a:spLocks/>
          </p:cNvSpPr>
          <p:nvPr/>
        </p:nvSpPr>
        <p:spPr>
          <a:xfrm>
            <a:off x="755576" y="548680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Mellomvare</a:t>
            </a:r>
            <a:endParaRPr kumimoji="0" lang="nb-NO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Undertittel 2"/>
          <p:cNvSpPr txBox="1">
            <a:spLocks/>
          </p:cNvSpPr>
          <p:nvPr/>
        </p:nvSpPr>
        <p:spPr>
          <a:xfrm>
            <a:off x="179512" y="1412776"/>
            <a:ext cx="8640960" cy="460851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b-NO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Talend</a:t>
            </a:r>
            <a:r>
              <a:rPr kumimoji="0" lang="nb-N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Datakvalitet, integrasjon, </a:t>
            </a:r>
            <a:r>
              <a:rPr kumimoji="0" lang="nb-NO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management</a:t>
            </a:r>
            <a:r>
              <a:rPr kumimoji="0" lang="nb-N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SOA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nb-NO" sz="3200" b="1" dirty="0" err="1" smtClean="0">
                <a:latin typeface="+mn-lt"/>
                <a:cs typeface="+mn-cs"/>
              </a:rPr>
              <a:t>GeoNode</a:t>
            </a:r>
            <a:r>
              <a:rPr lang="nb-NO" sz="3200" dirty="0" smtClean="0">
                <a:latin typeface="+mn-lt"/>
                <a:cs typeface="+mn-cs"/>
              </a:rPr>
              <a:t> – deling, visning, analysering av </a:t>
            </a:r>
            <a:r>
              <a:rPr lang="nb-NO" sz="3200" dirty="0" err="1" smtClean="0">
                <a:latin typeface="+mn-lt"/>
                <a:cs typeface="+mn-cs"/>
              </a:rPr>
              <a:t>geodata</a:t>
            </a:r>
            <a:r>
              <a:rPr lang="nb-NO" sz="3200" dirty="0" smtClean="0">
                <a:latin typeface="+mn-lt"/>
                <a:cs typeface="+mn-cs"/>
              </a:rPr>
              <a:t>. </a:t>
            </a:r>
            <a:r>
              <a:rPr lang="nb-NO" sz="3200" dirty="0" err="1" smtClean="0">
                <a:latin typeface="+mn-lt"/>
                <a:cs typeface="+mn-cs"/>
              </a:rPr>
              <a:t>OpenSource-ekvilenten</a:t>
            </a:r>
            <a:r>
              <a:rPr lang="nb-NO" sz="3200" dirty="0" smtClean="0">
                <a:latin typeface="+mn-lt"/>
                <a:cs typeface="+mn-cs"/>
              </a:rPr>
              <a:t> av </a:t>
            </a:r>
            <a:r>
              <a:rPr lang="nb-NO" sz="3200" dirty="0" err="1" smtClean="0">
                <a:latin typeface="+mn-lt"/>
                <a:cs typeface="+mn-cs"/>
              </a:rPr>
              <a:t>ArcGIS</a:t>
            </a:r>
            <a:r>
              <a:rPr lang="nb-NO" sz="3200" dirty="0" smtClean="0">
                <a:latin typeface="+mn-lt"/>
                <a:cs typeface="+mn-cs"/>
              </a:rPr>
              <a:t> Online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b-NO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GeoMondrian</a:t>
            </a:r>
            <a:r>
              <a:rPr kumimoji="0" lang="nb-N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Romlig </a:t>
            </a:r>
            <a:r>
              <a:rPr kumimoji="0" lang="nb-NO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OLAP-server</a:t>
            </a:r>
            <a:r>
              <a:rPr kumimoji="0" lang="nb-N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br>
              <a:rPr kumimoji="0" lang="nb-N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nb-N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(Online </a:t>
            </a:r>
            <a:r>
              <a:rPr kumimoji="0" lang="nb-NO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Analytical</a:t>
            </a:r>
            <a:r>
              <a:rPr kumimoji="0" lang="nb-N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b-NO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Processing</a:t>
            </a:r>
            <a:r>
              <a:rPr kumimoji="0" lang="nb-NO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Server)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nb-NO" sz="3200" b="1" dirty="0" err="1" smtClean="0">
                <a:latin typeface="+mn-lt"/>
                <a:cs typeface="+mn-cs"/>
              </a:rPr>
              <a:t>GeoKettle</a:t>
            </a:r>
            <a:r>
              <a:rPr lang="nb-NO" sz="3200" dirty="0" smtClean="0">
                <a:latin typeface="+mn-lt"/>
                <a:cs typeface="+mn-cs"/>
              </a:rPr>
              <a:t> – </a:t>
            </a:r>
            <a:r>
              <a:rPr lang="nb-NO" sz="3200" dirty="0" err="1" smtClean="0">
                <a:latin typeface="+mn-lt"/>
                <a:cs typeface="+mn-cs"/>
              </a:rPr>
              <a:t>OpenSource-ekvivalenten</a:t>
            </a:r>
            <a:r>
              <a:rPr lang="nb-NO" sz="3200" dirty="0" smtClean="0">
                <a:latin typeface="+mn-lt"/>
                <a:cs typeface="+mn-cs"/>
              </a:rPr>
              <a:t> til FME.</a:t>
            </a:r>
            <a:endParaRPr kumimoji="0" lang="nb-NO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nb-NO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2" name="Picture 34" descr="C:\Documents and Settings\Svendgard_Bjorg\My Documents\NY PROFIL\POWERPOINT\PP_Mal_Side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88" y="0"/>
            <a:ext cx="9183688" cy="6843713"/>
          </a:xfrm>
          <a:prstGeom prst="rect">
            <a:avLst/>
          </a:prstGeom>
          <a:noFill/>
        </p:spPr>
      </p:pic>
      <p:sp>
        <p:nvSpPr>
          <p:cNvPr id="4" name="Tittel 1"/>
          <p:cNvSpPr txBox="1">
            <a:spLocks/>
          </p:cNvSpPr>
          <p:nvPr/>
        </p:nvSpPr>
        <p:spPr>
          <a:xfrm>
            <a:off x="611560" y="476672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b-NO" sz="4400" dirty="0" smtClean="0">
                <a:latin typeface="+mj-lt"/>
                <a:ea typeface="+mj-ea"/>
                <a:cs typeface="+mj-cs"/>
              </a:rPr>
              <a:t>GIS serverteknologi</a:t>
            </a:r>
            <a:endParaRPr kumimoji="0" lang="nb-NO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Undertittel 2"/>
          <p:cNvSpPr txBox="1">
            <a:spLocks/>
          </p:cNvSpPr>
          <p:nvPr/>
        </p:nvSpPr>
        <p:spPr>
          <a:xfrm>
            <a:off x="611560" y="1340768"/>
            <a:ext cx="3240360" cy="2736304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b-NO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WMS/WFS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nb-NO" sz="3200" dirty="0" err="1" smtClean="0">
                <a:latin typeface="+mn-lt"/>
                <a:cs typeface="+mn-cs"/>
              </a:rPr>
              <a:t>Mapserver</a:t>
            </a:r>
            <a:endParaRPr lang="nb-NO" sz="320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b-NO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Geoserver</a:t>
            </a:r>
            <a:endParaRPr kumimoji="0" lang="nb-NO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nb-NO" sz="3200" dirty="0" err="1" smtClean="0">
                <a:latin typeface="+mn-lt"/>
                <a:cs typeface="+mn-cs"/>
              </a:rPr>
              <a:t>Degree</a:t>
            </a:r>
            <a:endParaRPr lang="nb-NO" sz="320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b-NO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TinyOWS</a:t>
            </a:r>
            <a:endParaRPr kumimoji="0" lang="nb-NO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Undertittel 2"/>
          <p:cNvSpPr txBox="1">
            <a:spLocks/>
          </p:cNvSpPr>
          <p:nvPr/>
        </p:nvSpPr>
        <p:spPr>
          <a:xfrm>
            <a:off x="3059832" y="2996952"/>
            <a:ext cx="5400600" cy="3384376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b-NO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WPS, REST osv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nb-NO" sz="3200" dirty="0" err="1" smtClean="0">
                <a:latin typeface="+mn-lt"/>
                <a:cs typeface="+mn-cs"/>
              </a:rPr>
              <a:t>PyWPS</a:t>
            </a:r>
            <a:endParaRPr lang="nb-NO" sz="320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b-NO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Geoserver</a:t>
            </a:r>
            <a:endParaRPr kumimoji="0" lang="nb-NO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nb-NO" sz="3200" dirty="0" err="1" smtClean="0">
                <a:latin typeface="+mn-lt"/>
                <a:cs typeface="+mn-cs"/>
              </a:rPr>
              <a:t>Degree</a:t>
            </a:r>
            <a:endParaRPr lang="nb-NO" sz="320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b-N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nb-NO" sz="3200" dirty="0" err="1" smtClean="0">
                <a:latin typeface="+mn-lt"/>
                <a:cs typeface="+mn-cs"/>
              </a:rPr>
              <a:t>PostMap</a:t>
            </a:r>
            <a:r>
              <a:rPr lang="nb-NO" sz="3200" dirty="0" smtClean="0">
                <a:latin typeface="+mn-lt"/>
                <a:cs typeface="+mn-cs"/>
              </a:rPr>
              <a:t> (</a:t>
            </a:r>
            <a:r>
              <a:rPr lang="nb-NO" sz="3200" dirty="0" err="1" smtClean="0">
                <a:latin typeface="+mn-lt"/>
                <a:cs typeface="+mn-cs"/>
              </a:rPr>
              <a:t>PostGIS</a:t>
            </a:r>
            <a:r>
              <a:rPr lang="nb-NO" sz="3200" dirty="0" smtClean="0">
                <a:latin typeface="+mn-lt"/>
                <a:cs typeface="+mn-cs"/>
              </a:rPr>
              <a:t> REST)</a:t>
            </a:r>
            <a:endParaRPr kumimoji="0" lang="nb-NO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Undertittel 2"/>
          <p:cNvSpPr txBox="1">
            <a:spLocks/>
          </p:cNvSpPr>
          <p:nvPr/>
        </p:nvSpPr>
        <p:spPr>
          <a:xfrm>
            <a:off x="5004048" y="1340768"/>
            <a:ext cx="3240360" cy="273630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b-NO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Cache</a:t>
            </a:r>
            <a:endParaRPr kumimoji="0" lang="nb-NO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nb-NO" sz="3200" dirty="0" err="1" smtClean="0">
                <a:latin typeface="+mn-lt"/>
                <a:cs typeface="+mn-cs"/>
              </a:rPr>
              <a:t>TileCache</a:t>
            </a:r>
            <a:endParaRPr lang="nb-NO" sz="320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b-NO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GeoWebCache</a:t>
            </a:r>
            <a:endParaRPr kumimoji="0" lang="nb-NO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2" name="Picture 34" descr="C:\Documents and Settings\Svendgard_Bjorg\My Documents\NY PROFIL\POWERPOINT\PP_Mal_Side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88" y="0"/>
            <a:ext cx="9183688" cy="6843713"/>
          </a:xfrm>
          <a:prstGeom prst="rect">
            <a:avLst/>
          </a:prstGeom>
          <a:noFill/>
        </p:spPr>
      </p:pic>
      <p:sp>
        <p:nvSpPr>
          <p:cNvPr id="4" name="Tittel 1"/>
          <p:cNvSpPr txBox="1">
            <a:spLocks/>
          </p:cNvSpPr>
          <p:nvPr/>
        </p:nvSpPr>
        <p:spPr>
          <a:xfrm>
            <a:off x="683568" y="260648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API</a:t>
            </a:r>
            <a:r>
              <a:rPr kumimoji="0" lang="nb-NO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og CLI</a:t>
            </a:r>
            <a:endParaRPr kumimoji="0" lang="nb-NO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Undertittel 2"/>
          <p:cNvSpPr txBox="1">
            <a:spLocks/>
          </p:cNvSpPr>
          <p:nvPr/>
        </p:nvSpPr>
        <p:spPr>
          <a:xfrm>
            <a:off x="179512" y="1052736"/>
            <a:ext cx="8712968" cy="4752528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GDAL  - </a:t>
            </a:r>
            <a:r>
              <a:rPr lang="en-US" sz="3200" dirty="0" err="1" smtClean="0"/>
              <a:t>Lese</a:t>
            </a:r>
            <a:r>
              <a:rPr lang="en-US" sz="3200" dirty="0" smtClean="0"/>
              <a:t>/</a:t>
            </a:r>
            <a:r>
              <a:rPr lang="en-US" sz="3200" dirty="0" err="1" smtClean="0"/>
              <a:t>skrive</a:t>
            </a:r>
            <a:r>
              <a:rPr lang="en-US" sz="3200" dirty="0" smtClean="0"/>
              <a:t> </a:t>
            </a:r>
            <a:r>
              <a:rPr lang="en-US" sz="3200" dirty="0" err="1" smtClean="0"/>
              <a:t>rasterdata</a:t>
            </a:r>
            <a:endParaRPr lang="en-US" sz="2000" dirty="0" smtClean="0"/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OGR – </a:t>
            </a:r>
            <a:r>
              <a:rPr lang="en-US" sz="3200" dirty="0" err="1" smtClean="0"/>
              <a:t>Lese</a:t>
            </a:r>
            <a:r>
              <a:rPr lang="en-US" sz="3200" dirty="0" smtClean="0"/>
              <a:t>/</a:t>
            </a:r>
            <a:r>
              <a:rPr lang="en-US" sz="3200" dirty="0" err="1" smtClean="0"/>
              <a:t>skrive</a:t>
            </a:r>
            <a:r>
              <a:rPr lang="en-US" sz="3200" dirty="0" smtClean="0"/>
              <a:t> </a:t>
            </a:r>
            <a:r>
              <a:rPr lang="en-US" sz="3200" dirty="0" err="1" smtClean="0"/>
              <a:t>vektordata</a:t>
            </a:r>
            <a:endParaRPr lang="en-US" sz="3200" dirty="0" smtClean="0"/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PDAL – </a:t>
            </a:r>
            <a:r>
              <a:rPr lang="en-US" sz="3200" dirty="0" err="1" smtClean="0"/>
              <a:t>fokus</a:t>
            </a:r>
            <a:r>
              <a:rPr lang="en-US" sz="3200" dirty="0" smtClean="0"/>
              <a:t> </a:t>
            </a:r>
            <a:r>
              <a:rPr lang="en-US" sz="3200" dirty="0" err="1" smtClean="0"/>
              <a:t>på</a:t>
            </a:r>
            <a:r>
              <a:rPr lang="en-US" sz="3200" dirty="0" smtClean="0"/>
              <a:t> </a:t>
            </a:r>
            <a:r>
              <a:rPr lang="en-US" sz="3200" dirty="0" err="1" smtClean="0"/>
              <a:t>Lidar</a:t>
            </a:r>
            <a:r>
              <a:rPr lang="en-US" sz="3200" dirty="0" smtClean="0"/>
              <a:t>-data  </a:t>
            </a:r>
            <a:br>
              <a:rPr lang="en-US" sz="3200" dirty="0" smtClean="0"/>
            </a:br>
            <a:r>
              <a:rPr lang="en-US" sz="2800" dirty="0" smtClean="0"/>
              <a:t>Point </a:t>
            </a:r>
            <a:r>
              <a:rPr lang="en-US" sz="2800" dirty="0" smtClean="0"/>
              <a:t>Data Abstraction </a:t>
            </a:r>
            <a:r>
              <a:rPr lang="en-US" sz="2800" dirty="0" smtClean="0"/>
              <a:t>Library. </a:t>
            </a:r>
            <a:r>
              <a:rPr lang="en-US" sz="2800" dirty="0" smtClean="0"/>
              <a:t>GDAL for point cloud </a:t>
            </a:r>
            <a:r>
              <a:rPr lang="en-US" sz="2800" dirty="0" smtClean="0"/>
              <a:t>data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GeoDjango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Python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GeoORM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noProof="0" dirty="0" err="1" smtClean="0">
                <a:latin typeface="+mn-lt"/>
                <a:cs typeface="+mn-cs"/>
              </a:rPr>
              <a:t>GeoTools</a:t>
            </a:r>
            <a:r>
              <a:rPr lang="en-US" sz="3200" noProof="0" dirty="0" smtClean="0">
                <a:latin typeface="+mn-lt"/>
                <a:cs typeface="+mn-cs"/>
              </a:rPr>
              <a:t> (</a:t>
            </a:r>
            <a:r>
              <a:rPr lang="en-US" sz="3200" noProof="0" dirty="0" err="1" smtClean="0">
                <a:latin typeface="+mn-lt"/>
                <a:cs typeface="+mn-cs"/>
              </a:rPr>
              <a:t>brukt</a:t>
            </a:r>
            <a:r>
              <a:rPr lang="en-US" sz="3200" noProof="0" dirty="0" smtClean="0">
                <a:latin typeface="+mn-lt"/>
                <a:cs typeface="+mn-cs"/>
              </a:rPr>
              <a:t> </a:t>
            </a:r>
            <a:r>
              <a:rPr lang="en-US" sz="3200" noProof="0" dirty="0" err="1" smtClean="0">
                <a:latin typeface="+mn-lt"/>
                <a:cs typeface="+mn-cs"/>
              </a:rPr>
              <a:t>bl.a</a:t>
            </a:r>
            <a:r>
              <a:rPr lang="en-US" sz="3200" noProof="0" dirty="0" smtClean="0">
                <a:latin typeface="+mn-lt"/>
                <a:cs typeface="+mn-cs"/>
              </a:rPr>
              <a:t>. </a:t>
            </a:r>
            <a:r>
              <a:rPr lang="en-US" sz="3200" noProof="0" dirty="0" err="1" smtClean="0">
                <a:latin typeface="+mn-lt"/>
                <a:cs typeface="+mn-cs"/>
              </a:rPr>
              <a:t>i</a:t>
            </a:r>
            <a:r>
              <a:rPr lang="en-US" sz="3200" noProof="0" dirty="0" smtClean="0">
                <a:latin typeface="+mn-lt"/>
                <a:cs typeface="+mn-cs"/>
              </a:rPr>
              <a:t>  </a:t>
            </a:r>
            <a:r>
              <a:rPr lang="en-US" sz="3200" noProof="0" dirty="0" err="1" smtClean="0">
                <a:latin typeface="+mn-lt"/>
                <a:cs typeface="+mn-cs"/>
              </a:rPr>
              <a:t>Geoserver</a:t>
            </a:r>
            <a:r>
              <a:rPr lang="en-US" sz="3200" noProof="0" dirty="0" smtClean="0">
                <a:latin typeface="+mn-lt"/>
                <a:cs typeface="+mn-cs"/>
              </a:rPr>
              <a:t>)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Sextante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32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bibliotek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</a:t>
            </a:r>
            <a:r>
              <a:rPr kumimoji="0" lang="en-US" sz="32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analyse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romlig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</a:t>
            </a:r>
          </a:p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baseline="0" noProof="0" dirty="0" err="1" smtClean="0">
                <a:latin typeface="+mn-lt"/>
                <a:cs typeface="+mn-cs"/>
              </a:rPr>
              <a:t>GPSBabel</a:t>
            </a:r>
            <a:r>
              <a:rPr lang="en-US" sz="3200" baseline="0" noProof="0" dirty="0" smtClean="0">
                <a:latin typeface="+mn-lt"/>
                <a:cs typeface="+mn-cs"/>
              </a:rPr>
              <a:t> </a:t>
            </a:r>
            <a:br>
              <a:rPr lang="en-US" sz="3200" baseline="0" noProof="0" dirty="0" smtClean="0">
                <a:latin typeface="+mn-lt"/>
                <a:cs typeface="+mn-cs"/>
              </a:rPr>
            </a:br>
            <a:r>
              <a:rPr lang="en-US" sz="2800" baseline="0" noProof="0" dirty="0" err="1" smtClean="0">
                <a:latin typeface="+mn-lt"/>
                <a:cs typeface="+mn-cs"/>
              </a:rPr>
              <a:t>konverterer</a:t>
            </a:r>
            <a:r>
              <a:rPr lang="en-US" sz="2800" baseline="0" noProof="0" dirty="0" smtClean="0">
                <a:latin typeface="+mn-lt"/>
                <a:cs typeface="+mn-cs"/>
              </a:rPr>
              <a:t> </a:t>
            </a:r>
            <a:r>
              <a:rPr lang="en-US" sz="2800" baseline="0" noProof="0" dirty="0" err="1" smtClean="0">
                <a:latin typeface="+mn-lt"/>
                <a:cs typeface="+mn-cs"/>
              </a:rPr>
              <a:t>mellom</a:t>
            </a:r>
            <a:r>
              <a:rPr lang="en-US" sz="2800" baseline="0" noProof="0" dirty="0" smtClean="0">
                <a:latin typeface="+mn-lt"/>
                <a:cs typeface="+mn-cs"/>
              </a:rPr>
              <a:t> </a:t>
            </a:r>
            <a:r>
              <a:rPr lang="en-US" sz="2800" baseline="0" noProof="0" dirty="0" err="1" smtClean="0">
                <a:latin typeface="+mn-lt"/>
                <a:cs typeface="+mn-cs"/>
              </a:rPr>
              <a:t>GPSer</a:t>
            </a:r>
            <a:r>
              <a:rPr lang="en-US" sz="2800" baseline="0" noProof="0" dirty="0" smtClean="0">
                <a:latin typeface="+mn-lt"/>
                <a:cs typeface="+mn-cs"/>
              </a:rPr>
              <a:t> </a:t>
            </a:r>
            <a:r>
              <a:rPr lang="en-US" sz="2800" baseline="0" noProof="0" dirty="0" err="1" smtClean="0">
                <a:latin typeface="+mn-lt"/>
                <a:cs typeface="+mn-cs"/>
              </a:rPr>
              <a:t>og</a:t>
            </a:r>
            <a:r>
              <a:rPr lang="en-US" sz="2800" noProof="0" dirty="0" smtClean="0">
                <a:latin typeface="+mn-lt"/>
                <a:cs typeface="+mn-cs"/>
              </a:rPr>
              <a:t> </a:t>
            </a:r>
            <a:r>
              <a:rPr lang="en-US" sz="2800" noProof="0" dirty="0" err="1" smtClean="0">
                <a:latin typeface="+mn-lt"/>
                <a:cs typeface="+mn-cs"/>
              </a:rPr>
              <a:t>kartprogrammer</a:t>
            </a:r>
            <a:endParaRPr kumimoji="0" lang="nb-NO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2" name="Picture 34" descr="C:\Documents and Settings\Svendgard_Bjorg\My Documents\NY PROFIL\POWERPOINT\PP_Mal_Side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88" y="0"/>
            <a:ext cx="9183688" cy="6843713"/>
          </a:xfrm>
          <a:prstGeom prst="rect">
            <a:avLst/>
          </a:prstGeom>
          <a:noFill/>
        </p:spPr>
      </p:pic>
      <p:sp>
        <p:nvSpPr>
          <p:cNvPr id="4" name="Tittel 1"/>
          <p:cNvSpPr txBox="1">
            <a:spLocks/>
          </p:cNvSpPr>
          <p:nvPr/>
        </p:nvSpPr>
        <p:spPr>
          <a:xfrm>
            <a:off x="755576" y="260648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GIS i skyen</a:t>
            </a:r>
            <a:endParaRPr kumimoji="0" lang="nb-NO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Undertittel 2"/>
          <p:cNvSpPr txBox="1">
            <a:spLocks/>
          </p:cNvSpPr>
          <p:nvPr/>
        </p:nvSpPr>
        <p:spPr>
          <a:xfrm>
            <a:off x="179512" y="1268760"/>
            <a:ext cx="8496944" cy="4392488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nb-NO" sz="3200" dirty="0" err="1" smtClean="0">
                <a:latin typeface="+mn-lt"/>
                <a:cs typeface="+mn-cs"/>
              </a:rPr>
              <a:t>OpenLayers</a:t>
            </a:r>
            <a:endParaRPr lang="nb-NO" sz="320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nb-NO" sz="3200" dirty="0" err="1" smtClean="0">
                <a:latin typeface="+mn-lt"/>
                <a:cs typeface="+mn-cs"/>
              </a:rPr>
              <a:t>Mapfish</a:t>
            </a:r>
            <a:endParaRPr lang="nb-NO" sz="320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nb-NO" sz="3200" dirty="0" err="1" smtClean="0">
                <a:latin typeface="+mn-lt"/>
                <a:cs typeface="+mn-cs"/>
              </a:rPr>
              <a:t>GeoExt</a:t>
            </a:r>
            <a:endParaRPr lang="nb-NO" sz="3200" dirty="0" smtClean="0">
              <a:latin typeface="+mn-lt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nb-NO" sz="3200" dirty="0" smtClean="0">
                <a:latin typeface="+mn-lt"/>
                <a:cs typeface="+mn-cs"/>
              </a:rPr>
              <a:t>Point </a:t>
            </a:r>
            <a:r>
              <a:rPr lang="nb-NO" sz="3200" dirty="0" err="1" smtClean="0">
                <a:latin typeface="+mn-lt"/>
                <a:cs typeface="+mn-cs"/>
              </a:rPr>
              <a:t>Cloud</a:t>
            </a:r>
            <a:r>
              <a:rPr lang="nb-NO" sz="3200" dirty="0" smtClean="0">
                <a:latin typeface="+mn-lt"/>
                <a:cs typeface="+mn-cs"/>
              </a:rPr>
              <a:t>?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nb-NO" sz="3200" dirty="0" smtClean="0">
                <a:latin typeface="+mn-lt"/>
                <a:cs typeface="+mn-cs"/>
              </a:rPr>
              <a:t>En utvidelse av </a:t>
            </a:r>
            <a:r>
              <a:rPr lang="nb-NO" sz="3200" dirty="0" err="1" smtClean="0">
                <a:latin typeface="+mn-lt"/>
                <a:cs typeface="+mn-cs"/>
              </a:rPr>
              <a:t>PostgreSQL/PostGIS</a:t>
            </a:r>
            <a:r>
              <a:rPr lang="nb-NO" sz="3200" dirty="0" smtClean="0">
                <a:latin typeface="+mn-lt"/>
                <a:cs typeface="+mn-cs"/>
              </a:rPr>
              <a:t> for </a:t>
            </a:r>
            <a:r>
              <a:rPr lang="nb-NO" sz="3200" dirty="0" err="1" smtClean="0">
                <a:latin typeface="+mn-lt"/>
                <a:cs typeface="+mn-cs"/>
              </a:rPr>
              <a:t>Lidar</a:t>
            </a:r>
            <a:r>
              <a:rPr lang="nb-NO" sz="3200" dirty="0" smtClean="0">
                <a:latin typeface="+mn-lt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nb-NO" sz="3200" dirty="0" err="1" smtClean="0">
                <a:latin typeface="+mn-lt"/>
                <a:cs typeface="+mn-cs"/>
              </a:rPr>
              <a:t>GeoNode</a:t>
            </a:r>
            <a:r>
              <a:rPr lang="nb-NO" sz="3200" dirty="0" smtClean="0">
                <a:latin typeface="+mn-lt"/>
                <a:cs typeface="+mn-cs"/>
              </a:rPr>
              <a:t> – et alternativ til </a:t>
            </a:r>
            <a:r>
              <a:rPr lang="nb-NO" sz="3200" dirty="0" err="1" smtClean="0">
                <a:latin typeface="+mn-lt"/>
                <a:cs typeface="+mn-cs"/>
              </a:rPr>
              <a:t>ArcGIS</a:t>
            </a:r>
            <a:r>
              <a:rPr lang="nb-NO" sz="3200" dirty="0" smtClean="0">
                <a:latin typeface="+mn-lt"/>
                <a:cs typeface="+mn-cs"/>
              </a:rPr>
              <a:t> Online?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nb-NO" sz="3200" dirty="0" err="1" smtClean="0">
                <a:latin typeface="+mn-lt"/>
                <a:cs typeface="+mn-cs"/>
              </a:rPr>
              <a:t>OpenGeoSuite</a:t>
            </a:r>
            <a:endParaRPr lang="nb-NO" sz="3200" dirty="0" smtClean="0">
              <a:latin typeface="+mn-lt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nb-NO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PostGIS</a:t>
            </a:r>
            <a:r>
              <a:rPr kumimoji="0" lang="nb-NO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nb-NO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nb-NO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GeoServer</a:t>
            </a:r>
            <a:r>
              <a:rPr kumimoji="0" lang="nb-NO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nb-NO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GeoWebcache,OpenLayers,GeoExt</a:t>
            </a:r>
            <a:endParaRPr kumimoji="0" lang="nb-NO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2" name="Picture 34" descr="C:\Documents and Settings\Svendgard_Bjorg\My Documents\NY PROFIL\POWERPOINT\PP_Mal_Side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9688" y="0"/>
            <a:ext cx="9183688" cy="6843713"/>
          </a:xfrm>
          <a:prstGeom prst="rect">
            <a:avLst/>
          </a:prstGeom>
          <a:noFill/>
        </p:spPr>
      </p:pic>
      <p:sp>
        <p:nvSpPr>
          <p:cNvPr id="4" name="Tittel 1"/>
          <p:cNvSpPr txBox="1">
            <a:spLocks/>
          </p:cNvSpPr>
          <p:nvPr/>
        </p:nvSpPr>
        <p:spPr>
          <a:xfrm>
            <a:off x="683568" y="2132856"/>
            <a:ext cx="7772400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OpenSource</a:t>
            </a:r>
            <a:r>
              <a:rPr kumimoji="0" lang="nb-NO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GIS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b-NO" sz="4400" dirty="0" smtClean="0">
                <a:latin typeface="+mj-lt"/>
                <a:ea typeface="+mj-ea"/>
                <a:cs typeface="+mj-cs"/>
              </a:rPr>
              <a:t>Hva er din verktøykasse?</a:t>
            </a:r>
            <a:endParaRPr kumimoji="0" lang="nb-NO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Undertittel 2"/>
          <p:cNvSpPr txBox="1">
            <a:spLocks/>
          </p:cNvSpPr>
          <p:nvPr/>
        </p:nvSpPr>
        <p:spPr>
          <a:xfrm>
            <a:off x="1258888" y="3860800"/>
            <a:ext cx="6400800" cy="1752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b-N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Bjørn Ove Grøtan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b-NO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Norges geologiske undersøkelse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208</Words>
  <Application>Microsoft Office PowerPoint</Application>
  <PresentationFormat>Skjermfremvisning (4:3)</PresentationFormat>
  <Paragraphs>70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0" baseType="lpstr">
      <vt:lpstr>Office-tema</vt:lpstr>
      <vt:lpstr>Lysbilde 1</vt:lpstr>
      <vt:lpstr>Lysbilde 2</vt:lpstr>
      <vt:lpstr>Lysbilde 3</vt:lpstr>
      <vt:lpstr>Lysbilde 4</vt:lpstr>
      <vt:lpstr>Lysbilde 5</vt:lpstr>
      <vt:lpstr>Lysbilde 6</vt:lpstr>
      <vt:lpstr>Lysbilde 7</vt:lpstr>
      <vt:lpstr>Lysbilde 8</vt:lpstr>
      <vt:lpstr>Lysbilde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Nasjonal geoportal</dc:title>
  <dc:creator>bgrotan</dc:creator>
  <cp:lastModifiedBy>Grotan_Bjorn_Ove</cp:lastModifiedBy>
  <cp:revision>12</cp:revision>
  <dcterms:created xsi:type="dcterms:W3CDTF">2013-04-04T21:00:28Z</dcterms:created>
  <dcterms:modified xsi:type="dcterms:W3CDTF">2013-09-04T22:53:21Z</dcterms:modified>
</cp:coreProperties>
</file>