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</p:sldMasterIdLst>
  <p:notesMasterIdLst>
    <p:notesMasterId r:id="rId41"/>
  </p:notesMasterIdLst>
  <p:handoutMasterIdLst>
    <p:handoutMasterId r:id="rId42"/>
  </p:handoutMasterIdLst>
  <p:sldIdLst>
    <p:sldId id="257" r:id="rId3"/>
    <p:sldId id="312" r:id="rId4"/>
    <p:sldId id="311" r:id="rId5"/>
    <p:sldId id="281" r:id="rId6"/>
    <p:sldId id="301" r:id="rId7"/>
    <p:sldId id="270" r:id="rId8"/>
    <p:sldId id="273" r:id="rId9"/>
    <p:sldId id="283" r:id="rId10"/>
    <p:sldId id="284" r:id="rId11"/>
    <p:sldId id="285" r:id="rId12"/>
    <p:sldId id="286" r:id="rId13"/>
    <p:sldId id="319" r:id="rId14"/>
    <p:sldId id="288" r:id="rId15"/>
    <p:sldId id="289" r:id="rId16"/>
    <p:sldId id="290" r:id="rId17"/>
    <p:sldId id="291" r:id="rId18"/>
    <p:sldId id="307" r:id="rId19"/>
    <p:sldId id="293" r:id="rId20"/>
    <p:sldId id="314" r:id="rId21"/>
    <p:sldId id="298" r:id="rId22"/>
    <p:sldId id="299" r:id="rId23"/>
    <p:sldId id="315" r:id="rId24"/>
    <p:sldId id="294" r:id="rId25"/>
    <p:sldId id="316" r:id="rId26"/>
    <p:sldId id="300" r:id="rId27"/>
    <p:sldId id="302" r:id="rId28"/>
    <p:sldId id="303" r:id="rId29"/>
    <p:sldId id="304" r:id="rId30"/>
    <p:sldId id="295" r:id="rId31"/>
    <p:sldId id="305" r:id="rId32"/>
    <p:sldId id="318" r:id="rId33"/>
    <p:sldId id="317" r:id="rId34"/>
    <p:sldId id="296" r:id="rId35"/>
    <p:sldId id="297" r:id="rId36"/>
    <p:sldId id="310" r:id="rId37"/>
    <p:sldId id="308" r:id="rId38"/>
    <p:sldId id="313" r:id="rId39"/>
    <p:sldId id="268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5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5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5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5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5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5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5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5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5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2E2E2"/>
    <a:srgbClr val="666666"/>
    <a:srgbClr val="333333"/>
    <a:srgbClr val="66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425" autoAdjust="0"/>
    <p:restoredTop sz="77397" autoAdjust="0"/>
  </p:normalViewPr>
  <p:slideViewPr>
    <p:cSldViewPr>
      <p:cViewPr varScale="1">
        <p:scale>
          <a:sx n="56" d="100"/>
          <a:sy n="56" d="100"/>
        </p:scale>
        <p:origin x="-1542" y="-96"/>
      </p:cViewPr>
      <p:guideLst>
        <p:guide orient="horz" pos="1616"/>
        <p:guide orient="horz" pos="2704"/>
        <p:guide pos="2154"/>
        <p:guide pos="36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b-NO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b-NO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b-NO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08D366-3964-4CDA-901B-398C41831F87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8265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B0B4B6-9F07-437A-A5CF-972222ED6E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40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5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5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5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5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0FF50-EF15-4EA9-A2CD-6459C8A95327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Si litt om min bakgrunn</a:t>
            </a:r>
          </a:p>
          <a:p>
            <a:endParaRPr lang="nb-NO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4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4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4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4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4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4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4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4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4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4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9F9758-9B43-4094-81BD-B85AA7F9F0E1}" type="slidenum">
              <a:rPr lang="en-US"/>
              <a:pPr/>
              <a:t>2</a:t>
            </a:fld>
            <a:endParaRPr lang="en-US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4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4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4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41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4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41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41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41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41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4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194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41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4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41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41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41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41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19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19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4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4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4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4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0B4B6-9F07-437A-A5CF-972222ED6E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6553200" cy="2286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b-NO" noProof="0" smtClean="0"/>
              <a:t>Klikk for å redigere tittelstil</a:t>
            </a:r>
            <a:endParaRPr lang="en-US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257800"/>
            <a:ext cx="6553200" cy="685800"/>
          </a:xfrm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nb-NO" noProof="0" smtClean="0"/>
              <a:t>Klikk for å redigere undertittelstil i malen</a:t>
            </a:r>
            <a:endParaRPr 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lnSpc>
                <a:spcPct val="80000"/>
              </a:lnSpc>
            </a:pPr>
            <a:r>
              <a:rPr lang="en-US"/>
              <a:t>-----------------------------------</a:t>
            </a:r>
          </a:p>
          <a:p>
            <a:fld id="{126ED008-2EF7-4275-9273-0A815F725FDE}" type="datetime4">
              <a:rPr lang="en-US"/>
              <a:pPr/>
              <a:t>September 5, 2013</a:t>
            </a:fld>
            <a:endParaRPr lang="en-US" sz="1100"/>
          </a:p>
          <a:p>
            <a:pPr>
              <a:lnSpc>
                <a:spcPct val="80000"/>
              </a:lnSpc>
            </a:pPr>
            <a:r>
              <a:rPr lang="en-US"/>
              <a:t>-----------------------------------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 sz="1100"/>
            </a:lvl1pPr>
          </a:lstStyle>
          <a:p>
            <a:pPr>
              <a:lnSpc>
                <a:spcPct val="80000"/>
              </a:lnSpc>
            </a:pPr>
            <a:r>
              <a:rPr lang="en-US"/>
              <a:t>--------------------------------</a:t>
            </a:r>
          </a:p>
          <a:p>
            <a:r>
              <a:rPr lang="en-US"/>
              <a:t> </a:t>
            </a:r>
          </a:p>
          <a:p>
            <a:r>
              <a:rPr lang="en-US" sz="1000"/>
              <a:t>-----------------------------------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-----------------------------------</a:t>
            </a:r>
          </a:p>
          <a:p>
            <a:r>
              <a:rPr lang="en-US"/>
              <a:t>Side </a:t>
            </a:r>
            <a:fld id="{66F63B3A-2A72-4DF7-8B0B-3A6BF6F30971}" type="slidenum">
              <a:rPr lang="en-US"/>
              <a:pPr/>
              <a:t>‹#›</a:t>
            </a:fld>
            <a:r>
              <a:rPr lang="en-US"/>
              <a:t> </a:t>
            </a:r>
          </a:p>
          <a:p>
            <a:r>
              <a:rPr lang="en-US"/>
              <a:t>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47025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786563" y="836613"/>
            <a:ext cx="2033587" cy="5792787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85800" y="836613"/>
            <a:ext cx="5948363" cy="5792787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lnSpc>
                <a:spcPct val="80000"/>
              </a:lnSpc>
            </a:pPr>
            <a:r>
              <a:rPr lang="en-US"/>
              <a:t>-----------------------------------</a:t>
            </a:r>
          </a:p>
          <a:p>
            <a:fld id="{9C47054A-7167-4407-A7B1-2160A75729F6}" type="datetime4">
              <a:rPr lang="en-US"/>
              <a:pPr/>
              <a:t>September 5, 2013</a:t>
            </a:fld>
            <a:endParaRPr lang="en-US" sz="1100"/>
          </a:p>
          <a:p>
            <a:pPr>
              <a:lnSpc>
                <a:spcPct val="80000"/>
              </a:lnSpc>
            </a:pPr>
            <a:r>
              <a:rPr lang="en-US"/>
              <a:t>-----------------------------------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 sz="1100"/>
            </a:lvl1pPr>
          </a:lstStyle>
          <a:p>
            <a:pPr>
              <a:lnSpc>
                <a:spcPct val="80000"/>
              </a:lnSpc>
            </a:pPr>
            <a:r>
              <a:rPr lang="en-US"/>
              <a:t>--------------------------------</a:t>
            </a:r>
          </a:p>
          <a:p>
            <a:r>
              <a:rPr lang="en-US"/>
              <a:t> </a:t>
            </a:r>
          </a:p>
          <a:p>
            <a:r>
              <a:rPr lang="en-US" sz="1000"/>
              <a:t>-----------------------------------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-----------------------------------</a:t>
            </a:r>
          </a:p>
          <a:p>
            <a:r>
              <a:rPr lang="en-US"/>
              <a:t>Side </a:t>
            </a:r>
            <a:fld id="{25CE102F-7E22-4B0A-97D0-2B992BAB195A}" type="slidenum">
              <a:rPr lang="en-US"/>
              <a:pPr/>
              <a:t>‹#›</a:t>
            </a:fld>
            <a:r>
              <a:rPr lang="en-US"/>
              <a:t> </a:t>
            </a:r>
          </a:p>
          <a:p>
            <a:r>
              <a:rPr lang="en-US"/>
              <a:t>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544148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tel, tekst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5800" y="836613"/>
            <a:ext cx="6550025" cy="91440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sz="half" idx="1"/>
          </p:nvPr>
        </p:nvSpPr>
        <p:spPr>
          <a:xfrm>
            <a:off x="685800" y="1844675"/>
            <a:ext cx="3990975" cy="4784725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829175" y="1844675"/>
            <a:ext cx="3990975" cy="4784725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7391400" y="5334000"/>
            <a:ext cx="1676400" cy="457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lnSpc>
                <a:spcPct val="80000"/>
              </a:lnSpc>
            </a:pPr>
            <a:r>
              <a:rPr lang="en-US"/>
              <a:t>-----------------------------------</a:t>
            </a:r>
          </a:p>
          <a:p>
            <a:fld id="{543E5B7D-F12B-471C-8BA6-ACBFE62B9077}" type="datetime4">
              <a:rPr lang="en-US"/>
              <a:pPr/>
              <a:t>September 5, 2013</a:t>
            </a:fld>
            <a:endParaRPr lang="en-US" sz="1100"/>
          </a:p>
          <a:p>
            <a:pPr>
              <a:lnSpc>
                <a:spcPct val="80000"/>
              </a:lnSpc>
            </a:pPr>
            <a:r>
              <a:rPr lang="en-US"/>
              <a:t>-----------------------------------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7391400" y="6096000"/>
            <a:ext cx="1676400" cy="609600"/>
          </a:xfrm>
        </p:spPr>
        <p:txBody>
          <a:bodyPr/>
          <a:lstStyle>
            <a:lvl1pPr>
              <a:lnSpc>
                <a:spcPct val="100000"/>
              </a:lnSpc>
              <a:defRPr sz="1100"/>
            </a:lvl1pPr>
          </a:lstStyle>
          <a:p>
            <a:pPr>
              <a:lnSpc>
                <a:spcPct val="80000"/>
              </a:lnSpc>
            </a:pPr>
            <a:r>
              <a:rPr lang="en-US"/>
              <a:t>--------------------------------</a:t>
            </a:r>
          </a:p>
          <a:p>
            <a:r>
              <a:rPr lang="en-US"/>
              <a:t> </a:t>
            </a:r>
          </a:p>
          <a:p>
            <a:r>
              <a:rPr lang="en-US" sz="1000"/>
              <a:t>-----------------------------------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7391400" y="57150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-----------------------------------</a:t>
            </a:r>
          </a:p>
          <a:p>
            <a:r>
              <a:rPr lang="en-US"/>
              <a:t>Side </a:t>
            </a:r>
            <a:fld id="{B2BC9AF5-A427-4A0A-963C-583CA79C3E8C}" type="slidenum">
              <a:rPr lang="en-US"/>
              <a:pPr/>
              <a:t>‹#›</a:t>
            </a:fld>
            <a:r>
              <a:rPr lang="en-US"/>
              <a:t> </a:t>
            </a:r>
          </a:p>
          <a:p>
            <a:r>
              <a:rPr lang="en-US"/>
              <a:t>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4184619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b-NO" smtClean="0"/>
              <a:t>Klikk for å redigere undertittelstil i malen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1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96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170962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84213" y="5559425"/>
            <a:ext cx="3473450" cy="74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310063" y="5559425"/>
            <a:ext cx="3473450" cy="74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58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29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23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73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lnSpc>
                <a:spcPct val="80000"/>
              </a:lnSpc>
            </a:pPr>
            <a:r>
              <a:rPr lang="en-US"/>
              <a:t>-----------------------------------</a:t>
            </a:r>
          </a:p>
          <a:p>
            <a:fld id="{AB6B918F-31E1-4855-A629-FF25FE109354}" type="datetime4">
              <a:rPr lang="en-US"/>
              <a:pPr/>
              <a:t>September 5, 2013</a:t>
            </a:fld>
            <a:endParaRPr lang="en-US" sz="1100"/>
          </a:p>
          <a:p>
            <a:pPr>
              <a:lnSpc>
                <a:spcPct val="80000"/>
              </a:lnSpc>
            </a:pPr>
            <a:r>
              <a:rPr lang="en-US"/>
              <a:t>-----------------------------------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 sz="1100"/>
            </a:lvl1pPr>
          </a:lstStyle>
          <a:p>
            <a:pPr>
              <a:lnSpc>
                <a:spcPct val="80000"/>
              </a:lnSpc>
            </a:pPr>
            <a:r>
              <a:rPr lang="en-US"/>
              <a:t>--------------------------------</a:t>
            </a:r>
          </a:p>
          <a:p>
            <a:r>
              <a:rPr lang="en-US"/>
              <a:t> </a:t>
            </a:r>
          </a:p>
          <a:p>
            <a:r>
              <a:rPr lang="en-US" sz="1000"/>
              <a:t>-----------------------------------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-----------------------------------</a:t>
            </a:r>
          </a:p>
          <a:p>
            <a:r>
              <a:rPr lang="en-US"/>
              <a:t>Side </a:t>
            </a:r>
            <a:fld id="{EF1285E2-CFA2-48B6-8232-4D90C41264E0}" type="slidenum">
              <a:rPr lang="en-US"/>
              <a:pPr/>
              <a:t>‹#›</a:t>
            </a:fld>
            <a:r>
              <a:rPr lang="en-US"/>
              <a:t> </a:t>
            </a:r>
          </a:p>
          <a:p>
            <a:r>
              <a:rPr lang="en-US"/>
              <a:t>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42681168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199045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765244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57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34087"/>
          </a:xfrm>
          <a:prstGeom prst="rect">
            <a:avLst/>
          </a:prstGeo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34087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0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lnSpc>
                <a:spcPct val="80000"/>
              </a:lnSpc>
            </a:pPr>
            <a:r>
              <a:rPr lang="en-US"/>
              <a:t>-----------------------------------</a:t>
            </a:r>
          </a:p>
          <a:p>
            <a:fld id="{67712BC7-77DC-4505-A319-552CB3190494}" type="datetime4">
              <a:rPr lang="en-US"/>
              <a:pPr/>
              <a:t>September 5, 2013</a:t>
            </a:fld>
            <a:endParaRPr lang="en-US" sz="1100"/>
          </a:p>
          <a:p>
            <a:pPr>
              <a:lnSpc>
                <a:spcPct val="80000"/>
              </a:lnSpc>
            </a:pPr>
            <a:r>
              <a:rPr lang="en-US"/>
              <a:t>-----------------------------------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 sz="1100"/>
            </a:lvl1pPr>
          </a:lstStyle>
          <a:p>
            <a:pPr>
              <a:lnSpc>
                <a:spcPct val="80000"/>
              </a:lnSpc>
            </a:pPr>
            <a:r>
              <a:rPr lang="en-US"/>
              <a:t>--------------------------------</a:t>
            </a:r>
          </a:p>
          <a:p>
            <a:r>
              <a:rPr lang="en-US"/>
              <a:t> </a:t>
            </a:r>
          </a:p>
          <a:p>
            <a:r>
              <a:rPr lang="en-US" sz="1000"/>
              <a:t>-----------------------------------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-----------------------------------</a:t>
            </a:r>
          </a:p>
          <a:p>
            <a:r>
              <a:rPr lang="en-US"/>
              <a:t>Side </a:t>
            </a:r>
            <a:fld id="{5F5FA357-690B-4FE5-896E-4ED28D405965}" type="slidenum">
              <a:rPr lang="en-US"/>
              <a:pPr/>
              <a:t>‹#›</a:t>
            </a:fld>
            <a:r>
              <a:rPr lang="en-US"/>
              <a:t> </a:t>
            </a:r>
          </a:p>
          <a:p>
            <a:r>
              <a:rPr lang="en-US"/>
              <a:t>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07869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85800" y="1844675"/>
            <a:ext cx="3990975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829175" y="1844675"/>
            <a:ext cx="3990975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lnSpc>
                <a:spcPct val="80000"/>
              </a:lnSpc>
            </a:pPr>
            <a:r>
              <a:rPr lang="en-US"/>
              <a:t>-----------------------------------</a:t>
            </a:r>
          </a:p>
          <a:p>
            <a:fld id="{B356DC08-4228-4DB7-BCBF-C268FDD7B512}" type="datetime4">
              <a:rPr lang="en-US"/>
              <a:pPr/>
              <a:t>September 5, 2013</a:t>
            </a:fld>
            <a:endParaRPr lang="en-US" sz="1100"/>
          </a:p>
          <a:p>
            <a:pPr>
              <a:lnSpc>
                <a:spcPct val="80000"/>
              </a:lnSpc>
            </a:pPr>
            <a:r>
              <a:rPr lang="en-US"/>
              <a:t>-----------------------------------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 sz="1100"/>
            </a:lvl1pPr>
          </a:lstStyle>
          <a:p>
            <a:pPr>
              <a:lnSpc>
                <a:spcPct val="80000"/>
              </a:lnSpc>
            </a:pPr>
            <a:r>
              <a:rPr lang="en-US"/>
              <a:t>--------------------------------</a:t>
            </a:r>
          </a:p>
          <a:p>
            <a:r>
              <a:rPr lang="en-US"/>
              <a:t> </a:t>
            </a:r>
          </a:p>
          <a:p>
            <a:r>
              <a:rPr lang="en-US" sz="1000"/>
              <a:t>-----------------------------------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-----------------------------------</a:t>
            </a:r>
          </a:p>
          <a:p>
            <a:r>
              <a:rPr lang="en-US"/>
              <a:t>Side </a:t>
            </a:r>
            <a:fld id="{B173502A-50E0-4C95-9820-78A8712DF1B6}" type="slidenum">
              <a:rPr lang="en-US"/>
              <a:pPr/>
              <a:t>‹#›</a:t>
            </a:fld>
            <a:r>
              <a:rPr lang="en-US"/>
              <a:t> </a:t>
            </a:r>
          </a:p>
          <a:p>
            <a:r>
              <a:rPr lang="en-US"/>
              <a:t>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11622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lnSpc>
                <a:spcPct val="80000"/>
              </a:lnSpc>
            </a:pPr>
            <a:r>
              <a:rPr lang="en-US"/>
              <a:t>-----------------------------------</a:t>
            </a:r>
          </a:p>
          <a:p>
            <a:fld id="{C5753980-4BD7-4F76-BC3D-F47B3BFE3B91}" type="datetime4">
              <a:rPr lang="en-US"/>
              <a:pPr/>
              <a:t>September 5, 2013</a:t>
            </a:fld>
            <a:endParaRPr lang="en-US" sz="1100"/>
          </a:p>
          <a:p>
            <a:pPr>
              <a:lnSpc>
                <a:spcPct val="80000"/>
              </a:lnSpc>
            </a:pPr>
            <a:r>
              <a:rPr lang="en-US"/>
              <a:t>-----------------------------------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 sz="1100"/>
            </a:lvl1pPr>
          </a:lstStyle>
          <a:p>
            <a:pPr>
              <a:lnSpc>
                <a:spcPct val="80000"/>
              </a:lnSpc>
            </a:pPr>
            <a:r>
              <a:rPr lang="en-US"/>
              <a:t>--------------------------------</a:t>
            </a:r>
          </a:p>
          <a:p>
            <a:r>
              <a:rPr lang="en-US"/>
              <a:t> </a:t>
            </a:r>
          </a:p>
          <a:p>
            <a:r>
              <a:rPr lang="en-US" sz="1000"/>
              <a:t>-----------------------------------</a:t>
            </a: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-----------------------------------</a:t>
            </a:r>
          </a:p>
          <a:p>
            <a:r>
              <a:rPr lang="en-US"/>
              <a:t>Side </a:t>
            </a:r>
            <a:fld id="{56375FEF-6CF0-4A7D-9CBF-0418B49920FB}" type="slidenum">
              <a:rPr lang="en-US"/>
              <a:pPr/>
              <a:t>‹#›</a:t>
            </a:fld>
            <a:r>
              <a:rPr lang="en-US"/>
              <a:t> </a:t>
            </a:r>
          </a:p>
          <a:p>
            <a:r>
              <a:rPr lang="en-US"/>
              <a:t>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57839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lnSpc>
                <a:spcPct val="80000"/>
              </a:lnSpc>
            </a:pPr>
            <a:r>
              <a:rPr lang="en-US"/>
              <a:t>-----------------------------------</a:t>
            </a:r>
          </a:p>
          <a:p>
            <a:fld id="{E0A5F860-8E9B-4E78-8E2A-0A0C49FC26FB}" type="datetime4">
              <a:rPr lang="en-US"/>
              <a:pPr/>
              <a:t>September 5, 2013</a:t>
            </a:fld>
            <a:endParaRPr lang="en-US" sz="1100"/>
          </a:p>
          <a:p>
            <a:pPr>
              <a:lnSpc>
                <a:spcPct val="80000"/>
              </a:lnSpc>
            </a:pPr>
            <a:r>
              <a:rPr lang="en-US"/>
              <a:t>-----------------------------------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 sz="1100"/>
            </a:lvl1pPr>
          </a:lstStyle>
          <a:p>
            <a:pPr>
              <a:lnSpc>
                <a:spcPct val="80000"/>
              </a:lnSpc>
            </a:pPr>
            <a:r>
              <a:rPr lang="en-US"/>
              <a:t>--------------------------------</a:t>
            </a:r>
          </a:p>
          <a:p>
            <a:r>
              <a:rPr lang="en-US"/>
              <a:t> </a:t>
            </a:r>
          </a:p>
          <a:p>
            <a:r>
              <a:rPr lang="en-US" sz="1000"/>
              <a:t>-----------------------------------</a:t>
            </a: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-----------------------------------</a:t>
            </a:r>
          </a:p>
          <a:p>
            <a:r>
              <a:rPr lang="en-US"/>
              <a:t>Side </a:t>
            </a:r>
            <a:fld id="{543FE4BB-8DC3-434B-86EE-F1DC52EE3164}" type="slidenum">
              <a:rPr lang="en-US"/>
              <a:pPr/>
              <a:t>‹#›</a:t>
            </a:fld>
            <a:r>
              <a:rPr lang="en-US"/>
              <a:t> </a:t>
            </a:r>
          </a:p>
          <a:p>
            <a:r>
              <a:rPr lang="en-US"/>
              <a:t>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4654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lnSpc>
                <a:spcPct val="80000"/>
              </a:lnSpc>
            </a:pPr>
            <a:r>
              <a:rPr lang="en-US"/>
              <a:t>-----------------------------------</a:t>
            </a:r>
          </a:p>
          <a:p>
            <a:fld id="{8D4DE914-098D-4C9C-87C8-E9DFA78F29E8}" type="datetime4">
              <a:rPr lang="en-US"/>
              <a:pPr/>
              <a:t>September 5, 2013</a:t>
            </a:fld>
            <a:endParaRPr lang="en-US" sz="1100"/>
          </a:p>
          <a:p>
            <a:pPr>
              <a:lnSpc>
                <a:spcPct val="80000"/>
              </a:lnSpc>
            </a:pPr>
            <a:r>
              <a:rPr lang="en-US"/>
              <a:t>-----------------------------------</a:t>
            </a: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 sz="1100"/>
            </a:lvl1pPr>
          </a:lstStyle>
          <a:p>
            <a:pPr>
              <a:lnSpc>
                <a:spcPct val="80000"/>
              </a:lnSpc>
            </a:pPr>
            <a:r>
              <a:rPr lang="en-US"/>
              <a:t>--------------------------------</a:t>
            </a:r>
          </a:p>
          <a:p>
            <a:r>
              <a:rPr lang="en-US"/>
              <a:t> </a:t>
            </a:r>
          </a:p>
          <a:p>
            <a:r>
              <a:rPr lang="en-US" sz="1000"/>
              <a:t>-----------------------------------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-----------------------------------</a:t>
            </a:r>
          </a:p>
          <a:p>
            <a:r>
              <a:rPr lang="en-US"/>
              <a:t>Side </a:t>
            </a:r>
            <a:fld id="{C57A2883-C5D0-45C3-84E9-63E1EFBAF4FD}" type="slidenum">
              <a:rPr lang="en-US"/>
              <a:pPr/>
              <a:t>‹#›</a:t>
            </a:fld>
            <a:r>
              <a:rPr lang="en-US"/>
              <a:t> </a:t>
            </a:r>
          </a:p>
          <a:p>
            <a:r>
              <a:rPr lang="en-US"/>
              <a:t>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5519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lnSpc>
                <a:spcPct val="80000"/>
              </a:lnSpc>
            </a:pPr>
            <a:r>
              <a:rPr lang="en-US"/>
              <a:t>-----------------------------------</a:t>
            </a:r>
          </a:p>
          <a:p>
            <a:fld id="{FC99CD64-6CDA-4625-8D7B-3788015953AC}" type="datetime4">
              <a:rPr lang="en-US"/>
              <a:pPr/>
              <a:t>September 5, 2013</a:t>
            </a:fld>
            <a:endParaRPr lang="en-US" sz="1100"/>
          </a:p>
          <a:p>
            <a:pPr>
              <a:lnSpc>
                <a:spcPct val="80000"/>
              </a:lnSpc>
            </a:pPr>
            <a:r>
              <a:rPr lang="en-US"/>
              <a:t>-----------------------------------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 sz="1100"/>
            </a:lvl1pPr>
          </a:lstStyle>
          <a:p>
            <a:pPr>
              <a:lnSpc>
                <a:spcPct val="80000"/>
              </a:lnSpc>
            </a:pPr>
            <a:r>
              <a:rPr lang="en-US"/>
              <a:t>--------------------------------</a:t>
            </a:r>
          </a:p>
          <a:p>
            <a:r>
              <a:rPr lang="en-US"/>
              <a:t> </a:t>
            </a:r>
          </a:p>
          <a:p>
            <a:r>
              <a:rPr lang="en-US" sz="1000"/>
              <a:t>-----------------------------------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-----------------------------------</a:t>
            </a:r>
          </a:p>
          <a:p>
            <a:r>
              <a:rPr lang="en-US"/>
              <a:t>Side </a:t>
            </a:r>
            <a:fld id="{C7B8A152-DA09-4C26-9F25-63E5EFB885D1}" type="slidenum">
              <a:rPr lang="en-US"/>
              <a:pPr/>
              <a:t>‹#›</a:t>
            </a:fld>
            <a:r>
              <a:rPr lang="en-US"/>
              <a:t> </a:t>
            </a:r>
          </a:p>
          <a:p>
            <a:r>
              <a:rPr lang="en-US"/>
              <a:t>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02888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lnSpc>
                <a:spcPct val="80000"/>
              </a:lnSpc>
            </a:pPr>
            <a:r>
              <a:rPr lang="en-US"/>
              <a:t>-----------------------------------</a:t>
            </a:r>
          </a:p>
          <a:p>
            <a:fld id="{5BE57121-9DEC-4AEA-AEC7-D678D0BF1C1C}" type="datetime4">
              <a:rPr lang="en-US"/>
              <a:pPr/>
              <a:t>September 5, 2013</a:t>
            </a:fld>
            <a:endParaRPr lang="en-US" sz="1100"/>
          </a:p>
          <a:p>
            <a:pPr>
              <a:lnSpc>
                <a:spcPct val="80000"/>
              </a:lnSpc>
            </a:pPr>
            <a:r>
              <a:rPr lang="en-US"/>
              <a:t>-----------------------------------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 sz="1100"/>
            </a:lvl1pPr>
          </a:lstStyle>
          <a:p>
            <a:pPr>
              <a:lnSpc>
                <a:spcPct val="80000"/>
              </a:lnSpc>
            </a:pPr>
            <a:r>
              <a:rPr lang="en-US"/>
              <a:t>--------------------------------</a:t>
            </a:r>
          </a:p>
          <a:p>
            <a:r>
              <a:rPr lang="en-US"/>
              <a:t> </a:t>
            </a:r>
          </a:p>
          <a:p>
            <a:r>
              <a:rPr lang="en-US" sz="1000"/>
              <a:t>-----------------------------------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-----------------------------------</a:t>
            </a:r>
          </a:p>
          <a:p>
            <a:r>
              <a:rPr lang="en-US"/>
              <a:t>Side </a:t>
            </a:r>
            <a:fld id="{E58E22C1-29A2-4D2F-A18F-1296B86A407A}" type="slidenum">
              <a:rPr lang="en-US"/>
              <a:pPr/>
              <a:t>‹#›</a:t>
            </a:fld>
            <a:r>
              <a:rPr lang="en-US"/>
              <a:t> </a:t>
            </a:r>
          </a:p>
          <a:p>
            <a:r>
              <a:rPr lang="en-US"/>
              <a:t>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66193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44675"/>
            <a:ext cx="813435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Klikk for å redigere tekststiler i malen</a:t>
            </a:r>
          </a:p>
          <a:p>
            <a:pPr lvl="1"/>
            <a:r>
              <a:rPr lang="en-US" smtClean="0"/>
              <a:t>Andre nivå</a:t>
            </a:r>
          </a:p>
          <a:p>
            <a:pPr lvl="2"/>
            <a:r>
              <a:rPr lang="en-US" smtClean="0"/>
              <a:t>Tredje nivå</a:t>
            </a:r>
          </a:p>
          <a:p>
            <a:pPr lvl="3"/>
            <a:r>
              <a:rPr lang="en-US" smtClean="0"/>
              <a:t>Fjerde nivå</a:t>
            </a:r>
          </a:p>
          <a:p>
            <a:pPr lvl="4"/>
            <a:r>
              <a:rPr lang="en-US" smtClean="0"/>
              <a:t>Femte nivå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91400" y="5334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1000">
                <a:latin typeface="+mj-lt"/>
              </a:defRPr>
            </a:lvl1pPr>
          </a:lstStyle>
          <a:p>
            <a:r>
              <a:rPr lang="en-US"/>
              <a:t>-----------------------------------</a:t>
            </a:r>
          </a:p>
          <a:p>
            <a:pPr>
              <a:lnSpc>
                <a:spcPct val="100000"/>
              </a:lnSpc>
            </a:pPr>
            <a:fld id="{C750607F-570A-4473-9FDB-EEA80E1EC423}" type="datetime4">
              <a:rPr lang="en-US"/>
              <a:pPr>
                <a:lnSpc>
                  <a:spcPct val="100000"/>
                </a:lnSpc>
              </a:pPr>
              <a:t>September 5, 2013</a:t>
            </a:fld>
            <a:endParaRPr lang="en-US" sz="1100"/>
          </a:p>
          <a:p>
            <a:r>
              <a:rPr lang="en-US"/>
              <a:t>-----------------------------------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91400" y="6096000"/>
            <a:ext cx="167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1000">
                <a:latin typeface="+mj-lt"/>
              </a:defRPr>
            </a:lvl1pPr>
          </a:lstStyle>
          <a:p>
            <a:r>
              <a:rPr lang="en-US" sz="1100"/>
              <a:t>--------------------------------</a:t>
            </a:r>
          </a:p>
          <a:p>
            <a:pPr>
              <a:lnSpc>
                <a:spcPct val="100000"/>
              </a:lnSpc>
            </a:pPr>
            <a:r>
              <a:rPr lang="en-US" sz="1100"/>
              <a:t> </a:t>
            </a:r>
          </a:p>
          <a:p>
            <a:pPr>
              <a:lnSpc>
                <a:spcPct val="100000"/>
              </a:lnSpc>
            </a:pPr>
            <a:r>
              <a:rPr lang="en-US"/>
              <a:t>-----------------------------------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5715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1000">
                <a:latin typeface="+mj-lt"/>
              </a:defRPr>
            </a:lvl1pPr>
          </a:lstStyle>
          <a:p>
            <a:r>
              <a:rPr lang="en-US"/>
              <a:t>-----------------------------------</a:t>
            </a:r>
          </a:p>
          <a:p>
            <a:r>
              <a:rPr lang="en-US"/>
              <a:t>Side </a:t>
            </a:r>
            <a:fld id="{DC2AF08E-9E68-4B97-8F7B-33F4E1B0912D}" type="slidenum">
              <a:rPr lang="en-US"/>
              <a:pPr/>
              <a:t>‹#›</a:t>
            </a:fld>
            <a:r>
              <a:rPr lang="en-US"/>
              <a:t> </a:t>
            </a:r>
          </a:p>
          <a:p>
            <a:r>
              <a:rPr lang="en-US"/>
              <a:t>-----------------------------------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36613"/>
            <a:ext cx="65500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Klikk for å redigere tittelstil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33333"/>
          </a:solidFill>
          <a:latin typeface="Times New Roman" charset="0"/>
          <a:ea typeface="ＭＳ Ｐゴシック" pitchFamily="4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33333"/>
          </a:solidFill>
          <a:latin typeface="Times New Roman" charset="0"/>
          <a:ea typeface="ＭＳ Ｐゴシック" pitchFamily="4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33333"/>
          </a:solidFill>
          <a:latin typeface="Times New Roman" charset="0"/>
          <a:ea typeface="ＭＳ Ｐゴシック" pitchFamily="4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33333"/>
          </a:solidFill>
          <a:latin typeface="Times New Roman" charset="0"/>
          <a:ea typeface="ＭＳ Ｐゴシック" pitchFamily="4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33333"/>
          </a:solidFill>
          <a:latin typeface="Times New Roman" charset="0"/>
          <a:ea typeface="ＭＳ Ｐゴシック" pitchFamily="45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33333"/>
          </a:solidFill>
          <a:latin typeface="Times New Roman" charset="0"/>
          <a:ea typeface="ＭＳ Ｐゴシック" pitchFamily="45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33333"/>
          </a:solidFill>
          <a:latin typeface="Times New Roman" charset="0"/>
          <a:ea typeface="ＭＳ Ｐゴシック" pitchFamily="45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33333"/>
          </a:solidFill>
          <a:latin typeface="Times New Roman" charset="0"/>
          <a:ea typeface="ＭＳ Ｐゴシック" pitchFamily="45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33"/>
        </a:buClr>
        <a:buChar char="&gt;"/>
        <a:defRPr sz="24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33333"/>
        </a:buClr>
        <a:buChar char="&gt;"/>
        <a:defRPr sz="2000">
          <a:solidFill>
            <a:srgbClr val="333333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33"/>
        </a:buClr>
        <a:buChar char="&gt;"/>
        <a:defRPr sz="2000">
          <a:solidFill>
            <a:srgbClr val="333333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33333"/>
        </a:buClr>
        <a:buChar char="–"/>
        <a:defRPr>
          <a:solidFill>
            <a:srgbClr val="333333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666666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66666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66666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66666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666666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5559425"/>
            <a:ext cx="70993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smtClean="0"/>
              <a:t>Klikk for å redigere tekststiler i malen</a:t>
            </a:r>
          </a:p>
        </p:txBody>
      </p:sp>
      <p:pic>
        <p:nvPicPr>
          <p:cNvPr id="32775" name="Picture 7" descr="fargeforlopni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268288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6" name="Picture 8" descr="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5661025"/>
            <a:ext cx="723900" cy="96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algn="l" defTabSz="261938" rtl="0" fontAlgn="base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36613" indent="-285750" algn="l" defTabSz="261938" rtl="0" fontAlgn="base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244600" indent="-228600" algn="l" defTabSz="261938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52588" indent="-228600" algn="l" defTabSz="261938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60575" indent="-228600" algn="l" defTabSz="261938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7775" indent="-228600" algn="l" defTabSz="261938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4975" indent="-228600" algn="l" defTabSz="261938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32175" indent="-228600" algn="l" defTabSz="261938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9375" indent="-228600" algn="l" defTabSz="261938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9512" y="1916832"/>
            <a:ext cx="8424936" cy="3260576"/>
          </a:xfrm>
        </p:spPr>
        <p:txBody>
          <a:bodyPr/>
          <a:lstStyle/>
          <a:p>
            <a:pPr algn="ctr"/>
            <a:r>
              <a:rPr lang="nb-NO" sz="2800" dirty="0" smtClean="0"/>
              <a:t>GDAL/</a:t>
            </a:r>
            <a:r>
              <a:rPr lang="nb-NO" sz="2800" dirty="0" err="1" smtClean="0"/>
              <a:t>PostGIS</a:t>
            </a:r>
            <a:r>
              <a:rPr lang="nb-NO" sz="2800" dirty="0" smtClean="0"/>
              <a:t> - fordeler/ulemper/erfaringer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eller </a:t>
            </a:r>
            <a:br>
              <a:rPr lang="nb-NO" dirty="0" smtClean="0"/>
            </a:br>
            <a:r>
              <a:rPr lang="nb-NO" dirty="0" smtClean="0"/>
              <a:t>Open Source i hverdags-GIS</a:t>
            </a:r>
            <a:endParaRPr lang="nb-NO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Eva Flo Heggem</a:t>
            </a:r>
          </a:p>
          <a:p>
            <a:r>
              <a:rPr lang="nb-NO" dirty="0" smtClean="0"/>
              <a:t>Seksjon </a:t>
            </a:r>
            <a:r>
              <a:rPr lang="nb-NO" dirty="0" err="1" smtClean="0"/>
              <a:t>geomatikk</a:t>
            </a:r>
            <a:r>
              <a:rPr lang="nb-NO" dirty="0" smtClean="0"/>
              <a:t>. Norsk institutt for skog og landskap</a:t>
            </a:r>
          </a:p>
          <a:p>
            <a:endParaRPr lang="nb-NO" dirty="0"/>
          </a:p>
          <a:p>
            <a:r>
              <a:rPr lang="nb-NO" dirty="0" smtClean="0"/>
              <a:t>FOSS4G i Norge, 5. september 2013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5800" y="836613"/>
            <a:ext cx="7126560" cy="914400"/>
          </a:xfrm>
        </p:spPr>
        <p:txBody>
          <a:bodyPr/>
          <a:lstStyle/>
          <a:p>
            <a:r>
              <a:rPr lang="nb-NO" dirty="0"/>
              <a:t>Løsning – hente verdi fra terrengmodell ved hjelp av punkter </a:t>
            </a:r>
            <a:endParaRPr lang="en-US" dirty="0"/>
          </a:p>
        </p:txBody>
      </p:sp>
      <p:sp>
        <p:nvSpPr>
          <p:cNvPr id="5" name="TekstSylinder 4"/>
          <p:cNvSpPr txBox="1"/>
          <p:nvPr/>
        </p:nvSpPr>
        <p:spPr>
          <a:xfrm>
            <a:off x="5148064" y="2204864"/>
            <a:ext cx="3888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smtClean="0"/>
              <a:t>10m punktnett </a:t>
            </a:r>
          </a:p>
          <a:p>
            <a:endParaRPr lang="nb-NO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nb-NO" sz="2000" dirty="0"/>
              <a:t>H</a:t>
            </a:r>
            <a:r>
              <a:rPr lang="nb-NO" sz="2000" dirty="0" smtClean="0"/>
              <a:t>ente verdier til punktene fra</a:t>
            </a:r>
            <a:br>
              <a:rPr lang="nb-NO" sz="2000" dirty="0" smtClean="0"/>
            </a:br>
            <a:r>
              <a:rPr lang="nb-NO" sz="2000" dirty="0" smtClean="0"/>
              <a:t>terrengmodellen</a:t>
            </a:r>
          </a:p>
          <a:p>
            <a:pPr marL="342900" indent="-342900">
              <a:buFont typeface="Arial" pitchFamily="34" charset="0"/>
              <a:buChar char="•"/>
            </a:pPr>
            <a:endParaRPr lang="nb-NO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nb-NO" sz="2000" dirty="0" smtClean="0"/>
              <a:t>Helling for et polygon =</a:t>
            </a:r>
            <a:r>
              <a:rPr lang="nb-NO" sz="2000" dirty="0"/>
              <a:t> </a:t>
            </a:r>
            <a:r>
              <a:rPr lang="nb-NO" sz="2000" dirty="0" smtClean="0"/>
              <a:t/>
            </a:r>
            <a:br>
              <a:rPr lang="nb-NO" sz="2000" dirty="0" smtClean="0"/>
            </a:br>
            <a:r>
              <a:rPr lang="nb-NO" sz="2000" dirty="0" smtClean="0"/>
              <a:t>snitt (helling punkter)</a:t>
            </a:r>
          </a:p>
          <a:p>
            <a:pPr marL="342900" indent="-342900">
              <a:buFont typeface="Arial" charset="0"/>
              <a:buChar char="•"/>
            </a:pPr>
            <a:endParaRPr lang="nb-NO" sz="2000" dirty="0" smtClean="0"/>
          </a:p>
          <a:p>
            <a:pPr marL="342900" indent="-342900">
              <a:buFont typeface="Arial" charset="0"/>
              <a:buChar char="•"/>
            </a:pPr>
            <a:endParaRPr lang="nb-NO" sz="2000" dirty="0"/>
          </a:p>
        </p:txBody>
      </p:sp>
      <p:pic>
        <p:nvPicPr>
          <p:cNvPr id="9" name="Plassholder for innhold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31815"/>
            <a:ext cx="4658878" cy="4010443"/>
          </a:xfrm>
        </p:spPr>
      </p:pic>
      <p:sp>
        <p:nvSpPr>
          <p:cNvPr id="3" name="TekstSylinder 2"/>
          <p:cNvSpPr txBox="1"/>
          <p:nvPr/>
        </p:nvSpPr>
        <p:spPr>
          <a:xfrm>
            <a:off x="4445175" y="6309320"/>
            <a:ext cx="4591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i="1" dirty="0" smtClean="0">
                <a:latin typeface="Arabic Typesetting" pitchFamily="66" charset="-78"/>
                <a:cs typeface="Arabic Typesetting" pitchFamily="66" charset="-78"/>
              </a:rPr>
              <a:t>Mange punkter – vil gi problem med høyoppløselige data…</a:t>
            </a:r>
            <a:endParaRPr lang="nb-NO" sz="2000" i="1" dirty="0">
              <a:latin typeface="Arabic Typesetting" pitchFamily="66" charset="-78"/>
              <a:cs typeface="Arabic Typesetting" pitchFamily="66" charset="-78"/>
            </a:endParaRPr>
          </a:p>
        </p:txBody>
      </p:sp>
      <p:grpSp>
        <p:nvGrpSpPr>
          <p:cNvPr id="7" name="Gruppe 6"/>
          <p:cNvGrpSpPr/>
          <p:nvPr/>
        </p:nvGrpSpPr>
        <p:grpSpPr>
          <a:xfrm>
            <a:off x="467544" y="2311029"/>
            <a:ext cx="1641937" cy="1092820"/>
            <a:chOff x="755576" y="4042317"/>
            <a:chExt cx="1641937" cy="109282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85" t="66995" r="7402" b="5362"/>
            <a:stretch/>
          </p:blipFill>
          <p:spPr bwMode="auto">
            <a:xfrm>
              <a:off x="992459" y="4070195"/>
              <a:ext cx="1405054" cy="1037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95" t="3819" r="54489" b="67051"/>
            <a:stretch/>
          </p:blipFill>
          <p:spPr bwMode="auto">
            <a:xfrm>
              <a:off x="755576" y="4042317"/>
              <a:ext cx="323385" cy="1092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140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5800" y="836613"/>
            <a:ext cx="7414592" cy="914400"/>
          </a:xfrm>
        </p:spPr>
        <p:txBody>
          <a:bodyPr/>
          <a:lstStyle/>
          <a:p>
            <a:r>
              <a:rPr lang="nb-NO" dirty="0" smtClean="0"/>
              <a:t>Løsning – 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polygon </a:t>
            </a:r>
            <a:r>
              <a:rPr lang="nb-NO" dirty="0" smtClean="0"/>
              <a:t>med hellingsverdier </a:t>
            </a:r>
            <a:endParaRPr lang="en-US" dirty="0"/>
          </a:p>
        </p:txBody>
      </p:sp>
      <p:sp>
        <p:nvSpPr>
          <p:cNvPr id="5" name="TekstSylinder 4"/>
          <p:cNvSpPr txBox="1"/>
          <p:nvPr/>
        </p:nvSpPr>
        <p:spPr>
          <a:xfrm>
            <a:off x="5148064" y="2204864"/>
            <a:ext cx="3888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smtClean="0"/>
              <a:t>10m punktnett </a:t>
            </a:r>
          </a:p>
          <a:p>
            <a:endParaRPr lang="nb-NO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nb-NO" sz="2000" dirty="0"/>
              <a:t>H</a:t>
            </a:r>
            <a:r>
              <a:rPr lang="nb-NO" sz="2000" dirty="0" smtClean="0"/>
              <a:t>ente verdier til punktene fra</a:t>
            </a:r>
            <a:br>
              <a:rPr lang="nb-NO" sz="2000" dirty="0" smtClean="0"/>
            </a:br>
            <a:r>
              <a:rPr lang="nb-NO" sz="2000" dirty="0" smtClean="0"/>
              <a:t>terrengmodellen</a:t>
            </a:r>
          </a:p>
          <a:p>
            <a:pPr marL="342900" indent="-342900">
              <a:buFont typeface="Arial" pitchFamily="34" charset="0"/>
              <a:buChar char="•"/>
            </a:pPr>
            <a:endParaRPr lang="nb-NO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nb-NO" sz="2000" dirty="0" smtClean="0"/>
              <a:t>Helling for et polygon =</a:t>
            </a:r>
            <a:r>
              <a:rPr lang="nb-NO" sz="2000" dirty="0"/>
              <a:t> </a:t>
            </a:r>
            <a:r>
              <a:rPr lang="nb-NO" sz="2000" dirty="0" smtClean="0"/>
              <a:t/>
            </a:r>
            <a:br>
              <a:rPr lang="nb-NO" sz="2000" dirty="0" smtClean="0"/>
            </a:br>
            <a:r>
              <a:rPr lang="nb-NO" sz="2000" dirty="0" smtClean="0"/>
              <a:t>snitt (helling punkter)</a:t>
            </a:r>
          </a:p>
          <a:p>
            <a:pPr marL="342900" indent="-342900">
              <a:buFont typeface="Arial" charset="0"/>
              <a:buChar char="•"/>
            </a:pPr>
            <a:endParaRPr lang="nb-NO" sz="2000" dirty="0" smtClean="0"/>
          </a:p>
          <a:p>
            <a:pPr marL="342900" indent="-342900">
              <a:buFont typeface="Arial" charset="0"/>
              <a:buChar char="•"/>
            </a:pPr>
            <a:endParaRPr lang="nb-NO" sz="2000" dirty="0"/>
          </a:p>
        </p:txBody>
      </p:sp>
      <p:pic>
        <p:nvPicPr>
          <p:cNvPr id="9" name="Plassholder for innhold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31815"/>
            <a:ext cx="4658878" cy="4010442"/>
          </a:xfrm>
        </p:spPr>
      </p:pic>
      <p:sp>
        <p:nvSpPr>
          <p:cNvPr id="3" name="TekstSylinder 2"/>
          <p:cNvSpPr txBox="1"/>
          <p:nvPr/>
        </p:nvSpPr>
        <p:spPr>
          <a:xfrm>
            <a:off x="4445175" y="6309320"/>
            <a:ext cx="4591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i="1" dirty="0" smtClean="0">
                <a:latin typeface="Arabic Typesetting" pitchFamily="66" charset="-78"/>
                <a:cs typeface="Arabic Typesetting" pitchFamily="66" charset="-78"/>
              </a:rPr>
              <a:t>Mange punkter – vil gi problem med høyoppløselige data…</a:t>
            </a:r>
            <a:endParaRPr lang="nb-NO" sz="2000" i="1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66995" r="7402" b="5362"/>
          <a:stretch/>
        </p:blipFill>
        <p:spPr bwMode="auto">
          <a:xfrm>
            <a:off x="467544" y="2348880"/>
            <a:ext cx="1405054" cy="103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61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5800" y="836613"/>
            <a:ext cx="7414592" cy="914400"/>
          </a:xfrm>
        </p:spPr>
        <p:txBody>
          <a:bodyPr/>
          <a:lstStyle/>
          <a:p>
            <a:r>
              <a:rPr lang="nb-NO" dirty="0" smtClean="0"/>
              <a:t>Løsning – 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polygon </a:t>
            </a:r>
            <a:r>
              <a:rPr lang="nb-NO" dirty="0" smtClean="0"/>
              <a:t>med hellingsverdier </a:t>
            </a:r>
            <a:endParaRPr lang="en-US" dirty="0"/>
          </a:p>
        </p:txBody>
      </p:sp>
      <p:sp>
        <p:nvSpPr>
          <p:cNvPr id="5" name="TekstSylinder 4"/>
          <p:cNvSpPr txBox="1"/>
          <p:nvPr/>
        </p:nvSpPr>
        <p:spPr>
          <a:xfrm>
            <a:off x="5148064" y="2204864"/>
            <a:ext cx="3888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smtClean="0"/>
              <a:t>Overkommelig oppgave –</a:t>
            </a:r>
          </a:p>
          <a:p>
            <a:r>
              <a:rPr lang="nb-NO" sz="2000" dirty="0" smtClean="0"/>
              <a:t>Hvordan løse i praksis?</a:t>
            </a:r>
            <a:endParaRPr lang="nb-NO" sz="2000" dirty="0" smtClean="0"/>
          </a:p>
          <a:p>
            <a:pPr marL="342900" indent="-342900">
              <a:buFont typeface="Arial" charset="0"/>
              <a:buChar char="•"/>
            </a:pPr>
            <a:endParaRPr lang="nb-NO" sz="2000" dirty="0" smtClean="0"/>
          </a:p>
          <a:p>
            <a:pPr marL="342900" indent="-342900">
              <a:buFont typeface="Arial" charset="0"/>
              <a:buChar char="•"/>
            </a:pPr>
            <a:endParaRPr lang="nb-NO" sz="2000" dirty="0"/>
          </a:p>
        </p:txBody>
      </p:sp>
      <p:pic>
        <p:nvPicPr>
          <p:cNvPr id="9" name="Plassholder for innhold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31815"/>
            <a:ext cx="4658878" cy="4010442"/>
          </a:xfrm>
        </p:spPr>
      </p:pic>
      <p:sp>
        <p:nvSpPr>
          <p:cNvPr id="3" name="TekstSylinder 2"/>
          <p:cNvSpPr txBox="1"/>
          <p:nvPr/>
        </p:nvSpPr>
        <p:spPr>
          <a:xfrm>
            <a:off x="4445175" y="6309320"/>
            <a:ext cx="4591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i="1" dirty="0" smtClean="0">
                <a:latin typeface="Arabic Typesetting" pitchFamily="66" charset="-78"/>
                <a:cs typeface="Arabic Typesetting" pitchFamily="66" charset="-78"/>
              </a:rPr>
              <a:t>Mange punkter – vil gi problem med høyoppløselige data…</a:t>
            </a:r>
            <a:endParaRPr lang="nb-NO" sz="2000" i="1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66995" r="7402" b="5362"/>
          <a:stretch/>
        </p:blipFill>
        <p:spPr bwMode="auto">
          <a:xfrm>
            <a:off x="467544" y="2348880"/>
            <a:ext cx="1405054" cy="103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0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Problemstillingen og løsning –</a:t>
            </a:r>
            <a:br>
              <a:rPr lang="nb-NO" dirty="0" smtClean="0"/>
            </a:br>
            <a:r>
              <a:rPr lang="nb-NO" dirty="0" smtClean="0"/>
              <a:t>Valg av verktøy for oppgaven</a:t>
            </a:r>
            <a:endParaRPr lang="en-US" dirty="0"/>
          </a:p>
        </p:txBody>
      </p:sp>
      <p:sp>
        <p:nvSpPr>
          <p:cNvPr id="5" name="TekstSylinder 4"/>
          <p:cNvSpPr txBox="1"/>
          <p:nvPr/>
        </p:nvSpPr>
        <p:spPr>
          <a:xfrm>
            <a:off x="2988527" y="2204864"/>
            <a:ext cx="6047969" cy="44012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sz="2000" dirty="0"/>
              <a:t>Omfang:</a:t>
            </a:r>
          </a:p>
          <a:p>
            <a:r>
              <a:rPr lang="nb-NO" sz="2000" dirty="0"/>
              <a:t>	* Begrenset?</a:t>
            </a:r>
          </a:p>
          <a:p>
            <a:r>
              <a:rPr lang="nb-NO" sz="2000" dirty="0"/>
              <a:t>	* Stort?</a:t>
            </a:r>
          </a:p>
          <a:p>
            <a:endParaRPr lang="nb-NO" sz="2000" dirty="0"/>
          </a:p>
          <a:p>
            <a:r>
              <a:rPr lang="nb-NO" sz="2000" dirty="0"/>
              <a:t>Varighet: </a:t>
            </a:r>
          </a:p>
          <a:p>
            <a:r>
              <a:rPr lang="nb-NO" sz="2000" dirty="0"/>
              <a:t>	* En gang?</a:t>
            </a:r>
          </a:p>
          <a:p>
            <a:r>
              <a:rPr lang="nb-NO" sz="2000" dirty="0"/>
              <a:t>	* Gjenbruk?</a:t>
            </a:r>
          </a:p>
          <a:p>
            <a:endParaRPr lang="nb-NO" sz="2000" dirty="0"/>
          </a:p>
          <a:p>
            <a:r>
              <a:rPr lang="nb-NO" sz="2000" dirty="0"/>
              <a:t>Foretrekkes: </a:t>
            </a:r>
          </a:p>
          <a:p>
            <a:r>
              <a:rPr lang="nb-NO" sz="2000" dirty="0"/>
              <a:t>	* Menybasert ?</a:t>
            </a:r>
          </a:p>
          <a:p>
            <a:r>
              <a:rPr lang="nb-NO" sz="2000" dirty="0"/>
              <a:t>	* </a:t>
            </a:r>
            <a:r>
              <a:rPr lang="nb-NO" sz="2000" dirty="0" err="1" smtClean="0"/>
              <a:t>S</a:t>
            </a:r>
            <a:r>
              <a:rPr lang="nb-NO" sz="2000" dirty="0" err="1" smtClean="0"/>
              <a:t>kripting</a:t>
            </a:r>
            <a:r>
              <a:rPr lang="nb-NO" sz="2000" dirty="0" smtClean="0"/>
              <a:t>/kodelinjer</a:t>
            </a:r>
            <a:r>
              <a:rPr lang="nb-NO" sz="2000" dirty="0"/>
              <a:t>?</a:t>
            </a:r>
          </a:p>
          <a:p>
            <a:endParaRPr lang="nb-NO" sz="2000" dirty="0" smtClean="0"/>
          </a:p>
          <a:p>
            <a:r>
              <a:rPr lang="nb-NO" sz="2000" dirty="0" smtClean="0"/>
              <a:t>Typisk: man bruker det man tror gir et bra nok resultat</a:t>
            </a:r>
            <a:endParaRPr lang="nb-NO" sz="2000" dirty="0"/>
          </a:p>
        </p:txBody>
      </p:sp>
      <p:pic>
        <p:nvPicPr>
          <p:cNvPr id="6" name="Plassholder for innhold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43"/>
          <a:stretch/>
        </p:blipFill>
        <p:spPr bwMode="auto">
          <a:xfrm>
            <a:off x="395536" y="2231815"/>
            <a:ext cx="2592991" cy="401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56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Problemstillingen og løsning –</a:t>
            </a:r>
            <a:br>
              <a:rPr lang="nb-NO" dirty="0" smtClean="0"/>
            </a:br>
            <a:r>
              <a:rPr lang="nb-NO" dirty="0" smtClean="0"/>
              <a:t>Valg av verktøy for oppgaven</a:t>
            </a:r>
            <a:endParaRPr lang="en-US" dirty="0"/>
          </a:p>
        </p:txBody>
      </p:sp>
      <p:sp>
        <p:nvSpPr>
          <p:cNvPr id="5" name="TekstSylinder 4"/>
          <p:cNvSpPr txBox="1"/>
          <p:nvPr/>
        </p:nvSpPr>
        <p:spPr>
          <a:xfrm>
            <a:off x="2988527" y="2204864"/>
            <a:ext cx="6047969" cy="44012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sz="2000" dirty="0"/>
              <a:t>Omfang:</a:t>
            </a:r>
          </a:p>
          <a:p>
            <a:r>
              <a:rPr lang="nb-NO" sz="2000" dirty="0"/>
              <a:t>	* </a:t>
            </a:r>
            <a:r>
              <a:rPr lang="nb-NO" sz="2000" dirty="0" smtClean="0"/>
              <a:t>Begrenset</a:t>
            </a:r>
            <a:endParaRPr lang="nb-NO" sz="2000" dirty="0"/>
          </a:p>
          <a:p>
            <a:r>
              <a:rPr lang="nb-NO" sz="2000" dirty="0"/>
              <a:t>	</a:t>
            </a:r>
            <a:r>
              <a:rPr lang="nb-NO" sz="2000" dirty="0">
                <a:solidFill>
                  <a:schemeClr val="bg2"/>
                </a:solidFill>
              </a:rPr>
              <a:t>* </a:t>
            </a:r>
            <a:r>
              <a:rPr lang="nb-NO" sz="2000" dirty="0" smtClean="0">
                <a:solidFill>
                  <a:schemeClr val="bg2"/>
                </a:solidFill>
              </a:rPr>
              <a:t>Stort</a:t>
            </a:r>
          </a:p>
          <a:p>
            <a:endParaRPr lang="nb-NO" sz="2000" dirty="0" smtClean="0"/>
          </a:p>
          <a:p>
            <a:r>
              <a:rPr lang="nb-NO" sz="2000" dirty="0" smtClean="0"/>
              <a:t>Varighet</a:t>
            </a:r>
            <a:r>
              <a:rPr lang="nb-NO" sz="2000" dirty="0"/>
              <a:t>: </a:t>
            </a:r>
          </a:p>
          <a:p>
            <a:r>
              <a:rPr lang="nb-NO" sz="2000" dirty="0"/>
              <a:t>	</a:t>
            </a:r>
            <a:r>
              <a:rPr lang="nb-NO" sz="2000" dirty="0">
                <a:solidFill>
                  <a:schemeClr val="bg2"/>
                </a:solidFill>
              </a:rPr>
              <a:t>* En </a:t>
            </a:r>
            <a:r>
              <a:rPr lang="nb-NO" sz="2000" dirty="0" smtClean="0">
                <a:solidFill>
                  <a:schemeClr val="bg2"/>
                </a:solidFill>
              </a:rPr>
              <a:t>gang</a:t>
            </a:r>
            <a:endParaRPr lang="nb-NO" sz="2000" dirty="0">
              <a:solidFill>
                <a:schemeClr val="bg2"/>
              </a:solidFill>
            </a:endParaRPr>
          </a:p>
          <a:p>
            <a:r>
              <a:rPr lang="nb-NO" sz="2000" dirty="0"/>
              <a:t>	* </a:t>
            </a:r>
            <a:r>
              <a:rPr lang="nb-NO" sz="2000" dirty="0" smtClean="0"/>
              <a:t>Gjenbruk</a:t>
            </a:r>
          </a:p>
          <a:p>
            <a:endParaRPr lang="nb-NO" sz="2000" dirty="0" smtClean="0"/>
          </a:p>
          <a:p>
            <a:r>
              <a:rPr lang="nb-NO" sz="2000" dirty="0" smtClean="0"/>
              <a:t>Foretrekkes</a:t>
            </a:r>
            <a:r>
              <a:rPr lang="nb-NO" sz="2000" dirty="0"/>
              <a:t>: </a:t>
            </a:r>
          </a:p>
          <a:p>
            <a:r>
              <a:rPr lang="nb-NO" sz="2000" dirty="0"/>
              <a:t>	</a:t>
            </a:r>
            <a:r>
              <a:rPr lang="nb-NO" sz="2000" dirty="0">
                <a:solidFill>
                  <a:schemeClr val="bg2"/>
                </a:solidFill>
              </a:rPr>
              <a:t>* Menybasert </a:t>
            </a:r>
          </a:p>
          <a:p>
            <a:r>
              <a:rPr lang="nb-NO" sz="2000" dirty="0"/>
              <a:t>	* </a:t>
            </a:r>
            <a:r>
              <a:rPr lang="nb-NO" sz="2000" dirty="0" err="1"/>
              <a:t>S</a:t>
            </a:r>
            <a:r>
              <a:rPr lang="nb-NO" sz="2000" dirty="0" err="1" smtClean="0"/>
              <a:t>kripting</a:t>
            </a:r>
            <a:r>
              <a:rPr lang="nb-NO" sz="2000" dirty="0" smtClean="0"/>
              <a:t>/kodelinjer</a:t>
            </a:r>
            <a:endParaRPr lang="nb-NO" sz="2000" dirty="0"/>
          </a:p>
          <a:p>
            <a:endParaRPr lang="nb-NO" sz="2000" dirty="0" smtClean="0"/>
          </a:p>
          <a:p>
            <a:r>
              <a:rPr lang="nb-NO" sz="2000" dirty="0" smtClean="0"/>
              <a:t>En </a:t>
            </a:r>
            <a:r>
              <a:rPr lang="nb-NO" sz="2000" dirty="0" err="1" smtClean="0"/>
              <a:t>bug</a:t>
            </a:r>
            <a:r>
              <a:rPr lang="nb-NO" sz="2000" dirty="0" smtClean="0"/>
              <a:t> i </a:t>
            </a:r>
            <a:r>
              <a:rPr lang="nb-NO" sz="2000" dirty="0" err="1" smtClean="0"/>
              <a:t>ArcGIS</a:t>
            </a:r>
            <a:r>
              <a:rPr lang="nb-NO" sz="2000" dirty="0" smtClean="0"/>
              <a:t> gjorde at det gamle skriptet mitt ikke virket – tiden inne for meg å teste noe annet</a:t>
            </a:r>
            <a:endParaRPr lang="nb-NO" sz="2000" dirty="0"/>
          </a:p>
        </p:txBody>
      </p:sp>
      <p:pic>
        <p:nvPicPr>
          <p:cNvPr id="6" name="Plassholder for innhold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43"/>
          <a:stretch/>
        </p:blipFill>
        <p:spPr bwMode="auto">
          <a:xfrm>
            <a:off x="395536" y="2231815"/>
            <a:ext cx="2592991" cy="401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Problemstillingen og løsning –</a:t>
            </a:r>
            <a:br>
              <a:rPr lang="nb-NO" dirty="0" smtClean="0"/>
            </a:br>
            <a:r>
              <a:rPr lang="nb-NO" dirty="0" smtClean="0"/>
              <a:t>Valg av verktøy for oppgaven</a:t>
            </a:r>
            <a:endParaRPr lang="en-US" dirty="0"/>
          </a:p>
        </p:txBody>
      </p:sp>
      <p:sp>
        <p:nvSpPr>
          <p:cNvPr id="5" name="TekstSylinder 4"/>
          <p:cNvSpPr txBox="1"/>
          <p:nvPr/>
        </p:nvSpPr>
        <p:spPr>
          <a:xfrm>
            <a:off x="2987824" y="2204864"/>
            <a:ext cx="5832648" cy="40934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sz="2000" dirty="0" smtClean="0"/>
              <a:t>Valg:</a:t>
            </a:r>
          </a:p>
          <a:p>
            <a:r>
              <a:rPr lang="nb-NO" sz="2000" dirty="0"/>
              <a:t>	</a:t>
            </a:r>
            <a:r>
              <a:rPr lang="nb-NO" sz="2000" b="1" dirty="0" smtClean="0"/>
              <a:t>* </a:t>
            </a:r>
            <a:r>
              <a:rPr lang="nb-NO" sz="2000" b="1" dirty="0" err="1" smtClean="0"/>
              <a:t>PostgreSQL</a:t>
            </a:r>
            <a:endParaRPr lang="nb-NO" sz="2000" b="1" dirty="0" smtClean="0"/>
          </a:p>
          <a:p>
            <a:endParaRPr lang="nb-NO" sz="2000" dirty="0" smtClean="0"/>
          </a:p>
          <a:p>
            <a:r>
              <a:rPr lang="nb-NO" sz="2000" dirty="0"/>
              <a:t>	</a:t>
            </a:r>
            <a:r>
              <a:rPr lang="nb-NO" sz="2000" b="1" dirty="0" smtClean="0"/>
              <a:t>* </a:t>
            </a:r>
            <a:r>
              <a:rPr lang="nb-NO" sz="2000" b="1" dirty="0" err="1" smtClean="0"/>
              <a:t>PostGIS</a:t>
            </a:r>
            <a:endParaRPr lang="nb-NO" sz="2000" b="1" dirty="0"/>
          </a:p>
          <a:p>
            <a:endParaRPr lang="nb-NO" sz="2000" dirty="0" smtClean="0"/>
          </a:p>
          <a:p>
            <a:r>
              <a:rPr lang="nb-NO" sz="2000" dirty="0" smtClean="0"/>
              <a:t>* Det fins en </a:t>
            </a:r>
            <a:r>
              <a:rPr lang="nb-NO" sz="2000" dirty="0" err="1" smtClean="0"/>
              <a:t>rastermodul</a:t>
            </a:r>
            <a:r>
              <a:rPr lang="nb-NO" sz="2000" dirty="0" smtClean="0"/>
              <a:t> for </a:t>
            </a:r>
            <a:r>
              <a:rPr lang="nb-NO" sz="2000" dirty="0" err="1" smtClean="0"/>
              <a:t>PostGIS</a:t>
            </a:r>
            <a:r>
              <a:rPr lang="nb-NO" sz="2000" dirty="0" smtClean="0"/>
              <a:t> – men litt i startfasen </a:t>
            </a:r>
          </a:p>
          <a:p>
            <a:endParaRPr lang="nb-NO" sz="2000" dirty="0"/>
          </a:p>
          <a:p>
            <a:r>
              <a:rPr lang="nb-NO" sz="2000" dirty="0" smtClean="0"/>
              <a:t>* Dessuten hadde jeg terrengmodellene på filer og ikke i databasen</a:t>
            </a:r>
          </a:p>
          <a:p>
            <a:r>
              <a:rPr lang="nb-NO" sz="2000" dirty="0" smtClean="0"/>
              <a:t>Valg: </a:t>
            </a:r>
          </a:p>
          <a:p>
            <a:r>
              <a:rPr lang="nb-NO" sz="2000" dirty="0"/>
              <a:t>	</a:t>
            </a:r>
            <a:r>
              <a:rPr lang="nb-NO" sz="2000" b="1" dirty="0" smtClean="0"/>
              <a:t>* GDAL</a:t>
            </a:r>
          </a:p>
          <a:p>
            <a:endParaRPr lang="nb-NO" sz="2000" dirty="0"/>
          </a:p>
        </p:txBody>
      </p:sp>
      <p:pic>
        <p:nvPicPr>
          <p:cNvPr id="9" name="Plassholder for innhold 8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43"/>
          <a:stretch/>
        </p:blipFill>
        <p:spPr>
          <a:xfrm>
            <a:off x="395536" y="2231815"/>
            <a:ext cx="2592991" cy="4010444"/>
          </a:xfrm>
        </p:spPr>
      </p:pic>
      <p:sp>
        <p:nvSpPr>
          <p:cNvPr id="3" name="Pil venstre 2"/>
          <p:cNvSpPr/>
          <p:nvPr/>
        </p:nvSpPr>
        <p:spPr bwMode="auto">
          <a:xfrm>
            <a:off x="5796136" y="2276872"/>
            <a:ext cx="2232248" cy="864096"/>
          </a:xfrm>
          <a:prstGeom prst="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5" charset="-128"/>
              </a:rPr>
              <a:t>database</a:t>
            </a:r>
          </a:p>
        </p:txBody>
      </p:sp>
      <p:sp>
        <p:nvSpPr>
          <p:cNvPr id="6" name="Pil venstre 5"/>
          <p:cNvSpPr/>
          <p:nvPr/>
        </p:nvSpPr>
        <p:spPr bwMode="auto">
          <a:xfrm>
            <a:off x="5508104" y="2866583"/>
            <a:ext cx="3168352" cy="864096"/>
          </a:xfrm>
          <a:prstGeom prst="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5" charset="-128"/>
              </a:rPr>
              <a:t>Med romlig spørring</a:t>
            </a:r>
          </a:p>
        </p:txBody>
      </p:sp>
      <p:sp>
        <p:nvSpPr>
          <p:cNvPr id="7" name="Pil venstre 6"/>
          <p:cNvSpPr/>
          <p:nvPr/>
        </p:nvSpPr>
        <p:spPr bwMode="auto">
          <a:xfrm>
            <a:off x="5220072" y="5301208"/>
            <a:ext cx="3168352" cy="864096"/>
          </a:xfrm>
          <a:prstGeom prst="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5" charset="-128"/>
              </a:rPr>
              <a:t>Rasterbibliotek</a:t>
            </a:r>
            <a:endParaRPr kumimoji="0" lang="nb-N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5" charset="-128"/>
            </a:endParaRPr>
          </a:p>
        </p:txBody>
      </p:sp>
      <p:pic>
        <p:nvPicPr>
          <p:cNvPr id="14338" name="Picture 2" descr="http://postgis.net/docs/images/PostGI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165" y="980728"/>
            <a:ext cx="1611052" cy="161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06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Problemstillingen </a:t>
            </a:r>
            <a:endParaRPr lang="en-US" dirty="0"/>
          </a:p>
        </p:txBody>
      </p:sp>
      <p:sp>
        <p:nvSpPr>
          <p:cNvPr id="5" name="TekstSylinder 4"/>
          <p:cNvSpPr txBox="1"/>
          <p:nvPr/>
        </p:nvSpPr>
        <p:spPr>
          <a:xfrm>
            <a:off x="5148064" y="2204864"/>
            <a:ext cx="38884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smtClean="0"/>
              <a:t>Har:</a:t>
            </a:r>
          </a:p>
          <a:p>
            <a:pPr marL="342900" indent="-342900">
              <a:buFont typeface="Arial" charset="0"/>
              <a:buChar char="•"/>
            </a:pPr>
            <a:r>
              <a:rPr lang="nb-NO" sz="2000" dirty="0" smtClean="0"/>
              <a:t>Jordsmonnspolygon</a:t>
            </a:r>
          </a:p>
          <a:p>
            <a:pPr marL="342900" indent="-342900">
              <a:buFont typeface="Arial" charset="0"/>
              <a:buChar char="•"/>
            </a:pPr>
            <a:r>
              <a:rPr lang="nb-NO" sz="2000" dirty="0" smtClean="0"/>
              <a:t>Terrengmodell</a:t>
            </a:r>
          </a:p>
          <a:p>
            <a:pPr marL="342900" indent="-342900">
              <a:buFont typeface="Arial" charset="0"/>
              <a:buChar char="•"/>
            </a:pPr>
            <a:endParaRPr lang="nb-NO" sz="2000" dirty="0" smtClean="0"/>
          </a:p>
          <a:p>
            <a:pPr marL="342900" indent="-342900">
              <a:buFont typeface="Arial" charset="0"/>
              <a:buChar char="•"/>
            </a:pPr>
            <a:endParaRPr lang="nb-NO" sz="2000" dirty="0"/>
          </a:p>
          <a:p>
            <a:r>
              <a:rPr lang="nb-NO" sz="2000" dirty="0" smtClean="0"/>
              <a:t>Ønsker:</a:t>
            </a:r>
          </a:p>
          <a:p>
            <a:pPr marL="342900" indent="-342900">
              <a:buFont typeface="Arial" charset="0"/>
              <a:buChar char="•"/>
            </a:pPr>
            <a:r>
              <a:rPr lang="nb-NO" sz="2000" dirty="0" smtClean="0"/>
              <a:t>Tilordne en hellingsklasse for hvert polygon</a:t>
            </a:r>
            <a:endParaRPr lang="nb-NO" sz="3200" dirty="0"/>
          </a:p>
        </p:txBody>
      </p:sp>
      <p:pic>
        <p:nvPicPr>
          <p:cNvPr id="9" name="Plassholder for innhold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31815"/>
            <a:ext cx="4658880" cy="4010444"/>
          </a:xfrm>
        </p:spPr>
      </p:pic>
      <p:sp>
        <p:nvSpPr>
          <p:cNvPr id="3" name="Ellipse 2"/>
          <p:cNvSpPr/>
          <p:nvPr/>
        </p:nvSpPr>
        <p:spPr bwMode="auto">
          <a:xfrm>
            <a:off x="395536" y="83587"/>
            <a:ext cx="2808312" cy="5760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charset="0"/>
                <a:ea typeface="ＭＳ Ｐゴシック" pitchFamily="45" charset="-128"/>
              </a:rPr>
              <a:t>Med detaljer</a:t>
            </a:r>
          </a:p>
        </p:txBody>
      </p:sp>
    </p:spTree>
    <p:extLst>
      <p:ext uri="{BB962C8B-B14F-4D97-AF65-F5344CB8AC3E}">
        <p14:creationId xmlns:p14="http://schemas.microsoft.com/office/powerpoint/2010/main" val="137869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Problemstillingen </a:t>
            </a:r>
            <a:endParaRPr lang="en-US" dirty="0"/>
          </a:p>
        </p:txBody>
      </p:sp>
      <p:sp>
        <p:nvSpPr>
          <p:cNvPr id="5" name="TekstSylinder 4"/>
          <p:cNvSpPr txBox="1"/>
          <p:nvPr/>
        </p:nvSpPr>
        <p:spPr>
          <a:xfrm>
            <a:off x="5148064" y="2204864"/>
            <a:ext cx="38884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smtClean="0"/>
              <a:t>Jordsmonnspolygon</a:t>
            </a:r>
          </a:p>
          <a:p>
            <a:pPr marL="342900" indent="-342900">
              <a:buFont typeface="Arial" charset="0"/>
              <a:buChar char="•"/>
            </a:pPr>
            <a:r>
              <a:rPr lang="nb-NO" sz="2000" dirty="0" smtClean="0"/>
              <a:t>Lagret i </a:t>
            </a:r>
            <a:r>
              <a:rPr lang="nb-NO" sz="2000" dirty="0" err="1" smtClean="0"/>
              <a:t>PostGIS</a:t>
            </a:r>
            <a:r>
              <a:rPr lang="nb-NO" sz="2000" dirty="0" smtClean="0"/>
              <a:t>/</a:t>
            </a:r>
            <a:r>
              <a:rPr lang="nb-NO" sz="2000" dirty="0" err="1" smtClean="0"/>
              <a:t>PostgreSQL</a:t>
            </a:r>
            <a:r>
              <a:rPr lang="nb-NO" sz="2000" dirty="0" smtClean="0"/>
              <a:t> </a:t>
            </a:r>
            <a:r>
              <a:rPr lang="nb-NO" sz="2000" dirty="0" smtClean="0"/>
              <a:t>database</a:t>
            </a:r>
          </a:p>
          <a:p>
            <a:endParaRPr lang="nb-NO" sz="2000" dirty="0"/>
          </a:p>
          <a:p>
            <a:r>
              <a:rPr lang="nb-NO" sz="2000" dirty="0" smtClean="0"/>
              <a:t>Terrengmodell </a:t>
            </a:r>
          </a:p>
          <a:p>
            <a:pPr marL="342900" indent="-342900">
              <a:buFont typeface="Arial" charset="0"/>
              <a:buChar char="•"/>
            </a:pPr>
            <a:r>
              <a:rPr lang="nb-NO" sz="2000" dirty="0" smtClean="0"/>
              <a:t>Lagret som filer på disk</a:t>
            </a:r>
          </a:p>
          <a:p>
            <a:pPr marL="342900" indent="-342900">
              <a:buFont typeface="Arial" charset="0"/>
              <a:buChar char="•"/>
            </a:pPr>
            <a:endParaRPr lang="nb-NO" sz="2000" dirty="0"/>
          </a:p>
          <a:p>
            <a:endParaRPr lang="nb-NO" sz="2000" dirty="0" smtClean="0"/>
          </a:p>
          <a:p>
            <a:r>
              <a:rPr lang="nb-NO" sz="2000" dirty="0" smtClean="0"/>
              <a:t>Ønsker: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b-NO" sz="2000" dirty="0" smtClean="0"/>
              <a:t>Gjennomsnittsverdi for helling i hvert polygon</a:t>
            </a:r>
          </a:p>
          <a:p>
            <a:pPr marL="342900" indent="-342900">
              <a:buFont typeface="Arial" charset="0"/>
              <a:buChar char="•"/>
            </a:pPr>
            <a:r>
              <a:rPr lang="nb-NO" sz="2000" dirty="0"/>
              <a:t>L</a:t>
            </a:r>
            <a:r>
              <a:rPr lang="nb-NO" sz="2000" dirty="0" smtClean="0"/>
              <a:t>agret i databasen</a:t>
            </a:r>
          </a:p>
          <a:p>
            <a:pPr marL="342900" indent="-342900">
              <a:buFont typeface="Arial" charset="0"/>
              <a:buChar char="•"/>
            </a:pPr>
            <a:endParaRPr lang="nb-NO" sz="2000" dirty="0" smtClean="0"/>
          </a:p>
          <a:p>
            <a:pPr marL="342900" indent="-342900">
              <a:buFont typeface="Arial" charset="0"/>
              <a:buChar char="•"/>
            </a:pPr>
            <a:endParaRPr lang="nb-NO" sz="2000" dirty="0" smtClean="0"/>
          </a:p>
          <a:p>
            <a:pPr marL="342900" indent="-342900">
              <a:buFont typeface="Arial" charset="0"/>
              <a:buChar char="•"/>
            </a:pPr>
            <a:endParaRPr lang="nb-NO" sz="2000" dirty="0"/>
          </a:p>
        </p:txBody>
      </p:sp>
      <p:pic>
        <p:nvPicPr>
          <p:cNvPr id="9" name="Plassholder for innhold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31815"/>
            <a:ext cx="4658880" cy="4010444"/>
          </a:xfrm>
        </p:spPr>
      </p:pic>
      <p:sp>
        <p:nvSpPr>
          <p:cNvPr id="6" name="Ellipse 5"/>
          <p:cNvSpPr/>
          <p:nvPr/>
        </p:nvSpPr>
        <p:spPr bwMode="auto">
          <a:xfrm>
            <a:off x="395536" y="83587"/>
            <a:ext cx="2808312" cy="5760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charset="0"/>
                <a:ea typeface="ＭＳ Ｐゴシック" pitchFamily="45" charset="-128"/>
              </a:rPr>
              <a:t>Med detaljer</a:t>
            </a:r>
          </a:p>
        </p:txBody>
      </p:sp>
    </p:spTree>
    <p:extLst>
      <p:ext uri="{BB962C8B-B14F-4D97-AF65-F5344CB8AC3E}">
        <p14:creationId xmlns:p14="http://schemas.microsoft.com/office/powerpoint/2010/main" val="32033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5800" y="836613"/>
            <a:ext cx="7054552" cy="914400"/>
          </a:xfrm>
        </p:spPr>
        <p:txBody>
          <a:bodyPr/>
          <a:lstStyle/>
          <a:p>
            <a:r>
              <a:rPr lang="nb-NO" dirty="0"/>
              <a:t>Løsning – hente verdi fra terrengmodell ved hjelp av punkter </a:t>
            </a:r>
            <a:endParaRPr lang="en-US" dirty="0"/>
          </a:p>
        </p:txBody>
      </p:sp>
      <p:sp>
        <p:nvSpPr>
          <p:cNvPr id="5" name="TekstSylinder 4"/>
          <p:cNvSpPr txBox="1"/>
          <p:nvPr/>
        </p:nvSpPr>
        <p:spPr>
          <a:xfrm>
            <a:off x="5148064" y="2204864"/>
            <a:ext cx="38884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Hvordan lage punktnett i </a:t>
            </a:r>
            <a:r>
              <a:rPr lang="nb-NO" sz="2000" dirty="0" err="1"/>
              <a:t>PostGIS</a:t>
            </a:r>
            <a:r>
              <a:rPr lang="nb-NO" sz="2000" dirty="0"/>
              <a:t>?</a:t>
            </a:r>
          </a:p>
          <a:p>
            <a:endParaRPr lang="nb-NO" sz="2000" dirty="0"/>
          </a:p>
          <a:p>
            <a:pPr marL="342900" indent="-342900">
              <a:buFont typeface="Arial" charset="0"/>
              <a:buChar char="•"/>
            </a:pPr>
            <a:r>
              <a:rPr lang="nb-NO" sz="2000" dirty="0"/>
              <a:t>Fant en funksjon på nettet som løste oppgaven</a:t>
            </a:r>
          </a:p>
          <a:p>
            <a:pPr marL="342900" indent="-342900">
              <a:buFont typeface="Arial" charset="0"/>
              <a:buChar char="•"/>
            </a:pPr>
            <a:endParaRPr lang="nb-NO" sz="2000" dirty="0" smtClean="0"/>
          </a:p>
          <a:p>
            <a:pPr marL="342900" indent="-342900">
              <a:buFont typeface="Arial" charset="0"/>
              <a:buChar char="•"/>
            </a:pPr>
            <a:endParaRPr lang="nb-NO" sz="2000" dirty="0"/>
          </a:p>
        </p:txBody>
      </p:sp>
      <p:pic>
        <p:nvPicPr>
          <p:cNvPr id="9" name="Plassholder for innhold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31815"/>
            <a:ext cx="4658879" cy="4010444"/>
          </a:xfrm>
        </p:spPr>
      </p:pic>
      <p:sp>
        <p:nvSpPr>
          <p:cNvPr id="6" name="Ellipse 5"/>
          <p:cNvSpPr/>
          <p:nvPr/>
        </p:nvSpPr>
        <p:spPr bwMode="auto">
          <a:xfrm>
            <a:off x="395536" y="83587"/>
            <a:ext cx="2808312" cy="5760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charset="0"/>
                <a:ea typeface="ＭＳ Ｐゴシック" pitchFamily="45" charset="-128"/>
              </a:rPr>
              <a:t>Med detaljer</a:t>
            </a:r>
          </a:p>
        </p:txBody>
      </p:sp>
      <p:pic>
        <p:nvPicPr>
          <p:cNvPr id="14" name="Plassholder for innhold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2231815"/>
            <a:ext cx="4658880" cy="401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Ellipse 14"/>
          <p:cNvSpPr/>
          <p:nvPr/>
        </p:nvSpPr>
        <p:spPr bwMode="auto">
          <a:xfrm>
            <a:off x="487491" y="2381116"/>
            <a:ext cx="3940493" cy="111989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charset="0"/>
                <a:ea typeface="ＭＳ Ｐゴシック" pitchFamily="45" charset="-128"/>
              </a:rPr>
              <a:t>Det som ikke ligger klart</a:t>
            </a:r>
            <a:r>
              <a:rPr kumimoji="0" lang="nb-NO" sz="2400" b="0" i="0" u="none" strike="noStrike" cap="none" normalizeH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charset="0"/>
                <a:ea typeface="ＭＳ Ｐゴシック" pitchFamily="45" charset="-128"/>
              </a:rPr>
              <a:t> kan ofte lages</a:t>
            </a:r>
            <a:endParaRPr kumimoji="0" lang="nb-NO" sz="24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charset="0"/>
              <a:ea typeface="ＭＳ Ｐゴシック" pitchFamily="4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600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5800" y="836613"/>
            <a:ext cx="7054552" cy="914400"/>
          </a:xfrm>
        </p:spPr>
        <p:txBody>
          <a:bodyPr/>
          <a:lstStyle/>
          <a:p>
            <a:r>
              <a:rPr lang="nb-NO" dirty="0"/>
              <a:t>Løsning – hente verdi fra terrengmodell ved hjelp av punkter </a:t>
            </a:r>
            <a:endParaRPr lang="en-US" dirty="0"/>
          </a:p>
        </p:txBody>
      </p:sp>
      <p:sp>
        <p:nvSpPr>
          <p:cNvPr id="5" name="TekstSylinder 4"/>
          <p:cNvSpPr txBox="1"/>
          <p:nvPr/>
        </p:nvSpPr>
        <p:spPr>
          <a:xfrm>
            <a:off x="5148064" y="2204864"/>
            <a:ext cx="38884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Hvordan lage punktnett i </a:t>
            </a:r>
            <a:r>
              <a:rPr lang="nb-NO" sz="2000" dirty="0" err="1"/>
              <a:t>PostGIS</a:t>
            </a:r>
            <a:r>
              <a:rPr lang="nb-NO" sz="2000" dirty="0"/>
              <a:t>?</a:t>
            </a:r>
          </a:p>
          <a:p>
            <a:endParaRPr lang="nb-NO" sz="2000" dirty="0"/>
          </a:p>
          <a:p>
            <a:pPr marL="342900" indent="-342900">
              <a:buFont typeface="Arial" charset="0"/>
              <a:buChar char="•"/>
            </a:pPr>
            <a:r>
              <a:rPr lang="nb-NO" sz="2000" dirty="0"/>
              <a:t>Fant en funksjon på nettet som løste oppgaven</a:t>
            </a:r>
          </a:p>
          <a:p>
            <a:pPr marL="342900" indent="-342900">
              <a:buFont typeface="Arial" charset="0"/>
              <a:buChar char="•"/>
            </a:pPr>
            <a:endParaRPr lang="nb-NO" sz="2000" dirty="0" smtClean="0"/>
          </a:p>
          <a:p>
            <a:pPr marL="342900" indent="-342900">
              <a:buFont typeface="Arial" charset="0"/>
              <a:buChar char="•"/>
            </a:pPr>
            <a:endParaRPr lang="nb-NO" sz="2000" dirty="0"/>
          </a:p>
        </p:txBody>
      </p:sp>
      <p:pic>
        <p:nvPicPr>
          <p:cNvPr id="9" name="Plassholder for innhold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31815"/>
            <a:ext cx="4658879" cy="4010444"/>
          </a:xfrm>
        </p:spPr>
      </p:pic>
      <p:sp>
        <p:nvSpPr>
          <p:cNvPr id="6" name="Ellipse 5"/>
          <p:cNvSpPr/>
          <p:nvPr/>
        </p:nvSpPr>
        <p:spPr bwMode="auto">
          <a:xfrm>
            <a:off x="395536" y="83587"/>
            <a:ext cx="2808312" cy="5760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charset="0"/>
                <a:ea typeface="ＭＳ Ｐゴシック" pitchFamily="45" charset="-128"/>
              </a:rPr>
              <a:t>Med detaljer</a:t>
            </a:r>
          </a:p>
        </p:txBody>
      </p:sp>
      <p:pic>
        <p:nvPicPr>
          <p:cNvPr id="14" name="Plassholder for innhold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2231815"/>
            <a:ext cx="4658880" cy="401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kstSylinder 9"/>
          <p:cNvSpPr txBox="1"/>
          <p:nvPr/>
        </p:nvSpPr>
        <p:spPr>
          <a:xfrm>
            <a:off x="894036" y="3924052"/>
            <a:ext cx="7934673" cy="25853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b-NO" sz="1800" dirty="0"/>
              <a:t>-- FUNKSJON FOR Å LAGE </a:t>
            </a:r>
            <a:r>
              <a:rPr lang="nb-NO" sz="1800" dirty="0" smtClean="0"/>
              <a:t>PUNKTNETT</a:t>
            </a:r>
          </a:p>
          <a:p>
            <a:endParaRPr lang="nb-NO" sz="1800" dirty="0"/>
          </a:p>
          <a:p>
            <a:r>
              <a:rPr lang="nb-NO" sz="1800" dirty="0" smtClean="0"/>
              <a:t>CREATE </a:t>
            </a:r>
            <a:r>
              <a:rPr lang="nb-NO" sz="1800" dirty="0"/>
              <a:t>OR REPLACE FUNCTION makegrid(</a:t>
            </a:r>
            <a:r>
              <a:rPr lang="nb-NO" sz="1800" dirty="0" err="1"/>
              <a:t>geometry</a:t>
            </a:r>
            <a:r>
              <a:rPr lang="nb-NO" sz="1800" dirty="0"/>
              <a:t>, </a:t>
            </a:r>
            <a:r>
              <a:rPr lang="nb-NO" sz="1800" dirty="0" err="1"/>
              <a:t>integer</a:t>
            </a:r>
            <a:r>
              <a:rPr lang="nb-NO" sz="1800" dirty="0"/>
              <a:t>, </a:t>
            </a:r>
            <a:r>
              <a:rPr lang="nb-NO" sz="1800" dirty="0" err="1"/>
              <a:t>geometry</a:t>
            </a:r>
            <a:r>
              <a:rPr lang="nb-NO" sz="1800" dirty="0"/>
              <a:t>)</a:t>
            </a:r>
          </a:p>
          <a:p>
            <a:r>
              <a:rPr lang="nb-NO" sz="1800" dirty="0"/>
              <a:t>RETURNS </a:t>
            </a:r>
            <a:r>
              <a:rPr lang="nb-NO" sz="1800" dirty="0" err="1"/>
              <a:t>geometry</a:t>
            </a:r>
            <a:r>
              <a:rPr lang="nb-NO" sz="1800" dirty="0"/>
              <a:t> AS</a:t>
            </a:r>
          </a:p>
          <a:p>
            <a:r>
              <a:rPr lang="nb-NO" sz="1800" dirty="0"/>
              <a:t>'SELECT </a:t>
            </a:r>
            <a:r>
              <a:rPr lang="nb-NO" sz="1800" dirty="0" err="1"/>
              <a:t>ST_Collect</a:t>
            </a:r>
            <a:r>
              <a:rPr lang="nb-NO" sz="1800" dirty="0"/>
              <a:t>(</a:t>
            </a:r>
            <a:r>
              <a:rPr lang="nb-NO" sz="1800" dirty="0" err="1"/>
              <a:t>ST_SetSRID</a:t>
            </a:r>
            <a:r>
              <a:rPr lang="nb-NO" sz="1800" dirty="0"/>
              <a:t>(ST_POINT(</a:t>
            </a:r>
            <a:r>
              <a:rPr lang="nb-NO" sz="1800" dirty="0" err="1"/>
              <a:t>x,y</a:t>
            </a:r>
            <a:r>
              <a:rPr lang="nb-NO" sz="1800" dirty="0"/>
              <a:t>),ST_SRID($1))) FROM </a:t>
            </a:r>
          </a:p>
          <a:p>
            <a:r>
              <a:rPr lang="nb-NO" sz="1800" dirty="0" err="1"/>
              <a:t>generate_series</a:t>
            </a:r>
            <a:r>
              <a:rPr lang="nb-NO" sz="1800" dirty="0"/>
              <a:t>(</a:t>
            </a:r>
            <a:r>
              <a:rPr lang="nb-NO" sz="1800" dirty="0" err="1"/>
              <a:t>st_xmin</a:t>
            </a:r>
            <a:r>
              <a:rPr lang="nb-NO" sz="1800" dirty="0"/>
              <a:t>($1)::</a:t>
            </a:r>
            <a:r>
              <a:rPr lang="nb-NO" sz="1800" dirty="0" err="1"/>
              <a:t>int</a:t>
            </a:r>
            <a:r>
              <a:rPr lang="nb-NO" sz="1800" dirty="0"/>
              <a:t>, </a:t>
            </a:r>
            <a:r>
              <a:rPr lang="nb-NO" sz="1800" dirty="0" err="1"/>
              <a:t>st_xmax</a:t>
            </a:r>
            <a:r>
              <a:rPr lang="nb-NO" sz="1800" dirty="0"/>
              <a:t>($1)::</a:t>
            </a:r>
            <a:r>
              <a:rPr lang="nb-NO" sz="1800" dirty="0" err="1"/>
              <a:t>int</a:t>
            </a:r>
            <a:r>
              <a:rPr lang="nb-NO" sz="1800" dirty="0"/>
              <a:t>, $2) as x</a:t>
            </a:r>
          </a:p>
          <a:p>
            <a:r>
              <a:rPr lang="nb-NO" sz="1800" dirty="0"/>
              <a:t>,</a:t>
            </a:r>
            <a:r>
              <a:rPr lang="nb-NO" sz="1800" dirty="0" err="1"/>
              <a:t>generate_series</a:t>
            </a:r>
            <a:r>
              <a:rPr lang="nb-NO" sz="1800" dirty="0"/>
              <a:t>(</a:t>
            </a:r>
            <a:r>
              <a:rPr lang="nb-NO" sz="1800" dirty="0" err="1"/>
              <a:t>st_ymin</a:t>
            </a:r>
            <a:r>
              <a:rPr lang="nb-NO" sz="1800" dirty="0"/>
              <a:t>($1)::</a:t>
            </a:r>
            <a:r>
              <a:rPr lang="nb-NO" sz="1800" dirty="0" err="1"/>
              <a:t>int</a:t>
            </a:r>
            <a:r>
              <a:rPr lang="nb-NO" sz="1800" dirty="0"/>
              <a:t>, </a:t>
            </a:r>
            <a:r>
              <a:rPr lang="nb-NO" sz="1800" dirty="0" err="1"/>
              <a:t>st_ymax</a:t>
            </a:r>
            <a:r>
              <a:rPr lang="nb-NO" sz="1800" dirty="0"/>
              <a:t>($1)::int,$2) as y </a:t>
            </a:r>
          </a:p>
          <a:p>
            <a:r>
              <a:rPr lang="nb-NO" sz="1800" dirty="0" err="1"/>
              <a:t>where</a:t>
            </a:r>
            <a:r>
              <a:rPr lang="nb-NO" sz="1800" dirty="0"/>
              <a:t> </a:t>
            </a:r>
            <a:r>
              <a:rPr lang="nb-NO" sz="1800" dirty="0" err="1"/>
              <a:t>st_intersects</a:t>
            </a:r>
            <a:r>
              <a:rPr lang="nb-NO" sz="1800" dirty="0"/>
              <a:t>($3,ST_SetSRID(ST_POINT(</a:t>
            </a:r>
            <a:r>
              <a:rPr lang="nb-NO" sz="1800" dirty="0" err="1"/>
              <a:t>x,y</a:t>
            </a:r>
            <a:r>
              <a:rPr lang="nb-NO" sz="1800" dirty="0"/>
              <a:t>),ST_SRID($1)))'</a:t>
            </a:r>
          </a:p>
          <a:p>
            <a:r>
              <a:rPr lang="nb-NO" sz="1800" dirty="0"/>
              <a:t>LANGUAGE </a:t>
            </a:r>
            <a:r>
              <a:rPr lang="nb-NO" sz="1800" dirty="0" err="1"/>
              <a:t>sql</a:t>
            </a:r>
            <a:r>
              <a:rPr lang="nb-NO" sz="1800" dirty="0"/>
              <a:t>;</a:t>
            </a:r>
          </a:p>
        </p:txBody>
      </p:sp>
      <p:sp>
        <p:nvSpPr>
          <p:cNvPr id="15" name="Ellipse 14"/>
          <p:cNvSpPr/>
          <p:nvPr/>
        </p:nvSpPr>
        <p:spPr bwMode="auto">
          <a:xfrm>
            <a:off x="487491" y="2381116"/>
            <a:ext cx="3940493" cy="111989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charset="0"/>
                <a:ea typeface="ＭＳ Ｐゴシック" pitchFamily="45" charset="-128"/>
              </a:rPr>
              <a:t>Det som ikke ligger klart</a:t>
            </a:r>
            <a:r>
              <a:rPr kumimoji="0" lang="nb-NO" sz="2400" b="0" i="0" u="none" strike="noStrike" cap="none" normalizeH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charset="0"/>
                <a:ea typeface="ＭＳ Ｐゴシック" pitchFamily="45" charset="-128"/>
              </a:rPr>
              <a:t> kan ofte lages</a:t>
            </a:r>
            <a:endParaRPr kumimoji="0" lang="nb-NO" sz="24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charset="0"/>
              <a:ea typeface="ＭＳ Ｐゴシック" pitchFamily="4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10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685800" y="836613"/>
            <a:ext cx="65500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nb-NO" sz="3600" dirty="0">
                <a:solidFill>
                  <a:srgbClr val="333333"/>
                </a:solidFill>
                <a:latin typeface="+mj-lt"/>
                <a:ea typeface="+mj-ea"/>
                <a:cs typeface="+mj-cs"/>
              </a:rPr>
              <a:t>Open Source i hverdags-GIS?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776288" y="1852613"/>
            <a:ext cx="7143750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69875" indent="-269875"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1pPr>
            <a:lvl2pPr marL="738188" indent="-280988"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69875" algn="l"/>
                <a:tab pos="717550" algn="l"/>
                <a:tab pos="1166813" algn="l"/>
                <a:tab pos="1616075" algn="l"/>
                <a:tab pos="2065338" algn="l"/>
                <a:tab pos="2514600" algn="l"/>
                <a:tab pos="2963863" algn="l"/>
                <a:tab pos="3413125" algn="l"/>
                <a:tab pos="3862388" algn="l"/>
                <a:tab pos="4311650" algn="l"/>
                <a:tab pos="4760913" algn="l"/>
                <a:tab pos="5210175" algn="l"/>
                <a:tab pos="5659438" algn="l"/>
                <a:tab pos="6108700" algn="l"/>
                <a:tab pos="6557963" algn="l"/>
                <a:tab pos="7007225" algn="l"/>
                <a:tab pos="7456488" algn="l"/>
                <a:tab pos="7905750" algn="l"/>
                <a:tab pos="8355013" algn="l"/>
                <a:tab pos="8804275" algn="l"/>
                <a:tab pos="9253538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333333"/>
              </a:buClr>
              <a:buFont typeface="Arial" charset="0"/>
              <a:buNone/>
            </a:pPr>
            <a:r>
              <a:rPr lang="nb-NO" dirty="0" smtClean="0">
                <a:solidFill>
                  <a:srgbClr val="333333"/>
                </a:solidFill>
              </a:rPr>
              <a:t>Skog og landskap </a:t>
            </a:r>
            <a:r>
              <a:rPr lang="nb-NO" dirty="0">
                <a:solidFill>
                  <a:srgbClr val="333333"/>
                </a:solidFill>
              </a:rPr>
              <a:t>bruker både fri og lisensiert programvare</a:t>
            </a:r>
          </a:p>
          <a:p>
            <a:pPr eaLnBrk="1" hangingPunct="1">
              <a:spcBef>
                <a:spcPts val="600"/>
              </a:spcBef>
              <a:buClr>
                <a:srgbClr val="333333"/>
              </a:buClr>
              <a:buFont typeface="Arial" charset="0"/>
              <a:buChar char="&gt;"/>
            </a:pPr>
            <a:endParaRPr lang="nb-NO" dirty="0" smtClean="0">
              <a:solidFill>
                <a:srgbClr val="333333"/>
              </a:solidFill>
            </a:endParaRPr>
          </a:p>
          <a:p>
            <a:pPr marL="742950" lvl="1" indent="-285750">
              <a:spcBef>
                <a:spcPts val="500"/>
              </a:spcBef>
              <a:buClr>
                <a:srgbClr val="333333"/>
              </a:buClr>
              <a:buFont typeface="Arial" pitchFamily="34" charset="0"/>
              <a:buChar char="•"/>
            </a:pPr>
            <a:r>
              <a:rPr lang="nb-NO" sz="1800" dirty="0" err="1">
                <a:solidFill>
                  <a:srgbClr val="333333"/>
                </a:solidFill>
              </a:rPr>
              <a:t>Postgresql</a:t>
            </a:r>
            <a:r>
              <a:rPr lang="nb-NO" sz="1800" dirty="0">
                <a:solidFill>
                  <a:srgbClr val="333333"/>
                </a:solidFill>
              </a:rPr>
              <a:t>/</a:t>
            </a:r>
            <a:r>
              <a:rPr lang="nb-NO" sz="1800" dirty="0" err="1">
                <a:solidFill>
                  <a:srgbClr val="333333"/>
                </a:solidFill>
              </a:rPr>
              <a:t>Postgis</a:t>
            </a:r>
            <a:endParaRPr lang="nb-NO" sz="1800" dirty="0">
              <a:solidFill>
                <a:srgbClr val="333333"/>
              </a:solidFill>
            </a:endParaRPr>
          </a:p>
          <a:p>
            <a:pPr marL="742950" lvl="1" indent="-285750">
              <a:spcBef>
                <a:spcPts val="500"/>
              </a:spcBef>
              <a:buClr>
                <a:srgbClr val="333333"/>
              </a:buClr>
              <a:buFont typeface="Arial" pitchFamily="34" charset="0"/>
              <a:buChar char="•"/>
            </a:pPr>
            <a:r>
              <a:rPr lang="nb-NO" sz="1800" dirty="0" err="1" smtClean="0">
                <a:solidFill>
                  <a:srgbClr val="333333"/>
                </a:solidFill>
              </a:rPr>
              <a:t>ArcGIS</a:t>
            </a:r>
            <a:r>
              <a:rPr lang="nb-NO" sz="1800" dirty="0" smtClean="0">
                <a:solidFill>
                  <a:srgbClr val="333333"/>
                </a:solidFill>
              </a:rPr>
              <a:t>, SAS</a:t>
            </a:r>
          </a:p>
          <a:p>
            <a:pPr marL="742950" lvl="1" indent="-285750">
              <a:spcBef>
                <a:spcPts val="500"/>
              </a:spcBef>
              <a:buClr>
                <a:srgbClr val="333333"/>
              </a:buClr>
              <a:buFont typeface="Arial" pitchFamily="34" charset="0"/>
              <a:buChar char="•"/>
            </a:pPr>
            <a:r>
              <a:rPr lang="nb-NO" sz="1800" dirty="0" smtClean="0">
                <a:solidFill>
                  <a:srgbClr val="333333"/>
                </a:solidFill>
              </a:rPr>
              <a:t>Fysak</a:t>
            </a:r>
            <a:endParaRPr lang="nb-NO" sz="1800" dirty="0">
              <a:solidFill>
                <a:srgbClr val="333333"/>
              </a:solidFill>
            </a:endParaRPr>
          </a:p>
          <a:p>
            <a:pPr marL="742950" lvl="1" indent="-285750">
              <a:spcBef>
                <a:spcPts val="500"/>
              </a:spcBef>
              <a:buClr>
                <a:srgbClr val="333333"/>
              </a:buClr>
              <a:buFont typeface="Arial" pitchFamily="34" charset="0"/>
              <a:buChar char="•"/>
            </a:pPr>
            <a:r>
              <a:rPr lang="nb-NO" sz="1800" dirty="0" err="1">
                <a:solidFill>
                  <a:srgbClr val="333333"/>
                </a:solidFill>
              </a:rPr>
              <a:t>OpenLayers</a:t>
            </a:r>
            <a:endParaRPr lang="nb-NO" sz="1800" dirty="0">
              <a:solidFill>
                <a:srgbClr val="333333"/>
              </a:solidFill>
            </a:endParaRPr>
          </a:p>
          <a:p>
            <a:pPr marL="742950" lvl="1" indent="-285750">
              <a:spcBef>
                <a:spcPts val="500"/>
              </a:spcBef>
              <a:buClr>
                <a:srgbClr val="333333"/>
              </a:buClr>
              <a:buFont typeface="Arial" pitchFamily="34" charset="0"/>
              <a:buChar char="•"/>
            </a:pPr>
            <a:r>
              <a:rPr lang="nb-NO" sz="1800" dirty="0" err="1">
                <a:solidFill>
                  <a:srgbClr val="333333"/>
                </a:solidFill>
              </a:rPr>
              <a:t>GeoExt</a:t>
            </a:r>
            <a:endParaRPr lang="nb-NO" sz="1800" dirty="0">
              <a:solidFill>
                <a:srgbClr val="333333"/>
              </a:solidFill>
            </a:endParaRPr>
          </a:p>
          <a:p>
            <a:pPr marL="742950" lvl="1" indent="-285750">
              <a:spcBef>
                <a:spcPts val="500"/>
              </a:spcBef>
              <a:buClr>
                <a:srgbClr val="333333"/>
              </a:buClr>
              <a:buFont typeface="Arial" pitchFamily="34" charset="0"/>
              <a:buChar char="•"/>
            </a:pPr>
            <a:r>
              <a:rPr lang="nb-NO" sz="1800" dirty="0" smtClean="0">
                <a:solidFill>
                  <a:srgbClr val="333333"/>
                </a:solidFill>
              </a:rPr>
              <a:t>QGIS, R, SAGA, GRASS</a:t>
            </a:r>
            <a:endParaRPr lang="nb-NO" sz="1800" dirty="0">
              <a:solidFill>
                <a:srgbClr val="333333"/>
              </a:solidFill>
            </a:endParaRPr>
          </a:p>
          <a:p>
            <a:pPr marL="742950" lvl="1" indent="-285750">
              <a:spcBef>
                <a:spcPts val="500"/>
              </a:spcBef>
              <a:buClr>
                <a:srgbClr val="333333"/>
              </a:buClr>
              <a:buFont typeface="Arial" pitchFamily="34" charset="0"/>
              <a:buChar char="•"/>
            </a:pPr>
            <a:r>
              <a:rPr lang="nb-NO" sz="1800" dirty="0" err="1">
                <a:solidFill>
                  <a:srgbClr val="333333"/>
                </a:solidFill>
              </a:rPr>
              <a:t>Mapnik</a:t>
            </a:r>
            <a:endParaRPr lang="nb-NO" sz="1800" dirty="0">
              <a:solidFill>
                <a:srgbClr val="333333"/>
              </a:solidFill>
            </a:endParaRPr>
          </a:p>
          <a:p>
            <a:pPr marL="742950" lvl="1" indent="-285750">
              <a:spcBef>
                <a:spcPts val="500"/>
              </a:spcBef>
              <a:buClr>
                <a:srgbClr val="333333"/>
              </a:buClr>
              <a:buFont typeface="Arial" pitchFamily="34" charset="0"/>
              <a:buChar char="•"/>
            </a:pPr>
            <a:r>
              <a:rPr lang="nb-NO" sz="1800" dirty="0" err="1">
                <a:solidFill>
                  <a:srgbClr val="333333"/>
                </a:solidFill>
              </a:rPr>
              <a:t>Mapserver</a:t>
            </a:r>
            <a:endParaRPr lang="nb-NO" sz="1800" dirty="0">
              <a:solidFill>
                <a:srgbClr val="333333"/>
              </a:solidFill>
            </a:endParaRPr>
          </a:p>
          <a:p>
            <a:pPr marL="742950" lvl="1" indent="-285750">
              <a:spcBef>
                <a:spcPts val="500"/>
              </a:spcBef>
              <a:buClr>
                <a:srgbClr val="333333"/>
              </a:buClr>
              <a:buFont typeface="Arial" pitchFamily="34" charset="0"/>
              <a:buChar char="•"/>
            </a:pPr>
            <a:r>
              <a:rPr lang="nb-NO" sz="1800" dirty="0" err="1">
                <a:solidFill>
                  <a:srgbClr val="333333"/>
                </a:solidFill>
              </a:rPr>
              <a:t>Geoserver</a:t>
            </a:r>
            <a:r>
              <a:rPr lang="nb-NO" sz="1800" dirty="0">
                <a:solidFill>
                  <a:srgbClr val="333333"/>
                </a:solidFill>
              </a:rPr>
              <a:t> </a:t>
            </a:r>
            <a:endParaRPr lang="nb-NO" sz="1800" dirty="0" smtClean="0">
              <a:solidFill>
                <a:srgbClr val="333333"/>
              </a:solidFill>
            </a:endParaRPr>
          </a:p>
          <a:p>
            <a:pPr lvl="2">
              <a:spcBef>
                <a:spcPts val="500"/>
              </a:spcBef>
              <a:buClr>
                <a:srgbClr val="333333"/>
              </a:buClr>
            </a:pPr>
            <a:r>
              <a:rPr lang="nb-NO" sz="1800" dirty="0" smtClean="0">
                <a:solidFill>
                  <a:srgbClr val="333333"/>
                </a:solidFill>
              </a:rPr>
              <a:t>++++</a:t>
            </a:r>
            <a:endParaRPr lang="nb-NO" sz="1800" dirty="0">
              <a:solidFill>
                <a:srgbClr val="333333"/>
              </a:solidFill>
            </a:endParaRPr>
          </a:p>
        </p:txBody>
      </p:sp>
      <p:pic>
        <p:nvPicPr>
          <p:cNvPr id="12293" name="Picture 5" descr="hdr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741" y="2636912"/>
            <a:ext cx="2947987" cy="114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qg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077072"/>
            <a:ext cx="2498180" cy="73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 descr="mapserv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589240"/>
            <a:ext cx="2871614" cy="76131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868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spd="slow" advTm="6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5800" y="836613"/>
            <a:ext cx="6910536" cy="914400"/>
          </a:xfrm>
        </p:spPr>
        <p:txBody>
          <a:bodyPr/>
          <a:lstStyle/>
          <a:p>
            <a:r>
              <a:rPr lang="nb-NO" dirty="0" smtClean="0"/>
              <a:t>Løsning</a:t>
            </a:r>
            <a:endParaRPr lang="en-US" dirty="0"/>
          </a:p>
        </p:txBody>
      </p:sp>
      <p:sp>
        <p:nvSpPr>
          <p:cNvPr id="5" name="TekstSylinder 4"/>
          <p:cNvSpPr txBox="1"/>
          <p:nvPr/>
        </p:nvSpPr>
        <p:spPr>
          <a:xfrm>
            <a:off x="5148064" y="2204864"/>
            <a:ext cx="38884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Hvordan lage punktnett i </a:t>
            </a:r>
            <a:r>
              <a:rPr lang="nb-NO" sz="2000" dirty="0" err="1"/>
              <a:t>PostGIS</a:t>
            </a:r>
            <a:r>
              <a:rPr lang="nb-NO" sz="2000" dirty="0"/>
              <a:t>?</a:t>
            </a:r>
          </a:p>
          <a:p>
            <a:endParaRPr lang="nb-NO" sz="2000" dirty="0"/>
          </a:p>
          <a:p>
            <a:pPr marL="342900" indent="-342900">
              <a:buFont typeface="Arial" charset="0"/>
              <a:buChar char="•"/>
            </a:pPr>
            <a:r>
              <a:rPr lang="nb-NO" sz="2000" dirty="0">
                <a:solidFill>
                  <a:schemeClr val="bg2"/>
                </a:solidFill>
              </a:rPr>
              <a:t>Fant en funksjon på nettet som løste </a:t>
            </a:r>
            <a:r>
              <a:rPr lang="nb-NO" sz="2000" dirty="0" smtClean="0">
                <a:solidFill>
                  <a:schemeClr val="bg2"/>
                </a:solidFill>
              </a:rPr>
              <a:t>oppgaven</a:t>
            </a:r>
          </a:p>
          <a:p>
            <a:pPr marL="342900" indent="-342900">
              <a:buFont typeface="Arial" charset="0"/>
              <a:buChar char="•"/>
            </a:pPr>
            <a:r>
              <a:rPr lang="nb-NO" sz="2000" dirty="0" smtClean="0"/>
              <a:t>Opprette en tabell</a:t>
            </a:r>
            <a:endParaRPr lang="nb-NO" sz="2000" dirty="0"/>
          </a:p>
          <a:p>
            <a:pPr marL="342900" indent="-342900">
              <a:buFont typeface="Arial" charset="0"/>
              <a:buChar char="•"/>
            </a:pPr>
            <a:endParaRPr lang="nb-NO" sz="2000" dirty="0" smtClean="0"/>
          </a:p>
          <a:p>
            <a:pPr marL="342900" indent="-342900">
              <a:buFont typeface="Arial" charset="0"/>
              <a:buChar char="•"/>
            </a:pPr>
            <a:endParaRPr lang="nb-NO" sz="2000" dirty="0"/>
          </a:p>
        </p:txBody>
      </p:sp>
      <p:pic>
        <p:nvPicPr>
          <p:cNvPr id="9" name="Plassholder for innhold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31815"/>
            <a:ext cx="4658879" cy="4010444"/>
          </a:xfrm>
        </p:spPr>
      </p:pic>
      <p:sp>
        <p:nvSpPr>
          <p:cNvPr id="6" name="Ellipse 5"/>
          <p:cNvSpPr/>
          <p:nvPr/>
        </p:nvSpPr>
        <p:spPr bwMode="auto">
          <a:xfrm>
            <a:off x="395536" y="83587"/>
            <a:ext cx="2808312" cy="5760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charset="0"/>
                <a:ea typeface="ＭＳ Ｐゴシック" pitchFamily="45" charset="-128"/>
              </a:rPr>
              <a:t>Med detaljer</a:t>
            </a:r>
          </a:p>
        </p:txBody>
      </p:sp>
      <p:pic>
        <p:nvPicPr>
          <p:cNvPr id="12" name="Plassholder for innhold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2231815"/>
            <a:ext cx="4658880" cy="401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kstSylinder 10"/>
          <p:cNvSpPr txBox="1"/>
          <p:nvPr/>
        </p:nvSpPr>
        <p:spPr>
          <a:xfrm>
            <a:off x="899592" y="4149080"/>
            <a:ext cx="3557641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b-NO" sz="1800" dirty="0"/>
              <a:t>-- </a:t>
            </a:r>
            <a:r>
              <a:rPr lang="nb-NO" sz="1800" dirty="0" smtClean="0"/>
              <a:t>OPPRETTE EN TOM TABELL </a:t>
            </a:r>
          </a:p>
          <a:p>
            <a:endParaRPr lang="nb-NO" sz="1800" dirty="0"/>
          </a:p>
          <a:p>
            <a:r>
              <a:rPr lang="nb-NO" sz="1800" dirty="0"/>
              <a:t>CREATE TABLE </a:t>
            </a:r>
            <a:r>
              <a:rPr lang="nb-NO" sz="1800" dirty="0" err="1" smtClean="0"/>
              <a:t>rutenett_punkt</a:t>
            </a:r>
            <a:endParaRPr lang="nb-NO" sz="1800" dirty="0"/>
          </a:p>
          <a:p>
            <a:r>
              <a:rPr lang="nb-NO" sz="1800" dirty="0"/>
              <a:t>(</a:t>
            </a:r>
          </a:p>
          <a:p>
            <a:r>
              <a:rPr lang="nb-NO" sz="1800" dirty="0"/>
              <a:t>gid </a:t>
            </a:r>
            <a:r>
              <a:rPr lang="nb-NO" sz="1800" dirty="0" err="1"/>
              <a:t>serial</a:t>
            </a:r>
            <a:r>
              <a:rPr lang="nb-NO" sz="1800" dirty="0"/>
              <a:t> NOT NULL,</a:t>
            </a:r>
          </a:p>
          <a:p>
            <a:r>
              <a:rPr lang="nb-NO" sz="1800" dirty="0" err="1"/>
              <a:t>figurid</a:t>
            </a:r>
            <a:r>
              <a:rPr lang="nb-NO" sz="1800" dirty="0"/>
              <a:t> </a:t>
            </a:r>
            <a:r>
              <a:rPr lang="nb-NO" sz="1800" dirty="0" err="1"/>
              <a:t>integer</a:t>
            </a:r>
            <a:r>
              <a:rPr lang="nb-NO" sz="1800" dirty="0"/>
              <a:t>,</a:t>
            </a:r>
          </a:p>
          <a:p>
            <a:r>
              <a:rPr lang="nb-NO" sz="1800" dirty="0" err="1"/>
              <a:t>geo</a:t>
            </a:r>
            <a:r>
              <a:rPr lang="nb-NO" sz="1800" dirty="0"/>
              <a:t> </a:t>
            </a:r>
            <a:r>
              <a:rPr lang="nb-NO" sz="1800" dirty="0" err="1"/>
              <a:t>geometry</a:t>
            </a:r>
            <a:r>
              <a:rPr lang="nb-NO" sz="1800" dirty="0"/>
              <a:t>(Point,25833)</a:t>
            </a:r>
          </a:p>
          <a:p>
            <a:r>
              <a:rPr lang="nb-NO" sz="1800" dirty="0"/>
              <a:t>  );</a:t>
            </a:r>
          </a:p>
        </p:txBody>
      </p:sp>
    </p:spTree>
    <p:extLst>
      <p:ext uri="{BB962C8B-B14F-4D97-AF65-F5344CB8AC3E}">
        <p14:creationId xmlns:p14="http://schemas.microsoft.com/office/powerpoint/2010/main" val="325777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Løsning</a:t>
            </a:r>
            <a:endParaRPr lang="en-US" dirty="0"/>
          </a:p>
        </p:txBody>
      </p:sp>
      <p:sp>
        <p:nvSpPr>
          <p:cNvPr id="5" name="TekstSylinder 4"/>
          <p:cNvSpPr txBox="1"/>
          <p:nvPr/>
        </p:nvSpPr>
        <p:spPr>
          <a:xfrm>
            <a:off x="5148064" y="2204864"/>
            <a:ext cx="38884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Hvordan lage punktnett i </a:t>
            </a:r>
            <a:r>
              <a:rPr lang="nb-NO" sz="2000" dirty="0" err="1"/>
              <a:t>PostGIS</a:t>
            </a:r>
            <a:r>
              <a:rPr lang="nb-NO" sz="2000" dirty="0"/>
              <a:t>?</a:t>
            </a:r>
          </a:p>
          <a:p>
            <a:endParaRPr lang="nb-NO" sz="2000" dirty="0"/>
          </a:p>
          <a:p>
            <a:pPr marL="342900" indent="-342900">
              <a:buFont typeface="Arial" charset="0"/>
              <a:buChar char="•"/>
            </a:pPr>
            <a:r>
              <a:rPr lang="nb-NO" sz="2000" dirty="0">
                <a:solidFill>
                  <a:schemeClr val="bg2"/>
                </a:solidFill>
              </a:rPr>
              <a:t>Fant en funksjon på nettet som løste </a:t>
            </a:r>
            <a:r>
              <a:rPr lang="nb-NO" sz="2000" dirty="0" smtClean="0">
                <a:solidFill>
                  <a:schemeClr val="bg2"/>
                </a:solidFill>
              </a:rPr>
              <a:t>oppgaven</a:t>
            </a:r>
          </a:p>
          <a:p>
            <a:pPr marL="342900" indent="-342900">
              <a:buFont typeface="Arial" charset="0"/>
              <a:buChar char="•"/>
            </a:pPr>
            <a:r>
              <a:rPr lang="nb-NO" sz="2000" dirty="0" smtClean="0">
                <a:solidFill>
                  <a:schemeClr val="bg2"/>
                </a:solidFill>
              </a:rPr>
              <a:t>Opprette en tabell</a:t>
            </a:r>
          </a:p>
          <a:p>
            <a:pPr marL="342900" indent="-342900">
              <a:buFont typeface="Arial" charset="0"/>
              <a:buChar char="•"/>
            </a:pPr>
            <a:r>
              <a:rPr lang="nb-NO" sz="2000" dirty="0" smtClean="0"/>
              <a:t>Fylle tabell med punkter</a:t>
            </a:r>
            <a:endParaRPr lang="nb-NO" sz="2000" dirty="0"/>
          </a:p>
          <a:p>
            <a:pPr marL="342900" indent="-342900">
              <a:buFont typeface="Arial" charset="0"/>
              <a:buChar char="•"/>
            </a:pPr>
            <a:endParaRPr lang="nb-NO" sz="2000" dirty="0"/>
          </a:p>
          <a:p>
            <a:pPr marL="342900" indent="-342900">
              <a:buFont typeface="Arial" charset="0"/>
              <a:buChar char="•"/>
            </a:pPr>
            <a:endParaRPr lang="nb-NO" sz="2000" dirty="0" smtClean="0"/>
          </a:p>
          <a:p>
            <a:pPr marL="342900" indent="-342900">
              <a:buFont typeface="Arial" charset="0"/>
              <a:buChar char="•"/>
            </a:pPr>
            <a:endParaRPr lang="nb-NO" sz="2000" dirty="0"/>
          </a:p>
        </p:txBody>
      </p:sp>
      <p:pic>
        <p:nvPicPr>
          <p:cNvPr id="9" name="Plassholder for innhold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31815"/>
            <a:ext cx="4658879" cy="4010444"/>
          </a:xfrm>
        </p:spPr>
      </p:pic>
      <p:sp>
        <p:nvSpPr>
          <p:cNvPr id="6" name="Ellipse 5"/>
          <p:cNvSpPr/>
          <p:nvPr/>
        </p:nvSpPr>
        <p:spPr bwMode="auto">
          <a:xfrm>
            <a:off x="395536" y="83587"/>
            <a:ext cx="2808312" cy="5760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charset="0"/>
                <a:ea typeface="ＭＳ Ｐゴシック" pitchFamily="45" charset="-128"/>
              </a:rPr>
              <a:t>Med detaljer</a:t>
            </a:r>
          </a:p>
        </p:txBody>
      </p:sp>
    </p:spTree>
    <p:extLst>
      <p:ext uri="{BB962C8B-B14F-4D97-AF65-F5344CB8AC3E}">
        <p14:creationId xmlns:p14="http://schemas.microsoft.com/office/powerpoint/2010/main" val="39017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Løsning</a:t>
            </a:r>
            <a:endParaRPr lang="en-US" dirty="0"/>
          </a:p>
        </p:txBody>
      </p:sp>
      <p:sp>
        <p:nvSpPr>
          <p:cNvPr id="5" name="TekstSylinder 4"/>
          <p:cNvSpPr txBox="1"/>
          <p:nvPr/>
        </p:nvSpPr>
        <p:spPr>
          <a:xfrm>
            <a:off x="5148064" y="2204864"/>
            <a:ext cx="38884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Hvordan lage punktnett i </a:t>
            </a:r>
            <a:r>
              <a:rPr lang="nb-NO" sz="2000" dirty="0" err="1"/>
              <a:t>PostGIS</a:t>
            </a:r>
            <a:r>
              <a:rPr lang="nb-NO" sz="2000" dirty="0"/>
              <a:t>?</a:t>
            </a:r>
          </a:p>
          <a:p>
            <a:endParaRPr lang="nb-NO" sz="2000" dirty="0"/>
          </a:p>
          <a:p>
            <a:pPr marL="342900" indent="-342900">
              <a:buFont typeface="Arial" charset="0"/>
              <a:buChar char="•"/>
            </a:pPr>
            <a:r>
              <a:rPr lang="nb-NO" sz="2000" dirty="0">
                <a:solidFill>
                  <a:schemeClr val="bg2"/>
                </a:solidFill>
              </a:rPr>
              <a:t>Fant en funksjon på nettet som løste </a:t>
            </a:r>
            <a:r>
              <a:rPr lang="nb-NO" sz="2000" dirty="0" smtClean="0">
                <a:solidFill>
                  <a:schemeClr val="bg2"/>
                </a:solidFill>
              </a:rPr>
              <a:t>oppgaven</a:t>
            </a:r>
          </a:p>
          <a:p>
            <a:pPr marL="342900" indent="-342900">
              <a:buFont typeface="Arial" charset="0"/>
              <a:buChar char="•"/>
            </a:pPr>
            <a:r>
              <a:rPr lang="nb-NO" sz="2000" dirty="0" smtClean="0">
                <a:solidFill>
                  <a:schemeClr val="bg2"/>
                </a:solidFill>
              </a:rPr>
              <a:t>Opprette en tabell</a:t>
            </a:r>
          </a:p>
          <a:p>
            <a:pPr marL="342900" indent="-342900">
              <a:buFont typeface="Arial" charset="0"/>
              <a:buChar char="•"/>
            </a:pPr>
            <a:r>
              <a:rPr lang="nb-NO" sz="2000" dirty="0" smtClean="0"/>
              <a:t>Fylle tabell med punkter</a:t>
            </a:r>
            <a:endParaRPr lang="nb-NO" sz="2000" dirty="0"/>
          </a:p>
          <a:p>
            <a:pPr marL="342900" indent="-342900">
              <a:buFont typeface="Arial" charset="0"/>
              <a:buChar char="•"/>
            </a:pPr>
            <a:endParaRPr lang="nb-NO" sz="2000" dirty="0"/>
          </a:p>
          <a:p>
            <a:pPr marL="342900" indent="-342900">
              <a:buFont typeface="Arial" charset="0"/>
              <a:buChar char="•"/>
            </a:pPr>
            <a:endParaRPr lang="nb-NO" sz="2000" dirty="0" smtClean="0"/>
          </a:p>
          <a:p>
            <a:pPr marL="342900" indent="-342900">
              <a:buFont typeface="Arial" charset="0"/>
              <a:buChar char="•"/>
            </a:pPr>
            <a:endParaRPr lang="nb-NO" sz="2000" dirty="0"/>
          </a:p>
        </p:txBody>
      </p:sp>
      <p:pic>
        <p:nvPicPr>
          <p:cNvPr id="9" name="Plassholder for innhold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31815"/>
            <a:ext cx="4658879" cy="4010444"/>
          </a:xfrm>
        </p:spPr>
      </p:pic>
      <p:sp>
        <p:nvSpPr>
          <p:cNvPr id="6" name="Ellipse 5"/>
          <p:cNvSpPr/>
          <p:nvPr/>
        </p:nvSpPr>
        <p:spPr bwMode="auto">
          <a:xfrm>
            <a:off x="395536" y="83587"/>
            <a:ext cx="2808312" cy="5760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charset="0"/>
                <a:ea typeface="ＭＳ Ｐゴシック" pitchFamily="45" charset="-128"/>
              </a:rPr>
              <a:t>Med detaljer</a:t>
            </a:r>
          </a:p>
        </p:txBody>
      </p:sp>
      <p:sp>
        <p:nvSpPr>
          <p:cNvPr id="7" name="Ellipse 6"/>
          <p:cNvSpPr/>
          <p:nvPr/>
        </p:nvSpPr>
        <p:spPr bwMode="auto">
          <a:xfrm>
            <a:off x="4520403" y="371619"/>
            <a:ext cx="3384376" cy="114840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  <a:ea typeface="ＭＳ Ｐゴシック" pitchFamily="45" charset="-128"/>
              </a:rPr>
              <a:t>Flere oppgaver i samme SQL</a:t>
            </a:r>
            <a:endParaRPr kumimoji="0" lang="nb-NO" sz="24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charset="0"/>
              <a:ea typeface="ＭＳ Ｐゴシック" pitchFamily="45" charset="-128"/>
            </a:endParaRPr>
          </a:p>
        </p:txBody>
      </p:sp>
      <p:sp>
        <p:nvSpPr>
          <p:cNvPr id="8" name="TekstSylinder 7"/>
          <p:cNvSpPr txBox="1"/>
          <p:nvPr/>
        </p:nvSpPr>
        <p:spPr>
          <a:xfrm>
            <a:off x="734635" y="4653136"/>
            <a:ext cx="7481535" cy="2031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b-NO" sz="1800" dirty="0"/>
              <a:t>-- </a:t>
            </a:r>
            <a:r>
              <a:rPr lang="nb-NO" sz="1800" dirty="0" smtClean="0"/>
              <a:t>GENERERER PUNKTENE</a:t>
            </a:r>
          </a:p>
          <a:p>
            <a:endParaRPr lang="nb-NO" sz="1800" dirty="0"/>
          </a:p>
          <a:p>
            <a:r>
              <a:rPr lang="nb-NO" sz="1800" dirty="0" smtClean="0"/>
              <a:t>INSERT INTO  </a:t>
            </a:r>
            <a:r>
              <a:rPr lang="nb-NO" sz="1800" dirty="0" err="1" smtClean="0"/>
              <a:t>rutenett_punkt</a:t>
            </a:r>
            <a:r>
              <a:rPr lang="nb-NO" sz="1800" dirty="0" smtClean="0"/>
              <a:t> </a:t>
            </a:r>
            <a:r>
              <a:rPr lang="nb-NO" sz="1800" dirty="0"/>
              <a:t>(</a:t>
            </a:r>
            <a:r>
              <a:rPr lang="nb-NO" sz="1800" dirty="0" err="1"/>
              <a:t>figurid</a:t>
            </a:r>
            <a:r>
              <a:rPr lang="nb-NO" sz="1800" dirty="0"/>
              <a:t>, </a:t>
            </a:r>
            <a:r>
              <a:rPr lang="nb-NO" sz="1800" dirty="0" err="1"/>
              <a:t>geo</a:t>
            </a:r>
            <a:r>
              <a:rPr lang="nb-NO" sz="1800" dirty="0"/>
              <a:t>)</a:t>
            </a:r>
          </a:p>
          <a:p>
            <a:r>
              <a:rPr lang="nb-NO" sz="1800" dirty="0" smtClean="0"/>
              <a:t>SELECT </a:t>
            </a:r>
            <a:r>
              <a:rPr lang="nb-NO" sz="1800" dirty="0" err="1"/>
              <a:t>figurid</a:t>
            </a:r>
            <a:r>
              <a:rPr lang="nb-NO" sz="1800" dirty="0" smtClean="0"/>
              <a:t>,</a:t>
            </a:r>
          </a:p>
          <a:p>
            <a:r>
              <a:rPr lang="nb-NO" sz="1800" dirty="0"/>
              <a:t> </a:t>
            </a:r>
            <a:r>
              <a:rPr lang="nb-NO" sz="1800" dirty="0" smtClean="0"/>
              <a:t>              (</a:t>
            </a:r>
            <a:r>
              <a:rPr lang="nb-NO" sz="1800" dirty="0" err="1"/>
              <a:t>ST_Dump</a:t>
            </a:r>
            <a:r>
              <a:rPr lang="nb-NO" sz="1800" dirty="0"/>
              <a:t>(</a:t>
            </a:r>
            <a:r>
              <a:rPr lang="nb-NO" sz="1800" dirty="0">
                <a:solidFill>
                  <a:srgbClr val="C00000"/>
                </a:solidFill>
              </a:rPr>
              <a:t>makegrid</a:t>
            </a:r>
            <a:r>
              <a:rPr lang="nb-NO" sz="1800" dirty="0"/>
              <a:t>(</a:t>
            </a:r>
            <a:r>
              <a:rPr lang="nb-NO" sz="1800" dirty="0" err="1"/>
              <a:t>st_transform</a:t>
            </a:r>
            <a:r>
              <a:rPr lang="nb-NO" sz="1800" dirty="0"/>
              <a:t>(</a:t>
            </a:r>
            <a:r>
              <a:rPr lang="nb-NO" sz="1800" dirty="0" err="1"/>
              <a:t>st_envelope</a:t>
            </a:r>
            <a:r>
              <a:rPr lang="nb-NO" sz="1800" dirty="0"/>
              <a:t>(</a:t>
            </a:r>
            <a:r>
              <a:rPr lang="nb-NO" sz="1800" dirty="0" err="1"/>
              <a:t>geo</a:t>
            </a:r>
            <a:r>
              <a:rPr lang="nb-NO" sz="1800" dirty="0"/>
              <a:t>), 25833), </a:t>
            </a:r>
            <a:endParaRPr lang="nb-NO" sz="1800" dirty="0" smtClean="0"/>
          </a:p>
          <a:p>
            <a:r>
              <a:rPr lang="nb-NO" sz="1800" dirty="0" smtClean="0"/>
              <a:t>                </a:t>
            </a:r>
            <a:r>
              <a:rPr lang="nb-NO" sz="1800" dirty="0" smtClean="0"/>
              <a:t>10</a:t>
            </a:r>
            <a:r>
              <a:rPr lang="nb-NO" sz="1800" dirty="0" smtClean="0"/>
              <a:t>, </a:t>
            </a:r>
            <a:r>
              <a:rPr lang="nb-NO" sz="1800" dirty="0" err="1"/>
              <a:t>st_transform</a:t>
            </a:r>
            <a:r>
              <a:rPr lang="nb-NO" sz="1800" dirty="0"/>
              <a:t>(</a:t>
            </a:r>
            <a:r>
              <a:rPr lang="nb-NO" sz="1800" dirty="0" err="1"/>
              <a:t>geo</a:t>
            </a:r>
            <a:r>
              <a:rPr lang="nb-NO" sz="1800" dirty="0"/>
              <a:t>, 25833)))).</a:t>
            </a:r>
            <a:r>
              <a:rPr lang="nb-NO" sz="1800" dirty="0" err="1"/>
              <a:t>geom</a:t>
            </a:r>
            <a:r>
              <a:rPr lang="nb-NO" sz="1800" dirty="0"/>
              <a:t> </a:t>
            </a:r>
            <a:endParaRPr lang="nb-NO" sz="1800" dirty="0" smtClean="0"/>
          </a:p>
          <a:p>
            <a:r>
              <a:rPr lang="nb-NO" sz="1800" dirty="0" smtClean="0"/>
              <a:t>FROM </a:t>
            </a:r>
            <a:r>
              <a:rPr lang="nb-NO" sz="1800" dirty="0" err="1" smtClean="0"/>
              <a:t>jordsmonn_flate</a:t>
            </a:r>
            <a:r>
              <a:rPr lang="nb-NO" sz="180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30187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Løsning </a:t>
            </a:r>
            <a:endParaRPr lang="en-US" dirty="0"/>
          </a:p>
        </p:txBody>
      </p:sp>
      <p:sp>
        <p:nvSpPr>
          <p:cNvPr id="5" name="TekstSylinder 4"/>
          <p:cNvSpPr txBox="1"/>
          <p:nvPr/>
        </p:nvSpPr>
        <p:spPr>
          <a:xfrm>
            <a:off x="5148064" y="2204864"/>
            <a:ext cx="38884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smtClean="0"/>
              <a:t>10m punktnett </a:t>
            </a:r>
          </a:p>
          <a:p>
            <a:endParaRPr lang="nb-NO" sz="2000" dirty="0"/>
          </a:p>
          <a:p>
            <a:r>
              <a:rPr lang="nb-NO" sz="2000" dirty="0" smtClean="0"/>
              <a:t>Skrive punkter til fil</a:t>
            </a:r>
          </a:p>
          <a:p>
            <a:pPr marL="342900" indent="-342900">
              <a:buFont typeface="Arial" pitchFamily="34" charset="0"/>
              <a:buChar char="•"/>
            </a:pPr>
            <a:endParaRPr lang="nb-NO" sz="2000" dirty="0"/>
          </a:p>
          <a:p>
            <a:endParaRPr lang="nb-NO" sz="2000" dirty="0" smtClean="0"/>
          </a:p>
          <a:p>
            <a:pPr marL="342900" indent="-342900">
              <a:buFont typeface="Arial" charset="0"/>
              <a:buChar char="•"/>
            </a:pPr>
            <a:endParaRPr lang="nb-NO" sz="2000" dirty="0" smtClean="0"/>
          </a:p>
          <a:p>
            <a:pPr marL="342900" indent="-342900">
              <a:buFont typeface="Arial" charset="0"/>
              <a:buChar char="•"/>
            </a:pPr>
            <a:endParaRPr lang="nb-NO" sz="2000" dirty="0"/>
          </a:p>
        </p:txBody>
      </p:sp>
      <p:pic>
        <p:nvPicPr>
          <p:cNvPr id="9" name="Plassholder for innhold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31815"/>
            <a:ext cx="4658879" cy="4010443"/>
          </a:xfrm>
        </p:spPr>
      </p:pic>
      <p:sp>
        <p:nvSpPr>
          <p:cNvPr id="6" name="Ellipse 5"/>
          <p:cNvSpPr/>
          <p:nvPr/>
        </p:nvSpPr>
        <p:spPr bwMode="auto">
          <a:xfrm>
            <a:off x="395536" y="83587"/>
            <a:ext cx="2808312" cy="5760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charset="0"/>
                <a:ea typeface="ＭＳ Ｐゴシック" pitchFamily="45" charset="-128"/>
              </a:rPr>
              <a:t>Med detaljer</a:t>
            </a:r>
          </a:p>
        </p:txBody>
      </p:sp>
    </p:spTree>
    <p:extLst>
      <p:ext uri="{BB962C8B-B14F-4D97-AF65-F5344CB8AC3E}">
        <p14:creationId xmlns:p14="http://schemas.microsoft.com/office/powerpoint/2010/main" val="3724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Løsning </a:t>
            </a:r>
            <a:endParaRPr lang="en-US" dirty="0"/>
          </a:p>
        </p:txBody>
      </p:sp>
      <p:sp>
        <p:nvSpPr>
          <p:cNvPr id="5" name="TekstSylinder 4"/>
          <p:cNvSpPr txBox="1"/>
          <p:nvPr/>
        </p:nvSpPr>
        <p:spPr>
          <a:xfrm>
            <a:off x="5148064" y="2204864"/>
            <a:ext cx="38884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smtClean="0"/>
              <a:t>10m punktnett </a:t>
            </a:r>
          </a:p>
          <a:p>
            <a:endParaRPr lang="nb-NO" sz="2000" dirty="0"/>
          </a:p>
          <a:p>
            <a:r>
              <a:rPr lang="nb-NO" sz="2000" dirty="0" smtClean="0"/>
              <a:t>Skrive punkter til fil</a:t>
            </a:r>
          </a:p>
          <a:p>
            <a:pPr marL="342900" indent="-342900">
              <a:buFont typeface="Arial" pitchFamily="34" charset="0"/>
              <a:buChar char="•"/>
            </a:pPr>
            <a:endParaRPr lang="nb-NO" sz="2000" dirty="0"/>
          </a:p>
          <a:p>
            <a:endParaRPr lang="nb-NO" sz="2000" dirty="0" smtClean="0"/>
          </a:p>
          <a:p>
            <a:pPr marL="342900" indent="-342900">
              <a:buFont typeface="Arial" charset="0"/>
              <a:buChar char="•"/>
            </a:pPr>
            <a:endParaRPr lang="nb-NO" sz="2000" dirty="0" smtClean="0"/>
          </a:p>
          <a:p>
            <a:pPr marL="342900" indent="-342900">
              <a:buFont typeface="Arial" charset="0"/>
              <a:buChar char="•"/>
            </a:pPr>
            <a:endParaRPr lang="nb-NO" sz="2000" dirty="0"/>
          </a:p>
        </p:txBody>
      </p:sp>
      <p:pic>
        <p:nvPicPr>
          <p:cNvPr id="9" name="Plassholder for innhold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31815"/>
            <a:ext cx="4658879" cy="4010443"/>
          </a:xfrm>
        </p:spPr>
      </p:pic>
      <p:sp>
        <p:nvSpPr>
          <p:cNvPr id="6" name="Ellipse 5"/>
          <p:cNvSpPr/>
          <p:nvPr/>
        </p:nvSpPr>
        <p:spPr bwMode="auto">
          <a:xfrm>
            <a:off x="395536" y="83587"/>
            <a:ext cx="2808312" cy="5760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charset="0"/>
                <a:ea typeface="ＭＳ Ｐゴシック" pitchFamily="45" charset="-128"/>
              </a:rPr>
              <a:t>Med detaljer</a:t>
            </a:r>
          </a:p>
        </p:txBody>
      </p:sp>
      <p:sp>
        <p:nvSpPr>
          <p:cNvPr id="7" name="TekstSylinder 6"/>
          <p:cNvSpPr txBox="1"/>
          <p:nvPr/>
        </p:nvSpPr>
        <p:spPr>
          <a:xfrm>
            <a:off x="92975" y="3632448"/>
            <a:ext cx="8939370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b-NO" sz="1800" dirty="0" smtClean="0"/>
              <a:t>-- SKRIV </a:t>
            </a:r>
            <a:r>
              <a:rPr lang="nb-NO" sz="1800" dirty="0"/>
              <a:t>gid, </a:t>
            </a:r>
            <a:r>
              <a:rPr lang="nb-NO" sz="1800" dirty="0" err="1"/>
              <a:t>figurid</a:t>
            </a:r>
            <a:r>
              <a:rPr lang="nb-NO" sz="1800" dirty="0"/>
              <a:t> og </a:t>
            </a:r>
            <a:r>
              <a:rPr lang="nb-NO" sz="1800" dirty="0" err="1"/>
              <a:t>x,y</a:t>
            </a:r>
            <a:r>
              <a:rPr lang="nb-NO" sz="1800" dirty="0"/>
              <a:t> koordinat til en kommaseparert </a:t>
            </a:r>
            <a:r>
              <a:rPr lang="nb-NO" sz="1800" dirty="0" smtClean="0"/>
              <a:t>fil</a:t>
            </a:r>
          </a:p>
          <a:p>
            <a:endParaRPr lang="nb-NO" sz="1800" dirty="0"/>
          </a:p>
          <a:p>
            <a:r>
              <a:rPr lang="nb-NO" sz="1800" dirty="0" smtClean="0"/>
              <a:t>\</a:t>
            </a:r>
            <a:r>
              <a:rPr lang="nb-NO" sz="1800" dirty="0" err="1"/>
              <a:t>copy</a:t>
            </a:r>
            <a:r>
              <a:rPr lang="nb-NO" sz="1800" dirty="0"/>
              <a:t> </a:t>
            </a:r>
            <a:r>
              <a:rPr lang="nb-NO" sz="1800" dirty="0" smtClean="0"/>
              <a:t>(SELECT </a:t>
            </a:r>
            <a:r>
              <a:rPr lang="nb-NO" sz="1800" dirty="0"/>
              <a:t>gid, </a:t>
            </a:r>
            <a:r>
              <a:rPr lang="nb-NO" sz="1800" dirty="0" err="1"/>
              <a:t>figurid</a:t>
            </a:r>
            <a:r>
              <a:rPr lang="nb-NO" sz="1800" dirty="0"/>
              <a:t>, </a:t>
            </a:r>
            <a:r>
              <a:rPr lang="nb-NO" sz="1800" dirty="0" smtClean="0"/>
              <a:t>(ST_X(</a:t>
            </a:r>
            <a:r>
              <a:rPr lang="nb-NO" sz="1800" dirty="0" err="1" smtClean="0"/>
              <a:t>geo</a:t>
            </a:r>
            <a:r>
              <a:rPr lang="nb-NO" sz="1800" dirty="0"/>
              <a:t>))::</a:t>
            </a:r>
            <a:r>
              <a:rPr lang="nb-NO" sz="1800" dirty="0" err="1"/>
              <a:t>int</a:t>
            </a:r>
            <a:r>
              <a:rPr lang="nb-NO" sz="1800" dirty="0"/>
              <a:t> </a:t>
            </a:r>
            <a:r>
              <a:rPr lang="nb-NO" sz="1800" dirty="0" smtClean="0"/>
              <a:t>AS </a:t>
            </a:r>
            <a:r>
              <a:rPr lang="nb-NO" sz="1800" dirty="0" err="1"/>
              <a:t>x_coord</a:t>
            </a:r>
            <a:r>
              <a:rPr lang="nb-NO" sz="1800" dirty="0"/>
              <a:t>, </a:t>
            </a:r>
            <a:r>
              <a:rPr lang="nb-NO" sz="1800" dirty="0" smtClean="0"/>
              <a:t>(ST_Y(</a:t>
            </a:r>
            <a:r>
              <a:rPr lang="nb-NO" sz="1800" dirty="0" err="1" smtClean="0"/>
              <a:t>geo</a:t>
            </a:r>
            <a:r>
              <a:rPr lang="nb-NO" sz="1800" dirty="0"/>
              <a:t>))::</a:t>
            </a:r>
            <a:r>
              <a:rPr lang="nb-NO" sz="1800" dirty="0" err="1"/>
              <a:t>int</a:t>
            </a:r>
            <a:r>
              <a:rPr lang="nb-NO" sz="1800" dirty="0"/>
              <a:t> </a:t>
            </a:r>
            <a:r>
              <a:rPr lang="nb-NO" sz="1800" dirty="0" smtClean="0"/>
              <a:t>AS </a:t>
            </a:r>
            <a:r>
              <a:rPr lang="nb-NO" sz="1800" dirty="0" err="1"/>
              <a:t>y_coord</a:t>
            </a:r>
            <a:r>
              <a:rPr lang="nb-NO" sz="1800" dirty="0"/>
              <a:t> </a:t>
            </a:r>
            <a:endParaRPr lang="nb-NO" sz="1800" dirty="0" smtClean="0"/>
          </a:p>
          <a:p>
            <a:r>
              <a:rPr lang="nb-NO" sz="1800" dirty="0" smtClean="0"/>
              <a:t>FROM </a:t>
            </a:r>
            <a:r>
              <a:rPr lang="nb-NO" sz="1800" dirty="0" err="1" smtClean="0"/>
              <a:t>rutenett_punkt</a:t>
            </a:r>
            <a:r>
              <a:rPr lang="nb-NO" sz="1800" dirty="0"/>
              <a:t>) </a:t>
            </a:r>
            <a:endParaRPr lang="nb-NO" sz="1800" dirty="0" smtClean="0"/>
          </a:p>
          <a:p>
            <a:r>
              <a:rPr lang="nb-NO" sz="1800" dirty="0" smtClean="0"/>
              <a:t>TO 'rutenett_punkt.csv</a:t>
            </a:r>
            <a:r>
              <a:rPr lang="nb-NO" sz="1800" dirty="0"/>
              <a:t>' DELIMITER ',' CSV HEADER;</a:t>
            </a:r>
          </a:p>
        </p:txBody>
      </p:sp>
      <p:sp>
        <p:nvSpPr>
          <p:cNvPr id="8" name="TekstSylinder 7"/>
          <p:cNvSpPr txBox="1"/>
          <p:nvPr/>
        </p:nvSpPr>
        <p:spPr>
          <a:xfrm>
            <a:off x="5580112" y="5229200"/>
            <a:ext cx="23134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gid,figurid,x_coord,y_coord</a:t>
            </a:r>
          </a:p>
          <a:p>
            <a:r>
              <a:rPr lang="es-ES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1,546939,-37298,6548146</a:t>
            </a:r>
          </a:p>
          <a:p>
            <a:r>
              <a:rPr lang="es-ES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2,546939,-37298,6548171</a:t>
            </a:r>
          </a:p>
          <a:p>
            <a:r>
              <a:rPr lang="es-ES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3,546939,-37298,6548196</a:t>
            </a:r>
          </a:p>
          <a:p>
            <a:r>
              <a:rPr lang="es-ES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4,546939,-37298,6548221</a:t>
            </a:r>
          </a:p>
          <a:p>
            <a:r>
              <a:rPr lang="es-ES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5,546939,-37273,6548146</a:t>
            </a:r>
          </a:p>
          <a:p>
            <a:r>
              <a:rPr lang="es-ES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6,546939,-37273,6548171</a:t>
            </a:r>
          </a:p>
          <a:p>
            <a:r>
              <a:rPr lang="es-ES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7,546939,-37273,6548196</a:t>
            </a:r>
          </a:p>
          <a:p>
            <a:r>
              <a:rPr lang="es-ES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8,546939,-37273,6548221</a:t>
            </a:r>
            <a:endParaRPr lang="nb-NO" sz="1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956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5800" y="836613"/>
            <a:ext cx="7126560" cy="914400"/>
          </a:xfrm>
        </p:spPr>
        <p:txBody>
          <a:bodyPr/>
          <a:lstStyle/>
          <a:p>
            <a:r>
              <a:rPr lang="nb-NO" dirty="0"/>
              <a:t>Løsning – beregne helling </a:t>
            </a:r>
            <a:r>
              <a:rPr lang="nb-NO" dirty="0" smtClean="0"/>
              <a:t>GDAL</a:t>
            </a:r>
            <a:br>
              <a:rPr lang="nb-NO" dirty="0" smtClean="0"/>
            </a:br>
            <a:endParaRPr lang="en-US" dirty="0"/>
          </a:p>
        </p:txBody>
      </p:sp>
      <p:sp>
        <p:nvSpPr>
          <p:cNvPr id="5" name="TekstSylinder 4"/>
          <p:cNvSpPr txBox="1"/>
          <p:nvPr/>
        </p:nvSpPr>
        <p:spPr>
          <a:xfrm>
            <a:off x="5148064" y="2204864"/>
            <a:ext cx="38884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smtClean="0"/>
              <a:t>GDAL + Python</a:t>
            </a:r>
          </a:p>
          <a:p>
            <a:r>
              <a:rPr lang="nb-NO" sz="2000" dirty="0"/>
              <a:t>	</a:t>
            </a:r>
            <a:r>
              <a:rPr lang="nb-NO" sz="2000" dirty="0" smtClean="0"/>
              <a:t>* lese raster</a:t>
            </a:r>
          </a:p>
          <a:p>
            <a:r>
              <a:rPr lang="nb-NO" sz="2000" dirty="0"/>
              <a:t>	</a:t>
            </a:r>
            <a:r>
              <a:rPr lang="nb-NO" sz="2000" dirty="0" smtClean="0"/>
              <a:t>* beregne helling</a:t>
            </a:r>
          </a:p>
          <a:p>
            <a:endParaRPr lang="nb-NO" sz="2000" dirty="0"/>
          </a:p>
          <a:p>
            <a:r>
              <a:rPr lang="nb-NO" sz="2000" dirty="0" smtClean="0"/>
              <a:t>Et skript på 50-100 linjer</a:t>
            </a:r>
          </a:p>
          <a:p>
            <a:pPr marL="342900" indent="-342900">
              <a:buFont typeface="Arial" charset="0"/>
              <a:buChar char="•"/>
            </a:pPr>
            <a:endParaRPr lang="nb-NO" sz="2000" dirty="0" smtClean="0"/>
          </a:p>
          <a:p>
            <a:pPr marL="342900" indent="-342900">
              <a:buFont typeface="Arial" charset="0"/>
              <a:buChar char="•"/>
            </a:pPr>
            <a:endParaRPr lang="nb-NO" sz="2000" dirty="0"/>
          </a:p>
        </p:txBody>
      </p:sp>
      <p:pic>
        <p:nvPicPr>
          <p:cNvPr id="9" name="Plassholder for innhold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31815"/>
            <a:ext cx="4658879" cy="4010443"/>
          </a:xfrm>
        </p:spPr>
      </p:pic>
      <p:sp>
        <p:nvSpPr>
          <p:cNvPr id="6" name="Ellipse 5"/>
          <p:cNvSpPr/>
          <p:nvPr/>
        </p:nvSpPr>
        <p:spPr bwMode="auto">
          <a:xfrm>
            <a:off x="395536" y="83587"/>
            <a:ext cx="2808312" cy="5760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charset="0"/>
                <a:ea typeface="ＭＳ Ｐゴシック" pitchFamily="45" charset="-128"/>
              </a:rPr>
              <a:t>Med detaljer</a:t>
            </a:r>
          </a:p>
        </p:txBody>
      </p:sp>
    </p:spTree>
    <p:extLst>
      <p:ext uri="{BB962C8B-B14F-4D97-AF65-F5344CB8AC3E}">
        <p14:creationId xmlns:p14="http://schemas.microsoft.com/office/powerpoint/2010/main" val="329789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5800" y="836613"/>
            <a:ext cx="7198568" cy="914400"/>
          </a:xfrm>
        </p:spPr>
        <p:txBody>
          <a:bodyPr/>
          <a:lstStyle/>
          <a:p>
            <a:r>
              <a:rPr lang="nb-NO" dirty="0" smtClean="0"/>
              <a:t>Løsning – beregne helling GDAL</a:t>
            </a:r>
            <a:br>
              <a:rPr lang="nb-NO" dirty="0" smtClean="0"/>
            </a:br>
            <a:endParaRPr lang="en-US" dirty="0"/>
          </a:p>
        </p:txBody>
      </p:sp>
      <p:sp>
        <p:nvSpPr>
          <p:cNvPr id="5" name="TekstSylinder 4"/>
          <p:cNvSpPr txBox="1"/>
          <p:nvPr/>
        </p:nvSpPr>
        <p:spPr>
          <a:xfrm>
            <a:off x="5148064" y="2204864"/>
            <a:ext cx="38884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smtClean="0"/>
              <a:t>GDAL + Python</a:t>
            </a:r>
          </a:p>
          <a:p>
            <a:r>
              <a:rPr lang="nb-NO" sz="2000" dirty="0"/>
              <a:t>	</a:t>
            </a:r>
            <a:r>
              <a:rPr lang="nb-NO" sz="2000" dirty="0" smtClean="0"/>
              <a:t>* lese raster</a:t>
            </a:r>
          </a:p>
          <a:p>
            <a:r>
              <a:rPr lang="nb-NO" sz="2000" dirty="0"/>
              <a:t>	</a:t>
            </a:r>
            <a:r>
              <a:rPr lang="nb-NO" sz="2000" dirty="0" smtClean="0"/>
              <a:t>* beregne helling</a:t>
            </a:r>
          </a:p>
          <a:p>
            <a:endParaRPr lang="nb-NO" sz="2000" dirty="0"/>
          </a:p>
          <a:p>
            <a:r>
              <a:rPr lang="nb-NO" sz="2000" dirty="0" smtClean="0"/>
              <a:t>Et skript på 50-100 linjer</a:t>
            </a:r>
          </a:p>
          <a:p>
            <a:pPr marL="342900" indent="-342900">
              <a:buFont typeface="Arial" charset="0"/>
              <a:buChar char="•"/>
            </a:pPr>
            <a:endParaRPr lang="nb-NO" sz="2000" dirty="0" smtClean="0"/>
          </a:p>
          <a:p>
            <a:pPr marL="342900" indent="-342900">
              <a:buFont typeface="Arial" charset="0"/>
              <a:buChar char="•"/>
            </a:pPr>
            <a:endParaRPr lang="nb-NO" sz="2000" dirty="0"/>
          </a:p>
        </p:txBody>
      </p:sp>
      <p:pic>
        <p:nvPicPr>
          <p:cNvPr id="9" name="Plassholder for innhold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31815"/>
            <a:ext cx="4658879" cy="4010443"/>
          </a:xfrm>
        </p:spPr>
      </p:pic>
      <p:sp>
        <p:nvSpPr>
          <p:cNvPr id="6" name="Ellipse 5"/>
          <p:cNvSpPr/>
          <p:nvPr/>
        </p:nvSpPr>
        <p:spPr bwMode="auto">
          <a:xfrm>
            <a:off x="395536" y="83587"/>
            <a:ext cx="2808312" cy="5760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charset="0"/>
                <a:ea typeface="ＭＳ Ｐゴシック" pitchFamily="45" charset="-128"/>
              </a:rPr>
              <a:t>Med detaljer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78" b="31561"/>
          <a:stretch/>
        </p:blipFill>
        <p:spPr bwMode="auto">
          <a:xfrm>
            <a:off x="467544" y="1700808"/>
            <a:ext cx="2905125" cy="2855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5575" b="20380"/>
          <a:stretch/>
        </p:blipFill>
        <p:spPr bwMode="auto">
          <a:xfrm>
            <a:off x="467544" y="2132856"/>
            <a:ext cx="4273168" cy="1037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93096"/>
            <a:ext cx="2343150" cy="781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65364"/>
            <a:ext cx="4848225" cy="48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8248"/>
            <a:ext cx="2724150" cy="723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1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Løsning – beregne </a:t>
            </a:r>
            <a:r>
              <a:rPr lang="nb-NO" dirty="0" smtClean="0"/>
              <a:t>helling GDAL</a:t>
            </a:r>
            <a:br>
              <a:rPr lang="nb-NO" dirty="0" smtClean="0"/>
            </a:br>
            <a:endParaRPr lang="en-US" dirty="0"/>
          </a:p>
        </p:txBody>
      </p:sp>
      <p:pic>
        <p:nvPicPr>
          <p:cNvPr id="9" name="Plassholder for innhold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31815"/>
            <a:ext cx="4658879" cy="4010443"/>
          </a:xfrm>
        </p:spPr>
      </p:pic>
      <p:sp>
        <p:nvSpPr>
          <p:cNvPr id="6" name="Ellipse 5"/>
          <p:cNvSpPr/>
          <p:nvPr/>
        </p:nvSpPr>
        <p:spPr bwMode="auto">
          <a:xfrm>
            <a:off x="395536" y="83587"/>
            <a:ext cx="2808312" cy="5760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charset="0"/>
                <a:ea typeface="ＭＳ Ｐゴシック" pitchFamily="45" charset="-128"/>
              </a:rPr>
              <a:t>Med detaljer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78" b="31561"/>
          <a:stretch/>
        </p:blipFill>
        <p:spPr bwMode="auto">
          <a:xfrm>
            <a:off x="467544" y="1700808"/>
            <a:ext cx="2905125" cy="2855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5575" b="20380"/>
          <a:stretch/>
        </p:blipFill>
        <p:spPr bwMode="auto">
          <a:xfrm>
            <a:off x="467544" y="2132856"/>
            <a:ext cx="4273168" cy="1037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93096"/>
            <a:ext cx="2343150" cy="781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65364"/>
            <a:ext cx="4848225" cy="48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8248"/>
            <a:ext cx="2724150" cy="723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Pil venstre 10"/>
          <p:cNvSpPr/>
          <p:nvPr/>
        </p:nvSpPr>
        <p:spPr bwMode="auto">
          <a:xfrm>
            <a:off x="3563888" y="1403648"/>
            <a:ext cx="2592288" cy="864096"/>
          </a:xfrm>
          <a:prstGeom prst="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dirty="0" smtClean="0">
                <a:solidFill>
                  <a:schemeClr val="tx1"/>
                </a:solidFill>
                <a:latin typeface="Arial" charset="0"/>
                <a:ea typeface="ＭＳ Ｐゴシック" pitchFamily="45" charset="-128"/>
              </a:rPr>
              <a:t>Lese inn GDAL</a:t>
            </a:r>
            <a:endParaRPr kumimoji="0" lang="nb-N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5" charset="-128"/>
            </a:endParaRPr>
          </a:p>
        </p:txBody>
      </p:sp>
      <p:sp>
        <p:nvSpPr>
          <p:cNvPr id="12" name="Pil venstre 11"/>
          <p:cNvSpPr/>
          <p:nvPr/>
        </p:nvSpPr>
        <p:spPr bwMode="auto">
          <a:xfrm>
            <a:off x="4676863" y="1905794"/>
            <a:ext cx="4108958" cy="1784404"/>
          </a:xfrm>
          <a:prstGeom prst="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5" charset="-128"/>
              </a:rPr>
              <a:t>Lese</a:t>
            </a:r>
            <a:r>
              <a:rPr kumimoji="0" lang="nb-NO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5" charset="-128"/>
              </a:rPr>
              <a:t> inn riktig raster </a:t>
            </a:r>
            <a:r>
              <a:rPr kumimoji="0" lang="nb-NO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5" charset="-128"/>
              </a:rPr>
              <a:t>vha</a:t>
            </a:r>
            <a:r>
              <a:rPr kumimoji="0" lang="nb-NO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5" charset="-128"/>
              </a:rPr>
              <a:t> GDAL funksjon</a:t>
            </a:r>
            <a:endParaRPr kumimoji="0" lang="nb-N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5" charset="-128"/>
            </a:endParaRPr>
          </a:p>
        </p:txBody>
      </p:sp>
      <p:sp>
        <p:nvSpPr>
          <p:cNvPr id="13" name="Pil venstre 12"/>
          <p:cNvSpPr/>
          <p:nvPr/>
        </p:nvSpPr>
        <p:spPr bwMode="auto">
          <a:xfrm>
            <a:off x="3372669" y="3258150"/>
            <a:ext cx="5413152" cy="864096"/>
          </a:xfrm>
          <a:prstGeom prst="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5" charset="-128"/>
              </a:rPr>
              <a:t>Lese inn punkter fra CSV</a:t>
            </a:r>
            <a:r>
              <a:rPr kumimoji="0" lang="nb-NO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5" charset="-128"/>
              </a:rPr>
              <a:t> fila</a:t>
            </a:r>
            <a:endParaRPr kumimoji="0" lang="nb-N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5" charset="-128"/>
            </a:endParaRPr>
          </a:p>
        </p:txBody>
      </p:sp>
      <p:sp>
        <p:nvSpPr>
          <p:cNvPr id="15" name="Pil venstre 14"/>
          <p:cNvSpPr/>
          <p:nvPr/>
        </p:nvSpPr>
        <p:spPr bwMode="auto">
          <a:xfrm>
            <a:off x="5148065" y="4420119"/>
            <a:ext cx="3888432" cy="2376264"/>
          </a:xfrm>
          <a:prstGeom prst="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5" charset="-128"/>
              </a:rPr>
              <a:t>Beregne hvor</a:t>
            </a:r>
            <a:r>
              <a:rPr kumimoji="0" lang="nb-NO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5" charset="-128"/>
              </a:rPr>
              <a:t> i raster-fila vi finner aktuell høydeverdi</a:t>
            </a:r>
            <a:endParaRPr kumimoji="0" lang="nb-N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5" charset="-128"/>
            </a:endParaRPr>
          </a:p>
        </p:txBody>
      </p:sp>
      <p:sp>
        <p:nvSpPr>
          <p:cNvPr id="14" name="Pil venstre 13"/>
          <p:cNvSpPr/>
          <p:nvPr/>
        </p:nvSpPr>
        <p:spPr bwMode="auto">
          <a:xfrm>
            <a:off x="2810694" y="4178893"/>
            <a:ext cx="5073674" cy="864096"/>
          </a:xfrm>
          <a:prstGeom prst="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5" charset="-128"/>
              </a:rPr>
              <a:t>Parametre</a:t>
            </a:r>
            <a:r>
              <a:rPr kumimoji="0" lang="nb-N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5" charset="-128"/>
              </a:rPr>
              <a:t> hentet fra </a:t>
            </a:r>
            <a:r>
              <a:rPr kumimoji="0" lang="nb-NO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45" charset="-128"/>
              </a:rPr>
              <a:t>rasterfila</a:t>
            </a:r>
            <a:endParaRPr kumimoji="0" lang="nb-N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30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Løsning – beregne </a:t>
            </a:r>
            <a:r>
              <a:rPr lang="nb-NO" dirty="0" smtClean="0"/>
              <a:t>helling GDAL</a:t>
            </a:r>
            <a:br>
              <a:rPr lang="nb-NO" dirty="0" smtClean="0"/>
            </a:br>
            <a:endParaRPr lang="en-US" dirty="0"/>
          </a:p>
        </p:txBody>
      </p:sp>
      <p:pic>
        <p:nvPicPr>
          <p:cNvPr id="9" name="Plassholder for innhold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04864"/>
            <a:ext cx="4658879" cy="4010443"/>
          </a:xfrm>
        </p:spPr>
      </p:pic>
      <p:sp>
        <p:nvSpPr>
          <p:cNvPr id="6" name="Ellipse 5"/>
          <p:cNvSpPr/>
          <p:nvPr/>
        </p:nvSpPr>
        <p:spPr bwMode="auto">
          <a:xfrm>
            <a:off x="395536" y="83587"/>
            <a:ext cx="2808312" cy="5760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charset="0"/>
                <a:ea typeface="ＭＳ Ｐゴシック" pitchFamily="45" charset="-128"/>
              </a:rPr>
              <a:t>Med detaljer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88" y="2318598"/>
            <a:ext cx="5811837" cy="201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Pil venstre 9"/>
          <p:cNvSpPr/>
          <p:nvPr/>
        </p:nvSpPr>
        <p:spPr bwMode="auto">
          <a:xfrm>
            <a:off x="6071260" y="1724397"/>
            <a:ext cx="3043542" cy="3203660"/>
          </a:xfrm>
          <a:prstGeom prst="leftArrow">
            <a:avLst>
              <a:gd name="adj1" fmla="val 50000"/>
              <a:gd name="adj2" fmla="val 18124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dirty="0" smtClean="0">
                <a:solidFill>
                  <a:schemeClr val="tx1"/>
                </a:solidFill>
                <a:latin typeface="Arial" charset="0"/>
                <a:ea typeface="ＭＳ Ｐゴシック" pitchFamily="45" charset="-128"/>
              </a:rPr>
              <a:t>Beregne helling på ønsket måte – her beregnes helling «brattest nedover»</a:t>
            </a:r>
            <a:endParaRPr kumimoji="0" lang="nb-N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45" charset="-128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88" y="4569079"/>
            <a:ext cx="6630987" cy="1266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Pil venstre 7"/>
          <p:cNvSpPr/>
          <p:nvPr/>
        </p:nvSpPr>
        <p:spPr bwMode="auto">
          <a:xfrm>
            <a:off x="6071260" y="4569079"/>
            <a:ext cx="3025742" cy="864096"/>
          </a:xfrm>
          <a:prstGeom prst="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dirty="0" smtClean="0">
                <a:solidFill>
                  <a:schemeClr val="tx1"/>
                </a:solidFill>
                <a:latin typeface="Arial" charset="0"/>
                <a:ea typeface="ＭＳ Ｐゴシック" pitchFamily="45" charset="-128"/>
              </a:rPr>
              <a:t>Skrive resultat til fil</a:t>
            </a:r>
          </a:p>
        </p:txBody>
      </p:sp>
    </p:spTree>
    <p:extLst>
      <p:ext uri="{BB962C8B-B14F-4D97-AF65-F5344CB8AC3E}">
        <p14:creationId xmlns:p14="http://schemas.microsoft.com/office/powerpoint/2010/main" val="97236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5800" y="836613"/>
            <a:ext cx="7342584" cy="914400"/>
          </a:xfrm>
        </p:spPr>
        <p:txBody>
          <a:bodyPr/>
          <a:lstStyle/>
          <a:p>
            <a:r>
              <a:rPr lang="nb-NO" dirty="0" smtClean="0"/>
              <a:t>Løsning – snittverdi med SQL</a:t>
            </a:r>
            <a:br>
              <a:rPr lang="nb-NO" dirty="0" smtClean="0"/>
            </a:br>
            <a:endParaRPr lang="en-US" dirty="0"/>
          </a:p>
        </p:txBody>
      </p:sp>
      <p:sp>
        <p:nvSpPr>
          <p:cNvPr id="5" name="TekstSylinder 4"/>
          <p:cNvSpPr txBox="1"/>
          <p:nvPr/>
        </p:nvSpPr>
        <p:spPr>
          <a:xfrm>
            <a:off x="5148064" y="2204864"/>
            <a:ext cx="3888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smtClean="0"/>
              <a:t>10m punktnett </a:t>
            </a:r>
          </a:p>
          <a:p>
            <a:endParaRPr lang="nb-NO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nb-NO" sz="2000" dirty="0">
                <a:solidFill>
                  <a:schemeClr val="bg2"/>
                </a:solidFill>
              </a:rPr>
              <a:t>H</a:t>
            </a:r>
            <a:r>
              <a:rPr lang="nb-NO" sz="2000" dirty="0" smtClean="0">
                <a:solidFill>
                  <a:schemeClr val="bg2"/>
                </a:solidFill>
              </a:rPr>
              <a:t>ente verdier til punktene fra</a:t>
            </a:r>
            <a:br>
              <a:rPr lang="nb-NO" sz="2000" dirty="0" smtClean="0">
                <a:solidFill>
                  <a:schemeClr val="bg2"/>
                </a:solidFill>
              </a:rPr>
            </a:br>
            <a:r>
              <a:rPr lang="nb-NO" sz="2000" dirty="0" smtClean="0">
                <a:solidFill>
                  <a:schemeClr val="bg2"/>
                </a:solidFill>
              </a:rPr>
              <a:t>terrengmodellen</a:t>
            </a:r>
          </a:p>
          <a:p>
            <a:pPr marL="342900" indent="-342900">
              <a:buFont typeface="Arial" pitchFamily="34" charset="0"/>
              <a:buChar char="•"/>
            </a:pPr>
            <a:endParaRPr lang="nb-NO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nb-NO" sz="2000" dirty="0" smtClean="0"/>
              <a:t>Helling for et polygon =</a:t>
            </a:r>
            <a:r>
              <a:rPr lang="nb-NO" sz="2000" dirty="0"/>
              <a:t> </a:t>
            </a:r>
            <a:r>
              <a:rPr lang="nb-NO" sz="2000" dirty="0" smtClean="0"/>
              <a:t/>
            </a:r>
            <a:br>
              <a:rPr lang="nb-NO" sz="2000" dirty="0" smtClean="0"/>
            </a:br>
            <a:r>
              <a:rPr lang="nb-NO" sz="2000" dirty="0" smtClean="0"/>
              <a:t>snitt (helling punkter)</a:t>
            </a:r>
          </a:p>
          <a:p>
            <a:pPr marL="342900" indent="-342900">
              <a:buFont typeface="Arial" charset="0"/>
              <a:buChar char="•"/>
            </a:pPr>
            <a:endParaRPr lang="nb-NO" sz="2000" dirty="0" smtClean="0"/>
          </a:p>
          <a:p>
            <a:pPr marL="342900" indent="-342900">
              <a:buFont typeface="Arial" charset="0"/>
              <a:buChar char="•"/>
            </a:pPr>
            <a:endParaRPr lang="nb-NO" sz="2000" dirty="0"/>
          </a:p>
        </p:txBody>
      </p:sp>
      <p:sp>
        <p:nvSpPr>
          <p:cNvPr id="11" name="Ellipse 10"/>
          <p:cNvSpPr/>
          <p:nvPr/>
        </p:nvSpPr>
        <p:spPr bwMode="auto">
          <a:xfrm>
            <a:off x="395536" y="83587"/>
            <a:ext cx="2808312" cy="5760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charset="0"/>
                <a:ea typeface="ＭＳ Ｐゴシック" pitchFamily="45" charset="-128"/>
              </a:rPr>
              <a:t>Med detaljer</a:t>
            </a:r>
          </a:p>
        </p:txBody>
      </p:sp>
      <p:pic>
        <p:nvPicPr>
          <p:cNvPr id="13" name="Plassholder for innhold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31815"/>
            <a:ext cx="4658879" cy="4010443"/>
          </a:xfrm>
        </p:spPr>
      </p:pic>
    </p:spTree>
    <p:extLst>
      <p:ext uri="{BB962C8B-B14F-4D97-AF65-F5344CB8AC3E}">
        <p14:creationId xmlns:p14="http://schemas.microsoft.com/office/powerpoint/2010/main" val="33854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5800" y="836613"/>
            <a:ext cx="7126560" cy="914400"/>
          </a:xfrm>
        </p:spPr>
        <p:txBody>
          <a:bodyPr/>
          <a:lstStyle/>
          <a:p>
            <a:r>
              <a:rPr lang="nb-NO" dirty="0"/>
              <a:t>Open Source i hverdags-GIS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nb-NO" sz="2400" dirty="0" smtClean="0"/>
              <a:t>Hensiktsmessig å løse småoppgaver med Open Source?</a:t>
            </a:r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r>
              <a:rPr lang="nb-NO" dirty="0" smtClean="0"/>
              <a:t>	* Ja, masse nyttige </a:t>
            </a:r>
            <a:r>
              <a:rPr lang="nb-NO" dirty="0"/>
              <a:t>O</a:t>
            </a:r>
            <a:r>
              <a:rPr lang="nb-NO" dirty="0" smtClean="0"/>
              <a:t>pen </a:t>
            </a:r>
            <a:r>
              <a:rPr lang="nb-NO" dirty="0"/>
              <a:t>S</a:t>
            </a:r>
            <a:r>
              <a:rPr lang="nb-NO" dirty="0" smtClean="0"/>
              <a:t>ource GIS verktøy der ute</a:t>
            </a:r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r>
              <a:rPr lang="nb-NO" dirty="0" smtClean="0"/>
              <a:t>  	* Fordel: flere muligheter</a:t>
            </a:r>
          </a:p>
          <a:p>
            <a:pPr marL="457200" lvl="1" indent="0">
              <a:buNone/>
            </a:pPr>
            <a:r>
              <a:rPr lang="nb-NO" dirty="0"/>
              <a:t>	</a:t>
            </a:r>
            <a:r>
              <a:rPr lang="nb-NO" dirty="0" smtClean="0"/>
              <a:t>* Pragmatisk: trenger ikke kvitte seg med kommersielle</a:t>
            </a:r>
          </a:p>
          <a:p>
            <a:pPr marL="457200" lvl="1" indent="0">
              <a:buNone/>
            </a:pPr>
            <a:r>
              <a:rPr lang="nb-NO" dirty="0" smtClean="0"/>
              <a:t> </a:t>
            </a:r>
          </a:p>
          <a:p>
            <a:pPr marL="457200" lvl="1" indent="0">
              <a:buNone/>
            </a:pPr>
            <a:r>
              <a:rPr lang="nb-NO" dirty="0"/>
              <a:t>	</a:t>
            </a:r>
            <a:r>
              <a:rPr lang="nb-NO" dirty="0" smtClean="0"/>
              <a:t>* Ulempe: 	Ofte høy brukerterskel </a:t>
            </a:r>
          </a:p>
          <a:p>
            <a:pPr marL="457200" lvl="1" indent="0">
              <a:buNone/>
            </a:pPr>
            <a:r>
              <a:rPr lang="nb-NO" dirty="0"/>
              <a:t>	</a:t>
            </a:r>
            <a:r>
              <a:rPr lang="nb-NO" dirty="0" smtClean="0"/>
              <a:t>		Lett å miste oversikt om ikke brukes jevnlig</a:t>
            </a:r>
          </a:p>
          <a:p>
            <a:pPr marL="457200" lvl="1" indent="0">
              <a:buNone/>
            </a:pPr>
            <a:r>
              <a:rPr lang="nb-NO" dirty="0"/>
              <a:t>	</a:t>
            </a:r>
            <a:r>
              <a:rPr lang="nb-NO" dirty="0" smtClean="0"/>
              <a:t>		Begrensninger ofte lite kjent</a:t>
            </a:r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 smtClean="0"/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539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5800" y="836613"/>
            <a:ext cx="7342584" cy="914400"/>
          </a:xfrm>
        </p:spPr>
        <p:txBody>
          <a:bodyPr/>
          <a:lstStyle/>
          <a:p>
            <a:r>
              <a:rPr lang="nb-NO" dirty="0"/>
              <a:t>Løsning – snittverdi med </a:t>
            </a:r>
            <a:r>
              <a:rPr lang="nb-NO" dirty="0" smtClean="0"/>
              <a:t>SQL</a:t>
            </a:r>
            <a:br>
              <a:rPr lang="nb-NO" dirty="0" smtClean="0"/>
            </a:br>
            <a:endParaRPr lang="en-US" dirty="0"/>
          </a:p>
        </p:txBody>
      </p:sp>
      <p:pic>
        <p:nvPicPr>
          <p:cNvPr id="9" name="Plassholder for innhold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31815"/>
            <a:ext cx="4658879" cy="4010443"/>
          </a:xfrm>
        </p:spPr>
      </p:pic>
      <p:grpSp>
        <p:nvGrpSpPr>
          <p:cNvPr id="7" name="Gruppe 6"/>
          <p:cNvGrpSpPr/>
          <p:nvPr/>
        </p:nvGrpSpPr>
        <p:grpSpPr>
          <a:xfrm>
            <a:off x="467544" y="2336180"/>
            <a:ext cx="1281897" cy="1092820"/>
            <a:chOff x="3491880" y="4166839"/>
            <a:chExt cx="1281897" cy="109282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36" t="66995" r="7402" b="5362"/>
            <a:stretch/>
          </p:blipFill>
          <p:spPr bwMode="auto">
            <a:xfrm>
              <a:off x="3813717" y="4194717"/>
              <a:ext cx="960060" cy="1037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95" t="3819" r="54489" b="67051"/>
            <a:stretch/>
          </p:blipFill>
          <p:spPr bwMode="auto">
            <a:xfrm>
              <a:off x="3491880" y="4166839"/>
              <a:ext cx="323385" cy="1092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Ellipse 10"/>
          <p:cNvSpPr/>
          <p:nvPr/>
        </p:nvSpPr>
        <p:spPr bwMode="auto">
          <a:xfrm>
            <a:off x="395536" y="83587"/>
            <a:ext cx="2808312" cy="5760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charset="0"/>
                <a:ea typeface="ＭＳ Ｐゴシック" pitchFamily="45" charset="-128"/>
              </a:rPr>
              <a:t>Med detaljer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2" y="1858072"/>
            <a:ext cx="2466975" cy="154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719" y="1858072"/>
            <a:ext cx="2400300" cy="1362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2" y="3600450"/>
            <a:ext cx="4543425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Pil venstre 16"/>
          <p:cNvSpPr/>
          <p:nvPr/>
        </p:nvSpPr>
        <p:spPr bwMode="auto">
          <a:xfrm>
            <a:off x="5476581" y="1932010"/>
            <a:ext cx="3025742" cy="864096"/>
          </a:xfrm>
          <a:prstGeom prst="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dirty="0" smtClean="0">
                <a:solidFill>
                  <a:schemeClr val="tx1"/>
                </a:solidFill>
                <a:latin typeface="Arial" charset="0"/>
                <a:ea typeface="ＭＳ Ｐゴシック" pitchFamily="45" charset="-128"/>
              </a:rPr>
              <a:t>Opprette tabeller</a:t>
            </a:r>
          </a:p>
        </p:txBody>
      </p:sp>
      <p:sp>
        <p:nvSpPr>
          <p:cNvPr id="18" name="Pil venstre 17"/>
          <p:cNvSpPr/>
          <p:nvPr/>
        </p:nvSpPr>
        <p:spPr bwMode="auto">
          <a:xfrm>
            <a:off x="5220072" y="3321179"/>
            <a:ext cx="3025742" cy="864096"/>
          </a:xfrm>
          <a:prstGeom prst="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dirty="0" smtClean="0">
                <a:solidFill>
                  <a:schemeClr val="tx1"/>
                </a:solidFill>
                <a:latin typeface="Arial" charset="0"/>
                <a:ea typeface="ＭＳ Ｐゴシック" pitchFamily="45" charset="-128"/>
              </a:rPr>
              <a:t>Lese inn resultat</a:t>
            </a:r>
          </a:p>
        </p:txBody>
      </p:sp>
    </p:spTree>
    <p:extLst>
      <p:ext uri="{BB962C8B-B14F-4D97-AF65-F5344CB8AC3E}">
        <p14:creationId xmlns:p14="http://schemas.microsoft.com/office/powerpoint/2010/main" val="299800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5800" y="836613"/>
            <a:ext cx="7342584" cy="914400"/>
          </a:xfrm>
        </p:spPr>
        <p:txBody>
          <a:bodyPr/>
          <a:lstStyle/>
          <a:p>
            <a:r>
              <a:rPr lang="nb-NO" dirty="0"/>
              <a:t>Løsning – snittverdi med </a:t>
            </a:r>
            <a:r>
              <a:rPr lang="nb-NO" dirty="0" smtClean="0"/>
              <a:t>SQL</a:t>
            </a:r>
            <a:br>
              <a:rPr lang="nb-NO" dirty="0" smtClean="0"/>
            </a:br>
            <a:endParaRPr lang="en-US" dirty="0"/>
          </a:p>
        </p:txBody>
      </p:sp>
      <p:pic>
        <p:nvPicPr>
          <p:cNvPr id="9" name="Plassholder for innhold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31815"/>
            <a:ext cx="4658879" cy="4010443"/>
          </a:xfrm>
        </p:spPr>
      </p:pic>
      <p:grpSp>
        <p:nvGrpSpPr>
          <p:cNvPr id="7" name="Gruppe 6"/>
          <p:cNvGrpSpPr/>
          <p:nvPr/>
        </p:nvGrpSpPr>
        <p:grpSpPr>
          <a:xfrm>
            <a:off x="467544" y="2336180"/>
            <a:ext cx="1281897" cy="1092820"/>
            <a:chOff x="3491880" y="4166839"/>
            <a:chExt cx="1281897" cy="109282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36" t="66995" r="7402" b="5362"/>
            <a:stretch/>
          </p:blipFill>
          <p:spPr bwMode="auto">
            <a:xfrm>
              <a:off x="3813717" y="4194717"/>
              <a:ext cx="960060" cy="1037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95" t="3819" r="54489" b="67051"/>
            <a:stretch/>
          </p:blipFill>
          <p:spPr bwMode="auto">
            <a:xfrm>
              <a:off x="3491880" y="4166839"/>
              <a:ext cx="323385" cy="1092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Ellipse 10"/>
          <p:cNvSpPr/>
          <p:nvPr/>
        </p:nvSpPr>
        <p:spPr bwMode="auto">
          <a:xfrm>
            <a:off x="395536" y="83587"/>
            <a:ext cx="2808312" cy="5760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charset="0"/>
                <a:ea typeface="ＭＳ Ｐゴシック" pitchFamily="45" charset="-128"/>
              </a:rPr>
              <a:t>Med detaljer</a:t>
            </a: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85275"/>
            <a:ext cx="5086350" cy="2324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Pil venstre 18"/>
          <p:cNvSpPr/>
          <p:nvPr/>
        </p:nvSpPr>
        <p:spPr bwMode="auto">
          <a:xfrm>
            <a:off x="5014417" y="4001238"/>
            <a:ext cx="3950071" cy="1804026"/>
          </a:xfrm>
          <a:prstGeom prst="leftArrow">
            <a:avLst>
              <a:gd name="adj1" fmla="val 74024"/>
              <a:gd name="adj2" fmla="val 22248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dirty="0" smtClean="0">
                <a:solidFill>
                  <a:schemeClr val="tx1"/>
                </a:solidFill>
                <a:latin typeface="Arial" charset="0"/>
                <a:ea typeface="ＭＳ Ｐゴシック" pitchFamily="45" charset="-128"/>
              </a:rPr>
              <a:t>Gruppere alle punkter i samme flate og gi dem snittverdien</a:t>
            </a:r>
          </a:p>
        </p:txBody>
      </p:sp>
    </p:spTree>
    <p:extLst>
      <p:ext uri="{BB962C8B-B14F-4D97-AF65-F5344CB8AC3E}">
        <p14:creationId xmlns:p14="http://schemas.microsoft.com/office/powerpoint/2010/main" val="31274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5800" y="836613"/>
            <a:ext cx="7342584" cy="914400"/>
          </a:xfrm>
        </p:spPr>
        <p:txBody>
          <a:bodyPr/>
          <a:lstStyle/>
          <a:p>
            <a:r>
              <a:rPr lang="nb-NO" dirty="0"/>
              <a:t>Løsning – snittverdi med </a:t>
            </a:r>
            <a:r>
              <a:rPr lang="nb-NO" dirty="0" smtClean="0"/>
              <a:t>SQL</a:t>
            </a:r>
            <a:br>
              <a:rPr lang="nb-NO" dirty="0" smtClean="0"/>
            </a:br>
            <a:endParaRPr lang="en-US" dirty="0"/>
          </a:p>
        </p:txBody>
      </p:sp>
      <p:pic>
        <p:nvPicPr>
          <p:cNvPr id="9" name="Plassholder for innhold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31815"/>
            <a:ext cx="4658879" cy="4010443"/>
          </a:xfrm>
        </p:spPr>
      </p:pic>
      <p:grpSp>
        <p:nvGrpSpPr>
          <p:cNvPr id="7" name="Gruppe 6"/>
          <p:cNvGrpSpPr/>
          <p:nvPr/>
        </p:nvGrpSpPr>
        <p:grpSpPr>
          <a:xfrm>
            <a:off x="467544" y="2336180"/>
            <a:ext cx="1281897" cy="1092820"/>
            <a:chOff x="3491880" y="4166839"/>
            <a:chExt cx="1281897" cy="109282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36" t="66995" r="7402" b="5362"/>
            <a:stretch/>
          </p:blipFill>
          <p:spPr bwMode="auto">
            <a:xfrm>
              <a:off x="3813717" y="4194717"/>
              <a:ext cx="960060" cy="1037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95" t="3819" r="54489" b="67051"/>
            <a:stretch/>
          </p:blipFill>
          <p:spPr bwMode="auto">
            <a:xfrm>
              <a:off x="3491880" y="4166839"/>
              <a:ext cx="323385" cy="1092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Ellipse 10"/>
          <p:cNvSpPr/>
          <p:nvPr/>
        </p:nvSpPr>
        <p:spPr bwMode="auto">
          <a:xfrm>
            <a:off x="395536" y="83587"/>
            <a:ext cx="2808312" cy="5760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charset="0"/>
                <a:ea typeface="ＭＳ Ｐゴシック" pitchFamily="45" charset="-128"/>
              </a:rPr>
              <a:t>Med detaljer</a:t>
            </a:r>
          </a:p>
        </p:txBody>
      </p:sp>
      <p:sp>
        <p:nvSpPr>
          <p:cNvPr id="19" name="Pil venstre 18"/>
          <p:cNvSpPr/>
          <p:nvPr/>
        </p:nvSpPr>
        <p:spPr bwMode="auto">
          <a:xfrm>
            <a:off x="5014417" y="4001238"/>
            <a:ext cx="3950071" cy="1804026"/>
          </a:xfrm>
          <a:prstGeom prst="leftArrow">
            <a:avLst>
              <a:gd name="adj1" fmla="val 74024"/>
              <a:gd name="adj2" fmla="val 22248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dirty="0" smtClean="0">
                <a:solidFill>
                  <a:schemeClr val="tx1"/>
                </a:solidFill>
                <a:latin typeface="Arial" charset="0"/>
                <a:ea typeface="ＭＳ Ｐゴシック" pitchFamily="45" charset="-128"/>
              </a:rPr>
              <a:t>Gruppere alle punkter i samme flate og gi dem snittverdien</a:t>
            </a:r>
          </a:p>
        </p:txBody>
      </p:sp>
    </p:spTree>
    <p:extLst>
      <p:ext uri="{BB962C8B-B14F-4D97-AF65-F5344CB8AC3E}">
        <p14:creationId xmlns:p14="http://schemas.microsoft.com/office/powerpoint/2010/main" val="1096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5800" y="836613"/>
            <a:ext cx="7126560" cy="914400"/>
          </a:xfrm>
        </p:spPr>
        <p:txBody>
          <a:bodyPr/>
          <a:lstStyle/>
          <a:p>
            <a:r>
              <a:rPr lang="nb-NO" dirty="0"/>
              <a:t>Løsning – snittverdi med </a:t>
            </a:r>
            <a:r>
              <a:rPr lang="nb-NO" dirty="0" smtClean="0"/>
              <a:t>SQL</a:t>
            </a:r>
            <a:br>
              <a:rPr lang="nb-NO" dirty="0" smtClean="0"/>
            </a:br>
            <a:endParaRPr lang="en-US" dirty="0"/>
          </a:p>
        </p:txBody>
      </p:sp>
      <p:sp>
        <p:nvSpPr>
          <p:cNvPr id="5" name="TekstSylinder 4"/>
          <p:cNvSpPr txBox="1"/>
          <p:nvPr/>
        </p:nvSpPr>
        <p:spPr>
          <a:xfrm>
            <a:off x="5148064" y="2204864"/>
            <a:ext cx="3888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smtClean="0">
                <a:solidFill>
                  <a:schemeClr val="bg2"/>
                </a:solidFill>
              </a:rPr>
              <a:t>10m punktnett </a:t>
            </a:r>
          </a:p>
          <a:p>
            <a:endParaRPr lang="nb-NO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nb-NO" sz="2000" dirty="0">
                <a:solidFill>
                  <a:schemeClr val="bg2"/>
                </a:solidFill>
              </a:rPr>
              <a:t>H</a:t>
            </a:r>
            <a:r>
              <a:rPr lang="nb-NO" sz="2000" dirty="0" smtClean="0">
                <a:solidFill>
                  <a:schemeClr val="bg2"/>
                </a:solidFill>
              </a:rPr>
              <a:t>ente verdier til punktene fra</a:t>
            </a:r>
            <a:br>
              <a:rPr lang="nb-NO" sz="2000" dirty="0" smtClean="0">
                <a:solidFill>
                  <a:schemeClr val="bg2"/>
                </a:solidFill>
              </a:rPr>
            </a:br>
            <a:r>
              <a:rPr lang="nb-NO" sz="2000" dirty="0" smtClean="0">
                <a:solidFill>
                  <a:schemeClr val="bg2"/>
                </a:solidFill>
              </a:rPr>
              <a:t>terrengmodellen</a:t>
            </a:r>
          </a:p>
          <a:p>
            <a:pPr marL="342900" indent="-342900">
              <a:buFont typeface="Arial" pitchFamily="34" charset="0"/>
              <a:buChar char="•"/>
            </a:pPr>
            <a:endParaRPr lang="nb-NO" sz="2000" dirty="0">
              <a:solidFill>
                <a:schemeClr val="bg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nb-NO" sz="2000" dirty="0" smtClean="0">
                <a:solidFill>
                  <a:schemeClr val="bg2"/>
                </a:solidFill>
              </a:rPr>
              <a:t>Helling for et polygon =</a:t>
            </a:r>
            <a:r>
              <a:rPr lang="nb-NO" sz="2000" dirty="0">
                <a:solidFill>
                  <a:schemeClr val="bg2"/>
                </a:solidFill>
              </a:rPr>
              <a:t> </a:t>
            </a:r>
            <a:r>
              <a:rPr lang="nb-NO" sz="2000" dirty="0" smtClean="0">
                <a:solidFill>
                  <a:schemeClr val="bg2"/>
                </a:solidFill>
              </a:rPr>
              <a:t/>
            </a:r>
            <a:br>
              <a:rPr lang="nb-NO" sz="2000" dirty="0" smtClean="0">
                <a:solidFill>
                  <a:schemeClr val="bg2"/>
                </a:solidFill>
              </a:rPr>
            </a:br>
            <a:r>
              <a:rPr lang="nb-NO" sz="2000" dirty="0" smtClean="0">
                <a:solidFill>
                  <a:schemeClr val="bg2"/>
                </a:solidFill>
              </a:rPr>
              <a:t>snitt (helling punkter)</a:t>
            </a:r>
          </a:p>
          <a:p>
            <a:pPr marL="342900" indent="-342900">
              <a:buFont typeface="Arial" charset="0"/>
              <a:buChar char="•"/>
            </a:pPr>
            <a:endParaRPr lang="nb-NO" sz="2000" dirty="0" smtClean="0"/>
          </a:p>
          <a:p>
            <a:pPr marL="342900" indent="-342900">
              <a:buFont typeface="Arial" charset="0"/>
              <a:buChar char="•"/>
            </a:pPr>
            <a:endParaRPr lang="nb-NO" sz="2000" dirty="0"/>
          </a:p>
        </p:txBody>
      </p:sp>
      <p:pic>
        <p:nvPicPr>
          <p:cNvPr id="9" name="Plassholder for innhold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31815"/>
            <a:ext cx="4658878" cy="4010443"/>
          </a:xfrm>
        </p:spPr>
      </p:pic>
      <p:grpSp>
        <p:nvGrpSpPr>
          <p:cNvPr id="7" name="Gruppe 6"/>
          <p:cNvGrpSpPr/>
          <p:nvPr/>
        </p:nvGrpSpPr>
        <p:grpSpPr>
          <a:xfrm>
            <a:off x="467544" y="2311029"/>
            <a:ext cx="1641937" cy="1092820"/>
            <a:chOff x="755576" y="4042317"/>
            <a:chExt cx="1641937" cy="109282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85" t="66995" r="7402" b="5362"/>
            <a:stretch/>
          </p:blipFill>
          <p:spPr bwMode="auto">
            <a:xfrm>
              <a:off x="992459" y="4070195"/>
              <a:ext cx="1405054" cy="1037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95" t="3819" r="54489" b="67051"/>
            <a:stretch/>
          </p:blipFill>
          <p:spPr bwMode="auto">
            <a:xfrm>
              <a:off x="755576" y="4042317"/>
              <a:ext cx="323385" cy="1092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Ellipse 10"/>
          <p:cNvSpPr/>
          <p:nvPr/>
        </p:nvSpPr>
        <p:spPr bwMode="auto">
          <a:xfrm>
            <a:off x="395536" y="83587"/>
            <a:ext cx="2808312" cy="5760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charset="0"/>
                <a:ea typeface="ＭＳ Ｐゴシック" pitchFamily="45" charset="-128"/>
              </a:rPr>
              <a:t>Med detaljer</a:t>
            </a:r>
          </a:p>
        </p:txBody>
      </p:sp>
      <p:sp>
        <p:nvSpPr>
          <p:cNvPr id="12" name="Ellipse 11"/>
          <p:cNvSpPr/>
          <p:nvPr/>
        </p:nvSpPr>
        <p:spPr bwMode="auto">
          <a:xfrm>
            <a:off x="4210868" y="5661248"/>
            <a:ext cx="4753619" cy="108012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charset="0"/>
                <a:ea typeface="ＭＳ Ｐゴシック" pitchFamily="45" charset="-128"/>
              </a:rPr>
              <a:t>Resultatet kan </a:t>
            </a:r>
            <a:r>
              <a:rPr kumimoji="0" lang="nb-NO" sz="24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charset="0"/>
                <a:ea typeface="ＭＳ Ｐゴシック" pitchFamily="45" charset="-128"/>
              </a:rPr>
              <a:t>joines</a:t>
            </a:r>
            <a:r>
              <a:rPr kumimoji="0" lang="nb-NO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charset="0"/>
                <a:ea typeface="ＭＳ Ｐゴシック" pitchFamily="45" charset="-128"/>
              </a:rPr>
              <a:t> romlig med polygonene</a:t>
            </a:r>
          </a:p>
        </p:txBody>
      </p:sp>
    </p:spTree>
    <p:extLst>
      <p:ext uri="{BB962C8B-B14F-4D97-AF65-F5344CB8AC3E}">
        <p14:creationId xmlns:p14="http://schemas.microsoft.com/office/powerpoint/2010/main" val="74098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5800" y="836613"/>
            <a:ext cx="7414592" cy="914400"/>
          </a:xfrm>
        </p:spPr>
        <p:txBody>
          <a:bodyPr/>
          <a:lstStyle/>
          <a:p>
            <a:r>
              <a:rPr lang="nb-NO" dirty="0" smtClean="0"/>
              <a:t>Resultat – </a:t>
            </a:r>
            <a:br>
              <a:rPr lang="nb-NO" dirty="0" smtClean="0"/>
            </a:br>
            <a:r>
              <a:rPr lang="nb-NO" dirty="0" smtClean="0"/>
              <a:t>Polygon med hellingsverdier </a:t>
            </a:r>
            <a:endParaRPr lang="en-US" dirty="0"/>
          </a:p>
        </p:txBody>
      </p:sp>
      <p:sp>
        <p:nvSpPr>
          <p:cNvPr id="5" name="TekstSylinder 4"/>
          <p:cNvSpPr txBox="1"/>
          <p:nvPr/>
        </p:nvSpPr>
        <p:spPr>
          <a:xfrm>
            <a:off x="5148064" y="2204864"/>
            <a:ext cx="3888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smtClean="0">
                <a:solidFill>
                  <a:schemeClr val="bg2"/>
                </a:solidFill>
              </a:rPr>
              <a:t>10m punktnett </a:t>
            </a:r>
          </a:p>
          <a:p>
            <a:endParaRPr lang="nb-NO" sz="2000" dirty="0">
              <a:solidFill>
                <a:schemeClr val="bg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nb-NO" sz="2000" dirty="0">
                <a:solidFill>
                  <a:schemeClr val="bg2"/>
                </a:solidFill>
              </a:rPr>
              <a:t>H</a:t>
            </a:r>
            <a:r>
              <a:rPr lang="nb-NO" sz="2000" dirty="0" smtClean="0">
                <a:solidFill>
                  <a:schemeClr val="bg2"/>
                </a:solidFill>
              </a:rPr>
              <a:t>ente verdier til punktene fra</a:t>
            </a:r>
            <a:br>
              <a:rPr lang="nb-NO" sz="2000" dirty="0" smtClean="0">
                <a:solidFill>
                  <a:schemeClr val="bg2"/>
                </a:solidFill>
              </a:rPr>
            </a:br>
            <a:r>
              <a:rPr lang="nb-NO" sz="2000" dirty="0" smtClean="0">
                <a:solidFill>
                  <a:schemeClr val="bg2"/>
                </a:solidFill>
              </a:rPr>
              <a:t>terrengmodellen</a:t>
            </a:r>
          </a:p>
          <a:p>
            <a:pPr marL="342900" indent="-342900">
              <a:buFont typeface="Arial" pitchFamily="34" charset="0"/>
              <a:buChar char="•"/>
            </a:pPr>
            <a:endParaRPr lang="nb-NO" sz="2000" dirty="0">
              <a:solidFill>
                <a:schemeClr val="bg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nb-NO" sz="2000" dirty="0" smtClean="0">
                <a:solidFill>
                  <a:schemeClr val="bg2"/>
                </a:solidFill>
              </a:rPr>
              <a:t>Helling for et polygon =</a:t>
            </a:r>
            <a:r>
              <a:rPr lang="nb-NO" sz="2000" dirty="0">
                <a:solidFill>
                  <a:schemeClr val="bg2"/>
                </a:solidFill>
              </a:rPr>
              <a:t> </a:t>
            </a:r>
            <a:r>
              <a:rPr lang="nb-NO" sz="2000" dirty="0" smtClean="0">
                <a:solidFill>
                  <a:schemeClr val="bg2"/>
                </a:solidFill>
              </a:rPr>
              <a:t/>
            </a:r>
            <a:br>
              <a:rPr lang="nb-NO" sz="2000" dirty="0" smtClean="0">
                <a:solidFill>
                  <a:schemeClr val="bg2"/>
                </a:solidFill>
              </a:rPr>
            </a:br>
            <a:r>
              <a:rPr lang="nb-NO" sz="2000" dirty="0" smtClean="0">
                <a:solidFill>
                  <a:schemeClr val="bg2"/>
                </a:solidFill>
              </a:rPr>
              <a:t>snitt (helling punkter)</a:t>
            </a:r>
          </a:p>
          <a:p>
            <a:pPr marL="342900" indent="-342900">
              <a:buFont typeface="Arial" charset="0"/>
              <a:buChar char="•"/>
            </a:pPr>
            <a:endParaRPr lang="nb-NO" sz="2000" dirty="0" smtClean="0"/>
          </a:p>
          <a:p>
            <a:pPr marL="342900" indent="-342900">
              <a:buFont typeface="Arial" charset="0"/>
              <a:buChar char="•"/>
            </a:pPr>
            <a:endParaRPr lang="nb-NO" sz="2000" dirty="0"/>
          </a:p>
        </p:txBody>
      </p:sp>
      <p:pic>
        <p:nvPicPr>
          <p:cNvPr id="9" name="Plassholder for innhold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31815"/>
            <a:ext cx="4658878" cy="4010442"/>
          </a:xfr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66995" r="7402" b="5362"/>
          <a:stretch/>
        </p:blipFill>
        <p:spPr bwMode="auto">
          <a:xfrm>
            <a:off x="467544" y="2348880"/>
            <a:ext cx="1405054" cy="103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61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5800" y="836613"/>
            <a:ext cx="7414592" cy="914400"/>
          </a:xfrm>
        </p:spPr>
        <p:txBody>
          <a:bodyPr/>
          <a:lstStyle/>
          <a:p>
            <a:r>
              <a:rPr lang="nb-NO" dirty="0" err="1" smtClean="0"/>
              <a:t>PostGIS</a:t>
            </a:r>
            <a:r>
              <a:rPr lang="nb-NO" dirty="0" smtClean="0"/>
              <a:t> </a:t>
            </a:r>
            <a:r>
              <a:rPr lang="nb-NO" dirty="0" smtClean="0"/>
              <a:t>– Vurdering</a:t>
            </a:r>
            <a:endParaRPr lang="en-US" dirty="0"/>
          </a:p>
        </p:txBody>
      </p:sp>
      <p:sp>
        <p:nvSpPr>
          <p:cNvPr id="5" name="TekstSylinder 4"/>
          <p:cNvSpPr txBox="1"/>
          <p:nvPr/>
        </p:nvSpPr>
        <p:spPr>
          <a:xfrm>
            <a:off x="1979712" y="1916832"/>
            <a:ext cx="70567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smtClean="0"/>
              <a:t>Noen fordeler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b-NO" sz="2000" dirty="0" smtClean="0"/>
              <a:t>SQL med romlig spørring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b-NO" sz="2000" dirty="0" smtClean="0"/>
              <a:t>GIS direkte i database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nb-NO" sz="2000" i="1" dirty="0" smtClean="0"/>
              <a:t>Kan f.eks. projiserer og få arealtall </a:t>
            </a:r>
            <a:r>
              <a:rPr lang="nb-NO" sz="2000" i="1" dirty="0" err="1" smtClean="0"/>
              <a:t>on</a:t>
            </a:r>
            <a:r>
              <a:rPr lang="nb-NO" sz="2000" i="1" dirty="0" smtClean="0"/>
              <a:t> </a:t>
            </a:r>
            <a:r>
              <a:rPr lang="nb-NO" sz="2000" i="1" dirty="0" err="1" smtClean="0"/>
              <a:t>the</a:t>
            </a:r>
            <a:r>
              <a:rPr lang="nb-NO" sz="2000" i="1" dirty="0" smtClean="0"/>
              <a:t> fly uten mellomlagringer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nb-NO" sz="2000" i="1" dirty="0" smtClean="0"/>
              <a:t>Bufferanalyser, </a:t>
            </a:r>
            <a:r>
              <a:rPr lang="nb-NO" sz="2000" i="1" dirty="0" err="1" smtClean="0"/>
              <a:t>overlay</a:t>
            </a:r>
            <a:endParaRPr lang="nb-NO" sz="2000" i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nb-NO" sz="2000" i="1" dirty="0" smtClean="0"/>
              <a:t>…</a:t>
            </a:r>
          </a:p>
          <a:p>
            <a:endParaRPr lang="nb-NO" sz="2000" dirty="0" smtClean="0"/>
          </a:p>
          <a:p>
            <a:r>
              <a:rPr lang="nb-NO" sz="2000" dirty="0" smtClean="0"/>
              <a:t>Noen ulemper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b-NO" sz="2000" dirty="0" smtClean="0"/>
              <a:t>Savner mange verktøy (</a:t>
            </a:r>
            <a:r>
              <a:rPr lang="nb-NO" sz="2000" dirty="0" err="1" smtClean="0"/>
              <a:t>f.eks</a:t>
            </a:r>
            <a:r>
              <a:rPr lang="nb-NO" sz="2000" dirty="0" smtClean="0"/>
              <a:t> </a:t>
            </a:r>
            <a:r>
              <a:rPr lang="nb-NO" sz="2000" dirty="0" err="1" smtClean="0"/>
              <a:t>ArcGIS</a:t>
            </a:r>
            <a:r>
              <a:rPr lang="nb-NO" sz="2000" dirty="0" smtClean="0"/>
              <a:t> union)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b-NO" sz="2000" dirty="0" smtClean="0"/>
              <a:t>Mer styr med </a:t>
            </a:r>
            <a:r>
              <a:rPr lang="nb-NO" sz="2000" dirty="0" smtClean="0"/>
              <a:t>data</a:t>
            </a:r>
            <a:r>
              <a:rPr lang="nb-NO" sz="2000" dirty="0" smtClean="0"/>
              <a:t> </a:t>
            </a:r>
            <a:r>
              <a:rPr lang="nb-NO" sz="2000" dirty="0" smtClean="0"/>
              <a:t>som ikke er i </a:t>
            </a:r>
            <a:r>
              <a:rPr lang="nb-NO" sz="2000" dirty="0" smtClean="0"/>
              <a:t>databasen</a:t>
            </a:r>
            <a:endParaRPr lang="nb-NO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nb-NO" sz="2000" dirty="0" smtClean="0"/>
              <a:t>Mye </a:t>
            </a:r>
            <a:r>
              <a:rPr lang="nb-NO" sz="2000" dirty="0" smtClean="0"/>
              <a:t>databasehåndtering</a:t>
            </a:r>
            <a:endParaRPr lang="nb-NO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nb-NO" sz="2000" dirty="0" smtClean="0"/>
              <a:t>Lett å gjøre dumme </a:t>
            </a:r>
            <a:r>
              <a:rPr lang="nb-NO" sz="2000" dirty="0" smtClean="0"/>
              <a:t>spørringer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b-NO" sz="2000" dirty="0" smtClean="0"/>
              <a:t>Uventede ting kan skje, </a:t>
            </a:r>
            <a:r>
              <a:rPr lang="nb-NO" sz="2000" dirty="0" err="1" smtClean="0"/>
              <a:t>f.eks</a:t>
            </a:r>
            <a:r>
              <a:rPr lang="nb-NO" sz="2000" dirty="0" smtClean="0"/>
              <a:t> kan </a:t>
            </a:r>
            <a:r>
              <a:rPr lang="nb-NO" sz="2000" dirty="0" err="1" smtClean="0"/>
              <a:t>indexer</a:t>
            </a:r>
            <a:r>
              <a:rPr lang="nb-NO" sz="2000" dirty="0" smtClean="0"/>
              <a:t> slutte å virke i kompliserte spørringer</a:t>
            </a:r>
            <a:endParaRPr lang="nb-NO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nb-NO" sz="2000" dirty="0" smtClean="0"/>
          </a:p>
          <a:p>
            <a:pPr marL="342900" indent="-342900">
              <a:buFont typeface="Arial" charset="0"/>
              <a:buChar char="•"/>
            </a:pPr>
            <a:endParaRPr lang="nb-NO" sz="2000" dirty="0"/>
          </a:p>
        </p:txBody>
      </p:sp>
      <p:pic>
        <p:nvPicPr>
          <p:cNvPr id="9" name="Plassholder for innhold 8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24"/>
          <a:stretch/>
        </p:blipFill>
        <p:spPr>
          <a:xfrm>
            <a:off x="395537" y="2231815"/>
            <a:ext cx="1578230" cy="4010442"/>
          </a:xfr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66995" r="7402" b="5362"/>
          <a:stretch/>
        </p:blipFill>
        <p:spPr bwMode="auto">
          <a:xfrm>
            <a:off x="467544" y="2348880"/>
            <a:ext cx="1405054" cy="103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http://www.lookingformaps.com/resources/images/stock_elepha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71" y="188640"/>
            <a:ext cx="711769" cy="104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32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5800" y="836613"/>
            <a:ext cx="7414592" cy="914400"/>
          </a:xfrm>
        </p:spPr>
        <p:txBody>
          <a:bodyPr/>
          <a:lstStyle/>
          <a:p>
            <a:r>
              <a:rPr lang="nb-NO" dirty="0" smtClean="0"/>
              <a:t>Resultat – Vurdering</a:t>
            </a:r>
            <a:endParaRPr lang="en-US" dirty="0"/>
          </a:p>
        </p:txBody>
      </p:sp>
      <p:sp>
        <p:nvSpPr>
          <p:cNvPr id="5" name="TekstSylinder 4"/>
          <p:cNvSpPr txBox="1"/>
          <p:nvPr/>
        </p:nvSpPr>
        <p:spPr>
          <a:xfrm>
            <a:off x="2915816" y="2204864"/>
            <a:ext cx="61206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smtClean="0"/>
              <a:t>+   Raskere kjøretid</a:t>
            </a:r>
          </a:p>
          <a:p>
            <a:r>
              <a:rPr lang="nb-NO" sz="2000" dirty="0" smtClean="0"/>
              <a:t>+   batch file</a:t>
            </a:r>
          </a:p>
          <a:p>
            <a:r>
              <a:rPr lang="nb-NO" sz="2000" dirty="0" smtClean="0"/>
              <a:t>+   Resultat rett til databasene</a:t>
            </a:r>
            <a:r>
              <a:rPr lang="nb-NO" sz="2000" dirty="0"/>
              <a:t> </a:t>
            </a:r>
            <a:endParaRPr lang="nb-NO" sz="2000" dirty="0" smtClean="0"/>
          </a:p>
          <a:p>
            <a:r>
              <a:rPr lang="nb-NO" sz="2000" dirty="0" smtClean="0"/>
              <a:t>+   Fleksibel beregningsmetode</a:t>
            </a:r>
            <a:endParaRPr lang="nb-NO" sz="2000" dirty="0"/>
          </a:p>
          <a:p>
            <a:r>
              <a:rPr lang="nb-NO" sz="2000" dirty="0"/>
              <a:t>+  </a:t>
            </a:r>
            <a:r>
              <a:rPr lang="nb-NO" sz="2000" dirty="0" smtClean="0"/>
              <a:t> Gratis programvare</a:t>
            </a:r>
          </a:p>
          <a:p>
            <a:endParaRPr lang="nb-NO" sz="2000" dirty="0"/>
          </a:p>
          <a:p>
            <a:r>
              <a:rPr lang="nb-NO" sz="2000" dirty="0" smtClean="0"/>
              <a:t>+   Nyttig læring</a:t>
            </a:r>
          </a:p>
          <a:p>
            <a:endParaRPr lang="nb-NO" sz="2000" dirty="0"/>
          </a:p>
          <a:p>
            <a:pPr marL="342900" indent="-342900">
              <a:buFontTx/>
              <a:buChar char="-"/>
            </a:pPr>
            <a:r>
              <a:rPr lang="nb-NO" sz="2000" dirty="0"/>
              <a:t>K</a:t>
            </a:r>
            <a:r>
              <a:rPr lang="nb-NO" sz="2000" dirty="0" smtClean="0"/>
              <a:t>rever kompetanse</a:t>
            </a:r>
          </a:p>
          <a:p>
            <a:pPr marL="342900" indent="-342900">
              <a:buFontTx/>
              <a:buChar char="-"/>
            </a:pPr>
            <a:endParaRPr lang="nb-NO" sz="2000" dirty="0" smtClean="0"/>
          </a:p>
          <a:p>
            <a:pPr marL="342900" indent="-342900">
              <a:buFontTx/>
              <a:buChar char="-"/>
            </a:pPr>
            <a:r>
              <a:rPr lang="nb-NO" sz="2000" dirty="0" smtClean="0"/>
              <a:t>Må «samle opp» de verktøyene som passer</a:t>
            </a:r>
          </a:p>
          <a:p>
            <a:pPr marL="342900" indent="-342900">
              <a:buFontTx/>
              <a:buChar char="-"/>
            </a:pPr>
            <a:r>
              <a:rPr lang="nb-NO" sz="2000" dirty="0" smtClean="0"/>
              <a:t>Tekniske problemer oppstår fort – må </a:t>
            </a:r>
            <a:r>
              <a:rPr lang="nb-NO" sz="2000" dirty="0" err="1" smtClean="0"/>
              <a:t>google</a:t>
            </a:r>
            <a:r>
              <a:rPr lang="nb-NO" sz="2000" dirty="0" smtClean="0"/>
              <a:t> flittig</a:t>
            </a:r>
          </a:p>
          <a:p>
            <a:pPr marL="342900" indent="-342900">
              <a:buFont typeface="Arial" charset="0"/>
              <a:buChar char="•"/>
            </a:pPr>
            <a:endParaRPr lang="nb-NO" sz="2000" dirty="0" smtClean="0"/>
          </a:p>
          <a:p>
            <a:pPr marL="342900" indent="-342900">
              <a:buFont typeface="Arial" charset="0"/>
              <a:buChar char="•"/>
            </a:pPr>
            <a:endParaRPr lang="nb-NO" sz="2000" dirty="0"/>
          </a:p>
        </p:txBody>
      </p:sp>
      <p:pic>
        <p:nvPicPr>
          <p:cNvPr id="9" name="Plassholder for innhold 8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33"/>
          <a:stretch/>
        </p:blipFill>
        <p:spPr>
          <a:xfrm>
            <a:off x="395536" y="2231815"/>
            <a:ext cx="2425723" cy="4010442"/>
          </a:xfr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66995" r="7402" b="5362"/>
          <a:stretch/>
        </p:blipFill>
        <p:spPr bwMode="auto">
          <a:xfrm>
            <a:off x="467544" y="2348880"/>
            <a:ext cx="1405054" cy="103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http://www.lookingformaps.com/resources/images/stock_elepha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71" y="188640"/>
            <a:ext cx="711769" cy="104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94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5800" y="836613"/>
            <a:ext cx="7126560" cy="914400"/>
          </a:xfrm>
        </p:spPr>
        <p:txBody>
          <a:bodyPr/>
          <a:lstStyle/>
          <a:p>
            <a:r>
              <a:rPr lang="nb-NO" dirty="0"/>
              <a:t>Open Source i hverdags-GIS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endParaRPr lang="nb-NO" dirty="0" smtClean="0"/>
          </a:p>
          <a:p>
            <a:pPr marL="0" lvl="1" indent="0">
              <a:buNone/>
            </a:pPr>
            <a:r>
              <a:rPr lang="nb-NO" dirty="0" smtClean="0"/>
              <a:t>Verd et forsøk!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978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 descr="Oskar_Puschma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175"/>
            <a:ext cx="8893175" cy="551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5661025"/>
            <a:ext cx="7186613" cy="968375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nb-NO">
                <a:solidFill>
                  <a:schemeClr val="tx1"/>
                </a:solidFill>
              </a:rPr>
              <a:t>Heldekkende bilder med bildetekst under.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nb-NO" sz="1800">
                <a:solidFill>
                  <a:schemeClr val="tx1"/>
                </a:solidFill>
              </a:rPr>
              <a:t>Husk å sette på bildenes fotograf (fullt navn eller initialer).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6948488" y="5013325"/>
            <a:ext cx="219551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nb-NO" sz="800">
                <a:solidFill>
                  <a:schemeClr val="bg1"/>
                </a:solidFill>
              </a:rPr>
              <a:t>Foto: Balsfjord,Troms</a:t>
            </a:r>
            <a:br>
              <a:rPr lang="nb-NO" sz="800">
                <a:solidFill>
                  <a:schemeClr val="bg1"/>
                </a:solidFill>
              </a:rPr>
            </a:br>
            <a:r>
              <a:rPr lang="nb-NO" sz="800">
                <a:solidFill>
                  <a:schemeClr val="bg1"/>
                </a:solidFill>
              </a:rPr>
              <a:t> Oskar Puschmann, </a:t>
            </a:r>
            <a:br>
              <a:rPr lang="nb-NO" sz="800">
                <a:solidFill>
                  <a:schemeClr val="bg1"/>
                </a:solidFill>
              </a:rPr>
            </a:br>
            <a:r>
              <a:rPr lang="nb-NO" sz="800">
                <a:solidFill>
                  <a:schemeClr val="bg1"/>
                </a:solidFill>
              </a:rPr>
              <a:t>Skog og landskap</a:t>
            </a:r>
          </a:p>
        </p:txBody>
      </p:sp>
      <p:pic>
        <p:nvPicPr>
          <p:cNvPr id="33800" name="Picture 8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5661025"/>
            <a:ext cx="723900" cy="96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5800" y="836613"/>
            <a:ext cx="7126560" cy="914400"/>
          </a:xfrm>
        </p:spPr>
        <p:txBody>
          <a:bodyPr/>
          <a:lstStyle/>
          <a:p>
            <a:r>
              <a:rPr lang="nb-NO" dirty="0"/>
              <a:t>Open Source i hverdags-GIS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endParaRPr lang="nb-NO" dirty="0" smtClean="0"/>
          </a:p>
          <a:p>
            <a:pPr marL="0" lvl="1" indent="0">
              <a:buNone/>
            </a:pPr>
            <a:r>
              <a:rPr lang="nb-NO" dirty="0" smtClean="0"/>
              <a:t>Hverdags-GIS</a:t>
            </a:r>
            <a:r>
              <a:rPr lang="nb-NO" dirty="0"/>
              <a:t>: små oppgaver skal løses – ofte første løsning som velges selv om det ikke er optimalt eller best.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3005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Open Source i hverdags-GIS</a:t>
            </a:r>
            <a:r>
              <a:rPr lang="nb-NO" dirty="0" smtClean="0"/>
              <a:t>?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i="1" dirty="0" smtClean="0"/>
          </a:p>
          <a:p>
            <a:pPr marL="0" indent="0">
              <a:buNone/>
            </a:pPr>
            <a:r>
              <a:rPr lang="nb-NO" sz="3200" dirty="0"/>
              <a:t>Praktisk </a:t>
            </a:r>
            <a:r>
              <a:rPr lang="nb-NO" sz="3200" dirty="0" smtClean="0"/>
              <a:t>eksempel</a:t>
            </a:r>
          </a:p>
          <a:p>
            <a:pPr marL="0" indent="0">
              <a:buNone/>
            </a:pPr>
            <a:endParaRPr lang="nb-NO" i="1" dirty="0"/>
          </a:p>
          <a:p>
            <a:pPr marL="0" indent="0">
              <a:buNone/>
            </a:pPr>
            <a:r>
              <a:rPr lang="nb-NO" i="1" dirty="0" smtClean="0"/>
              <a:t>«</a:t>
            </a:r>
            <a:r>
              <a:rPr lang="nb-NO" i="1" dirty="0" smtClean="0"/>
              <a:t>Jordsmonndata </a:t>
            </a:r>
            <a:r>
              <a:rPr lang="nb-NO" i="1" dirty="0"/>
              <a:t>har behov for å tilordne og tilpasse verdier fra ulike raster til kartlagte polygoner. Ved hjelp av </a:t>
            </a:r>
            <a:r>
              <a:rPr lang="nb-NO" i="1" dirty="0" err="1"/>
              <a:t>PostGIS</a:t>
            </a:r>
            <a:r>
              <a:rPr lang="nb-NO" i="1" dirty="0"/>
              <a:t>, SQL og GDAL ble oppgaven løst raskere og enklere enn tidligere løyper som brukte kommersielle GIS </a:t>
            </a:r>
            <a:r>
              <a:rPr lang="nb-NO" i="1" dirty="0" smtClean="0"/>
              <a:t>programvarer»</a:t>
            </a:r>
          </a:p>
          <a:p>
            <a:pPr marL="0" indent="0">
              <a:buNone/>
            </a:pPr>
            <a:endParaRPr lang="nb-NO" i="1" dirty="0"/>
          </a:p>
          <a:p>
            <a:pPr marL="0" indent="0">
              <a:buNone/>
            </a:pPr>
            <a:endParaRPr lang="nb-NO" i="1" dirty="0" smtClean="0"/>
          </a:p>
          <a:p>
            <a:pPr marL="0" indent="0">
              <a:buNone/>
            </a:pPr>
            <a:r>
              <a:rPr lang="nb-NO" dirty="0" smtClean="0"/>
              <a:t>Sånn omtrent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820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Problemstillingen </a:t>
            </a:r>
            <a:endParaRPr lang="en-US" dirty="0"/>
          </a:p>
        </p:txBody>
      </p:sp>
      <p:sp>
        <p:nvSpPr>
          <p:cNvPr id="5" name="TekstSylinder 4"/>
          <p:cNvSpPr txBox="1"/>
          <p:nvPr/>
        </p:nvSpPr>
        <p:spPr>
          <a:xfrm>
            <a:off x="5148064" y="2204864"/>
            <a:ext cx="38884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smtClean="0"/>
              <a:t>Har:</a:t>
            </a:r>
          </a:p>
          <a:p>
            <a:pPr marL="342900" indent="-342900">
              <a:buFont typeface="Arial" charset="0"/>
              <a:buChar char="•"/>
            </a:pPr>
            <a:r>
              <a:rPr lang="nb-NO" sz="2000" dirty="0" smtClean="0"/>
              <a:t>Jordsmonnspolygon</a:t>
            </a:r>
          </a:p>
          <a:p>
            <a:pPr marL="342900" indent="-342900">
              <a:buFont typeface="Arial" charset="0"/>
              <a:buChar char="•"/>
            </a:pPr>
            <a:r>
              <a:rPr lang="nb-NO" sz="2000" dirty="0" smtClean="0"/>
              <a:t>Terrengmodell</a:t>
            </a:r>
          </a:p>
          <a:p>
            <a:pPr marL="342900" indent="-342900">
              <a:buFont typeface="Arial" charset="0"/>
              <a:buChar char="•"/>
            </a:pPr>
            <a:endParaRPr lang="nb-NO" sz="2000" dirty="0" smtClean="0"/>
          </a:p>
          <a:p>
            <a:pPr marL="342900" indent="-342900">
              <a:buFont typeface="Arial" charset="0"/>
              <a:buChar char="•"/>
            </a:pPr>
            <a:endParaRPr lang="nb-NO" sz="2000" dirty="0"/>
          </a:p>
          <a:p>
            <a:r>
              <a:rPr lang="nb-NO" sz="2000" dirty="0" smtClean="0"/>
              <a:t>Ønsker:</a:t>
            </a:r>
          </a:p>
          <a:p>
            <a:pPr marL="342900" indent="-342900">
              <a:buFont typeface="Arial" charset="0"/>
              <a:buChar char="•"/>
            </a:pPr>
            <a:r>
              <a:rPr lang="nb-NO" sz="2000" dirty="0" smtClean="0"/>
              <a:t>Tilordne en hellingsklasse for hvert polygon</a:t>
            </a:r>
            <a:endParaRPr lang="nb-NO" sz="3200" dirty="0"/>
          </a:p>
        </p:txBody>
      </p:sp>
      <p:pic>
        <p:nvPicPr>
          <p:cNvPr id="9" name="Plassholder for innhold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31815"/>
            <a:ext cx="4658880" cy="4010444"/>
          </a:xfrm>
        </p:spPr>
      </p:pic>
    </p:spTree>
    <p:extLst>
      <p:ext uri="{BB962C8B-B14F-4D97-AF65-F5344CB8AC3E}">
        <p14:creationId xmlns:p14="http://schemas.microsoft.com/office/powerpoint/2010/main" val="37594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Problemstillingen </a:t>
            </a:r>
            <a:endParaRPr lang="en-US" dirty="0"/>
          </a:p>
        </p:txBody>
      </p:sp>
      <p:sp>
        <p:nvSpPr>
          <p:cNvPr id="5" name="TekstSylinder 4"/>
          <p:cNvSpPr txBox="1"/>
          <p:nvPr/>
        </p:nvSpPr>
        <p:spPr>
          <a:xfrm>
            <a:off x="5148064" y="2204864"/>
            <a:ext cx="38884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smtClean="0"/>
              <a:t>Jordsmonnspolygon</a:t>
            </a:r>
          </a:p>
          <a:p>
            <a:pPr marL="342900" indent="-342900">
              <a:buFont typeface="Arial" charset="0"/>
              <a:buChar char="•"/>
            </a:pPr>
            <a:r>
              <a:rPr lang="nb-NO" sz="2000" dirty="0" smtClean="0"/>
              <a:t>Lagret i </a:t>
            </a:r>
            <a:r>
              <a:rPr lang="nb-NO" sz="2000" dirty="0" err="1" smtClean="0"/>
              <a:t>PostGIS</a:t>
            </a:r>
            <a:r>
              <a:rPr lang="nb-NO" sz="2000" dirty="0" smtClean="0"/>
              <a:t>/</a:t>
            </a:r>
            <a:r>
              <a:rPr lang="nb-NO" sz="2000" dirty="0" err="1" smtClean="0"/>
              <a:t>PostgreSQL</a:t>
            </a:r>
            <a:r>
              <a:rPr lang="nb-NO" sz="2000" dirty="0" smtClean="0"/>
              <a:t> </a:t>
            </a:r>
            <a:r>
              <a:rPr lang="nb-NO" sz="2000" dirty="0" smtClean="0"/>
              <a:t>database</a:t>
            </a:r>
          </a:p>
          <a:p>
            <a:endParaRPr lang="nb-NO" sz="2000" dirty="0"/>
          </a:p>
          <a:p>
            <a:r>
              <a:rPr lang="nb-NO" sz="2000" dirty="0" smtClean="0"/>
              <a:t>Terrengmodell </a:t>
            </a:r>
          </a:p>
          <a:p>
            <a:pPr marL="342900" indent="-342900">
              <a:buFont typeface="Arial" charset="0"/>
              <a:buChar char="•"/>
            </a:pPr>
            <a:r>
              <a:rPr lang="nb-NO" sz="2000" dirty="0" smtClean="0"/>
              <a:t>Lagret som filer på disk</a:t>
            </a:r>
          </a:p>
          <a:p>
            <a:pPr marL="342900" indent="-342900">
              <a:buFont typeface="Arial" charset="0"/>
              <a:buChar char="•"/>
            </a:pPr>
            <a:endParaRPr lang="nb-NO" sz="2000" dirty="0"/>
          </a:p>
          <a:p>
            <a:endParaRPr lang="nb-NO" sz="2000" dirty="0" smtClean="0"/>
          </a:p>
          <a:p>
            <a:r>
              <a:rPr lang="nb-NO" sz="2000" dirty="0" smtClean="0"/>
              <a:t>Ønsker: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b-NO" sz="2000" dirty="0" smtClean="0"/>
              <a:t>Gjennomsnittsverdi for helling i hvert polygon</a:t>
            </a:r>
          </a:p>
          <a:p>
            <a:pPr marL="342900" indent="-342900">
              <a:buFont typeface="Arial" charset="0"/>
              <a:buChar char="•"/>
            </a:pPr>
            <a:r>
              <a:rPr lang="nb-NO" sz="2000" dirty="0"/>
              <a:t>L</a:t>
            </a:r>
            <a:r>
              <a:rPr lang="nb-NO" sz="2000" dirty="0" smtClean="0"/>
              <a:t>agret i databasen</a:t>
            </a:r>
          </a:p>
          <a:p>
            <a:pPr marL="342900" indent="-342900">
              <a:buFont typeface="Arial" charset="0"/>
              <a:buChar char="•"/>
            </a:pPr>
            <a:endParaRPr lang="nb-NO" sz="2000" dirty="0" smtClean="0"/>
          </a:p>
          <a:p>
            <a:pPr marL="342900" indent="-342900">
              <a:buFont typeface="Arial" charset="0"/>
              <a:buChar char="•"/>
            </a:pPr>
            <a:endParaRPr lang="nb-NO" sz="2000" dirty="0" smtClean="0"/>
          </a:p>
          <a:p>
            <a:pPr marL="342900" indent="-342900">
              <a:buFont typeface="Arial" charset="0"/>
              <a:buChar char="•"/>
            </a:pPr>
            <a:endParaRPr lang="nb-NO" sz="2000" dirty="0"/>
          </a:p>
        </p:txBody>
      </p:sp>
      <p:pic>
        <p:nvPicPr>
          <p:cNvPr id="9" name="Plassholder for innhold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31815"/>
            <a:ext cx="4658880" cy="4010444"/>
          </a:xfrm>
        </p:spPr>
      </p:pic>
    </p:spTree>
    <p:extLst>
      <p:ext uri="{BB962C8B-B14F-4D97-AF65-F5344CB8AC3E}">
        <p14:creationId xmlns:p14="http://schemas.microsoft.com/office/powerpoint/2010/main" val="770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5800" y="836613"/>
            <a:ext cx="6694512" cy="914400"/>
          </a:xfrm>
        </p:spPr>
        <p:txBody>
          <a:bodyPr/>
          <a:lstStyle/>
          <a:p>
            <a:r>
              <a:rPr lang="nb-NO" dirty="0" smtClean="0"/>
              <a:t>Løsning – hente verdi fra terrengmodell ved hjelp av punkter </a:t>
            </a:r>
            <a:endParaRPr lang="en-US" dirty="0"/>
          </a:p>
        </p:txBody>
      </p:sp>
      <p:sp>
        <p:nvSpPr>
          <p:cNvPr id="5" name="TekstSylinder 4"/>
          <p:cNvSpPr txBox="1"/>
          <p:nvPr/>
        </p:nvSpPr>
        <p:spPr>
          <a:xfrm>
            <a:off x="5148064" y="2204864"/>
            <a:ext cx="388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smtClean="0"/>
              <a:t>10m punktnett </a:t>
            </a:r>
          </a:p>
          <a:p>
            <a:endParaRPr lang="nb-NO" sz="2000" dirty="0"/>
          </a:p>
          <a:p>
            <a:pPr marL="342900" indent="-342900">
              <a:buFont typeface="Arial" charset="0"/>
              <a:buChar char="•"/>
            </a:pPr>
            <a:endParaRPr lang="nb-NO" sz="2000" dirty="0"/>
          </a:p>
        </p:txBody>
      </p:sp>
      <p:pic>
        <p:nvPicPr>
          <p:cNvPr id="9" name="Plassholder for innhold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31815"/>
            <a:ext cx="4658879" cy="4010443"/>
          </a:xfrm>
        </p:spPr>
      </p:pic>
      <p:sp>
        <p:nvSpPr>
          <p:cNvPr id="3" name="TekstSylinder 2"/>
          <p:cNvSpPr txBox="1"/>
          <p:nvPr/>
        </p:nvSpPr>
        <p:spPr>
          <a:xfrm>
            <a:off x="4445175" y="6309320"/>
            <a:ext cx="4591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i="1" dirty="0" smtClean="0">
                <a:latin typeface="Arabic Typesetting" pitchFamily="66" charset="-78"/>
                <a:cs typeface="Arabic Typesetting" pitchFamily="66" charset="-78"/>
              </a:rPr>
              <a:t>Mange punkter – vil gi problem med høyoppløselige data…</a:t>
            </a:r>
            <a:endParaRPr lang="nb-NO" sz="2000" i="1" dirty="0"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747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5800" y="836613"/>
            <a:ext cx="7342584" cy="914400"/>
          </a:xfrm>
        </p:spPr>
        <p:txBody>
          <a:bodyPr/>
          <a:lstStyle/>
          <a:p>
            <a:r>
              <a:rPr lang="nb-NO" dirty="0"/>
              <a:t>Løsning – hente verdi fra terrengmodell ved hjelp av punkter </a:t>
            </a:r>
            <a:endParaRPr lang="en-US" dirty="0"/>
          </a:p>
        </p:txBody>
      </p:sp>
      <p:sp>
        <p:nvSpPr>
          <p:cNvPr id="5" name="TekstSylinder 4"/>
          <p:cNvSpPr txBox="1"/>
          <p:nvPr/>
        </p:nvSpPr>
        <p:spPr>
          <a:xfrm>
            <a:off x="5148064" y="2204864"/>
            <a:ext cx="3888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smtClean="0"/>
              <a:t>10m punktnett </a:t>
            </a:r>
          </a:p>
          <a:p>
            <a:endParaRPr lang="nb-NO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nb-NO" sz="2000" dirty="0"/>
              <a:t>H</a:t>
            </a:r>
            <a:r>
              <a:rPr lang="nb-NO" sz="2000" dirty="0" smtClean="0"/>
              <a:t>ente verdier til punktene fra</a:t>
            </a:r>
            <a:br>
              <a:rPr lang="nb-NO" sz="2000" dirty="0" smtClean="0"/>
            </a:br>
            <a:r>
              <a:rPr lang="nb-NO" sz="2000" dirty="0" smtClean="0"/>
              <a:t>terrengmodellen</a:t>
            </a:r>
          </a:p>
          <a:p>
            <a:pPr marL="342900" indent="-342900">
              <a:buFont typeface="Arial" pitchFamily="34" charset="0"/>
              <a:buChar char="•"/>
            </a:pPr>
            <a:endParaRPr lang="nb-NO" sz="2000" dirty="0"/>
          </a:p>
          <a:p>
            <a:pPr marL="342900" indent="-342900">
              <a:buFont typeface="Arial" charset="0"/>
              <a:buChar char="•"/>
            </a:pPr>
            <a:endParaRPr lang="nb-NO" sz="2000" dirty="0"/>
          </a:p>
        </p:txBody>
      </p:sp>
      <p:pic>
        <p:nvPicPr>
          <p:cNvPr id="9" name="Plassholder for innhold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31815"/>
            <a:ext cx="4658879" cy="4010443"/>
          </a:xfrm>
        </p:spPr>
      </p:pic>
      <p:sp>
        <p:nvSpPr>
          <p:cNvPr id="3" name="TekstSylinder 2"/>
          <p:cNvSpPr txBox="1"/>
          <p:nvPr/>
        </p:nvSpPr>
        <p:spPr>
          <a:xfrm>
            <a:off x="4445175" y="6309320"/>
            <a:ext cx="4591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i="1" dirty="0" smtClean="0">
                <a:latin typeface="Arabic Typesetting" pitchFamily="66" charset="-78"/>
                <a:cs typeface="Arabic Typesetting" pitchFamily="66" charset="-78"/>
              </a:rPr>
              <a:t>Mange punkter – vil gi problem med høyoppløselige data…</a:t>
            </a:r>
            <a:endParaRPr lang="nb-NO" sz="2000" i="1" dirty="0">
              <a:latin typeface="Arabic Typesetting" pitchFamily="66" charset="-78"/>
              <a:cs typeface="Arabic Typesetting" pitchFamily="66" charset="-78"/>
            </a:endParaRPr>
          </a:p>
        </p:txBody>
      </p:sp>
      <p:grpSp>
        <p:nvGrpSpPr>
          <p:cNvPr id="7" name="Gruppe 6"/>
          <p:cNvGrpSpPr/>
          <p:nvPr/>
        </p:nvGrpSpPr>
        <p:grpSpPr>
          <a:xfrm>
            <a:off x="467544" y="2336180"/>
            <a:ext cx="1281897" cy="1092820"/>
            <a:chOff x="3491880" y="4166839"/>
            <a:chExt cx="1281897" cy="109282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36" t="66995" r="7402" b="5362"/>
            <a:stretch/>
          </p:blipFill>
          <p:spPr bwMode="auto">
            <a:xfrm>
              <a:off x="3813717" y="4194717"/>
              <a:ext cx="960060" cy="1037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95" t="3819" r="54489" b="67051"/>
            <a:stretch/>
          </p:blipFill>
          <p:spPr bwMode="auto">
            <a:xfrm>
              <a:off x="3491880" y="4166839"/>
              <a:ext cx="323385" cy="1092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0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Tom Skog og landskap med hjelpelinjer">
  <a:themeElements>
    <a:clrScheme name="1Tom Skog og landskap 13">
      <a:dk1>
        <a:srgbClr val="000000"/>
      </a:dk1>
      <a:lt1>
        <a:srgbClr val="FFFFFF"/>
      </a:lt1>
      <a:dk2>
        <a:srgbClr val="663366"/>
      </a:dk2>
      <a:lt2>
        <a:srgbClr val="CCCCCC"/>
      </a:lt2>
      <a:accent1>
        <a:srgbClr val="009933"/>
      </a:accent1>
      <a:accent2>
        <a:srgbClr val="1A7080"/>
      </a:accent2>
      <a:accent3>
        <a:srgbClr val="FFFFFF"/>
      </a:accent3>
      <a:accent4>
        <a:srgbClr val="000000"/>
      </a:accent4>
      <a:accent5>
        <a:srgbClr val="AACAAD"/>
      </a:accent5>
      <a:accent6>
        <a:srgbClr val="166573"/>
      </a:accent6>
      <a:hlink>
        <a:srgbClr val="00B0C7"/>
      </a:hlink>
      <a:folHlink>
        <a:srgbClr val="99CC00"/>
      </a:folHlink>
    </a:clrScheme>
    <a:fontScheme name="1Tom Skog og landskap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5" charset="-128"/>
          </a:defRPr>
        </a:defPPr>
      </a:lstStyle>
    </a:lnDef>
  </a:objectDefaults>
  <a:extraClrSchemeLst>
    <a:extraClrScheme>
      <a:clrScheme name="1Tom Skog og landska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Tom Skog og landska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Tom Skog og landska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Tom Skog og landska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Tom Skog og landska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Tom Skog og landska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Tom Skog og landska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Tom Skog og landska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Tom Skog og landska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Tom Skog og landska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Tom Skog og landska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Tom Skog og landska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Tom Skog og landskap 13">
        <a:dk1>
          <a:srgbClr val="000000"/>
        </a:dk1>
        <a:lt1>
          <a:srgbClr val="FFFFFF"/>
        </a:lt1>
        <a:dk2>
          <a:srgbClr val="663366"/>
        </a:dk2>
        <a:lt2>
          <a:srgbClr val="CCCCCC"/>
        </a:lt2>
        <a:accent1>
          <a:srgbClr val="009933"/>
        </a:accent1>
        <a:accent2>
          <a:srgbClr val="1A7080"/>
        </a:accent2>
        <a:accent3>
          <a:srgbClr val="FFFFFF"/>
        </a:accent3>
        <a:accent4>
          <a:srgbClr val="000000"/>
        </a:accent4>
        <a:accent5>
          <a:srgbClr val="AACAAD"/>
        </a:accent5>
        <a:accent6>
          <a:srgbClr val="166573"/>
        </a:accent6>
        <a:hlink>
          <a:srgbClr val="00B0C7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gendefinert utforming">
  <a:themeElements>
    <a:clrScheme name="Egendefinert utform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gendefinert utform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5" charset="-128"/>
          </a:defRPr>
        </a:defPPr>
      </a:lstStyle>
    </a:lnDef>
  </a:objectDefaults>
  <a:extraClrSchemeLst>
    <a:extraClrScheme>
      <a:clrScheme name="Egendefinert utform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endefinert utform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endefinert utform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endefinert utform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endefinert utform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endefinert utform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gendefinert utform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gendefinert utform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gendefinert utform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gendefinert utform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gendefinert utform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gendefinert utform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1Tom Skog og landskap med hjelpelinjer</Template>
  <TotalTime>59601</TotalTime>
  <Words>1061</Words>
  <Application>Microsoft Office PowerPoint</Application>
  <PresentationFormat>Skjermfremvisning (4:3)</PresentationFormat>
  <Paragraphs>365</Paragraphs>
  <Slides>38</Slides>
  <Notes>36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Lysbildetitler</vt:lpstr>
      </vt:variant>
      <vt:variant>
        <vt:i4>38</vt:i4>
      </vt:variant>
    </vt:vector>
  </HeadingPairs>
  <TitlesOfParts>
    <vt:vector size="40" baseType="lpstr">
      <vt:lpstr>1Tom Skog og landskap med hjelpelinjer</vt:lpstr>
      <vt:lpstr>Egendefinert utforming</vt:lpstr>
      <vt:lpstr>GDAL/PostGIS - fordeler/ulemper/erfaringer  eller  Open Source i hverdags-GIS</vt:lpstr>
      <vt:lpstr>PowerPoint-presentasjon</vt:lpstr>
      <vt:lpstr>Open Source i hverdags-GIS?</vt:lpstr>
      <vt:lpstr>Open Source i hverdags-GIS?</vt:lpstr>
      <vt:lpstr>Open Source i hverdags-GIS?</vt:lpstr>
      <vt:lpstr>Problemstillingen </vt:lpstr>
      <vt:lpstr>Problemstillingen </vt:lpstr>
      <vt:lpstr>Løsning – hente verdi fra terrengmodell ved hjelp av punkter </vt:lpstr>
      <vt:lpstr>Løsning – hente verdi fra terrengmodell ved hjelp av punkter </vt:lpstr>
      <vt:lpstr>Løsning – hente verdi fra terrengmodell ved hjelp av punkter </vt:lpstr>
      <vt:lpstr>Løsning –  polygon med hellingsverdier </vt:lpstr>
      <vt:lpstr>Løsning –  polygon med hellingsverdier </vt:lpstr>
      <vt:lpstr>Problemstillingen og løsning – Valg av verktøy for oppgaven</vt:lpstr>
      <vt:lpstr>Problemstillingen og løsning – Valg av verktøy for oppgaven</vt:lpstr>
      <vt:lpstr>Problemstillingen og løsning – Valg av verktøy for oppgaven</vt:lpstr>
      <vt:lpstr>Problemstillingen </vt:lpstr>
      <vt:lpstr>Problemstillingen </vt:lpstr>
      <vt:lpstr>Løsning – hente verdi fra terrengmodell ved hjelp av punkter </vt:lpstr>
      <vt:lpstr>Løsning – hente verdi fra terrengmodell ved hjelp av punkter </vt:lpstr>
      <vt:lpstr>Løsning</vt:lpstr>
      <vt:lpstr>Løsning</vt:lpstr>
      <vt:lpstr>Løsning</vt:lpstr>
      <vt:lpstr>Løsning </vt:lpstr>
      <vt:lpstr>Løsning </vt:lpstr>
      <vt:lpstr>Løsning – beregne helling GDAL </vt:lpstr>
      <vt:lpstr>Løsning – beregne helling GDAL </vt:lpstr>
      <vt:lpstr>Løsning – beregne helling GDAL </vt:lpstr>
      <vt:lpstr>Løsning – beregne helling GDAL </vt:lpstr>
      <vt:lpstr>Løsning – snittverdi med SQL </vt:lpstr>
      <vt:lpstr>Løsning – snittverdi med SQL </vt:lpstr>
      <vt:lpstr>Løsning – snittverdi med SQL </vt:lpstr>
      <vt:lpstr>Løsning – snittverdi med SQL </vt:lpstr>
      <vt:lpstr>Løsning – snittverdi med SQL </vt:lpstr>
      <vt:lpstr>Resultat –  Polygon med hellingsverdier </vt:lpstr>
      <vt:lpstr>PostGIS – Vurdering</vt:lpstr>
      <vt:lpstr>Resultat – Vurdering</vt:lpstr>
      <vt:lpstr>Open Source i hverdags-GIS?</vt:lpstr>
      <vt:lpstr>PowerPoint-presentasjon</vt:lpstr>
    </vt:vector>
  </TitlesOfParts>
  <Company>Norsk Institutt for Skog og Landskap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Eva Solbjørg Flo Heggem</dc:creator>
  <cp:lastModifiedBy>Sverre Jonassen</cp:lastModifiedBy>
  <cp:revision>72</cp:revision>
  <cp:lastPrinted>2006-08-23T12:38:43Z</cp:lastPrinted>
  <dcterms:created xsi:type="dcterms:W3CDTF">2013-07-24T07:57:13Z</dcterms:created>
  <dcterms:modified xsi:type="dcterms:W3CDTF">2013-09-05T05:56:07Z</dcterms:modified>
</cp:coreProperties>
</file>