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06DD93-A895-4D99-B84F-D8D7806C2E7B}"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0401-A42E-42E0-9E97-852876724F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79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6DD93-A895-4D99-B84F-D8D7806C2E7B}"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311567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6DD93-A895-4D99-B84F-D8D7806C2E7B}"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355347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6DD93-A895-4D99-B84F-D8D7806C2E7B}"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266681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6DD93-A895-4D99-B84F-D8D7806C2E7B}"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0401-A42E-42E0-9E97-852876724F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9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06DD93-A895-4D99-B84F-D8D7806C2E7B}"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105512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06DD93-A895-4D99-B84F-D8D7806C2E7B}" type="datetimeFigureOut">
              <a:rPr lang="en-US" smtClean="0"/>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220870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06DD93-A895-4D99-B84F-D8D7806C2E7B}" type="datetimeFigureOut">
              <a:rPr lang="en-US" smtClean="0"/>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1586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06DD93-A895-4D99-B84F-D8D7806C2E7B}" type="datetimeFigureOut">
              <a:rPr lang="en-US" smtClean="0"/>
              <a:t>6/23/2019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41863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06DD93-A895-4D99-B84F-D8D7806C2E7B}" type="datetimeFigureOut">
              <a:rPr lang="en-US" smtClean="0"/>
              <a:t>6/23/2019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2E0401-A42E-42E0-9E97-852876724FA9}" type="slidenum">
              <a:rPr lang="en-US" smtClean="0"/>
              <a:t>‹#›</a:t>
            </a:fld>
            <a:endParaRPr lang="en-US"/>
          </a:p>
        </p:txBody>
      </p:sp>
    </p:spTree>
    <p:extLst>
      <p:ext uri="{BB962C8B-B14F-4D97-AF65-F5344CB8AC3E}">
        <p14:creationId xmlns:p14="http://schemas.microsoft.com/office/powerpoint/2010/main" val="417991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DD93-A895-4D99-B84F-D8D7806C2E7B}"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E0401-A42E-42E0-9E97-852876724FA9}" type="slidenum">
              <a:rPr lang="en-US" smtClean="0"/>
              <a:t>‹#›</a:t>
            </a:fld>
            <a:endParaRPr lang="en-US"/>
          </a:p>
        </p:txBody>
      </p:sp>
    </p:spTree>
    <p:extLst>
      <p:ext uri="{BB962C8B-B14F-4D97-AF65-F5344CB8AC3E}">
        <p14:creationId xmlns:p14="http://schemas.microsoft.com/office/powerpoint/2010/main" val="170714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06DD93-A895-4D99-B84F-D8D7806C2E7B}" type="datetimeFigureOut">
              <a:rPr lang="en-US" smtClean="0"/>
              <a:t>6/23/2019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2E0401-A42E-42E0-9E97-852876724F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6708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03497"/>
            <a:ext cx="10058400" cy="2712531"/>
          </a:xfrm>
        </p:spPr>
        <p:txBody>
          <a:bodyPr/>
          <a:lstStyle/>
          <a:p>
            <a:pPr algn="ctr"/>
            <a:r>
              <a:rPr lang="sr-Latn-RS" dirty="0"/>
              <a:t>f</a:t>
            </a:r>
            <a:r>
              <a:rPr lang="sr-Latn-RS" dirty="0" smtClean="0"/>
              <a:t>-OFDM</a:t>
            </a:r>
            <a:endParaRPr lang="en-US" dirty="0"/>
          </a:p>
        </p:txBody>
      </p:sp>
      <p:sp>
        <p:nvSpPr>
          <p:cNvPr id="3" name="Subtitle 2"/>
          <p:cNvSpPr>
            <a:spLocks noGrp="1"/>
          </p:cNvSpPr>
          <p:nvPr>
            <p:ph type="subTitle" idx="1"/>
          </p:nvPr>
        </p:nvSpPr>
        <p:spPr>
          <a:xfrm>
            <a:off x="1310444" y="4366608"/>
            <a:ext cx="10058400" cy="1726694"/>
          </a:xfrm>
        </p:spPr>
        <p:txBody>
          <a:bodyPr>
            <a:normAutofit fontScale="77500" lnSpcReduction="20000"/>
          </a:bodyPr>
          <a:lstStyle/>
          <a:p>
            <a:pPr algn="r"/>
            <a:r>
              <a:rPr lang="en-US" dirty="0"/>
              <a:t>Lara </a:t>
            </a:r>
            <a:r>
              <a:rPr lang="en-US" dirty="0" err="1" smtClean="0"/>
              <a:t>Ka</a:t>
            </a:r>
            <a:r>
              <a:rPr lang="sr-Latn-RS" dirty="0" smtClean="0"/>
              <a:t>Š</a:t>
            </a:r>
            <a:r>
              <a:rPr lang="en-US" dirty="0" smtClean="0"/>
              <a:t>ca </a:t>
            </a:r>
            <a:r>
              <a:rPr lang="en-US" dirty="0" smtClean="0"/>
              <a:t>2016/288</a:t>
            </a:r>
          </a:p>
          <a:p>
            <a:pPr algn="r"/>
            <a:r>
              <a:rPr lang="sr-Latn-RS" dirty="0" smtClean="0"/>
              <a:t>Goran </a:t>
            </a:r>
            <a:r>
              <a:rPr lang="sr-Latn-RS" dirty="0"/>
              <a:t>Ž</a:t>
            </a:r>
            <a:r>
              <a:rPr lang="en-US" dirty="0" smtClean="0"/>
              <a:t>u</a:t>
            </a:r>
            <a:r>
              <a:rPr lang="sr-Latn-RS" dirty="0" smtClean="0"/>
              <a:t>Ž</a:t>
            </a:r>
            <a:r>
              <a:rPr lang="en-US" dirty="0" smtClean="0"/>
              <a:t>a </a:t>
            </a:r>
            <a:r>
              <a:rPr lang="en-US" dirty="0" smtClean="0"/>
              <a:t>2016/038</a:t>
            </a:r>
          </a:p>
          <a:p>
            <a:pPr algn="r"/>
            <a:r>
              <a:rPr lang="en-US" dirty="0" smtClean="0"/>
              <a:t>Milo</a:t>
            </a:r>
            <a:r>
              <a:rPr lang="sr-Latn-RS" dirty="0" smtClean="0"/>
              <a:t>Š</a:t>
            </a:r>
            <a:r>
              <a:rPr lang="en-US" dirty="0" smtClean="0"/>
              <a:t> </a:t>
            </a:r>
            <a:r>
              <a:rPr lang="sr-Latn-RS" dirty="0"/>
              <a:t>Š</a:t>
            </a:r>
            <a:r>
              <a:rPr lang="en-US" dirty="0" smtClean="0"/>
              <a:t>e</a:t>
            </a:r>
            <a:r>
              <a:rPr lang="sr-Latn-RS" dirty="0" smtClean="0"/>
              <a:t>Š</a:t>
            </a:r>
            <a:r>
              <a:rPr lang="en-US" dirty="0" err="1" smtClean="0"/>
              <a:t>elj</a:t>
            </a:r>
            <a:r>
              <a:rPr lang="en-US" dirty="0" smtClean="0"/>
              <a:t> </a:t>
            </a:r>
            <a:r>
              <a:rPr lang="en-US" dirty="0" smtClean="0"/>
              <a:t>2016/524</a:t>
            </a:r>
            <a:br>
              <a:rPr lang="en-US" dirty="0" smtClean="0"/>
            </a:br>
            <a:r>
              <a:rPr lang="en-US" dirty="0" smtClean="0"/>
              <a:t/>
            </a:r>
            <a:br>
              <a:rPr lang="en-US" dirty="0" smtClean="0"/>
            </a:br>
            <a:r>
              <a:rPr lang="en-US" dirty="0" err="1" smtClean="0"/>
              <a:t>nikola</a:t>
            </a:r>
            <a:r>
              <a:rPr lang="en-US" dirty="0" smtClean="0"/>
              <a:t> </a:t>
            </a:r>
            <a:r>
              <a:rPr lang="en-US" dirty="0" err="1" smtClean="0"/>
              <a:t>Brankovi</a:t>
            </a:r>
            <a:r>
              <a:rPr lang="sr-Latn-RS" dirty="0" smtClean="0"/>
              <a:t>ć</a:t>
            </a:r>
            <a:r>
              <a:rPr lang="en-US" dirty="0" smtClean="0"/>
              <a:t> </a:t>
            </a:r>
            <a:r>
              <a:rPr lang="en-US" dirty="0" smtClean="0"/>
              <a:t>2016/640</a:t>
            </a:r>
            <a:br>
              <a:rPr lang="en-US" dirty="0" smtClean="0"/>
            </a:br>
            <a:endParaRPr lang="en-US" dirty="0"/>
          </a:p>
        </p:txBody>
      </p:sp>
    </p:spTree>
    <p:extLst>
      <p:ext uri="{BB962C8B-B14F-4D97-AF65-F5344CB8AC3E}">
        <p14:creationId xmlns:p14="http://schemas.microsoft.com/office/powerpoint/2010/main" val="1896601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92339"/>
            <a:ext cx="12098780" cy="3244543"/>
          </a:xfrm>
          <a:prstGeom prst="rect">
            <a:avLst/>
          </a:prstGeom>
        </p:spPr>
      </p:pic>
      <p:sp>
        <p:nvSpPr>
          <p:cNvPr id="5" name="TextBox 4"/>
          <p:cNvSpPr txBox="1"/>
          <p:nvPr/>
        </p:nvSpPr>
        <p:spPr>
          <a:xfrm>
            <a:off x="303515" y="3626069"/>
            <a:ext cx="3421117" cy="1938992"/>
          </a:xfrm>
          <a:prstGeom prst="rect">
            <a:avLst/>
          </a:prstGeom>
          <a:noFill/>
        </p:spPr>
        <p:txBody>
          <a:bodyPr wrap="square" rtlCol="0">
            <a:spAutoFit/>
          </a:bodyPr>
          <a:lstStyle/>
          <a:p>
            <a:pPr algn="ctr"/>
            <a:r>
              <a:rPr lang="sr-Latn-RS" sz="2400" dirty="0" smtClean="0"/>
              <a:t>Vremenski domen SINC funkcije</a:t>
            </a:r>
            <a:br>
              <a:rPr lang="sr-Latn-RS" sz="2400" dirty="0" smtClean="0"/>
            </a:br>
            <a:r>
              <a:rPr lang="sr-Latn-RS" sz="2400" dirty="0" smtClean="0"/>
              <a:t>Idealan filtar sa opsegom BW</a:t>
            </a:r>
            <a:r>
              <a:rPr lang="en-US" sz="2400" dirty="0" smtClean="0"/>
              <a:t>=</a:t>
            </a:r>
            <a:r>
              <a:rPr lang="sr-Latn-RS" sz="2400" dirty="0" smtClean="0"/>
              <a:t>podopseg BW+zaštitni tonovi</a:t>
            </a:r>
            <a:endParaRPr lang="en-US" sz="2400" dirty="0"/>
          </a:p>
        </p:txBody>
      </p:sp>
      <p:sp>
        <p:nvSpPr>
          <p:cNvPr id="6" name="TextBox 5"/>
          <p:cNvSpPr txBox="1"/>
          <p:nvPr/>
        </p:nvSpPr>
        <p:spPr>
          <a:xfrm>
            <a:off x="4780265" y="3626069"/>
            <a:ext cx="2538249" cy="1569660"/>
          </a:xfrm>
          <a:prstGeom prst="rect">
            <a:avLst/>
          </a:prstGeom>
          <a:noFill/>
        </p:spPr>
        <p:txBody>
          <a:bodyPr wrap="square" rtlCol="0">
            <a:spAutoFit/>
          </a:bodyPr>
          <a:lstStyle/>
          <a:p>
            <a:pPr algn="ctr"/>
            <a:r>
              <a:rPr lang="sr-Latn-RS" sz="2400" dirty="0" smtClean="0"/>
              <a:t>Vremenski domen </a:t>
            </a:r>
            <a:r>
              <a:rPr lang="sr-Latn-RS" sz="2400" dirty="0" smtClean="0"/>
              <a:t>prozora (Hanov</a:t>
            </a:r>
            <a:r>
              <a:rPr lang="sr-Latn-RS" sz="2400" dirty="0" smtClean="0"/>
              <a:t>, podignuti kosinus..) </a:t>
            </a:r>
            <a:endParaRPr lang="en-US" sz="2400" dirty="0"/>
          </a:p>
        </p:txBody>
      </p:sp>
      <p:sp>
        <p:nvSpPr>
          <p:cNvPr id="7" name="TextBox 6"/>
          <p:cNvSpPr txBox="1"/>
          <p:nvPr/>
        </p:nvSpPr>
        <p:spPr>
          <a:xfrm>
            <a:off x="9429779" y="3626069"/>
            <a:ext cx="1666867" cy="461665"/>
          </a:xfrm>
          <a:prstGeom prst="rect">
            <a:avLst/>
          </a:prstGeom>
          <a:noFill/>
        </p:spPr>
        <p:txBody>
          <a:bodyPr wrap="none" rtlCol="0">
            <a:spAutoFit/>
          </a:bodyPr>
          <a:lstStyle/>
          <a:p>
            <a:r>
              <a:rPr lang="sr-Latn-RS" sz="2400" dirty="0" smtClean="0"/>
              <a:t>Finalni filtar</a:t>
            </a:r>
            <a:endParaRPr lang="en-US" sz="2400" dirty="0"/>
          </a:p>
        </p:txBody>
      </p:sp>
    </p:spTree>
    <p:extLst>
      <p:ext uri="{BB962C8B-B14F-4D97-AF65-F5344CB8AC3E}">
        <p14:creationId xmlns:p14="http://schemas.microsoft.com/office/powerpoint/2010/main" val="2808935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1515" y="882870"/>
            <a:ext cx="10058400" cy="5423336"/>
          </a:xfrm>
        </p:spPr>
        <p:txBody>
          <a:bodyPr/>
          <a:lstStyle/>
          <a:p>
            <a:r>
              <a:rPr lang="sr-Latn-RS" sz="2800" u="sng" dirty="0"/>
              <a:t>Za naš slučaj posmatrali smo 4 vrste </a:t>
            </a:r>
            <a:r>
              <a:rPr lang="sr-Latn-RS" sz="2800" u="sng" dirty="0" smtClean="0"/>
              <a:t>servisa:</a:t>
            </a:r>
            <a:r>
              <a:rPr lang="sr-Latn-RS" sz="2800" dirty="0" smtClean="0"/>
              <a:t/>
            </a:r>
            <a:br>
              <a:rPr lang="sr-Latn-RS" sz="2800" dirty="0" smtClean="0"/>
            </a:br>
            <a:r>
              <a:rPr lang="sr-Latn-RS" sz="2800" dirty="0" smtClean="0"/>
              <a:t>Pešaci, vozila, autoput i urbani.</a:t>
            </a:r>
          </a:p>
          <a:p>
            <a:r>
              <a:rPr lang="sr-Latn-RS" dirty="0" smtClean="0"/>
              <a:t>Svakom od navedenih servisa možemo da dodelimo podopseg od ukupnog opsega koji nam je pružen. Korisniku smo dali mogućnost da sam unese parametre koji misli da bi najbolje bile za pojedini saobraćaj a da ima u vidu resurse kojima raspolaže a bitne stvari kao što su </a:t>
            </a:r>
            <a:r>
              <a:rPr lang="sr-Latn-RS" dirty="0" smtClean="0"/>
              <a:t>npr:</a:t>
            </a:r>
            <a:r>
              <a:rPr lang="sr-Latn-RS" dirty="0" smtClean="0"/>
              <a:t/>
            </a:r>
            <a:br>
              <a:rPr lang="sr-Latn-RS" dirty="0" smtClean="0"/>
            </a:br>
            <a:r>
              <a:rPr lang="sr-Latn-RS" dirty="0" smtClean="0"/>
              <a:t>-Za servise koje imaju manje korisnika da se izdvoji manja širina podosega kao i manji CP zbog manjeg rasipanja usled višestruke propagacije.</a:t>
            </a:r>
            <a:br>
              <a:rPr lang="sr-Latn-RS" dirty="0" smtClean="0"/>
            </a:br>
            <a:r>
              <a:rPr lang="sr-Latn-RS" dirty="0" smtClean="0"/>
              <a:t>-Servisi kao što je </a:t>
            </a:r>
            <a:r>
              <a:rPr lang="sr-Latn-RS" dirty="0" smtClean="0"/>
              <a:t>V2V(Vehicle to Vehicle) </a:t>
            </a:r>
            <a:r>
              <a:rPr lang="sr-Latn-RS" dirty="0" smtClean="0"/>
              <a:t>zahtevaju jako visoku pouzdanost i malo kašnjenje da bi se izbegli sudari, samim tim velik razmak između nosioca, ali zato mali CP.</a:t>
            </a:r>
            <a:br>
              <a:rPr lang="sr-Latn-RS" dirty="0" smtClean="0"/>
            </a:br>
            <a:r>
              <a:rPr lang="sr-Latn-RS" dirty="0" smtClean="0"/>
              <a:t/>
            </a:r>
            <a:br>
              <a:rPr lang="sr-Latn-RS" dirty="0" smtClean="0"/>
            </a:br>
            <a:endParaRPr lang="en-US" dirty="0"/>
          </a:p>
        </p:txBody>
      </p:sp>
      <p:pic>
        <p:nvPicPr>
          <p:cNvPr id="5" name="Picture 4"/>
          <p:cNvPicPr>
            <a:picLocks noChangeAspect="1"/>
          </p:cNvPicPr>
          <p:nvPr/>
        </p:nvPicPr>
        <p:blipFill>
          <a:blip r:embed="rId2"/>
          <a:stretch>
            <a:fillRect/>
          </a:stretch>
        </p:blipFill>
        <p:spPr>
          <a:xfrm>
            <a:off x="2910061" y="3867642"/>
            <a:ext cx="5933081" cy="1934068"/>
          </a:xfrm>
          <a:prstGeom prst="rect">
            <a:avLst/>
          </a:prstGeom>
        </p:spPr>
      </p:pic>
      <p:sp>
        <p:nvSpPr>
          <p:cNvPr id="6" name="TextBox 5"/>
          <p:cNvSpPr txBox="1"/>
          <p:nvPr/>
        </p:nvSpPr>
        <p:spPr>
          <a:xfrm>
            <a:off x="2910061" y="5801710"/>
            <a:ext cx="6463862" cy="400110"/>
          </a:xfrm>
          <a:prstGeom prst="rect">
            <a:avLst/>
          </a:prstGeom>
          <a:noFill/>
        </p:spPr>
        <p:txBody>
          <a:bodyPr wrap="square" rtlCol="0">
            <a:spAutoFit/>
          </a:bodyPr>
          <a:lstStyle/>
          <a:p>
            <a:pPr algn="ctr"/>
            <a:r>
              <a:rPr lang="sr-Latn-RS" sz="2000" dirty="0" smtClean="0"/>
              <a:t>Optimizovani parametri OFDM-a za pojedine servise</a:t>
            </a:r>
            <a:endParaRPr lang="en-US" sz="2000" dirty="0"/>
          </a:p>
        </p:txBody>
      </p:sp>
    </p:spTree>
    <p:extLst>
      <p:ext uri="{BB962C8B-B14F-4D97-AF65-F5344CB8AC3E}">
        <p14:creationId xmlns:p14="http://schemas.microsoft.com/office/powerpoint/2010/main" val="2127847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79660" y="271514"/>
            <a:ext cx="11196726" cy="954107"/>
          </a:xfrm>
          <a:prstGeom prst="rect">
            <a:avLst/>
          </a:prstGeom>
          <a:noFill/>
        </p:spPr>
        <p:txBody>
          <a:bodyPr wrap="square" rtlCol="0">
            <a:spAutoFit/>
          </a:bodyPr>
          <a:lstStyle/>
          <a:p>
            <a:r>
              <a:rPr lang="sr-Latn-RS" sz="2800" dirty="0" smtClean="0"/>
              <a:t>Primer kada imamo na raspolaganju </a:t>
            </a:r>
            <a:r>
              <a:rPr lang="sr-Latn-RS" sz="2800" dirty="0" smtClean="0"/>
              <a:t>12RB(Resource Block) </a:t>
            </a:r>
            <a:r>
              <a:rPr lang="sr-Latn-RS" sz="2800" dirty="0" smtClean="0"/>
              <a:t>i 50 podnosioca za svaki RB</a:t>
            </a:r>
            <a:endParaRPr lang="en-US" sz="2800" dirty="0"/>
          </a:p>
        </p:txBody>
      </p:sp>
      <p:pic>
        <p:nvPicPr>
          <p:cNvPr id="9" name="Content Placeholder 8"/>
          <p:cNvPicPr>
            <a:picLocks noGrp="1" noChangeAspect="1"/>
          </p:cNvPicPr>
          <p:nvPr>
            <p:ph idx="1"/>
          </p:nvPr>
        </p:nvPicPr>
        <p:blipFill>
          <a:blip r:embed="rId2"/>
          <a:stretch>
            <a:fillRect/>
          </a:stretch>
        </p:blipFill>
        <p:spPr>
          <a:xfrm>
            <a:off x="0" y="1702675"/>
            <a:ext cx="6637283" cy="4698124"/>
          </a:xfrm>
          <a:prstGeom prst="rect">
            <a:avLst/>
          </a:prstGeom>
        </p:spPr>
      </p:pic>
      <p:pic>
        <p:nvPicPr>
          <p:cNvPr id="10" name="Picture 9"/>
          <p:cNvPicPr>
            <a:picLocks noChangeAspect="1"/>
          </p:cNvPicPr>
          <p:nvPr/>
        </p:nvPicPr>
        <p:blipFill>
          <a:blip r:embed="rId3"/>
          <a:stretch>
            <a:fillRect/>
          </a:stretch>
        </p:blipFill>
        <p:spPr>
          <a:xfrm>
            <a:off x="6637283" y="1702676"/>
            <a:ext cx="5712373" cy="4698123"/>
          </a:xfrm>
          <a:prstGeom prst="rect">
            <a:avLst/>
          </a:prstGeom>
        </p:spPr>
      </p:pic>
    </p:spTree>
    <p:extLst>
      <p:ext uri="{BB962C8B-B14F-4D97-AF65-F5344CB8AC3E}">
        <p14:creationId xmlns:p14="http://schemas.microsoft.com/office/powerpoint/2010/main" val="4264663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7103" y="4464149"/>
            <a:ext cx="7031421" cy="369332"/>
          </a:xfrm>
          <a:prstGeom prst="rect">
            <a:avLst/>
          </a:prstGeom>
          <a:noFill/>
        </p:spPr>
        <p:txBody>
          <a:bodyPr wrap="square" rtlCol="0">
            <a:spAutoFit/>
          </a:bodyPr>
          <a:lstStyle/>
          <a:p>
            <a:pPr algn="ctr"/>
            <a:r>
              <a:rPr lang="sr-Latn-RS" dirty="0" smtClean="0"/>
              <a:t>Impulsnu odziv filtra za prethodni slučaj </a:t>
            </a:r>
            <a:endParaRPr lang="en-US" dirty="0"/>
          </a:p>
        </p:txBody>
      </p:sp>
      <p:sp>
        <p:nvSpPr>
          <p:cNvPr id="7" name="TextBox 6"/>
          <p:cNvSpPr txBox="1"/>
          <p:nvPr/>
        </p:nvSpPr>
        <p:spPr>
          <a:xfrm>
            <a:off x="135979" y="316145"/>
            <a:ext cx="6028339" cy="523220"/>
          </a:xfrm>
          <a:prstGeom prst="rect">
            <a:avLst/>
          </a:prstGeom>
          <a:noFill/>
        </p:spPr>
        <p:txBody>
          <a:bodyPr wrap="square" rtlCol="0">
            <a:spAutoFit/>
          </a:bodyPr>
          <a:lstStyle/>
          <a:p>
            <a:r>
              <a:rPr lang="sr-Latn-RS" sz="2800" dirty="0" smtClean="0"/>
              <a:t>Rezultati </a:t>
            </a:r>
            <a:r>
              <a:rPr lang="sr-Latn-RS" sz="2800" dirty="0" smtClean="0"/>
              <a:t>simulacije:</a:t>
            </a:r>
            <a:endParaRPr lang="en-US" sz="2800" dirty="0"/>
          </a:p>
        </p:txBody>
      </p:sp>
      <p:pic>
        <p:nvPicPr>
          <p:cNvPr id="8" name="Picture 7"/>
          <p:cNvPicPr>
            <a:picLocks noChangeAspect="1"/>
          </p:cNvPicPr>
          <p:nvPr/>
        </p:nvPicPr>
        <p:blipFill>
          <a:blip r:embed="rId2"/>
          <a:stretch>
            <a:fillRect/>
          </a:stretch>
        </p:blipFill>
        <p:spPr>
          <a:xfrm>
            <a:off x="135979" y="907331"/>
            <a:ext cx="7451992" cy="3608333"/>
          </a:xfrm>
          <a:prstGeom prst="rect">
            <a:avLst/>
          </a:prstGeom>
        </p:spPr>
      </p:pic>
      <p:pic>
        <p:nvPicPr>
          <p:cNvPr id="9" name="Picture 8"/>
          <p:cNvPicPr>
            <a:picLocks noChangeAspect="1"/>
          </p:cNvPicPr>
          <p:nvPr/>
        </p:nvPicPr>
        <p:blipFill>
          <a:blip r:embed="rId3"/>
          <a:stretch>
            <a:fillRect/>
          </a:stretch>
        </p:blipFill>
        <p:spPr>
          <a:xfrm>
            <a:off x="5269504" y="2812988"/>
            <a:ext cx="6922496" cy="3405352"/>
          </a:xfrm>
          <a:prstGeom prst="rect">
            <a:avLst/>
          </a:prstGeom>
        </p:spPr>
      </p:pic>
      <p:sp>
        <p:nvSpPr>
          <p:cNvPr id="2" name="Rectangle 1"/>
          <p:cNvSpPr/>
          <p:nvPr/>
        </p:nvSpPr>
        <p:spPr>
          <a:xfrm>
            <a:off x="7587971" y="1403797"/>
            <a:ext cx="3912863" cy="6310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2589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128" y="854105"/>
            <a:ext cx="10058400" cy="880045"/>
          </a:xfrm>
        </p:spPr>
        <p:txBody>
          <a:bodyPr/>
          <a:lstStyle/>
          <a:p>
            <a:r>
              <a:rPr lang="sr-Latn-RS" dirty="0" smtClean="0"/>
              <a:t>Primer </a:t>
            </a:r>
            <a:r>
              <a:rPr lang="sr-Latn-RS" dirty="0" smtClean="0"/>
              <a:t>proračuna </a:t>
            </a:r>
            <a:r>
              <a:rPr lang="sr-Latn-RS" dirty="0" smtClean="0"/>
              <a:t>za sve 4 kategorije</a:t>
            </a:r>
            <a:endParaRPr lang="en-US" dirty="0"/>
          </a:p>
        </p:txBody>
      </p:sp>
      <p:sp>
        <p:nvSpPr>
          <p:cNvPr id="5" name="TextBox 4"/>
          <p:cNvSpPr txBox="1"/>
          <p:nvPr/>
        </p:nvSpPr>
        <p:spPr>
          <a:xfrm>
            <a:off x="1195128" y="1734150"/>
            <a:ext cx="5978366" cy="923330"/>
          </a:xfrm>
          <a:prstGeom prst="rect">
            <a:avLst/>
          </a:prstGeom>
          <a:noFill/>
        </p:spPr>
        <p:txBody>
          <a:bodyPr wrap="square" rtlCol="0">
            <a:spAutoFit/>
          </a:bodyPr>
          <a:lstStyle/>
          <a:p>
            <a:r>
              <a:rPr lang="sr-Latn-RS" dirty="0" smtClean="0"/>
              <a:t>Koristili smo 64QAM modulaciju, a </a:t>
            </a:r>
            <a:r>
              <a:rPr lang="sr-Latn-RS" dirty="0" smtClean="0"/>
              <a:t>željeni </a:t>
            </a:r>
            <a:r>
              <a:rPr lang="sr-Latn-RS" dirty="0" smtClean="0"/>
              <a:t>SNR od 18dB.</a:t>
            </a:r>
            <a:br>
              <a:rPr lang="sr-Latn-RS" dirty="0" smtClean="0"/>
            </a:br>
            <a:r>
              <a:rPr lang="sr-Latn-RS" dirty="0" smtClean="0"/>
              <a:t>Na osnovu tabele koja je pokazana prethodno, resurse smo dodelili na sledeci nacin:</a:t>
            </a:r>
            <a:endParaRPr lang="en-US" dirty="0"/>
          </a:p>
        </p:txBody>
      </p:sp>
    </p:spTree>
    <p:extLst>
      <p:ext uri="{BB962C8B-B14F-4D97-AF65-F5344CB8AC3E}">
        <p14:creationId xmlns:p14="http://schemas.microsoft.com/office/powerpoint/2010/main" val="2624931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291" y="2699699"/>
            <a:ext cx="6176271" cy="4158300"/>
          </a:xfrm>
          <a:prstGeom prst="rect">
            <a:avLst/>
          </a:prstGeom>
        </p:spPr>
      </p:pic>
      <p:pic>
        <p:nvPicPr>
          <p:cNvPr id="6" name="Picture 5"/>
          <p:cNvPicPr>
            <a:picLocks noChangeAspect="1"/>
          </p:cNvPicPr>
          <p:nvPr/>
        </p:nvPicPr>
        <p:blipFill>
          <a:blip r:embed="rId3"/>
          <a:stretch>
            <a:fillRect/>
          </a:stretch>
        </p:blipFill>
        <p:spPr>
          <a:xfrm>
            <a:off x="6158980" y="2699696"/>
            <a:ext cx="6033020" cy="4158303"/>
          </a:xfrm>
          <a:prstGeom prst="rect">
            <a:avLst/>
          </a:prstGeom>
        </p:spPr>
      </p:pic>
      <p:pic>
        <p:nvPicPr>
          <p:cNvPr id="8" name="Picture 7"/>
          <p:cNvPicPr>
            <a:picLocks noChangeAspect="1"/>
          </p:cNvPicPr>
          <p:nvPr/>
        </p:nvPicPr>
        <p:blipFill>
          <a:blip r:embed="rId4"/>
          <a:stretch>
            <a:fillRect/>
          </a:stretch>
        </p:blipFill>
        <p:spPr>
          <a:xfrm>
            <a:off x="6158980" y="-1"/>
            <a:ext cx="6033020" cy="2699697"/>
          </a:xfrm>
          <a:prstGeom prst="rect">
            <a:avLst/>
          </a:prstGeom>
        </p:spPr>
      </p:pic>
      <p:pic>
        <p:nvPicPr>
          <p:cNvPr id="12" name="Picture 11"/>
          <p:cNvPicPr>
            <a:picLocks noChangeAspect="1"/>
          </p:cNvPicPr>
          <p:nvPr/>
        </p:nvPicPr>
        <p:blipFill>
          <a:blip r:embed="rId5"/>
          <a:stretch>
            <a:fillRect/>
          </a:stretch>
        </p:blipFill>
        <p:spPr>
          <a:xfrm>
            <a:off x="209807" y="153557"/>
            <a:ext cx="3228852" cy="1458599"/>
          </a:xfrm>
          <a:prstGeom prst="rect">
            <a:avLst/>
          </a:prstGeom>
        </p:spPr>
      </p:pic>
      <p:pic>
        <p:nvPicPr>
          <p:cNvPr id="14" name="Picture 13"/>
          <p:cNvPicPr>
            <a:picLocks noChangeAspect="1"/>
          </p:cNvPicPr>
          <p:nvPr/>
        </p:nvPicPr>
        <p:blipFill>
          <a:blip r:embed="rId6"/>
          <a:stretch>
            <a:fillRect/>
          </a:stretch>
        </p:blipFill>
        <p:spPr>
          <a:xfrm>
            <a:off x="-17291" y="1851152"/>
            <a:ext cx="4449697" cy="848547"/>
          </a:xfrm>
          <a:prstGeom prst="rect">
            <a:avLst/>
          </a:prstGeom>
        </p:spPr>
      </p:pic>
      <p:sp>
        <p:nvSpPr>
          <p:cNvPr id="2" name="Rectangle 1"/>
          <p:cNvSpPr/>
          <p:nvPr/>
        </p:nvSpPr>
        <p:spPr>
          <a:xfrm>
            <a:off x="1094704" y="1612156"/>
            <a:ext cx="5064276" cy="238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9764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68983" y="-26259"/>
            <a:ext cx="6123018" cy="2892557"/>
          </a:xfrm>
          <a:prstGeom prst="rect">
            <a:avLst/>
          </a:prstGeom>
        </p:spPr>
      </p:pic>
      <p:pic>
        <p:nvPicPr>
          <p:cNvPr id="5" name="Picture 4"/>
          <p:cNvPicPr>
            <a:picLocks noChangeAspect="1"/>
          </p:cNvPicPr>
          <p:nvPr/>
        </p:nvPicPr>
        <p:blipFill>
          <a:blip r:embed="rId3"/>
          <a:stretch>
            <a:fillRect/>
          </a:stretch>
        </p:blipFill>
        <p:spPr>
          <a:xfrm>
            <a:off x="6068984" y="2866300"/>
            <a:ext cx="6123016" cy="3991700"/>
          </a:xfrm>
          <a:prstGeom prst="rect">
            <a:avLst/>
          </a:prstGeom>
        </p:spPr>
      </p:pic>
      <p:pic>
        <p:nvPicPr>
          <p:cNvPr id="6" name="Picture 5"/>
          <p:cNvPicPr>
            <a:picLocks noChangeAspect="1"/>
          </p:cNvPicPr>
          <p:nvPr/>
        </p:nvPicPr>
        <p:blipFill>
          <a:blip r:embed="rId4"/>
          <a:stretch>
            <a:fillRect/>
          </a:stretch>
        </p:blipFill>
        <p:spPr>
          <a:xfrm>
            <a:off x="-1" y="2709364"/>
            <a:ext cx="6068983" cy="4148637"/>
          </a:xfrm>
          <a:prstGeom prst="rect">
            <a:avLst/>
          </a:prstGeom>
        </p:spPr>
      </p:pic>
      <p:pic>
        <p:nvPicPr>
          <p:cNvPr id="7" name="Picture 6"/>
          <p:cNvPicPr>
            <a:picLocks noChangeAspect="1"/>
          </p:cNvPicPr>
          <p:nvPr/>
        </p:nvPicPr>
        <p:blipFill>
          <a:blip r:embed="rId5"/>
          <a:stretch>
            <a:fillRect/>
          </a:stretch>
        </p:blipFill>
        <p:spPr>
          <a:xfrm>
            <a:off x="466092" y="137378"/>
            <a:ext cx="2078984" cy="1529202"/>
          </a:xfrm>
          <a:prstGeom prst="rect">
            <a:avLst/>
          </a:prstGeom>
        </p:spPr>
      </p:pic>
      <p:pic>
        <p:nvPicPr>
          <p:cNvPr id="9" name="Picture 8"/>
          <p:cNvPicPr>
            <a:picLocks noChangeAspect="1"/>
          </p:cNvPicPr>
          <p:nvPr/>
        </p:nvPicPr>
        <p:blipFill>
          <a:blip r:embed="rId6"/>
          <a:stretch>
            <a:fillRect/>
          </a:stretch>
        </p:blipFill>
        <p:spPr>
          <a:xfrm>
            <a:off x="2545043" y="137378"/>
            <a:ext cx="972593" cy="1529202"/>
          </a:xfrm>
          <a:prstGeom prst="rect">
            <a:avLst/>
          </a:prstGeom>
        </p:spPr>
      </p:pic>
      <p:pic>
        <p:nvPicPr>
          <p:cNvPr id="10" name="Picture 9"/>
          <p:cNvPicPr>
            <a:picLocks noChangeAspect="1"/>
          </p:cNvPicPr>
          <p:nvPr/>
        </p:nvPicPr>
        <p:blipFill>
          <a:blip r:embed="rId7"/>
          <a:stretch>
            <a:fillRect/>
          </a:stretch>
        </p:blipFill>
        <p:spPr>
          <a:xfrm>
            <a:off x="90152" y="1907467"/>
            <a:ext cx="4494727" cy="745582"/>
          </a:xfrm>
          <a:prstGeom prst="rect">
            <a:avLst/>
          </a:prstGeom>
        </p:spPr>
      </p:pic>
      <p:sp>
        <p:nvSpPr>
          <p:cNvPr id="8" name="Rectangle 7"/>
          <p:cNvSpPr/>
          <p:nvPr/>
        </p:nvSpPr>
        <p:spPr>
          <a:xfrm>
            <a:off x="1094704" y="1666580"/>
            <a:ext cx="5064276" cy="1845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2581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45409" y="109022"/>
            <a:ext cx="936559" cy="1534369"/>
          </a:xfrm>
          <a:prstGeom prst="rect">
            <a:avLst/>
          </a:prstGeom>
        </p:spPr>
      </p:pic>
      <p:pic>
        <p:nvPicPr>
          <p:cNvPr id="5" name="Picture 4"/>
          <p:cNvPicPr>
            <a:picLocks noChangeAspect="1"/>
          </p:cNvPicPr>
          <p:nvPr/>
        </p:nvPicPr>
        <p:blipFill>
          <a:blip r:embed="rId3"/>
          <a:stretch>
            <a:fillRect/>
          </a:stretch>
        </p:blipFill>
        <p:spPr>
          <a:xfrm>
            <a:off x="696937" y="109022"/>
            <a:ext cx="1945351" cy="1509673"/>
          </a:xfrm>
          <a:prstGeom prst="rect">
            <a:avLst/>
          </a:prstGeom>
        </p:spPr>
      </p:pic>
      <p:pic>
        <p:nvPicPr>
          <p:cNvPr id="6" name="Picture 5"/>
          <p:cNvPicPr>
            <a:picLocks noChangeAspect="1"/>
          </p:cNvPicPr>
          <p:nvPr/>
        </p:nvPicPr>
        <p:blipFill>
          <a:blip r:embed="rId4"/>
          <a:stretch>
            <a:fillRect/>
          </a:stretch>
        </p:blipFill>
        <p:spPr>
          <a:xfrm>
            <a:off x="1" y="2779321"/>
            <a:ext cx="6158980" cy="4078680"/>
          </a:xfrm>
          <a:prstGeom prst="rect">
            <a:avLst/>
          </a:prstGeom>
        </p:spPr>
      </p:pic>
      <p:pic>
        <p:nvPicPr>
          <p:cNvPr id="7" name="Picture 6"/>
          <p:cNvPicPr>
            <a:picLocks noChangeAspect="1"/>
          </p:cNvPicPr>
          <p:nvPr/>
        </p:nvPicPr>
        <p:blipFill>
          <a:blip r:embed="rId5"/>
          <a:stretch>
            <a:fillRect/>
          </a:stretch>
        </p:blipFill>
        <p:spPr>
          <a:xfrm>
            <a:off x="6158981" y="2779321"/>
            <a:ext cx="6033020" cy="4078680"/>
          </a:xfrm>
          <a:prstGeom prst="rect">
            <a:avLst/>
          </a:prstGeom>
        </p:spPr>
      </p:pic>
      <p:pic>
        <p:nvPicPr>
          <p:cNvPr id="8" name="Picture 7"/>
          <p:cNvPicPr>
            <a:picLocks noChangeAspect="1"/>
          </p:cNvPicPr>
          <p:nvPr/>
        </p:nvPicPr>
        <p:blipFill>
          <a:blip r:embed="rId6"/>
          <a:stretch>
            <a:fillRect/>
          </a:stretch>
        </p:blipFill>
        <p:spPr>
          <a:xfrm>
            <a:off x="6158981" y="-86661"/>
            <a:ext cx="6188752" cy="2865981"/>
          </a:xfrm>
          <a:prstGeom prst="rect">
            <a:avLst/>
          </a:prstGeom>
        </p:spPr>
      </p:pic>
      <p:pic>
        <p:nvPicPr>
          <p:cNvPr id="9" name="Picture 8"/>
          <p:cNvPicPr>
            <a:picLocks noChangeAspect="1"/>
          </p:cNvPicPr>
          <p:nvPr/>
        </p:nvPicPr>
        <p:blipFill>
          <a:blip r:embed="rId7"/>
          <a:stretch>
            <a:fillRect/>
          </a:stretch>
        </p:blipFill>
        <p:spPr>
          <a:xfrm>
            <a:off x="141503" y="1851475"/>
            <a:ext cx="4147162" cy="744458"/>
          </a:xfrm>
          <a:prstGeom prst="rect">
            <a:avLst/>
          </a:prstGeom>
        </p:spPr>
      </p:pic>
      <p:sp>
        <p:nvSpPr>
          <p:cNvPr id="10" name="Rectangle 9"/>
          <p:cNvSpPr/>
          <p:nvPr/>
        </p:nvSpPr>
        <p:spPr>
          <a:xfrm>
            <a:off x="1094704" y="1643390"/>
            <a:ext cx="5064276" cy="2077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29364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4351" y="-9024"/>
            <a:ext cx="2061017" cy="1599435"/>
          </a:xfrm>
          <a:prstGeom prst="rect">
            <a:avLst/>
          </a:prstGeom>
        </p:spPr>
      </p:pic>
      <p:pic>
        <p:nvPicPr>
          <p:cNvPr id="5" name="Picture 4"/>
          <p:cNvPicPr>
            <a:picLocks noChangeAspect="1"/>
          </p:cNvPicPr>
          <p:nvPr/>
        </p:nvPicPr>
        <p:blipFill>
          <a:blip r:embed="rId3"/>
          <a:stretch>
            <a:fillRect/>
          </a:stretch>
        </p:blipFill>
        <p:spPr>
          <a:xfrm>
            <a:off x="2515368" y="36789"/>
            <a:ext cx="1194383" cy="1599435"/>
          </a:xfrm>
          <a:prstGeom prst="rect">
            <a:avLst/>
          </a:prstGeom>
        </p:spPr>
      </p:pic>
      <p:pic>
        <p:nvPicPr>
          <p:cNvPr id="6" name="Picture 5"/>
          <p:cNvPicPr>
            <a:picLocks noChangeAspect="1"/>
          </p:cNvPicPr>
          <p:nvPr/>
        </p:nvPicPr>
        <p:blipFill>
          <a:blip r:embed="rId4"/>
          <a:stretch>
            <a:fillRect/>
          </a:stretch>
        </p:blipFill>
        <p:spPr>
          <a:xfrm>
            <a:off x="6158981" y="2790825"/>
            <a:ext cx="6033020" cy="4067175"/>
          </a:xfrm>
          <a:prstGeom prst="rect">
            <a:avLst/>
          </a:prstGeom>
        </p:spPr>
      </p:pic>
      <p:pic>
        <p:nvPicPr>
          <p:cNvPr id="7" name="Picture 6"/>
          <p:cNvPicPr>
            <a:picLocks noChangeAspect="1"/>
          </p:cNvPicPr>
          <p:nvPr/>
        </p:nvPicPr>
        <p:blipFill>
          <a:blip r:embed="rId5"/>
          <a:stretch>
            <a:fillRect/>
          </a:stretch>
        </p:blipFill>
        <p:spPr>
          <a:xfrm>
            <a:off x="0" y="2790825"/>
            <a:ext cx="6158980" cy="4067175"/>
          </a:xfrm>
          <a:prstGeom prst="rect">
            <a:avLst/>
          </a:prstGeom>
        </p:spPr>
      </p:pic>
      <p:pic>
        <p:nvPicPr>
          <p:cNvPr id="8" name="Picture 7"/>
          <p:cNvPicPr>
            <a:picLocks noChangeAspect="1"/>
          </p:cNvPicPr>
          <p:nvPr/>
        </p:nvPicPr>
        <p:blipFill>
          <a:blip r:embed="rId6"/>
          <a:stretch>
            <a:fillRect/>
          </a:stretch>
        </p:blipFill>
        <p:spPr>
          <a:xfrm>
            <a:off x="6158981" y="0"/>
            <a:ext cx="6033018" cy="2790825"/>
          </a:xfrm>
          <a:prstGeom prst="rect">
            <a:avLst/>
          </a:prstGeom>
        </p:spPr>
      </p:pic>
      <p:pic>
        <p:nvPicPr>
          <p:cNvPr id="9" name="Picture 8"/>
          <p:cNvPicPr>
            <a:picLocks noChangeAspect="1"/>
          </p:cNvPicPr>
          <p:nvPr/>
        </p:nvPicPr>
        <p:blipFill>
          <a:blip r:embed="rId7"/>
          <a:stretch>
            <a:fillRect/>
          </a:stretch>
        </p:blipFill>
        <p:spPr>
          <a:xfrm>
            <a:off x="206061" y="1952791"/>
            <a:ext cx="5304998" cy="851175"/>
          </a:xfrm>
          <a:prstGeom prst="rect">
            <a:avLst/>
          </a:prstGeom>
        </p:spPr>
      </p:pic>
      <p:sp>
        <p:nvSpPr>
          <p:cNvPr id="10" name="Rectangle 9"/>
          <p:cNvSpPr/>
          <p:nvPr/>
        </p:nvSpPr>
        <p:spPr>
          <a:xfrm>
            <a:off x="1094704" y="1612156"/>
            <a:ext cx="5064276" cy="238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1094702" y="1691510"/>
            <a:ext cx="5064276" cy="238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96184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057059"/>
            <a:ext cx="6053959" cy="4445107"/>
          </a:xfrm>
          <a:prstGeom prst="rect">
            <a:avLst/>
          </a:prstGeom>
        </p:spPr>
      </p:pic>
      <p:pic>
        <p:nvPicPr>
          <p:cNvPr id="5" name="Picture 4"/>
          <p:cNvPicPr>
            <a:picLocks noChangeAspect="1"/>
          </p:cNvPicPr>
          <p:nvPr/>
        </p:nvPicPr>
        <p:blipFill>
          <a:blip r:embed="rId3"/>
          <a:stretch>
            <a:fillRect/>
          </a:stretch>
        </p:blipFill>
        <p:spPr>
          <a:xfrm>
            <a:off x="6053959" y="1057059"/>
            <a:ext cx="6138041" cy="4445107"/>
          </a:xfrm>
          <a:prstGeom prst="rect">
            <a:avLst/>
          </a:prstGeom>
        </p:spPr>
      </p:pic>
      <p:sp>
        <p:nvSpPr>
          <p:cNvPr id="6" name="TextBox 5"/>
          <p:cNvSpPr txBox="1"/>
          <p:nvPr/>
        </p:nvSpPr>
        <p:spPr>
          <a:xfrm>
            <a:off x="1008993" y="252248"/>
            <a:ext cx="10893973" cy="584775"/>
          </a:xfrm>
          <a:prstGeom prst="rect">
            <a:avLst/>
          </a:prstGeom>
          <a:noFill/>
        </p:spPr>
        <p:txBody>
          <a:bodyPr wrap="square" rtlCol="0">
            <a:spAutoFit/>
          </a:bodyPr>
          <a:lstStyle/>
          <a:p>
            <a:r>
              <a:rPr lang="sr-Latn-RS" sz="3200" dirty="0" smtClean="0"/>
              <a:t>Konstelacioni dijagrami za Pedestrian i Urban</a:t>
            </a:r>
            <a:endParaRPr lang="en-US" sz="3200" dirty="0"/>
          </a:p>
        </p:txBody>
      </p:sp>
    </p:spTree>
    <p:extLst>
      <p:ext uri="{BB962C8B-B14F-4D97-AF65-F5344CB8AC3E}">
        <p14:creationId xmlns:p14="http://schemas.microsoft.com/office/powerpoint/2010/main" val="3135059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Pitamo</a:t>
            </a:r>
            <a:r>
              <a:rPr lang="en-US" dirty="0" smtClean="0"/>
              <a:t> se…</a:t>
            </a:r>
            <a:endParaRPr lang="en-US" dirty="0"/>
          </a:p>
        </p:txBody>
      </p:sp>
      <p:sp>
        <p:nvSpPr>
          <p:cNvPr id="3" name="Content Placeholder 2"/>
          <p:cNvSpPr>
            <a:spLocks noGrp="1"/>
          </p:cNvSpPr>
          <p:nvPr>
            <p:ph idx="1"/>
          </p:nvPr>
        </p:nvSpPr>
        <p:spPr/>
        <p:txBody>
          <a:bodyPr>
            <a:normAutofit/>
          </a:bodyPr>
          <a:lstStyle/>
          <a:p>
            <a:pPr marL="0" indent="0">
              <a:buNone/>
            </a:pPr>
            <a:endParaRPr lang="sr-Latn-RS" sz="3200" dirty="0" smtClean="0"/>
          </a:p>
          <a:p>
            <a:r>
              <a:rPr lang="sr-Latn-RS" sz="3200" dirty="0" smtClean="0"/>
              <a:t>Š</a:t>
            </a:r>
            <a:r>
              <a:rPr lang="en-US" sz="3200" dirty="0" smtClean="0"/>
              <a:t>ta je </a:t>
            </a:r>
            <a:r>
              <a:rPr lang="sr-Latn-RS" sz="3200" dirty="0" smtClean="0"/>
              <a:t>f</a:t>
            </a:r>
            <a:r>
              <a:rPr lang="en-US" sz="3200" dirty="0" smtClean="0"/>
              <a:t>-OFDM?</a:t>
            </a:r>
            <a:endParaRPr lang="sr-Latn-RS" sz="3200" dirty="0" smtClean="0"/>
          </a:p>
          <a:p>
            <a:r>
              <a:rPr lang="en-US" sz="3200" dirty="0" err="1"/>
              <a:t>Koje</a:t>
            </a:r>
            <a:r>
              <a:rPr lang="en-US" sz="3200" dirty="0"/>
              <a:t> </a:t>
            </a:r>
            <a:r>
              <a:rPr lang="en-US" sz="3200" dirty="0" err="1"/>
              <a:t>su</a:t>
            </a:r>
            <a:r>
              <a:rPr lang="en-US" sz="3200" dirty="0"/>
              <a:t> </a:t>
            </a:r>
            <a:r>
              <a:rPr lang="en-US" sz="3200" dirty="0" err="1"/>
              <a:t>prednosti</a:t>
            </a:r>
            <a:r>
              <a:rPr lang="en-US" sz="3200" dirty="0"/>
              <a:t> </a:t>
            </a:r>
            <a:r>
              <a:rPr lang="sr-Latn-RS" sz="3200" dirty="0" smtClean="0"/>
              <a:t>f-OFDM</a:t>
            </a:r>
            <a:r>
              <a:rPr lang="en-US" sz="3200" dirty="0"/>
              <a:t>-a</a:t>
            </a:r>
            <a:r>
              <a:rPr lang="sr-Latn-RS" sz="3200" dirty="0" smtClean="0"/>
              <a:t>?</a:t>
            </a:r>
            <a:endParaRPr lang="sr-Latn-RS" sz="3200" dirty="0" smtClean="0"/>
          </a:p>
          <a:p>
            <a:r>
              <a:rPr lang="sr-Latn-RS" sz="3200" dirty="0" smtClean="0"/>
              <a:t>Zašto </a:t>
            </a:r>
            <a:r>
              <a:rPr lang="sr-Latn-RS" sz="3200" dirty="0" smtClean="0"/>
              <a:t>nam je </a:t>
            </a:r>
            <a:r>
              <a:rPr lang="sr-Latn-RS" sz="3200" dirty="0" smtClean="0"/>
              <a:t>f-OFDM </a:t>
            </a:r>
            <a:r>
              <a:rPr lang="sr-Latn-RS" sz="3200" dirty="0" smtClean="0"/>
              <a:t>bitan u 5G mrežama</a:t>
            </a:r>
            <a:r>
              <a:rPr lang="sr-Latn-RS" sz="3200" dirty="0" smtClean="0"/>
              <a:t>?</a:t>
            </a:r>
            <a:endParaRPr lang="en-US" sz="3200" dirty="0" smtClean="0"/>
          </a:p>
        </p:txBody>
      </p:sp>
    </p:spTree>
    <p:extLst>
      <p:ext uri="{BB962C8B-B14F-4D97-AF65-F5344CB8AC3E}">
        <p14:creationId xmlns:p14="http://schemas.microsoft.com/office/powerpoint/2010/main" val="3366162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20803"/>
            <a:ext cx="6164317" cy="4393911"/>
          </a:xfrm>
          <a:prstGeom prst="rect">
            <a:avLst/>
          </a:prstGeom>
        </p:spPr>
      </p:pic>
      <p:pic>
        <p:nvPicPr>
          <p:cNvPr id="5" name="Picture 4"/>
          <p:cNvPicPr>
            <a:picLocks noChangeAspect="1"/>
          </p:cNvPicPr>
          <p:nvPr/>
        </p:nvPicPr>
        <p:blipFill>
          <a:blip r:embed="rId3"/>
          <a:stretch>
            <a:fillRect/>
          </a:stretch>
        </p:blipFill>
        <p:spPr>
          <a:xfrm>
            <a:off x="6164317" y="1120803"/>
            <a:ext cx="6051331" cy="4393911"/>
          </a:xfrm>
          <a:prstGeom prst="rect">
            <a:avLst/>
          </a:prstGeom>
        </p:spPr>
      </p:pic>
      <p:sp>
        <p:nvSpPr>
          <p:cNvPr id="6" name="TextBox 5"/>
          <p:cNvSpPr txBox="1"/>
          <p:nvPr/>
        </p:nvSpPr>
        <p:spPr>
          <a:xfrm>
            <a:off x="1237592" y="331076"/>
            <a:ext cx="7047187" cy="584775"/>
          </a:xfrm>
          <a:prstGeom prst="rect">
            <a:avLst/>
          </a:prstGeom>
          <a:noFill/>
        </p:spPr>
        <p:txBody>
          <a:bodyPr wrap="square" rtlCol="0">
            <a:spAutoFit/>
          </a:bodyPr>
          <a:lstStyle/>
          <a:p>
            <a:r>
              <a:rPr lang="sr-Latn-RS" sz="3200" dirty="0" smtClean="0"/>
              <a:t>Konstelacioni dijagrami za </a:t>
            </a:r>
            <a:r>
              <a:rPr lang="sr-Latn-RS" sz="3200" dirty="0" smtClean="0"/>
              <a:t>Highway </a:t>
            </a:r>
            <a:r>
              <a:rPr lang="sr-Latn-RS" sz="3200" dirty="0" smtClean="0"/>
              <a:t>i V2V</a:t>
            </a:r>
            <a:endParaRPr lang="en-US" sz="3200" dirty="0"/>
          </a:p>
        </p:txBody>
      </p:sp>
    </p:spTree>
    <p:extLst>
      <p:ext uri="{BB962C8B-B14F-4D97-AF65-F5344CB8AC3E}">
        <p14:creationId xmlns:p14="http://schemas.microsoft.com/office/powerpoint/2010/main" val="3262810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342" y="1752796"/>
            <a:ext cx="10058400" cy="1450757"/>
          </a:xfrm>
        </p:spPr>
        <p:txBody>
          <a:bodyPr/>
          <a:lstStyle/>
          <a:p>
            <a:pPr algn="ctr"/>
            <a:r>
              <a:rPr lang="sr-Latn-RS" dirty="0" smtClean="0"/>
              <a:t>KRAJ!</a:t>
            </a:r>
            <a:endParaRPr lang="en-US" dirty="0"/>
          </a:p>
        </p:txBody>
      </p:sp>
    </p:spTree>
    <p:extLst>
      <p:ext uri="{BB962C8B-B14F-4D97-AF65-F5344CB8AC3E}">
        <p14:creationId xmlns:p14="http://schemas.microsoft.com/office/powerpoint/2010/main" val="65956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0326"/>
            <a:ext cx="10058400" cy="766316"/>
          </a:xfrm>
        </p:spPr>
        <p:txBody>
          <a:bodyPr>
            <a:normAutofit/>
          </a:bodyPr>
          <a:lstStyle/>
          <a:p>
            <a:r>
              <a:rPr lang="sr-Latn-RS" sz="4000" dirty="0" smtClean="0"/>
              <a:t>Da bi stekli neki opšti </a:t>
            </a:r>
            <a:r>
              <a:rPr lang="sr-Latn-RS" sz="4000" dirty="0" smtClean="0"/>
              <a:t>uvid u to </a:t>
            </a:r>
            <a:r>
              <a:rPr lang="sr-Latn-RS" sz="4000" dirty="0" smtClean="0"/>
              <a:t>šta je </a:t>
            </a:r>
            <a:r>
              <a:rPr lang="sr-Latn-RS" sz="4000" dirty="0" smtClean="0"/>
              <a:t>f-OFDM</a:t>
            </a:r>
            <a:r>
              <a:rPr lang="sr-Latn-RS" sz="4000" dirty="0" smtClean="0"/>
              <a:t>...</a:t>
            </a:r>
            <a:endParaRPr lang="en-US" sz="4000" dirty="0"/>
          </a:p>
        </p:txBody>
      </p:sp>
      <p:sp>
        <p:nvSpPr>
          <p:cNvPr id="3" name="Content Placeholder 2"/>
          <p:cNvSpPr>
            <a:spLocks noGrp="1"/>
          </p:cNvSpPr>
          <p:nvPr>
            <p:ph idx="1"/>
          </p:nvPr>
        </p:nvSpPr>
        <p:spPr>
          <a:xfrm>
            <a:off x="1097280" y="4094571"/>
            <a:ext cx="10058400" cy="2243167"/>
          </a:xfrm>
        </p:spPr>
        <p:txBody>
          <a:bodyPr>
            <a:normAutofit fontScale="92500"/>
          </a:bodyPr>
          <a:lstStyle/>
          <a:p>
            <a:r>
              <a:rPr lang="sr-Latn-RS" sz="2400" u="sng" dirty="0" smtClean="0"/>
              <a:t>Ključne stvari:</a:t>
            </a:r>
            <a:r>
              <a:rPr lang="sr-Latn-RS" sz="2400" dirty="0" smtClean="0"/>
              <a:t/>
            </a:r>
            <a:br>
              <a:rPr lang="sr-Latn-RS" sz="2400" dirty="0" smtClean="0"/>
            </a:br>
            <a:r>
              <a:rPr lang="sr-Latn-RS" sz="2400" dirty="0" smtClean="0"/>
              <a:t>1</a:t>
            </a:r>
            <a:r>
              <a:rPr lang="sr-Latn-RS" sz="2400" dirty="0" smtClean="0"/>
              <a:t>. Filtar </a:t>
            </a:r>
            <a:r>
              <a:rPr lang="sr-Latn-RS" sz="2400" dirty="0" smtClean="0"/>
              <a:t>za podospege je dodat na CP-OFDM, bez menjanja postoje</a:t>
            </a:r>
            <a:r>
              <a:rPr lang="sr-Latn-RS" sz="2400" dirty="0"/>
              <a:t>ć</a:t>
            </a:r>
            <a:r>
              <a:rPr lang="sr-Latn-RS" sz="2400" dirty="0" smtClean="0"/>
              <a:t>eg </a:t>
            </a:r>
            <a:r>
              <a:rPr lang="sr-Latn-RS" sz="2400" dirty="0" smtClean="0"/>
              <a:t>CP-OFDM-a</a:t>
            </a:r>
            <a:r>
              <a:rPr lang="sr-Latn-RS" sz="2400" dirty="0" smtClean="0"/>
              <a:t/>
            </a:r>
            <a:br>
              <a:rPr lang="sr-Latn-RS" sz="2400" dirty="0" smtClean="0"/>
            </a:br>
            <a:r>
              <a:rPr lang="sr-Latn-RS" sz="2400" dirty="0" smtClean="0"/>
              <a:t>2</a:t>
            </a:r>
            <a:r>
              <a:rPr lang="sr-Latn-RS" sz="2400" dirty="0" smtClean="0"/>
              <a:t>. Filtriranje </a:t>
            </a:r>
            <a:r>
              <a:rPr lang="sr-Latn-RS" sz="2400" dirty="0" smtClean="0"/>
              <a:t>svakog podopsega (širina podopsega </a:t>
            </a:r>
            <a:r>
              <a:rPr lang="en-US" sz="2400" dirty="0" smtClean="0"/>
              <a:t>&gt;=RB</a:t>
            </a:r>
            <a:r>
              <a:rPr lang="sr-Latn-RS" sz="2400" dirty="0" smtClean="0"/>
              <a:t>)</a:t>
            </a:r>
            <a:r>
              <a:rPr lang="sr-Latn-RS" sz="2400" dirty="0" smtClean="0"/>
              <a:t/>
            </a:r>
            <a:br>
              <a:rPr lang="sr-Latn-RS" sz="2400" dirty="0" smtClean="0"/>
            </a:br>
            <a:r>
              <a:rPr lang="sr-Latn-RS" sz="2400" dirty="0" smtClean="0"/>
              <a:t>3</a:t>
            </a:r>
            <a:r>
              <a:rPr lang="sr-Latn-RS" sz="2400" dirty="0" smtClean="0"/>
              <a:t>. Nezavisni </a:t>
            </a:r>
            <a:r>
              <a:rPr lang="sr-Latn-RS" sz="2400" dirty="0" smtClean="0"/>
              <a:t>razmak između nosioca, CP dužina i TTI mogu se menjati za svaki </a:t>
            </a:r>
            <a:r>
              <a:rPr lang="sr-Latn-RS" sz="2400" dirty="0" smtClean="0"/>
              <a:t>podopseg</a:t>
            </a:r>
            <a:r>
              <a:rPr lang="sr-Latn-RS" sz="2400" dirty="0" smtClean="0"/>
              <a:t/>
            </a:r>
            <a:br>
              <a:rPr lang="sr-Latn-RS" sz="2400" dirty="0" smtClean="0"/>
            </a:br>
            <a:r>
              <a:rPr lang="sr-Latn-RS" sz="2400" dirty="0" smtClean="0"/>
              <a:t>4</a:t>
            </a:r>
            <a:r>
              <a:rPr lang="sr-Latn-RS" sz="2400" dirty="0" smtClean="0"/>
              <a:t>. Manji </a:t>
            </a:r>
            <a:r>
              <a:rPr lang="sr-Latn-RS" sz="2400" dirty="0" smtClean="0"/>
              <a:t>zaštitni interval između susednih </a:t>
            </a:r>
            <a:r>
              <a:rPr lang="sr-Latn-RS" sz="2400" dirty="0" smtClean="0"/>
              <a:t>podopsega</a:t>
            </a:r>
            <a:r>
              <a:rPr lang="sr-Latn-RS" sz="2400" dirty="0" smtClean="0"/>
              <a:t/>
            </a:r>
            <a:br>
              <a:rPr lang="sr-Latn-RS" sz="2400" dirty="0" smtClean="0"/>
            </a:br>
            <a:r>
              <a:rPr lang="sr-Latn-RS" sz="2400" dirty="0" smtClean="0"/>
              <a:t>5. Podržava asinhronu međukanalnu transmisiju, zahvaljujuci jako dobrim </a:t>
            </a:r>
            <a:r>
              <a:rPr lang="sr-Latn-RS" sz="2400" dirty="0" smtClean="0"/>
              <a:t>OOBE(Out Of Band Emission) karakteristikama</a:t>
            </a:r>
            <a:endParaRPr lang="sr-Latn-RS" dirty="0" smtClean="0"/>
          </a:p>
        </p:txBody>
      </p:sp>
      <p:pic>
        <p:nvPicPr>
          <p:cNvPr id="8" name="Picture 7"/>
          <p:cNvPicPr>
            <a:picLocks noChangeAspect="1"/>
          </p:cNvPicPr>
          <p:nvPr/>
        </p:nvPicPr>
        <p:blipFill>
          <a:blip r:embed="rId2"/>
          <a:stretch>
            <a:fillRect/>
          </a:stretch>
        </p:blipFill>
        <p:spPr>
          <a:xfrm>
            <a:off x="1097280" y="1146642"/>
            <a:ext cx="10058400" cy="2947928"/>
          </a:xfrm>
          <a:prstGeom prst="rect">
            <a:avLst/>
          </a:prstGeom>
        </p:spPr>
      </p:pic>
    </p:spTree>
    <p:extLst>
      <p:ext uri="{BB962C8B-B14F-4D97-AF65-F5344CB8AC3E}">
        <p14:creationId xmlns:p14="http://schemas.microsoft.com/office/powerpoint/2010/main" val="179687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98635" y="2352"/>
            <a:ext cx="10468304" cy="6288089"/>
          </a:xfrm>
          <a:prstGeom prst="rect">
            <a:avLst/>
          </a:prstGeom>
        </p:spPr>
      </p:pic>
    </p:spTree>
    <p:extLst>
      <p:ext uri="{BB962C8B-B14F-4D97-AF65-F5344CB8AC3E}">
        <p14:creationId xmlns:p14="http://schemas.microsoft.com/office/powerpoint/2010/main" val="649785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612031"/>
          </a:xfrm>
        </p:spPr>
        <p:txBody>
          <a:bodyPr>
            <a:normAutofit fontScale="90000"/>
          </a:bodyPr>
          <a:lstStyle/>
          <a:p>
            <a:r>
              <a:rPr lang="sr-Latn-RS" dirty="0" smtClean="0"/>
              <a:t>Nedostaci postojećih OFDM formi</a:t>
            </a:r>
            <a:endParaRPr lang="en-US" dirty="0"/>
          </a:p>
        </p:txBody>
      </p:sp>
      <p:pic>
        <p:nvPicPr>
          <p:cNvPr id="4" name="Content Placeholder 3"/>
          <p:cNvPicPr>
            <a:picLocks noGrp="1" noChangeAspect="1"/>
          </p:cNvPicPr>
          <p:nvPr>
            <p:ph idx="1"/>
          </p:nvPr>
        </p:nvPicPr>
        <p:blipFill>
          <a:blip r:embed="rId2"/>
          <a:stretch>
            <a:fillRect/>
          </a:stretch>
        </p:blipFill>
        <p:spPr>
          <a:xfrm>
            <a:off x="1097280" y="612032"/>
            <a:ext cx="10058400" cy="4011484"/>
          </a:xfrm>
          <a:prstGeom prst="rect">
            <a:avLst/>
          </a:prstGeom>
        </p:spPr>
      </p:pic>
      <p:sp>
        <p:nvSpPr>
          <p:cNvPr id="5" name="TextBox 4"/>
          <p:cNvSpPr txBox="1"/>
          <p:nvPr/>
        </p:nvSpPr>
        <p:spPr>
          <a:xfrm>
            <a:off x="1097280" y="4623516"/>
            <a:ext cx="10058400" cy="2139047"/>
          </a:xfrm>
          <a:prstGeom prst="rect">
            <a:avLst/>
          </a:prstGeom>
          <a:noFill/>
        </p:spPr>
        <p:txBody>
          <a:bodyPr wrap="square" rtlCol="0">
            <a:spAutoFit/>
          </a:bodyPr>
          <a:lstStyle/>
          <a:p>
            <a:r>
              <a:rPr lang="sr-Latn-RS" sz="1850" u="sng" dirty="0" smtClean="0"/>
              <a:t>OFDM talasni oblik nije spektralno lokalizovan</a:t>
            </a:r>
            <a:r>
              <a:rPr lang="sr-Latn-RS" sz="1850" dirty="0" smtClean="0"/>
              <a:t/>
            </a:r>
            <a:br>
              <a:rPr lang="sr-Latn-RS" sz="1850" dirty="0" smtClean="0"/>
            </a:br>
            <a:r>
              <a:rPr lang="sr-Latn-RS" sz="1850" dirty="0" smtClean="0"/>
              <a:t>	-10% Zaštitnog opsega je potrebno da bi se zaustavilo međukanalno curenje</a:t>
            </a:r>
            <a:br>
              <a:rPr lang="sr-Latn-RS" sz="1850" dirty="0" smtClean="0"/>
            </a:br>
            <a:r>
              <a:rPr lang="sr-Latn-RS" sz="1850" u="sng" dirty="0" smtClean="0"/>
              <a:t>OFDM talasni oblik nije fleksibilan</a:t>
            </a:r>
            <a:r>
              <a:rPr lang="sr-Latn-RS" sz="1850" dirty="0" smtClean="0"/>
              <a:t/>
            </a:r>
            <a:br>
              <a:rPr lang="sr-Latn-RS" sz="1850" dirty="0" smtClean="0"/>
            </a:br>
            <a:r>
              <a:rPr lang="sr-Latn-RS" sz="1850" dirty="0" smtClean="0"/>
              <a:t>	 -Fiksno rastojanje između nosioca i </a:t>
            </a:r>
            <a:r>
              <a:rPr lang="sr-Latn-RS" sz="1850" dirty="0" smtClean="0"/>
              <a:t>ograničen </a:t>
            </a:r>
            <a:r>
              <a:rPr lang="sr-Latn-RS" sz="1850" dirty="0" smtClean="0"/>
              <a:t>broj CP </a:t>
            </a:r>
            <a:br>
              <a:rPr lang="sr-Latn-RS" sz="1850" dirty="0" smtClean="0"/>
            </a:br>
            <a:r>
              <a:rPr lang="sr-Latn-RS" sz="1850" u="sng" dirty="0" smtClean="0"/>
              <a:t>OFDM ne </a:t>
            </a:r>
            <a:r>
              <a:rPr lang="sr-Latn-RS" sz="1850" u="sng" dirty="0" smtClean="0"/>
              <a:t>podržava asinhroni </a:t>
            </a:r>
            <a:r>
              <a:rPr lang="sr-Latn-RS" sz="1850" u="sng" dirty="0" smtClean="0"/>
              <a:t>prenos</a:t>
            </a:r>
            <a:r>
              <a:rPr lang="sr-Latn-RS" sz="1850" dirty="0" smtClean="0"/>
              <a:t/>
            </a:r>
            <a:br>
              <a:rPr lang="sr-Latn-RS" sz="1850" dirty="0" smtClean="0"/>
            </a:br>
            <a:r>
              <a:rPr lang="sr-Latn-RS" sz="1850" dirty="0" smtClean="0"/>
              <a:t>	-Potrebna je sinhronizacija u vremenu</a:t>
            </a:r>
            <a:br>
              <a:rPr lang="sr-Latn-RS" sz="1850" dirty="0" smtClean="0"/>
            </a:br>
            <a:endParaRPr lang="en-US" sz="1850" dirty="0"/>
          </a:p>
        </p:txBody>
      </p:sp>
    </p:spTree>
    <p:extLst>
      <p:ext uri="{BB962C8B-B14F-4D97-AF65-F5344CB8AC3E}">
        <p14:creationId xmlns:p14="http://schemas.microsoft.com/office/powerpoint/2010/main" val="2074395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41" y="286604"/>
            <a:ext cx="11666483" cy="675094"/>
          </a:xfrm>
        </p:spPr>
        <p:txBody>
          <a:bodyPr>
            <a:normAutofit fontScale="90000"/>
          </a:bodyPr>
          <a:lstStyle/>
          <a:p>
            <a:r>
              <a:rPr lang="sr-Latn-RS" b="1" dirty="0"/>
              <a:t>5G želi da nam pruži </a:t>
            </a:r>
            <a:r>
              <a:rPr lang="sr-Latn-RS" b="1" u="sng" dirty="0"/>
              <a:t>savršenu komunikaciju?</a:t>
            </a:r>
            <a:endParaRPr lang="en-US" dirty="0"/>
          </a:p>
        </p:txBody>
      </p:sp>
      <p:pic>
        <p:nvPicPr>
          <p:cNvPr id="4" name="Content Placeholder 3"/>
          <p:cNvPicPr>
            <a:picLocks noGrp="1" noChangeAspect="1"/>
          </p:cNvPicPr>
          <p:nvPr>
            <p:ph idx="1"/>
          </p:nvPr>
        </p:nvPicPr>
        <p:blipFill>
          <a:blip r:embed="rId2"/>
          <a:stretch>
            <a:fillRect/>
          </a:stretch>
        </p:blipFill>
        <p:spPr>
          <a:xfrm>
            <a:off x="346841" y="961698"/>
            <a:ext cx="5773700" cy="5108026"/>
          </a:xfrm>
          <a:prstGeom prst="rect">
            <a:avLst/>
          </a:prstGeom>
        </p:spPr>
      </p:pic>
      <p:sp>
        <p:nvSpPr>
          <p:cNvPr id="5" name="TextBox 4"/>
          <p:cNvSpPr txBox="1"/>
          <p:nvPr/>
        </p:nvSpPr>
        <p:spPr>
          <a:xfrm>
            <a:off x="6290442" y="1761385"/>
            <a:ext cx="5297213" cy="1754326"/>
          </a:xfrm>
          <a:prstGeom prst="rect">
            <a:avLst/>
          </a:prstGeom>
          <a:noFill/>
        </p:spPr>
        <p:txBody>
          <a:bodyPr wrap="square" rtlCol="0">
            <a:spAutoFit/>
          </a:bodyPr>
          <a:lstStyle/>
          <a:p>
            <a:r>
              <a:rPr lang="sr-Latn-RS" sz="3600" dirty="0" smtClean="0"/>
              <a:t>1.Veoma visok kapacitet</a:t>
            </a:r>
            <a:br>
              <a:rPr lang="sr-Latn-RS" sz="3600" dirty="0" smtClean="0"/>
            </a:br>
            <a:r>
              <a:rPr lang="sr-Latn-RS" sz="3600" dirty="0" smtClean="0"/>
              <a:t>2.Visoku pokrivenost</a:t>
            </a:r>
          </a:p>
          <a:p>
            <a:r>
              <a:rPr lang="sr-Latn-RS" sz="3600" dirty="0" smtClean="0"/>
              <a:t>3.Veoma malo kašnjenje</a:t>
            </a:r>
            <a:endParaRPr lang="sr-Latn-RS" sz="3600" dirty="0"/>
          </a:p>
        </p:txBody>
      </p:sp>
    </p:spTree>
    <p:extLst>
      <p:ext uri="{BB962C8B-B14F-4D97-AF65-F5344CB8AC3E}">
        <p14:creationId xmlns:p14="http://schemas.microsoft.com/office/powerpoint/2010/main" val="1383469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53921"/>
          </a:xfrm>
        </p:spPr>
        <p:txBody>
          <a:bodyPr/>
          <a:lstStyle/>
          <a:p>
            <a:r>
              <a:rPr lang="sr-Latn-RS" dirty="0" smtClean="0"/>
              <a:t>Prednosti </a:t>
            </a:r>
            <a:r>
              <a:rPr lang="sr-Latn-RS" dirty="0" smtClean="0"/>
              <a:t>f-OFDM-a</a:t>
            </a:r>
            <a:endParaRPr lang="en-US" dirty="0"/>
          </a:p>
        </p:txBody>
      </p:sp>
      <p:pic>
        <p:nvPicPr>
          <p:cNvPr id="6" name="Content Placeholder 5"/>
          <p:cNvPicPr>
            <a:picLocks noGrp="1" noChangeAspect="1"/>
          </p:cNvPicPr>
          <p:nvPr>
            <p:ph idx="1"/>
          </p:nvPr>
        </p:nvPicPr>
        <p:blipFill>
          <a:blip r:embed="rId2"/>
          <a:stretch>
            <a:fillRect/>
          </a:stretch>
        </p:blipFill>
        <p:spPr>
          <a:xfrm>
            <a:off x="1097280" y="1506919"/>
            <a:ext cx="10058400" cy="3459219"/>
          </a:xfrm>
          <a:prstGeom prst="rect">
            <a:avLst/>
          </a:prstGeom>
        </p:spPr>
      </p:pic>
      <p:sp>
        <p:nvSpPr>
          <p:cNvPr id="7" name="TextBox 6"/>
          <p:cNvSpPr txBox="1"/>
          <p:nvPr/>
        </p:nvSpPr>
        <p:spPr>
          <a:xfrm>
            <a:off x="1097280" y="5144232"/>
            <a:ext cx="4650827" cy="830997"/>
          </a:xfrm>
          <a:prstGeom prst="rect">
            <a:avLst/>
          </a:prstGeom>
          <a:noFill/>
        </p:spPr>
        <p:txBody>
          <a:bodyPr wrap="square" rtlCol="0">
            <a:spAutoFit/>
          </a:bodyPr>
          <a:lstStyle/>
          <a:p>
            <a:pPr algn="ctr"/>
            <a:r>
              <a:rPr lang="sr-Latn-RS" sz="2400" dirty="0" smtClean="0"/>
              <a:t>Koegzistencija talasnih formi sa različitim OFDM karakteristikama</a:t>
            </a:r>
            <a:endParaRPr lang="en-US" sz="2400" dirty="0"/>
          </a:p>
        </p:txBody>
      </p:sp>
      <p:sp>
        <p:nvSpPr>
          <p:cNvPr id="8" name="TextBox 7"/>
          <p:cNvSpPr txBox="1"/>
          <p:nvPr/>
        </p:nvSpPr>
        <p:spPr>
          <a:xfrm>
            <a:off x="6763406" y="5144232"/>
            <a:ext cx="4029666" cy="830997"/>
          </a:xfrm>
          <a:prstGeom prst="rect">
            <a:avLst/>
          </a:prstGeom>
          <a:noFill/>
        </p:spPr>
        <p:txBody>
          <a:bodyPr wrap="square" rtlCol="0">
            <a:spAutoFit/>
          </a:bodyPr>
          <a:lstStyle/>
          <a:p>
            <a:pPr algn="ctr"/>
            <a:r>
              <a:rPr lang="sr-Latn-RS" sz="2400" dirty="0" smtClean="0"/>
              <a:t>Različiti ciklični prefiksi za svaki podopseg</a:t>
            </a:r>
            <a:endParaRPr lang="en-US" sz="2400" dirty="0"/>
          </a:p>
        </p:txBody>
      </p:sp>
    </p:spTree>
    <p:extLst>
      <p:ext uri="{BB962C8B-B14F-4D97-AF65-F5344CB8AC3E}">
        <p14:creationId xmlns:p14="http://schemas.microsoft.com/office/powerpoint/2010/main" val="430756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5834" y="4788197"/>
            <a:ext cx="4493173" cy="830997"/>
          </a:xfrm>
          <a:prstGeom prst="rect">
            <a:avLst/>
          </a:prstGeom>
          <a:noFill/>
        </p:spPr>
        <p:txBody>
          <a:bodyPr wrap="square" rtlCol="0">
            <a:spAutoFit/>
          </a:bodyPr>
          <a:lstStyle/>
          <a:p>
            <a:pPr algn="ctr"/>
            <a:r>
              <a:rPr lang="sr-Latn-RS" sz="2400" dirty="0" smtClean="0"/>
              <a:t>Podržavanje asinhrone OFDM transmisije</a:t>
            </a:r>
            <a:endParaRPr lang="en-US" sz="2400" dirty="0"/>
          </a:p>
        </p:txBody>
      </p:sp>
      <p:sp>
        <p:nvSpPr>
          <p:cNvPr id="6" name="TextBox 5"/>
          <p:cNvSpPr txBox="1"/>
          <p:nvPr/>
        </p:nvSpPr>
        <p:spPr>
          <a:xfrm>
            <a:off x="6889531" y="4788197"/>
            <a:ext cx="4367048" cy="954107"/>
          </a:xfrm>
          <a:prstGeom prst="rect">
            <a:avLst/>
          </a:prstGeom>
          <a:noFill/>
        </p:spPr>
        <p:txBody>
          <a:bodyPr wrap="square" rtlCol="0">
            <a:spAutoFit/>
          </a:bodyPr>
          <a:lstStyle/>
          <a:p>
            <a:pPr algn="ctr"/>
            <a:r>
              <a:rPr lang="sr-Latn-RS" sz="2800" dirty="0" smtClean="0"/>
              <a:t>Dobro ograničenje međukanalnog curenja</a:t>
            </a:r>
            <a:endParaRPr lang="en-US" sz="2800" dirty="0"/>
          </a:p>
        </p:txBody>
      </p:sp>
      <p:pic>
        <p:nvPicPr>
          <p:cNvPr id="8" name="Content Placeholder 7"/>
          <p:cNvPicPr>
            <a:picLocks noGrp="1" noChangeAspect="1"/>
          </p:cNvPicPr>
          <p:nvPr>
            <p:ph idx="1"/>
          </p:nvPr>
        </p:nvPicPr>
        <p:blipFill>
          <a:blip r:embed="rId2"/>
          <a:stretch>
            <a:fillRect/>
          </a:stretch>
        </p:blipFill>
        <p:spPr>
          <a:xfrm>
            <a:off x="444343" y="891980"/>
            <a:ext cx="11486855" cy="3896217"/>
          </a:xfrm>
          <a:prstGeom prst="rect">
            <a:avLst/>
          </a:prstGeom>
        </p:spPr>
      </p:pic>
    </p:spTree>
    <p:extLst>
      <p:ext uri="{BB962C8B-B14F-4D97-AF65-F5344CB8AC3E}">
        <p14:creationId xmlns:p14="http://schemas.microsoft.com/office/powerpoint/2010/main" val="86005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895811"/>
          </a:xfrm>
        </p:spPr>
        <p:txBody>
          <a:bodyPr>
            <a:normAutofit/>
          </a:bodyPr>
          <a:lstStyle/>
          <a:p>
            <a:pPr algn="ctr"/>
            <a:r>
              <a:rPr lang="sr-Latn-RS" dirty="0" smtClean="0"/>
              <a:t>Kako radi </a:t>
            </a:r>
            <a:r>
              <a:rPr lang="sr-Latn-RS" dirty="0" smtClean="0"/>
              <a:t>f-OFDM</a:t>
            </a:r>
            <a:r>
              <a:rPr lang="sr-Latn-RS" dirty="0" smtClean="0"/>
              <a:t>?</a:t>
            </a:r>
            <a:endParaRPr lang="en-US" dirty="0"/>
          </a:p>
        </p:txBody>
      </p:sp>
      <p:sp>
        <p:nvSpPr>
          <p:cNvPr id="3" name="Content Placeholder 2"/>
          <p:cNvSpPr>
            <a:spLocks noGrp="1"/>
          </p:cNvSpPr>
          <p:nvPr>
            <p:ph idx="1"/>
          </p:nvPr>
        </p:nvSpPr>
        <p:spPr>
          <a:xfrm>
            <a:off x="1371600" y="1755493"/>
            <a:ext cx="9784080" cy="2904373"/>
          </a:xfrm>
        </p:spPr>
        <p:txBody>
          <a:bodyPr/>
          <a:lstStyle/>
          <a:p>
            <a:r>
              <a:rPr lang="sr-Latn-RS" dirty="0" smtClean="0"/>
              <a:t>Koriste se SINC filtri sa određenim prozorskim funkcijama da bi se postigao:</a:t>
            </a:r>
            <a:br>
              <a:rPr lang="sr-Latn-RS" dirty="0" smtClean="0"/>
            </a:br>
            <a:r>
              <a:rPr lang="sr-Latn-RS" dirty="0" smtClean="0"/>
              <a:t>1</a:t>
            </a:r>
            <a:r>
              <a:rPr lang="sr-Latn-RS" dirty="0" smtClean="0"/>
              <a:t>. Kompromis </a:t>
            </a:r>
            <a:r>
              <a:rPr lang="sr-Latn-RS" dirty="0" smtClean="0"/>
              <a:t>između vremena i učestanosti</a:t>
            </a:r>
            <a:br>
              <a:rPr lang="sr-Latn-RS" dirty="0" smtClean="0"/>
            </a:br>
            <a:r>
              <a:rPr lang="sr-Latn-RS" dirty="0" smtClean="0"/>
              <a:t>2</a:t>
            </a:r>
            <a:r>
              <a:rPr lang="sr-Latn-RS" dirty="0" smtClean="0"/>
              <a:t>. Laku </a:t>
            </a:r>
            <a:r>
              <a:rPr lang="sr-Latn-RS" dirty="0" smtClean="0"/>
              <a:t>implementaciju za fleksibilniju konfiguraciju podopsega</a:t>
            </a:r>
            <a:br>
              <a:rPr lang="sr-Latn-RS" dirty="0" smtClean="0"/>
            </a:br>
            <a:endParaRPr lang="sr-Latn-RS" dirty="0" smtClean="0"/>
          </a:p>
        </p:txBody>
      </p:sp>
      <p:sp>
        <p:nvSpPr>
          <p:cNvPr id="4" name="TextBox 3"/>
          <p:cNvSpPr txBox="1"/>
          <p:nvPr/>
        </p:nvSpPr>
        <p:spPr>
          <a:xfrm>
            <a:off x="1371600" y="1109162"/>
            <a:ext cx="2711669" cy="646331"/>
          </a:xfrm>
          <a:prstGeom prst="rect">
            <a:avLst/>
          </a:prstGeom>
          <a:noFill/>
        </p:spPr>
        <p:txBody>
          <a:bodyPr wrap="square" rtlCol="0">
            <a:spAutoFit/>
          </a:bodyPr>
          <a:lstStyle/>
          <a:p>
            <a:r>
              <a:rPr lang="sr-Latn-RS" sz="3600" dirty="0" smtClean="0"/>
              <a:t>Dizajn filtara</a:t>
            </a:r>
            <a:endParaRPr lang="en-US" sz="3600" dirty="0"/>
          </a:p>
        </p:txBody>
      </p:sp>
      <p:pic>
        <p:nvPicPr>
          <p:cNvPr id="5" name="Picture 4"/>
          <p:cNvPicPr>
            <a:picLocks noChangeAspect="1"/>
          </p:cNvPicPr>
          <p:nvPr/>
        </p:nvPicPr>
        <p:blipFill>
          <a:blip r:embed="rId2"/>
          <a:stretch>
            <a:fillRect/>
          </a:stretch>
        </p:blipFill>
        <p:spPr>
          <a:xfrm>
            <a:off x="2459421" y="2615175"/>
            <a:ext cx="7394693" cy="3709837"/>
          </a:xfrm>
          <a:prstGeom prst="rect">
            <a:avLst/>
          </a:prstGeom>
        </p:spPr>
      </p:pic>
    </p:spTree>
    <p:extLst>
      <p:ext uri="{BB962C8B-B14F-4D97-AF65-F5344CB8AC3E}">
        <p14:creationId xmlns:p14="http://schemas.microsoft.com/office/powerpoint/2010/main" val="1371929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300</TotalTime>
  <Words>205</Words>
  <Application>Microsoft Office PowerPoint</Application>
  <PresentationFormat>Widescreen</PresentationFormat>
  <Paragraphs>38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f-OFDM</vt:lpstr>
      <vt:lpstr>Pitamo se…</vt:lpstr>
      <vt:lpstr>Da bi stekli neki opšti uvid u to šta je f-OFDM...</vt:lpstr>
      <vt:lpstr>PowerPoint Presentation</vt:lpstr>
      <vt:lpstr>Nedostaci postojećih OFDM formi</vt:lpstr>
      <vt:lpstr>5G želi da nam pruži savršenu komunikaciju?</vt:lpstr>
      <vt:lpstr>Prednosti f-OFDM-a</vt:lpstr>
      <vt:lpstr>PowerPoint Presentation</vt:lpstr>
      <vt:lpstr>Kako radi f-OFDM?</vt:lpstr>
      <vt:lpstr>PowerPoint Presentation</vt:lpstr>
      <vt:lpstr>PowerPoint Presentation</vt:lpstr>
      <vt:lpstr>PowerPoint Presentation</vt:lpstr>
      <vt:lpstr>PowerPoint Presentation</vt:lpstr>
      <vt:lpstr>Primer proračuna za sve 4 kategorije</vt:lpstr>
      <vt:lpstr>PowerPoint Presentation</vt:lpstr>
      <vt:lpstr>PowerPoint Presentation</vt:lpstr>
      <vt:lpstr>PowerPoint Presentation</vt:lpstr>
      <vt:lpstr>PowerPoint Presentation</vt:lpstr>
      <vt:lpstr>PowerPoint Presentation</vt:lpstr>
      <vt:lpstr>PowerPoint Presentation</vt:lpstr>
      <vt:lpstr>KRAJ!</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F-OFDM</dc:title>
  <dc:creator>Veljko Šešelj</dc:creator>
  <cp:lastModifiedBy>Windows User</cp:lastModifiedBy>
  <cp:revision>23</cp:revision>
  <dcterms:created xsi:type="dcterms:W3CDTF">2019-06-21T19:44:32Z</dcterms:created>
  <dcterms:modified xsi:type="dcterms:W3CDTF">2019-06-23T12:39:38Z</dcterms:modified>
</cp:coreProperties>
</file>