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2" r:id="rId6"/>
    <p:sldId id="266" r:id="rId7"/>
    <p:sldId id="271" r:id="rId8"/>
    <p:sldId id="264" r:id="rId9"/>
    <p:sldId id="263" r:id="rId10"/>
    <p:sldId id="267" r:id="rId11"/>
    <p:sldId id="268" r:id="rId12"/>
    <p:sldId id="260" r:id="rId13"/>
    <p:sldId id="265" r:id="rId14"/>
    <p:sldId id="269" r:id="rId15"/>
    <p:sldId id="273" r:id="rId16"/>
    <p:sldId id="270" r:id="rId17"/>
    <p:sldId id="261" r:id="rId18"/>
    <p:sldId id="278" r:id="rId19"/>
    <p:sldId id="272" r:id="rId20"/>
    <p:sldId id="274" r:id="rId21"/>
    <p:sldId id="275" r:id="rId22"/>
    <p:sldId id="276" r:id="rId23"/>
    <p:sldId id="279" r:id="rId24"/>
    <p:sldId id="281"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6" d="100"/>
          <a:sy n="126" d="100"/>
        </p:scale>
        <p:origin x="-119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A27432-2B61-43FB-8D64-B81ECA60EC3E}" type="datetimeFigureOut">
              <a:rPr lang="en-CA" smtClean="0"/>
              <a:t>17/03/2014</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8A9842-5A58-4815-8449-4FCBEADA5A58}" type="slidenum">
              <a:rPr lang="en-CA" smtClean="0"/>
              <a:t>‹#›</a:t>
            </a:fld>
            <a:endParaRPr lang="en-CA"/>
          </a:p>
        </p:txBody>
      </p:sp>
    </p:spTree>
    <p:extLst>
      <p:ext uri="{BB962C8B-B14F-4D97-AF65-F5344CB8AC3E}">
        <p14:creationId xmlns:p14="http://schemas.microsoft.com/office/powerpoint/2010/main" val="2967433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Git was designed so that people on an unreliable link could exchange code via email, even. It is possible to work completely disconnected and burn a CD to exchange code via git.</a:t>
            </a:r>
            <a:endParaRPr lang="en-CA" dirty="0"/>
          </a:p>
        </p:txBody>
      </p:sp>
      <p:sp>
        <p:nvSpPr>
          <p:cNvPr id="4" name="Slide Number Placeholder 3"/>
          <p:cNvSpPr>
            <a:spLocks noGrp="1"/>
          </p:cNvSpPr>
          <p:nvPr>
            <p:ph type="sldNum" sz="quarter" idx="10"/>
          </p:nvPr>
        </p:nvSpPr>
        <p:spPr/>
        <p:txBody>
          <a:bodyPr/>
          <a:lstStyle/>
          <a:p>
            <a:fld id="{8D8A9842-5A58-4815-8449-4FCBEADA5A58}" type="slidenum">
              <a:rPr lang="en-CA" smtClean="0"/>
              <a:t>4</a:t>
            </a:fld>
            <a:endParaRPr lang="en-CA"/>
          </a:p>
        </p:txBody>
      </p:sp>
    </p:spTree>
    <p:extLst>
      <p:ext uri="{BB962C8B-B14F-4D97-AF65-F5344CB8AC3E}">
        <p14:creationId xmlns:p14="http://schemas.microsoft.com/office/powerpoint/2010/main" val="2641413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dirty="0" smtClean="0"/>
              <a:t>shortcut is C:\Users\grandinc\AppData\Local\GitHub\GitHub.appref-ms --open-shell</a:t>
            </a:r>
            <a:endParaRPr lang="en-CA" dirty="0"/>
          </a:p>
        </p:txBody>
      </p:sp>
      <p:sp>
        <p:nvSpPr>
          <p:cNvPr id="4" name="Slide Number Placeholder 3"/>
          <p:cNvSpPr>
            <a:spLocks noGrp="1"/>
          </p:cNvSpPr>
          <p:nvPr>
            <p:ph type="sldNum" sz="quarter" idx="10"/>
          </p:nvPr>
        </p:nvSpPr>
        <p:spPr/>
        <p:txBody>
          <a:bodyPr/>
          <a:lstStyle/>
          <a:p>
            <a:fld id="{8D8A9842-5A58-4815-8449-4FCBEADA5A58}" type="slidenum">
              <a:rPr lang="en-CA" smtClean="0"/>
              <a:t>5</a:t>
            </a:fld>
            <a:endParaRPr lang="en-CA"/>
          </a:p>
        </p:txBody>
      </p:sp>
    </p:spTree>
    <p:extLst>
      <p:ext uri="{BB962C8B-B14F-4D97-AF65-F5344CB8AC3E}">
        <p14:creationId xmlns:p14="http://schemas.microsoft.com/office/powerpoint/2010/main" val="4281137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Fetch is</a:t>
            </a:r>
            <a:r>
              <a:rPr lang="en-CA" baseline="0" dirty="0" smtClean="0"/>
              <a:t> always good, it will not overwrite anything at all in your repository. Pull will change your repository by merging the current </a:t>
            </a:r>
            <a:r>
              <a:rPr lang="en-CA" baseline="0" dirty="0" err="1" smtClean="0"/>
              <a:t>Github</a:t>
            </a:r>
            <a:r>
              <a:rPr lang="en-CA" baseline="0" dirty="0" smtClean="0"/>
              <a:t> repo with yours.</a:t>
            </a:r>
            <a:endParaRPr lang="en-CA" dirty="0"/>
          </a:p>
        </p:txBody>
      </p:sp>
      <p:sp>
        <p:nvSpPr>
          <p:cNvPr id="4" name="Slide Number Placeholder 3"/>
          <p:cNvSpPr>
            <a:spLocks noGrp="1"/>
          </p:cNvSpPr>
          <p:nvPr>
            <p:ph type="sldNum" sz="quarter" idx="10"/>
          </p:nvPr>
        </p:nvSpPr>
        <p:spPr/>
        <p:txBody>
          <a:bodyPr/>
          <a:lstStyle/>
          <a:p>
            <a:fld id="{8D8A9842-5A58-4815-8449-4FCBEADA5A58}" type="slidenum">
              <a:rPr lang="en-CA" smtClean="0"/>
              <a:t>17</a:t>
            </a:fld>
            <a:endParaRPr lang="en-CA"/>
          </a:p>
        </p:txBody>
      </p:sp>
    </p:spTree>
    <p:extLst>
      <p:ext uri="{BB962C8B-B14F-4D97-AF65-F5344CB8AC3E}">
        <p14:creationId xmlns:p14="http://schemas.microsoft.com/office/powerpoint/2010/main" val="1077628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Fetch is</a:t>
            </a:r>
            <a:r>
              <a:rPr lang="en-CA" baseline="0" dirty="0" smtClean="0"/>
              <a:t> always good, it will not overwrite anything at all in your repository. Pull will change your repository by merging the current </a:t>
            </a:r>
            <a:r>
              <a:rPr lang="en-CA" baseline="0" dirty="0" err="1" smtClean="0"/>
              <a:t>Github</a:t>
            </a:r>
            <a:r>
              <a:rPr lang="en-CA" baseline="0" dirty="0" smtClean="0"/>
              <a:t> repo with yours.</a:t>
            </a:r>
            <a:endParaRPr lang="en-CA" dirty="0"/>
          </a:p>
        </p:txBody>
      </p:sp>
      <p:sp>
        <p:nvSpPr>
          <p:cNvPr id="4" name="Slide Number Placeholder 3"/>
          <p:cNvSpPr>
            <a:spLocks noGrp="1"/>
          </p:cNvSpPr>
          <p:nvPr>
            <p:ph type="sldNum" sz="quarter" idx="10"/>
          </p:nvPr>
        </p:nvSpPr>
        <p:spPr/>
        <p:txBody>
          <a:bodyPr/>
          <a:lstStyle/>
          <a:p>
            <a:fld id="{8D8A9842-5A58-4815-8449-4FCBEADA5A58}" type="slidenum">
              <a:rPr lang="en-CA" smtClean="0"/>
              <a:t>18</a:t>
            </a:fld>
            <a:endParaRPr lang="en-CA"/>
          </a:p>
        </p:txBody>
      </p:sp>
    </p:spTree>
    <p:extLst>
      <p:ext uri="{BB962C8B-B14F-4D97-AF65-F5344CB8AC3E}">
        <p14:creationId xmlns:p14="http://schemas.microsoft.com/office/powerpoint/2010/main" val="107762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Merge</a:t>
            </a:r>
            <a:r>
              <a:rPr lang="en-CA" baseline="0" dirty="0" smtClean="0"/>
              <a:t> does a three-way merge between the branch you are in, the branch you send to the call, and their common ancestor.</a:t>
            </a:r>
            <a:endParaRPr lang="en-CA" dirty="0"/>
          </a:p>
        </p:txBody>
      </p:sp>
      <p:sp>
        <p:nvSpPr>
          <p:cNvPr id="4" name="Slide Number Placeholder 3"/>
          <p:cNvSpPr>
            <a:spLocks noGrp="1"/>
          </p:cNvSpPr>
          <p:nvPr>
            <p:ph type="sldNum" sz="quarter" idx="10"/>
          </p:nvPr>
        </p:nvSpPr>
        <p:spPr/>
        <p:txBody>
          <a:bodyPr/>
          <a:lstStyle/>
          <a:p>
            <a:fld id="{8D8A9842-5A58-4815-8449-4FCBEADA5A58}" type="slidenum">
              <a:rPr lang="en-CA" smtClean="0"/>
              <a:t>19</a:t>
            </a:fld>
            <a:endParaRPr lang="en-CA"/>
          </a:p>
        </p:txBody>
      </p:sp>
    </p:spTree>
    <p:extLst>
      <p:ext uri="{BB962C8B-B14F-4D97-AF65-F5344CB8AC3E}">
        <p14:creationId xmlns:p14="http://schemas.microsoft.com/office/powerpoint/2010/main" val="956962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Fetch is</a:t>
            </a:r>
            <a:r>
              <a:rPr lang="en-CA" baseline="0" dirty="0" smtClean="0"/>
              <a:t> always good, it will not overwrite anything at all in your repository. Pull will change your repository by merging the current </a:t>
            </a:r>
            <a:r>
              <a:rPr lang="en-CA" baseline="0" dirty="0" err="1" smtClean="0"/>
              <a:t>Github</a:t>
            </a:r>
            <a:r>
              <a:rPr lang="en-CA" baseline="0" dirty="0" smtClean="0"/>
              <a:t> repo with yours.</a:t>
            </a:r>
            <a:endParaRPr lang="en-CA" dirty="0"/>
          </a:p>
        </p:txBody>
      </p:sp>
      <p:sp>
        <p:nvSpPr>
          <p:cNvPr id="4" name="Slide Number Placeholder 3"/>
          <p:cNvSpPr>
            <a:spLocks noGrp="1"/>
          </p:cNvSpPr>
          <p:nvPr>
            <p:ph type="sldNum" sz="quarter" idx="10"/>
          </p:nvPr>
        </p:nvSpPr>
        <p:spPr/>
        <p:txBody>
          <a:bodyPr/>
          <a:lstStyle/>
          <a:p>
            <a:fld id="{8D8A9842-5A58-4815-8449-4FCBEADA5A58}" type="slidenum">
              <a:rPr lang="en-CA" smtClean="0"/>
              <a:t>20</a:t>
            </a:fld>
            <a:endParaRPr lang="en-CA"/>
          </a:p>
        </p:txBody>
      </p:sp>
    </p:spTree>
    <p:extLst>
      <p:ext uri="{BB962C8B-B14F-4D97-AF65-F5344CB8AC3E}">
        <p14:creationId xmlns:p14="http://schemas.microsoft.com/office/powerpoint/2010/main" val="1077628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ourcegear.com/diffmerge/downloads.ph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tackoverflow.com/questions/927358/how-to-undo-the-last-git-commit/6866485#6866485"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digitalvampire.org/blog/index.php/2006/11/16/oh-what-a-relief-it-i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cgrandin/git-worksho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7bYour-github-name%7d/iSCAM"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dahlbyk/posh-gi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6425"/>
            <a:ext cx="7772400" cy="1470025"/>
          </a:xfrm>
        </p:spPr>
        <p:txBody>
          <a:bodyPr/>
          <a:lstStyle/>
          <a:p>
            <a:r>
              <a:rPr lang="en-CA" dirty="0" smtClean="0"/>
              <a:t>Git version control</a:t>
            </a:r>
            <a:endParaRPr lang="en-CA" dirty="0"/>
          </a:p>
        </p:txBody>
      </p:sp>
      <p:sp>
        <p:nvSpPr>
          <p:cNvPr id="3" name="Subtitle 2"/>
          <p:cNvSpPr>
            <a:spLocks noGrp="1"/>
          </p:cNvSpPr>
          <p:nvPr>
            <p:ph type="subTitle" idx="1"/>
          </p:nvPr>
        </p:nvSpPr>
        <p:spPr>
          <a:xfrm>
            <a:off x="1371600" y="2362200"/>
            <a:ext cx="6400800" cy="1752600"/>
          </a:xfrm>
        </p:spPr>
        <p:txBody>
          <a:bodyPr>
            <a:normAutofit/>
          </a:bodyPr>
          <a:lstStyle/>
          <a:p>
            <a:r>
              <a:rPr lang="en-CA" sz="2400" dirty="0" smtClean="0"/>
              <a:t>C Grandin, March 17 2014</a:t>
            </a:r>
            <a:endParaRPr lang="en-CA"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2" y="2971800"/>
            <a:ext cx="8982075" cy="3419475"/>
          </a:xfrm>
          <a:prstGeom prst="rect">
            <a:avLst/>
          </a:prstGeom>
        </p:spPr>
      </p:pic>
      <p:sp>
        <p:nvSpPr>
          <p:cNvPr id="5" name="TextBox 4"/>
          <p:cNvSpPr txBox="1"/>
          <p:nvPr/>
        </p:nvSpPr>
        <p:spPr>
          <a:xfrm>
            <a:off x="1447800" y="6564868"/>
            <a:ext cx="6087244" cy="276999"/>
          </a:xfrm>
          <a:prstGeom prst="rect">
            <a:avLst/>
          </a:prstGeom>
          <a:noFill/>
        </p:spPr>
        <p:txBody>
          <a:bodyPr wrap="none" rtlCol="0">
            <a:spAutoFit/>
          </a:bodyPr>
          <a:lstStyle/>
          <a:p>
            <a:r>
              <a:rPr lang="en-CA" sz="1200" dirty="0" smtClean="0"/>
              <a:t>Image source: http</a:t>
            </a:r>
            <a:r>
              <a:rPr lang="en-CA" sz="1200" dirty="0"/>
              <a:t>://nxvl.blogspot.ca/2012/07/a-continous-delivery-git-branching-model.html</a:t>
            </a:r>
          </a:p>
        </p:txBody>
      </p:sp>
    </p:spTree>
    <p:extLst>
      <p:ext uri="{BB962C8B-B14F-4D97-AF65-F5344CB8AC3E}">
        <p14:creationId xmlns:p14="http://schemas.microsoft.com/office/powerpoint/2010/main" val="676454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GIT </a:t>
            </a:r>
            <a:r>
              <a:rPr lang="en-CA" dirty="0" smtClean="0"/>
              <a:t>commands (2)- adding a file</a:t>
            </a:r>
            <a:endParaRPr lang="en-CA" dirty="0"/>
          </a:p>
        </p:txBody>
      </p:sp>
      <p:sp>
        <p:nvSpPr>
          <p:cNvPr id="3" name="Content Placeholder 2"/>
          <p:cNvSpPr>
            <a:spLocks noGrp="1"/>
          </p:cNvSpPr>
          <p:nvPr>
            <p:ph idx="1"/>
          </p:nvPr>
        </p:nvSpPr>
        <p:spPr>
          <a:xfrm>
            <a:off x="457200" y="1295400"/>
            <a:ext cx="8229600" cy="5410200"/>
          </a:xfrm>
        </p:spPr>
        <p:txBody>
          <a:bodyPr>
            <a:normAutofit/>
          </a:bodyPr>
          <a:lstStyle/>
          <a:p>
            <a:pPr marL="0" indent="0">
              <a:buNone/>
            </a:pPr>
            <a:r>
              <a:rPr lang="en-CA" sz="1800" dirty="0" smtClean="0"/>
              <a:t>Create a new text file however you usually do it, call it </a:t>
            </a:r>
            <a:r>
              <a:rPr lang="en-CA" sz="1800" i="1" dirty="0" smtClean="0"/>
              <a:t>test.txt, </a:t>
            </a:r>
            <a:r>
              <a:rPr lang="en-CA" sz="1800" dirty="0" smtClean="0"/>
              <a:t>edit it</a:t>
            </a:r>
            <a:r>
              <a:rPr lang="en-CA" sz="1800" i="1" dirty="0" smtClean="0"/>
              <a:t>, </a:t>
            </a:r>
            <a:r>
              <a:rPr lang="en-CA" sz="1800" dirty="0" smtClean="0"/>
              <a:t>type something in it, and save the file.</a:t>
            </a:r>
          </a:p>
          <a:p>
            <a:pPr marL="0" indent="0">
              <a:buNone/>
            </a:pPr>
            <a:r>
              <a:rPr lang="en-CA" sz="1800" i="1" dirty="0" smtClean="0">
                <a:solidFill>
                  <a:schemeClr val="accent6"/>
                </a:solidFill>
              </a:rPr>
              <a:t>git status</a:t>
            </a:r>
            <a:endParaRPr lang="en-CA" sz="1800" i="1" dirty="0">
              <a:solidFill>
                <a:schemeClr val="accent6"/>
              </a:solidFill>
            </a:endParaRPr>
          </a:p>
          <a:p>
            <a:pPr marL="0" indent="0">
              <a:buNone/>
            </a:pPr>
            <a:r>
              <a:rPr lang="en-CA" sz="1800" dirty="0" smtClean="0"/>
              <a:t>This will tell you that your new file is untracked, and the prompt will have an </a:t>
            </a:r>
            <a:r>
              <a:rPr lang="en-CA" sz="1800" dirty="0" smtClean="0">
                <a:solidFill>
                  <a:srgbClr val="FF0000"/>
                </a:solidFill>
              </a:rPr>
              <a:t>!</a:t>
            </a:r>
            <a:r>
              <a:rPr lang="en-CA" sz="1800" dirty="0" smtClean="0"/>
              <a:t> at the end. You must add it to the list of things to commit to your repository.</a:t>
            </a:r>
          </a:p>
          <a:p>
            <a:pPr marL="0" indent="0">
              <a:buNone/>
            </a:pPr>
            <a:r>
              <a:rPr lang="en-CA" sz="1800" i="1" dirty="0" smtClean="0">
                <a:solidFill>
                  <a:schemeClr val="accent6"/>
                </a:solidFill>
              </a:rPr>
              <a:t>git add test.txt</a:t>
            </a:r>
            <a:endParaRPr lang="en-CA" sz="1800" i="1" dirty="0">
              <a:solidFill>
                <a:schemeClr val="accent6"/>
              </a:solidFill>
            </a:endParaRPr>
          </a:p>
          <a:p>
            <a:pPr marL="0" indent="0">
              <a:buNone/>
            </a:pPr>
            <a:r>
              <a:rPr lang="en-CA" sz="1800" dirty="0" smtClean="0"/>
              <a:t>The prompt will change to reflect that the new file was added.</a:t>
            </a:r>
          </a:p>
          <a:p>
            <a:pPr marL="0" indent="0">
              <a:buNone/>
            </a:pPr>
            <a:r>
              <a:rPr lang="en-CA" sz="1800" i="1" dirty="0">
                <a:solidFill>
                  <a:schemeClr val="accent6"/>
                </a:solidFill>
              </a:rPr>
              <a:t>git status</a:t>
            </a:r>
          </a:p>
          <a:p>
            <a:pPr marL="0" indent="0">
              <a:buNone/>
            </a:pPr>
            <a:r>
              <a:rPr lang="en-CA" sz="1800" dirty="0" smtClean="0"/>
              <a:t>Now the file is tracked, but it must be committed to your local repository:</a:t>
            </a:r>
          </a:p>
          <a:p>
            <a:pPr marL="0" indent="0">
              <a:buNone/>
            </a:pPr>
            <a:r>
              <a:rPr lang="en-CA" sz="1800" i="1" dirty="0" smtClean="0">
                <a:solidFill>
                  <a:schemeClr val="accent6"/>
                </a:solidFill>
              </a:rPr>
              <a:t>git commit -a -m “Added the file test.txt”</a:t>
            </a:r>
          </a:p>
          <a:p>
            <a:pPr marL="0" indent="0">
              <a:buNone/>
            </a:pPr>
            <a:r>
              <a:rPr lang="en-CA" sz="1800" dirty="0" smtClean="0"/>
              <a:t>The prompt will change again showing you that the file was committed and your local repository is up-to-date with your working copy.</a:t>
            </a:r>
          </a:p>
          <a:p>
            <a:pPr marL="0" indent="0">
              <a:buNone/>
            </a:pPr>
            <a:r>
              <a:rPr lang="en-CA" sz="1800" i="1" dirty="0">
                <a:solidFill>
                  <a:schemeClr val="accent6"/>
                </a:solidFill>
              </a:rPr>
              <a:t>git status</a:t>
            </a:r>
          </a:p>
          <a:p>
            <a:pPr marL="0" indent="0">
              <a:buNone/>
            </a:pPr>
            <a:r>
              <a:rPr lang="en-CA" sz="1800" dirty="0"/>
              <a:t>w</a:t>
            </a:r>
            <a:r>
              <a:rPr lang="en-CA" sz="1800" dirty="0" smtClean="0"/>
              <a:t>ill tell you that your local repository is ahead of origin/master by 1 commit.</a:t>
            </a:r>
          </a:p>
          <a:p>
            <a:pPr marL="0" indent="0">
              <a:buNone/>
            </a:pPr>
            <a:r>
              <a:rPr lang="en-CA" sz="1800" i="1" dirty="0">
                <a:solidFill>
                  <a:schemeClr val="accent6"/>
                </a:solidFill>
              </a:rPr>
              <a:t>git </a:t>
            </a:r>
            <a:r>
              <a:rPr lang="en-CA" sz="1800" i="1" dirty="0" smtClean="0">
                <a:solidFill>
                  <a:schemeClr val="accent6"/>
                </a:solidFill>
              </a:rPr>
              <a:t>push</a:t>
            </a:r>
          </a:p>
          <a:p>
            <a:pPr marL="0" indent="0">
              <a:buNone/>
            </a:pPr>
            <a:r>
              <a:rPr lang="en-CA" sz="1800" dirty="0" smtClean="0"/>
              <a:t>Will update the remote repository on GitHub. Look at your webpage to confirm this.</a:t>
            </a:r>
            <a:endParaRPr lang="en-CA" sz="1800" dirty="0"/>
          </a:p>
          <a:p>
            <a:pPr marL="0" indent="0">
              <a:buNone/>
            </a:pPr>
            <a:endParaRPr lang="en-CA" sz="1800" dirty="0"/>
          </a:p>
        </p:txBody>
      </p:sp>
    </p:spTree>
    <p:extLst>
      <p:ext uri="{BB962C8B-B14F-4D97-AF65-F5344CB8AC3E}">
        <p14:creationId xmlns:p14="http://schemas.microsoft.com/office/powerpoint/2010/main" val="3748970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GIT </a:t>
            </a:r>
            <a:r>
              <a:rPr lang="en-CA" dirty="0" smtClean="0"/>
              <a:t>commands (3)- deleting a file</a:t>
            </a:r>
            <a:endParaRPr lang="en-CA" dirty="0"/>
          </a:p>
        </p:txBody>
      </p:sp>
      <p:sp>
        <p:nvSpPr>
          <p:cNvPr id="3" name="Content Placeholder 2"/>
          <p:cNvSpPr>
            <a:spLocks noGrp="1"/>
          </p:cNvSpPr>
          <p:nvPr>
            <p:ph idx="1"/>
          </p:nvPr>
        </p:nvSpPr>
        <p:spPr>
          <a:xfrm>
            <a:off x="457200" y="1295400"/>
            <a:ext cx="8229600" cy="5410200"/>
          </a:xfrm>
        </p:spPr>
        <p:txBody>
          <a:bodyPr>
            <a:normAutofit/>
          </a:bodyPr>
          <a:lstStyle/>
          <a:p>
            <a:pPr marL="0" indent="0">
              <a:buNone/>
            </a:pPr>
            <a:r>
              <a:rPr lang="en-CA" sz="1800" dirty="0" smtClean="0"/>
              <a:t>Now to remove the test.txt file</a:t>
            </a:r>
          </a:p>
          <a:p>
            <a:pPr marL="0" indent="0">
              <a:buNone/>
            </a:pPr>
            <a:r>
              <a:rPr lang="en-CA" sz="1800" i="1" dirty="0" smtClean="0">
                <a:solidFill>
                  <a:schemeClr val="accent6"/>
                </a:solidFill>
              </a:rPr>
              <a:t>git remove test.txt</a:t>
            </a:r>
            <a:endParaRPr lang="en-CA" sz="1800" i="1" dirty="0">
              <a:solidFill>
                <a:schemeClr val="accent6"/>
              </a:solidFill>
            </a:endParaRPr>
          </a:p>
          <a:p>
            <a:pPr marL="0" indent="0">
              <a:buNone/>
            </a:pPr>
            <a:r>
              <a:rPr lang="en-CA" sz="1800" dirty="0" smtClean="0"/>
              <a:t>The prompt will change to reflect that the new file was removed. It should be gone from your working folder now.</a:t>
            </a:r>
          </a:p>
          <a:p>
            <a:pPr marL="0" indent="0">
              <a:buNone/>
            </a:pPr>
            <a:r>
              <a:rPr lang="en-CA" sz="1800" i="1" dirty="0">
                <a:solidFill>
                  <a:schemeClr val="accent6"/>
                </a:solidFill>
              </a:rPr>
              <a:t>git status</a:t>
            </a:r>
          </a:p>
          <a:p>
            <a:pPr marL="0" indent="0">
              <a:buNone/>
            </a:pPr>
            <a:r>
              <a:rPr lang="en-CA" sz="1800" dirty="0" smtClean="0"/>
              <a:t>Now the file is removed, but this change must be committed to your local repository:</a:t>
            </a:r>
          </a:p>
          <a:p>
            <a:pPr marL="0" indent="0">
              <a:buNone/>
            </a:pPr>
            <a:r>
              <a:rPr lang="en-CA" sz="1800" i="1" dirty="0" smtClean="0">
                <a:solidFill>
                  <a:schemeClr val="accent6"/>
                </a:solidFill>
              </a:rPr>
              <a:t>git commit –a -m “Removed the file test.txt”</a:t>
            </a:r>
          </a:p>
          <a:p>
            <a:pPr marL="0" indent="0">
              <a:buNone/>
            </a:pPr>
            <a:r>
              <a:rPr lang="en-CA" sz="1800" dirty="0" smtClean="0"/>
              <a:t>The prompt will change again showing you that the file was committed as </a:t>
            </a:r>
            <a:r>
              <a:rPr lang="en-CA" sz="1800" i="1" dirty="0" smtClean="0"/>
              <a:t>removed</a:t>
            </a:r>
            <a:r>
              <a:rPr lang="en-CA" sz="1800" dirty="0" smtClean="0"/>
              <a:t> and your local repository is up-to-date with your working copy.</a:t>
            </a:r>
          </a:p>
          <a:p>
            <a:pPr marL="0" indent="0">
              <a:buNone/>
            </a:pPr>
            <a:r>
              <a:rPr lang="en-CA" sz="1800" i="1" dirty="0">
                <a:solidFill>
                  <a:schemeClr val="accent6"/>
                </a:solidFill>
              </a:rPr>
              <a:t>git status</a:t>
            </a:r>
          </a:p>
          <a:p>
            <a:pPr marL="0" indent="0">
              <a:buNone/>
            </a:pPr>
            <a:r>
              <a:rPr lang="en-CA" sz="1800" dirty="0"/>
              <a:t>w</a:t>
            </a:r>
            <a:r>
              <a:rPr lang="en-CA" sz="1800" dirty="0" smtClean="0"/>
              <a:t>ill tell you that your local repository is ahead of the remote by 1 commit:</a:t>
            </a:r>
          </a:p>
          <a:p>
            <a:pPr marL="0" indent="0">
              <a:buNone/>
            </a:pPr>
            <a:r>
              <a:rPr lang="en-CA" sz="1800" i="1" dirty="0">
                <a:solidFill>
                  <a:schemeClr val="accent6"/>
                </a:solidFill>
              </a:rPr>
              <a:t>git </a:t>
            </a:r>
            <a:r>
              <a:rPr lang="en-CA" sz="1800" i="1" dirty="0" smtClean="0">
                <a:solidFill>
                  <a:schemeClr val="accent6"/>
                </a:solidFill>
              </a:rPr>
              <a:t>push</a:t>
            </a:r>
          </a:p>
          <a:p>
            <a:pPr marL="0" indent="0">
              <a:buNone/>
            </a:pPr>
            <a:r>
              <a:rPr lang="en-CA" sz="1800" dirty="0" smtClean="0"/>
              <a:t>Will update the remote repository on GitHub. Look at the webpage to confirm this. The file test.txt should be gone.</a:t>
            </a:r>
            <a:endParaRPr lang="en-CA" sz="1800" dirty="0"/>
          </a:p>
        </p:txBody>
      </p:sp>
    </p:spTree>
    <p:extLst>
      <p:ext uri="{BB962C8B-B14F-4D97-AF65-F5344CB8AC3E}">
        <p14:creationId xmlns:p14="http://schemas.microsoft.com/office/powerpoint/2010/main" val="8983100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GIT config file and Aliasing</a:t>
            </a:r>
            <a:endParaRPr lang="en-CA" dirty="0"/>
          </a:p>
        </p:txBody>
      </p:sp>
      <p:sp>
        <p:nvSpPr>
          <p:cNvPr id="3" name="Content Placeholder 2"/>
          <p:cNvSpPr>
            <a:spLocks noGrp="1"/>
          </p:cNvSpPr>
          <p:nvPr>
            <p:ph idx="1"/>
          </p:nvPr>
        </p:nvSpPr>
        <p:spPr>
          <a:xfrm>
            <a:off x="457200" y="1295400"/>
            <a:ext cx="8229600" cy="5410200"/>
          </a:xfrm>
        </p:spPr>
        <p:txBody>
          <a:bodyPr>
            <a:normAutofit/>
          </a:bodyPr>
          <a:lstStyle/>
          <a:p>
            <a:r>
              <a:rPr lang="en-CA" sz="1800" dirty="0" smtClean="0"/>
              <a:t>The commands in GIT can get long and tedious. You can simplify them by creating </a:t>
            </a:r>
            <a:r>
              <a:rPr lang="en-CA" sz="1800" i="1" dirty="0" smtClean="0"/>
              <a:t>aliases</a:t>
            </a:r>
            <a:r>
              <a:rPr lang="en-CA" sz="1800" dirty="0" smtClean="0"/>
              <a:t>. </a:t>
            </a:r>
            <a:r>
              <a:rPr lang="en-CA" sz="1800" dirty="0"/>
              <a:t>For example, instead of typing </a:t>
            </a:r>
            <a:r>
              <a:rPr lang="en-CA" sz="1800" i="1" dirty="0">
                <a:solidFill>
                  <a:schemeClr val="accent6"/>
                </a:solidFill>
              </a:rPr>
              <a:t>git </a:t>
            </a:r>
            <a:r>
              <a:rPr lang="en-CA" sz="1800" i="1" dirty="0" smtClean="0">
                <a:solidFill>
                  <a:schemeClr val="accent6"/>
                </a:solidFill>
              </a:rPr>
              <a:t>commit –a –m “Message”</a:t>
            </a:r>
            <a:r>
              <a:rPr lang="en-CA" sz="1800" dirty="0" smtClean="0"/>
              <a:t> all the time, you </a:t>
            </a:r>
            <a:r>
              <a:rPr lang="en-CA" sz="1800" dirty="0"/>
              <a:t>can create an alias so that you can just type </a:t>
            </a:r>
            <a:r>
              <a:rPr lang="en-CA" sz="1800" i="1" dirty="0">
                <a:solidFill>
                  <a:schemeClr val="accent6"/>
                </a:solidFill>
              </a:rPr>
              <a:t>git </a:t>
            </a:r>
            <a:r>
              <a:rPr lang="en-CA" sz="1800" i="1" dirty="0" smtClean="0">
                <a:solidFill>
                  <a:schemeClr val="accent6"/>
                </a:solidFill>
              </a:rPr>
              <a:t>com “Message”</a:t>
            </a:r>
            <a:r>
              <a:rPr lang="en-CA" sz="1800" dirty="0" smtClean="0"/>
              <a:t>.</a:t>
            </a:r>
          </a:p>
          <a:p>
            <a:pPr marL="0" indent="0">
              <a:buNone/>
            </a:pPr>
            <a:endParaRPr lang="en-CA" sz="1800" dirty="0" smtClean="0"/>
          </a:p>
          <a:p>
            <a:r>
              <a:rPr lang="en-CA" sz="1800" dirty="0" smtClean="0"/>
              <a:t>To use the aliases I have already set up, go to your </a:t>
            </a:r>
            <a:r>
              <a:rPr lang="en-CA" sz="1800" b="1" i="1" dirty="0" smtClean="0"/>
              <a:t>HOME</a:t>
            </a:r>
            <a:r>
              <a:rPr lang="en-CA" sz="1800" dirty="0" smtClean="0"/>
              <a:t> directory (</a:t>
            </a:r>
            <a:r>
              <a:rPr lang="en-CA" sz="1800" i="1" dirty="0" smtClean="0"/>
              <a:t>C:\Users\{your username}\</a:t>
            </a:r>
            <a:r>
              <a:rPr lang="en-CA" sz="1800" dirty="0" smtClean="0"/>
              <a:t>) and you will find the file </a:t>
            </a:r>
            <a:r>
              <a:rPr lang="en-CA" sz="1800" b="1" i="1" dirty="0" smtClean="0"/>
              <a:t>.</a:t>
            </a:r>
            <a:r>
              <a:rPr lang="en-CA" sz="1800" b="1" i="1" dirty="0" err="1" smtClean="0"/>
              <a:t>gitconfig</a:t>
            </a:r>
            <a:r>
              <a:rPr lang="en-CA" sz="1800" dirty="0" smtClean="0"/>
              <a:t>. Overwrite this file with the one provided in the </a:t>
            </a:r>
            <a:r>
              <a:rPr lang="en-CA" sz="1800" i="1" dirty="0" smtClean="0"/>
              <a:t>git-workshop </a:t>
            </a:r>
            <a:r>
              <a:rPr lang="en-CA" sz="1800" dirty="0" smtClean="0"/>
              <a:t>repository. Make sure to edit the file and change the name and email to match your GitHub account.</a:t>
            </a:r>
          </a:p>
          <a:p>
            <a:endParaRPr lang="en-CA" sz="1800" dirty="0" smtClean="0"/>
          </a:p>
          <a:p>
            <a:r>
              <a:rPr lang="en-CA" sz="1800" dirty="0" smtClean="0"/>
              <a:t>Some of these aliases won’t work for you unless you have ‘</a:t>
            </a:r>
            <a:r>
              <a:rPr lang="en-CA" sz="1800" i="1" dirty="0" smtClean="0"/>
              <a:t>sh.exe</a:t>
            </a:r>
            <a:r>
              <a:rPr lang="en-CA" sz="1800" dirty="0" smtClean="0"/>
              <a:t>’ installed on your </a:t>
            </a:r>
            <a:r>
              <a:rPr lang="en-CA" sz="1800" i="1" dirty="0" smtClean="0"/>
              <a:t>PATH. *</a:t>
            </a:r>
            <a:r>
              <a:rPr lang="en-CA" sz="1800" i="1" dirty="0" err="1" smtClean="0"/>
              <a:t>Rtools</a:t>
            </a:r>
            <a:r>
              <a:rPr lang="en-CA" sz="1800" i="1" dirty="0" smtClean="0"/>
              <a:t> or MinGW provide sh.exe.</a:t>
            </a:r>
          </a:p>
          <a:p>
            <a:pPr marL="0" indent="0">
              <a:buNone/>
            </a:pPr>
            <a:endParaRPr lang="en-CA" sz="1800" i="1" dirty="0" smtClean="0"/>
          </a:p>
          <a:p>
            <a:r>
              <a:rPr lang="en-CA" sz="1800" dirty="0" smtClean="0"/>
              <a:t>Look at the Readme.md for a description of the included aliases. Try these for fun:</a:t>
            </a:r>
          </a:p>
          <a:p>
            <a:pPr marL="0" indent="0">
              <a:buNone/>
            </a:pPr>
            <a:r>
              <a:rPr lang="en-CA" sz="1800" i="1" dirty="0">
                <a:solidFill>
                  <a:schemeClr val="accent6"/>
                </a:solidFill>
              </a:rPr>
              <a:t>g</a:t>
            </a:r>
            <a:r>
              <a:rPr lang="en-CA" sz="1800" i="1" dirty="0" smtClean="0">
                <a:solidFill>
                  <a:schemeClr val="accent6"/>
                </a:solidFill>
              </a:rPr>
              <a:t>it </a:t>
            </a:r>
            <a:r>
              <a:rPr lang="en-CA" sz="1800" i="1" dirty="0" err="1" smtClean="0">
                <a:solidFill>
                  <a:schemeClr val="accent6"/>
                </a:solidFill>
              </a:rPr>
              <a:t>dlc</a:t>
            </a:r>
            <a:r>
              <a:rPr lang="en-CA" sz="1800" i="1" dirty="0" smtClean="0">
                <a:solidFill>
                  <a:schemeClr val="accent6"/>
                </a:solidFill>
              </a:rPr>
              <a:t> </a:t>
            </a:r>
          </a:p>
          <a:p>
            <a:pPr marL="0" indent="0">
              <a:buNone/>
            </a:pPr>
            <a:r>
              <a:rPr lang="en-CA" sz="1800" i="1" dirty="0">
                <a:solidFill>
                  <a:schemeClr val="accent6"/>
                </a:solidFill>
              </a:rPr>
              <a:t>g</a:t>
            </a:r>
            <a:r>
              <a:rPr lang="en-CA" sz="1800" i="1" dirty="0" smtClean="0">
                <a:solidFill>
                  <a:schemeClr val="accent6"/>
                </a:solidFill>
              </a:rPr>
              <a:t>it </a:t>
            </a:r>
            <a:r>
              <a:rPr lang="en-CA" sz="1800" i="1" dirty="0" err="1" smtClean="0">
                <a:solidFill>
                  <a:schemeClr val="accent6"/>
                </a:solidFill>
              </a:rPr>
              <a:t>ls</a:t>
            </a:r>
            <a:endParaRPr lang="en-CA" sz="1800" i="1" dirty="0" smtClean="0">
              <a:solidFill>
                <a:schemeClr val="accent6"/>
              </a:solidFill>
            </a:endParaRPr>
          </a:p>
          <a:p>
            <a:pPr marL="0" indent="0">
              <a:buNone/>
            </a:pPr>
            <a:r>
              <a:rPr lang="en-CA" sz="1800" i="1" dirty="0">
                <a:solidFill>
                  <a:schemeClr val="accent6"/>
                </a:solidFill>
              </a:rPr>
              <a:t>g</a:t>
            </a:r>
            <a:r>
              <a:rPr lang="en-CA" sz="1800" i="1" dirty="0" smtClean="0">
                <a:solidFill>
                  <a:schemeClr val="accent6"/>
                </a:solidFill>
              </a:rPr>
              <a:t>it </a:t>
            </a:r>
            <a:r>
              <a:rPr lang="en-CA" sz="1800" i="1" dirty="0" err="1" smtClean="0">
                <a:solidFill>
                  <a:schemeClr val="accent6"/>
                </a:solidFill>
              </a:rPr>
              <a:t>ld</a:t>
            </a:r>
            <a:endParaRPr lang="en-CA" sz="1800" i="1" dirty="0" smtClean="0">
              <a:solidFill>
                <a:schemeClr val="accent6"/>
              </a:solidFill>
            </a:endParaRPr>
          </a:p>
        </p:txBody>
      </p:sp>
    </p:spTree>
    <p:extLst>
      <p:ext uri="{BB962C8B-B14F-4D97-AF65-F5344CB8AC3E}">
        <p14:creationId xmlns:p14="http://schemas.microsoft.com/office/powerpoint/2010/main" val="10307865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Branching (1)</a:t>
            </a:r>
            <a:endParaRPr lang="en-CA" dirty="0"/>
          </a:p>
        </p:txBody>
      </p:sp>
      <p:sp>
        <p:nvSpPr>
          <p:cNvPr id="3" name="Content Placeholder 2"/>
          <p:cNvSpPr>
            <a:spLocks noGrp="1"/>
          </p:cNvSpPr>
          <p:nvPr>
            <p:ph idx="1"/>
          </p:nvPr>
        </p:nvSpPr>
        <p:spPr>
          <a:xfrm>
            <a:off x="457200" y="1143000"/>
            <a:ext cx="8229600" cy="5562600"/>
          </a:xfrm>
        </p:spPr>
        <p:txBody>
          <a:bodyPr>
            <a:normAutofit/>
          </a:bodyPr>
          <a:lstStyle/>
          <a:p>
            <a:r>
              <a:rPr lang="en-CA" sz="1800" dirty="0" smtClean="0"/>
              <a:t>Branching in GIT is not like SVN. In SVN it is used for major changes and projected deviations from the core project. In GIT it is used in everyday workflow.</a:t>
            </a:r>
          </a:p>
          <a:p>
            <a:r>
              <a:rPr lang="en-CA" sz="1800" dirty="0" smtClean="0"/>
              <a:t>Say you want to change something, but don’t want your code to break in the meantime. Create a branch to do this and go to it:</a:t>
            </a:r>
          </a:p>
          <a:p>
            <a:pPr marL="0" indent="0">
              <a:buNone/>
            </a:pPr>
            <a:r>
              <a:rPr lang="en-CA" sz="1800" i="1" dirty="0" smtClean="0"/>
              <a:t>	</a:t>
            </a:r>
            <a:r>
              <a:rPr lang="en-CA" sz="1800" i="1" dirty="0" smtClean="0">
                <a:solidFill>
                  <a:schemeClr val="accent6"/>
                </a:solidFill>
              </a:rPr>
              <a:t>git checkout –b test</a:t>
            </a:r>
          </a:p>
          <a:p>
            <a:pPr marL="0" indent="0">
              <a:buNone/>
            </a:pPr>
            <a:r>
              <a:rPr lang="en-CA" sz="1800" i="1" dirty="0"/>
              <a:t>	</a:t>
            </a:r>
            <a:r>
              <a:rPr lang="en-CA" sz="1800" dirty="0" smtClean="0"/>
              <a:t>Or, with the provided alias:</a:t>
            </a:r>
          </a:p>
          <a:p>
            <a:pPr marL="0" indent="0">
              <a:buNone/>
            </a:pPr>
            <a:r>
              <a:rPr lang="en-CA" sz="1800" i="1" dirty="0"/>
              <a:t>	</a:t>
            </a:r>
            <a:r>
              <a:rPr lang="en-CA" sz="1800" i="1" dirty="0" smtClean="0">
                <a:solidFill>
                  <a:schemeClr val="accent6"/>
                </a:solidFill>
              </a:rPr>
              <a:t>git </a:t>
            </a:r>
            <a:r>
              <a:rPr lang="en-CA" sz="1800" i="1" dirty="0" err="1" smtClean="0">
                <a:solidFill>
                  <a:schemeClr val="accent6"/>
                </a:solidFill>
              </a:rPr>
              <a:t>cb</a:t>
            </a:r>
            <a:r>
              <a:rPr lang="en-CA" sz="1800" i="1" dirty="0" smtClean="0">
                <a:solidFill>
                  <a:schemeClr val="accent6"/>
                </a:solidFill>
              </a:rPr>
              <a:t> test</a:t>
            </a:r>
          </a:p>
          <a:p>
            <a:r>
              <a:rPr lang="en-CA" sz="1800" dirty="0" smtClean="0"/>
              <a:t>You will now have a new branch called </a:t>
            </a:r>
            <a:r>
              <a:rPr lang="en-CA" sz="1800" i="1" dirty="0" smtClean="0"/>
              <a:t>test</a:t>
            </a:r>
            <a:r>
              <a:rPr lang="en-CA" sz="1800" dirty="0" smtClean="0"/>
              <a:t>, identical to the master. You will be in that branch, as seen in your shell prompt.</a:t>
            </a:r>
          </a:p>
          <a:p>
            <a:r>
              <a:rPr lang="en-CA" sz="1800" dirty="0" smtClean="0"/>
              <a:t>To view all branches:</a:t>
            </a:r>
          </a:p>
          <a:p>
            <a:pPr marL="0" indent="0">
              <a:buNone/>
            </a:pPr>
            <a:r>
              <a:rPr lang="en-CA" sz="1800" dirty="0" smtClean="0"/>
              <a:t>	</a:t>
            </a:r>
            <a:r>
              <a:rPr lang="en-CA" sz="1800" i="1" dirty="0" smtClean="0">
                <a:solidFill>
                  <a:schemeClr val="accent6"/>
                </a:solidFill>
              </a:rPr>
              <a:t>git branch</a:t>
            </a:r>
          </a:p>
          <a:p>
            <a:r>
              <a:rPr lang="en-CA" sz="1800" dirty="0" smtClean="0"/>
              <a:t>To change to a branch:</a:t>
            </a:r>
          </a:p>
          <a:p>
            <a:pPr marL="0" indent="0">
              <a:buNone/>
            </a:pPr>
            <a:r>
              <a:rPr lang="en-CA" sz="1800" dirty="0"/>
              <a:t>	</a:t>
            </a:r>
            <a:r>
              <a:rPr lang="en-CA" sz="1800" i="1" dirty="0" smtClean="0">
                <a:solidFill>
                  <a:schemeClr val="accent6"/>
                </a:solidFill>
              </a:rPr>
              <a:t>git checkout test</a:t>
            </a:r>
          </a:p>
          <a:p>
            <a:pPr marL="0" indent="0">
              <a:buNone/>
            </a:pPr>
            <a:r>
              <a:rPr lang="en-CA" sz="1800" i="1" dirty="0"/>
              <a:t>	</a:t>
            </a:r>
            <a:r>
              <a:rPr lang="en-CA" sz="1800" dirty="0"/>
              <a:t>Or, with the provided alias:</a:t>
            </a:r>
          </a:p>
          <a:p>
            <a:pPr marL="0" indent="0">
              <a:buNone/>
            </a:pPr>
            <a:r>
              <a:rPr lang="en-CA" sz="1800" i="1" dirty="0"/>
              <a:t>	</a:t>
            </a:r>
            <a:r>
              <a:rPr lang="en-CA" sz="1800" i="1" dirty="0">
                <a:solidFill>
                  <a:schemeClr val="accent6"/>
                </a:solidFill>
              </a:rPr>
              <a:t>git co </a:t>
            </a:r>
            <a:r>
              <a:rPr lang="en-CA" sz="1800" i="1" dirty="0" smtClean="0">
                <a:solidFill>
                  <a:schemeClr val="accent6"/>
                </a:solidFill>
              </a:rPr>
              <a:t>test</a:t>
            </a:r>
          </a:p>
          <a:p>
            <a:r>
              <a:rPr lang="en-CA" sz="1800" dirty="0" smtClean="0"/>
              <a:t>To delete a branch:</a:t>
            </a:r>
          </a:p>
          <a:p>
            <a:pPr marL="0" indent="0">
              <a:buNone/>
            </a:pPr>
            <a:r>
              <a:rPr lang="en-CA" sz="1800" dirty="0"/>
              <a:t>	</a:t>
            </a:r>
            <a:r>
              <a:rPr lang="en-CA" sz="1800" i="1" dirty="0" smtClean="0">
                <a:solidFill>
                  <a:schemeClr val="accent6"/>
                </a:solidFill>
              </a:rPr>
              <a:t>git branch –d test</a:t>
            </a:r>
            <a:endParaRPr lang="en-CA" sz="1800" i="1" dirty="0">
              <a:solidFill>
                <a:schemeClr val="accent6"/>
              </a:solidFill>
            </a:endParaRPr>
          </a:p>
          <a:p>
            <a:pPr marL="0" indent="0">
              <a:buNone/>
            </a:pPr>
            <a:endParaRPr lang="en-CA" sz="1800" dirty="0"/>
          </a:p>
          <a:p>
            <a:pPr marL="0" indent="0">
              <a:buNone/>
            </a:pPr>
            <a:endParaRPr lang="en-CA" sz="1800" dirty="0"/>
          </a:p>
        </p:txBody>
      </p:sp>
    </p:spTree>
    <p:extLst>
      <p:ext uri="{BB962C8B-B14F-4D97-AF65-F5344CB8AC3E}">
        <p14:creationId xmlns:p14="http://schemas.microsoft.com/office/powerpoint/2010/main" val="306374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CA" dirty="0" smtClean="0"/>
              <a:t>Branching (2) – pushing to GitHub</a:t>
            </a:r>
            <a:endParaRPr lang="en-CA" dirty="0"/>
          </a:p>
        </p:txBody>
      </p:sp>
      <p:sp>
        <p:nvSpPr>
          <p:cNvPr id="3" name="Content Placeholder 2"/>
          <p:cNvSpPr>
            <a:spLocks noGrp="1"/>
          </p:cNvSpPr>
          <p:nvPr>
            <p:ph idx="1"/>
          </p:nvPr>
        </p:nvSpPr>
        <p:spPr>
          <a:xfrm>
            <a:off x="457200" y="1143000"/>
            <a:ext cx="8229600" cy="5562600"/>
          </a:xfrm>
        </p:spPr>
        <p:txBody>
          <a:bodyPr>
            <a:normAutofit/>
          </a:bodyPr>
          <a:lstStyle/>
          <a:p>
            <a:pPr marL="0" indent="0">
              <a:buNone/>
            </a:pPr>
            <a:r>
              <a:rPr lang="en-CA" sz="1800" dirty="0" smtClean="0"/>
              <a:t>Making sure you are in the new branch </a:t>
            </a:r>
            <a:r>
              <a:rPr lang="en-CA" sz="1800" i="1" dirty="0" smtClean="0"/>
              <a:t>test,</a:t>
            </a:r>
            <a:r>
              <a:rPr lang="en-CA" sz="1800" dirty="0" smtClean="0"/>
              <a:t> delete or modify a bunch of text from Readme.md and commit the change:</a:t>
            </a:r>
          </a:p>
          <a:p>
            <a:pPr marL="0" indent="0">
              <a:buNone/>
            </a:pPr>
            <a:r>
              <a:rPr lang="en-CA" sz="1800" i="1" dirty="0">
                <a:solidFill>
                  <a:schemeClr val="accent6"/>
                </a:solidFill>
              </a:rPr>
              <a:t>g</a:t>
            </a:r>
            <a:r>
              <a:rPr lang="en-CA" sz="1800" i="1" dirty="0" smtClean="0">
                <a:solidFill>
                  <a:schemeClr val="accent6"/>
                </a:solidFill>
              </a:rPr>
              <a:t>it com “Useful message”</a:t>
            </a:r>
          </a:p>
          <a:p>
            <a:pPr marL="0" indent="0">
              <a:buNone/>
            </a:pPr>
            <a:r>
              <a:rPr lang="en-CA" sz="1800" dirty="0" smtClean="0"/>
              <a:t>And push it to GitHub</a:t>
            </a:r>
          </a:p>
          <a:p>
            <a:pPr marL="0" indent="0">
              <a:buNone/>
            </a:pPr>
            <a:r>
              <a:rPr lang="en-CA" sz="1800" i="1" dirty="0">
                <a:solidFill>
                  <a:schemeClr val="accent6"/>
                </a:solidFill>
              </a:rPr>
              <a:t>g</a:t>
            </a:r>
            <a:r>
              <a:rPr lang="en-CA" sz="1800" i="1" dirty="0" smtClean="0">
                <a:solidFill>
                  <a:schemeClr val="accent6"/>
                </a:solidFill>
              </a:rPr>
              <a:t>it push origin test</a:t>
            </a:r>
          </a:p>
          <a:p>
            <a:pPr marL="0" indent="0">
              <a:buNone/>
            </a:pPr>
            <a:r>
              <a:rPr lang="en-CA" sz="1800" dirty="0" smtClean="0"/>
              <a:t>Check the GitHub webpage and you will see that there is a new branch added.</a:t>
            </a:r>
          </a:p>
          <a:p>
            <a:pPr marL="0" indent="0">
              <a:buNone/>
            </a:pPr>
            <a:endParaRPr lang="en-CA" sz="1800" dirty="0"/>
          </a:p>
          <a:p>
            <a:pPr marL="0" indent="0">
              <a:buNone/>
            </a:pPr>
            <a:r>
              <a:rPr lang="en-CA" sz="1800" dirty="0" smtClean="0"/>
              <a:t>Change back to master…</a:t>
            </a:r>
          </a:p>
          <a:p>
            <a:pPr marL="0" indent="0">
              <a:buNone/>
            </a:pPr>
            <a:r>
              <a:rPr lang="en-CA" sz="1800" i="1" dirty="0" smtClean="0">
                <a:solidFill>
                  <a:schemeClr val="accent6"/>
                </a:solidFill>
              </a:rPr>
              <a:t>git co master</a:t>
            </a:r>
          </a:p>
          <a:p>
            <a:pPr marL="0" indent="0">
              <a:buNone/>
            </a:pPr>
            <a:r>
              <a:rPr lang="en-CA" sz="1800" dirty="0" smtClean="0"/>
              <a:t>And edit the Readme.md again to see that the text you deleted is back. </a:t>
            </a:r>
          </a:p>
          <a:p>
            <a:pPr marL="0" indent="0">
              <a:buNone/>
            </a:pPr>
            <a:r>
              <a:rPr lang="en-CA" sz="1800" dirty="0" smtClean="0"/>
              <a:t>Change back to the branch </a:t>
            </a:r>
            <a:r>
              <a:rPr lang="en-CA" sz="1800" i="1" dirty="0" smtClean="0"/>
              <a:t>test:</a:t>
            </a:r>
          </a:p>
          <a:p>
            <a:pPr marL="0" indent="0">
              <a:buNone/>
            </a:pPr>
            <a:r>
              <a:rPr lang="en-CA" sz="1800" i="1" dirty="0">
                <a:solidFill>
                  <a:schemeClr val="accent6"/>
                </a:solidFill>
              </a:rPr>
              <a:t>git co </a:t>
            </a:r>
            <a:r>
              <a:rPr lang="en-CA" sz="1800" i="1" dirty="0" smtClean="0">
                <a:solidFill>
                  <a:schemeClr val="accent6"/>
                </a:solidFill>
              </a:rPr>
              <a:t>test</a:t>
            </a:r>
            <a:endParaRPr lang="en-CA" sz="1800" i="1" dirty="0">
              <a:solidFill>
                <a:schemeClr val="accent6"/>
              </a:solidFill>
            </a:endParaRPr>
          </a:p>
          <a:p>
            <a:pPr marL="0" indent="0">
              <a:buNone/>
            </a:pPr>
            <a:r>
              <a:rPr lang="en-CA" sz="1800" dirty="0"/>
              <a:t>And edit the Readme.md again. The advanced section is </a:t>
            </a:r>
            <a:r>
              <a:rPr lang="en-CA" sz="1800" dirty="0" smtClean="0"/>
              <a:t>gone.</a:t>
            </a:r>
            <a:endParaRPr lang="en-CA" sz="1800" dirty="0"/>
          </a:p>
          <a:p>
            <a:pPr marL="0" indent="0">
              <a:buNone/>
            </a:pPr>
            <a:r>
              <a:rPr lang="en-CA" sz="1800" dirty="0" smtClean="0"/>
              <a:t>GIT is smart and keeps track of all the changes, so you will never have to cut/paste folders and files again.</a:t>
            </a:r>
            <a:endParaRPr lang="en-CA" sz="1800" i="1" dirty="0"/>
          </a:p>
          <a:p>
            <a:pPr marL="0" indent="0">
              <a:buNone/>
            </a:pPr>
            <a:endParaRPr lang="en-CA" sz="1800" i="1" dirty="0"/>
          </a:p>
          <a:p>
            <a:pPr marL="0" indent="0">
              <a:buNone/>
            </a:pPr>
            <a:endParaRPr lang="en-CA" sz="1800" dirty="0"/>
          </a:p>
        </p:txBody>
      </p:sp>
    </p:spTree>
    <p:extLst>
      <p:ext uri="{BB962C8B-B14F-4D97-AF65-F5344CB8AC3E}">
        <p14:creationId xmlns:p14="http://schemas.microsoft.com/office/powerpoint/2010/main" val="2300063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CA" dirty="0" smtClean="0"/>
              <a:t>Branching (3)</a:t>
            </a:r>
            <a:endParaRPr lang="en-CA" dirty="0"/>
          </a:p>
        </p:txBody>
      </p:sp>
      <p:sp>
        <p:nvSpPr>
          <p:cNvPr id="3" name="Content Placeholder 2"/>
          <p:cNvSpPr>
            <a:spLocks noGrp="1"/>
          </p:cNvSpPr>
          <p:nvPr>
            <p:ph idx="1"/>
          </p:nvPr>
        </p:nvSpPr>
        <p:spPr>
          <a:xfrm>
            <a:off x="457200" y="1143000"/>
            <a:ext cx="8229600" cy="5562600"/>
          </a:xfrm>
        </p:spPr>
        <p:txBody>
          <a:bodyPr>
            <a:normAutofit/>
          </a:bodyPr>
          <a:lstStyle/>
          <a:p>
            <a:pPr marL="0" indent="0">
              <a:buNone/>
            </a:pPr>
            <a:r>
              <a:rPr lang="en-CA" sz="1800" dirty="0" smtClean="0"/>
              <a:t>Making sure you are in the master branch</a:t>
            </a:r>
            <a:r>
              <a:rPr lang="en-CA" sz="1800" i="1" dirty="0" smtClean="0"/>
              <a:t>,</a:t>
            </a:r>
            <a:r>
              <a:rPr lang="en-CA" sz="1800" dirty="0" smtClean="0"/>
              <a:t> you can now delete the branch </a:t>
            </a:r>
            <a:r>
              <a:rPr lang="en-CA" sz="1800" i="1" dirty="0" smtClean="0"/>
              <a:t>test</a:t>
            </a:r>
            <a:endParaRPr lang="en-CA" sz="1800" dirty="0" smtClean="0"/>
          </a:p>
          <a:p>
            <a:pPr marL="0" indent="0">
              <a:buNone/>
            </a:pPr>
            <a:r>
              <a:rPr lang="en-CA" sz="1800" i="1" dirty="0">
                <a:solidFill>
                  <a:schemeClr val="accent6"/>
                </a:solidFill>
              </a:rPr>
              <a:t>g</a:t>
            </a:r>
            <a:r>
              <a:rPr lang="en-CA" sz="1800" i="1" dirty="0" smtClean="0">
                <a:solidFill>
                  <a:schemeClr val="accent6"/>
                </a:solidFill>
              </a:rPr>
              <a:t>it branch –d test</a:t>
            </a:r>
          </a:p>
          <a:p>
            <a:pPr marL="0" indent="0">
              <a:buNone/>
            </a:pPr>
            <a:r>
              <a:rPr lang="en-CA" sz="1800" dirty="0" smtClean="0"/>
              <a:t>Check the GitHub webpage and you will see that this did not remove the branch from your GitHub project, only your local repository. If you want to delete it from GitHub you must use </a:t>
            </a:r>
            <a:r>
              <a:rPr lang="en-CA" sz="1800" smtClean="0"/>
              <a:t>the command</a:t>
            </a:r>
            <a:r>
              <a:rPr lang="en-CA" sz="1800" dirty="0" smtClean="0"/>
              <a:t>:</a:t>
            </a:r>
          </a:p>
          <a:p>
            <a:pPr marL="0" indent="0">
              <a:buNone/>
            </a:pPr>
            <a:r>
              <a:rPr lang="en-CA" sz="1800" i="1" dirty="0">
                <a:solidFill>
                  <a:schemeClr val="accent6"/>
                </a:solidFill>
              </a:rPr>
              <a:t>git </a:t>
            </a:r>
            <a:r>
              <a:rPr lang="en-CA" sz="1800" i="1" dirty="0" smtClean="0">
                <a:solidFill>
                  <a:schemeClr val="accent6"/>
                </a:solidFill>
              </a:rPr>
              <a:t>push origin --delete test</a:t>
            </a:r>
            <a:endParaRPr lang="en-CA" sz="1800" dirty="0" smtClean="0"/>
          </a:p>
          <a:p>
            <a:pPr marL="0" indent="0">
              <a:buNone/>
            </a:pPr>
            <a:endParaRPr lang="en-CA" sz="1800" dirty="0"/>
          </a:p>
          <a:p>
            <a:pPr marL="0" indent="0">
              <a:buNone/>
            </a:pPr>
            <a:r>
              <a:rPr lang="en-CA" sz="1800" dirty="0" smtClean="0"/>
              <a:t>Check GitHub again to verify that the branch </a:t>
            </a:r>
            <a:r>
              <a:rPr lang="en-CA" sz="1800" i="1" dirty="0" smtClean="0"/>
              <a:t>test</a:t>
            </a:r>
            <a:r>
              <a:rPr lang="en-CA" sz="1800" dirty="0" smtClean="0"/>
              <a:t> is gone.</a:t>
            </a:r>
            <a:endParaRPr lang="en-CA" sz="1800" dirty="0"/>
          </a:p>
          <a:p>
            <a:pPr marL="0" indent="0">
              <a:buNone/>
            </a:pPr>
            <a:endParaRPr lang="en-CA" sz="1800" dirty="0"/>
          </a:p>
        </p:txBody>
      </p:sp>
    </p:spTree>
    <p:extLst>
      <p:ext uri="{BB962C8B-B14F-4D97-AF65-F5344CB8AC3E}">
        <p14:creationId xmlns:p14="http://schemas.microsoft.com/office/powerpoint/2010/main" val="2729215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Stashing</a:t>
            </a:r>
            <a:endParaRPr lang="en-CA" dirty="0"/>
          </a:p>
        </p:txBody>
      </p:sp>
      <p:sp>
        <p:nvSpPr>
          <p:cNvPr id="3" name="Content Placeholder 2"/>
          <p:cNvSpPr>
            <a:spLocks noGrp="1"/>
          </p:cNvSpPr>
          <p:nvPr>
            <p:ph idx="1"/>
          </p:nvPr>
        </p:nvSpPr>
        <p:spPr>
          <a:xfrm>
            <a:off x="457200" y="1143000"/>
            <a:ext cx="8229600" cy="4983163"/>
          </a:xfrm>
        </p:spPr>
        <p:txBody>
          <a:bodyPr>
            <a:normAutofit/>
          </a:bodyPr>
          <a:lstStyle/>
          <a:p>
            <a:pPr marL="0" indent="0">
              <a:buNone/>
            </a:pPr>
            <a:r>
              <a:rPr lang="en-CA" sz="1800" dirty="0"/>
              <a:t>I</a:t>
            </a:r>
            <a:r>
              <a:rPr lang="en-CA" sz="1800" dirty="0" smtClean="0"/>
              <a:t>f your working directory is in a state where you don’t want to commit yet, but you would like to change branches, GIT won’t let you. You need to </a:t>
            </a:r>
            <a:r>
              <a:rPr lang="en-CA" sz="1800" i="1" dirty="0" smtClean="0"/>
              <a:t>stash </a:t>
            </a:r>
            <a:r>
              <a:rPr lang="en-CA" sz="1800" dirty="0" smtClean="0"/>
              <a:t>your changes.</a:t>
            </a:r>
          </a:p>
          <a:p>
            <a:pPr marL="0" indent="0">
              <a:buNone/>
            </a:pPr>
            <a:r>
              <a:rPr lang="en-CA" sz="1800" i="1" dirty="0" smtClean="0">
                <a:solidFill>
                  <a:srgbClr val="FF0000"/>
                </a:solidFill>
              </a:rPr>
              <a:t>git stash</a:t>
            </a:r>
            <a:endParaRPr lang="en-CA" sz="1800" dirty="0" smtClean="0"/>
          </a:p>
          <a:p>
            <a:pPr marL="0" indent="0">
              <a:buNone/>
            </a:pPr>
            <a:r>
              <a:rPr lang="en-CA" sz="1800" dirty="0" smtClean="0"/>
              <a:t>Your changes are stashed for retrieval later. Now you can switch branches.</a:t>
            </a:r>
          </a:p>
          <a:p>
            <a:pPr marL="0" indent="0">
              <a:buNone/>
            </a:pPr>
            <a:r>
              <a:rPr lang="en-CA" sz="1800" i="1" dirty="0">
                <a:solidFill>
                  <a:srgbClr val="FF0000"/>
                </a:solidFill>
              </a:rPr>
              <a:t>git </a:t>
            </a:r>
            <a:r>
              <a:rPr lang="en-CA" sz="1800" i="1" dirty="0" smtClean="0">
                <a:solidFill>
                  <a:srgbClr val="FF0000"/>
                </a:solidFill>
              </a:rPr>
              <a:t>status</a:t>
            </a:r>
            <a:endParaRPr lang="en-CA" sz="1800" dirty="0"/>
          </a:p>
          <a:p>
            <a:pPr marL="0" indent="0">
              <a:buNone/>
            </a:pPr>
            <a:r>
              <a:rPr lang="en-CA" sz="1800" dirty="0" smtClean="0"/>
              <a:t>Will show you that there is now nothing to commit. It will still show you untracked files, because they are still there.</a:t>
            </a:r>
          </a:p>
          <a:p>
            <a:pPr marL="0" indent="0">
              <a:buNone/>
            </a:pPr>
            <a:r>
              <a:rPr lang="en-CA" sz="1800" i="1" dirty="0">
                <a:solidFill>
                  <a:srgbClr val="FF0000"/>
                </a:solidFill>
              </a:rPr>
              <a:t>git </a:t>
            </a:r>
            <a:r>
              <a:rPr lang="en-CA" sz="1800" i="1" dirty="0" smtClean="0">
                <a:solidFill>
                  <a:srgbClr val="FF0000"/>
                </a:solidFill>
              </a:rPr>
              <a:t>stash list</a:t>
            </a:r>
          </a:p>
          <a:p>
            <a:pPr marL="0" indent="0">
              <a:buNone/>
            </a:pPr>
            <a:r>
              <a:rPr lang="en-CA" sz="1800" dirty="0" smtClean="0"/>
              <a:t>Shows you all the stashes you have stored. Go away and do some other work, and then when you are ready, you can bring back your changes by changing to the branch where you stashed something and typing:</a:t>
            </a:r>
            <a:endParaRPr lang="en-CA" sz="1800" dirty="0"/>
          </a:p>
          <a:p>
            <a:pPr marL="0" indent="0">
              <a:buNone/>
            </a:pPr>
            <a:r>
              <a:rPr lang="en-CA" sz="1800" i="1" dirty="0">
                <a:solidFill>
                  <a:srgbClr val="FF0000"/>
                </a:solidFill>
              </a:rPr>
              <a:t>git </a:t>
            </a:r>
            <a:r>
              <a:rPr lang="en-CA" sz="1800" i="1" dirty="0" smtClean="0">
                <a:solidFill>
                  <a:srgbClr val="FF0000"/>
                </a:solidFill>
              </a:rPr>
              <a:t>stash apply</a:t>
            </a:r>
            <a:endParaRPr lang="en-CA" sz="1800" dirty="0"/>
          </a:p>
          <a:p>
            <a:pPr marL="0" indent="0">
              <a:buNone/>
            </a:pPr>
            <a:r>
              <a:rPr lang="en-CA" sz="1800" dirty="0" smtClean="0"/>
              <a:t>Or if the stash you want is not on the top of the list but the Nth one down:</a:t>
            </a:r>
          </a:p>
          <a:p>
            <a:pPr marL="0" indent="0">
              <a:buNone/>
            </a:pPr>
            <a:r>
              <a:rPr lang="en-CA" sz="1800" i="1" dirty="0">
                <a:solidFill>
                  <a:srgbClr val="FF0000"/>
                </a:solidFill>
              </a:rPr>
              <a:t>git stash </a:t>
            </a:r>
            <a:r>
              <a:rPr lang="en-CA" sz="1800" i="1" dirty="0" smtClean="0">
                <a:solidFill>
                  <a:srgbClr val="FF0000"/>
                </a:solidFill>
              </a:rPr>
              <a:t>apply stash@{N}</a:t>
            </a:r>
            <a:endParaRPr lang="en-CA" sz="1800" dirty="0"/>
          </a:p>
          <a:p>
            <a:pPr marL="0" indent="0">
              <a:buNone/>
            </a:pPr>
            <a:endParaRPr lang="en-CA" sz="1800" dirty="0"/>
          </a:p>
          <a:p>
            <a:pPr marL="0" indent="0">
              <a:buNone/>
            </a:pPr>
            <a:endParaRPr lang="en-CA" sz="1800" i="1" dirty="0"/>
          </a:p>
        </p:txBody>
      </p:sp>
    </p:spTree>
    <p:extLst>
      <p:ext uri="{BB962C8B-B14F-4D97-AF65-F5344CB8AC3E}">
        <p14:creationId xmlns:p14="http://schemas.microsoft.com/office/powerpoint/2010/main" val="2048447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CA" dirty="0"/>
              <a:t>M</a:t>
            </a:r>
            <a:r>
              <a:rPr lang="en-CA" dirty="0" smtClean="0"/>
              <a:t>erging</a:t>
            </a:r>
            <a:endParaRPr lang="en-CA" dirty="0"/>
          </a:p>
        </p:txBody>
      </p:sp>
      <p:sp>
        <p:nvSpPr>
          <p:cNvPr id="3" name="Content Placeholder 2"/>
          <p:cNvSpPr>
            <a:spLocks noGrp="1"/>
          </p:cNvSpPr>
          <p:nvPr>
            <p:ph idx="1"/>
          </p:nvPr>
        </p:nvSpPr>
        <p:spPr>
          <a:xfrm>
            <a:off x="457200" y="762000"/>
            <a:ext cx="8458200" cy="5334000"/>
          </a:xfrm>
        </p:spPr>
        <p:txBody>
          <a:bodyPr>
            <a:noAutofit/>
          </a:bodyPr>
          <a:lstStyle/>
          <a:p>
            <a:r>
              <a:rPr lang="en-CA" sz="1800" dirty="0" smtClean="0"/>
              <a:t>So you want to merge your changes with the remote (GitHub) repository. This is the order you should do things..</a:t>
            </a:r>
            <a:endParaRPr lang="en-CA" sz="1800" dirty="0" smtClean="0">
              <a:solidFill>
                <a:srgbClr val="FF0000"/>
              </a:solidFill>
            </a:endParaRPr>
          </a:p>
          <a:p>
            <a:pPr lvl="1"/>
            <a:r>
              <a:rPr lang="en-CA" sz="1800" dirty="0">
                <a:solidFill>
                  <a:srgbClr val="FF0000"/>
                </a:solidFill>
              </a:rPr>
              <a:t>g</a:t>
            </a:r>
            <a:r>
              <a:rPr lang="en-CA" sz="1800" dirty="0" smtClean="0">
                <a:solidFill>
                  <a:srgbClr val="FF0000"/>
                </a:solidFill>
              </a:rPr>
              <a:t>it remote  –v </a:t>
            </a:r>
            <a:r>
              <a:rPr lang="en-CA" sz="1800" dirty="0" smtClean="0"/>
              <a:t>Check to see what remote you are about to fetch from. Make sure they have the correct URL.</a:t>
            </a:r>
            <a:endParaRPr lang="en-CA" sz="1800" dirty="0">
              <a:solidFill>
                <a:srgbClr val="FF0000"/>
              </a:solidFill>
            </a:endParaRPr>
          </a:p>
          <a:p>
            <a:pPr lvl="1"/>
            <a:r>
              <a:rPr lang="en-CA" sz="1800" dirty="0" smtClean="0">
                <a:solidFill>
                  <a:srgbClr val="FF0000"/>
                </a:solidFill>
              </a:rPr>
              <a:t>git fetch </a:t>
            </a:r>
            <a:r>
              <a:rPr lang="en-CA" sz="1800" dirty="0" smtClean="0"/>
              <a:t>– Get the latest changes to the remote repository. This does not do a merge of your current working copy, instead it caches a copy of the current repository (from GitHub). The prompt will change to show you how different your master repository is compared with the current remote copy.</a:t>
            </a:r>
          </a:p>
          <a:p>
            <a:pPr marL="457200" lvl="1" indent="0">
              <a:buNone/>
            </a:pPr>
            <a:r>
              <a:rPr lang="en-CA" sz="1800" dirty="0" smtClean="0"/>
              <a:t>Then, if </a:t>
            </a:r>
            <a:r>
              <a:rPr lang="en-CA" sz="1800" i="1" dirty="0" smtClean="0"/>
              <a:t>git status</a:t>
            </a:r>
            <a:r>
              <a:rPr lang="en-CA" sz="1800" dirty="0" smtClean="0"/>
              <a:t> tells you that you are N commits behind and can fast-forward:</a:t>
            </a:r>
            <a:endParaRPr lang="en-CA" sz="1800" i="1" dirty="0" smtClean="0">
              <a:solidFill>
                <a:srgbClr val="FF0000"/>
              </a:solidFill>
            </a:endParaRPr>
          </a:p>
          <a:p>
            <a:pPr marL="457200" lvl="1" indent="0">
              <a:buNone/>
            </a:pPr>
            <a:r>
              <a:rPr lang="en-CA" sz="1800" i="1" dirty="0" smtClean="0">
                <a:solidFill>
                  <a:srgbClr val="FF0000"/>
                </a:solidFill>
              </a:rPr>
              <a:t>	- </a:t>
            </a:r>
            <a:r>
              <a:rPr lang="en-CA" sz="1800" i="1" dirty="0">
                <a:solidFill>
                  <a:srgbClr val="FF0000"/>
                </a:solidFill>
              </a:rPr>
              <a:t>g</a:t>
            </a:r>
            <a:r>
              <a:rPr lang="en-CA" sz="1800" i="1" dirty="0" smtClean="0">
                <a:solidFill>
                  <a:srgbClr val="FF0000"/>
                </a:solidFill>
              </a:rPr>
              <a:t>it pull </a:t>
            </a:r>
            <a:r>
              <a:rPr lang="en-CA" sz="1800" i="1" dirty="0" smtClean="0"/>
              <a:t>– </a:t>
            </a:r>
            <a:r>
              <a:rPr lang="en-CA" sz="1800" dirty="0" smtClean="0"/>
              <a:t>fetches and merges in one step. It’s best not to use this at this point unless git tells you to</a:t>
            </a:r>
            <a:r>
              <a:rPr lang="en-CA" sz="1800" i="1" dirty="0" smtClean="0"/>
              <a:t>.</a:t>
            </a:r>
            <a:endParaRPr lang="en-CA" sz="1800" i="1" dirty="0" smtClean="0">
              <a:solidFill>
                <a:srgbClr val="FF0000"/>
              </a:solidFill>
            </a:endParaRPr>
          </a:p>
          <a:p>
            <a:pPr marL="457200" lvl="1" indent="0">
              <a:buNone/>
            </a:pPr>
            <a:r>
              <a:rPr lang="en-CA" sz="1800" dirty="0" smtClean="0"/>
              <a:t>Otherwise, if </a:t>
            </a:r>
            <a:r>
              <a:rPr lang="en-CA" sz="1800" i="1" dirty="0" smtClean="0"/>
              <a:t>git status</a:t>
            </a:r>
            <a:r>
              <a:rPr lang="en-CA" sz="1800" dirty="0" smtClean="0"/>
              <a:t> says you have diverged, use </a:t>
            </a:r>
            <a:r>
              <a:rPr lang="en-CA" sz="1800" i="1" dirty="0" smtClean="0">
                <a:solidFill>
                  <a:srgbClr val="FF0000"/>
                </a:solidFill>
              </a:rPr>
              <a:t>git merge</a:t>
            </a:r>
          </a:p>
          <a:p>
            <a:pPr marL="457200" lvl="1" indent="0">
              <a:buNone/>
            </a:pPr>
            <a:r>
              <a:rPr lang="en-CA" sz="1800" i="1" dirty="0">
                <a:solidFill>
                  <a:srgbClr val="FF0000"/>
                </a:solidFill>
              </a:rPr>
              <a:t>	</a:t>
            </a:r>
            <a:r>
              <a:rPr lang="en-CA" sz="1800" i="1" dirty="0" smtClean="0">
                <a:solidFill>
                  <a:srgbClr val="FF0000"/>
                </a:solidFill>
              </a:rPr>
              <a:t>- </a:t>
            </a:r>
            <a:r>
              <a:rPr lang="en-CA" sz="1800" dirty="0" smtClean="0">
                <a:solidFill>
                  <a:srgbClr val="FF0000"/>
                </a:solidFill>
              </a:rPr>
              <a:t>git merge origin/master  </a:t>
            </a:r>
            <a:r>
              <a:rPr lang="en-CA" sz="1800" dirty="0" smtClean="0"/>
              <a:t>– merges the remote copy you just got into your 	current working copy without involving the outside world. Resolve any conflicts 	at this stage before pushing your work back onto the remote.</a:t>
            </a:r>
          </a:p>
          <a:p>
            <a:pPr lvl="1"/>
            <a:r>
              <a:rPr lang="en-CA" sz="1800" dirty="0" smtClean="0">
                <a:solidFill>
                  <a:srgbClr val="FF0000"/>
                </a:solidFill>
              </a:rPr>
              <a:t>git push </a:t>
            </a:r>
            <a:r>
              <a:rPr lang="en-CA" sz="1800" dirty="0" smtClean="0"/>
              <a:t>– Push the contents of your master to the remote master (</a:t>
            </a:r>
            <a:r>
              <a:rPr lang="en-CA" sz="1800" dirty="0" smtClean="0">
                <a:solidFill>
                  <a:srgbClr val="FF0000"/>
                </a:solidFill>
              </a:rPr>
              <a:t>origin master</a:t>
            </a:r>
            <a:r>
              <a:rPr lang="en-CA" sz="1800" dirty="0" smtClean="0"/>
              <a:t>). Your working copy is not involved at all.</a:t>
            </a:r>
            <a:endParaRPr lang="en-CA" sz="1800" dirty="0"/>
          </a:p>
        </p:txBody>
      </p:sp>
    </p:spTree>
    <p:extLst>
      <p:ext uri="{BB962C8B-B14F-4D97-AF65-F5344CB8AC3E}">
        <p14:creationId xmlns:p14="http://schemas.microsoft.com/office/powerpoint/2010/main" val="31735922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CA" dirty="0"/>
              <a:t>M</a:t>
            </a:r>
            <a:r>
              <a:rPr lang="en-CA" dirty="0" smtClean="0"/>
              <a:t>erge conflicts</a:t>
            </a:r>
            <a:endParaRPr lang="en-CA" dirty="0"/>
          </a:p>
        </p:txBody>
      </p:sp>
      <p:sp>
        <p:nvSpPr>
          <p:cNvPr id="3" name="Content Placeholder 2"/>
          <p:cNvSpPr>
            <a:spLocks noGrp="1"/>
          </p:cNvSpPr>
          <p:nvPr>
            <p:ph idx="1"/>
          </p:nvPr>
        </p:nvSpPr>
        <p:spPr>
          <a:xfrm>
            <a:off x="457200" y="762000"/>
            <a:ext cx="8458200" cy="5334000"/>
          </a:xfrm>
        </p:spPr>
        <p:txBody>
          <a:bodyPr>
            <a:noAutofit/>
          </a:bodyPr>
          <a:lstStyle/>
          <a:p>
            <a:pPr marL="0" indent="0">
              <a:buNone/>
            </a:pPr>
            <a:r>
              <a:rPr lang="en-CA" sz="1800" dirty="0" smtClean="0"/>
              <a:t>If Git tells you that there are merge conflicts for a merge or rebase operation, you must manually fix them. There are several ways to do this, </a:t>
            </a:r>
            <a:r>
              <a:rPr lang="en-CA" sz="1800" i="1" dirty="0" smtClean="0">
                <a:solidFill>
                  <a:srgbClr val="FF0000"/>
                </a:solidFill>
              </a:rPr>
              <a:t>git status</a:t>
            </a:r>
            <a:r>
              <a:rPr lang="en-CA" sz="1800" dirty="0" smtClean="0"/>
              <a:t> will tell you which files have conflicts, you can edit these files and look for this:</a:t>
            </a:r>
          </a:p>
          <a:p>
            <a:pPr marL="0" indent="0">
              <a:buNone/>
            </a:pPr>
            <a:endParaRPr lang="en-CA" sz="1800" dirty="0" smtClean="0"/>
          </a:p>
          <a:p>
            <a:pPr marL="0" indent="0">
              <a:buNone/>
            </a:pPr>
            <a:r>
              <a:rPr lang="en-CA" sz="1800" dirty="0" smtClean="0"/>
              <a:t>&lt;&lt;&lt;&lt;&lt;&lt;&lt; </a:t>
            </a:r>
            <a:r>
              <a:rPr lang="en-CA" sz="1800" dirty="0"/>
              <a:t>HEAD</a:t>
            </a:r>
          </a:p>
          <a:p>
            <a:pPr marL="0" indent="0">
              <a:buNone/>
            </a:pPr>
            <a:r>
              <a:rPr lang="en-CA" sz="1800" dirty="0" smtClean="0"/>
              <a:t>Conflicted section in the branch you are in.</a:t>
            </a:r>
            <a:endParaRPr lang="en-CA" sz="1800" dirty="0"/>
          </a:p>
          <a:p>
            <a:pPr marL="0" indent="0">
              <a:buNone/>
            </a:pPr>
            <a:r>
              <a:rPr lang="en-CA" sz="1800" dirty="0" smtClean="0"/>
              <a:t>=======</a:t>
            </a:r>
          </a:p>
          <a:p>
            <a:pPr marL="0" indent="0">
              <a:buNone/>
            </a:pPr>
            <a:r>
              <a:rPr lang="en-CA" sz="1800" dirty="0" smtClean="0"/>
              <a:t>Conflicted section in the branch you tried to merge into your current branch.</a:t>
            </a:r>
            <a:endParaRPr lang="en-CA" sz="1800" dirty="0"/>
          </a:p>
          <a:p>
            <a:pPr marL="0" indent="0">
              <a:buNone/>
            </a:pPr>
            <a:r>
              <a:rPr lang="en-CA" sz="1800" dirty="0"/>
              <a:t>&gt;&gt;&gt;&gt;&gt;&gt;&gt; origin/master</a:t>
            </a:r>
          </a:p>
          <a:p>
            <a:pPr marL="0" indent="0">
              <a:buNone/>
            </a:pPr>
            <a:endParaRPr lang="en-CA" sz="1800" dirty="0" smtClean="0"/>
          </a:p>
          <a:p>
            <a:pPr marL="0" indent="0">
              <a:buNone/>
            </a:pPr>
            <a:r>
              <a:rPr lang="en-CA" sz="1800" dirty="0" smtClean="0"/>
              <a:t>You must delete all the &lt;&lt;&lt;&lt;, =====, and &gt;&gt;&gt;&gt; lines and one of the conflicted sections. You can also rewrite the section if you need functionality from both branches.</a:t>
            </a:r>
          </a:p>
          <a:p>
            <a:pPr marL="0" indent="0">
              <a:buNone/>
            </a:pPr>
            <a:r>
              <a:rPr lang="en-CA" sz="1800" dirty="0" smtClean="0"/>
              <a:t>You can also use </a:t>
            </a:r>
            <a:r>
              <a:rPr lang="en-CA" sz="1800" dirty="0" err="1" smtClean="0"/>
              <a:t>DiffMerge</a:t>
            </a:r>
            <a:r>
              <a:rPr lang="en-CA" sz="1800" dirty="0" smtClean="0"/>
              <a:t>, which is a nice graphical tool for merging. Get </a:t>
            </a:r>
            <a:r>
              <a:rPr lang="en-CA" sz="1800" dirty="0"/>
              <a:t>it here: </a:t>
            </a:r>
            <a:r>
              <a:rPr lang="en-CA" sz="1800" dirty="0">
                <a:hlinkClick r:id="rId3"/>
              </a:rPr>
              <a:t>https://</a:t>
            </a:r>
            <a:r>
              <a:rPr lang="en-CA" sz="1800" dirty="0" smtClean="0">
                <a:hlinkClick r:id="rId3"/>
              </a:rPr>
              <a:t>sourcegear.com/diffmerge/downloads.php</a:t>
            </a:r>
            <a:r>
              <a:rPr lang="en-CA" sz="1800" dirty="0" smtClean="0"/>
              <a:t>. Once installed, use it by typing:</a:t>
            </a:r>
          </a:p>
          <a:p>
            <a:pPr marL="0" indent="0">
              <a:buNone/>
            </a:pPr>
            <a:r>
              <a:rPr lang="en-CA" sz="1800" i="1" dirty="0">
                <a:solidFill>
                  <a:srgbClr val="FF0000"/>
                </a:solidFill>
              </a:rPr>
              <a:t>g</a:t>
            </a:r>
            <a:r>
              <a:rPr lang="en-CA" sz="1800" i="1" dirty="0" smtClean="0">
                <a:solidFill>
                  <a:srgbClr val="FF0000"/>
                </a:solidFill>
              </a:rPr>
              <a:t>it </a:t>
            </a:r>
            <a:r>
              <a:rPr lang="en-CA" sz="1800" i="1" dirty="0" err="1" smtClean="0">
                <a:solidFill>
                  <a:srgbClr val="FF0000"/>
                </a:solidFill>
              </a:rPr>
              <a:t>mergetool</a:t>
            </a:r>
            <a:endParaRPr lang="en-CA" sz="1800" i="1" dirty="0" smtClean="0">
              <a:solidFill>
                <a:srgbClr val="FF0000"/>
              </a:solidFill>
            </a:endParaRPr>
          </a:p>
          <a:p>
            <a:pPr marL="0" indent="0">
              <a:buNone/>
            </a:pPr>
            <a:endParaRPr lang="en-CA" sz="1800" dirty="0" smtClean="0"/>
          </a:p>
          <a:p>
            <a:pPr marL="0" indent="0">
              <a:buNone/>
            </a:pPr>
            <a:r>
              <a:rPr lang="en-CA" sz="1800" dirty="0" smtClean="0"/>
              <a:t>Once fixed, you must do a:</a:t>
            </a:r>
          </a:p>
          <a:p>
            <a:r>
              <a:rPr lang="en-CA" sz="1800" i="1" dirty="0" smtClean="0">
                <a:solidFill>
                  <a:srgbClr val="FF0000"/>
                </a:solidFill>
              </a:rPr>
              <a:t>git commit –a</a:t>
            </a:r>
            <a:r>
              <a:rPr lang="en-CA" sz="1800" dirty="0" smtClean="0"/>
              <a:t> to tell git you are committed on your merge conflicts.</a:t>
            </a:r>
          </a:p>
          <a:p>
            <a:r>
              <a:rPr lang="en-CA" sz="1800" i="1" dirty="0">
                <a:solidFill>
                  <a:srgbClr val="FF0000"/>
                </a:solidFill>
              </a:rPr>
              <a:t>g</a:t>
            </a:r>
            <a:r>
              <a:rPr lang="en-CA" sz="1800" i="1" dirty="0" smtClean="0">
                <a:solidFill>
                  <a:srgbClr val="FF0000"/>
                </a:solidFill>
              </a:rPr>
              <a:t>it push</a:t>
            </a:r>
            <a:r>
              <a:rPr lang="en-CA" sz="1800" dirty="0" smtClean="0"/>
              <a:t> to save your merge commit to GitHub</a:t>
            </a:r>
          </a:p>
          <a:p>
            <a:pPr marL="0" indent="0">
              <a:buNone/>
            </a:pPr>
            <a:endParaRPr lang="en-CA" sz="1800" dirty="0" smtClean="0"/>
          </a:p>
        </p:txBody>
      </p:sp>
    </p:spTree>
    <p:extLst>
      <p:ext uri="{BB962C8B-B14F-4D97-AF65-F5344CB8AC3E}">
        <p14:creationId xmlns:p14="http://schemas.microsoft.com/office/powerpoint/2010/main" val="12033403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CA" dirty="0"/>
              <a:t>B</a:t>
            </a:r>
            <a:r>
              <a:rPr lang="en-CA" dirty="0" smtClean="0"/>
              <a:t>ranching/merging logic</a:t>
            </a:r>
            <a:endParaRPr lang="en-CA"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0748" y="1035485"/>
            <a:ext cx="8770852" cy="5517715"/>
          </a:xfrm>
        </p:spPr>
      </p:pic>
    </p:spTree>
    <p:extLst>
      <p:ext uri="{BB962C8B-B14F-4D97-AF65-F5344CB8AC3E}">
        <p14:creationId xmlns:p14="http://schemas.microsoft.com/office/powerpoint/2010/main" val="1966960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version control?</a:t>
            </a:r>
            <a:endParaRPr lang="en-C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2057400"/>
            <a:ext cx="4355556" cy="1752381"/>
          </a:xfrm>
        </p:spPr>
      </p:pic>
      <p:sp>
        <p:nvSpPr>
          <p:cNvPr id="5" name="TextBox 4"/>
          <p:cNvSpPr txBox="1"/>
          <p:nvPr/>
        </p:nvSpPr>
        <p:spPr>
          <a:xfrm>
            <a:off x="685800" y="1524000"/>
            <a:ext cx="4066691" cy="369332"/>
          </a:xfrm>
          <a:prstGeom prst="rect">
            <a:avLst/>
          </a:prstGeom>
          <a:noFill/>
        </p:spPr>
        <p:txBody>
          <a:bodyPr wrap="none" rtlCol="0">
            <a:spAutoFit/>
          </a:bodyPr>
          <a:lstStyle/>
          <a:p>
            <a:r>
              <a:rPr lang="en-CA" dirty="0" smtClean="0"/>
              <a:t>Does this ugly file structure look familiar?</a:t>
            </a:r>
            <a:endParaRPr lang="en-CA" dirty="0"/>
          </a:p>
        </p:txBody>
      </p:sp>
      <p:sp>
        <p:nvSpPr>
          <p:cNvPr id="7" name="TextBox 6"/>
          <p:cNvSpPr txBox="1"/>
          <p:nvPr/>
        </p:nvSpPr>
        <p:spPr>
          <a:xfrm>
            <a:off x="794461" y="4044077"/>
            <a:ext cx="7962244" cy="2585323"/>
          </a:xfrm>
          <a:prstGeom prst="rect">
            <a:avLst/>
          </a:prstGeom>
          <a:noFill/>
        </p:spPr>
        <p:txBody>
          <a:bodyPr wrap="none" rtlCol="0">
            <a:spAutoFit/>
          </a:bodyPr>
          <a:lstStyle/>
          <a:p>
            <a:pPr marL="285750" indent="-285750">
              <a:buFont typeface="Arial" pitchFamily="34" charset="0"/>
              <a:buChar char="•"/>
            </a:pPr>
            <a:r>
              <a:rPr lang="en-CA" dirty="0" smtClean="0"/>
              <a:t>If you are making copies of projects and renaming them so that you can make</a:t>
            </a:r>
            <a:br>
              <a:rPr lang="en-CA" dirty="0" smtClean="0"/>
            </a:br>
            <a:r>
              <a:rPr lang="en-CA" dirty="0" smtClean="0"/>
              <a:t>some modifications, </a:t>
            </a:r>
            <a:r>
              <a:rPr lang="en-CA" i="1" dirty="0" smtClean="0"/>
              <a:t>you should be using version control</a:t>
            </a:r>
            <a:r>
              <a:rPr lang="en-CA" dirty="0" smtClean="0"/>
              <a:t>.</a:t>
            </a:r>
          </a:p>
          <a:p>
            <a:pPr marL="285750" indent="-285750">
              <a:buFont typeface="Arial" pitchFamily="34" charset="0"/>
              <a:buChar char="•"/>
            </a:pPr>
            <a:endParaRPr lang="en-CA" dirty="0" smtClean="0"/>
          </a:p>
          <a:p>
            <a:pPr marL="285750" indent="-285750">
              <a:buFont typeface="Arial" pitchFamily="34" charset="0"/>
              <a:buChar char="•"/>
            </a:pPr>
            <a:r>
              <a:rPr lang="en-CA" dirty="0" smtClean="0"/>
              <a:t>If you are taking somebody’s changes to their project and manually</a:t>
            </a:r>
            <a:br>
              <a:rPr lang="en-CA" dirty="0" smtClean="0"/>
            </a:br>
            <a:r>
              <a:rPr lang="en-CA" dirty="0" smtClean="0"/>
              <a:t>changing your slightly-different project to include the newest changes,</a:t>
            </a:r>
            <a:br>
              <a:rPr lang="en-CA" dirty="0" smtClean="0"/>
            </a:br>
            <a:r>
              <a:rPr lang="en-CA" i="1" dirty="0" smtClean="0"/>
              <a:t>you should be using version control</a:t>
            </a:r>
            <a:r>
              <a:rPr lang="en-CA" dirty="0" smtClean="0"/>
              <a:t>.</a:t>
            </a:r>
          </a:p>
          <a:p>
            <a:pPr marL="285750" indent="-285750">
              <a:buFont typeface="Arial" pitchFamily="34" charset="0"/>
              <a:buChar char="•"/>
            </a:pPr>
            <a:endParaRPr lang="en-CA" dirty="0" smtClean="0"/>
          </a:p>
          <a:p>
            <a:pPr marL="285750" indent="-285750">
              <a:buFont typeface="Arial" pitchFamily="34" charset="0"/>
              <a:buChar char="•"/>
            </a:pPr>
            <a:r>
              <a:rPr lang="en-CA" dirty="0" smtClean="0"/>
              <a:t>If you want to try something new (no matter how silly) with your code but don’t</a:t>
            </a:r>
            <a:br>
              <a:rPr lang="en-CA" dirty="0" smtClean="0"/>
            </a:br>
            <a:r>
              <a:rPr lang="en-CA" dirty="0" smtClean="0"/>
              <a:t>want to risk breaking your project, </a:t>
            </a:r>
            <a:r>
              <a:rPr lang="en-CA" i="1" dirty="0"/>
              <a:t>you should be using version control</a:t>
            </a:r>
            <a:r>
              <a:rPr lang="en-CA" dirty="0" smtClean="0"/>
              <a:t>.</a:t>
            </a:r>
          </a:p>
        </p:txBody>
      </p:sp>
    </p:spTree>
    <p:extLst>
      <p:ext uri="{BB962C8B-B14F-4D97-AF65-F5344CB8AC3E}">
        <p14:creationId xmlns:p14="http://schemas.microsoft.com/office/powerpoint/2010/main" val="9445496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CA" dirty="0"/>
              <a:t>R</a:t>
            </a:r>
            <a:r>
              <a:rPr lang="en-CA" dirty="0" smtClean="0"/>
              <a:t>ebasing</a:t>
            </a:r>
            <a:endParaRPr lang="en-CA" dirty="0"/>
          </a:p>
        </p:txBody>
      </p:sp>
      <p:sp>
        <p:nvSpPr>
          <p:cNvPr id="3" name="Content Placeholder 2"/>
          <p:cNvSpPr>
            <a:spLocks noGrp="1"/>
          </p:cNvSpPr>
          <p:nvPr>
            <p:ph idx="1"/>
          </p:nvPr>
        </p:nvSpPr>
        <p:spPr>
          <a:xfrm>
            <a:off x="457200" y="1066800"/>
            <a:ext cx="8458200" cy="5334000"/>
          </a:xfrm>
        </p:spPr>
        <p:txBody>
          <a:bodyPr>
            <a:noAutofit/>
          </a:bodyPr>
          <a:lstStyle/>
          <a:p>
            <a:r>
              <a:rPr lang="en-CA" sz="1800" dirty="0" smtClean="0"/>
              <a:t>Rebase is another way to merge. Many argue this is better in the long term because it flattens out the commit history and merges all commit messages from branches that are merged into the master.</a:t>
            </a:r>
          </a:p>
          <a:p>
            <a:r>
              <a:rPr lang="en-CA" sz="1800" dirty="0" smtClean="0"/>
              <a:t>Rebase tells git to go back to the closest common ancestor, and replay the commits in the branch to the master’s commits.</a:t>
            </a:r>
          </a:p>
          <a:p>
            <a:r>
              <a:rPr lang="en-CA" sz="1800" dirty="0" smtClean="0">
                <a:solidFill>
                  <a:srgbClr val="FF0000"/>
                </a:solidFill>
              </a:rPr>
              <a:t>If you rebase commits that you have previously pushed to a repository on GitHub, it</a:t>
            </a:r>
            <a:r>
              <a:rPr lang="en-CA" sz="1800" dirty="0" smtClean="0"/>
              <a:t> </a:t>
            </a:r>
            <a:r>
              <a:rPr lang="en-CA" sz="1800" dirty="0" smtClean="0">
                <a:solidFill>
                  <a:srgbClr val="FF0000"/>
                </a:solidFill>
              </a:rPr>
              <a:t>will create duplicate commits, which is not desirable.</a:t>
            </a:r>
          </a:p>
        </p:txBody>
      </p:sp>
    </p:spTree>
    <p:extLst>
      <p:ext uri="{BB962C8B-B14F-4D97-AF65-F5344CB8AC3E}">
        <p14:creationId xmlns:p14="http://schemas.microsoft.com/office/powerpoint/2010/main" val="26650664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a:t>
            </a:r>
            <a:r>
              <a:rPr lang="en-CA" dirty="0" smtClean="0"/>
              <a:t>ebasing</a:t>
            </a:r>
            <a:endParaRPr lang="en-C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057" y="1219200"/>
            <a:ext cx="8886543" cy="5181600"/>
          </a:xfrm>
        </p:spPr>
      </p:pic>
    </p:spTree>
    <p:extLst>
      <p:ext uri="{BB962C8B-B14F-4D97-AF65-F5344CB8AC3E}">
        <p14:creationId xmlns:p14="http://schemas.microsoft.com/office/powerpoint/2010/main" val="966503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a:t>
            </a:r>
            <a:r>
              <a:rPr lang="en-CA" dirty="0" smtClean="0"/>
              <a:t>emotes</a:t>
            </a:r>
            <a:endParaRPr lang="en-CA" dirty="0"/>
          </a:p>
        </p:txBody>
      </p:sp>
      <p:sp>
        <p:nvSpPr>
          <p:cNvPr id="5" name="Content Placeholder 2"/>
          <p:cNvSpPr>
            <a:spLocks noGrp="1"/>
          </p:cNvSpPr>
          <p:nvPr>
            <p:ph idx="1"/>
          </p:nvPr>
        </p:nvSpPr>
        <p:spPr>
          <a:xfrm>
            <a:off x="457200" y="1219200"/>
            <a:ext cx="8458200" cy="5334000"/>
          </a:xfrm>
        </p:spPr>
        <p:txBody>
          <a:bodyPr>
            <a:noAutofit/>
          </a:bodyPr>
          <a:lstStyle/>
          <a:p>
            <a:r>
              <a:rPr lang="en-CA" sz="1800" dirty="0" smtClean="0"/>
              <a:t>If you want to bring changes in from someone else’s repository, which you originally forked from, you must add their URL to your list of repositories to fetch from.</a:t>
            </a:r>
          </a:p>
          <a:p>
            <a:pPr lvl="1"/>
            <a:r>
              <a:rPr lang="en-CA" sz="1800" dirty="0">
                <a:solidFill>
                  <a:schemeClr val="accent6"/>
                </a:solidFill>
              </a:rPr>
              <a:t>git remote </a:t>
            </a:r>
            <a:r>
              <a:rPr lang="en-CA" sz="1800" dirty="0" smtClean="0">
                <a:solidFill>
                  <a:schemeClr val="accent6"/>
                </a:solidFill>
              </a:rPr>
              <a:t>add cgrandin https</a:t>
            </a:r>
            <a:r>
              <a:rPr lang="en-CA" sz="1800" dirty="0">
                <a:solidFill>
                  <a:schemeClr val="accent6"/>
                </a:solidFill>
              </a:rPr>
              <a:t>://github.com/cgrandin/git-workshop </a:t>
            </a:r>
            <a:endParaRPr lang="en-CA" sz="1800" dirty="0" smtClean="0">
              <a:solidFill>
                <a:schemeClr val="accent6"/>
              </a:solidFill>
            </a:endParaRPr>
          </a:p>
          <a:p>
            <a:pPr lvl="1"/>
            <a:r>
              <a:rPr lang="en-CA" sz="1800" dirty="0">
                <a:solidFill>
                  <a:schemeClr val="accent6"/>
                </a:solidFill>
              </a:rPr>
              <a:t>g</a:t>
            </a:r>
            <a:r>
              <a:rPr lang="en-CA" sz="1800" dirty="0" smtClean="0">
                <a:solidFill>
                  <a:schemeClr val="accent6"/>
                </a:solidFill>
              </a:rPr>
              <a:t>it remote –v </a:t>
            </a:r>
            <a:r>
              <a:rPr lang="en-CA" sz="1800" dirty="0" smtClean="0"/>
              <a:t>should show you something like this:</a:t>
            </a:r>
          </a:p>
          <a:p>
            <a:pPr marL="914400" lvl="2" indent="0">
              <a:buNone/>
            </a:pPr>
            <a:r>
              <a:rPr lang="en-CA" sz="1400" dirty="0"/>
              <a:t>c</a:t>
            </a:r>
            <a:r>
              <a:rPr lang="en-CA" sz="1400" dirty="0" smtClean="0"/>
              <a:t>grandin https</a:t>
            </a:r>
            <a:r>
              <a:rPr lang="en-CA" sz="1400" dirty="0"/>
              <a:t>://</a:t>
            </a:r>
            <a:r>
              <a:rPr lang="en-CA" sz="1400" dirty="0" smtClean="0"/>
              <a:t>github.com/cgrandin/git-workshop </a:t>
            </a:r>
            <a:r>
              <a:rPr lang="en-CA" sz="1400" dirty="0"/>
              <a:t>(</a:t>
            </a:r>
            <a:r>
              <a:rPr lang="en-CA" sz="1400" dirty="0" smtClean="0"/>
              <a:t>fetch)</a:t>
            </a:r>
            <a:endParaRPr lang="en-CA" sz="1400" dirty="0"/>
          </a:p>
          <a:p>
            <a:pPr marL="914400" lvl="2" indent="0">
              <a:buNone/>
            </a:pPr>
            <a:r>
              <a:rPr lang="en-CA" sz="1400" dirty="0"/>
              <a:t>cgrandin https://github.com/cgrandin/git-workshop </a:t>
            </a:r>
            <a:r>
              <a:rPr lang="en-CA" sz="1400" dirty="0" smtClean="0"/>
              <a:t>(push)</a:t>
            </a:r>
            <a:endParaRPr lang="en-CA" sz="1400" dirty="0"/>
          </a:p>
          <a:p>
            <a:pPr marL="914400" lvl="2" indent="0">
              <a:buNone/>
            </a:pPr>
            <a:r>
              <a:rPr lang="en-CA" sz="1400" dirty="0" smtClean="0"/>
              <a:t>origin https</a:t>
            </a:r>
            <a:r>
              <a:rPr lang="en-CA" sz="1400" dirty="0"/>
              <a:t>://</a:t>
            </a:r>
            <a:r>
              <a:rPr lang="en-CA" sz="1400" dirty="0" smtClean="0"/>
              <a:t>github.com/{your git account name}/git-workshop (fetch</a:t>
            </a:r>
            <a:r>
              <a:rPr lang="en-CA" sz="1400" dirty="0"/>
              <a:t>)</a:t>
            </a:r>
          </a:p>
          <a:p>
            <a:pPr marL="914400" lvl="2" indent="0">
              <a:buNone/>
            </a:pPr>
            <a:r>
              <a:rPr lang="en-CA" sz="1400" dirty="0"/>
              <a:t>origin https</a:t>
            </a:r>
            <a:r>
              <a:rPr lang="en-CA" sz="1400" dirty="0" smtClean="0"/>
              <a:t>://</a:t>
            </a:r>
            <a:r>
              <a:rPr lang="en-CA" sz="1400" dirty="0"/>
              <a:t>github.com/{your git account name}/git-workshop </a:t>
            </a:r>
            <a:r>
              <a:rPr lang="en-CA" sz="1400" dirty="0" smtClean="0"/>
              <a:t>(push)</a:t>
            </a:r>
            <a:endParaRPr lang="en-CA" sz="1400" dirty="0"/>
          </a:p>
          <a:p>
            <a:pPr lvl="1"/>
            <a:r>
              <a:rPr lang="en-CA" sz="1800" dirty="0">
                <a:solidFill>
                  <a:schemeClr val="accent6"/>
                </a:solidFill>
              </a:rPr>
              <a:t>g</a:t>
            </a:r>
            <a:r>
              <a:rPr lang="en-CA" sz="1800" dirty="0" smtClean="0">
                <a:solidFill>
                  <a:schemeClr val="accent6"/>
                </a:solidFill>
              </a:rPr>
              <a:t>it fetch cgrandin</a:t>
            </a:r>
          </a:p>
          <a:p>
            <a:pPr marL="457200" lvl="1" indent="0">
              <a:buNone/>
            </a:pPr>
            <a:r>
              <a:rPr lang="en-CA" sz="1800" dirty="0" smtClean="0"/>
              <a:t>This command will create (or update) the cgrandin/master cache in your local repository. Look at the first figure in this PowerPoint to see this. You may now try to merge it with your local master:</a:t>
            </a:r>
          </a:p>
          <a:p>
            <a:pPr lvl="1"/>
            <a:r>
              <a:rPr lang="en-CA" sz="1800" dirty="0">
                <a:solidFill>
                  <a:schemeClr val="accent6"/>
                </a:solidFill>
              </a:rPr>
              <a:t>g</a:t>
            </a:r>
            <a:r>
              <a:rPr lang="en-CA" sz="1800" dirty="0" smtClean="0">
                <a:solidFill>
                  <a:schemeClr val="accent6"/>
                </a:solidFill>
              </a:rPr>
              <a:t>it checkout master</a:t>
            </a:r>
          </a:p>
          <a:p>
            <a:pPr lvl="1"/>
            <a:r>
              <a:rPr lang="en-CA" sz="1800" dirty="0" smtClean="0">
                <a:solidFill>
                  <a:schemeClr val="accent6"/>
                </a:solidFill>
              </a:rPr>
              <a:t>git merge cgrandin/master</a:t>
            </a:r>
          </a:p>
          <a:p>
            <a:pPr marL="457200" lvl="1" indent="0">
              <a:buNone/>
            </a:pPr>
            <a:r>
              <a:rPr lang="en-CA" sz="1800" dirty="0"/>
              <a:t>To fetch all branches from someone’s repository</a:t>
            </a:r>
            <a:r>
              <a:rPr lang="en-CA" sz="1800" dirty="0" smtClean="0"/>
              <a:t>, use:</a:t>
            </a:r>
          </a:p>
          <a:p>
            <a:pPr lvl="1"/>
            <a:r>
              <a:rPr lang="en-CA" sz="1800" dirty="0" smtClean="0">
                <a:solidFill>
                  <a:schemeClr val="accent6"/>
                </a:solidFill>
              </a:rPr>
              <a:t>git </a:t>
            </a:r>
            <a:r>
              <a:rPr lang="en-CA" sz="1800" dirty="0">
                <a:solidFill>
                  <a:schemeClr val="accent6"/>
                </a:solidFill>
              </a:rPr>
              <a:t>fetch </a:t>
            </a:r>
            <a:r>
              <a:rPr lang="en-CA" sz="1800" dirty="0" smtClean="0">
                <a:solidFill>
                  <a:schemeClr val="accent6"/>
                </a:solidFill>
              </a:rPr>
              <a:t>–all </a:t>
            </a:r>
            <a:r>
              <a:rPr lang="en-CA" sz="1800" dirty="0" smtClean="0">
                <a:solidFill>
                  <a:schemeClr val="accent6"/>
                </a:solidFill>
              </a:rPr>
              <a:t>cgrandin</a:t>
            </a:r>
            <a:endParaRPr lang="en-CA" sz="1800" dirty="0">
              <a:solidFill>
                <a:schemeClr val="accent6"/>
              </a:solidFill>
            </a:endParaRPr>
          </a:p>
          <a:p>
            <a:pPr marL="457200" lvl="1" indent="0">
              <a:buNone/>
            </a:pPr>
            <a:r>
              <a:rPr lang="en-CA" sz="1800" dirty="0"/>
              <a:t>To fetch </a:t>
            </a:r>
            <a:r>
              <a:rPr lang="en-CA" sz="1800" dirty="0" smtClean="0"/>
              <a:t>all remotes</a:t>
            </a:r>
          </a:p>
          <a:p>
            <a:pPr lvl="1"/>
            <a:r>
              <a:rPr lang="en-CA" sz="1800" dirty="0">
                <a:solidFill>
                  <a:schemeClr val="accent6"/>
                </a:solidFill>
              </a:rPr>
              <a:t>g</a:t>
            </a:r>
            <a:r>
              <a:rPr lang="en-CA" sz="1800" dirty="0" smtClean="0">
                <a:solidFill>
                  <a:schemeClr val="accent6"/>
                </a:solidFill>
              </a:rPr>
              <a:t>it remote update</a:t>
            </a:r>
            <a:endParaRPr lang="en-CA" sz="1800" dirty="0" smtClean="0">
              <a:solidFill>
                <a:schemeClr val="accent6"/>
              </a:solidFill>
            </a:endParaRPr>
          </a:p>
        </p:txBody>
      </p:sp>
    </p:spTree>
    <p:extLst>
      <p:ext uri="{BB962C8B-B14F-4D97-AF65-F5344CB8AC3E}">
        <p14:creationId xmlns:p14="http://schemas.microsoft.com/office/powerpoint/2010/main" val="369551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Undoing commits</a:t>
            </a:r>
            <a:endParaRPr lang="en-CA" dirty="0"/>
          </a:p>
        </p:txBody>
      </p:sp>
      <p:sp>
        <p:nvSpPr>
          <p:cNvPr id="5" name="Content Placeholder 2"/>
          <p:cNvSpPr>
            <a:spLocks noGrp="1"/>
          </p:cNvSpPr>
          <p:nvPr>
            <p:ph idx="1"/>
          </p:nvPr>
        </p:nvSpPr>
        <p:spPr>
          <a:xfrm>
            <a:off x="457200" y="1219200"/>
            <a:ext cx="8458200" cy="5334000"/>
          </a:xfrm>
        </p:spPr>
        <p:txBody>
          <a:bodyPr>
            <a:noAutofit/>
          </a:bodyPr>
          <a:lstStyle/>
          <a:p>
            <a:pPr marL="0" indent="0">
              <a:buNone/>
            </a:pPr>
            <a:r>
              <a:rPr lang="en-CA" sz="1800" dirty="0" smtClean="0"/>
              <a:t>If you made an error in a commit, you have two choices to undo it:</a:t>
            </a:r>
          </a:p>
          <a:p>
            <a:pPr>
              <a:buFont typeface="+mj-lt"/>
              <a:buAutoNum type="arabicPeriod"/>
            </a:pPr>
            <a:r>
              <a:rPr lang="en-CA" sz="1800" i="1" dirty="0">
                <a:solidFill>
                  <a:srgbClr val="FF0000"/>
                </a:solidFill>
              </a:rPr>
              <a:t>git reset --soft </a:t>
            </a:r>
            <a:r>
              <a:rPr lang="en-CA" sz="1800" i="1" dirty="0" smtClean="0">
                <a:solidFill>
                  <a:srgbClr val="FF0000"/>
                </a:solidFill>
              </a:rPr>
              <a:t>HEAD~1</a:t>
            </a:r>
          </a:p>
          <a:p>
            <a:pPr lvl="1"/>
            <a:r>
              <a:rPr lang="en-CA" sz="1800" i="1" dirty="0" smtClean="0"/>
              <a:t>This is the best choice, all your changes are saved and the commit is removed from the commit list. It’s like your UNDO </a:t>
            </a:r>
            <a:r>
              <a:rPr lang="en-CA" sz="1800" i="1" dirty="0" smtClean="0"/>
              <a:t>button, as long as you haven’t pushed.</a:t>
            </a:r>
            <a:endParaRPr lang="en-CA" sz="1800" i="1" dirty="0" smtClean="0"/>
          </a:p>
          <a:p>
            <a:pPr>
              <a:buFont typeface="+mj-lt"/>
              <a:buAutoNum type="arabicPeriod"/>
            </a:pPr>
            <a:r>
              <a:rPr lang="en-CA" sz="1800" i="1" dirty="0" smtClean="0">
                <a:solidFill>
                  <a:srgbClr val="FF0000"/>
                </a:solidFill>
              </a:rPr>
              <a:t>git reset --hard HEAD~1</a:t>
            </a:r>
          </a:p>
          <a:p>
            <a:pPr lvl="1"/>
            <a:r>
              <a:rPr lang="en-CA" sz="1800" i="1" dirty="0" smtClean="0"/>
              <a:t>Destroys all your changes since your last commit. There is still a way to resurrect these changes if you make a mistake, but it involves some more advanced manipulations in Git.</a:t>
            </a:r>
          </a:p>
          <a:p>
            <a:pPr marL="0" indent="0">
              <a:buNone/>
            </a:pPr>
            <a:endParaRPr lang="en-CA" sz="1800" dirty="0">
              <a:solidFill>
                <a:schemeClr val="accent6"/>
              </a:solidFill>
            </a:endParaRPr>
          </a:p>
          <a:p>
            <a:pPr marL="0" indent="0">
              <a:buNone/>
            </a:pPr>
            <a:r>
              <a:rPr lang="en-CA" sz="1800" dirty="0" smtClean="0"/>
              <a:t>See this webpage for a nice explanation of it:</a:t>
            </a:r>
            <a:endParaRPr lang="en-CA" sz="1800" dirty="0"/>
          </a:p>
          <a:p>
            <a:pPr marL="0" indent="0">
              <a:buNone/>
            </a:pPr>
            <a:r>
              <a:rPr lang="en-CA" sz="1800" dirty="0" smtClean="0">
                <a:solidFill>
                  <a:schemeClr val="accent6"/>
                </a:solidFill>
                <a:hlinkClick r:id="rId2"/>
              </a:rPr>
              <a:t>http</a:t>
            </a:r>
            <a:r>
              <a:rPr lang="en-CA" sz="1800" dirty="0">
                <a:solidFill>
                  <a:schemeClr val="accent6"/>
                </a:solidFill>
                <a:hlinkClick r:id="rId2"/>
              </a:rPr>
              <a:t>://</a:t>
            </a:r>
            <a:r>
              <a:rPr lang="en-CA" sz="1800" dirty="0" smtClean="0">
                <a:solidFill>
                  <a:schemeClr val="accent6"/>
                </a:solidFill>
                <a:hlinkClick r:id="rId2"/>
              </a:rPr>
              <a:t>stackoverflow.com/questions/927358/how-to-undo-the-last-git-commit/6866485#6866485</a:t>
            </a:r>
            <a:endParaRPr lang="en-CA" sz="1800" dirty="0" smtClean="0">
              <a:solidFill>
                <a:schemeClr val="accent6"/>
              </a:solidFill>
            </a:endParaRPr>
          </a:p>
          <a:p>
            <a:pPr marL="0" indent="0">
              <a:buNone/>
            </a:pPr>
            <a:endParaRPr lang="en-CA" sz="1800" dirty="0" smtClean="0">
              <a:solidFill>
                <a:schemeClr val="accent6"/>
              </a:solidFill>
            </a:endParaRPr>
          </a:p>
        </p:txBody>
      </p:sp>
    </p:spTree>
    <p:extLst>
      <p:ext uri="{BB962C8B-B14F-4D97-AF65-F5344CB8AC3E}">
        <p14:creationId xmlns:p14="http://schemas.microsoft.com/office/powerpoint/2010/main" val="959379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Blame</a:t>
            </a:r>
            <a:endParaRPr lang="en-CA" dirty="0"/>
          </a:p>
        </p:txBody>
      </p:sp>
      <p:sp>
        <p:nvSpPr>
          <p:cNvPr id="3" name="Content Placeholder 2"/>
          <p:cNvSpPr>
            <a:spLocks noGrp="1"/>
          </p:cNvSpPr>
          <p:nvPr>
            <p:ph idx="1"/>
          </p:nvPr>
        </p:nvSpPr>
        <p:spPr>
          <a:xfrm>
            <a:off x="457200" y="1143000"/>
            <a:ext cx="8229600" cy="4983163"/>
          </a:xfrm>
        </p:spPr>
        <p:txBody>
          <a:bodyPr>
            <a:normAutofit/>
          </a:bodyPr>
          <a:lstStyle/>
          <a:p>
            <a:pPr marL="0" indent="0">
              <a:buNone/>
            </a:pPr>
            <a:r>
              <a:rPr lang="en-CA" sz="1800" dirty="0" smtClean="0"/>
              <a:t>See who is responsible for every line of code in a given file.</a:t>
            </a:r>
            <a:endParaRPr lang="en-CA" sz="1800" dirty="0" smtClean="0"/>
          </a:p>
          <a:p>
            <a:pPr marL="0" indent="0">
              <a:buNone/>
            </a:pPr>
            <a:r>
              <a:rPr lang="en-CA" sz="1800" i="1" dirty="0" smtClean="0">
                <a:solidFill>
                  <a:srgbClr val="FF0000"/>
                </a:solidFill>
              </a:rPr>
              <a:t>git </a:t>
            </a:r>
            <a:r>
              <a:rPr lang="en-CA" sz="1800" i="1" dirty="0" smtClean="0">
                <a:solidFill>
                  <a:srgbClr val="FF0000"/>
                </a:solidFill>
              </a:rPr>
              <a:t>blame filename</a:t>
            </a:r>
            <a:endParaRPr lang="en-CA" sz="1800" dirty="0" smtClean="0"/>
          </a:p>
          <a:p>
            <a:pPr marL="0" indent="0">
              <a:buNone/>
            </a:pPr>
            <a:endParaRPr lang="en-CA" sz="1800" dirty="0"/>
          </a:p>
          <a:p>
            <a:pPr marL="0" indent="0">
              <a:buNone/>
            </a:pPr>
            <a:r>
              <a:rPr lang="en-CA" sz="1800" dirty="0" smtClean="0"/>
              <a:t>If you want to save the results to a text file so you can search for a particular author or time/date then do this:</a:t>
            </a:r>
          </a:p>
          <a:p>
            <a:pPr marL="0" indent="0">
              <a:buNone/>
            </a:pPr>
            <a:endParaRPr lang="en-CA" sz="1800" i="1" dirty="0" smtClean="0">
              <a:solidFill>
                <a:srgbClr val="FF0000"/>
              </a:solidFill>
            </a:endParaRPr>
          </a:p>
          <a:p>
            <a:pPr marL="0" indent="0">
              <a:buNone/>
            </a:pPr>
            <a:r>
              <a:rPr lang="en-CA" sz="1800" i="1" dirty="0" smtClean="0">
                <a:solidFill>
                  <a:srgbClr val="FF0000"/>
                </a:solidFill>
              </a:rPr>
              <a:t>git </a:t>
            </a:r>
            <a:r>
              <a:rPr lang="en-CA" sz="1800" i="1" dirty="0">
                <a:solidFill>
                  <a:srgbClr val="FF0000"/>
                </a:solidFill>
              </a:rPr>
              <a:t>blame </a:t>
            </a:r>
            <a:r>
              <a:rPr lang="en-CA" sz="1800" i="1" dirty="0" smtClean="0">
                <a:solidFill>
                  <a:srgbClr val="FF0000"/>
                </a:solidFill>
              </a:rPr>
              <a:t>filename &gt; log_file.txt</a:t>
            </a:r>
          </a:p>
          <a:p>
            <a:pPr marL="0" indent="0">
              <a:buNone/>
            </a:pPr>
            <a:r>
              <a:rPr lang="en-CA" sz="1800" dirty="0" smtClean="0"/>
              <a:t>Then open log_file.txt in any text editor to see the results.</a:t>
            </a:r>
            <a:endParaRPr lang="en-CA" sz="1800" dirty="0"/>
          </a:p>
          <a:p>
            <a:pPr marL="0" indent="0">
              <a:buNone/>
            </a:pPr>
            <a:endParaRPr lang="en-CA" sz="1800" dirty="0" smtClean="0"/>
          </a:p>
          <a:p>
            <a:pPr marL="0" indent="0">
              <a:buNone/>
            </a:pPr>
            <a:r>
              <a:rPr lang="en-CA" sz="1800" dirty="0" smtClean="0"/>
              <a:t>You can also do this in GitHub by clicking on a file link and then clicking “Blame”.</a:t>
            </a:r>
            <a:endParaRPr lang="en-CA" sz="1800" dirty="0"/>
          </a:p>
          <a:p>
            <a:pPr marL="0" indent="0">
              <a:buNone/>
            </a:pPr>
            <a:endParaRPr lang="en-CA" sz="1800" dirty="0"/>
          </a:p>
          <a:p>
            <a:pPr marL="0" indent="0">
              <a:buNone/>
            </a:pPr>
            <a:endParaRPr lang="en-CA" sz="1800" i="1" dirty="0"/>
          </a:p>
        </p:txBody>
      </p:sp>
    </p:spTree>
    <p:extLst>
      <p:ext uri="{BB962C8B-B14F-4D97-AF65-F5344CB8AC3E}">
        <p14:creationId xmlns:p14="http://schemas.microsoft.com/office/powerpoint/2010/main" val="538936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88901"/>
            <a:ext cx="6019800" cy="7023101"/>
          </a:xfrm>
        </p:spPr>
      </p:pic>
    </p:spTree>
    <p:extLst>
      <p:ext uri="{BB962C8B-B14F-4D97-AF65-F5344CB8AC3E}">
        <p14:creationId xmlns:p14="http://schemas.microsoft.com/office/powerpoint/2010/main" val="626581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SVN</a:t>
            </a:r>
            <a:endParaRPr lang="en-CA" dirty="0"/>
          </a:p>
        </p:txBody>
      </p:sp>
      <p:sp>
        <p:nvSpPr>
          <p:cNvPr id="3" name="Content Placeholder 2"/>
          <p:cNvSpPr>
            <a:spLocks noGrp="1"/>
          </p:cNvSpPr>
          <p:nvPr>
            <p:ph idx="1"/>
          </p:nvPr>
        </p:nvSpPr>
        <p:spPr>
          <a:xfrm>
            <a:off x="381000" y="1143000"/>
            <a:ext cx="8229600" cy="2667000"/>
          </a:xfrm>
        </p:spPr>
        <p:txBody>
          <a:bodyPr>
            <a:normAutofit fontScale="92500" lnSpcReduction="10000"/>
          </a:bodyPr>
          <a:lstStyle/>
          <a:p>
            <a:r>
              <a:rPr lang="en-CA" sz="1800" dirty="0" smtClean="0"/>
              <a:t>SVN (subversion) is a </a:t>
            </a:r>
            <a:r>
              <a:rPr lang="en-CA" sz="1800" i="1" dirty="0" smtClean="0"/>
              <a:t>centralized</a:t>
            </a:r>
            <a:r>
              <a:rPr lang="en-CA" sz="1800" dirty="0" smtClean="0"/>
              <a:t> version control system used by many. Google code uses it, the ADMB project uses it.</a:t>
            </a:r>
          </a:p>
          <a:p>
            <a:r>
              <a:rPr lang="en-CA" sz="1800" dirty="0" smtClean="0"/>
              <a:t>It requires a dedicated computer running SVN </a:t>
            </a:r>
            <a:r>
              <a:rPr lang="en-CA" sz="1800" i="1" dirty="0" smtClean="0"/>
              <a:t>server</a:t>
            </a:r>
            <a:r>
              <a:rPr lang="en-CA" sz="1800" dirty="0" smtClean="0"/>
              <a:t> software.</a:t>
            </a:r>
          </a:p>
          <a:p>
            <a:r>
              <a:rPr lang="en-CA" sz="1800" dirty="0" smtClean="0"/>
              <a:t>Users on workstations require </a:t>
            </a:r>
            <a:r>
              <a:rPr lang="en-CA" sz="1800" i="1" dirty="0" smtClean="0"/>
              <a:t>client</a:t>
            </a:r>
            <a:r>
              <a:rPr lang="en-CA" sz="1800" dirty="0" smtClean="0"/>
              <a:t> software.</a:t>
            </a:r>
          </a:p>
          <a:p>
            <a:r>
              <a:rPr lang="en-CA" sz="1800" dirty="0" smtClean="0"/>
              <a:t>If you want information about changes to the repository, or commit logs, you must be connected to the internet and send the server your request.</a:t>
            </a:r>
          </a:p>
          <a:p>
            <a:r>
              <a:rPr lang="en-CA" sz="1800" dirty="0" smtClean="0"/>
              <a:t>Branches are created on the server </a:t>
            </a:r>
            <a:r>
              <a:rPr lang="en-CA" sz="1800" dirty="0" smtClean="0"/>
              <a:t>only, and are full copies of the original.</a:t>
            </a:r>
            <a:endParaRPr lang="en-CA" sz="1800" dirty="0" smtClean="0"/>
          </a:p>
          <a:p>
            <a:r>
              <a:rPr lang="en-CA" sz="1800" dirty="0" smtClean="0"/>
              <a:t>If the server’s hard drive fails and backups were incorrectly maintained you have permanently lost all information about the repository!</a:t>
            </a:r>
          </a:p>
          <a:p>
            <a:endParaRPr lang="en-CA"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515" y="3581400"/>
            <a:ext cx="3194919" cy="3056400"/>
          </a:xfrm>
          <a:prstGeom prst="rect">
            <a:avLst/>
          </a:prstGeom>
        </p:spPr>
      </p:pic>
      <p:sp>
        <p:nvSpPr>
          <p:cNvPr id="5" name="TextBox 4"/>
          <p:cNvSpPr txBox="1"/>
          <p:nvPr/>
        </p:nvSpPr>
        <p:spPr>
          <a:xfrm>
            <a:off x="4267200" y="6596390"/>
            <a:ext cx="4968027" cy="261610"/>
          </a:xfrm>
          <a:prstGeom prst="rect">
            <a:avLst/>
          </a:prstGeom>
          <a:noFill/>
        </p:spPr>
        <p:txBody>
          <a:bodyPr wrap="none" rtlCol="0">
            <a:spAutoFit/>
          </a:bodyPr>
          <a:lstStyle/>
          <a:p>
            <a:r>
              <a:rPr lang="en-CA" sz="1100" dirty="0"/>
              <a:t>Image from: http://homes.cs.washington.edu/~mernst/advice/version-control.html</a:t>
            </a:r>
          </a:p>
        </p:txBody>
      </p:sp>
    </p:spTree>
    <p:extLst>
      <p:ext uri="{BB962C8B-B14F-4D97-AF65-F5344CB8AC3E}">
        <p14:creationId xmlns:p14="http://schemas.microsoft.com/office/powerpoint/2010/main" val="38542261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CA" dirty="0" smtClean="0"/>
              <a:t>GIT</a:t>
            </a:r>
            <a:endParaRPr lang="en-CA" dirty="0"/>
          </a:p>
        </p:txBody>
      </p:sp>
      <p:sp>
        <p:nvSpPr>
          <p:cNvPr id="3" name="Content Placeholder 2"/>
          <p:cNvSpPr>
            <a:spLocks noGrp="1"/>
          </p:cNvSpPr>
          <p:nvPr>
            <p:ph idx="1"/>
          </p:nvPr>
        </p:nvSpPr>
        <p:spPr>
          <a:xfrm>
            <a:off x="381000" y="914400"/>
            <a:ext cx="8229600" cy="2667000"/>
          </a:xfrm>
        </p:spPr>
        <p:txBody>
          <a:bodyPr>
            <a:normAutofit fontScale="92500"/>
          </a:bodyPr>
          <a:lstStyle/>
          <a:p>
            <a:r>
              <a:rPr lang="en-CA" sz="1800" dirty="0" smtClean="0"/>
              <a:t>GIT is a </a:t>
            </a:r>
            <a:r>
              <a:rPr lang="en-CA" sz="1800" i="1" dirty="0" smtClean="0"/>
              <a:t>distributed</a:t>
            </a:r>
            <a:r>
              <a:rPr lang="en-CA" sz="1800" dirty="0" smtClean="0"/>
              <a:t> version control system. It was originally designed for Linux kernel developers in 2005.</a:t>
            </a:r>
          </a:p>
          <a:p>
            <a:r>
              <a:rPr lang="en-CA" sz="1800" dirty="0" smtClean="0"/>
              <a:t>No server required, but in team projects a master repository is used on a server, we will be using GitHub.com, but there are others.</a:t>
            </a:r>
          </a:p>
          <a:p>
            <a:r>
              <a:rPr lang="en-CA" sz="1800" dirty="0" smtClean="0"/>
              <a:t>If you want information about changes to the repository, or commit logs, it is all stored locally and no internet connection is required</a:t>
            </a:r>
            <a:r>
              <a:rPr lang="en-CA" sz="1800" dirty="0" smtClean="0"/>
              <a:t>.</a:t>
            </a:r>
          </a:p>
          <a:p>
            <a:r>
              <a:rPr lang="en-CA" sz="1800" dirty="0" smtClean="0"/>
              <a:t>Branches are created locally and are simply a 20-byte file write operation, no copying.</a:t>
            </a:r>
            <a:endParaRPr lang="en-CA" sz="1800" dirty="0" smtClean="0"/>
          </a:p>
          <a:p>
            <a:r>
              <a:rPr lang="en-CA" sz="1800" dirty="0" smtClean="0"/>
              <a:t>Because server communication is not required, GIT is 100 times faster than SVN (Drier, 2006).</a:t>
            </a:r>
          </a:p>
          <a:p>
            <a:endParaRPr lang="en-CA" sz="1800" dirty="0"/>
          </a:p>
        </p:txBody>
      </p:sp>
      <p:sp>
        <p:nvSpPr>
          <p:cNvPr id="5" name="TextBox 4"/>
          <p:cNvSpPr txBox="1"/>
          <p:nvPr/>
        </p:nvSpPr>
        <p:spPr>
          <a:xfrm>
            <a:off x="-47431" y="6629400"/>
            <a:ext cx="4543231" cy="246221"/>
          </a:xfrm>
          <a:prstGeom prst="rect">
            <a:avLst/>
          </a:prstGeom>
          <a:noFill/>
        </p:spPr>
        <p:txBody>
          <a:bodyPr wrap="none" rtlCol="0">
            <a:spAutoFit/>
          </a:bodyPr>
          <a:lstStyle/>
          <a:p>
            <a:r>
              <a:rPr lang="en-CA" sz="1000" dirty="0"/>
              <a:t>Image from: http://homes.cs.washington.edu/~mernst/advice/version-control.html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3581400"/>
            <a:ext cx="3972480" cy="3057952"/>
          </a:xfrm>
          <a:prstGeom prst="rect">
            <a:avLst/>
          </a:prstGeom>
        </p:spPr>
      </p:pic>
      <p:sp>
        <p:nvSpPr>
          <p:cNvPr id="7" name="TextBox 6"/>
          <p:cNvSpPr txBox="1"/>
          <p:nvPr/>
        </p:nvSpPr>
        <p:spPr>
          <a:xfrm>
            <a:off x="4572000" y="6427113"/>
            <a:ext cx="4666662" cy="430887"/>
          </a:xfrm>
          <a:prstGeom prst="rect">
            <a:avLst/>
          </a:prstGeom>
          <a:noFill/>
        </p:spPr>
        <p:txBody>
          <a:bodyPr wrap="none" rtlCol="0">
            <a:spAutoFit/>
          </a:bodyPr>
          <a:lstStyle/>
          <a:p>
            <a:r>
              <a:rPr lang="en-CA" sz="1100" dirty="0"/>
              <a:t>Dreier, Roland (2006-11-13). </a:t>
            </a:r>
            <a:r>
              <a:rPr lang="en-CA" sz="1100" dirty="0">
                <a:hlinkClick r:id="rId4"/>
              </a:rPr>
              <a:t>"Oh what a relief it is"</a:t>
            </a:r>
            <a:r>
              <a:rPr lang="en-CA" sz="1100" dirty="0"/>
              <a:t>., observing that "git log" </a:t>
            </a:r>
            <a:r>
              <a:rPr lang="en-CA" sz="1100" dirty="0" smtClean="0"/>
              <a:t/>
            </a:r>
            <a:br>
              <a:rPr lang="en-CA" sz="1100" dirty="0" smtClean="0"/>
            </a:br>
            <a:r>
              <a:rPr lang="en-CA" sz="1100" dirty="0" smtClean="0"/>
              <a:t>is </a:t>
            </a:r>
            <a:r>
              <a:rPr lang="en-CA" sz="1100" dirty="0"/>
              <a:t>100x faster than "</a:t>
            </a:r>
            <a:r>
              <a:rPr lang="en-CA" sz="1100" dirty="0" err="1"/>
              <a:t>svn</a:t>
            </a:r>
            <a:r>
              <a:rPr lang="en-CA" sz="1100" dirty="0"/>
              <a:t> log" because the latter has to contact a remote server.</a:t>
            </a:r>
          </a:p>
        </p:txBody>
      </p:sp>
    </p:spTree>
    <p:extLst>
      <p:ext uri="{BB962C8B-B14F-4D97-AF65-F5344CB8AC3E}">
        <p14:creationId xmlns:p14="http://schemas.microsoft.com/office/powerpoint/2010/main" val="86898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GIT </a:t>
            </a:r>
            <a:r>
              <a:rPr lang="en-CA" dirty="0" smtClean="0"/>
              <a:t>first steps</a:t>
            </a:r>
            <a:endParaRPr lang="en-CA" dirty="0"/>
          </a:p>
        </p:txBody>
      </p:sp>
      <p:sp>
        <p:nvSpPr>
          <p:cNvPr id="3" name="Content Placeholder 2"/>
          <p:cNvSpPr>
            <a:spLocks noGrp="1"/>
          </p:cNvSpPr>
          <p:nvPr>
            <p:ph idx="1"/>
          </p:nvPr>
        </p:nvSpPr>
        <p:spPr>
          <a:xfrm>
            <a:off x="457200" y="1143000"/>
            <a:ext cx="8229600" cy="5486400"/>
          </a:xfrm>
        </p:spPr>
        <p:txBody>
          <a:bodyPr>
            <a:normAutofit lnSpcReduction="10000"/>
          </a:bodyPr>
          <a:lstStyle/>
          <a:p>
            <a:pPr marL="0" indent="0">
              <a:buNone/>
            </a:pPr>
            <a:r>
              <a:rPr lang="en-CA" sz="1800" dirty="0" smtClean="0"/>
              <a:t>Decide on how you want to work. If you are:</a:t>
            </a:r>
          </a:p>
          <a:p>
            <a:r>
              <a:rPr lang="en-CA" sz="1800" dirty="0" smtClean="0"/>
              <a:t>Working </a:t>
            </a:r>
            <a:r>
              <a:rPr lang="en-CA" sz="1800" dirty="0" smtClean="0"/>
              <a:t>very closely </a:t>
            </a:r>
            <a:r>
              <a:rPr lang="en-CA" sz="1800" dirty="0" smtClean="0"/>
              <a:t>with someone – they </a:t>
            </a:r>
            <a:r>
              <a:rPr lang="en-CA" sz="1800" dirty="0"/>
              <a:t>s</a:t>
            </a:r>
            <a:r>
              <a:rPr lang="en-CA" sz="1800" dirty="0" smtClean="0"/>
              <a:t>hould be a </a:t>
            </a:r>
            <a:r>
              <a:rPr lang="en-CA" sz="1800" b="1" i="1" dirty="0" smtClean="0"/>
              <a:t>committer</a:t>
            </a:r>
            <a:r>
              <a:rPr lang="en-CA" sz="1800" dirty="0" smtClean="0"/>
              <a:t> to your project or you to theirs. If this is the choice you/they will need to be added as a collaborator to the project via the GitHub web interface.</a:t>
            </a:r>
          </a:p>
          <a:p>
            <a:r>
              <a:rPr lang="en-CA" sz="1800" dirty="0" smtClean="0"/>
              <a:t>Working asynchronously with someone – you should </a:t>
            </a:r>
            <a:r>
              <a:rPr lang="en-CA" sz="1800" b="1" i="1" dirty="0" smtClean="0"/>
              <a:t>fork</a:t>
            </a:r>
            <a:r>
              <a:rPr lang="en-CA" sz="1800" dirty="0" smtClean="0"/>
              <a:t> their project, which makes a copy on your GitHub account and treat that as your own. You can still pull and do merges from their project at any time so that you incorporate their changes and remain in-sync. </a:t>
            </a:r>
            <a:r>
              <a:rPr lang="en-CA" sz="1800" i="1" dirty="0" smtClean="0"/>
              <a:t>You will not be allowed to </a:t>
            </a:r>
            <a:r>
              <a:rPr lang="en-CA" sz="1800" b="1" i="1" dirty="0" smtClean="0"/>
              <a:t>push</a:t>
            </a:r>
            <a:r>
              <a:rPr lang="en-CA" sz="1800" i="1" dirty="0" smtClean="0"/>
              <a:t> your changes to their home project unless they added you as a committer, they have to </a:t>
            </a:r>
            <a:r>
              <a:rPr lang="en-CA" sz="1800" b="1" i="1" dirty="0" smtClean="0"/>
              <a:t>pull</a:t>
            </a:r>
            <a:r>
              <a:rPr lang="en-CA" sz="1800" i="1" dirty="0" smtClean="0"/>
              <a:t> yours (you send them a pull request in GitHub).</a:t>
            </a:r>
          </a:p>
          <a:p>
            <a:pPr marL="0" indent="0">
              <a:buNone/>
            </a:pPr>
            <a:r>
              <a:rPr lang="en-CA" sz="1800" dirty="0" smtClean="0"/>
              <a:t>Or, you can do both!</a:t>
            </a:r>
          </a:p>
          <a:p>
            <a:pPr marL="0" indent="0">
              <a:buNone/>
            </a:pPr>
            <a:endParaRPr lang="en-CA" sz="1800" dirty="0" smtClean="0"/>
          </a:p>
          <a:p>
            <a:pPr marL="0" indent="0">
              <a:buNone/>
            </a:pPr>
            <a:r>
              <a:rPr lang="en-CA" sz="1800" dirty="0" smtClean="0"/>
              <a:t>Clone the project from GitHub:</a:t>
            </a:r>
          </a:p>
          <a:p>
            <a:r>
              <a:rPr lang="en-CA" sz="1800" dirty="0" smtClean="0"/>
              <a:t>Open </a:t>
            </a:r>
            <a:r>
              <a:rPr lang="en-CA" sz="1800" dirty="0"/>
              <a:t>the Git </a:t>
            </a:r>
            <a:r>
              <a:rPr lang="en-CA" sz="1800" dirty="0" smtClean="0"/>
              <a:t>Shell</a:t>
            </a:r>
            <a:endParaRPr lang="en-CA" sz="1200" dirty="0"/>
          </a:p>
          <a:p>
            <a:r>
              <a:rPr lang="en-CA" sz="1800" i="1" dirty="0" smtClean="0">
                <a:solidFill>
                  <a:schemeClr val="accent6"/>
                </a:solidFill>
              </a:rPr>
              <a:t>git </a:t>
            </a:r>
            <a:r>
              <a:rPr lang="en-CA" sz="1800" i="1" dirty="0">
                <a:solidFill>
                  <a:schemeClr val="accent6"/>
                </a:solidFill>
              </a:rPr>
              <a:t>clone </a:t>
            </a:r>
            <a:r>
              <a:rPr lang="en-CA" sz="1800" i="1" dirty="0">
                <a:hlinkClick r:id="rId3"/>
              </a:rPr>
              <a:t>https://</a:t>
            </a:r>
            <a:r>
              <a:rPr lang="en-CA" sz="1800" i="1" dirty="0" smtClean="0">
                <a:hlinkClick r:id="rId3"/>
              </a:rPr>
              <a:t>github.com/cgrandin/git-workshop</a:t>
            </a:r>
            <a:endParaRPr lang="en-CA" sz="1800" i="1" dirty="0" smtClean="0"/>
          </a:p>
          <a:p>
            <a:r>
              <a:rPr lang="en-CA" sz="1800" i="1" dirty="0">
                <a:solidFill>
                  <a:schemeClr val="accent6"/>
                </a:solidFill>
              </a:rPr>
              <a:t>g</a:t>
            </a:r>
            <a:r>
              <a:rPr lang="en-CA" sz="1800" i="1" dirty="0" smtClean="0">
                <a:solidFill>
                  <a:schemeClr val="accent6"/>
                </a:solidFill>
              </a:rPr>
              <a:t>it </a:t>
            </a:r>
            <a:r>
              <a:rPr lang="en-CA" sz="1800" i="1" dirty="0">
                <a:solidFill>
                  <a:schemeClr val="accent6"/>
                </a:solidFill>
              </a:rPr>
              <a:t>clone </a:t>
            </a:r>
            <a:r>
              <a:rPr lang="en-CA" sz="1800" i="1" dirty="0">
                <a:hlinkClick r:id="rId4"/>
              </a:rPr>
              <a:t>https://</a:t>
            </a:r>
            <a:r>
              <a:rPr lang="en-CA" sz="1800" i="1" dirty="0" smtClean="0">
                <a:hlinkClick r:id="rId4"/>
              </a:rPr>
              <a:t>github.com/{Your-github-name}/iSCAM</a:t>
            </a:r>
            <a:r>
              <a:rPr lang="en-CA" sz="1800" i="1" dirty="0" smtClean="0"/>
              <a:t> </a:t>
            </a:r>
            <a:r>
              <a:rPr lang="en-CA" sz="1800" i="1" dirty="0" smtClean="0">
                <a:solidFill>
                  <a:srgbClr val="FF0000"/>
                </a:solidFill>
              </a:rPr>
              <a:t>(Do this later – it takes a long time)</a:t>
            </a:r>
          </a:p>
          <a:p>
            <a:r>
              <a:rPr lang="en-CA" sz="1800" i="1" dirty="0">
                <a:solidFill>
                  <a:schemeClr val="accent6"/>
                </a:solidFill>
              </a:rPr>
              <a:t>c</a:t>
            </a:r>
            <a:r>
              <a:rPr lang="en-CA" sz="1800" i="1" dirty="0" smtClean="0">
                <a:solidFill>
                  <a:schemeClr val="accent6"/>
                </a:solidFill>
              </a:rPr>
              <a:t>d git-workshop</a:t>
            </a:r>
          </a:p>
          <a:p>
            <a:pPr marL="0" indent="0">
              <a:buNone/>
            </a:pPr>
            <a:endParaRPr lang="en-CA" sz="1800" dirty="0" smtClean="0"/>
          </a:p>
          <a:p>
            <a:pPr marL="0" indent="0">
              <a:buNone/>
            </a:pPr>
            <a:endParaRPr lang="en-CA" sz="1800" i="1" dirty="0"/>
          </a:p>
          <a:p>
            <a:pPr marL="0" indent="0">
              <a:buNone/>
            </a:pPr>
            <a:endParaRPr lang="en-CA" sz="1800" i="1" dirty="0"/>
          </a:p>
        </p:txBody>
      </p:sp>
    </p:spTree>
    <p:extLst>
      <p:ext uri="{BB962C8B-B14F-4D97-AF65-F5344CB8AC3E}">
        <p14:creationId xmlns:p14="http://schemas.microsoft.com/office/powerpoint/2010/main" val="8622784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CA" dirty="0" smtClean="0"/>
              <a:t>GIT repository logic</a:t>
            </a:r>
            <a:endParaRPr lang="en-CA"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990600"/>
            <a:ext cx="7315200" cy="5724605"/>
          </a:xfrm>
        </p:spPr>
      </p:pic>
    </p:spTree>
    <p:extLst>
      <p:ext uri="{BB962C8B-B14F-4D97-AF65-F5344CB8AC3E}">
        <p14:creationId xmlns:p14="http://schemas.microsoft.com/office/powerpoint/2010/main" val="3815263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GIT repository logic</a:t>
            </a:r>
            <a:endParaRPr lang="en-CA" dirty="0"/>
          </a:p>
        </p:txBody>
      </p:sp>
      <p:sp>
        <p:nvSpPr>
          <p:cNvPr id="3" name="Content Placeholder 2"/>
          <p:cNvSpPr>
            <a:spLocks noGrp="1"/>
          </p:cNvSpPr>
          <p:nvPr>
            <p:ph idx="1"/>
          </p:nvPr>
        </p:nvSpPr>
        <p:spPr/>
        <p:txBody>
          <a:bodyPr>
            <a:normAutofit lnSpcReduction="10000"/>
          </a:bodyPr>
          <a:lstStyle/>
          <a:p>
            <a:pPr marL="0" indent="0">
              <a:buNone/>
            </a:pPr>
            <a:r>
              <a:rPr lang="en-CA" sz="1800" dirty="0" smtClean="0"/>
              <a:t>After running the </a:t>
            </a:r>
            <a:r>
              <a:rPr lang="en-CA" sz="1800" i="1" dirty="0" smtClean="0"/>
              <a:t>git clone</a:t>
            </a:r>
            <a:r>
              <a:rPr lang="en-CA" sz="1800" dirty="0" smtClean="0"/>
              <a:t> command successfully, there are three copies of the project on your machine:</a:t>
            </a:r>
          </a:p>
          <a:p>
            <a:pPr>
              <a:buFont typeface="+mj-lt"/>
              <a:buAutoNum type="arabicPeriod"/>
            </a:pPr>
            <a:r>
              <a:rPr lang="en-CA" sz="1800" i="1" dirty="0" smtClean="0">
                <a:solidFill>
                  <a:srgbClr val="FF0000"/>
                </a:solidFill>
              </a:rPr>
              <a:t>origin/master</a:t>
            </a:r>
            <a:r>
              <a:rPr lang="en-CA" sz="1800" dirty="0" smtClean="0">
                <a:solidFill>
                  <a:srgbClr val="FF0000"/>
                </a:solidFill>
              </a:rPr>
              <a:t> </a:t>
            </a:r>
            <a:r>
              <a:rPr lang="en-CA" sz="1800" dirty="0" smtClean="0"/>
              <a:t>- This is your local </a:t>
            </a:r>
            <a:r>
              <a:rPr lang="en-CA" sz="1800" dirty="0" smtClean="0"/>
              <a:t>cached copy </a:t>
            </a:r>
            <a:r>
              <a:rPr lang="en-CA" sz="1800" dirty="0" smtClean="0"/>
              <a:t>of the cloned repository. The only commands which will change this are </a:t>
            </a:r>
            <a:r>
              <a:rPr lang="en-CA" sz="1800" i="1" dirty="0" smtClean="0"/>
              <a:t>git </a:t>
            </a:r>
            <a:r>
              <a:rPr lang="en-CA" sz="1800" i="1" dirty="0" smtClean="0"/>
              <a:t>fetch, </a:t>
            </a:r>
            <a:r>
              <a:rPr lang="en-CA" sz="1800" dirty="0" smtClean="0"/>
              <a:t>which will update it to what is on the remote server, and </a:t>
            </a:r>
            <a:r>
              <a:rPr lang="en-CA" sz="1800" i="1" dirty="0" smtClean="0"/>
              <a:t>git push</a:t>
            </a:r>
            <a:r>
              <a:rPr lang="en-CA" sz="1800" dirty="0" smtClean="0"/>
              <a:t>, which will push your changes to GitHub and update your local copy.</a:t>
            </a:r>
          </a:p>
          <a:p>
            <a:pPr>
              <a:buFont typeface="+mj-lt"/>
              <a:buAutoNum type="arabicPeriod"/>
            </a:pPr>
            <a:r>
              <a:rPr lang="en-CA" sz="1800" i="1" dirty="0" smtClean="0">
                <a:solidFill>
                  <a:srgbClr val="FF0000"/>
                </a:solidFill>
              </a:rPr>
              <a:t>master</a:t>
            </a:r>
            <a:r>
              <a:rPr lang="en-CA" sz="1800" i="1" dirty="0" smtClean="0"/>
              <a:t> – </a:t>
            </a:r>
            <a:r>
              <a:rPr lang="en-CA" sz="1800" dirty="0" smtClean="0"/>
              <a:t>This is your local repository’s main (default) branch. When you do a </a:t>
            </a:r>
            <a:r>
              <a:rPr lang="en-CA" sz="1800" i="1" dirty="0" smtClean="0"/>
              <a:t>git commit</a:t>
            </a:r>
            <a:r>
              <a:rPr lang="en-CA" sz="1800" dirty="0" smtClean="0"/>
              <a:t> this will be changed.</a:t>
            </a:r>
          </a:p>
          <a:p>
            <a:pPr>
              <a:buFont typeface="+mj-lt"/>
              <a:buAutoNum type="arabicPeriod"/>
            </a:pPr>
            <a:r>
              <a:rPr lang="en-CA" sz="1800" dirty="0" smtClean="0">
                <a:solidFill>
                  <a:srgbClr val="FF0000"/>
                </a:solidFill>
              </a:rPr>
              <a:t>Working copy</a:t>
            </a:r>
            <a:r>
              <a:rPr lang="en-CA" sz="1800" dirty="0" smtClean="0"/>
              <a:t> – These are the files you are working on. They must be committed to your local </a:t>
            </a:r>
            <a:r>
              <a:rPr lang="en-CA" sz="1800" i="1" dirty="0" smtClean="0"/>
              <a:t>master</a:t>
            </a:r>
            <a:r>
              <a:rPr lang="en-CA" sz="1800" dirty="0" smtClean="0"/>
              <a:t> repository before any changes are seen by git.</a:t>
            </a:r>
          </a:p>
          <a:p>
            <a:pPr marL="0" indent="0">
              <a:buNone/>
            </a:pPr>
            <a:endParaRPr lang="en-CA" sz="1800" dirty="0" smtClean="0"/>
          </a:p>
          <a:p>
            <a:pPr marL="0" indent="0">
              <a:buNone/>
            </a:pPr>
            <a:r>
              <a:rPr lang="en-CA" sz="1800" dirty="0" smtClean="0"/>
              <a:t>The remote server, in this case Github.com, holds one branch. This is called:</a:t>
            </a:r>
          </a:p>
          <a:p>
            <a:pPr marL="0" indent="0">
              <a:buNone/>
            </a:pPr>
            <a:r>
              <a:rPr lang="en-CA" sz="1800" i="1" dirty="0" smtClean="0">
                <a:solidFill>
                  <a:srgbClr val="FF0000"/>
                </a:solidFill>
              </a:rPr>
              <a:t>origin master</a:t>
            </a:r>
            <a:endParaRPr lang="en-CA" sz="1800" i="1" dirty="0"/>
          </a:p>
          <a:p>
            <a:pPr marL="0" indent="0">
              <a:buNone/>
            </a:pPr>
            <a:r>
              <a:rPr lang="en-CA" sz="1800" dirty="0" smtClean="0"/>
              <a:t>Note the space between origin and master, unlike your local cached copy of it which is </a:t>
            </a:r>
            <a:r>
              <a:rPr lang="en-CA" sz="1800" i="1" dirty="0" smtClean="0"/>
              <a:t>origin/master.</a:t>
            </a:r>
            <a:endParaRPr lang="en-CA" sz="1800" i="1" dirty="0"/>
          </a:p>
        </p:txBody>
      </p:sp>
    </p:spTree>
    <p:extLst>
      <p:ext uri="{BB962C8B-B14F-4D97-AF65-F5344CB8AC3E}">
        <p14:creationId xmlns:p14="http://schemas.microsoft.com/office/powerpoint/2010/main" val="3931846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GIT Shell (posh-git)</a:t>
            </a:r>
            <a:endParaRPr lang="en-CA" dirty="0"/>
          </a:p>
        </p:txBody>
      </p:sp>
      <p:sp>
        <p:nvSpPr>
          <p:cNvPr id="3" name="Content Placeholder 2"/>
          <p:cNvSpPr>
            <a:spLocks noGrp="1"/>
          </p:cNvSpPr>
          <p:nvPr>
            <p:ph idx="1"/>
          </p:nvPr>
        </p:nvSpPr>
        <p:spPr>
          <a:xfrm>
            <a:off x="457200" y="1600200"/>
            <a:ext cx="8229600" cy="5181600"/>
          </a:xfrm>
        </p:spPr>
        <p:txBody>
          <a:bodyPr>
            <a:noAutofit/>
          </a:bodyPr>
          <a:lstStyle/>
          <a:p>
            <a:r>
              <a:rPr lang="en-CA" sz="1600" dirty="0"/>
              <a:t>p</a:t>
            </a:r>
            <a:r>
              <a:rPr lang="en-CA" sz="1600" dirty="0" smtClean="0"/>
              <a:t>osh-git is based on a Microsoft Powershell</a:t>
            </a:r>
            <a:r>
              <a:rPr lang="en-CA" sz="1600" dirty="0"/>
              <a:t> </a:t>
            </a:r>
            <a:r>
              <a:rPr lang="en-CA" sz="1600" dirty="0" smtClean="0"/>
              <a:t>command prompt.</a:t>
            </a:r>
            <a:endParaRPr lang="en-CA" sz="1600" dirty="0"/>
          </a:p>
          <a:p>
            <a:endParaRPr lang="en-CA" sz="1600" dirty="0" smtClean="0"/>
          </a:p>
          <a:p>
            <a:endParaRPr lang="en-CA" sz="1600" dirty="0"/>
          </a:p>
          <a:p>
            <a:endParaRPr lang="en-CA" sz="1600" dirty="0" smtClean="0"/>
          </a:p>
          <a:p>
            <a:r>
              <a:rPr lang="en-CA" sz="1600" dirty="0" smtClean="0"/>
              <a:t>The blue text </a:t>
            </a:r>
            <a:r>
              <a:rPr lang="en-CA" sz="1600" dirty="0" smtClean="0">
                <a:solidFill>
                  <a:srgbClr val="00B0F0"/>
                </a:solidFill>
              </a:rPr>
              <a:t>master</a:t>
            </a:r>
            <a:r>
              <a:rPr lang="en-CA" sz="1600" dirty="0" smtClean="0"/>
              <a:t> tells you which branch you are currently in.</a:t>
            </a:r>
          </a:p>
          <a:p>
            <a:r>
              <a:rPr lang="en-CA" sz="1600" dirty="0" smtClean="0"/>
              <a:t>The </a:t>
            </a:r>
            <a:r>
              <a:rPr lang="en-CA" sz="1600" dirty="0" smtClean="0">
                <a:solidFill>
                  <a:srgbClr val="FF0000"/>
                </a:solidFill>
              </a:rPr>
              <a:t>+ </a:t>
            </a:r>
            <a:r>
              <a:rPr lang="en-CA" sz="1600" dirty="0" smtClean="0"/>
              <a:t>tells you how many files have been added in your working copy when compared with your local repository.</a:t>
            </a:r>
          </a:p>
          <a:p>
            <a:r>
              <a:rPr lang="en-CA" sz="1600" dirty="0" smtClean="0"/>
              <a:t>The </a:t>
            </a:r>
            <a:r>
              <a:rPr lang="en-CA" sz="1600" dirty="0" smtClean="0">
                <a:solidFill>
                  <a:srgbClr val="FF0000"/>
                </a:solidFill>
              </a:rPr>
              <a:t>~ </a:t>
            </a:r>
            <a:r>
              <a:rPr lang="en-CA" sz="1600" dirty="0" smtClean="0"/>
              <a:t>tells you </a:t>
            </a:r>
            <a:r>
              <a:rPr lang="en-CA" sz="1600" dirty="0"/>
              <a:t>how many files have been modified in your working copy when compared with your local repository</a:t>
            </a:r>
            <a:r>
              <a:rPr lang="en-CA" sz="1600" dirty="0" smtClean="0"/>
              <a:t>.</a:t>
            </a:r>
          </a:p>
          <a:p>
            <a:r>
              <a:rPr lang="en-CA" sz="1600" dirty="0"/>
              <a:t>The </a:t>
            </a:r>
            <a:r>
              <a:rPr lang="en-CA" sz="1600" dirty="0" smtClean="0">
                <a:solidFill>
                  <a:srgbClr val="FF0000"/>
                </a:solidFill>
              </a:rPr>
              <a:t>- </a:t>
            </a:r>
            <a:r>
              <a:rPr lang="en-CA" sz="1600" dirty="0"/>
              <a:t>tells you how many files have been </a:t>
            </a:r>
            <a:r>
              <a:rPr lang="en-CA" sz="1600" dirty="0" smtClean="0"/>
              <a:t>deleted </a:t>
            </a:r>
            <a:r>
              <a:rPr lang="en-CA" sz="1600" dirty="0"/>
              <a:t>in your working copy when compared with your local repository</a:t>
            </a:r>
            <a:r>
              <a:rPr lang="en-CA" sz="1600" dirty="0" smtClean="0"/>
              <a:t>.</a:t>
            </a:r>
          </a:p>
          <a:p>
            <a:r>
              <a:rPr lang="en-CA" sz="1600" dirty="0" smtClean="0"/>
              <a:t>The </a:t>
            </a:r>
            <a:r>
              <a:rPr lang="en-CA" sz="1600" dirty="0" smtClean="0">
                <a:solidFill>
                  <a:srgbClr val="FF0000"/>
                </a:solidFill>
              </a:rPr>
              <a:t>!</a:t>
            </a:r>
            <a:r>
              <a:rPr lang="en-CA" sz="1600" dirty="0" smtClean="0"/>
              <a:t> tells you how many files in your working copy are in a conflicted state</a:t>
            </a:r>
            <a:r>
              <a:rPr lang="en-CA" sz="1600" dirty="0"/>
              <a:t> when compared with your local repository.</a:t>
            </a:r>
            <a:endParaRPr lang="en-CA" sz="1600" dirty="0" smtClean="0"/>
          </a:p>
          <a:p>
            <a:r>
              <a:rPr lang="en-CA" sz="1600" dirty="0" smtClean="0"/>
              <a:t>A trailing </a:t>
            </a:r>
            <a:r>
              <a:rPr lang="en-CA" sz="1600" dirty="0" smtClean="0">
                <a:solidFill>
                  <a:srgbClr val="FF0000"/>
                </a:solidFill>
              </a:rPr>
              <a:t>!</a:t>
            </a:r>
            <a:r>
              <a:rPr lang="en-CA" sz="1600" dirty="0" smtClean="0"/>
              <a:t> Means that there are untracked files which have not been added to GIT.</a:t>
            </a:r>
          </a:p>
          <a:p>
            <a:r>
              <a:rPr lang="en-CA" sz="1600" i="1" dirty="0" smtClean="0"/>
              <a:t>This does not reflect your working copy’s status compared to the GitHub repository.</a:t>
            </a:r>
          </a:p>
          <a:p>
            <a:r>
              <a:rPr lang="en-CA" sz="1600" dirty="0"/>
              <a:t>p</a:t>
            </a:r>
            <a:r>
              <a:rPr lang="en-CA" sz="1600" dirty="0" smtClean="0"/>
              <a:t>osh-git is explained in detail here: </a:t>
            </a:r>
            <a:r>
              <a:rPr lang="en-CA" sz="1600" i="1" dirty="0" smtClean="0">
                <a:hlinkClick r:id="rId2"/>
              </a:rPr>
              <a:t>https</a:t>
            </a:r>
            <a:r>
              <a:rPr lang="en-CA" sz="1600" i="1" dirty="0">
                <a:hlinkClick r:id="rId2"/>
              </a:rPr>
              <a:t>://</a:t>
            </a:r>
            <a:r>
              <a:rPr lang="en-CA" sz="1600" i="1" dirty="0" smtClean="0">
                <a:hlinkClick r:id="rId2"/>
              </a:rPr>
              <a:t>github.com/dahlbyk/posh-git</a:t>
            </a:r>
            <a:endParaRPr lang="en-CA" sz="1600" i="1" dirty="0" smtClean="0"/>
          </a:p>
          <a:p>
            <a:pPr marL="0" indent="0">
              <a:buNone/>
            </a:pPr>
            <a:endParaRPr lang="en-CA" sz="1600" i="1" dirty="0"/>
          </a:p>
          <a:p>
            <a:endParaRPr lang="en-CA"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981200"/>
            <a:ext cx="8609524" cy="685800"/>
          </a:xfrm>
          <a:prstGeom prst="rect">
            <a:avLst/>
          </a:prstGeom>
        </p:spPr>
      </p:pic>
    </p:spTree>
    <p:extLst>
      <p:ext uri="{BB962C8B-B14F-4D97-AF65-F5344CB8AC3E}">
        <p14:creationId xmlns:p14="http://schemas.microsoft.com/office/powerpoint/2010/main" val="11504879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CA" dirty="0"/>
              <a:t>GIT </a:t>
            </a:r>
            <a:r>
              <a:rPr lang="en-CA" dirty="0" smtClean="0"/>
              <a:t>commands (1) – modifying a file</a:t>
            </a:r>
            <a:endParaRPr lang="en-CA" dirty="0"/>
          </a:p>
        </p:txBody>
      </p:sp>
      <p:sp>
        <p:nvSpPr>
          <p:cNvPr id="3" name="Content Placeholder 2"/>
          <p:cNvSpPr>
            <a:spLocks noGrp="1"/>
          </p:cNvSpPr>
          <p:nvPr>
            <p:ph idx="1"/>
          </p:nvPr>
        </p:nvSpPr>
        <p:spPr>
          <a:xfrm>
            <a:off x="381000" y="1066800"/>
            <a:ext cx="8305800" cy="5486400"/>
          </a:xfrm>
        </p:spPr>
        <p:txBody>
          <a:bodyPr>
            <a:normAutofit fontScale="92500" lnSpcReduction="20000"/>
          </a:bodyPr>
          <a:lstStyle/>
          <a:p>
            <a:pPr marL="0" indent="0">
              <a:buNone/>
            </a:pPr>
            <a:r>
              <a:rPr lang="en-CA" sz="1800" dirty="0" smtClean="0"/>
              <a:t>In the posh-git shell, try these commands:</a:t>
            </a:r>
          </a:p>
          <a:p>
            <a:pPr marL="0" indent="0">
              <a:buNone/>
            </a:pPr>
            <a:r>
              <a:rPr lang="en-CA" sz="1800" i="1" dirty="0" smtClean="0">
                <a:solidFill>
                  <a:schemeClr val="accent6"/>
                </a:solidFill>
              </a:rPr>
              <a:t>git </a:t>
            </a:r>
            <a:r>
              <a:rPr lang="en-CA" sz="1800" i="1" dirty="0">
                <a:solidFill>
                  <a:schemeClr val="accent6"/>
                </a:solidFill>
              </a:rPr>
              <a:t>status</a:t>
            </a:r>
          </a:p>
          <a:p>
            <a:pPr marL="0" indent="0">
              <a:buNone/>
            </a:pPr>
            <a:r>
              <a:rPr lang="en-CA" sz="1800" dirty="0" smtClean="0"/>
              <a:t>Shows the status of your working copy compared with your local repository. Upon fresh </a:t>
            </a:r>
            <a:r>
              <a:rPr lang="en-CA" sz="1800" b="1" i="1" dirty="0" smtClean="0"/>
              <a:t>git clone</a:t>
            </a:r>
            <a:r>
              <a:rPr lang="en-CA" sz="1800" dirty="0" smtClean="0"/>
              <a:t> this should return the following:</a:t>
            </a:r>
          </a:p>
          <a:p>
            <a:pPr marL="0" indent="0">
              <a:buNone/>
            </a:pPr>
            <a:r>
              <a:rPr lang="en-CA" sz="1800" i="1" dirty="0" smtClean="0"/>
              <a:t># </a:t>
            </a:r>
            <a:r>
              <a:rPr lang="en-CA" sz="1800" i="1" dirty="0"/>
              <a:t>On branch </a:t>
            </a:r>
            <a:r>
              <a:rPr lang="en-CA" sz="1800" i="1" dirty="0" smtClean="0"/>
              <a:t>master</a:t>
            </a:r>
          </a:p>
          <a:p>
            <a:pPr marL="0" indent="0">
              <a:buNone/>
            </a:pPr>
            <a:r>
              <a:rPr lang="en-CA" sz="1800" dirty="0"/>
              <a:t>n</a:t>
            </a:r>
            <a:r>
              <a:rPr lang="en-CA" sz="1800" dirty="0" smtClean="0"/>
              <a:t>othing to commit, working directory clean</a:t>
            </a:r>
          </a:p>
          <a:p>
            <a:pPr marL="0" indent="0">
              <a:buNone/>
            </a:pPr>
            <a:endParaRPr lang="en-CA" sz="1800" dirty="0" smtClean="0"/>
          </a:p>
          <a:p>
            <a:pPr marL="0" indent="0">
              <a:buNone/>
            </a:pPr>
            <a:r>
              <a:rPr lang="en-CA" sz="1800" i="1" dirty="0" smtClean="0">
                <a:solidFill>
                  <a:schemeClr val="accent6"/>
                </a:solidFill>
              </a:rPr>
              <a:t>git remote -v</a:t>
            </a:r>
          </a:p>
          <a:p>
            <a:pPr marL="0" indent="0">
              <a:buNone/>
            </a:pPr>
            <a:r>
              <a:rPr lang="en-CA" sz="1800" dirty="0" smtClean="0"/>
              <a:t>Lists the URLs for the GIT remote repository that you </a:t>
            </a:r>
            <a:r>
              <a:rPr lang="en-CA" sz="1800" b="1" i="1" dirty="0" smtClean="0"/>
              <a:t>cloned</a:t>
            </a:r>
            <a:r>
              <a:rPr lang="en-CA" sz="1800" dirty="0" smtClean="0"/>
              <a:t> from.</a:t>
            </a:r>
          </a:p>
          <a:p>
            <a:pPr marL="0" indent="0">
              <a:buNone/>
            </a:pPr>
            <a:endParaRPr lang="en-CA" sz="1800" dirty="0" smtClean="0"/>
          </a:p>
          <a:p>
            <a:pPr marL="0" indent="0">
              <a:buNone/>
            </a:pPr>
            <a:r>
              <a:rPr lang="en-CA" sz="1800" dirty="0" smtClean="0"/>
              <a:t>Try changing something small in the Readme.md file and save it, then:</a:t>
            </a:r>
          </a:p>
          <a:p>
            <a:pPr marL="0" indent="0">
              <a:buNone/>
            </a:pPr>
            <a:r>
              <a:rPr lang="en-CA" sz="1800" i="1" dirty="0">
                <a:solidFill>
                  <a:schemeClr val="accent6"/>
                </a:solidFill>
              </a:rPr>
              <a:t>g</a:t>
            </a:r>
            <a:r>
              <a:rPr lang="en-CA" sz="1800" i="1" dirty="0" smtClean="0">
                <a:solidFill>
                  <a:schemeClr val="accent6"/>
                </a:solidFill>
              </a:rPr>
              <a:t>it status</a:t>
            </a:r>
          </a:p>
          <a:p>
            <a:pPr marL="0" indent="0">
              <a:buNone/>
            </a:pPr>
            <a:r>
              <a:rPr lang="en-CA" sz="1800" dirty="0" smtClean="0"/>
              <a:t>The changes must now be </a:t>
            </a:r>
            <a:r>
              <a:rPr lang="en-CA" sz="1800" dirty="0"/>
              <a:t>committed to your local repository:</a:t>
            </a:r>
          </a:p>
          <a:p>
            <a:pPr marL="0" indent="0">
              <a:buNone/>
            </a:pPr>
            <a:r>
              <a:rPr lang="en-CA" sz="1800" i="1" dirty="0">
                <a:solidFill>
                  <a:schemeClr val="accent6"/>
                </a:solidFill>
              </a:rPr>
              <a:t>git commit -a -m “Added the file test.txt”</a:t>
            </a:r>
          </a:p>
          <a:p>
            <a:pPr marL="0" indent="0">
              <a:buNone/>
            </a:pPr>
            <a:r>
              <a:rPr lang="en-CA" sz="1800" dirty="0"/>
              <a:t>The prompt will change </a:t>
            </a:r>
            <a:r>
              <a:rPr lang="en-CA" sz="1800" dirty="0" smtClean="0"/>
              <a:t>showing </a:t>
            </a:r>
            <a:r>
              <a:rPr lang="en-CA" sz="1800" dirty="0"/>
              <a:t>you that the file was committed and your local repository is up-to-date with your working copy.</a:t>
            </a:r>
          </a:p>
          <a:p>
            <a:pPr marL="0" indent="0">
              <a:buNone/>
            </a:pPr>
            <a:r>
              <a:rPr lang="en-CA" sz="1800" i="1" dirty="0">
                <a:solidFill>
                  <a:schemeClr val="accent6"/>
                </a:solidFill>
              </a:rPr>
              <a:t>git status</a:t>
            </a:r>
            <a:endParaRPr lang="en-CA" sz="1800" i="1" dirty="0" smtClean="0">
              <a:solidFill>
                <a:schemeClr val="accent6"/>
              </a:solidFill>
            </a:endParaRPr>
          </a:p>
          <a:p>
            <a:pPr marL="0" indent="0">
              <a:buNone/>
            </a:pPr>
            <a:r>
              <a:rPr lang="en-CA" sz="1800" dirty="0"/>
              <a:t>will tell you that your local repository is ahead of the remote master by 1 </a:t>
            </a:r>
            <a:r>
              <a:rPr lang="en-CA" sz="1800" dirty="0" smtClean="0"/>
              <a:t>commit.</a:t>
            </a:r>
            <a:endParaRPr lang="en-CA" sz="1800" dirty="0"/>
          </a:p>
          <a:p>
            <a:pPr marL="0" indent="0">
              <a:buNone/>
            </a:pPr>
            <a:r>
              <a:rPr lang="en-CA" sz="1800" i="1" dirty="0">
                <a:solidFill>
                  <a:schemeClr val="accent6"/>
                </a:solidFill>
              </a:rPr>
              <a:t>git </a:t>
            </a:r>
            <a:r>
              <a:rPr lang="en-CA" sz="1800" i="1" dirty="0" smtClean="0">
                <a:solidFill>
                  <a:schemeClr val="accent6"/>
                </a:solidFill>
              </a:rPr>
              <a:t>push</a:t>
            </a:r>
            <a:endParaRPr lang="en-CA" sz="1800" i="1" dirty="0">
              <a:solidFill>
                <a:schemeClr val="accent6"/>
              </a:solidFill>
            </a:endParaRPr>
          </a:p>
          <a:p>
            <a:pPr marL="0" indent="0">
              <a:buNone/>
            </a:pPr>
            <a:r>
              <a:rPr lang="en-CA" sz="1800" dirty="0"/>
              <a:t>Will update the remote repository on GitHub. Look at the webpage to confirm this.</a:t>
            </a:r>
            <a:endParaRPr lang="en-CA" sz="1800" i="1" dirty="0"/>
          </a:p>
          <a:p>
            <a:pPr marL="0" indent="0">
              <a:buNone/>
            </a:pPr>
            <a:endParaRPr lang="en-CA" sz="1800" i="1" dirty="0"/>
          </a:p>
        </p:txBody>
      </p:sp>
    </p:spTree>
    <p:extLst>
      <p:ext uri="{BB962C8B-B14F-4D97-AF65-F5344CB8AC3E}">
        <p14:creationId xmlns:p14="http://schemas.microsoft.com/office/powerpoint/2010/main" val="17215936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1307</TotalTime>
  <Words>2802</Words>
  <Application>Microsoft Office PowerPoint</Application>
  <PresentationFormat>On-screen Show (4:3)</PresentationFormat>
  <Paragraphs>242</Paragraphs>
  <Slides>25</Slides>
  <Notes>6</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Git version control</vt:lpstr>
      <vt:lpstr>What is version control?</vt:lpstr>
      <vt:lpstr>SVN</vt:lpstr>
      <vt:lpstr>GIT</vt:lpstr>
      <vt:lpstr>GIT first steps</vt:lpstr>
      <vt:lpstr>GIT repository logic</vt:lpstr>
      <vt:lpstr>GIT repository logic</vt:lpstr>
      <vt:lpstr>GIT Shell (posh-git)</vt:lpstr>
      <vt:lpstr>GIT commands (1) – modifying a file</vt:lpstr>
      <vt:lpstr>GIT commands (2)- adding a file</vt:lpstr>
      <vt:lpstr>GIT commands (3)- deleting a file</vt:lpstr>
      <vt:lpstr>GIT config file and Aliasing</vt:lpstr>
      <vt:lpstr>Branching (1)</vt:lpstr>
      <vt:lpstr>Branching (2) – pushing to GitHub</vt:lpstr>
      <vt:lpstr>Branching (3)</vt:lpstr>
      <vt:lpstr>Stashing</vt:lpstr>
      <vt:lpstr>Merging</vt:lpstr>
      <vt:lpstr>Merge conflicts</vt:lpstr>
      <vt:lpstr>Branching/merging logic</vt:lpstr>
      <vt:lpstr>Rebasing</vt:lpstr>
      <vt:lpstr>Rebasing</vt:lpstr>
      <vt:lpstr>Remotes</vt:lpstr>
      <vt:lpstr>Undoing commits</vt:lpstr>
      <vt:lpstr>Blame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Version control</dc:title>
  <dc:creator>grandinc</dc:creator>
  <cp:lastModifiedBy>grandinc</cp:lastModifiedBy>
  <cp:revision>430</cp:revision>
  <dcterms:created xsi:type="dcterms:W3CDTF">2006-08-16T00:00:00Z</dcterms:created>
  <dcterms:modified xsi:type="dcterms:W3CDTF">2014-03-17T15:49:55Z</dcterms:modified>
</cp:coreProperties>
</file>