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74975B-4446-4FAC-BF1C-A88BC5DB22AE}" v="2" dt="2024-04-24T14:22:49.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94660"/>
  </p:normalViewPr>
  <p:slideViewPr>
    <p:cSldViewPr snapToGrid="0">
      <p:cViewPr varScale="1">
        <p:scale>
          <a:sx n="111" d="100"/>
          <a:sy n="111" d="100"/>
        </p:scale>
        <p:origin x="44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oss, Norman" userId="fea6d1ec-65b9-45db-9fcd-2e5f14916b16" providerId="ADAL" clId="{5F74975B-4446-4FAC-BF1C-A88BC5DB22AE}"/>
    <pc:docChg chg="undo custSel addSld modSld">
      <pc:chgData name="Gloss, Norman" userId="fea6d1ec-65b9-45db-9fcd-2e5f14916b16" providerId="ADAL" clId="{5F74975B-4446-4FAC-BF1C-A88BC5DB22AE}" dt="2024-04-24T14:22:57.772" v="4749" actId="3626"/>
      <pc:docMkLst>
        <pc:docMk/>
      </pc:docMkLst>
      <pc:sldChg chg="modSp mod">
        <pc:chgData name="Gloss, Norman" userId="fea6d1ec-65b9-45db-9fcd-2e5f14916b16" providerId="ADAL" clId="{5F74975B-4446-4FAC-BF1C-A88BC5DB22AE}" dt="2024-04-24T13:37:03.454" v="1087" actId="20577"/>
        <pc:sldMkLst>
          <pc:docMk/>
          <pc:sldMk cId="3364078639" sldId="257"/>
        </pc:sldMkLst>
        <pc:spChg chg="mod">
          <ac:chgData name="Gloss, Norman" userId="fea6d1ec-65b9-45db-9fcd-2e5f14916b16" providerId="ADAL" clId="{5F74975B-4446-4FAC-BF1C-A88BC5DB22AE}" dt="2024-04-24T13:37:03.454" v="1087" actId="20577"/>
          <ac:spMkLst>
            <pc:docMk/>
            <pc:sldMk cId="3364078639" sldId="257"/>
            <ac:spMk id="3" creationId="{26458933-92BE-F627-C70B-AB2BF2A3AE1B}"/>
          </ac:spMkLst>
        </pc:spChg>
      </pc:sldChg>
      <pc:sldChg chg="modSp add mod">
        <pc:chgData name="Gloss, Norman" userId="fea6d1ec-65b9-45db-9fcd-2e5f14916b16" providerId="ADAL" clId="{5F74975B-4446-4FAC-BF1C-A88BC5DB22AE}" dt="2024-04-24T13:54:32.107" v="2958" actId="20577"/>
        <pc:sldMkLst>
          <pc:docMk/>
          <pc:sldMk cId="2751928918" sldId="258"/>
        </pc:sldMkLst>
        <pc:spChg chg="mod">
          <ac:chgData name="Gloss, Norman" userId="fea6d1ec-65b9-45db-9fcd-2e5f14916b16" providerId="ADAL" clId="{5F74975B-4446-4FAC-BF1C-A88BC5DB22AE}" dt="2024-04-24T13:19:58.431" v="975" actId="20577"/>
          <ac:spMkLst>
            <pc:docMk/>
            <pc:sldMk cId="2751928918" sldId="258"/>
            <ac:spMk id="2" creationId="{6F90860A-80DA-8C9D-5F80-BF00D4AB1CCC}"/>
          </ac:spMkLst>
        </pc:spChg>
        <pc:spChg chg="mod">
          <ac:chgData name="Gloss, Norman" userId="fea6d1ec-65b9-45db-9fcd-2e5f14916b16" providerId="ADAL" clId="{5F74975B-4446-4FAC-BF1C-A88BC5DB22AE}" dt="2024-04-24T13:54:32.107" v="2958" actId="20577"/>
          <ac:spMkLst>
            <pc:docMk/>
            <pc:sldMk cId="2751928918" sldId="258"/>
            <ac:spMk id="3" creationId="{26458933-92BE-F627-C70B-AB2BF2A3AE1B}"/>
          </ac:spMkLst>
        </pc:spChg>
      </pc:sldChg>
      <pc:sldChg chg="modSp add mod">
        <pc:chgData name="Gloss, Norman" userId="fea6d1ec-65b9-45db-9fcd-2e5f14916b16" providerId="ADAL" clId="{5F74975B-4446-4FAC-BF1C-A88BC5DB22AE}" dt="2024-04-24T14:05:26.148" v="3765" actId="20577"/>
        <pc:sldMkLst>
          <pc:docMk/>
          <pc:sldMk cId="3649892577" sldId="259"/>
        </pc:sldMkLst>
        <pc:spChg chg="mod">
          <ac:chgData name="Gloss, Norman" userId="fea6d1ec-65b9-45db-9fcd-2e5f14916b16" providerId="ADAL" clId="{5F74975B-4446-4FAC-BF1C-A88BC5DB22AE}" dt="2024-04-24T13:57:52.298" v="3095" actId="20577"/>
          <ac:spMkLst>
            <pc:docMk/>
            <pc:sldMk cId="3649892577" sldId="259"/>
            <ac:spMk id="2" creationId="{6F90860A-80DA-8C9D-5F80-BF00D4AB1CCC}"/>
          </ac:spMkLst>
        </pc:spChg>
        <pc:spChg chg="mod">
          <ac:chgData name="Gloss, Norman" userId="fea6d1ec-65b9-45db-9fcd-2e5f14916b16" providerId="ADAL" clId="{5F74975B-4446-4FAC-BF1C-A88BC5DB22AE}" dt="2024-04-24T14:05:26.148" v="3765" actId="20577"/>
          <ac:spMkLst>
            <pc:docMk/>
            <pc:sldMk cId="3649892577" sldId="259"/>
            <ac:spMk id="3" creationId="{26458933-92BE-F627-C70B-AB2BF2A3AE1B}"/>
          </ac:spMkLst>
        </pc:spChg>
      </pc:sldChg>
      <pc:sldChg chg="modSp add mod">
        <pc:chgData name="Gloss, Norman" userId="fea6d1ec-65b9-45db-9fcd-2e5f14916b16" providerId="ADAL" clId="{5F74975B-4446-4FAC-BF1C-A88BC5DB22AE}" dt="2024-04-24T14:16:58.766" v="4710" actId="20577"/>
        <pc:sldMkLst>
          <pc:docMk/>
          <pc:sldMk cId="3457305590" sldId="260"/>
        </pc:sldMkLst>
        <pc:spChg chg="mod">
          <ac:chgData name="Gloss, Norman" userId="fea6d1ec-65b9-45db-9fcd-2e5f14916b16" providerId="ADAL" clId="{5F74975B-4446-4FAC-BF1C-A88BC5DB22AE}" dt="2024-04-24T14:09:30.151" v="3802" actId="20577"/>
          <ac:spMkLst>
            <pc:docMk/>
            <pc:sldMk cId="3457305590" sldId="260"/>
            <ac:spMk id="2" creationId="{6F90860A-80DA-8C9D-5F80-BF00D4AB1CCC}"/>
          </ac:spMkLst>
        </pc:spChg>
        <pc:spChg chg="mod">
          <ac:chgData name="Gloss, Norman" userId="fea6d1ec-65b9-45db-9fcd-2e5f14916b16" providerId="ADAL" clId="{5F74975B-4446-4FAC-BF1C-A88BC5DB22AE}" dt="2024-04-24T14:16:58.766" v="4710" actId="20577"/>
          <ac:spMkLst>
            <pc:docMk/>
            <pc:sldMk cId="3457305590" sldId="260"/>
            <ac:spMk id="3" creationId="{26458933-92BE-F627-C70B-AB2BF2A3AE1B}"/>
          </ac:spMkLst>
        </pc:spChg>
      </pc:sldChg>
      <pc:sldChg chg="modSp add mod">
        <pc:chgData name="Gloss, Norman" userId="fea6d1ec-65b9-45db-9fcd-2e5f14916b16" providerId="ADAL" clId="{5F74975B-4446-4FAC-BF1C-A88BC5DB22AE}" dt="2024-04-24T14:22:57.772" v="4749" actId="3626"/>
        <pc:sldMkLst>
          <pc:docMk/>
          <pc:sldMk cId="2225733025" sldId="261"/>
        </pc:sldMkLst>
        <pc:spChg chg="mod">
          <ac:chgData name="Gloss, Norman" userId="fea6d1ec-65b9-45db-9fcd-2e5f14916b16" providerId="ADAL" clId="{5F74975B-4446-4FAC-BF1C-A88BC5DB22AE}" dt="2024-04-24T13:14:25.173" v="907" actId="20577"/>
          <ac:spMkLst>
            <pc:docMk/>
            <pc:sldMk cId="2225733025" sldId="261"/>
            <ac:spMk id="2" creationId="{6F90860A-80DA-8C9D-5F80-BF00D4AB1CCC}"/>
          </ac:spMkLst>
        </pc:spChg>
        <pc:spChg chg="mod">
          <ac:chgData name="Gloss, Norman" userId="fea6d1ec-65b9-45db-9fcd-2e5f14916b16" providerId="ADAL" clId="{5F74975B-4446-4FAC-BF1C-A88BC5DB22AE}" dt="2024-04-24T14:22:57.772" v="4749" actId="3626"/>
          <ac:spMkLst>
            <pc:docMk/>
            <pc:sldMk cId="2225733025" sldId="261"/>
            <ac:spMk id="3" creationId="{26458933-92BE-F627-C70B-AB2BF2A3AE1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BCD4F60-3B00-4DB4-90A4-67F8107A0900}" type="datetime1">
              <a:rPr lang="en-US" smtClean="0"/>
              <a:t>4/24/2024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Sample Footer Text</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11440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8304-8938-479D-8111-AA943458A814}" type="datetime1">
              <a:rPr lang="en-US" smtClean="0"/>
              <a:t>4/24/2024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9319063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A78304-8938-479D-8111-AA943458A814}" type="datetime1">
              <a:rPr lang="en-US" smtClean="0"/>
              <a:t>4/24/2024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167086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A78304-8938-479D-8111-AA943458A814}" type="datetime1">
              <a:rPr lang="en-US" smtClean="0"/>
              <a:t>4/24/2024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5726760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A78304-8938-479D-8111-AA943458A814}" type="datetime1">
              <a:rPr lang="en-US" smtClean="0"/>
              <a:t>4/24/2024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4512628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BA78304-8938-479D-8111-AA943458A814}" type="datetime1">
              <a:rPr lang="en-US" smtClean="0"/>
              <a:t>4/24/2024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6264121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BA78304-8938-479D-8111-AA943458A814}" type="datetime1">
              <a:rPr lang="en-US" smtClean="0"/>
              <a:t>4/24/2024</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Sample Footer Text</a:t>
            </a:r>
          </a:p>
        </p:txBody>
      </p:sp>
      <p:sp>
        <p:nvSpPr>
          <p:cNvPr id="9" name="Slide Number Placeholder 8"/>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83830306"/>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5C12018-AE0B-45B3-8833-1C61B747ADFD}" type="datetime1">
              <a:rPr lang="en-US" smtClean="0"/>
              <a:t>4/24/2024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57534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C874D72-DF44-407D-AEE5-0273DD00D922}" type="datetime1">
              <a:rPr lang="en-US" smtClean="0"/>
              <a:t>4/24/2024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7493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DE685-1B6F-4D7C-AEF2-C9AD71EC467A}" type="datetime1">
              <a:rPr lang="en-US" smtClean="0"/>
              <a:t>4/24/2024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83824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E20BAB-D1DB-4DC1-908A-9B5E73715905}" type="datetime1">
              <a:rPr lang="en-US" smtClean="0"/>
              <a:t>4/24/2024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22488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D2DD5A-C337-4F22-BED0-547AFC68CFD6}" type="datetime1">
              <a:rPr lang="en-US" smtClean="0"/>
              <a:t>4/24/2024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02182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38DFBF-4DB8-447F-A740-22B1B0F7DDD8}" type="datetime1">
              <a:rPr lang="en-US" smtClean="0"/>
              <a:t>4/24/2024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86786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812435-B87A-4434-B86A-1406D5D81959}" type="datetime1">
              <a:rPr lang="en-US" smtClean="0"/>
              <a:t>4/24/2024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13186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850E0-9242-469C-9FA7-447D7E43FF29}" type="datetime1">
              <a:rPr lang="en-US" smtClean="0"/>
              <a:t>4/24/2024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58258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9184C1-634B-4D2F-90E1-C39B48114444}" type="datetime1">
              <a:rPr lang="en-US" smtClean="0"/>
              <a:t>4/24/2024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86612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2A4FC1-9CCD-4E4B-AB4D-5CAEC19C950B}" type="datetime1">
              <a:rPr lang="en-US" smtClean="0"/>
              <a:t>4/24/2024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0619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BA78304-8938-479D-8111-AA943458A814}" type="datetime1">
              <a:rPr lang="en-US" smtClean="0"/>
              <a:t>4/24/2024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Sample Footer Text</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7E7843D-FF13-4365-9478-9625B70A2705}" type="slidenum">
              <a:rPr lang="en-US" smtClean="0"/>
              <a:t>‹#›</a:t>
            </a:fld>
            <a:endParaRPr lang="en-US"/>
          </a:p>
        </p:txBody>
      </p:sp>
    </p:spTree>
    <p:extLst>
      <p:ext uri="{BB962C8B-B14F-4D97-AF65-F5344CB8AC3E}">
        <p14:creationId xmlns:p14="http://schemas.microsoft.com/office/powerpoint/2010/main" val="26129255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D940-9C81-1894-EC9F-9EC06A529E45}"/>
              </a:ext>
            </a:extLst>
          </p:cNvPr>
          <p:cNvSpPr>
            <a:spLocks noGrp="1"/>
          </p:cNvSpPr>
          <p:nvPr>
            <p:ph type="ctrTitle"/>
          </p:nvPr>
        </p:nvSpPr>
        <p:spPr>
          <a:xfrm>
            <a:off x="703400" y="908651"/>
            <a:ext cx="3620882" cy="3640345"/>
          </a:xfrm>
        </p:spPr>
        <p:txBody>
          <a:bodyPr anchor="t">
            <a:normAutofit/>
          </a:bodyPr>
          <a:lstStyle/>
          <a:p>
            <a:r>
              <a:rPr lang="en-US" sz="4000" dirty="0"/>
              <a:t>7-1 Final Project: Agile Presentation</a:t>
            </a:r>
          </a:p>
        </p:txBody>
      </p:sp>
      <p:sp>
        <p:nvSpPr>
          <p:cNvPr id="3" name="Subtitle 2">
            <a:extLst>
              <a:ext uri="{FF2B5EF4-FFF2-40B4-BE49-F238E27FC236}">
                <a16:creationId xmlns:a16="http://schemas.microsoft.com/office/drawing/2014/main" id="{C15B9C36-12BA-061B-B8B4-E1FBD19DBF4A}"/>
              </a:ext>
            </a:extLst>
          </p:cNvPr>
          <p:cNvSpPr>
            <a:spLocks noGrp="1"/>
          </p:cNvSpPr>
          <p:nvPr>
            <p:ph type="subTitle" idx="1"/>
          </p:nvPr>
        </p:nvSpPr>
        <p:spPr>
          <a:xfrm>
            <a:off x="703400" y="4945711"/>
            <a:ext cx="3380437" cy="845487"/>
          </a:xfrm>
        </p:spPr>
        <p:txBody>
          <a:bodyPr anchor="b">
            <a:normAutofit fontScale="92500" lnSpcReduction="20000"/>
          </a:bodyPr>
          <a:lstStyle/>
          <a:p>
            <a:r>
              <a:rPr lang="en-US" sz="1800" dirty="0"/>
              <a:t>Norman Gloss</a:t>
            </a:r>
          </a:p>
          <a:p>
            <a:r>
              <a:rPr lang="en-US" sz="1800" dirty="0"/>
              <a:t>Southern New Hampshire University</a:t>
            </a:r>
          </a:p>
        </p:txBody>
      </p:sp>
      <p:pic>
        <p:nvPicPr>
          <p:cNvPr id="4" name="Picture 3" descr="Colorful patterns on the sky">
            <a:extLst>
              <a:ext uri="{FF2B5EF4-FFF2-40B4-BE49-F238E27FC236}">
                <a16:creationId xmlns:a16="http://schemas.microsoft.com/office/drawing/2014/main" id="{9D657F92-3C37-4634-A337-B0B9CC471E4F}"/>
              </a:ext>
            </a:extLst>
          </p:cNvPr>
          <p:cNvPicPr>
            <a:picLocks noChangeAspect="1"/>
          </p:cNvPicPr>
          <p:nvPr/>
        </p:nvPicPr>
        <p:blipFill rotWithShape="1">
          <a:blip r:embed="rId2"/>
          <a:srcRect l="7537" r="21256" b="-1"/>
          <a:stretch/>
        </p:blipFill>
        <p:spPr>
          <a:xfrm>
            <a:off x="4876158" y="10"/>
            <a:ext cx="7315841" cy="6857990"/>
          </a:xfrm>
          <a:prstGeom prst="rect">
            <a:avLst/>
          </a:prstGeom>
        </p:spPr>
      </p:pic>
    </p:spTree>
    <p:extLst>
      <p:ext uri="{BB962C8B-B14F-4D97-AF65-F5344CB8AC3E}">
        <p14:creationId xmlns:p14="http://schemas.microsoft.com/office/powerpoint/2010/main" val="4256565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860A-80DA-8C9D-5F80-BF00D4AB1CCC}"/>
              </a:ext>
            </a:extLst>
          </p:cNvPr>
          <p:cNvSpPr>
            <a:spLocks noGrp="1"/>
          </p:cNvSpPr>
          <p:nvPr>
            <p:ph type="title"/>
          </p:nvPr>
        </p:nvSpPr>
        <p:spPr/>
        <p:txBody>
          <a:bodyPr/>
          <a:lstStyle/>
          <a:p>
            <a:r>
              <a:rPr lang="en-US" dirty="0"/>
              <a:t>Roles in the Scrum/Agile Team</a:t>
            </a:r>
          </a:p>
        </p:txBody>
      </p:sp>
      <p:sp>
        <p:nvSpPr>
          <p:cNvPr id="3" name="Content Placeholder 2">
            <a:extLst>
              <a:ext uri="{FF2B5EF4-FFF2-40B4-BE49-F238E27FC236}">
                <a16:creationId xmlns:a16="http://schemas.microsoft.com/office/drawing/2014/main" id="{26458933-92BE-F627-C70B-AB2BF2A3AE1B}"/>
              </a:ext>
            </a:extLst>
          </p:cNvPr>
          <p:cNvSpPr>
            <a:spLocks noGrp="1"/>
          </p:cNvSpPr>
          <p:nvPr>
            <p:ph idx="1"/>
          </p:nvPr>
        </p:nvSpPr>
        <p:spPr>
          <a:xfrm>
            <a:off x="1154954" y="2603500"/>
            <a:ext cx="8825659" cy="3788338"/>
          </a:xfrm>
        </p:spPr>
        <p:txBody>
          <a:bodyPr/>
          <a:lstStyle/>
          <a:p>
            <a:pPr>
              <a:buFont typeface="Wingdings" panose="05000000000000000000" pitchFamily="2" charset="2"/>
              <a:buChar char="v"/>
            </a:pPr>
            <a:r>
              <a:rPr lang="en-US" sz="1200" b="1" u="sng" dirty="0"/>
              <a:t>Product Owner</a:t>
            </a:r>
            <a:r>
              <a:rPr lang="en-US" sz="1200" b="1" dirty="0"/>
              <a:t>: Responsible for management of the backlog.</a:t>
            </a:r>
          </a:p>
          <a:p>
            <a:pPr lvl="1">
              <a:buFont typeface="Wingdings" panose="05000000000000000000" pitchFamily="2" charset="2"/>
              <a:buChar char="v"/>
            </a:pPr>
            <a:r>
              <a:rPr lang="en-US" sz="1200" dirty="0"/>
              <a:t>Represents the client by gathering all necessary parameters and desires.</a:t>
            </a:r>
          </a:p>
          <a:p>
            <a:pPr lvl="1">
              <a:buFont typeface="Wingdings" panose="05000000000000000000" pitchFamily="2" charset="2"/>
              <a:buChar char="v"/>
            </a:pPr>
            <a:r>
              <a:rPr lang="en-US" sz="1200" dirty="0"/>
              <a:t>Makes all decisions about what will be built ands in what priority. </a:t>
            </a:r>
          </a:p>
          <a:p>
            <a:pPr>
              <a:buFont typeface="Wingdings" panose="05000000000000000000" pitchFamily="2" charset="2"/>
              <a:buChar char="v"/>
            </a:pPr>
            <a:r>
              <a:rPr lang="en-US" sz="1200" b="1" u="sng" dirty="0"/>
              <a:t>Scrum Master</a:t>
            </a:r>
            <a:r>
              <a:rPr lang="en-US" sz="1200" b="1" dirty="0"/>
              <a:t>: The “coach” of the team.</a:t>
            </a:r>
          </a:p>
          <a:p>
            <a:pPr lvl="1">
              <a:buFont typeface="Wingdings" panose="05000000000000000000" pitchFamily="2" charset="2"/>
              <a:buChar char="v"/>
            </a:pPr>
            <a:r>
              <a:rPr lang="en-US" sz="1200" dirty="0"/>
              <a:t>Facilitates the success of the team while dealing with outside interference.</a:t>
            </a:r>
          </a:p>
          <a:p>
            <a:pPr lvl="1">
              <a:buFont typeface="Wingdings" panose="05000000000000000000" pitchFamily="2" charset="2"/>
              <a:buChar char="v"/>
            </a:pPr>
            <a:r>
              <a:rPr lang="en-US" sz="1200" dirty="0"/>
              <a:t>Implements and leads Scrum Events.</a:t>
            </a:r>
          </a:p>
          <a:p>
            <a:pPr lvl="1">
              <a:buFont typeface="Wingdings" panose="05000000000000000000" pitchFamily="2" charset="2"/>
              <a:buChar char="v"/>
            </a:pPr>
            <a:r>
              <a:rPr lang="en-US" sz="1200" dirty="0"/>
              <a:t>Assists The product owner with backlog management. </a:t>
            </a:r>
          </a:p>
          <a:p>
            <a:pPr>
              <a:buFont typeface="Wingdings" panose="05000000000000000000" pitchFamily="2" charset="2"/>
              <a:buChar char="v"/>
            </a:pPr>
            <a:r>
              <a:rPr lang="en-US" sz="1200" b="1" u="sng" dirty="0"/>
              <a:t>Development Team</a:t>
            </a:r>
            <a:r>
              <a:rPr lang="en-US" sz="1200" b="1" dirty="0"/>
              <a:t>: A cross-functional, self-organizing unit</a:t>
            </a:r>
          </a:p>
          <a:p>
            <a:pPr lvl="1">
              <a:buFont typeface="Wingdings" panose="05000000000000000000" pitchFamily="2" charset="2"/>
              <a:buChar char="v"/>
            </a:pPr>
            <a:r>
              <a:rPr lang="en-US" sz="1200" dirty="0"/>
              <a:t>Design, develop, and test all aspects of the product.</a:t>
            </a:r>
          </a:p>
          <a:p>
            <a:pPr lvl="1">
              <a:buFont typeface="Wingdings" panose="05000000000000000000" pitchFamily="2" charset="2"/>
              <a:buChar char="v"/>
            </a:pPr>
            <a:r>
              <a:rPr lang="en-US" sz="1200" dirty="0"/>
              <a:t>Estimates the size of various projects and the then completes them in that time frame.</a:t>
            </a:r>
          </a:p>
          <a:p>
            <a:pPr lvl="1">
              <a:buFont typeface="Wingdings" panose="05000000000000000000" pitchFamily="2" charset="2"/>
              <a:buChar char="v"/>
            </a:pPr>
            <a:r>
              <a:rPr lang="en-US" sz="1200" dirty="0"/>
              <a:t>Determines what “done” means with respect to the product.</a:t>
            </a:r>
          </a:p>
          <a:p>
            <a:pPr marL="457200" lvl="1" indent="0">
              <a:buNone/>
            </a:pPr>
            <a:r>
              <a:rPr lang="en-US" sz="1200" dirty="0"/>
              <a:t>(Cobb, 2015, p.35-39)</a:t>
            </a:r>
          </a:p>
        </p:txBody>
      </p:sp>
      <p:sp>
        <p:nvSpPr>
          <p:cNvPr id="4" name="Date Placeholder 3">
            <a:extLst>
              <a:ext uri="{FF2B5EF4-FFF2-40B4-BE49-F238E27FC236}">
                <a16:creationId xmlns:a16="http://schemas.microsoft.com/office/drawing/2014/main" id="{E3A80455-274A-AB69-36FB-099D55434954}"/>
              </a:ext>
            </a:extLst>
          </p:cNvPr>
          <p:cNvSpPr>
            <a:spLocks noGrp="1"/>
          </p:cNvSpPr>
          <p:nvPr>
            <p:ph type="dt" sz="half" idx="10"/>
          </p:nvPr>
        </p:nvSpPr>
        <p:spPr/>
        <p:txBody>
          <a:bodyPr/>
          <a:lstStyle/>
          <a:p>
            <a:fld id="{626DE685-1B6F-4D7C-AEF2-C9AD71EC467A}" type="datetime1">
              <a:rPr lang="en-US" smtClean="0"/>
              <a:t>4/24/2024</a:t>
            </a:fld>
            <a:endParaRPr lang="en-US"/>
          </a:p>
        </p:txBody>
      </p:sp>
      <p:sp>
        <p:nvSpPr>
          <p:cNvPr id="5" name="Footer Placeholder 4">
            <a:extLst>
              <a:ext uri="{FF2B5EF4-FFF2-40B4-BE49-F238E27FC236}">
                <a16:creationId xmlns:a16="http://schemas.microsoft.com/office/drawing/2014/main" id="{4D1D08F3-1EDE-AAC8-55A9-D7BEFF202F2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FFA9618-CCE9-AF7A-5F44-14BD12BEE931}"/>
              </a:ext>
            </a:extLst>
          </p:cNvPr>
          <p:cNvSpPr>
            <a:spLocks noGrp="1"/>
          </p:cNvSpPr>
          <p:nvPr>
            <p:ph type="sldNum" sz="quarter" idx="12"/>
          </p:nvPr>
        </p:nvSpPr>
        <p:spPr/>
        <p:txBody>
          <a:bodyPr/>
          <a:lstStyle/>
          <a:p>
            <a:fld id="{87E7843D-FF13-4365-9478-9625B70A2705}" type="slidenum">
              <a:rPr lang="en-US" smtClean="0"/>
              <a:t>2</a:t>
            </a:fld>
            <a:endParaRPr lang="en-US"/>
          </a:p>
        </p:txBody>
      </p:sp>
    </p:spTree>
    <p:extLst>
      <p:ext uri="{BB962C8B-B14F-4D97-AF65-F5344CB8AC3E}">
        <p14:creationId xmlns:p14="http://schemas.microsoft.com/office/powerpoint/2010/main" val="3364078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860A-80DA-8C9D-5F80-BF00D4AB1CCC}"/>
              </a:ext>
            </a:extLst>
          </p:cNvPr>
          <p:cNvSpPr>
            <a:spLocks noGrp="1"/>
          </p:cNvSpPr>
          <p:nvPr>
            <p:ph type="title"/>
          </p:nvPr>
        </p:nvSpPr>
        <p:spPr/>
        <p:txBody>
          <a:bodyPr/>
          <a:lstStyle/>
          <a:p>
            <a:r>
              <a:rPr lang="en-US" dirty="0"/>
              <a:t>The Agile Approach to the SDLC</a:t>
            </a:r>
          </a:p>
        </p:txBody>
      </p:sp>
      <p:sp>
        <p:nvSpPr>
          <p:cNvPr id="3" name="Content Placeholder 2">
            <a:extLst>
              <a:ext uri="{FF2B5EF4-FFF2-40B4-BE49-F238E27FC236}">
                <a16:creationId xmlns:a16="http://schemas.microsoft.com/office/drawing/2014/main" id="{26458933-92BE-F627-C70B-AB2BF2A3AE1B}"/>
              </a:ext>
            </a:extLst>
          </p:cNvPr>
          <p:cNvSpPr>
            <a:spLocks noGrp="1"/>
          </p:cNvSpPr>
          <p:nvPr>
            <p:ph idx="1"/>
          </p:nvPr>
        </p:nvSpPr>
        <p:spPr>
          <a:xfrm>
            <a:off x="1154954" y="2603499"/>
            <a:ext cx="8825659" cy="3837557"/>
          </a:xfrm>
        </p:spPr>
        <p:txBody>
          <a:bodyPr>
            <a:normAutofit fontScale="85000" lnSpcReduction="20000"/>
          </a:bodyPr>
          <a:lstStyle/>
          <a:p>
            <a:pPr marL="0" indent="0">
              <a:buNone/>
            </a:pPr>
            <a:r>
              <a:rPr lang="en-US" dirty="0"/>
              <a:t>Waterfall methodology must be followed in this order, and no step may be repeated.  In agile all can be done simultaneously.</a:t>
            </a:r>
          </a:p>
          <a:p>
            <a:pPr>
              <a:buAutoNum type="arabicPeriod"/>
            </a:pPr>
            <a:r>
              <a:rPr lang="en-US" sz="1600" b="1" dirty="0"/>
              <a:t>Planning and Analysis: </a:t>
            </a:r>
            <a:r>
              <a:rPr lang="en-US" sz="1600" dirty="0"/>
              <a:t>Agile allows for real time adjustment to the plan and continuous analysis of the needs of the client. This phase important because it gives the team a direction.</a:t>
            </a:r>
          </a:p>
          <a:p>
            <a:pPr>
              <a:buAutoNum type="arabicPeriod"/>
            </a:pPr>
            <a:r>
              <a:rPr lang="en-US" sz="1600" b="1" dirty="0"/>
              <a:t>Define Requirements: </a:t>
            </a:r>
            <a:r>
              <a:rPr lang="en-US" sz="1600" dirty="0"/>
              <a:t>Agile allows the requirements to evolve as the product evolves.  This phase keeps the team aware of what needs to be built.</a:t>
            </a:r>
          </a:p>
          <a:p>
            <a:pPr>
              <a:buAutoNum type="arabicPeriod"/>
            </a:pPr>
            <a:r>
              <a:rPr lang="en-US" sz="1600" b="1" dirty="0"/>
              <a:t>Design: </a:t>
            </a:r>
            <a:r>
              <a:rPr lang="en-US" sz="1600" dirty="0"/>
              <a:t>Can be kept or changed with the whim of the client or the needs of the development team in an Agile Framework.  This phase defines what the product should look like and how it should function.</a:t>
            </a:r>
          </a:p>
          <a:p>
            <a:pPr>
              <a:buAutoNum type="arabicPeriod"/>
            </a:pPr>
            <a:r>
              <a:rPr lang="en-US" sz="1600" b="1" dirty="0"/>
              <a:t>Development: </a:t>
            </a:r>
            <a:r>
              <a:rPr lang="en-US" sz="1600" dirty="0"/>
              <a:t>Agile allows this to be done incrementally and built in sprints.  Nothing would be built without this phase</a:t>
            </a:r>
            <a:endParaRPr lang="en-US" sz="1600" b="1" dirty="0"/>
          </a:p>
          <a:p>
            <a:pPr>
              <a:buAutoNum type="arabicPeriod"/>
            </a:pPr>
            <a:r>
              <a:rPr lang="en-US" sz="1600" b="1" dirty="0"/>
              <a:t>Testing: </a:t>
            </a:r>
            <a:r>
              <a:rPr lang="en-US" sz="1600" dirty="0"/>
              <a:t>Tests are built into the development allowing a quality product to be built from the outset rather than tested later by another department.</a:t>
            </a:r>
            <a:endParaRPr lang="en-US" sz="1600" b="1" dirty="0"/>
          </a:p>
          <a:p>
            <a:pPr>
              <a:buAutoNum type="arabicPeriod"/>
            </a:pPr>
            <a:r>
              <a:rPr lang="en-US" sz="1600" b="1" dirty="0"/>
              <a:t>Deployment: </a:t>
            </a:r>
            <a:r>
              <a:rPr lang="en-US" sz="1600" dirty="0"/>
              <a:t>This is the phase where the product is ready to be delivered and implemented.  </a:t>
            </a:r>
            <a:endParaRPr lang="en-US" sz="1600" b="1" dirty="0"/>
          </a:p>
          <a:p>
            <a:pPr>
              <a:buAutoNum type="arabicPeriod"/>
            </a:pPr>
            <a:r>
              <a:rPr lang="en-US" sz="1600" b="1" dirty="0"/>
              <a:t>Maintenance: </a:t>
            </a:r>
            <a:r>
              <a:rPr lang="en-US" sz="1600" dirty="0"/>
              <a:t>A continuous phase which keeps the product running and allows improvements.</a:t>
            </a:r>
            <a:endParaRPr lang="en-US" sz="1600" b="1" dirty="0"/>
          </a:p>
        </p:txBody>
      </p:sp>
      <p:sp>
        <p:nvSpPr>
          <p:cNvPr id="4" name="Date Placeholder 3">
            <a:extLst>
              <a:ext uri="{FF2B5EF4-FFF2-40B4-BE49-F238E27FC236}">
                <a16:creationId xmlns:a16="http://schemas.microsoft.com/office/drawing/2014/main" id="{E3A80455-274A-AB69-36FB-099D55434954}"/>
              </a:ext>
            </a:extLst>
          </p:cNvPr>
          <p:cNvSpPr>
            <a:spLocks noGrp="1"/>
          </p:cNvSpPr>
          <p:nvPr>
            <p:ph type="dt" sz="half" idx="10"/>
          </p:nvPr>
        </p:nvSpPr>
        <p:spPr/>
        <p:txBody>
          <a:bodyPr/>
          <a:lstStyle/>
          <a:p>
            <a:fld id="{626DE685-1B6F-4D7C-AEF2-C9AD71EC467A}" type="datetime1">
              <a:rPr lang="en-US" smtClean="0"/>
              <a:t>4/24/2024</a:t>
            </a:fld>
            <a:endParaRPr lang="en-US"/>
          </a:p>
        </p:txBody>
      </p:sp>
      <p:sp>
        <p:nvSpPr>
          <p:cNvPr id="5" name="Footer Placeholder 4">
            <a:extLst>
              <a:ext uri="{FF2B5EF4-FFF2-40B4-BE49-F238E27FC236}">
                <a16:creationId xmlns:a16="http://schemas.microsoft.com/office/drawing/2014/main" id="{4D1D08F3-1EDE-AAC8-55A9-D7BEFF202F2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FFA9618-CCE9-AF7A-5F44-14BD12BEE931}"/>
              </a:ext>
            </a:extLst>
          </p:cNvPr>
          <p:cNvSpPr>
            <a:spLocks noGrp="1"/>
          </p:cNvSpPr>
          <p:nvPr>
            <p:ph type="sldNum" sz="quarter" idx="12"/>
          </p:nvPr>
        </p:nvSpPr>
        <p:spPr/>
        <p:txBody>
          <a:bodyPr/>
          <a:lstStyle/>
          <a:p>
            <a:fld id="{87E7843D-FF13-4365-9478-9625B70A2705}" type="slidenum">
              <a:rPr lang="en-US" smtClean="0"/>
              <a:t>3</a:t>
            </a:fld>
            <a:endParaRPr lang="en-US"/>
          </a:p>
        </p:txBody>
      </p:sp>
    </p:spTree>
    <p:extLst>
      <p:ext uri="{BB962C8B-B14F-4D97-AF65-F5344CB8AC3E}">
        <p14:creationId xmlns:p14="http://schemas.microsoft.com/office/powerpoint/2010/main" val="275192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860A-80DA-8C9D-5F80-BF00D4AB1CCC}"/>
              </a:ext>
            </a:extLst>
          </p:cNvPr>
          <p:cNvSpPr>
            <a:spLocks noGrp="1"/>
          </p:cNvSpPr>
          <p:nvPr>
            <p:ph type="title"/>
          </p:nvPr>
        </p:nvSpPr>
        <p:spPr>
          <a:xfrm>
            <a:off x="1154954" y="973668"/>
            <a:ext cx="8761413" cy="809124"/>
          </a:xfrm>
        </p:spPr>
        <p:txBody>
          <a:bodyPr/>
          <a:lstStyle/>
          <a:p>
            <a:r>
              <a:rPr lang="en-US" dirty="0"/>
              <a:t>What if the team had used a Waterfall Framework?</a:t>
            </a:r>
          </a:p>
        </p:txBody>
      </p:sp>
      <p:sp>
        <p:nvSpPr>
          <p:cNvPr id="3" name="Content Placeholder 2">
            <a:extLst>
              <a:ext uri="{FF2B5EF4-FFF2-40B4-BE49-F238E27FC236}">
                <a16:creationId xmlns:a16="http://schemas.microsoft.com/office/drawing/2014/main" id="{26458933-92BE-F627-C70B-AB2BF2A3AE1B}"/>
              </a:ext>
            </a:extLst>
          </p:cNvPr>
          <p:cNvSpPr>
            <a:spLocks noGrp="1"/>
          </p:cNvSpPr>
          <p:nvPr>
            <p:ph idx="1"/>
          </p:nvPr>
        </p:nvSpPr>
        <p:spPr/>
        <p:txBody>
          <a:bodyPr/>
          <a:lstStyle/>
          <a:p>
            <a:pPr marL="0" indent="0">
              <a:buNone/>
            </a:pPr>
            <a:r>
              <a:rPr lang="en-US" dirty="0"/>
              <a:t>There is  one aspect of the development of the product for SNHU Travel that would have caused this product to implode had the team been using a Waterfall Framework.  When the product owner came back to the team with a shift in focus from popular vacations to specifically detox/wellness vacations, that would have triggered a complete reset to the planning/analysis phase of the SDLC.  This would have been disastrous as all work prior to the change would now become useless.</a:t>
            </a:r>
          </a:p>
        </p:txBody>
      </p:sp>
      <p:sp>
        <p:nvSpPr>
          <p:cNvPr id="4" name="Date Placeholder 3">
            <a:extLst>
              <a:ext uri="{FF2B5EF4-FFF2-40B4-BE49-F238E27FC236}">
                <a16:creationId xmlns:a16="http://schemas.microsoft.com/office/drawing/2014/main" id="{E3A80455-274A-AB69-36FB-099D55434954}"/>
              </a:ext>
            </a:extLst>
          </p:cNvPr>
          <p:cNvSpPr>
            <a:spLocks noGrp="1"/>
          </p:cNvSpPr>
          <p:nvPr>
            <p:ph type="dt" sz="half" idx="10"/>
          </p:nvPr>
        </p:nvSpPr>
        <p:spPr/>
        <p:txBody>
          <a:bodyPr/>
          <a:lstStyle/>
          <a:p>
            <a:fld id="{626DE685-1B6F-4D7C-AEF2-C9AD71EC467A}" type="datetime1">
              <a:rPr lang="en-US" smtClean="0"/>
              <a:t>4/24/2024</a:t>
            </a:fld>
            <a:endParaRPr lang="en-US"/>
          </a:p>
        </p:txBody>
      </p:sp>
      <p:sp>
        <p:nvSpPr>
          <p:cNvPr id="5" name="Footer Placeholder 4">
            <a:extLst>
              <a:ext uri="{FF2B5EF4-FFF2-40B4-BE49-F238E27FC236}">
                <a16:creationId xmlns:a16="http://schemas.microsoft.com/office/drawing/2014/main" id="{4D1D08F3-1EDE-AAC8-55A9-D7BEFF202F2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FFA9618-CCE9-AF7A-5F44-14BD12BEE931}"/>
              </a:ext>
            </a:extLst>
          </p:cNvPr>
          <p:cNvSpPr>
            <a:spLocks noGrp="1"/>
          </p:cNvSpPr>
          <p:nvPr>
            <p:ph type="sldNum" sz="quarter" idx="12"/>
          </p:nvPr>
        </p:nvSpPr>
        <p:spPr/>
        <p:txBody>
          <a:bodyPr/>
          <a:lstStyle/>
          <a:p>
            <a:fld id="{87E7843D-FF13-4365-9478-9625B70A2705}" type="slidenum">
              <a:rPr lang="en-US" smtClean="0"/>
              <a:t>4</a:t>
            </a:fld>
            <a:endParaRPr lang="en-US"/>
          </a:p>
        </p:txBody>
      </p:sp>
    </p:spTree>
    <p:extLst>
      <p:ext uri="{BB962C8B-B14F-4D97-AF65-F5344CB8AC3E}">
        <p14:creationId xmlns:p14="http://schemas.microsoft.com/office/powerpoint/2010/main" val="3649892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860A-80DA-8C9D-5F80-BF00D4AB1CCC}"/>
              </a:ext>
            </a:extLst>
          </p:cNvPr>
          <p:cNvSpPr>
            <a:spLocks noGrp="1"/>
          </p:cNvSpPr>
          <p:nvPr>
            <p:ph type="title"/>
          </p:nvPr>
        </p:nvSpPr>
        <p:spPr/>
        <p:txBody>
          <a:bodyPr/>
          <a:lstStyle/>
          <a:p>
            <a:r>
              <a:rPr lang="en-US" dirty="0"/>
              <a:t>Waterfall v. Agile: How do we decide?</a:t>
            </a:r>
          </a:p>
        </p:txBody>
      </p:sp>
      <p:sp>
        <p:nvSpPr>
          <p:cNvPr id="3" name="Content Placeholder 2">
            <a:extLst>
              <a:ext uri="{FF2B5EF4-FFF2-40B4-BE49-F238E27FC236}">
                <a16:creationId xmlns:a16="http://schemas.microsoft.com/office/drawing/2014/main" id="{26458933-92BE-F627-C70B-AB2BF2A3AE1B}"/>
              </a:ext>
            </a:extLst>
          </p:cNvPr>
          <p:cNvSpPr>
            <a:spLocks noGrp="1"/>
          </p:cNvSpPr>
          <p:nvPr>
            <p:ph idx="1"/>
          </p:nvPr>
        </p:nvSpPr>
        <p:spPr/>
        <p:txBody>
          <a:bodyPr/>
          <a:lstStyle/>
          <a:p>
            <a:r>
              <a:rPr lang="en-US" dirty="0"/>
              <a:t>The following factors would influence my decision:</a:t>
            </a:r>
          </a:p>
          <a:p>
            <a:pPr lvl="1"/>
            <a:r>
              <a:rPr lang="en-US" b="1" dirty="0"/>
              <a:t>Will the project evolve, or are the needs static?</a:t>
            </a:r>
            <a:r>
              <a:rPr lang="en-US" dirty="0"/>
              <a:t> As an example, a tax preparation program would have immutable characteristics that will not need to change where a travel website needs to change with customer demands.  The former would be a great candidate for waterfall while the second would require Agile of a necessity.</a:t>
            </a:r>
          </a:p>
          <a:p>
            <a:pPr lvl="1"/>
            <a:r>
              <a:rPr lang="en-US" b="1" dirty="0"/>
              <a:t>Is my staff cross-functional and self-driven?</a:t>
            </a:r>
            <a:r>
              <a:rPr lang="en-US" dirty="0"/>
              <a:t>  One of the biggest aspects of Agile is the ability of the team to take on various roles within the team such as designer, developer, tester, estimator, etc.  Specialists don’t work in the grand scheme of Agile.</a:t>
            </a:r>
          </a:p>
          <a:p>
            <a:pPr lvl="1"/>
            <a:endParaRPr lang="en-US" b="1" dirty="0"/>
          </a:p>
        </p:txBody>
      </p:sp>
      <p:sp>
        <p:nvSpPr>
          <p:cNvPr id="4" name="Date Placeholder 3">
            <a:extLst>
              <a:ext uri="{FF2B5EF4-FFF2-40B4-BE49-F238E27FC236}">
                <a16:creationId xmlns:a16="http://schemas.microsoft.com/office/drawing/2014/main" id="{E3A80455-274A-AB69-36FB-099D55434954}"/>
              </a:ext>
            </a:extLst>
          </p:cNvPr>
          <p:cNvSpPr>
            <a:spLocks noGrp="1"/>
          </p:cNvSpPr>
          <p:nvPr>
            <p:ph type="dt" sz="half" idx="10"/>
          </p:nvPr>
        </p:nvSpPr>
        <p:spPr/>
        <p:txBody>
          <a:bodyPr/>
          <a:lstStyle/>
          <a:p>
            <a:fld id="{626DE685-1B6F-4D7C-AEF2-C9AD71EC467A}" type="datetime1">
              <a:rPr lang="en-US" smtClean="0"/>
              <a:t>4/24/2024</a:t>
            </a:fld>
            <a:endParaRPr lang="en-US"/>
          </a:p>
        </p:txBody>
      </p:sp>
      <p:sp>
        <p:nvSpPr>
          <p:cNvPr id="5" name="Footer Placeholder 4">
            <a:extLst>
              <a:ext uri="{FF2B5EF4-FFF2-40B4-BE49-F238E27FC236}">
                <a16:creationId xmlns:a16="http://schemas.microsoft.com/office/drawing/2014/main" id="{4D1D08F3-1EDE-AAC8-55A9-D7BEFF202F2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FFA9618-CCE9-AF7A-5F44-14BD12BEE931}"/>
              </a:ext>
            </a:extLst>
          </p:cNvPr>
          <p:cNvSpPr>
            <a:spLocks noGrp="1"/>
          </p:cNvSpPr>
          <p:nvPr>
            <p:ph type="sldNum" sz="quarter" idx="12"/>
          </p:nvPr>
        </p:nvSpPr>
        <p:spPr/>
        <p:txBody>
          <a:bodyPr/>
          <a:lstStyle/>
          <a:p>
            <a:fld id="{87E7843D-FF13-4365-9478-9625B70A2705}" type="slidenum">
              <a:rPr lang="en-US" smtClean="0"/>
              <a:t>5</a:t>
            </a:fld>
            <a:endParaRPr lang="en-US"/>
          </a:p>
        </p:txBody>
      </p:sp>
    </p:spTree>
    <p:extLst>
      <p:ext uri="{BB962C8B-B14F-4D97-AF65-F5344CB8AC3E}">
        <p14:creationId xmlns:p14="http://schemas.microsoft.com/office/powerpoint/2010/main" val="3457305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860A-80DA-8C9D-5F80-BF00D4AB1CC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6458933-92BE-F627-C70B-AB2BF2A3AE1B}"/>
              </a:ext>
            </a:extLst>
          </p:cNvPr>
          <p:cNvSpPr>
            <a:spLocks noGrp="1"/>
          </p:cNvSpPr>
          <p:nvPr>
            <p:ph idx="1"/>
          </p:nvPr>
        </p:nvSpPr>
        <p:spPr/>
        <p:txBody>
          <a:bodyPr/>
          <a:lstStyle/>
          <a:p>
            <a:pPr marL="0" indent="0">
              <a:buNone/>
            </a:pPr>
            <a:endParaRPr lang="en-US" dirty="0"/>
          </a:p>
          <a:p>
            <a:pPr marL="0" indent="0">
              <a:buNone/>
            </a:pPr>
            <a:r>
              <a:rPr lang="en-US" dirty="0"/>
              <a:t>Clark, H. (2024). The Software Development Life Cycle (SDLC): 7 Phases and 5</a:t>
            </a:r>
          </a:p>
          <a:p>
            <a:pPr marL="0" indent="0">
              <a:buNone/>
            </a:pPr>
            <a:r>
              <a:rPr lang="en-US" dirty="0"/>
              <a:t>	Models [Review of The Software Development Life Cycle (SDLC): 7 Phases</a:t>
            </a:r>
          </a:p>
          <a:p>
            <a:pPr marL="0" indent="0">
              <a:buNone/>
            </a:pPr>
            <a:r>
              <a:rPr lang="en-US" dirty="0"/>
              <a:t>	and 5 Models]. The Product Manager; Black &amp; White Zebra.</a:t>
            </a:r>
          </a:p>
          <a:p>
            <a:pPr marL="0" indent="0">
              <a:buNone/>
            </a:pPr>
            <a:r>
              <a:rPr lang="en-US" dirty="0"/>
              <a:t>	https://theproductmanager.com/topics/software-development-life-	cycle/</a:t>
            </a:r>
          </a:p>
          <a:p>
            <a:pPr marL="0" indent="0">
              <a:buNone/>
            </a:pPr>
            <a:r>
              <a:rPr lang="en-US" dirty="0"/>
              <a:t>Cobb, C. (2015). The Project Manager’s Guide to Mastering Agile : </a:t>
            </a:r>
          </a:p>
          <a:p>
            <a:pPr marL="0" indent="0">
              <a:buNone/>
            </a:pPr>
            <a:r>
              <a:rPr lang="en-US" dirty="0"/>
              <a:t>	Principles and Practices for an Adaptive Approach. Wiley.</a:t>
            </a:r>
          </a:p>
        </p:txBody>
      </p:sp>
      <p:sp>
        <p:nvSpPr>
          <p:cNvPr id="4" name="Date Placeholder 3">
            <a:extLst>
              <a:ext uri="{FF2B5EF4-FFF2-40B4-BE49-F238E27FC236}">
                <a16:creationId xmlns:a16="http://schemas.microsoft.com/office/drawing/2014/main" id="{E3A80455-274A-AB69-36FB-099D55434954}"/>
              </a:ext>
            </a:extLst>
          </p:cNvPr>
          <p:cNvSpPr>
            <a:spLocks noGrp="1"/>
          </p:cNvSpPr>
          <p:nvPr>
            <p:ph type="dt" sz="half" idx="10"/>
          </p:nvPr>
        </p:nvSpPr>
        <p:spPr/>
        <p:txBody>
          <a:bodyPr/>
          <a:lstStyle/>
          <a:p>
            <a:fld id="{626DE685-1B6F-4D7C-AEF2-C9AD71EC467A}" type="datetime1">
              <a:rPr lang="en-US" smtClean="0"/>
              <a:t>4/24/2024</a:t>
            </a:fld>
            <a:endParaRPr lang="en-US"/>
          </a:p>
        </p:txBody>
      </p:sp>
      <p:sp>
        <p:nvSpPr>
          <p:cNvPr id="5" name="Footer Placeholder 4">
            <a:extLst>
              <a:ext uri="{FF2B5EF4-FFF2-40B4-BE49-F238E27FC236}">
                <a16:creationId xmlns:a16="http://schemas.microsoft.com/office/drawing/2014/main" id="{4D1D08F3-1EDE-AAC8-55A9-D7BEFF202F2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FFA9618-CCE9-AF7A-5F44-14BD12BEE931}"/>
              </a:ext>
            </a:extLst>
          </p:cNvPr>
          <p:cNvSpPr>
            <a:spLocks noGrp="1"/>
          </p:cNvSpPr>
          <p:nvPr>
            <p:ph type="sldNum" sz="quarter" idx="12"/>
          </p:nvPr>
        </p:nvSpPr>
        <p:spPr/>
        <p:txBody>
          <a:bodyPr/>
          <a:lstStyle/>
          <a:p>
            <a:fld id="{87E7843D-FF13-4365-9478-9625B70A2705}" type="slidenum">
              <a:rPr lang="en-US" smtClean="0"/>
              <a:t>6</a:t>
            </a:fld>
            <a:endParaRPr lang="en-US"/>
          </a:p>
        </p:txBody>
      </p:sp>
    </p:spTree>
    <p:extLst>
      <p:ext uri="{BB962C8B-B14F-4D97-AF65-F5344CB8AC3E}">
        <p14:creationId xmlns:p14="http://schemas.microsoft.com/office/powerpoint/2010/main" val="2225733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103</TotalTime>
  <Words>694</Words>
  <Application>Microsoft Office PowerPoint</Application>
  <PresentationFormat>Widescreen</PresentationFormat>
  <Paragraphs>54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Wingdings</vt:lpstr>
      <vt:lpstr>Wingdings 3</vt:lpstr>
      <vt:lpstr>Ion Boardroom</vt:lpstr>
      <vt:lpstr>7-1 Final Project: Agile Presentation</vt:lpstr>
      <vt:lpstr>Roles in the Scrum/Agile Team</vt:lpstr>
      <vt:lpstr>The Agile Approach to the SDLC</vt:lpstr>
      <vt:lpstr>What if the team had used a Waterfall Framework?</vt:lpstr>
      <vt:lpstr>Waterfall v. Agile: How do we decide?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7-1 Final Project: Agile Presentation</dc:title>
  <dc:creator>Norman Gloss</dc:creator>
  <cp:lastModifiedBy>Norman Gloss</cp:lastModifiedBy>
  <cp:revision>1</cp:revision>
  <dcterms:created xsi:type="dcterms:W3CDTF">2024-04-24T12:39:58Z</dcterms:created>
  <dcterms:modified xsi:type="dcterms:W3CDTF">2024-04-24T14:23:06Z</dcterms:modified>
</cp:coreProperties>
</file>