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aleway"/>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DF8D1C-A53E-4F65-9A89-AAAD277559C7}">
  <a:tblStyle styleId="{C9DF8D1C-A53E-4F65-9A89-AAAD277559C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aleway-regular.fntdata"/><Relationship Id="rId41" Type="http://schemas.openxmlformats.org/officeDocument/2006/relationships/slide" Target="slides/slide35.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Lato-regular.fntdata"/><Relationship Id="rId45"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a" sz="600">
                <a:solidFill>
                  <a:schemeClr val="dk1"/>
                </a:solidFill>
                <a:highlight>
                  <a:srgbClr val="E4E8EE"/>
                </a:highlight>
              </a:rPr>
              <a:t>Group number 21</a:t>
            </a:r>
            <a:endParaRPr sz="600">
              <a:solidFill>
                <a:schemeClr val="dk1"/>
              </a:solidFill>
              <a:highlight>
                <a:srgbClr val="E4E8EE"/>
              </a:highlight>
            </a:endParaRPr>
          </a:p>
          <a:p>
            <a:pPr indent="0" lvl="0" marL="0" rtl="0" algn="l">
              <a:spcBef>
                <a:spcPts val="0"/>
              </a:spcBef>
              <a:spcAft>
                <a:spcPts val="0"/>
              </a:spcAft>
              <a:buClr>
                <a:schemeClr val="dk1"/>
              </a:buClr>
              <a:buSzPts val="1100"/>
              <a:buFont typeface="Arial"/>
              <a:buNone/>
            </a:pPr>
            <a:r>
              <a:rPr lang="da" sz="600">
                <a:solidFill>
                  <a:schemeClr val="dk1"/>
                </a:solidFill>
                <a:highlight>
                  <a:srgbClr val="E4E8EE"/>
                </a:highlight>
              </a:rPr>
              <a:t>Group members</a:t>
            </a:r>
            <a:endParaRPr sz="600">
              <a:solidFill>
                <a:schemeClr val="dk1"/>
              </a:solidFill>
              <a:highlight>
                <a:srgbClr val="E4E8EE"/>
              </a:highlight>
            </a:endParaRPr>
          </a:p>
          <a:p>
            <a:pPr indent="0" lvl="0" marL="0" rtl="0" algn="l">
              <a:spcBef>
                <a:spcPts val="0"/>
              </a:spcBef>
              <a:spcAft>
                <a:spcPts val="0"/>
              </a:spcAft>
              <a:buClr>
                <a:schemeClr val="dk1"/>
              </a:buClr>
              <a:buSzPts val="1100"/>
              <a:buFont typeface="Arial"/>
              <a:buNone/>
            </a:pPr>
            <a:r>
              <a:rPr lang="da" sz="600">
                <a:solidFill>
                  <a:schemeClr val="dk1"/>
                </a:solidFill>
                <a:highlight>
                  <a:srgbClr val="E4E8EE"/>
                </a:highlight>
              </a:rPr>
              <a:t>Anders Begtorp Jensen - 12105480</a:t>
            </a:r>
            <a:endParaRPr sz="600">
              <a:solidFill>
                <a:schemeClr val="dk1"/>
              </a:solidFill>
              <a:highlight>
                <a:srgbClr val="E4E8EE"/>
              </a:highlight>
            </a:endParaRPr>
          </a:p>
          <a:p>
            <a:pPr indent="0" lvl="0" marL="0" rtl="0" algn="l">
              <a:spcBef>
                <a:spcPts val="0"/>
              </a:spcBef>
              <a:spcAft>
                <a:spcPts val="0"/>
              </a:spcAft>
              <a:buClr>
                <a:schemeClr val="dk1"/>
              </a:buClr>
              <a:buSzPts val="1100"/>
              <a:buFont typeface="Arial"/>
              <a:buNone/>
            </a:pPr>
            <a:r>
              <a:rPr lang="da" sz="600">
                <a:solidFill>
                  <a:schemeClr val="dk1"/>
                </a:solidFill>
                <a:highlight>
                  <a:srgbClr val="E4E8EE"/>
                </a:highlight>
              </a:rPr>
              <a:t>Bartlomiej Dybcio - 12109606</a:t>
            </a:r>
            <a:endParaRPr sz="600">
              <a:solidFill>
                <a:schemeClr val="dk1"/>
              </a:solidFill>
              <a:highlight>
                <a:srgbClr val="E4E8EE"/>
              </a:highlight>
            </a:endParaRPr>
          </a:p>
          <a:p>
            <a:pPr indent="0" lvl="0" marL="0" rtl="0" algn="l">
              <a:spcBef>
                <a:spcPts val="0"/>
              </a:spcBef>
              <a:spcAft>
                <a:spcPts val="0"/>
              </a:spcAft>
              <a:buClr>
                <a:schemeClr val="dk1"/>
              </a:buClr>
              <a:buSzPts val="1100"/>
              <a:buFont typeface="Arial"/>
              <a:buNone/>
            </a:pPr>
            <a:r>
              <a:rPr lang="da" sz="600">
                <a:solidFill>
                  <a:schemeClr val="dk1"/>
                </a:solidFill>
                <a:highlight>
                  <a:srgbClr val="E4E8EE"/>
                </a:highlight>
              </a:rPr>
              <a:t>Robin Wroblowski - 12125432</a:t>
            </a:r>
            <a:endParaRPr sz="600">
              <a:solidFill>
                <a:schemeClr val="dk1"/>
              </a:solidFill>
              <a:highlight>
                <a:srgbClr val="E4E8EE"/>
              </a:highlight>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73bb6c0d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73bb6c0d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This is just small explanation of “what happens with redundant argument and why its bad”.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73bb6bca9_2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73bb6bca9_2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73bb6bca9_2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73bb6bca9_2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73bb6bca9_2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73bb6bca9_2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a"/>
              <a:t>    Elastic Net Regression combines the best of both worlds from Ridge Regression and Lasso Regression</a:t>
            </a:r>
            <a:endParaRPr/>
          </a:p>
          <a:p>
            <a:pPr indent="0" lvl="0" marL="0" rtl="0" algn="l">
              <a:spcBef>
                <a:spcPts val="0"/>
              </a:spcBef>
              <a:spcAft>
                <a:spcPts val="0"/>
              </a:spcAft>
              <a:buClr>
                <a:schemeClr val="dk1"/>
              </a:buClr>
              <a:buSzPts val="1100"/>
              <a:buFont typeface="Arial"/>
              <a:buNone/>
            </a:pPr>
            <a:r>
              <a:rPr lang="da"/>
              <a:t>    The parameter alpha multiplies the penalty terms (=0 mean OLS)</a:t>
            </a:r>
            <a:endParaRPr/>
          </a:p>
          <a:p>
            <a:pPr indent="0" lvl="0" marL="0" rtl="0" algn="l">
              <a:spcBef>
                <a:spcPts val="0"/>
              </a:spcBef>
              <a:spcAft>
                <a:spcPts val="0"/>
              </a:spcAft>
              <a:buClr>
                <a:schemeClr val="dk1"/>
              </a:buClr>
              <a:buSzPts val="1100"/>
              <a:buFont typeface="Arial"/>
              <a:buNone/>
            </a:pPr>
            <a:r>
              <a:rPr lang="da"/>
              <a:t>    The parameter l1_ratio is the mixing parameter between 0 and 1:</a:t>
            </a:r>
            <a:endParaRPr/>
          </a:p>
          <a:p>
            <a:pPr indent="0" lvl="0" marL="0" rtl="0" algn="l">
              <a:spcBef>
                <a:spcPts val="0"/>
              </a:spcBef>
              <a:spcAft>
                <a:spcPts val="0"/>
              </a:spcAft>
              <a:buNone/>
            </a:pPr>
            <a:r>
              <a:rPr lang="da"/>
              <a:t>    =0 means L2 (ridge) and =1 means L1 (Lasso)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da"/>
              <a:t>Lower C means a higher penalty on regularization</a:t>
            </a:r>
            <a:endParaRPr/>
          </a:p>
          <a:p>
            <a:pPr indent="0" lvl="0" marL="0" rtl="0" algn="l">
              <a:spcBef>
                <a:spcPts val="0"/>
              </a:spcBef>
              <a:spcAft>
                <a:spcPts val="0"/>
              </a:spcAft>
              <a:buClr>
                <a:schemeClr val="dk1"/>
              </a:buClr>
              <a:buSzPts val="1100"/>
              <a:buFont typeface="Arial"/>
              <a:buNone/>
            </a:pPr>
            <a:r>
              <a:rPr lang="da"/>
              <a:t>    Distance eps around prediction that is not accounted for in the score</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73bb6bca9_2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73bb6bca9_2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da" sz="1200">
                <a:highlight>
                  <a:srgbClr val="FFFFFF"/>
                </a:highlight>
              </a:rPr>
              <a:t>Sensitive to outliers, punishes larger error more</a:t>
            </a:r>
            <a:endParaRPr sz="1200">
              <a:highlight>
                <a:srgbClr val="FFFFFF"/>
              </a:highlight>
            </a:endParaRPr>
          </a:p>
          <a:p>
            <a:pPr indent="0" lvl="0" marL="0" rtl="0" algn="l">
              <a:lnSpc>
                <a:spcPct val="115000"/>
              </a:lnSpc>
              <a:spcBef>
                <a:spcPts val="1600"/>
              </a:spcBef>
              <a:spcAft>
                <a:spcPts val="0"/>
              </a:spcAft>
              <a:buNone/>
            </a:pPr>
            <a:r>
              <a:t/>
            </a:r>
            <a:endParaRPr sz="1200">
              <a:highlight>
                <a:srgbClr val="FFFFFF"/>
              </a:highlight>
            </a:endParaRPr>
          </a:p>
          <a:p>
            <a:pPr indent="0" lvl="0" marL="0" rtl="0" algn="l">
              <a:spcBef>
                <a:spcPts val="16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73bb6bca9_2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73bb6bca9_2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73bb6bca9_2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73bb6bca9_2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73bb6bca9_2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73bb6bca9_2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73bb6bca9_2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73bb6bca9_2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73bb6bca9_2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73bb6bca9_2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5a2b1737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5a2b1737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5a7ba60f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5a7ba60f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5a7ba60f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5a7ba60f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5a7ba60f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5a7ba60f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5a7ba60f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05a7ba60f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75475187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75475187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a"/>
              <a:t>exported_pipeline = make_pipeline(</a:t>
            </a:r>
            <a:endParaRPr/>
          </a:p>
          <a:p>
            <a:pPr indent="0" lvl="0" marL="0" rtl="0" algn="l">
              <a:spcBef>
                <a:spcPts val="0"/>
              </a:spcBef>
              <a:spcAft>
                <a:spcPts val="0"/>
              </a:spcAft>
              <a:buClr>
                <a:schemeClr val="dk1"/>
              </a:buClr>
              <a:buSzPts val="1100"/>
              <a:buFont typeface="Arial"/>
              <a:buNone/>
            </a:pPr>
            <a:r>
              <a:rPr lang="da"/>
              <a:t>    PolynomialFeatures(degree=2, include_bias=False, interaction_only=False),</a:t>
            </a:r>
            <a:endParaRPr/>
          </a:p>
          <a:p>
            <a:pPr indent="0" lvl="0" marL="0" rtl="0" algn="l">
              <a:spcBef>
                <a:spcPts val="0"/>
              </a:spcBef>
              <a:spcAft>
                <a:spcPts val="0"/>
              </a:spcAft>
              <a:buClr>
                <a:schemeClr val="dk1"/>
              </a:buClr>
              <a:buSzPts val="1100"/>
              <a:buFont typeface="Arial"/>
              <a:buNone/>
            </a:pPr>
            <a:r>
              <a:rPr lang="da"/>
              <a:t>    StackingEstimator(estimator=LinearSVR(C=0.01, dual=True, epsilon=0.001, loss="squared_epsilon_insensitive", tol=0.1)),</a:t>
            </a:r>
            <a:endParaRPr/>
          </a:p>
          <a:p>
            <a:pPr indent="0" lvl="0" marL="0" rtl="0" algn="l">
              <a:spcBef>
                <a:spcPts val="0"/>
              </a:spcBef>
              <a:spcAft>
                <a:spcPts val="0"/>
              </a:spcAft>
              <a:buClr>
                <a:schemeClr val="dk1"/>
              </a:buClr>
              <a:buSzPts val="1100"/>
              <a:buFont typeface="Arial"/>
              <a:buNone/>
            </a:pPr>
            <a:r>
              <a:rPr lang="da"/>
              <a:t>    MinMaxScaler(),</a:t>
            </a:r>
            <a:endParaRPr/>
          </a:p>
          <a:p>
            <a:pPr indent="0" lvl="0" marL="0" rtl="0" algn="l">
              <a:spcBef>
                <a:spcPts val="0"/>
              </a:spcBef>
              <a:spcAft>
                <a:spcPts val="0"/>
              </a:spcAft>
              <a:buClr>
                <a:schemeClr val="dk1"/>
              </a:buClr>
              <a:buSzPts val="1100"/>
              <a:buFont typeface="Arial"/>
              <a:buNone/>
            </a:pPr>
            <a:r>
              <a:rPr lang="da"/>
              <a:t>    MinMaxScaler(),</a:t>
            </a:r>
            <a:endParaRPr/>
          </a:p>
          <a:p>
            <a:pPr indent="0" lvl="0" marL="0" rtl="0" algn="l">
              <a:spcBef>
                <a:spcPts val="0"/>
              </a:spcBef>
              <a:spcAft>
                <a:spcPts val="0"/>
              </a:spcAft>
              <a:buClr>
                <a:schemeClr val="dk1"/>
              </a:buClr>
              <a:buSzPts val="1100"/>
              <a:buFont typeface="Arial"/>
              <a:buNone/>
            </a:pPr>
            <a:r>
              <a:rPr lang="da"/>
              <a:t>    OneHotEncoder(minimum_fraction=0.05, sparse=False, threshold=10),</a:t>
            </a:r>
            <a:endParaRPr/>
          </a:p>
          <a:p>
            <a:pPr indent="0" lvl="0" marL="0" rtl="0" algn="l">
              <a:spcBef>
                <a:spcPts val="0"/>
              </a:spcBef>
              <a:spcAft>
                <a:spcPts val="0"/>
              </a:spcAft>
              <a:buClr>
                <a:schemeClr val="dk1"/>
              </a:buClr>
              <a:buSzPts val="1100"/>
              <a:buFont typeface="Arial"/>
              <a:buNone/>
            </a:pPr>
            <a:r>
              <a:rPr lang="da"/>
              <a:t>    StackingEstimator(estimator=LassoLarsCV(normalize=True)),</a:t>
            </a:r>
            <a:endParaRPr/>
          </a:p>
          <a:p>
            <a:pPr indent="0" lvl="0" marL="0" rtl="0" algn="l">
              <a:spcBef>
                <a:spcPts val="0"/>
              </a:spcBef>
              <a:spcAft>
                <a:spcPts val="0"/>
              </a:spcAft>
              <a:buClr>
                <a:schemeClr val="dk1"/>
              </a:buClr>
              <a:buSzPts val="1100"/>
              <a:buFont typeface="Arial"/>
              <a:buNone/>
            </a:pPr>
            <a:r>
              <a:rPr lang="da"/>
              <a:t>    StackingEstimator(estimator=LassoLarsCV(normalize=False)),</a:t>
            </a:r>
            <a:endParaRPr/>
          </a:p>
          <a:p>
            <a:pPr indent="0" lvl="0" marL="0" rtl="0" algn="l">
              <a:spcBef>
                <a:spcPts val="0"/>
              </a:spcBef>
              <a:spcAft>
                <a:spcPts val="0"/>
              </a:spcAft>
              <a:buClr>
                <a:schemeClr val="dk1"/>
              </a:buClr>
              <a:buSzPts val="1100"/>
              <a:buFont typeface="Arial"/>
              <a:buNone/>
            </a:pPr>
            <a:r>
              <a:rPr lang="da"/>
              <a:t>    ExtraTreesRegressor(bootstrap=False, max_features=0.2, min_samples_leaf=1, min_samples_split=3, n_estimators=100)</a:t>
            </a:r>
            <a:endParaRPr/>
          </a:p>
          <a:p>
            <a:pPr indent="0" lvl="0" marL="0" rtl="0" algn="l">
              <a:spcBef>
                <a:spcPts val="0"/>
              </a:spcBef>
              <a:spcAft>
                <a:spcPts val="0"/>
              </a:spcAft>
              <a:buClr>
                <a:schemeClr val="dk1"/>
              </a:buClr>
              <a:buSzPts val="1100"/>
              <a:buFont typeface="Arial"/>
              <a:buNone/>
            </a:pPr>
            <a:r>
              <a:rPr lang="da"/>
              <a:t>)</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73bb6c0d7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73bb6c0d7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a"/>
              <a:t>exported_pipeline = make_pipeline(</a:t>
            </a:r>
            <a:endParaRPr/>
          </a:p>
          <a:p>
            <a:pPr indent="0" lvl="0" marL="0" rtl="0" algn="l">
              <a:spcBef>
                <a:spcPts val="0"/>
              </a:spcBef>
              <a:spcAft>
                <a:spcPts val="0"/>
              </a:spcAft>
              <a:buClr>
                <a:schemeClr val="dk1"/>
              </a:buClr>
              <a:buSzPts val="1100"/>
              <a:buFont typeface="Arial"/>
              <a:buNone/>
            </a:pPr>
            <a:r>
              <a:rPr lang="da"/>
              <a:t>    ZeroCount(),</a:t>
            </a:r>
            <a:endParaRPr/>
          </a:p>
          <a:p>
            <a:pPr indent="0" lvl="0" marL="0" rtl="0" algn="l">
              <a:spcBef>
                <a:spcPts val="0"/>
              </a:spcBef>
              <a:spcAft>
                <a:spcPts val="0"/>
              </a:spcAft>
              <a:buClr>
                <a:schemeClr val="dk1"/>
              </a:buClr>
              <a:buSzPts val="1100"/>
              <a:buFont typeface="Arial"/>
              <a:buNone/>
            </a:pPr>
            <a:r>
              <a:rPr lang="da"/>
              <a:t>    StackingEstimator(estimator=SGDRegressor(alpha=0.0, eta0=0.01, fit_intercept=False, l1_ratio=0.5, learning_rate="invscaling", loss="squared_loss", penalty="elasticnet", power_t=10.0)),</a:t>
            </a:r>
            <a:endParaRPr/>
          </a:p>
          <a:p>
            <a:pPr indent="0" lvl="0" marL="0" rtl="0" algn="l">
              <a:spcBef>
                <a:spcPts val="0"/>
              </a:spcBef>
              <a:spcAft>
                <a:spcPts val="0"/>
              </a:spcAft>
              <a:buClr>
                <a:schemeClr val="dk1"/>
              </a:buClr>
              <a:buSzPts val="1100"/>
              <a:buFont typeface="Arial"/>
              <a:buNone/>
            </a:pPr>
            <a:r>
              <a:rPr lang="da"/>
              <a:t>    XGBRegressor(learning_rate=0.1, max_depth=10, min_child_weight=4, n_estimators=100, n_jobs=1, objective="reg:squarederror", subsample=0.6500000000000001, verbosity=0)</a:t>
            </a:r>
            <a:endParaRPr/>
          </a:p>
          <a:p>
            <a:pPr indent="0" lvl="0" marL="0" rtl="0" algn="l">
              <a:spcBef>
                <a:spcPts val="0"/>
              </a:spcBef>
              <a:spcAft>
                <a:spcPts val="0"/>
              </a:spcAft>
              <a:buClr>
                <a:schemeClr val="dk1"/>
              </a:buClr>
              <a:buSzPts val="1100"/>
              <a:buFont typeface="Arial"/>
              <a:buNone/>
            </a:pPr>
            <a:r>
              <a:rPr lang="da"/>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75475187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075475187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a"/>
              <a:t>exported_pipeline = make_pipeline(</a:t>
            </a:r>
            <a:endParaRPr/>
          </a:p>
          <a:p>
            <a:pPr indent="0" lvl="0" marL="0" rtl="0" algn="l">
              <a:spcBef>
                <a:spcPts val="0"/>
              </a:spcBef>
              <a:spcAft>
                <a:spcPts val="0"/>
              </a:spcAft>
              <a:buClr>
                <a:schemeClr val="dk1"/>
              </a:buClr>
              <a:buSzPts val="1100"/>
              <a:buFont typeface="Arial"/>
              <a:buNone/>
            </a:pPr>
            <a:r>
              <a:rPr lang="da"/>
              <a:t>    make_union(</a:t>
            </a:r>
            <a:endParaRPr/>
          </a:p>
          <a:p>
            <a:pPr indent="0" lvl="0" marL="0" rtl="0" algn="l">
              <a:spcBef>
                <a:spcPts val="0"/>
              </a:spcBef>
              <a:spcAft>
                <a:spcPts val="0"/>
              </a:spcAft>
              <a:buClr>
                <a:schemeClr val="dk1"/>
              </a:buClr>
              <a:buSzPts val="1100"/>
              <a:buFont typeface="Arial"/>
              <a:buNone/>
            </a:pPr>
            <a:r>
              <a:rPr lang="da"/>
              <a:t>        make_union(</a:t>
            </a:r>
            <a:endParaRPr/>
          </a:p>
          <a:p>
            <a:pPr indent="0" lvl="0" marL="0" rtl="0" algn="l">
              <a:spcBef>
                <a:spcPts val="0"/>
              </a:spcBef>
              <a:spcAft>
                <a:spcPts val="0"/>
              </a:spcAft>
              <a:buClr>
                <a:schemeClr val="dk1"/>
              </a:buClr>
              <a:buSzPts val="1100"/>
              <a:buFont typeface="Arial"/>
              <a:buNone/>
            </a:pPr>
            <a:r>
              <a:rPr lang="da"/>
              <a:t>            make_union(</a:t>
            </a:r>
            <a:endParaRPr/>
          </a:p>
          <a:p>
            <a:pPr indent="0" lvl="0" marL="0" rtl="0" algn="l">
              <a:spcBef>
                <a:spcPts val="0"/>
              </a:spcBef>
              <a:spcAft>
                <a:spcPts val="0"/>
              </a:spcAft>
              <a:buClr>
                <a:schemeClr val="dk1"/>
              </a:buClr>
              <a:buSzPts val="1100"/>
              <a:buFont typeface="Arial"/>
              <a:buNone/>
            </a:pPr>
            <a:r>
              <a:rPr lang="da"/>
              <a:t>                FunctionTransformer(copy),</a:t>
            </a:r>
            <a:endParaRPr/>
          </a:p>
          <a:p>
            <a:pPr indent="0" lvl="0" marL="0" rtl="0" algn="l">
              <a:spcBef>
                <a:spcPts val="0"/>
              </a:spcBef>
              <a:spcAft>
                <a:spcPts val="0"/>
              </a:spcAft>
              <a:buClr>
                <a:schemeClr val="dk1"/>
              </a:buClr>
              <a:buSzPts val="1100"/>
              <a:buFont typeface="Arial"/>
              <a:buNone/>
            </a:pPr>
            <a:r>
              <a:rPr lang="da"/>
              <a:t>                StackingEstimator(estimator=LassoLarsCV(normalize=True))</a:t>
            </a:r>
            <a:endParaRPr/>
          </a:p>
          <a:p>
            <a:pPr indent="0" lvl="0" marL="0" rtl="0" algn="l">
              <a:spcBef>
                <a:spcPts val="0"/>
              </a:spcBef>
              <a:spcAft>
                <a:spcPts val="0"/>
              </a:spcAft>
              <a:buClr>
                <a:schemeClr val="dk1"/>
              </a:buClr>
              <a:buSzPts val="1100"/>
              <a:buFont typeface="Arial"/>
              <a:buNone/>
            </a:pPr>
            <a:r>
              <a:rPr lang="da"/>
              <a:t>            ),</a:t>
            </a:r>
            <a:endParaRPr/>
          </a:p>
          <a:p>
            <a:pPr indent="0" lvl="0" marL="0" rtl="0" algn="l">
              <a:spcBef>
                <a:spcPts val="0"/>
              </a:spcBef>
              <a:spcAft>
                <a:spcPts val="0"/>
              </a:spcAft>
              <a:buClr>
                <a:schemeClr val="dk1"/>
              </a:buClr>
              <a:buSzPts val="1100"/>
              <a:buFont typeface="Arial"/>
              <a:buNone/>
            </a:pPr>
            <a:r>
              <a:rPr lang="da"/>
              <a:t>            make_union(</a:t>
            </a:r>
            <a:endParaRPr/>
          </a:p>
          <a:p>
            <a:pPr indent="0" lvl="0" marL="0" rtl="0" algn="l">
              <a:spcBef>
                <a:spcPts val="0"/>
              </a:spcBef>
              <a:spcAft>
                <a:spcPts val="0"/>
              </a:spcAft>
              <a:buClr>
                <a:schemeClr val="dk1"/>
              </a:buClr>
              <a:buSzPts val="1100"/>
              <a:buFont typeface="Arial"/>
              <a:buNone/>
            </a:pPr>
            <a:r>
              <a:rPr lang="da"/>
              <a:t>                make_union(</a:t>
            </a:r>
            <a:endParaRPr/>
          </a:p>
          <a:p>
            <a:pPr indent="0" lvl="0" marL="0" rtl="0" algn="l">
              <a:spcBef>
                <a:spcPts val="0"/>
              </a:spcBef>
              <a:spcAft>
                <a:spcPts val="0"/>
              </a:spcAft>
              <a:buClr>
                <a:schemeClr val="dk1"/>
              </a:buClr>
              <a:buSzPts val="1100"/>
              <a:buFont typeface="Arial"/>
              <a:buNone/>
            </a:pPr>
            <a:r>
              <a:rPr lang="da"/>
              <a:t>                    StackingEstimator(estimator=LassoLarsCV(normalize=True)),</a:t>
            </a:r>
            <a:endParaRPr/>
          </a:p>
          <a:p>
            <a:pPr indent="0" lvl="0" marL="0" rtl="0" algn="l">
              <a:spcBef>
                <a:spcPts val="0"/>
              </a:spcBef>
              <a:spcAft>
                <a:spcPts val="0"/>
              </a:spcAft>
              <a:buClr>
                <a:schemeClr val="dk1"/>
              </a:buClr>
              <a:buSzPts val="1100"/>
              <a:buFont typeface="Arial"/>
              <a:buNone/>
            </a:pPr>
            <a:r>
              <a:rPr lang="da"/>
              <a:t>                    StackingEstimator(estimator=XGBRegressor(learning_rate=0.5, max_depth=5, min_child_weight=15, n_estimators=100, n_jobs=1, objective="reg:squarederror", subsample=0.4, verbosity=0))</a:t>
            </a:r>
            <a:endParaRPr/>
          </a:p>
          <a:p>
            <a:pPr indent="0" lvl="0" marL="0" rtl="0" algn="l">
              <a:spcBef>
                <a:spcPts val="0"/>
              </a:spcBef>
              <a:spcAft>
                <a:spcPts val="0"/>
              </a:spcAft>
              <a:buClr>
                <a:schemeClr val="dk1"/>
              </a:buClr>
              <a:buSzPts val="1100"/>
              <a:buFont typeface="Arial"/>
              <a:buNone/>
            </a:pPr>
            <a:r>
              <a:rPr lang="da"/>
              <a:t>                ),</a:t>
            </a:r>
            <a:endParaRPr/>
          </a:p>
          <a:p>
            <a:pPr indent="0" lvl="0" marL="0" rtl="0" algn="l">
              <a:spcBef>
                <a:spcPts val="0"/>
              </a:spcBef>
              <a:spcAft>
                <a:spcPts val="0"/>
              </a:spcAft>
              <a:buClr>
                <a:schemeClr val="dk1"/>
              </a:buClr>
              <a:buSzPts val="1100"/>
              <a:buFont typeface="Arial"/>
              <a:buNone/>
            </a:pPr>
            <a:r>
              <a:rPr lang="da"/>
              <a:t>                Binarizer(threshold=0.4)</a:t>
            </a:r>
            <a:endParaRPr/>
          </a:p>
          <a:p>
            <a:pPr indent="0" lvl="0" marL="0" rtl="0" algn="l">
              <a:spcBef>
                <a:spcPts val="0"/>
              </a:spcBef>
              <a:spcAft>
                <a:spcPts val="0"/>
              </a:spcAft>
              <a:buClr>
                <a:schemeClr val="dk1"/>
              </a:buClr>
              <a:buSzPts val="1100"/>
              <a:buFont typeface="Arial"/>
              <a:buNone/>
            </a:pPr>
            <a:r>
              <a:rPr lang="da"/>
              <a:t>            )</a:t>
            </a:r>
            <a:endParaRPr/>
          </a:p>
          <a:p>
            <a:pPr indent="0" lvl="0" marL="0" rtl="0" algn="l">
              <a:spcBef>
                <a:spcPts val="0"/>
              </a:spcBef>
              <a:spcAft>
                <a:spcPts val="0"/>
              </a:spcAft>
              <a:buClr>
                <a:schemeClr val="dk1"/>
              </a:buClr>
              <a:buSzPts val="1100"/>
              <a:buFont typeface="Arial"/>
              <a:buNone/>
            </a:pPr>
            <a:r>
              <a:rPr lang="da"/>
              <a:t>        ),</a:t>
            </a:r>
            <a:endParaRPr/>
          </a:p>
          <a:p>
            <a:pPr indent="0" lvl="0" marL="0" rtl="0" algn="l">
              <a:spcBef>
                <a:spcPts val="0"/>
              </a:spcBef>
              <a:spcAft>
                <a:spcPts val="0"/>
              </a:spcAft>
              <a:buClr>
                <a:schemeClr val="dk1"/>
              </a:buClr>
              <a:buSzPts val="1100"/>
              <a:buFont typeface="Arial"/>
              <a:buNone/>
            </a:pPr>
            <a:r>
              <a:rPr lang="da"/>
              <a:t>        StackingEstimator(estimator=XGBRegressor(learning_rate=0.5, max_depth=5, min_child_weight=17, n_estimators=100, n_jobs=1, objective="reg:squarederror", subsample=0.4, verbosity=0))</a:t>
            </a:r>
            <a:endParaRPr/>
          </a:p>
          <a:p>
            <a:pPr indent="0" lvl="0" marL="0" rtl="0" algn="l">
              <a:spcBef>
                <a:spcPts val="0"/>
              </a:spcBef>
              <a:spcAft>
                <a:spcPts val="0"/>
              </a:spcAft>
              <a:buClr>
                <a:schemeClr val="dk1"/>
              </a:buClr>
              <a:buSzPts val="1100"/>
              <a:buFont typeface="Arial"/>
              <a:buNone/>
            </a:pPr>
            <a:r>
              <a:rPr lang="da"/>
              <a:t>    ),</a:t>
            </a:r>
            <a:endParaRPr/>
          </a:p>
          <a:p>
            <a:pPr indent="0" lvl="0" marL="0" rtl="0" algn="l">
              <a:spcBef>
                <a:spcPts val="0"/>
              </a:spcBef>
              <a:spcAft>
                <a:spcPts val="0"/>
              </a:spcAft>
              <a:buClr>
                <a:schemeClr val="dk1"/>
              </a:buClr>
              <a:buSzPts val="1100"/>
              <a:buFont typeface="Arial"/>
              <a:buNone/>
            </a:pPr>
            <a:r>
              <a:rPr lang="da"/>
              <a:t>    ElasticNetCV(l1_ratio=1.0, tol=0.01)</a:t>
            </a:r>
            <a:endParaRPr/>
          </a:p>
          <a:p>
            <a:pPr indent="0" lvl="0" marL="0" rtl="0" algn="l">
              <a:spcBef>
                <a:spcPts val="0"/>
              </a:spcBef>
              <a:spcAft>
                <a:spcPts val="0"/>
              </a:spcAft>
              <a:buClr>
                <a:schemeClr val="dk1"/>
              </a:buClr>
              <a:buSzPts val="1100"/>
              <a:buFont typeface="Arial"/>
              <a:buNone/>
            </a:pPr>
            <a:r>
              <a:rPr lang="da"/>
              <a:t>)</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73bb6c0d7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73bb6c0d7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5a7ba60f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5a7ba60f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a"/>
              <a:t>SimpleRegressionPipeline({'data_preprocessor:__choice__': 'feature_type', 'feature_preprocessor:__choice__': 'feature_agglomeration', 'regressor:__choice__': 'k_nearest_neighbors', 'data_preprocessor:feature_type:categorical_transformer:categorical_encoding:__choice__': 'encoding', 'data_preprocessor:feature_type:categorical_transformer:category_coalescence:__choice__': 'no_coalescense', 'data_preprocessor:feature_type:numerical_transformer:imputation:strategy': 'most_frequent', 'data_preprocessor:feature_type:numerical_transformer:rescaling:__choice__': 'normalize', 'feature_preprocessor:feature_agglomeration:affinity': 'euclidean', 'feature_preprocessor:feature_agglomeration:linkage': 'complete', 'feature_preprocessor:feature_agglomeration:n_clusters': 174, 'feature_preprocessor:feature_agglomeration:pooling_func': 'max', 'regressor:k_nearest_neighbors:n_neighbors': 15, 'regressor:k_nearest_neighbors:p': 1, 'regressor:k_nearest_neighbors:weights': 'distance'},</a:t>
            </a:r>
            <a:endParaRPr/>
          </a:p>
          <a:p>
            <a:pPr indent="0" lvl="0" marL="0" rtl="0" algn="l">
              <a:spcBef>
                <a:spcPts val="0"/>
              </a:spcBef>
              <a:spcAft>
                <a:spcPts val="0"/>
              </a:spcAft>
              <a:buClr>
                <a:schemeClr val="dk1"/>
              </a:buClr>
              <a:buSzPts val="1100"/>
              <a:buFont typeface="Arial"/>
              <a:buNone/>
            </a:pPr>
            <a:r>
              <a:rPr lang="da"/>
              <a:t>dataset_properties={</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5a7ba60f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05a7ba60f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a"/>
              <a:t>[(0.400000, SimpleRegressionPipeline({'data_preprocessor:__choice__': 'feature_type', 'feature_preprocessor:__choice__': 'select_rates_regression', 'regressor:__choice__': 'adaboost', 'data_preprocessor:feature_type:categorical_transformer:categorical_encoding:__choice__': 'encoding', 'data_preprocessor:feature_type:categorical_transformer:category_coalescence:__choice__': 'no_coalescense', 'data_preprocessor:feature_type:numerical_transformer:imputation:strategy': 'median', 'data_preprocessor:feature_type:numerical_transformer:rescaling:__choice__': 'power_transformer', 'feature_preprocessor:select_rates_regression:alpha': 0.13545912930339138, 'feature_preprocessor:select_rates_regression:mode': 'fdr', 'feature_preprocessor:select_rates_regression:score_func': 'f_regression', 'regressor:adaboost:learning_rate': 0.10000000000000002, 'regressor:adaboost:loss': 'square', 'regressor:adaboost:max_depth': 9, 'regressor:adaboost:n_estimators': 59},</a:t>
            </a:r>
            <a:endParaRPr/>
          </a:p>
          <a:p>
            <a:pPr indent="0" lvl="0" marL="0" rtl="0" algn="l">
              <a:spcBef>
                <a:spcPts val="0"/>
              </a:spcBef>
              <a:spcAft>
                <a:spcPts val="0"/>
              </a:spcAft>
              <a:buClr>
                <a:schemeClr val="dk1"/>
              </a:buClr>
              <a:buSzPts val="1100"/>
              <a:buFont typeface="Arial"/>
              <a:buNone/>
            </a:pPr>
            <a:r>
              <a:rPr lang="da"/>
              <a:t>dataset_properties={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5a2b17371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5a2b17371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We believe that despite of quality being categorical here, it might be treated as continuous variable. The fact that it has discrete values is most likely, because people prefer to rate things this way.</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05a7ba60f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05a7ba60f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a"/>
              <a:t>(1.000000, SimpleRegressionPipeline({'data_preprocessor:__choice__': 'feature_type', 'feature_preprocessor:__choice__': 'fast_ica', 'regressor:__choice__': 'ard_regression', 'data_preprocessor:feature_type:categorical_transformer:categorical_encoding:__choice__': 'no_encoding', 'data_preprocessor:feature_type:categorical_transformer:category_coalescence:__choice__': 'minority_coalescer', 'data_preprocessor:feature_type:numerical_transformer:imputation:strategy': 'mean', 'data_preprocessor:feature_type:numerical_transformer:rescaling:__choice__': 'robust_scaler', 'feature_preprocessor:fast_ica:algorithm': 'parallel', 'feature_preprocessor:fast_ica:fun': 'logcosh', 'feature_preprocessor:fast_ica:whiten': 'False', 'regressor:ard_regression:alpha_1': 7.184864555193486e-05, 'regressor:ard_regression:alpha_2': 6.275195010620023e-08, 'regressor:ard_regression:fit_intercept': 'True', 'regressor:ard_regression:lambda_1': 3.9768277580589166e-07, 'regressor:ard_regression:lambda_2': 6.456700536135052e-05, 'regressor:ard_regression:n_iter': 300, 'regressor:ard_regression:threshold_lambda': 15298.493747162094, 'regressor:ard_regression:tol': 0.0006858006517801051, 'data_preprocessor:feature_type:categorical_transformer:category_coalescence:minority_coalescer:minimum_fraction': 0.010000000000000004, 'data_preprocessor:feature_type:numerical_transformer:rescaling:robust_scaler:q_max': 0.7141830494094688, 'data_preprocessor:feature_type:numerical_transformer:rescaling:robust_scaler:q_min': 0.19048075967359765},</a:t>
            </a:r>
            <a:endParaRPr/>
          </a:p>
          <a:p>
            <a:pPr indent="0" lvl="0" marL="0" rtl="0" algn="l">
              <a:spcBef>
                <a:spcPts val="0"/>
              </a:spcBef>
              <a:spcAft>
                <a:spcPts val="0"/>
              </a:spcAft>
              <a:buClr>
                <a:schemeClr val="dk1"/>
              </a:buClr>
              <a:buSzPts val="1100"/>
              <a:buFont typeface="Arial"/>
              <a:buNone/>
            </a:pPr>
            <a:r>
              <a:rPr lang="da"/>
              <a:t>dataset_properties={</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75475187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75475187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We don’t consider shortest tpot output as “the best” relevant result, because:</a:t>
            </a:r>
            <a:endParaRPr/>
          </a:p>
          <a:p>
            <a:pPr indent="-298450" lvl="0" marL="457200" rtl="0" algn="l">
              <a:spcBef>
                <a:spcPts val="0"/>
              </a:spcBef>
              <a:spcAft>
                <a:spcPts val="0"/>
              </a:spcAft>
              <a:buSzPts val="1100"/>
              <a:buAutoNum type="arabicParenR"/>
            </a:pPr>
            <a:r>
              <a:rPr lang="da"/>
              <a:t>tpot is based on some randomness,</a:t>
            </a:r>
            <a:endParaRPr/>
          </a:p>
          <a:p>
            <a:pPr indent="-298450" lvl="0" marL="457200" rtl="0" algn="l">
              <a:spcBef>
                <a:spcPts val="0"/>
              </a:spcBef>
              <a:spcAft>
                <a:spcPts val="0"/>
              </a:spcAft>
              <a:buSzPts val="1100"/>
              <a:buAutoNum type="arabicParenR"/>
            </a:pPr>
            <a:r>
              <a:rPr lang="da"/>
              <a:t>it got algorithm with bad training score, and somehow it got better performance on test one</a:t>
            </a:r>
            <a:endParaRPr/>
          </a:p>
          <a:p>
            <a:pPr indent="0" lvl="0" marL="0" rtl="0" algn="l">
              <a:spcBef>
                <a:spcPts val="0"/>
              </a:spcBef>
              <a:spcAft>
                <a:spcPts val="0"/>
              </a:spcAft>
              <a:buNone/>
            </a:pPr>
            <a:r>
              <a:rPr lang="da"/>
              <a:t>it might not be reproducible, maybe “long” training got some unlucky split, or *insert any random negative circumstance*</a:t>
            </a:r>
            <a:endParaRPr/>
          </a:p>
          <a:p>
            <a:pPr indent="0" lvl="0" marL="0" rtl="0" algn="l">
              <a:spcBef>
                <a:spcPts val="0"/>
              </a:spcBef>
              <a:spcAft>
                <a:spcPts val="0"/>
              </a:spcAft>
              <a:buNone/>
            </a:pPr>
            <a:r>
              <a:t/>
            </a:r>
            <a:endParaRPr/>
          </a:p>
          <a:p>
            <a:pPr indent="0" lvl="0" marL="0" rtl="0" algn="l">
              <a:spcBef>
                <a:spcPts val="0"/>
              </a:spcBef>
              <a:spcAft>
                <a:spcPts val="0"/>
              </a:spcAft>
              <a:buNone/>
            </a:pPr>
            <a:r>
              <a:rPr lang="da"/>
              <a:t>Auto-sklearn doesnt allow RMSE so I took sqrt(MSE), it’s not visible in code, cause I did it manually.</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754751872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0754751872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RF Housing: </a:t>
            </a:r>
            <a:r>
              <a:rPr lang="da"/>
              <a:t>((37,), 2.521150671414661)</a:t>
            </a:r>
            <a:endParaRPr/>
          </a:p>
          <a:p>
            <a:pPr indent="0" lvl="0" marL="0" rtl="0" algn="l">
              <a:spcBef>
                <a:spcPts val="0"/>
              </a:spcBef>
              <a:spcAft>
                <a:spcPts val="0"/>
              </a:spcAft>
              <a:buNone/>
            </a:pPr>
            <a:r>
              <a:rPr lang="da"/>
              <a:t>SVM Housing: ((25.943932626978413, 0.784575590117621), 1.265604104212246)</a:t>
            </a:r>
            <a:br>
              <a:rPr lang="da"/>
            </a:br>
            <a:r>
              <a:rPr lang="da"/>
              <a:t>EN Housing: ((1e-08, 1), 1.3286208340720473)</a:t>
            </a:r>
            <a:endParaRPr/>
          </a:p>
          <a:p>
            <a:pPr indent="0" lvl="0" marL="0" rtl="0" algn="l">
              <a:spcBef>
                <a:spcPts val="0"/>
              </a:spcBef>
              <a:spcAft>
                <a:spcPts val="0"/>
              </a:spcAft>
              <a:buNone/>
            </a:pPr>
            <a:r>
              <a:t/>
            </a:r>
            <a:endParaRPr/>
          </a:p>
          <a:p>
            <a:pPr indent="0" lvl="0" marL="0" rtl="0" algn="l">
              <a:spcBef>
                <a:spcPts val="0"/>
              </a:spcBef>
              <a:spcAft>
                <a:spcPts val="0"/>
              </a:spcAft>
              <a:buNone/>
            </a:pPr>
            <a:r>
              <a:rPr lang="da"/>
              <a:t>RF Concrete: Mssing</a:t>
            </a:r>
            <a:endParaRPr/>
          </a:p>
          <a:p>
            <a:pPr indent="0" lvl="0" marL="0" rtl="0" algn="l">
              <a:spcBef>
                <a:spcPts val="0"/>
              </a:spcBef>
              <a:spcAft>
                <a:spcPts val="0"/>
              </a:spcAft>
              <a:buNone/>
            </a:pPr>
            <a:r>
              <a:rPr lang="da"/>
              <a:t>SVM Concrete: ((25.943932626978413, 0.784575590117621), 1.265604104212246) - TBD</a:t>
            </a:r>
            <a:endParaRPr/>
          </a:p>
          <a:p>
            <a:pPr indent="0" lvl="0" marL="0" rtl="0" algn="l">
              <a:spcBef>
                <a:spcPts val="0"/>
              </a:spcBef>
              <a:spcAft>
                <a:spcPts val="0"/>
              </a:spcAft>
              <a:buNone/>
            </a:pPr>
            <a:r>
              <a:rPr lang="da"/>
              <a:t>EN Concrete: ((0.02270481300092797, 1), 85.61987280823215)</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da"/>
              <a:t>RF Wine: ((840,), 0.3387444071423663)</a:t>
            </a:r>
            <a:endParaRPr/>
          </a:p>
          <a:p>
            <a:pPr indent="0" lvl="0" marL="0" rtl="0" algn="l">
              <a:spcBef>
                <a:spcPts val="0"/>
              </a:spcBef>
              <a:spcAft>
                <a:spcPts val="0"/>
              </a:spcAft>
              <a:buNone/>
            </a:pPr>
            <a:r>
              <a:rPr lang="da"/>
              <a:t>SVM Wine: ((6.231473732031142, 0.872515650751803), 0.39794957470186637)</a:t>
            </a:r>
            <a:endParaRPr/>
          </a:p>
          <a:p>
            <a:pPr indent="0" lvl="0" marL="0" rtl="0" algn="l">
              <a:spcBef>
                <a:spcPts val="0"/>
              </a:spcBef>
              <a:spcAft>
                <a:spcPts val="0"/>
              </a:spcAft>
              <a:buNone/>
            </a:pPr>
            <a:r>
              <a:rPr lang="da"/>
              <a:t>EN Wine: ((1e-08, 1e-06), 0.39870648471236)</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0754751872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0754751872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5a7ba60f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5a7ba60f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076ce6c6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076ce6c6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5a2b1737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5a2b1737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5a2b17371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5a2b17371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da" sz="1050">
                <a:solidFill>
                  <a:schemeClr val="dk1"/>
                </a:solidFill>
                <a:highlight>
                  <a:srgbClr val="FFFFFF"/>
                </a:highlight>
              </a:rPr>
              <a:t>There Various Factors that affects the Strength of Concrete Such as Materials Used, Age etc.</a:t>
            </a:r>
            <a:endParaRPr sz="1050">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da" sz="1050">
                <a:solidFill>
                  <a:schemeClr val="dk1"/>
                </a:solidFill>
                <a:highlight>
                  <a:srgbClr val="FFFFFF"/>
                </a:highlight>
              </a:rPr>
              <a:t>Predict the Strength of the Concrete Based on the Components and Other Factors as Predictors.</a:t>
            </a:r>
            <a:endParaRPr sz="1050">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da" sz="1050">
                <a:solidFill>
                  <a:schemeClr val="dk1"/>
                </a:solidFill>
                <a:highlight>
                  <a:srgbClr val="FFFFFF"/>
                </a:highlight>
              </a:rPr>
              <a:t>Description of Fields are as follows:-</a:t>
            </a:r>
            <a:endParaRPr sz="1050">
              <a:solidFill>
                <a:schemeClr val="dk1"/>
              </a:solidFill>
              <a:highlight>
                <a:srgbClr val="FFFFFF"/>
              </a:highlight>
            </a:endParaRPr>
          </a:p>
          <a:p>
            <a:pPr indent="-295275" lvl="0" marL="457200" rtl="0" algn="l">
              <a:lnSpc>
                <a:spcPct val="115000"/>
              </a:lnSpc>
              <a:spcBef>
                <a:spcPts val="800"/>
              </a:spcBef>
              <a:spcAft>
                <a:spcPts val="0"/>
              </a:spcAft>
              <a:buClr>
                <a:schemeClr val="dk1"/>
              </a:buClr>
              <a:buSzPts val="1050"/>
              <a:buChar char="●"/>
            </a:pPr>
            <a:r>
              <a:rPr lang="da" sz="1050">
                <a:solidFill>
                  <a:schemeClr val="dk1"/>
                </a:solidFill>
                <a:highlight>
                  <a:srgbClr val="FFFFFF"/>
                </a:highlight>
              </a:rPr>
              <a:t>CementComponent:- Amount of cement is mixed</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da" sz="1050">
                <a:solidFill>
                  <a:schemeClr val="dk1"/>
                </a:solidFill>
                <a:highlight>
                  <a:srgbClr val="FFFFFF"/>
                </a:highlight>
              </a:rPr>
              <a:t>BlastFurnaceSlag:- Amount of Blast Furnace Slag is mixed</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da" sz="1050">
                <a:solidFill>
                  <a:schemeClr val="dk1"/>
                </a:solidFill>
                <a:highlight>
                  <a:srgbClr val="FFFFFF"/>
                </a:highlight>
              </a:rPr>
              <a:t>FlyAshComponent:- Amount of FlyAsh is mixed</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da" sz="1050">
                <a:solidFill>
                  <a:schemeClr val="dk1"/>
                </a:solidFill>
                <a:highlight>
                  <a:srgbClr val="FFFFFF"/>
                </a:highlight>
              </a:rPr>
              <a:t>WaterComponent:- Amount of water is mixed</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da" sz="1050">
                <a:solidFill>
                  <a:schemeClr val="dk1"/>
                </a:solidFill>
                <a:highlight>
                  <a:srgbClr val="FFFFFF"/>
                </a:highlight>
              </a:rPr>
              <a:t>SuperplasticizerComponent:- Amount of Super plasticizer is mixed</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da" sz="1050">
                <a:solidFill>
                  <a:schemeClr val="dk1"/>
                </a:solidFill>
                <a:highlight>
                  <a:srgbClr val="FFFFFF"/>
                </a:highlight>
              </a:rPr>
              <a:t>CoarseAggregateComponent:- Amount of Coarse Aggregate is mixed</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da" sz="1050">
                <a:solidFill>
                  <a:schemeClr val="dk1"/>
                </a:solidFill>
                <a:highlight>
                  <a:srgbClr val="FFFFFF"/>
                </a:highlight>
              </a:rPr>
              <a:t>FineAggregateComponent:- Amount of Coarse Aggregate is mixed</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da" sz="1050">
                <a:solidFill>
                  <a:schemeClr val="dk1"/>
                </a:solidFill>
                <a:highlight>
                  <a:srgbClr val="FFFFFF"/>
                </a:highlight>
              </a:rPr>
              <a:t>AgeInDays:- How many days it was left dry</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da" sz="1050">
                <a:solidFill>
                  <a:schemeClr val="dk1"/>
                </a:solidFill>
                <a:highlight>
                  <a:srgbClr val="FFFFFF"/>
                </a:highlight>
              </a:rPr>
              <a:t>Strength:- What was the final strength of concrete- (Target)</a:t>
            </a:r>
            <a:endParaRPr sz="1050">
              <a:solidFill>
                <a:schemeClr val="dk1"/>
              </a:solidFill>
              <a:highlight>
                <a:srgbClr val="FFFFFF"/>
              </a:highlight>
            </a:endParaRPr>
          </a:p>
          <a:p>
            <a:pPr indent="0" lvl="0" marL="0" rtl="0" algn="l">
              <a:spcBef>
                <a:spcPts val="3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5a2b1737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5a2b1737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da" sz="1050">
                <a:solidFill>
                  <a:schemeClr val="dk1"/>
                </a:solidFill>
                <a:highlight>
                  <a:srgbClr val="FFFFFF"/>
                </a:highlight>
              </a:rPr>
              <a:t>There Various Factors that affects the Strength of Concrete Such as Materials Used, Age etc.</a:t>
            </a:r>
            <a:endParaRPr sz="1050">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da" sz="1050">
                <a:solidFill>
                  <a:schemeClr val="dk1"/>
                </a:solidFill>
                <a:highlight>
                  <a:srgbClr val="FFFFFF"/>
                </a:highlight>
              </a:rPr>
              <a:t>Predict the Strength of the Concrete Based on the Components and Other Factors as Predictors.</a:t>
            </a:r>
            <a:endParaRPr sz="1050">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da" sz="1050">
                <a:solidFill>
                  <a:schemeClr val="dk1"/>
                </a:solidFill>
                <a:highlight>
                  <a:srgbClr val="FFFFFF"/>
                </a:highlight>
              </a:rPr>
              <a:t>Description of Fields are as follows:-</a:t>
            </a:r>
            <a:endParaRPr sz="1050">
              <a:solidFill>
                <a:schemeClr val="dk1"/>
              </a:solidFill>
              <a:highlight>
                <a:srgbClr val="FFFFFF"/>
              </a:highlight>
            </a:endParaRPr>
          </a:p>
          <a:p>
            <a:pPr indent="-295275" lvl="0" marL="457200" rtl="0" algn="l">
              <a:lnSpc>
                <a:spcPct val="115000"/>
              </a:lnSpc>
              <a:spcBef>
                <a:spcPts val="800"/>
              </a:spcBef>
              <a:spcAft>
                <a:spcPts val="0"/>
              </a:spcAft>
              <a:buClr>
                <a:schemeClr val="dk1"/>
              </a:buClr>
              <a:buSzPts val="1050"/>
              <a:buChar char="●"/>
            </a:pPr>
            <a:r>
              <a:rPr lang="da" sz="1050">
                <a:solidFill>
                  <a:schemeClr val="dk1"/>
                </a:solidFill>
                <a:highlight>
                  <a:srgbClr val="FFFFFF"/>
                </a:highlight>
              </a:rPr>
              <a:t>CementComponent:- Amount of cement is mixed</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da" sz="1050">
                <a:solidFill>
                  <a:schemeClr val="dk1"/>
                </a:solidFill>
                <a:highlight>
                  <a:srgbClr val="FFFFFF"/>
                </a:highlight>
              </a:rPr>
              <a:t>BlastFurnaceSlag:- Amount of Blast Furnace Slag is mixed</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da" sz="1050">
                <a:solidFill>
                  <a:schemeClr val="dk1"/>
                </a:solidFill>
                <a:highlight>
                  <a:srgbClr val="FFFFFF"/>
                </a:highlight>
              </a:rPr>
              <a:t>FlyAshComponent:- Amount of FlyAsh is mixed</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da" sz="1050">
                <a:solidFill>
                  <a:schemeClr val="dk1"/>
                </a:solidFill>
                <a:highlight>
                  <a:srgbClr val="FFFFFF"/>
                </a:highlight>
              </a:rPr>
              <a:t>WaterComponent:- Amount of water is mixed</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da" sz="1050">
                <a:solidFill>
                  <a:schemeClr val="dk1"/>
                </a:solidFill>
                <a:highlight>
                  <a:srgbClr val="FFFFFF"/>
                </a:highlight>
              </a:rPr>
              <a:t>SuperplasticizerComponent:- Amount of Super plasticizer is mixed</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da" sz="1050">
                <a:solidFill>
                  <a:schemeClr val="dk1"/>
                </a:solidFill>
                <a:highlight>
                  <a:srgbClr val="FFFFFF"/>
                </a:highlight>
              </a:rPr>
              <a:t>CoarseAggregateComponent:- Amount of Coarse Aggregate is mixed</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da" sz="1050">
                <a:solidFill>
                  <a:schemeClr val="dk1"/>
                </a:solidFill>
                <a:highlight>
                  <a:srgbClr val="FFFFFF"/>
                </a:highlight>
              </a:rPr>
              <a:t>FineAggregateComponent:- Amount of Coarse Aggregate is mixed</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da" sz="1050">
                <a:solidFill>
                  <a:schemeClr val="dk1"/>
                </a:solidFill>
                <a:highlight>
                  <a:srgbClr val="FFFFFF"/>
                </a:highlight>
              </a:rPr>
              <a:t>AgeInDays:- How many days it was left dry</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da" sz="1050">
                <a:solidFill>
                  <a:schemeClr val="dk1"/>
                </a:solidFill>
                <a:highlight>
                  <a:srgbClr val="FFFFFF"/>
                </a:highlight>
              </a:rPr>
              <a:t>Strength:- What was the final strength of concrete- (Target)</a:t>
            </a:r>
            <a:endParaRPr sz="1050">
              <a:solidFill>
                <a:schemeClr val="dk1"/>
              </a:solidFill>
              <a:highlight>
                <a:srgbClr val="FFFFFF"/>
              </a:highlight>
            </a:endParaRPr>
          </a:p>
          <a:p>
            <a:pPr indent="0" lvl="0" marL="0" rtl="0" algn="l">
              <a:spcBef>
                <a:spcPts val="3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5a2b17371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5a2b17371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685800" marR="228600" rtl="0" algn="l">
              <a:lnSpc>
                <a:spcPct val="115000"/>
              </a:lnSpc>
              <a:spcBef>
                <a:spcPts val="300"/>
              </a:spcBef>
              <a:spcAft>
                <a:spcPts val="0"/>
              </a:spcAft>
              <a:buClr>
                <a:schemeClr val="dk1"/>
              </a:buClr>
              <a:buSzPts val="1050"/>
              <a:buChar char="●"/>
            </a:pPr>
            <a:r>
              <a:rPr lang="da" sz="1050">
                <a:solidFill>
                  <a:schemeClr val="dk1"/>
                </a:solidFill>
                <a:highlight>
                  <a:srgbClr val="FFFFFF"/>
                </a:highlight>
              </a:rPr>
              <a:t>Profit (How much money does this hotel make in a year)</a:t>
            </a:r>
            <a:endParaRPr sz="1050">
              <a:solidFill>
                <a:schemeClr val="dk1"/>
              </a:solidFill>
              <a:highlight>
                <a:srgbClr val="FFFFFF"/>
              </a:highlight>
            </a:endParaRPr>
          </a:p>
          <a:p>
            <a:pPr indent="-295275" lvl="0" marL="685800" marR="228600" rtl="0" algn="l">
              <a:lnSpc>
                <a:spcPct val="115000"/>
              </a:lnSpc>
              <a:spcBef>
                <a:spcPts val="0"/>
              </a:spcBef>
              <a:spcAft>
                <a:spcPts val="0"/>
              </a:spcAft>
              <a:buClr>
                <a:schemeClr val="dk1"/>
              </a:buClr>
              <a:buSzPts val="1050"/>
              <a:buChar char="●"/>
            </a:pPr>
            <a:r>
              <a:rPr lang="da" sz="1050">
                <a:solidFill>
                  <a:schemeClr val="dk1"/>
                </a:solidFill>
                <a:highlight>
                  <a:srgbClr val="FFFFFF"/>
                </a:highlight>
              </a:rPr>
              <a:t>Price in Millions (€)</a:t>
            </a:r>
            <a:endParaRPr sz="1050">
              <a:solidFill>
                <a:schemeClr val="dk1"/>
              </a:solidFill>
              <a:highlight>
                <a:srgbClr val="FFFFFF"/>
              </a:highlight>
            </a:endParaRPr>
          </a:p>
          <a:p>
            <a:pPr indent="-295275" lvl="0" marL="685800" marR="228600" rtl="0" algn="l">
              <a:lnSpc>
                <a:spcPct val="115000"/>
              </a:lnSpc>
              <a:spcBef>
                <a:spcPts val="0"/>
              </a:spcBef>
              <a:spcAft>
                <a:spcPts val="0"/>
              </a:spcAft>
              <a:buClr>
                <a:schemeClr val="dk1"/>
              </a:buClr>
              <a:buSzPts val="1050"/>
              <a:buChar char="●"/>
            </a:pPr>
            <a:r>
              <a:rPr lang="da" sz="1050">
                <a:solidFill>
                  <a:schemeClr val="dk1"/>
                </a:solidFill>
                <a:highlight>
                  <a:srgbClr val="FFFFFF"/>
                </a:highlight>
              </a:rPr>
              <a:t>Square Meter (Hotel Area)</a:t>
            </a:r>
            <a:endParaRPr sz="1050">
              <a:solidFill>
                <a:schemeClr val="dk1"/>
              </a:solidFill>
              <a:highlight>
                <a:srgbClr val="FFFFFF"/>
              </a:highlight>
            </a:endParaRPr>
          </a:p>
          <a:p>
            <a:pPr indent="-295275" lvl="0" marL="685800" marR="228600" rtl="0" algn="l">
              <a:lnSpc>
                <a:spcPct val="115000"/>
              </a:lnSpc>
              <a:spcBef>
                <a:spcPts val="0"/>
              </a:spcBef>
              <a:spcAft>
                <a:spcPts val="0"/>
              </a:spcAft>
              <a:buClr>
                <a:schemeClr val="dk1"/>
              </a:buClr>
              <a:buSzPts val="1050"/>
              <a:buChar char="●"/>
            </a:pPr>
            <a:r>
              <a:rPr lang="da" sz="1050">
                <a:solidFill>
                  <a:schemeClr val="dk1"/>
                </a:solidFill>
                <a:highlight>
                  <a:srgbClr val="FFFFFF"/>
                </a:highlight>
              </a:rPr>
              <a:t>City</a:t>
            </a:r>
            <a:endParaRPr sz="1050">
              <a:solidFill>
                <a:schemeClr val="dk1"/>
              </a:solidFill>
              <a:highlight>
                <a:srgbClr val="FFFFFF"/>
              </a:highlight>
            </a:endParaRPr>
          </a:p>
          <a:p>
            <a:pPr indent="0" lvl="0" marL="228600" marR="228600" rtl="0" algn="l">
              <a:lnSpc>
                <a:spcPct val="157142"/>
              </a:lnSpc>
              <a:spcBef>
                <a:spcPts val="2700"/>
              </a:spcBef>
              <a:spcAft>
                <a:spcPts val="0"/>
              </a:spcAft>
              <a:buClr>
                <a:schemeClr val="dk1"/>
              </a:buClr>
              <a:buSzPts val="1100"/>
              <a:buFont typeface="Arial"/>
              <a:buNone/>
            </a:pPr>
            <a:r>
              <a:rPr lang="da" sz="1050">
                <a:solidFill>
                  <a:schemeClr val="dk1"/>
                </a:solidFill>
                <a:highlight>
                  <a:srgbClr val="FFFFFF"/>
                </a:highlight>
              </a:rPr>
              <a:t>Here, "Hotel Prices" does not refer to the cost of spending a night at those hotels but the price for buying them. This would be an interesting chart for someone who wants to buy a hotel and needs to judge whether he/she is overpaying or getting a great deal depending on similar objects in other comparable cities.</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5a2b1737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5a2b1737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da" sz="1300">
                <a:solidFill>
                  <a:srgbClr val="595959"/>
                </a:solidFill>
                <a:latin typeface="Lato"/>
                <a:ea typeface="Lato"/>
                <a:cs typeface="Lato"/>
                <a:sym typeface="Lato"/>
              </a:rPr>
              <a:t>Correlations for Cities should be ignored, as they are one-hot encoded (they will always be negative with 1 hot encoding, and their correlation depends on number of rows with given cities)</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lang="da" sz="1300">
                <a:solidFill>
                  <a:srgbClr val="595959"/>
                </a:solidFill>
                <a:latin typeface="Lato"/>
                <a:ea typeface="Lato"/>
                <a:cs typeface="Lato"/>
                <a:sym typeface="Lato"/>
              </a:rPr>
              <a:t>High correlations between square meters and price, but not that big correlation price-profit and price-square_meter. (So basically larger hotel will cost more almost for sure, but it will not necessarily make more profit).</a:t>
            </a:r>
            <a:endParaRPr sz="1300">
              <a:solidFill>
                <a:srgbClr val="595959"/>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da" sz="1300">
                <a:solidFill>
                  <a:srgbClr val="595959"/>
                </a:solidFill>
                <a:latin typeface="Lato"/>
                <a:ea typeface="Lato"/>
                <a:cs typeface="Lato"/>
                <a:sym typeface="Lato"/>
              </a:rPr>
              <a:t>Prices seem to be highest in munich, lowest in cologne.</a:t>
            </a:r>
            <a:endParaRPr sz="1300">
              <a:solidFill>
                <a:srgbClr val="595959"/>
              </a:solidFill>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5a7ba60f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5a7ba60f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23.png"/><Relationship Id="rId5"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515975"/>
            <a:ext cx="8520600" cy="118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Machine Learning</a:t>
            </a:r>
            <a:endParaRPr/>
          </a:p>
        </p:txBody>
      </p:sp>
      <p:sp>
        <p:nvSpPr>
          <p:cNvPr id="87" name="Google Shape;87;p13"/>
          <p:cNvSpPr txBox="1"/>
          <p:nvPr>
            <p:ph idx="1" type="subTitle"/>
          </p:nvPr>
        </p:nvSpPr>
        <p:spPr>
          <a:xfrm>
            <a:off x="311700" y="1975667"/>
            <a:ext cx="8520600" cy="59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Exercise 2 - Regression</a:t>
            </a:r>
            <a:endParaRPr/>
          </a:p>
        </p:txBody>
      </p:sp>
      <p:sp>
        <p:nvSpPr>
          <p:cNvPr id="88" name="Google Shape;88;p13"/>
          <p:cNvSpPr txBox="1"/>
          <p:nvPr/>
        </p:nvSpPr>
        <p:spPr>
          <a:xfrm>
            <a:off x="3074175" y="2616375"/>
            <a:ext cx="32619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a"/>
              <a:t>Group 21</a:t>
            </a:r>
            <a:endParaRPr b="1"/>
          </a:p>
          <a:p>
            <a:pPr indent="0" lvl="0" marL="0" rtl="0" algn="ctr">
              <a:spcBef>
                <a:spcPts val="0"/>
              </a:spcBef>
              <a:spcAft>
                <a:spcPts val="0"/>
              </a:spcAft>
              <a:buNone/>
            </a:pPr>
            <a:r>
              <a:rPr lang="da"/>
              <a:t>Anders Begtorp Jensen - 12105480</a:t>
            </a:r>
            <a:endParaRPr/>
          </a:p>
          <a:p>
            <a:pPr indent="0" lvl="0" marL="0" rtl="0" algn="ctr">
              <a:spcBef>
                <a:spcPts val="0"/>
              </a:spcBef>
              <a:spcAft>
                <a:spcPts val="0"/>
              </a:spcAft>
              <a:buNone/>
            </a:pPr>
            <a:r>
              <a:rPr lang="da"/>
              <a:t>Bartlomiej Dybcio - 12109606</a:t>
            </a:r>
            <a:endParaRPr/>
          </a:p>
          <a:p>
            <a:pPr indent="0" lvl="0" marL="0" rtl="0" algn="ctr">
              <a:spcBef>
                <a:spcPts val="0"/>
              </a:spcBef>
              <a:spcAft>
                <a:spcPts val="0"/>
              </a:spcAft>
              <a:buNone/>
            </a:pPr>
            <a:r>
              <a:rPr lang="da"/>
              <a:t>Robin Wroblowski - 12125432</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Dummy variable trap - calculations for linear model.</a:t>
            </a:r>
            <a:endParaRPr/>
          </a:p>
          <a:p>
            <a:pPr indent="0" lvl="0" marL="0" rtl="0" algn="l">
              <a:spcBef>
                <a:spcPts val="0"/>
              </a:spcBef>
              <a:spcAft>
                <a:spcPts val="0"/>
              </a:spcAft>
              <a:buNone/>
            </a:pPr>
            <a:r>
              <a:t/>
            </a:r>
            <a:endParaRPr/>
          </a:p>
        </p:txBody>
      </p:sp>
      <p:sp>
        <p:nvSpPr>
          <p:cNvPr id="157" name="Google Shape;157;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t>‹#›</a:t>
            </a:fld>
            <a:endParaRPr/>
          </a:p>
        </p:txBody>
      </p:sp>
      <p:pic>
        <p:nvPicPr>
          <p:cNvPr id="158" name="Google Shape;158;p22"/>
          <p:cNvPicPr preferRelativeResize="0"/>
          <p:nvPr/>
        </p:nvPicPr>
        <p:blipFill>
          <a:blip r:embed="rId3">
            <a:alphaModFix/>
          </a:blip>
          <a:stretch>
            <a:fillRect/>
          </a:stretch>
        </p:blipFill>
        <p:spPr>
          <a:xfrm>
            <a:off x="729450" y="2452300"/>
            <a:ext cx="6511695" cy="1508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Approach</a:t>
            </a:r>
            <a:endParaRPr/>
          </a:p>
        </p:txBody>
      </p:sp>
      <p:sp>
        <p:nvSpPr>
          <p:cNvPr id="164" name="Google Shape;164;p23"/>
          <p:cNvSpPr txBox="1"/>
          <p:nvPr>
            <p:ph idx="1" type="body"/>
          </p:nvPr>
        </p:nvSpPr>
        <p:spPr>
          <a:xfrm>
            <a:off x="729450" y="2078875"/>
            <a:ext cx="7688700" cy="1783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da"/>
              <a:t>Dataset</a:t>
            </a:r>
            <a:endParaRPr/>
          </a:p>
          <a:p>
            <a:pPr indent="-311150" lvl="1" marL="914400" rtl="0" algn="l">
              <a:spcBef>
                <a:spcPts val="0"/>
              </a:spcBef>
              <a:spcAft>
                <a:spcPts val="0"/>
              </a:spcAft>
              <a:buSzPts val="1300"/>
              <a:buChar char="○"/>
            </a:pPr>
            <a:r>
              <a:rPr lang="da" sz="1300"/>
              <a:t>Selection</a:t>
            </a:r>
            <a:endParaRPr sz="1300"/>
          </a:p>
          <a:p>
            <a:pPr indent="-311150" lvl="1" marL="914400" rtl="0" algn="l">
              <a:spcBef>
                <a:spcPts val="0"/>
              </a:spcBef>
              <a:spcAft>
                <a:spcPts val="0"/>
              </a:spcAft>
              <a:buSzPts val="1300"/>
              <a:buChar char="○"/>
            </a:pPr>
            <a:r>
              <a:rPr lang="da" sz="1300"/>
              <a:t>Visualisation &amp; Preprocessing</a:t>
            </a:r>
            <a:endParaRPr sz="1300"/>
          </a:p>
          <a:p>
            <a:pPr indent="-311150" lvl="1" marL="914400" rtl="0" algn="l">
              <a:spcBef>
                <a:spcPts val="0"/>
              </a:spcBef>
              <a:spcAft>
                <a:spcPts val="0"/>
              </a:spcAft>
              <a:buSzPts val="1300"/>
              <a:buChar char="○"/>
            </a:pPr>
            <a:r>
              <a:rPr lang="da" sz="1300"/>
              <a:t>modular Implementation</a:t>
            </a:r>
            <a:endParaRPr sz="1300"/>
          </a:p>
          <a:p>
            <a:pPr indent="-311150" lvl="0" marL="457200" rtl="0" algn="l">
              <a:spcBef>
                <a:spcPts val="0"/>
              </a:spcBef>
              <a:spcAft>
                <a:spcPts val="0"/>
              </a:spcAft>
              <a:buSzPts val="1300"/>
              <a:buChar char="●"/>
            </a:pPr>
            <a:r>
              <a:rPr lang="da"/>
              <a:t>Regression Algorithm</a:t>
            </a:r>
            <a:endParaRPr/>
          </a:p>
          <a:p>
            <a:pPr indent="-311150" lvl="1" marL="914400" rtl="0" algn="l">
              <a:spcBef>
                <a:spcPts val="0"/>
              </a:spcBef>
              <a:spcAft>
                <a:spcPts val="0"/>
              </a:spcAft>
              <a:buSzPts val="1300"/>
              <a:buChar char="○"/>
            </a:pPr>
            <a:r>
              <a:rPr lang="da" sz="1300"/>
              <a:t>Selection</a:t>
            </a:r>
            <a:endParaRPr sz="1300"/>
          </a:p>
          <a:p>
            <a:pPr indent="-311150" lvl="1" marL="914400" rtl="0" algn="l">
              <a:spcBef>
                <a:spcPts val="0"/>
              </a:spcBef>
              <a:spcAft>
                <a:spcPts val="0"/>
              </a:spcAft>
              <a:buSzPts val="1300"/>
              <a:buChar char="○"/>
            </a:pPr>
            <a:r>
              <a:rPr lang="da" sz="1300"/>
              <a:t>modular implementation + testing</a:t>
            </a:r>
            <a:endParaRPr sz="1300"/>
          </a:p>
          <a:p>
            <a:pPr indent="-311150" lvl="0" marL="457200" rtl="0" algn="l">
              <a:spcBef>
                <a:spcPts val="0"/>
              </a:spcBef>
              <a:spcAft>
                <a:spcPts val="0"/>
              </a:spcAft>
              <a:buSzPts val="1300"/>
              <a:buChar char="●"/>
            </a:pPr>
            <a:r>
              <a:rPr lang="da"/>
              <a:t>Cost function</a:t>
            </a:r>
            <a:endParaRPr/>
          </a:p>
          <a:p>
            <a:pPr indent="-311150" lvl="0" marL="457200" rtl="0" algn="l">
              <a:spcBef>
                <a:spcPts val="0"/>
              </a:spcBef>
              <a:spcAft>
                <a:spcPts val="0"/>
              </a:spcAft>
              <a:buSzPts val="1300"/>
              <a:buChar char="●"/>
            </a:pPr>
            <a:r>
              <a:rPr lang="da"/>
              <a:t>Optimization function (GD)</a:t>
            </a:r>
            <a:endParaRPr/>
          </a:p>
          <a:p>
            <a:pPr indent="-311150" lvl="0" marL="457200" rtl="0" algn="l">
              <a:spcBef>
                <a:spcPts val="0"/>
              </a:spcBef>
              <a:spcAft>
                <a:spcPts val="0"/>
              </a:spcAft>
              <a:buSzPts val="1300"/>
              <a:buChar char="●"/>
            </a:pPr>
            <a:r>
              <a:rPr lang="da"/>
              <a:t>Comparison between results and other algorithms</a:t>
            </a:r>
            <a:endParaRPr/>
          </a:p>
        </p:txBody>
      </p:sp>
      <p:sp>
        <p:nvSpPr>
          <p:cNvPr id="165" name="Google Shape;165;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Implementation</a:t>
            </a:r>
            <a:endParaRPr/>
          </a:p>
        </p:txBody>
      </p:sp>
      <p:sp>
        <p:nvSpPr>
          <p:cNvPr id="171" name="Google Shape;171;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da" sz="1500"/>
              <a:t>Python OOP</a:t>
            </a:r>
            <a:endParaRPr sz="1500"/>
          </a:p>
          <a:p>
            <a:pPr indent="-311150" lvl="1" marL="914400" rtl="0" algn="l">
              <a:spcBef>
                <a:spcPts val="0"/>
              </a:spcBef>
              <a:spcAft>
                <a:spcPts val="0"/>
              </a:spcAft>
              <a:buSzPts val="1300"/>
              <a:buChar char="○"/>
            </a:pPr>
            <a:r>
              <a:rPr lang="da" sz="1300"/>
              <a:t>Inheritance (main classes </a:t>
            </a:r>
            <a:r>
              <a:rPr b="1" lang="da" sz="1300"/>
              <a:t>Dataset</a:t>
            </a:r>
            <a:r>
              <a:rPr lang="da" sz="1300"/>
              <a:t> and </a:t>
            </a:r>
            <a:r>
              <a:rPr b="1" lang="da" sz="1300"/>
              <a:t>Algorithm</a:t>
            </a:r>
            <a:r>
              <a:rPr lang="da" sz="1300"/>
              <a:t>)</a:t>
            </a:r>
            <a:endParaRPr sz="1300"/>
          </a:p>
          <a:p>
            <a:pPr indent="0" lvl="0" marL="0" rtl="0" algn="l">
              <a:spcBef>
                <a:spcPts val="1200"/>
              </a:spcBef>
              <a:spcAft>
                <a:spcPts val="0"/>
              </a:spcAft>
              <a:buNone/>
            </a:pPr>
            <a:r>
              <a:rPr lang="da"/>
              <a:t>→ Much easier to work with (1 line: dataset.calculateXXX())</a:t>
            </a:r>
            <a:endParaRPr sz="15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t/>
            </a:r>
            <a:endParaRPr/>
          </a:p>
        </p:txBody>
      </p:sp>
      <p:sp>
        <p:nvSpPr>
          <p:cNvPr id="172" name="Google Shape;172;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173" name="Google Shape;173;p24"/>
          <p:cNvSpPr txBox="1"/>
          <p:nvPr/>
        </p:nvSpPr>
        <p:spPr>
          <a:xfrm>
            <a:off x="5438250" y="2078875"/>
            <a:ext cx="2979900" cy="156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da" sz="1000">
                <a:latin typeface="Courier New"/>
                <a:ea typeface="Courier New"/>
                <a:cs typeface="Courier New"/>
                <a:sym typeface="Courier New"/>
              </a:rPr>
              <a:t>dataset = Wine(filepath)</a:t>
            </a:r>
            <a:endParaRPr sz="1000">
              <a:latin typeface="Courier New"/>
              <a:ea typeface="Courier New"/>
              <a:cs typeface="Courier New"/>
              <a:sym typeface="Courier New"/>
            </a:endParaRPr>
          </a:p>
          <a:p>
            <a:pPr indent="0" lvl="0" marL="0" rtl="0" algn="l">
              <a:spcBef>
                <a:spcPts val="0"/>
              </a:spcBef>
              <a:spcAft>
                <a:spcPts val="0"/>
              </a:spcAft>
              <a:buNone/>
            </a:pPr>
            <a:r>
              <a:rPr lang="da" sz="1000">
                <a:latin typeface="Courier New"/>
                <a:ea typeface="Courier New"/>
                <a:cs typeface="Courier New"/>
                <a:sym typeface="Courier New"/>
              </a:rPr>
              <a:t>aml = AML(dataset)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da" sz="1000">
                <a:latin typeface="Courier New"/>
                <a:ea typeface="Courier New"/>
                <a:cs typeface="Courier New"/>
                <a:sym typeface="Courier New"/>
              </a:rPr>
              <a:t>aml.find_best_regressor()</a:t>
            </a:r>
            <a:endParaRPr sz="1000">
              <a:latin typeface="Courier New"/>
              <a:ea typeface="Courier New"/>
              <a:cs typeface="Courier New"/>
              <a:sym typeface="Courier New"/>
            </a:endParaRPr>
          </a:p>
          <a:p>
            <a:pPr indent="0" lvl="0" marL="0" rtl="0" algn="l">
              <a:spcBef>
                <a:spcPts val="0"/>
              </a:spcBef>
              <a:spcAft>
                <a:spcPts val="0"/>
              </a:spcAft>
              <a:buNone/>
            </a:pPr>
            <a:r>
              <a:rPr lang="da" sz="1000">
                <a:latin typeface="Courier New"/>
                <a:ea typeface="Courier New"/>
                <a:cs typeface="Courier New"/>
                <a:sym typeface="Courier New"/>
              </a:rPr>
              <a:t>prediction = aml.best_prediction()</a:t>
            </a:r>
            <a:endParaRPr sz="1000">
              <a:latin typeface="Courier New"/>
              <a:ea typeface="Courier New"/>
              <a:cs typeface="Courier New"/>
              <a:sym typeface="Courier New"/>
            </a:endParaRPr>
          </a:p>
          <a:p>
            <a:pPr indent="0" lvl="0" marL="0" rtl="0" algn="l">
              <a:spcBef>
                <a:spcPts val="0"/>
              </a:spcBef>
              <a:spcAft>
                <a:spcPts val="0"/>
              </a:spcAft>
              <a:buNone/>
            </a:pPr>
            <a:r>
              <a:rPr lang="da" sz="1000">
                <a:latin typeface="Courier New"/>
                <a:ea typeface="Courier New"/>
                <a:cs typeface="Courier New"/>
                <a:sym typeface="Courier New"/>
              </a:rPr>
              <a:t>score = aml.best_prediction_score()</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da" sz="1000">
                <a:latin typeface="Courier New"/>
                <a:ea typeface="Courier New"/>
                <a:cs typeface="Courier New"/>
                <a:sym typeface="Courier New"/>
              </a:rPr>
              <a:t>print("FINISHED")</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Regressors</a:t>
            </a:r>
            <a:endParaRPr/>
          </a:p>
        </p:txBody>
      </p:sp>
      <p:sp>
        <p:nvSpPr>
          <p:cNvPr id="179" name="Google Shape;179;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a"/>
              <a:t>Linear Methods:</a:t>
            </a:r>
            <a:endParaRPr/>
          </a:p>
          <a:p>
            <a:pPr indent="-298450" lvl="1" marL="914400" rtl="0" algn="l">
              <a:spcBef>
                <a:spcPts val="0"/>
              </a:spcBef>
              <a:spcAft>
                <a:spcPts val="0"/>
              </a:spcAft>
              <a:buSzPts val="1100"/>
              <a:buChar char="○"/>
            </a:pPr>
            <a:r>
              <a:rPr lang="da"/>
              <a:t>Linear Regression (no parameters)</a:t>
            </a:r>
            <a:endParaRPr/>
          </a:p>
          <a:p>
            <a:pPr indent="-298450" lvl="1" marL="914400" rtl="0" algn="l">
              <a:spcBef>
                <a:spcPts val="0"/>
              </a:spcBef>
              <a:spcAft>
                <a:spcPts val="0"/>
              </a:spcAft>
              <a:buSzPts val="1100"/>
              <a:buChar char="○"/>
            </a:pPr>
            <a:r>
              <a:rPr lang="da"/>
              <a:t>Elastic Net (alpha,  l1_ratio)</a:t>
            </a:r>
            <a:endParaRPr/>
          </a:p>
          <a:p>
            <a:pPr indent="-311150" lvl="0" marL="457200" rtl="0" algn="l">
              <a:spcBef>
                <a:spcPts val="0"/>
              </a:spcBef>
              <a:spcAft>
                <a:spcPts val="0"/>
              </a:spcAft>
              <a:buSzPts val="1300"/>
              <a:buChar char="●"/>
            </a:pPr>
            <a:r>
              <a:rPr lang="da"/>
              <a:t>Support Vector Machines (n_estimators)</a:t>
            </a:r>
            <a:endParaRPr/>
          </a:p>
          <a:p>
            <a:pPr indent="-311150" lvl="0" marL="457200" rtl="0" algn="l">
              <a:spcBef>
                <a:spcPts val="0"/>
              </a:spcBef>
              <a:spcAft>
                <a:spcPts val="0"/>
              </a:spcAft>
              <a:buSzPts val="1300"/>
              <a:buChar char="●"/>
            </a:pPr>
            <a:r>
              <a:rPr lang="da"/>
              <a:t>Random Forest Regression (C, eps)</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t/>
            </a:r>
            <a:endParaRPr/>
          </a:p>
        </p:txBody>
      </p:sp>
      <p:sp>
        <p:nvSpPr>
          <p:cNvPr id="180" name="Google Shape;180;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Cost Function</a:t>
            </a:r>
            <a:endParaRPr/>
          </a:p>
        </p:txBody>
      </p:sp>
      <p:sp>
        <p:nvSpPr>
          <p:cNvPr id="186" name="Google Shape;186;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187" name="Google Shape;187;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da"/>
              <a:t>Cross-validation</a:t>
            </a:r>
            <a:endParaRPr/>
          </a:p>
          <a:p>
            <a:pPr indent="-298450" lvl="1" marL="914400" rtl="0" algn="l">
              <a:spcBef>
                <a:spcPts val="0"/>
              </a:spcBef>
              <a:spcAft>
                <a:spcPts val="0"/>
              </a:spcAft>
              <a:buSzPts val="1100"/>
              <a:buChar char="○"/>
            </a:pPr>
            <a:r>
              <a:rPr lang="da"/>
              <a:t>5 splits</a:t>
            </a:r>
            <a:endParaRPr/>
          </a:p>
          <a:p>
            <a:pPr indent="-298450" lvl="1" marL="914400" rtl="0" algn="l">
              <a:spcBef>
                <a:spcPts val="0"/>
              </a:spcBef>
              <a:spcAft>
                <a:spcPts val="0"/>
              </a:spcAft>
              <a:buSzPts val="1100"/>
              <a:buChar char="○"/>
            </a:pPr>
            <a:r>
              <a:rPr lang="da"/>
              <a:t>Mean result of: MSE</a:t>
            </a:r>
            <a:endParaRPr/>
          </a:p>
          <a:p>
            <a:pPr indent="-311150" lvl="0" marL="457200" rtl="0" algn="l">
              <a:spcBef>
                <a:spcPts val="1000"/>
              </a:spcBef>
              <a:spcAft>
                <a:spcPts val="0"/>
              </a:spcAft>
              <a:buSzPts val="1300"/>
              <a:buChar char="●"/>
            </a:pPr>
            <a:r>
              <a:rPr lang="da"/>
              <a:t>Mean Square Error (MSE) is used as cost function</a:t>
            </a:r>
            <a:endParaRPr/>
          </a:p>
          <a:p>
            <a:pPr indent="-298450" lvl="1" marL="914400" rtl="0" algn="l">
              <a:spcBef>
                <a:spcPts val="0"/>
              </a:spcBef>
              <a:spcAft>
                <a:spcPts val="0"/>
              </a:spcAft>
              <a:buSzPts val="1100"/>
              <a:buChar char="○"/>
            </a:pPr>
            <a:r>
              <a:rPr lang="da"/>
              <a:t>Average of the squared difference between actual and predicted values</a:t>
            </a:r>
            <a:endParaRPr/>
          </a:p>
          <a:p>
            <a:pPr indent="-298450" lvl="1" marL="914400" rtl="0" algn="l">
              <a:spcBef>
                <a:spcPts val="0"/>
              </a:spcBef>
              <a:spcAft>
                <a:spcPts val="0"/>
              </a:spcAft>
              <a:buSzPts val="1100"/>
              <a:buChar char="○"/>
            </a:pPr>
            <a:r>
              <a:rPr lang="da"/>
              <a:t>Sensitive to outliers; punishes large error</a:t>
            </a:r>
            <a:endParaRPr/>
          </a:p>
          <a:p>
            <a:pPr indent="-298450" lvl="1" marL="914400" rtl="0" algn="l">
              <a:spcBef>
                <a:spcPts val="0"/>
              </a:spcBef>
              <a:spcAft>
                <a:spcPts val="0"/>
              </a:spcAft>
              <a:buSzPts val="1100"/>
              <a:buChar char="○"/>
            </a:pPr>
            <a:r>
              <a:rPr lang="da"/>
              <a:t>Goal is to get as low MSE as possible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Gradient Descent</a:t>
            </a:r>
            <a:endParaRPr/>
          </a:p>
        </p:txBody>
      </p:sp>
      <p:sp>
        <p:nvSpPr>
          <p:cNvPr id="193" name="Google Shape;193;p27"/>
          <p:cNvSpPr txBox="1"/>
          <p:nvPr>
            <p:ph idx="1" type="body"/>
          </p:nvPr>
        </p:nvSpPr>
        <p:spPr>
          <a:xfrm>
            <a:off x="445300" y="2050125"/>
            <a:ext cx="5239800" cy="1869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da" sz="1000">
                <a:latin typeface="Courier New"/>
                <a:ea typeface="Courier New"/>
                <a:cs typeface="Courier New"/>
                <a:sym typeface="Courier New"/>
              </a:rPr>
              <a:t>While ! (stopping criterium):</a:t>
            </a:r>
            <a:br>
              <a:rPr lang="da" sz="1000">
                <a:latin typeface="Courier New"/>
                <a:ea typeface="Courier New"/>
                <a:cs typeface="Courier New"/>
                <a:sym typeface="Courier New"/>
              </a:rPr>
            </a:br>
            <a:r>
              <a:rPr lang="da" sz="1000">
                <a:latin typeface="Courier New"/>
                <a:ea typeface="Courier New"/>
                <a:cs typeface="Courier New"/>
                <a:sym typeface="Courier New"/>
              </a:rPr>
              <a:t>	Approximate Gradient:</a:t>
            </a:r>
            <a:br>
              <a:rPr lang="da" sz="1000">
                <a:latin typeface="Courier New"/>
                <a:ea typeface="Courier New"/>
                <a:cs typeface="Courier New"/>
                <a:sym typeface="Courier New"/>
              </a:rPr>
            </a:br>
            <a:r>
              <a:rPr lang="da" sz="1000">
                <a:latin typeface="Courier New"/>
                <a:ea typeface="Courier New"/>
                <a:cs typeface="Courier New"/>
                <a:sym typeface="Courier New"/>
              </a:rPr>
              <a:t>		g &lt;- (fcost(p0+e)-fcost(p0-e))/2 (central difference)</a:t>
            </a:r>
            <a:br>
              <a:rPr lang="da" sz="1000">
                <a:latin typeface="Courier New"/>
                <a:ea typeface="Courier New"/>
                <a:cs typeface="Courier New"/>
                <a:sym typeface="Courier New"/>
              </a:rPr>
            </a:br>
            <a:r>
              <a:rPr lang="da" sz="1000">
                <a:latin typeface="Courier New"/>
                <a:ea typeface="Courier New"/>
                <a:cs typeface="Courier New"/>
                <a:sym typeface="Courier New"/>
              </a:rPr>
              <a:t>	Step towards g with distance s*|g| (s = learning rate):</a:t>
            </a:r>
            <a:br>
              <a:rPr lang="da" sz="1000">
                <a:latin typeface="Courier New"/>
                <a:ea typeface="Courier New"/>
                <a:cs typeface="Courier New"/>
                <a:sym typeface="Courier New"/>
              </a:rPr>
            </a:br>
            <a:r>
              <a:rPr lang="da" sz="1000">
                <a:latin typeface="Courier New"/>
                <a:ea typeface="Courier New"/>
                <a:cs typeface="Courier New"/>
                <a:sym typeface="Courier New"/>
              </a:rPr>
              <a:t>		x[i] &lt;- x[i-1] - s * grad[i]</a:t>
            </a:r>
            <a:endParaRPr sz="1000">
              <a:latin typeface="Courier New"/>
              <a:ea typeface="Courier New"/>
              <a:cs typeface="Courier New"/>
              <a:sym typeface="Courier New"/>
            </a:endParaRPr>
          </a:p>
          <a:p>
            <a:pPr indent="0" lvl="0" marL="0" rtl="0" algn="l">
              <a:lnSpc>
                <a:spcPct val="100000"/>
              </a:lnSpc>
              <a:spcBef>
                <a:spcPts val="1200"/>
              </a:spcBef>
              <a:spcAft>
                <a:spcPts val="1200"/>
              </a:spcAft>
              <a:buNone/>
            </a:pPr>
            <a:r>
              <a:rPr lang="da" sz="1000">
                <a:latin typeface="Courier New"/>
                <a:ea typeface="Courier New"/>
                <a:cs typeface="Courier New"/>
                <a:sym typeface="Courier New"/>
              </a:rPr>
              <a:t>stopping criterium:</a:t>
            </a:r>
            <a:br>
              <a:rPr lang="da" sz="1000">
                <a:latin typeface="Courier New"/>
                <a:ea typeface="Courier New"/>
                <a:cs typeface="Courier New"/>
                <a:sym typeface="Courier New"/>
              </a:rPr>
            </a:br>
            <a:r>
              <a:rPr lang="da" sz="1000">
                <a:latin typeface="Courier New"/>
                <a:ea typeface="Courier New"/>
                <a:cs typeface="Courier New"/>
                <a:sym typeface="Courier New"/>
              </a:rPr>
              <a:t>	#steps &gt; n (depends on algorithm)</a:t>
            </a:r>
            <a:br>
              <a:rPr lang="da" sz="1000">
                <a:latin typeface="Courier New"/>
                <a:ea typeface="Courier New"/>
                <a:cs typeface="Courier New"/>
                <a:sym typeface="Courier New"/>
              </a:rPr>
            </a:br>
            <a:r>
              <a:rPr lang="da" sz="1000">
                <a:latin typeface="Courier New"/>
                <a:ea typeface="Courier New"/>
                <a:cs typeface="Courier New"/>
                <a:sym typeface="Courier New"/>
              </a:rPr>
              <a:t>	OR</a:t>
            </a:r>
            <a:br>
              <a:rPr lang="da" sz="1000">
                <a:latin typeface="Courier New"/>
                <a:ea typeface="Courier New"/>
                <a:cs typeface="Courier New"/>
                <a:sym typeface="Courier New"/>
              </a:rPr>
            </a:br>
            <a:r>
              <a:rPr lang="da" sz="1000">
                <a:latin typeface="Courier New"/>
                <a:ea typeface="Courier New"/>
                <a:cs typeface="Courier New"/>
                <a:sym typeface="Courier New"/>
              </a:rPr>
              <a:t>	|g| &lt; </a:t>
            </a:r>
            <a:r>
              <a:rPr lang="da" sz="1000">
                <a:latin typeface="Courier New"/>
                <a:ea typeface="Courier New"/>
                <a:cs typeface="Courier New"/>
                <a:sym typeface="Courier New"/>
              </a:rPr>
              <a:t>threshold</a:t>
            </a:r>
            <a:endParaRPr sz="1000">
              <a:latin typeface="Courier New"/>
              <a:ea typeface="Courier New"/>
              <a:cs typeface="Courier New"/>
              <a:sym typeface="Courier New"/>
            </a:endParaRPr>
          </a:p>
        </p:txBody>
      </p:sp>
      <p:sp>
        <p:nvSpPr>
          <p:cNvPr id="194" name="Google Shape;194;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pic>
        <p:nvPicPr>
          <p:cNvPr id="195" name="Google Shape;195;p27"/>
          <p:cNvPicPr preferRelativeResize="0"/>
          <p:nvPr/>
        </p:nvPicPr>
        <p:blipFill>
          <a:blip r:embed="rId3">
            <a:alphaModFix/>
          </a:blip>
          <a:stretch>
            <a:fillRect/>
          </a:stretch>
        </p:blipFill>
        <p:spPr>
          <a:xfrm>
            <a:off x="5714418" y="2841168"/>
            <a:ext cx="3073851" cy="1728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Discussion</a:t>
            </a:r>
            <a:endParaRPr/>
          </a:p>
        </p:txBody>
      </p:sp>
      <p:sp>
        <p:nvSpPr>
          <p:cNvPr id="201" name="Google Shape;201;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da"/>
              <a:t>Optimization techniques</a:t>
            </a:r>
            <a:endParaRPr/>
          </a:p>
          <a:p>
            <a:pPr indent="-298450" lvl="1" marL="914400" rtl="0" algn="l">
              <a:lnSpc>
                <a:spcPct val="115000"/>
              </a:lnSpc>
              <a:spcBef>
                <a:spcPts val="0"/>
              </a:spcBef>
              <a:spcAft>
                <a:spcPts val="0"/>
              </a:spcAft>
              <a:buSzPts val="1100"/>
              <a:buChar char="○"/>
            </a:pPr>
            <a:r>
              <a:rPr lang="da"/>
              <a:t>Evolutionary programming (how to encode the parameters)</a:t>
            </a:r>
            <a:endParaRPr/>
          </a:p>
          <a:p>
            <a:pPr indent="-298450" lvl="1" marL="914400" rtl="0" algn="l">
              <a:lnSpc>
                <a:spcPct val="115000"/>
              </a:lnSpc>
              <a:spcBef>
                <a:spcPts val="0"/>
              </a:spcBef>
              <a:spcAft>
                <a:spcPts val="0"/>
              </a:spcAft>
              <a:buSzPts val="1100"/>
              <a:buChar char="○"/>
            </a:pPr>
            <a:r>
              <a:rPr b="1" lang="da"/>
              <a:t>Gradient Descent </a:t>
            </a:r>
            <a:r>
              <a:rPr lang="da"/>
              <a:t>(how to approximate the Gradient)</a:t>
            </a:r>
            <a:endParaRPr sz="900"/>
          </a:p>
          <a:p>
            <a:pPr indent="0" lvl="0" marL="0" rtl="0" algn="l">
              <a:lnSpc>
                <a:spcPct val="115000"/>
              </a:lnSpc>
              <a:spcBef>
                <a:spcPts val="1200"/>
              </a:spcBef>
              <a:spcAft>
                <a:spcPts val="1200"/>
              </a:spcAft>
              <a:buClr>
                <a:schemeClr val="dk1"/>
              </a:buClr>
              <a:buSzPts val="1100"/>
              <a:buFont typeface="Arial"/>
              <a:buNone/>
            </a:pPr>
            <a:r>
              <a:t/>
            </a:r>
            <a:endParaRPr/>
          </a:p>
        </p:txBody>
      </p:sp>
      <p:sp>
        <p:nvSpPr>
          <p:cNvPr id="202" name="Google Shape;202;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Discussion</a:t>
            </a:r>
            <a:endParaRPr/>
          </a:p>
        </p:txBody>
      </p:sp>
      <p:sp>
        <p:nvSpPr>
          <p:cNvPr id="208" name="Google Shape;208;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da"/>
              <a:t>Gradient Descent: problems we’ve encountered</a:t>
            </a:r>
            <a:endParaRPr/>
          </a:p>
          <a:p>
            <a:pPr indent="-298450" lvl="1" marL="914400" rtl="0" algn="l">
              <a:spcBef>
                <a:spcPts val="0"/>
              </a:spcBef>
              <a:spcAft>
                <a:spcPts val="0"/>
              </a:spcAft>
              <a:buSzPts val="1100"/>
              <a:buChar char="○"/>
            </a:pPr>
            <a:r>
              <a:rPr lang="da"/>
              <a:t>Ranges for </a:t>
            </a:r>
            <a:r>
              <a:rPr lang="da"/>
              <a:t>hyperparameters</a:t>
            </a:r>
            <a:endParaRPr/>
          </a:p>
          <a:p>
            <a:pPr indent="-298450" lvl="1" marL="914400" rtl="0" algn="l">
              <a:spcBef>
                <a:spcPts val="0"/>
              </a:spcBef>
              <a:spcAft>
                <a:spcPts val="0"/>
              </a:spcAft>
              <a:buSzPts val="1100"/>
              <a:buChar char="○"/>
            </a:pPr>
            <a:r>
              <a:rPr lang="da"/>
              <a:t>Step size</a:t>
            </a:r>
            <a:endParaRPr/>
          </a:p>
          <a:p>
            <a:pPr indent="-298450" lvl="1" marL="914400" rtl="0" algn="l">
              <a:spcBef>
                <a:spcPts val="0"/>
              </a:spcBef>
              <a:spcAft>
                <a:spcPts val="0"/>
              </a:spcAft>
              <a:buSzPts val="1100"/>
              <a:buChar char="○"/>
            </a:pPr>
            <a:r>
              <a:rPr lang="da"/>
              <a:t>Stopping criteria</a:t>
            </a:r>
            <a:endParaRPr/>
          </a:p>
          <a:p>
            <a:pPr indent="-298450" lvl="1" marL="914400" rtl="0" algn="l">
              <a:spcBef>
                <a:spcPts val="0"/>
              </a:spcBef>
              <a:spcAft>
                <a:spcPts val="0"/>
              </a:spcAft>
              <a:buSzPts val="1100"/>
              <a:buChar char="○"/>
            </a:pPr>
            <a:r>
              <a:rPr lang="da"/>
              <a:t>Elastic Net with extreme l1_ratio values</a:t>
            </a:r>
            <a:endParaRPr/>
          </a:p>
          <a:p>
            <a:pPr indent="-298450" lvl="1" marL="914400" rtl="0" algn="l">
              <a:spcBef>
                <a:spcPts val="0"/>
              </a:spcBef>
              <a:spcAft>
                <a:spcPts val="0"/>
              </a:spcAft>
              <a:buSzPts val="1100"/>
              <a:buChar char="○"/>
            </a:pPr>
            <a:r>
              <a:rPr lang="da"/>
              <a:t>Convergence toward extremal parameters</a:t>
            </a:r>
            <a:endParaRPr/>
          </a:p>
          <a:p>
            <a:pPr indent="-298450" lvl="1" marL="914400" rtl="0" algn="l">
              <a:spcBef>
                <a:spcPts val="0"/>
              </a:spcBef>
              <a:spcAft>
                <a:spcPts val="0"/>
              </a:spcAft>
              <a:buSzPts val="1100"/>
              <a:buChar char="○"/>
            </a:pPr>
            <a:r>
              <a:rPr lang="da"/>
              <a:t>Oscillations</a:t>
            </a:r>
            <a:endParaRPr/>
          </a:p>
          <a:p>
            <a:pPr indent="-298450" lvl="2" marL="1371600" rtl="0" algn="l">
              <a:spcBef>
                <a:spcPts val="0"/>
              </a:spcBef>
              <a:spcAft>
                <a:spcPts val="0"/>
              </a:spcAft>
              <a:buSzPts val="1100"/>
              <a:buChar char="■"/>
            </a:pPr>
            <a:r>
              <a:rPr lang="da"/>
              <a:t>Small iterations are okay and avoidable</a:t>
            </a:r>
            <a:endParaRPr/>
          </a:p>
          <a:p>
            <a:pPr indent="-298450" lvl="2" marL="1371600" rtl="0" algn="l">
              <a:spcBef>
                <a:spcPts val="0"/>
              </a:spcBef>
              <a:spcAft>
                <a:spcPts val="0"/>
              </a:spcAft>
              <a:buSzPts val="1100"/>
              <a:buChar char="■"/>
            </a:pPr>
            <a:r>
              <a:rPr lang="da"/>
              <a:t>Big iterations are problems (</a:t>
            </a:r>
            <a:r>
              <a:rPr lang="da" u="sng"/>
              <a:t>SVM on Concrete and Hotel…</a:t>
            </a:r>
            <a:r>
              <a:rPr lang="da"/>
              <a:t>)</a:t>
            </a:r>
            <a:endParaRPr/>
          </a:p>
        </p:txBody>
      </p:sp>
      <p:sp>
        <p:nvSpPr>
          <p:cNvPr id="209" name="Google Shape;209;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Discussion</a:t>
            </a:r>
            <a:endParaRPr/>
          </a:p>
        </p:txBody>
      </p:sp>
      <p:sp>
        <p:nvSpPr>
          <p:cNvPr id="215" name="Google Shape;215;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da"/>
              <a:t>Possible upgrades</a:t>
            </a:r>
            <a:endParaRPr/>
          </a:p>
          <a:p>
            <a:pPr indent="-298450" lvl="1" marL="914400" rtl="0" algn="l">
              <a:lnSpc>
                <a:spcPct val="115000"/>
              </a:lnSpc>
              <a:spcBef>
                <a:spcPts val="0"/>
              </a:spcBef>
              <a:spcAft>
                <a:spcPts val="0"/>
              </a:spcAft>
              <a:buSzPts val="1100"/>
              <a:buChar char="○"/>
            </a:pPr>
            <a:r>
              <a:rPr lang="da"/>
              <a:t>Implementation in Matlab</a:t>
            </a:r>
            <a:endParaRPr/>
          </a:p>
          <a:p>
            <a:pPr indent="-266700" lvl="2" marL="1371600" rtl="0" algn="l">
              <a:lnSpc>
                <a:spcPct val="115000"/>
              </a:lnSpc>
              <a:spcBef>
                <a:spcPts val="0"/>
              </a:spcBef>
              <a:spcAft>
                <a:spcPts val="0"/>
              </a:spcAft>
              <a:buSzPts val="600"/>
              <a:buChar char="■"/>
            </a:pPr>
            <a:r>
              <a:rPr lang="da"/>
              <a:t>Linear Algebra (computationally interesting)</a:t>
            </a:r>
            <a:endParaRPr/>
          </a:p>
          <a:p>
            <a:pPr indent="-266700" lvl="2" marL="1371600" rtl="0" algn="l">
              <a:lnSpc>
                <a:spcPct val="115000"/>
              </a:lnSpc>
              <a:spcBef>
                <a:spcPts val="0"/>
              </a:spcBef>
              <a:spcAft>
                <a:spcPts val="0"/>
              </a:spcAft>
              <a:buSzPts val="600"/>
              <a:buChar char="■"/>
            </a:pPr>
            <a:r>
              <a:rPr lang="da"/>
              <a:t>Easier plotting + live scripts!</a:t>
            </a:r>
            <a:endParaRPr/>
          </a:p>
          <a:p>
            <a:pPr indent="-266700" lvl="2" marL="1371600" rtl="0" algn="l">
              <a:lnSpc>
                <a:spcPct val="115000"/>
              </a:lnSpc>
              <a:spcBef>
                <a:spcPts val="0"/>
              </a:spcBef>
              <a:spcAft>
                <a:spcPts val="0"/>
              </a:spcAft>
              <a:buSzPts val="600"/>
              <a:buChar char="■"/>
            </a:pPr>
            <a:r>
              <a:rPr lang="da"/>
              <a:t>Packages for optimization → Use interesting optimization techniques</a:t>
            </a:r>
            <a:endParaRPr/>
          </a:p>
          <a:p>
            <a:pPr indent="0" lvl="0" marL="0" rtl="0" algn="l">
              <a:lnSpc>
                <a:spcPct val="115000"/>
              </a:lnSpc>
              <a:spcBef>
                <a:spcPts val="1200"/>
              </a:spcBef>
              <a:spcAft>
                <a:spcPts val="1200"/>
              </a:spcAft>
              <a:buClr>
                <a:schemeClr val="dk1"/>
              </a:buClr>
              <a:buSzPts val="1100"/>
              <a:buFont typeface="Arial"/>
              <a:buNone/>
            </a:pPr>
            <a:r>
              <a:t/>
            </a:r>
            <a:endParaRPr/>
          </a:p>
        </p:txBody>
      </p:sp>
      <p:sp>
        <p:nvSpPr>
          <p:cNvPr id="216" name="Google Shape;216;p3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Discussion</a:t>
            </a:r>
            <a:endParaRPr/>
          </a:p>
        </p:txBody>
      </p:sp>
      <p:sp>
        <p:nvSpPr>
          <p:cNvPr id="222" name="Google Shape;222;p31"/>
          <p:cNvSpPr txBox="1"/>
          <p:nvPr>
            <p:ph idx="1" type="body"/>
          </p:nvPr>
        </p:nvSpPr>
        <p:spPr>
          <a:xfrm>
            <a:off x="729450" y="2078875"/>
            <a:ext cx="7688700" cy="6732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da"/>
              <a:t>Possible upgrades</a:t>
            </a:r>
            <a:endParaRPr/>
          </a:p>
          <a:p>
            <a:pPr indent="-298450" lvl="1" marL="914400" rtl="0" algn="l">
              <a:lnSpc>
                <a:spcPct val="115000"/>
              </a:lnSpc>
              <a:spcBef>
                <a:spcPts val="0"/>
              </a:spcBef>
              <a:spcAft>
                <a:spcPts val="0"/>
              </a:spcAft>
              <a:buSzPts val="1100"/>
              <a:buChar char="○"/>
            </a:pPr>
            <a:r>
              <a:rPr lang="da"/>
              <a:t>Implement Momentum in GD</a:t>
            </a:r>
            <a:endParaRPr/>
          </a:p>
        </p:txBody>
      </p:sp>
      <p:sp>
        <p:nvSpPr>
          <p:cNvPr id="223" name="Google Shape;223;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224" name="Google Shape;224;p31"/>
          <p:cNvSpPr txBox="1"/>
          <p:nvPr/>
        </p:nvSpPr>
        <p:spPr>
          <a:xfrm>
            <a:off x="844600" y="2977100"/>
            <a:ext cx="5466300" cy="1253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da" sz="1000">
                <a:solidFill>
                  <a:schemeClr val="accent1"/>
                </a:solidFill>
                <a:latin typeface="Courier New"/>
                <a:ea typeface="Courier New"/>
                <a:cs typeface="Courier New"/>
                <a:sym typeface="Courier New"/>
              </a:rPr>
              <a:t>Without Momentum:</a:t>
            </a:r>
            <a:br>
              <a:rPr lang="da" sz="1300">
                <a:solidFill>
                  <a:schemeClr val="accent1"/>
                </a:solidFill>
                <a:latin typeface="Lato"/>
                <a:ea typeface="Lato"/>
                <a:cs typeface="Lato"/>
                <a:sym typeface="Lato"/>
              </a:rPr>
            </a:br>
            <a:r>
              <a:rPr lang="da" sz="1300">
                <a:solidFill>
                  <a:schemeClr val="accent1"/>
                </a:solidFill>
                <a:latin typeface="Lato"/>
                <a:ea typeface="Lato"/>
                <a:cs typeface="Lato"/>
                <a:sym typeface="Lato"/>
              </a:rPr>
              <a:t>	</a:t>
            </a:r>
            <a:r>
              <a:rPr lang="da" sz="1000">
                <a:solidFill>
                  <a:schemeClr val="accent1"/>
                </a:solidFill>
                <a:latin typeface="Courier New"/>
                <a:ea typeface="Courier New"/>
                <a:cs typeface="Courier New"/>
                <a:sym typeface="Courier New"/>
              </a:rPr>
              <a:t>x[i] &lt;- x[i-1] - s * d[i]  (with d[i] = f’[i])</a:t>
            </a:r>
            <a:endParaRPr sz="1000">
              <a:solidFill>
                <a:schemeClr val="accent1"/>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da" sz="1000">
                <a:solidFill>
                  <a:schemeClr val="accent1"/>
                </a:solidFill>
                <a:latin typeface="Courier New"/>
                <a:ea typeface="Courier New"/>
                <a:cs typeface="Courier New"/>
                <a:sym typeface="Courier New"/>
              </a:rPr>
              <a:t>With Momentum:</a:t>
            </a:r>
            <a:br>
              <a:rPr lang="da" sz="1000">
                <a:solidFill>
                  <a:schemeClr val="accent1"/>
                </a:solidFill>
                <a:latin typeface="Courier New"/>
                <a:ea typeface="Courier New"/>
                <a:cs typeface="Courier New"/>
                <a:sym typeface="Courier New"/>
              </a:rPr>
            </a:br>
            <a:r>
              <a:rPr lang="da" sz="1000">
                <a:solidFill>
                  <a:schemeClr val="accent1"/>
                </a:solidFill>
                <a:latin typeface="Courier New"/>
                <a:ea typeface="Courier New"/>
                <a:cs typeface="Courier New"/>
                <a:sym typeface="Courier New"/>
              </a:rPr>
              <a:t>	d[i] &lt;- s * d[i] + m * d[i-1]</a:t>
            </a:r>
            <a:br>
              <a:rPr lang="da" sz="1000">
                <a:solidFill>
                  <a:schemeClr val="accent1"/>
                </a:solidFill>
                <a:latin typeface="Courier New"/>
                <a:ea typeface="Courier New"/>
                <a:cs typeface="Courier New"/>
                <a:sym typeface="Courier New"/>
              </a:rPr>
            </a:br>
            <a:r>
              <a:rPr lang="da" sz="1000">
                <a:solidFill>
                  <a:schemeClr val="accent1"/>
                </a:solidFill>
                <a:latin typeface="Courier New"/>
                <a:ea typeface="Courier New"/>
                <a:cs typeface="Courier New"/>
                <a:sym typeface="Courier New"/>
              </a:rPr>
              <a:t>	x[i] &lt;- x[i-1] - s * d[i]</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Outline for the slides</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a"/>
              <a:t>Datasets</a:t>
            </a:r>
            <a:endParaRPr/>
          </a:p>
          <a:p>
            <a:pPr indent="-311150" lvl="0" marL="457200" rtl="0" algn="l">
              <a:spcBef>
                <a:spcPts val="0"/>
              </a:spcBef>
              <a:spcAft>
                <a:spcPts val="0"/>
              </a:spcAft>
              <a:buSzPts val="1300"/>
              <a:buChar char="-"/>
            </a:pPr>
            <a:r>
              <a:rPr lang="da"/>
              <a:t>Algorithms &amp; Hyperparameters</a:t>
            </a:r>
            <a:endParaRPr/>
          </a:p>
          <a:p>
            <a:pPr indent="-311150" lvl="0" marL="457200" rtl="0" algn="l">
              <a:spcBef>
                <a:spcPts val="0"/>
              </a:spcBef>
              <a:spcAft>
                <a:spcPts val="0"/>
              </a:spcAft>
              <a:buSzPts val="1300"/>
              <a:buChar char="-"/>
            </a:pPr>
            <a:r>
              <a:rPr lang="da"/>
              <a:t>Gradient Descent</a:t>
            </a:r>
            <a:endParaRPr/>
          </a:p>
          <a:p>
            <a:pPr indent="-311150" lvl="0" marL="457200" rtl="0" algn="l">
              <a:spcBef>
                <a:spcPts val="0"/>
              </a:spcBef>
              <a:spcAft>
                <a:spcPts val="0"/>
              </a:spcAft>
              <a:buSzPts val="1300"/>
              <a:buChar char="-"/>
            </a:pPr>
            <a:r>
              <a:rPr lang="da"/>
              <a:t>…</a:t>
            </a:r>
            <a:endParaRPr/>
          </a:p>
          <a:p>
            <a:pPr indent="-311150" lvl="0" marL="457200" rtl="0" algn="l">
              <a:spcBef>
                <a:spcPts val="0"/>
              </a:spcBef>
              <a:spcAft>
                <a:spcPts val="0"/>
              </a:spcAft>
              <a:buSzPts val="1300"/>
              <a:buChar char="-"/>
            </a:pPr>
            <a:r>
              <a:rPr lang="da"/>
              <a:t>Maybe present 1 datasat - then the calculations and so… </a:t>
            </a:r>
            <a:endParaRPr/>
          </a:p>
          <a:p>
            <a:pPr indent="-311150" lvl="0" marL="457200" rtl="0" algn="l">
              <a:spcBef>
                <a:spcPts val="0"/>
              </a:spcBef>
              <a:spcAft>
                <a:spcPts val="0"/>
              </a:spcAft>
              <a:buSzPts val="1300"/>
              <a:buChar char="-"/>
            </a:pPr>
            <a:r>
              <a:rPr lang="da"/>
              <a:t>Next dataset - calculations</a:t>
            </a:r>
            <a:endParaRPr/>
          </a:p>
          <a:p>
            <a:pPr indent="-311150" lvl="0" marL="457200" rtl="0" algn="l">
              <a:spcBef>
                <a:spcPts val="0"/>
              </a:spcBef>
              <a:spcAft>
                <a:spcPts val="0"/>
              </a:spcAft>
              <a:buSzPts val="1300"/>
              <a:buChar char="-"/>
            </a:pPr>
            <a:r>
              <a:rPr lang="da"/>
              <a:t>Comparison between datasets?</a:t>
            </a:r>
            <a:endParaRPr/>
          </a:p>
          <a:p>
            <a:pPr indent="-311150" lvl="0" marL="457200" rtl="0" algn="l">
              <a:spcBef>
                <a:spcPts val="0"/>
              </a:spcBef>
              <a:spcAft>
                <a:spcPts val="0"/>
              </a:spcAft>
              <a:buSzPts val="1300"/>
              <a:buChar char="-"/>
            </a:pPr>
            <a:r>
              <a:rPr lang="da"/>
              <a:t>Comparison between our and TPOT and auto</a:t>
            </a:r>
            <a:endParaRPr/>
          </a:p>
          <a:p>
            <a:pPr indent="-311150" lvl="0" marL="457200" rtl="0" algn="l">
              <a:spcBef>
                <a:spcPts val="0"/>
              </a:spcBef>
              <a:spcAft>
                <a:spcPts val="0"/>
              </a:spcAft>
              <a:buSzPts val="1300"/>
              <a:buChar char="-"/>
            </a:pPr>
            <a:r>
              <a:rPr lang="da"/>
              <a:t>Conclusions/lessons learned</a:t>
            </a:r>
            <a:endParaRPr/>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Gradient Descent using Elastic Net</a:t>
            </a:r>
            <a:endParaRPr/>
          </a:p>
          <a:p>
            <a:pPr indent="0" lvl="0" marL="0" rtl="0" algn="l">
              <a:spcBef>
                <a:spcPts val="0"/>
              </a:spcBef>
              <a:spcAft>
                <a:spcPts val="0"/>
              </a:spcAft>
              <a:buNone/>
            </a:pPr>
            <a:r>
              <a:t/>
            </a:r>
            <a:endParaRPr/>
          </a:p>
        </p:txBody>
      </p:sp>
      <p:sp>
        <p:nvSpPr>
          <p:cNvPr id="230" name="Google Shape;230;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31" name="Google Shape;231;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t>‹#›</a:t>
            </a:fld>
            <a:endParaRPr/>
          </a:p>
        </p:txBody>
      </p:sp>
      <p:pic>
        <p:nvPicPr>
          <p:cNvPr id="232" name="Google Shape;232;p32"/>
          <p:cNvPicPr preferRelativeResize="0"/>
          <p:nvPr/>
        </p:nvPicPr>
        <p:blipFill>
          <a:blip r:embed="rId3">
            <a:alphaModFix/>
          </a:blip>
          <a:stretch>
            <a:fillRect/>
          </a:stretch>
        </p:blipFill>
        <p:spPr>
          <a:xfrm>
            <a:off x="1" y="2743088"/>
            <a:ext cx="3200550" cy="2400413"/>
          </a:xfrm>
          <a:prstGeom prst="rect">
            <a:avLst/>
          </a:prstGeom>
          <a:noFill/>
          <a:ln>
            <a:noFill/>
          </a:ln>
        </p:spPr>
      </p:pic>
      <p:pic>
        <p:nvPicPr>
          <p:cNvPr id="233" name="Google Shape;233;p32"/>
          <p:cNvPicPr preferRelativeResize="0"/>
          <p:nvPr/>
        </p:nvPicPr>
        <p:blipFill>
          <a:blip r:embed="rId4">
            <a:alphaModFix/>
          </a:blip>
          <a:stretch>
            <a:fillRect/>
          </a:stretch>
        </p:blipFill>
        <p:spPr>
          <a:xfrm>
            <a:off x="5544475" y="2686175"/>
            <a:ext cx="3200550" cy="2400400"/>
          </a:xfrm>
          <a:prstGeom prst="rect">
            <a:avLst/>
          </a:prstGeom>
          <a:noFill/>
          <a:ln>
            <a:noFill/>
          </a:ln>
        </p:spPr>
      </p:pic>
      <p:pic>
        <p:nvPicPr>
          <p:cNvPr id="234" name="Google Shape;234;p32"/>
          <p:cNvPicPr preferRelativeResize="0"/>
          <p:nvPr/>
        </p:nvPicPr>
        <p:blipFill>
          <a:blip r:embed="rId5">
            <a:alphaModFix/>
          </a:blip>
          <a:stretch>
            <a:fillRect/>
          </a:stretch>
        </p:blipFill>
        <p:spPr>
          <a:xfrm>
            <a:off x="2930675" y="2736500"/>
            <a:ext cx="3133050" cy="2413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Gradient Descent using SVM</a:t>
            </a:r>
            <a:endParaRPr/>
          </a:p>
        </p:txBody>
      </p:sp>
      <p:sp>
        <p:nvSpPr>
          <p:cNvPr id="240" name="Google Shape;240;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41" name="Google Shape;241;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t>‹#›</a:t>
            </a:fld>
            <a:endParaRPr/>
          </a:p>
        </p:txBody>
      </p:sp>
      <p:pic>
        <p:nvPicPr>
          <p:cNvPr id="242" name="Google Shape;242;p33"/>
          <p:cNvPicPr preferRelativeResize="0"/>
          <p:nvPr/>
        </p:nvPicPr>
        <p:blipFill>
          <a:blip r:embed="rId3">
            <a:alphaModFix/>
          </a:blip>
          <a:stretch>
            <a:fillRect/>
          </a:stretch>
        </p:blipFill>
        <p:spPr>
          <a:xfrm>
            <a:off x="0" y="2767300"/>
            <a:ext cx="3168275" cy="2376200"/>
          </a:xfrm>
          <a:prstGeom prst="rect">
            <a:avLst/>
          </a:prstGeom>
          <a:noFill/>
          <a:ln>
            <a:noFill/>
          </a:ln>
        </p:spPr>
      </p:pic>
      <p:pic>
        <p:nvPicPr>
          <p:cNvPr id="243" name="Google Shape;243;p33"/>
          <p:cNvPicPr preferRelativeResize="0"/>
          <p:nvPr/>
        </p:nvPicPr>
        <p:blipFill>
          <a:blip r:embed="rId4">
            <a:alphaModFix/>
          </a:blip>
          <a:stretch>
            <a:fillRect/>
          </a:stretch>
        </p:blipFill>
        <p:spPr>
          <a:xfrm>
            <a:off x="5409550" y="2571750"/>
            <a:ext cx="3444050" cy="2583025"/>
          </a:xfrm>
          <a:prstGeom prst="rect">
            <a:avLst/>
          </a:prstGeom>
          <a:noFill/>
          <a:ln>
            <a:noFill/>
          </a:ln>
        </p:spPr>
      </p:pic>
      <p:pic>
        <p:nvPicPr>
          <p:cNvPr id="244" name="Google Shape;244;p33"/>
          <p:cNvPicPr preferRelativeResize="0"/>
          <p:nvPr/>
        </p:nvPicPr>
        <p:blipFill>
          <a:blip r:embed="rId5">
            <a:alphaModFix/>
          </a:blip>
          <a:stretch>
            <a:fillRect/>
          </a:stretch>
        </p:blipFill>
        <p:spPr>
          <a:xfrm>
            <a:off x="2945300" y="2805775"/>
            <a:ext cx="3065626" cy="2299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Gradient Descent using Random Forest</a:t>
            </a:r>
            <a:endParaRPr/>
          </a:p>
        </p:txBody>
      </p:sp>
      <p:sp>
        <p:nvSpPr>
          <p:cNvPr id="250" name="Google Shape;250;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51" name="Google Shape;251;p3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t>‹#›</a:t>
            </a:fld>
            <a:endParaRPr/>
          </a:p>
        </p:txBody>
      </p:sp>
      <p:pic>
        <p:nvPicPr>
          <p:cNvPr id="252" name="Google Shape;252;p34"/>
          <p:cNvPicPr preferRelativeResize="0"/>
          <p:nvPr/>
        </p:nvPicPr>
        <p:blipFill>
          <a:blip r:embed="rId3">
            <a:alphaModFix/>
          </a:blip>
          <a:stretch>
            <a:fillRect/>
          </a:stretch>
        </p:blipFill>
        <p:spPr>
          <a:xfrm>
            <a:off x="124850" y="2434325"/>
            <a:ext cx="2981468" cy="2261100"/>
          </a:xfrm>
          <a:prstGeom prst="rect">
            <a:avLst/>
          </a:prstGeom>
          <a:noFill/>
          <a:ln>
            <a:noFill/>
          </a:ln>
        </p:spPr>
      </p:pic>
      <p:pic>
        <p:nvPicPr>
          <p:cNvPr id="253" name="Google Shape;253;p34"/>
          <p:cNvPicPr preferRelativeResize="0"/>
          <p:nvPr/>
        </p:nvPicPr>
        <p:blipFill>
          <a:blip r:embed="rId4">
            <a:alphaModFix/>
          </a:blip>
          <a:stretch>
            <a:fillRect/>
          </a:stretch>
        </p:blipFill>
        <p:spPr>
          <a:xfrm>
            <a:off x="2774275" y="2432225"/>
            <a:ext cx="2981475" cy="2265294"/>
          </a:xfrm>
          <a:prstGeom prst="rect">
            <a:avLst/>
          </a:prstGeom>
          <a:noFill/>
          <a:ln>
            <a:noFill/>
          </a:ln>
        </p:spPr>
      </p:pic>
      <p:pic>
        <p:nvPicPr>
          <p:cNvPr id="254" name="Google Shape;254;p34"/>
          <p:cNvPicPr preferRelativeResize="0"/>
          <p:nvPr/>
        </p:nvPicPr>
        <p:blipFill>
          <a:blip r:embed="rId5">
            <a:alphaModFix/>
          </a:blip>
          <a:stretch>
            <a:fillRect/>
          </a:stretch>
        </p:blipFill>
        <p:spPr>
          <a:xfrm>
            <a:off x="5569125" y="2305800"/>
            <a:ext cx="3258725" cy="2444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AutoML - </a:t>
            </a:r>
            <a:r>
              <a:rPr lang="da"/>
              <a:t>TPOT - process diagram</a:t>
            </a:r>
            <a:endParaRPr/>
          </a:p>
        </p:txBody>
      </p:sp>
      <p:sp>
        <p:nvSpPr>
          <p:cNvPr id="260" name="Google Shape;260;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61" name="Google Shape;261;p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t>‹#›</a:t>
            </a:fld>
            <a:endParaRPr/>
          </a:p>
        </p:txBody>
      </p:sp>
      <p:pic>
        <p:nvPicPr>
          <p:cNvPr id="262" name="Google Shape;262;p35"/>
          <p:cNvPicPr preferRelativeResize="0"/>
          <p:nvPr/>
        </p:nvPicPr>
        <p:blipFill>
          <a:blip r:embed="rId3">
            <a:alphaModFix/>
          </a:blip>
          <a:stretch>
            <a:fillRect/>
          </a:stretch>
        </p:blipFill>
        <p:spPr>
          <a:xfrm>
            <a:off x="1428750" y="1943425"/>
            <a:ext cx="6286500" cy="2895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AutoML - TPOT - Wine</a:t>
            </a:r>
            <a:endParaRPr/>
          </a:p>
        </p:txBody>
      </p:sp>
      <p:sp>
        <p:nvSpPr>
          <p:cNvPr id="268" name="Google Shape;268;p3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t>‹#›</a:t>
            </a:fld>
            <a:endParaRPr/>
          </a:p>
        </p:txBody>
      </p:sp>
      <p:graphicFrame>
        <p:nvGraphicFramePr>
          <p:cNvPr id="269" name="Google Shape;269;p36"/>
          <p:cNvGraphicFramePr/>
          <p:nvPr/>
        </p:nvGraphicFramePr>
        <p:xfrm>
          <a:off x="893300" y="2571750"/>
          <a:ext cx="3000000" cy="3000000"/>
        </p:xfrm>
        <a:graphic>
          <a:graphicData uri="http://schemas.openxmlformats.org/drawingml/2006/table">
            <a:tbl>
              <a:tblPr>
                <a:noFill/>
                <a:tableStyleId>{C9DF8D1C-A53E-4F65-9A89-AAAD277559C7}</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da"/>
                        <a:t>Generations</a:t>
                      </a:r>
                      <a:endParaRPr/>
                    </a:p>
                  </a:txBody>
                  <a:tcPr marT="91425" marB="91425" marR="91425" marL="91425"/>
                </a:tc>
                <a:tc>
                  <a:txBody>
                    <a:bodyPr/>
                    <a:lstStyle/>
                    <a:p>
                      <a:pPr indent="0" lvl="0" marL="0" rtl="0" algn="l">
                        <a:spcBef>
                          <a:spcPts val="0"/>
                        </a:spcBef>
                        <a:spcAft>
                          <a:spcPts val="0"/>
                        </a:spcAft>
                        <a:buNone/>
                      </a:pPr>
                      <a:r>
                        <a:rPr lang="da"/>
                        <a:t>Population</a:t>
                      </a:r>
                      <a:endParaRPr/>
                    </a:p>
                  </a:txBody>
                  <a:tcPr marT="91425" marB="91425" marR="91425" marL="91425"/>
                </a:tc>
                <a:tc>
                  <a:txBody>
                    <a:bodyPr/>
                    <a:lstStyle/>
                    <a:p>
                      <a:pPr indent="0" lvl="0" marL="0" rtl="0" algn="l">
                        <a:spcBef>
                          <a:spcPts val="0"/>
                        </a:spcBef>
                        <a:spcAft>
                          <a:spcPts val="0"/>
                        </a:spcAft>
                        <a:buNone/>
                      </a:pPr>
                      <a:r>
                        <a:rPr lang="da"/>
                        <a:t>Approx. time</a:t>
                      </a:r>
                      <a:endParaRPr/>
                    </a:p>
                  </a:txBody>
                  <a:tcPr marT="91425" marB="91425" marR="91425" marL="91425"/>
                </a:tc>
                <a:tc>
                  <a:txBody>
                    <a:bodyPr/>
                    <a:lstStyle/>
                    <a:p>
                      <a:pPr indent="0" lvl="0" marL="0" rtl="0" algn="l">
                        <a:spcBef>
                          <a:spcPts val="0"/>
                        </a:spcBef>
                        <a:spcAft>
                          <a:spcPts val="0"/>
                        </a:spcAft>
                        <a:buNone/>
                      </a:pPr>
                      <a:r>
                        <a:rPr lang="da"/>
                        <a:t>Training score</a:t>
                      </a:r>
                      <a:endParaRPr/>
                    </a:p>
                  </a:txBody>
                  <a:tcPr marT="91425" marB="91425" marR="91425" marL="91425"/>
                </a:tc>
                <a:tc>
                  <a:txBody>
                    <a:bodyPr/>
                    <a:lstStyle/>
                    <a:p>
                      <a:pPr indent="0" lvl="0" marL="0" rtl="0" algn="l">
                        <a:spcBef>
                          <a:spcPts val="0"/>
                        </a:spcBef>
                        <a:spcAft>
                          <a:spcPts val="0"/>
                        </a:spcAft>
                        <a:buNone/>
                      </a:pPr>
                      <a:r>
                        <a:rPr lang="da"/>
                        <a:t>Test Score</a:t>
                      </a:r>
                      <a:endParaRPr/>
                    </a:p>
                  </a:txBody>
                  <a:tcPr marT="91425" marB="91425" marR="91425" marL="91425"/>
                </a:tc>
              </a:tr>
              <a:tr h="381000">
                <a:tc>
                  <a:txBody>
                    <a:bodyPr/>
                    <a:lstStyle/>
                    <a:p>
                      <a:pPr indent="0" lvl="0" marL="0" rtl="0" algn="l">
                        <a:spcBef>
                          <a:spcPts val="0"/>
                        </a:spcBef>
                        <a:spcAft>
                          <a:spcPts val="0"/>
                        </a:spcAft>
                        <a:buNone/>
                      </a:pPr>
                      <a:r>
                        <a:rPr lang="da"/>
                        <a:t>3</a:t>
                      </a:r>
                      <a:endParaRPr/>
                    </a:p>
                  </a:txBody>
                  <a:tcPr marT="91425" marB="91425" marR="91425" marL="91425"/>
                </a:tc>
                <a:tc>
                  <a:txBody>
                    <a:bodyPr/>
                    <a:lstStyle/>
                    <a:p>
                      <a:pPr indent="0" lvl="0" marL="0" rtl="0" algn="l">
                        <a:spcBef>
                          <a:spcPts val="0"/>
                        </a:spcBef>
                        <a:spcAft>
                          <a:spcPts val="0"/>
                        </a:spcAft>
                        <a:buNone/>
                      </a:pPr>
                      <a:r>
                        <a:rPr lang="da"/>
                        <a:t>10</a:t>
                      </a:r>
                      <a:endParaRPr/>
                    </a:p>
                  </a:txBody>
                  <a:tcPr marT="91425" marB="91425" marR="91425" marL="91425"/>
                </a:tc>
                <a:tc>
                  <a:txBody>
                    <a:bodyPr/>
                    <a:lstStyle/>
                    <a:p>
                      <a:pPr indent="0" lvl="0" marL="0" rtl="0" algn="l">
                        <a:spcBef>
                          <a:spcPts val="0"/>
                        </a:spcBef>
                        <a:spcAft>
                          <a:spcPts val="0"/>
                        </a:spcAft>
                        <a:buNone/>
                      </a:pPr>
                      <a:r>
                        <a:rPr lang="da"/>
                        <a:t>30 seconds</a:t>
                      </a:r>
                      <a:endParaRPr/>
                    </a:p>
                  </a:txBody>
                  <a:tcPr marT="91425" marB="91425" marR="91425" marL="91425"/>
                </a:tc>
                <a:tc>
                  <a:txBody>
                    <a:bodyPr/>
                    <a:lstStyle/>
                    <a:p>
                      <a:pPr indent="0" lvl="0" marL="0" rtl="0" algn="l">
                        <a:spcBef>
                          <a:spcPts val="0"/>
                        </a:spcBef>
                        <a:spcAft>
                          <a:spcPts val="0"/>
                        </a:spcAft>
                        <a:buNone/>
                      </a:pPr>
                      <a:r>
                        <a:rPr lang="da"/>
                        <a:t>-0.60</a:t>
                      </a:r>
                      <a:endParaRPr/>
                    </a:p>
                  </a:txBody>
                  <a:tcPr marT="91425" marB="91425" marR="91425" marL="91425"/>
                </a:tc>
                <a:tc>
                  <a:txBody>
                    <a:bodyPr/>
                    <a:lstStyle/>
                    <a:p>
                      <a:pPr indent="0" lvl="0" marL="0" rtl="0" algn="l">
                        <a:spcBef>
                          <a:spcPts val="0"/>
                        </a:spcBef>
                        <a:spcAft>
                          <a:spcPts val="0"/>
                        </a:spcAft>
                        <a:buNone/>
                      </a:pPr>
                      <a:r>
                        <a:rPr lang="da"/>
                        <a:t>-0.581</a:t>
                      </a:r>
                      <a:endParaRPr/>
                    </a:p>
                  </a:txBody>
                  <a:tcPr marT="91425" marB="91425" marR="91425" marL="91425"/>
                </a:tc>
              </a:tr>
              <a:tr h="381000">
                <a:tc>
                  <a:txBody>
                    <a:bodyPr/>
                    <a:lstStyle/>
                    <a:p>
                      <a:pPr indent="0" lvl="0" marL="0" rtl="0" algn="l">
                        <a:spcBef>
                          <a:spcPts val="0"/>
                        </a:spcBef>
                        <a:spcAft>
                          <a:spcPts val="0"/>
                        </a:spcAft>
                        <a:buNone/>
                      </a:pPr>
                      <a:r>
                        <a:rPr lang="da"/>
                        <a:t>5</a:t>
                      </a:r>
                      <a:endParaRPr/>
                    </a:p>
                  </a:txBody>
                  <a:tcPr marT="91425" marB="91425" marR="91425" marL="91425"/>
                </a:tc>
                <a:tc>
                  <a:txBody>
                    <a:bodyPr/>
                    <a:lstStyle/>
                    <a:p>
                      <a:pPr indent="0" lvl="0" marL="0" rtl="0" algn="l">
                        <a:spcBef>
                          <a:spcPts val="0"/>
                        </a:spcBef>
                        <a:spcAft>
                          <a:spcPts val="0"/>
                        </a:spcAft>
                        <a:buNone/>
                      </a:pPr>
                      <a:r>
                        <a:rPr lang="da"/>
                        <a:t>50</a:t>
                      </a:r>
                      <a:endParaRPr/>
                    </a:p>
                  </a:txBody>
                  <a:tcPr marT="91425" marB="91425" marR="91425" marL="91425"/>
                </a:tc>
                <a:tc>
                  <a:txBody>
                    <a:bodyPr/>
                    <a:lstStyle/>
                    <a:p>
                      <a:pPr indent="0" lvl="0" marL="0" rtl="0" algn="l">
                        <a:spcBef>
                          <a:spcPts val="0"/>
                        </a:spcBef>
                        <a:spcAft>
                          <a:spcPts val="0"/>
                        </a:spcAft>
                        <a:buNone/>
                      </a:pPr>
                      <a:r>
                        <a:rPr lang="da"/>
                        <a:t>10 minutes</a:t>
                      </a:r>
                      <a:endParaRPr/>
                    </a:p>
                  </a:txBody>
                  <a:tcPr marT="91425" marB="91425" marR="91425" marL="91425"/>
                </a:tc>
                <a:tc>
                  <a:txBody>
                    <a:bodyPr/>
                    <a:lstStyle/>
                    <a:p>
                      <a:pPr indent="0" lvl="0" marL="0" rtl="0" algn="l">
                        <a:spcBef>
                          <a:spcPts val="0"/>
                        </a:spcBef>
                        <a:spcAft>
                          <a:spcPts val="0"/>
                        </a:spcAft>
                        <a:buNone/>
                      </a:pPr>
                      <a:r>
                        <a:rPr lang="da"/>
                        <a:t>-0.57</a:t>
                      </a:r>
                      <a:endParaRPr/>
                    </a:p>
                  </a:txBody>
                  <a:tcPr marT="91425" marB="91425" marR="91425" marL="91425"/>
                </a:tc>
                <a:tc>
                  <a:txBody>
                    <a:bodyPr/>
                    <a:lstStyle/>
                    <a:p>
                      <a:pPr indent="0" lvl="0" marL="0" rtl="0" algn="l">
                        <a:spcBef>
                          <a:spcPts val="0"/>
                        </a:spcBef>
                        <a:spcAft>
                          <a:spcPts val="0"/>
                        </a:spcAft>
                        <a:buNone/>
                      </a:pPr>
                      <a:r>
                        <a:rPr lang="da"/>
                        <a:t>-0.587</a:t>
                      </a:r>
                      <a:endParaRPr/>
                    </a:p>
                  </a:txBody>
                  <a:tcPr marT="91425" marB="91425" marR="91425" marL="91425"/>
                </a:tc>
              </a:tr>
              <a:tr h="381000">
                <a:tc>
                  <a:txBody>
                    <a:bodyPr/>
                    <a:lstStyle/>
                    <a:p>
                      <a:pPr indent="0" lvl="0" marL="0" rtl="0" algn="l">
                        <a:spcBef>
                          <a:spcPts val="0"/>
                        </a:spcBef>
                        <a:spcAft>
                          <a:spcPts val="0"/>
                        </a:spcAft>
                        <a:buNone/>
                      </a:pPr>
                      <a:r>
                        <a:rPr lang="da"/>
                        <a:t>100</a:t>
                      </a:r>
                      <a:endParaRPr/>
                    </a:p>
                  </a:txBody>
                  <a:tcPr marT="91425" marB="91425" marR="91425" marL="91425"/>
                </a:tc>
                <a:tc>
                  <a:txBody>
                    <a:bodyPr/>
                    <a:lstStyle/>
                    <a:p>
                      <a:pPr indent="0" lvl="0" marL="0" rtl="0" algn="l">
                        <a:spcBef>
                          <a:spcPts val="0"/>
                        </a:spcBef>
                        <a:spcAft>
                          <a:spcPts val="0"/>
                        </a:spcAft>
                        <a:buNone/>
                      </a:pPr>
                      <a:r>
                        <a:rPr lang="da"/>
                        <a:t>50</a:t>
                      </a:r>
                      <a:endParaRPr/>
                    </a:p>
                  </a:txBody>
                  <a:tcPr marT="91425" marB="91425" marR="91425" marL="91425"/>
                </a:tc>
                <a:tc>
                  <a:txBody>
                    <a:bodyPr/>
                    <a:lstStyle/>
                    <a:p>
                      <a:pPr indent="0" lvl="0" marL="0" rtl="0" algn="l">
                        <a:spcBef>
                          <a:spcPts val="0"/>
                        </a:spcBef>
                        <a:spcAft>
                          <a:spcPts val="0"/>
                        </a:spcAft>
                        <a:buNone/>
                      </a:pPr>
                      <a:r>
                        <a:rPr lang="da"/>
                        <a:t>2 hours</a:t>
                      </a:r>
                      <a:endParaRPr/>
                    </a:p>
                  </a:txBody>
                  <a:tcPr marT="91425" marB="91425" marR="91425" marL="91425"/>
                </a:tc>
                <a:tc>
                  <a:txBody>
                    <a:bodyPr/>
                    <a:lstStyle/>
                    <a:p>
                      <a:pPr indent="0" lvl="0" marL="0" rtl="0" algn="l">
                        <a:spcBef>
                          <a:spcPts val="0"/>
                        </a:spcBef>
                        <a:spcAft>
                          <a:spcPts val="0"/>
                        </a:spcAft>
                        <a:buNone/>
                      </a:pPr>
                      <a:r>
                        <a:rPr lang="da"/>
                        <a:t>-0.54</a:t>
                      </a:r>
                      <a:endParaRPr/>
                    </a:p>
                  </a:txBody>
                  <a:tcPr marT="91425" marB="91425" marR="91425" marL="91425"/>
                </a:tc>
                <a:tc>
                  <a:txBody>
                    <a:bodyPr/>
                    <a:lstStyle/>
                    <a:p>
                      <a:pPr indent="0" lvl="0" marL="0" rtl="0" algn="l">
                        <a:spcBef>
                          <a:spcPts val="0"/>
                        </a:spcBef>
                        <a:spcAft>
                          <a:spcPts val="0"/>
                        </a:spcAft>
                        <a:buNone/>
                      </a:pPr>
                      <a:r>
                        <a:rPr lang="da"/>
                        <a:t>-0.588</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AutoML - TPOT - Concrete</a:t>
            </a:r>
            <a:endParaRPr/>
          </a:p>
        </p:txBody>
      </p:sp>
      <p:sp>
        <p:nvSpPr>
          <p:cNvPr id="275" name="Google Shape;275;p3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t>‹#›</a:t>
            </a:fld>
            <a:endParaRPr/>
          </a:p>
        </p:txBody>
      </p:sp>
      <p:graphicFrame>
        <p:nvGraphicFramePr>
          <p:cNvPr id="276" name="Google Shape;276;p37"/>
          <p:cNvGraphicFramePr/>
          <p:nvPr/>
        </p:nvGraphicFramePr>
        <p:xfrm>
          <a:off x="893300" y="2571750"/>
          <a:ext cx="3000000" cy="3000000"/>
        </p:xfrm>
        <a:graphic>
          <a:graphicData uri="http://schemas.openxmlformats.org/drawingml/2006/table">
            <a:tbl>
              <a:tblPr>
                <a:noFill/>
                <a:tableStyleId>{C9DF8D1C-A53E-4F65-9A89-AAAD277559C7}</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da"/>
                        <a:t>Generations</a:t>
                      </a:r>
                      <a:endParaRPr/>
                    </a:p>
                  </a:txBody>
                  <a:tcPr marT="91425" marB="91425" marR="91425" marL="91425"/>
                </a:tc>
                <a:tc>
                  <a:txBody>
                    <a:bodyPr/>
                    <a:lstStyle/>
                    <a:p>
                      <a:pPr indent="0" lvl="0" marL="0" rtl="0" algn="l">
                        <a:spcBef>
                          <a:spcPts val="0"/>
                        </a:spcBef>
                        <a:spcAft>
                          <a:spcPts val="0"/>
                        </a:spcAft>
                        <a:buNone/>
                      </a:pPr>
                      <a:r>
                        <a:rPr lang="da"/>
                        <a:t>Population</a:t>
                      </a:r>
                      <a:endParaRPr/>
                    </a:p>
                  </a:txBody>
                  <a:tcPr marT="91425" marB="91425" marR="91425" marL="91425"/>
                </a:tc>
                <a:tc>
                  <a:txBody>
                    <a:bodyPr/>
                    <a:lstStyle/>
                    <a:p>
                      <a:pPr indent="0" lvl="0" marL="0" rtl="0" algn="l">
                        <a:spcBef>
                          <a:spcPts val="0"/>
                        </a:spcBef>
                        <a:spcAft>
                          <a:spcPts val="0"/>
                        </a:spcAft>
                        <a:buNone/>
                      </a:pPr>
                      <a:r>
                        <a:rPr lang="da"/>
                        <a:t>Approx. time</a:t>
                      </a:r>
                      <a:endParaRPr/>
                    </a:p>
                  </a:txBody>
                  <a:tcPr marT="91425" marB="91425" marR="91425" marL="91425"/>
                </a:tc>
                <a:tc>
                  <a:txBody>
                    <a:bodyPr/>
                    <a:lstStyle/>
                    <a:p>
                      <a:pPr indent="0" lvl="0" marL="0" rtl="0" algn="l">
                        <a:spcBef>
                          <a:spcPts val="0"/>
                        </a:spcBef>
                        <a:spcAft>
                          <a:spcPts val="0"/>
                        </a:spcAft>
                        <a:buNone/>
                      </a:pPr>
                      <a:r>
                        <a:rPr lang="da"/>
                        <a:t>Training score</a:t>
                      </a:r>
                      <a:endParaRPr/>
                    </a:p>
                  </a:txBody>
                  <a:tcPr marT="91425" marB="91425" marR="91425" marL="91425"/>
                </a:tc>
                <a:tc>
                  <a:txBody>
                    <a:bodyPr/>
                    <a:lstStyle/>
                    <a:p>
                      <a:pPr indent="0" lvl="0" marL="0" rtl="0" algn="l">
                        <a:spcBef>
                          <a:spcPts val="0"/>
                        </a:spcBef>
                        <a:spcAft>
                          <a:spcPts val="0"/>
                        </a:spcAft>
                        <a:buNone/>
                      </a:pPr>
                      <a:r>
                        <a:rPr lang="da"/>
                        <a:t>Test Score</a:t>
                      </a:r>
                      <a:endParaRPr/>
                    </a:p>
                  </a:txBody>
                  <a:tcPr marT="91425" marB="91425" marR="91425" marL="91425"/>
                </a:tc>
              </a:tr>
              <a:tr h="381000">
                <a:tc>
                  <a:txBody>
                    <a:bodyPr/>
                    <a:lstStyle/>
                    <a:p>
                      <a:pPr indent="0" lvl="0" marL="0" rtl="0" algn="l">
                        <a:spcBef>
                          <a:spcPts val="0"/>
                        </a:spcBef>
                        <a:spcAft>
                          <a:spcPts val="0"/>
                        </a:spcAft>
                        <a:buNone/>
                      </a:pPr>
                      <a:r>
                        <a:rPr lang="da"/>
                        <a:t>3</a:t>
                      </a:r>
                      <a:endParaRPr/>
                    </a:p>
                  </a:txBody>
                  <a:tcPr marT="91425" marB="91425" marR="91425" marL="91425"/>
                </a:tc>
                <a:tc>
                  <a:txBody>
                    <a:bodyPr/>
                    <a:lstStyle/>
                    <a:p>
                      <a:pPr indent="0" lvl="0" marL="0" rtl="0" algn="l">
                        <a:spcBef>
                          <a:spcPts val="0"/>
                        </a:spcBef>
                        <a:spcAft>
                          <a:spcPts val="0"/>
                        </a:spcAft>
                        <a:buNone/>
                      </a:pPr>
                      <a:r>
                        <a:rPr lang="da"/>
                        <a:t>10</a:t>
                      </a:r>
                      <a:endParaRPr/>
                    </a:p>
                  </a:txBody>
                  <a:tcPr marT="91425" marB="91425" marR="91425" marL="91425"/>
                </a:tc>
                <a:tc>
                  <a:txBody>
                    <a:bodyPr/>
                    <a:lstStyle/>
                    <a:p>
                      <a:pPr indent="0" lvl="0" marL="0" rtl="0" algn="l">
                        <a:spcBef>
                          <a:spcPts val="0"/>
                        </a:spcBef>
                        <a:spcAft>
                          <a:spcPts val="0"/>
                        </a:spcAft>
                        <a:buNone/>
                      </a:pPr>
                      <a:r>
                        <a:rPr lang="da"/>
                        <a:t>1 minute</a:t>
                      </a:r>
                      <a:endParaRPr/>
                    </a:p>
                  </a:txBody>
                  <a:tcPr marT="91425" marB="91425" marR="91425" marL="91425"/>
                </a:tc>
                <a:tc>
                  <a:txBody>
                    <a:bodyPr/>
                    <a:lstStyle/>
                    <a:p>
                      <a:pPr indent="0" lvl="0" marL="0" rtl="0" algn="l">
                        <a:spcBef>
                          <a:spcPts val="0"/>
                        </a:spcBef>
                        <a:spcAft>
                          <a:spcPts val="0"/>
                        </a:spcAft>
                        <a:buNone/>
                      </a:pPr>
                      <a:r>
                        <a:rPr lang="da"/>
                        <a:t>-4.74</a:t>
                      </a:r>
                      <a:endParaRPr/>
                    </a:p>
                  </a:txBody>
                  <a:tcPr marT="91425" marB="91425" marR="91425" marL="91425"/>
                </a:tc>
                <a:tc>
                  <a:txBody>
                    <a:bodyPr/>
                    <a:lstStyle/>
                    <a:p>
                      <a:pPr indent="0" lvl="0" marL="0" rtl="0" algn="l">
                        <a:spcBef>
                          <a:spcPts val="0"/>
                        </a:spcBef>
                        <a:spcAft>
                          <a:spcPts val="0"/>
                        </a:spcAft>
                        <a:buNone/>
                      </a:pPr>
                      <a:r>
                        <a:rPr lang="da"/>
                        <a:t>-5.13</a:t>
                      </a:r>
                      <a:endParaRPr/>
                    </a:p>
                  </a:txBody>
                  <a:tcPr marT="91425" marB="91425" marR="91425" marL="91425"/>
                </a:tc>
              </a:tr>
              <a:tr h="381000">
                <a:tc>
                  <a:txBody>
                    <a:bodyPr/>
                    <a:lstStyle/>
                    <a:p>
                      <a:pPr indent="0" lvl="0" marL="0" rtl="0" algn="l">
                        <a:spcBef>
                          <a:spcPts val="0"/>
                        </a:spcBef>
                        <a:spcAft>
                          <a:spcPts val="0"/>
                        </a:spcAft>
                        <a:buNone/>
                      </a:pPr>
                      <a:r>
                        <a:rPr lang="da"/>
                        <a:t>5</a:t>
                      </a:r>
                      <a:endParaRPr/>
                    </a:p>
                  </a:txBody>
                  <a:tcPr marT="91425" marB="91425" marR="91425" marL="91425"/>
                </a:tc>
                <a:tc>
                  <a:txBody>
                    <a:bodyPr/>
                    <a:lstStyle/>
                    <a:p>
                      <a:pPr indent="0" lvl="0" marL="0" rtl="0" algn="l">
                        <a:spcBef>
                          <a:spcPts val="0"/>
                        </a:spcBef>
                        <a:spcAft>
                          <a:spcPts val="0"/>
                        </a:spcAft>
                        <a:buNone/>
                      </a:pPr>
                      <a:r>
                        <a:rPr lang="da"/>
                        <a:t>50</a:t>
                      </a:r>
                      <a:endParaRPr/>
                    </a:p>
                  </a:txBody>
                  <a:tcPr marT="91425" marB="91425" marR="91425" marL="91425"/>
                </a:tc>
                <a:tc>
                  <a:txBody>
                    <a:bodyPr/>
                    <a:lstStyle/>
                    <a:p>
                      <a:pPr indent="0" lvl="0" marL="0" rtl="0" algn="l">
                        <a:spcBef>
                          <a:spcPts val="0"/>
                        </a:spcBef>
                        <a:spcAft>
                          <a:spcPts val="0"/>
                        </a:spcAft>
                        <a:buNone/>
                      </a:pPr>
                      <a:r>
                        <a:rPr lang="da"/>
                        <a:t>6 minutes</a:t>
                      </a:r>
                      <a:endParaRPr/>
                    </a:p>
                  </a:txBody>
                  <a:tcPr marT="91425" marB="91425" marR="91425" marL="91425"/>
                </a:tc>
                <a:tc>
                  <a:txBody>
                    <a:bodyPr/>
                    <a:lstStyle/>
                    <a:p>
                      <a:pPr indent="0" lvl="0" marL="0" rtl="0" algn="l">
                        <a:spcBef>
                          <a:spcPts val="0"/>
                        </a:spcBef>
                        <a:spcAft>
                          <a:spcPts val="0"/>
                        </a:spcAft>
                        <a:buNone/>
                      </a:pPr>
                      <a:r>
                        <a:rPr lang="da"/>
                        <a:t>-4.67</a:t>
                      </a:r>
                      <a:endParaRPr/>
                    </a:p>
                  </a:txBody>
                  <a:tcPr marT="91425" marB="91425" marR="91425" marL="91425"/>
                </a:tc>
                <a:tc>
                  <a:txBody>
                    <a:bodyPr/>
                    <a:lstStyle/>
                    <a:p>
                      <a:pPr indent="0" lvl="0" marL="0" rtl="0" algn="l">
                        <a:spcBef>
                          <a:spcPts val="0"/>
                        </a:spcBef>
                        <a:spcAft>
                          <a:spcPts val="0"/>
                        </a:spcAft>
                        <a:buNone/>
                      </a:pPr>
                      <a:r>
                        <a:rPr lang="da"/>
                        <a:t>-5.22</a:t>
                      </a:r>
                      <a:endParaRPr/>
                    </a:p>
                  </a:txBody>
                  <a:tcPr marT="91425" marB="91425" marR="91425" marL="91425"/>
                </a:tc>
              </a:tr>
              <a:tr h="381000">
                <a:tc>
                  <a:txBody>
                    <a:bodyPr/>
                    <a:lstStyle/>
                    <a:p>
                      <a:pPr indent="0" lvl="0" marL="0" rtl="0" algn="l">
                        <a:spcBef>
                          <a:spcPts val="0"/>
                        </a:spcBef>
                        <a:spcAft>
                          <a:spcPts val="0"/>
                        </a:spcAft>
                        <a:buNone/>
                      </a:pPr>
                      <a:r>
                        <a:rPr lang="da"/>
                        <a:t>100</a:t>
                      </a:r>
                      <a:endParaRPr/>
                    </a:p>
                  </a:txBody>
                  <a:tcPr marT="91425" marB="91425" marR="91425" marL="91425"/>
                </a:tc>
                <a:tc>
                  <a:txBody>
                    <a:bodyPr/>
                    <a:lstStyle/>
                    <a:p>
                      <a:pPr indent="0" lvl="0" marL="0" rtl="0" algn="l">
                        <a:spcBef>
                          <a:spcPts val="0"/>
                        </a:spcBef>
                        <a:spcAft>
                          <a:spcPts val="0"/>
                        </a:spcAft>
                        <a:buNone/>
                      </a:pPr>
                      <a:r>
                        <a:rPr lang="da"/>
                        <a:t>50</a:t>
                      </a:r>
                      <a:endParaRPr/>
                    </a:p>
                  </a:txBody>
                  <a:tcPr marT="91425" marB="91425" marR="91425" marL="91425"/>
                </a:tc>
                <a:tc>
                  <a:txBody>
                    <a:bodyPr/>
                    <a:lstStyle/>
                    <a:p>
                      <a:pPr indent="0" lvl="0" marL="0" rtl="0" algn="l">
                        <a:spcBef>
                          <a:spcPts val="0"/>
                        </a:spcBef>
                        <a:spcAft>
                          <a:spcPts val="0"/>
                        </a:spcAft>
                        <a:buNone/>
                      </a:pPr>
                      <a:r>
                        <a:rPr lang="da"/>
                        <a:t>2</a:t>
                      </a:r>
                      <a:r>
                        <a:rPr lang="da"/>
                        <a:t> hours</a:t>
                      </a:r>
                      <a:endParaRPr/>
                    </a:p>
                  </a:txBody>
                  <a:tcPr marT="91425" marB="91425" marR="91425" marL="91425"/>
                </a:tc>
                <a:tc>
                  <a:txBody>
                    <a:bodyPr/>
                    <a:lstStyle/>
                    <a:p>
                      <a:pPr indent="0" lvl="0" marL="0" rtl="0" algn="l">
                        <a:spcBef>
                          <a:spcPts val="0"/>
                        </a:spcBef>
                        <a:spcAft>
                          <a:spcPts val="0"/>
                        </a:spcAft>
                        <a:buNone/>
                      </a:pPr>
                      <a:r>
                        <a:rPr lang="da"/>
                        <a:t>-4.24</a:t>
                      </a:r>
                      <a:endParaRPr/>
                    </a:p>
                  </a:txBody>
                  <a:tcPr marT="91425" marB="91425" marR="91425" marL="91425"/>
                </a:tc>
                <a:tc>
                  <a:txBody>
                    <a:bodyPr/>
                    <a:lstStyle/>
                    <a:p>
                      <a:pPr indent="0" lvl="0" marL="0" rtl="0" algn="l">
                        <a:spcBef>
                          <a:spcPts val="0"/>
                        </a:spcBef>
                        <a:spcAft>
                          <a:spcPts val="0"/>
                        </a:spcAft>
                        <a:buNone/>
                      </a:pPr>
                      <a:r>
                        <a:rPr lang="da"/>
                        <a:t>-4.91</a:t>
                      </a:r>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AutoML - TPOT - Hotels</a:t>
            </a:r>
            <a:endParaRPr/>
          </a:p>
        </p:txBody>
      </p:sp>
      <p:sp>
        <p:nvSpPr>
          <p:cNvPr id="282" name="Google Shape;282;p3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t>‹#›</a:t>
            </a:fld>
            <a:endParaRPr/>
          </a:p>
        </p:txBody>
      </p:sp>
      <p:graphicFrame>
        <p:nvGraphicFramePr>
          <p:cNvPr id="283" name="Google Shape;283;p38"/>
          <p:cNvGraphicFramePr/>
          <p:nvPr/>
        </p:nvGraphicFramePr>
        <p:xfrm>
          <a:off x="908100" y="2571750"/>
          <a:ext cx="3000000" cy="3000000"/>
        </p:xfrm>
        <a:graphic>
          <a:graphicData uri="http://schemas.openxmlformats.org/drawingml/2006/table">
            <a:tbl>
              <a:tblPr>
                <a:noFill/>
                <a:tableStyleId>{C9DF8D1C-A53E-4F65-9A89-AAAD277559C7}</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da"/>
                        <a:t>Generations</a:t>
                      </a:r>
                      <a:endParaRPr/>
                    </a:p>
                  </a:txBody>
                  <a:tcPr marT="91425" marB="91425" marR="91425" marL="91425"/>
                </a:tc>
                <a:tc>
                  <a:txBody>
                    <a:bodyPr/>
                    <a:lstStyle/>
                    <a:p>
                      <a:pPr indent="0" lvl="0" marL="0" rtl="0" algn="l">
                        <a:spcBef>
                          <a:spcPts val="0"/>
                        </a:spcBef>
                        <a:spcAft>
                          <a:spcPts val="0"/>
                        </a:spcAft>
                        <a:buNone/>
                      </a:pPr>
                      <a:r>
                        <a:rPr lang="da"/>
                        <a:t>Population</a:t>
                      </a:r>
                      <a:endParaRPr/>
                    </a:p>
                  </a:txBody>
                  <a:tcPr marT="91425" marB="91425" marR="91425" marL="91425"/>
                </a:tc>
                <a:tc>
                  <a:txBody>
                    <a:bodyPr/>
                    <a:lstStyle/>
                    <a:p>
                      <a:pPr indent="0" lvl="0" marL="0" rtl="0" algn="l">
                        <a:spcBef>
                          <a:spcPts val="0"/>
                        </a:spcBef>
                        <a:spcAft>
                          <a:spcPts val="0"/>
                        </a:spcAft>
                        <a:buNone/>
                      </a:pPr>
                      <a:r>
                        <a:rPr lang="da"/>
                        <a:t>Approx. time</a:t>
                      </a:r>
                      <a:endParaRPr/>
                    </a:p>
                  </a:txBody>
                  <a:tcPr marT="91425" marB="91425" marR="91425" marL="91425"/>
                </a:tc>
                <a:tc>
                  <a:txBody>
                    <a:bodyPr/>
                    <a:lstStyle/>
                    <a:p>
                      <a:pPr indent="0" lvl="0" marL="0" rtl="0" algn="l">
                        <a:spcBef>
                          <a:spcPts val="0"/>
                        </a:spcBef>
                        <a:spcAft>
                          <a:spcPts val="0"/>
                        </a:spcAft>
                        <a:buNone/>
                      </a:pPr>
                      <a:r>
                        <a:rPr lang="da"/>
                        <a:t>Training score</a:t>
                      </a:r>
                      <a:endParaRPr/>
                    </a:p>
                  </a:txBody>
                  <a:tcPr marT="91425" marB="91425" marR="91425" marL="91425"/>
                </a:tc>
                <a:tc>
                  <a:txBody>
                    <a:bodyPr/>
                    <a:lstStyle/>
                    <a:p>
                      <a:pPr indent="0" lvl="0" marL="0" rtl="0" algn="l">
                        <a:spcBef>
                          <a:spcPts val="0"/>
                        </a:spcBef>
                        <a:spcAft>
                          <a:spcPts val="0"/>
                        </a:spcAft>
                        <a:buNone/>
                      </a:pPr>
                      <a:r>
                        <a:rPr lang="da"/>
                        <a:t>Test Score</a:t>
                      </a:r>
                      <a:endParaRPr/>
                    </a:p>
                  </a:txBody>
                  <a:tcPr marT="91425" marB="91425" marR="91425" marL="91425"/>
                </a:tc>
              </a:tr>
              <a:tr h="381000">
                <a:tc>
                  <a:txBody>
                    <a:bodyPr/>
                    <a:lstStyle/>
                    <a:p>
                      <a:pPr indent="0" lvl="0" marL="0" rtl="0" algn="l">
                        <a:spcBef>
                          <a:spcPts val="0"/>
                        </a:spcBef>
                        <a:spcAft>
                          <a:spcPts val="0"/>
                        </a:spcAft>
                        <a:buNone/>
                      </a:pPr>
                      <a:r>
                        <a:rPr lang="da"/>
                        <a:t>3</a:t>
                      </a:r>
                      <a:endParaRPr/>
                    </a:p>
                  </a:txBody>
                  <a:tcPr marT="91425" marB="91425" marR="91425" marL="91425"/>
                </a:tc>
                <a:tc>
                  <a:txBody>
                    <a:bodyPr/>
                    <a:lstStyle/>
                    <a:p>
                      <a:pPr indent="0" lvl="0" marL="0" rtl="0" algn="l">
                        <a:spcBef>
                          <a:spcPts val="0"/>
                        </a:spcBef>
                        <a:spcAft>
                          <a:spcPts val="0"/>
                        </a:spcAft>
                        <a:buNone/>
                      </a:pPr>
                      <a:r>
                        <a:rPr lang="da"/>
                        <a:t>10</a:t>
                      </a:r>
                      <a:endParaRPr/>
                    </a:p>
                  </a:txBody>
                  <a:tcPr marT="91425" marB="91425" marR="91425" marL="91425"/>
                </a:tc>
                <a:tc>
                  <a:txBody>
                    <a:bodyPr/>
                    <a:lstStyle/>
                    <a:p>
                      <a:pPr indent="0" lvl="0" marL="0" rtl="0" algn="l">
                        <a:spcBef>
                          <a:spcPts val="0"/>
                        </a:spcBef>
                        <a:spcAft>
                          <a:spcPts val="0"/>
                        </a:spcAft>
                        <a:buNone/>
                      </a:pPr>
                      <a:r>
                        <a:rPr lang="da"/>
                        <a:t>10 seconds</a:t>
                      </a:r>
                      <a:endParaRPr/>
                    </a:p>
                  </a:txBody>
                  <a:tcPr marT="91425" marB="91425" marR="91425" marL="91425"/>
                </a:tc>
                <a:tc>
                  <a:txBody>
                    <a:bodyPr/>
                    <a:lstStyle/>
                    <a:p>
                      <a:pPr indent="0" lvl="0" marL="0" rtl="0" algn="l">
                        <a:spcBef>
                          <a:spcPts val="0"/>
                        </a:spcBef>
                        <a:spcAft>
                          <a:spcPts val="0"/>
                        </a:spcAft>
                        <a:buNone/>
                      </a:pPr>
                      <a:r>
                        <a:rPr lang="da"/>
                        <a:t>-1.11</a:t>
                      </a:r>
                      <a:endParaRPr/>
                    </a:p>
                  </a:txBody>
                  <a:tcPr marT="91425" marB="91425" marR="91425" marL="91425"/>
                </a:tc>
                <a:tc>
                  <a:txBody>
                    <a:bodyPr/>
                    <a:lstStyle/>
                    <a:p>
                      <a:pPr indent="0" lvl="0" marL="0" rtl="0" algn="l">
                        <a:spcBef>
                          <a:spcPts val="0"/>
                        </a:spcBef>
                        <a:spcAft>
                          <a:spcPts val="0"/>
                        </a:spcAft>
                        <a:buNone/>
                      </a:pPr>
                      <a:r>
                        <a:rPr lang="da"/>
                        <a:t>-1.14</a:t>
                      </a:r>
                      <a:endParaRPr/>
                    </a:p>
                  </a:txBody>
                  <a:tcPr marT="91425" marB="91425" marR="91425" marL="91425"/>
                </a:tc>
              </a:tr>
              <a:tr h="381000">
                <a:tc>
                  <a:txBody>
                    <a:bodyPr/>
                    <a:lstStyle/>
                    <a:p>
                      <a:pPr indent="0" lvl="0" marL="0" rtl="0" algn="l">
                        <a:spcBef>
                          <a:spcPts val="0"/>
                        </a:spcBef>
                        <a:spcAft>
                          <a:spcPts val="0"/>
                        </a:spcAft>
                        <a:buNone/>
                      </a:pPr>
                      <a:r>
                        <a:rPr lang="da"/>
                        <a:t>5</a:t>
                      </a:r>
                      <a:endParaRPr/>
                    </a:p>
                  </a:txBody>
                  <a:tcPr marT="91425" marB="91425" marR="91425" marL="91425"/>
                </a:tc>
                <a:tc>
                  <a:txBody>
                    <a:bodyPr/>
                    <a:lstStyle/>
                    <a:p>
                      <a:pPr indent="0" lvl="0" marL="0" rtl="0" algn="l">
                        <a:spcBef>
                          <a:spcPts val="0"/>
                        </a:spcBef>
                        <a:spcAft>
                          <a:spcPts val="0"/>
                        </a:spcAft>
                        <a:buNone/>
                      </a:pPr>
                      <a:r>
                        <a:rPr lang="da"/>
                        <a:t>50</a:t>
                      </a:r>
                      <a:endParaRPr/>
                    </a:p>
                  </a:txBody>
                  <a:tcPr marT="91425" marB="91425" marR="91425" marL="91425"/>
                </a:tc>
                <a:tc>
                  <a:txBody>
                    <a:bodyPr/>
                    <a:lstStyle/>
                    <a:p>
                      <a:pPr indent="0" lvl="0" marL="0" rtl="0" algn="l">
                        <a:spcBef>
                          <a:spcPts val="0"/>
                        </a:spcBef>
                        <a:spcAft>
                          <a:spcPts val="0"/>
                        </a:spcAft>
                        <a:buNone/>
                      </a:pPr>
                      <a:r>
                        <a:rPr lang="da"/>
                        <a:t>2 minutes</a:t>
                      </a:r>
                      <a:endParaRPr/>
                    </a:p>
                  </a:txBody>
                  <a:tcPr marT="91425" marB="91425" marR="91425" marL="91425"/>
                </a:tc>
                <a:tc>
                  <a:txBody>
                    <a:bodyPr/>
                    <a:lstStyle/>
                    <a:p>
                      <a:pPr indent="0" lvl="0" marL="0" rtl="0" algn="l">
                        <a:spcBef>
                          <a:spcPts val="0"/>
                        </a:spcBef>
                        <a:spcAft>
                          <a:spcPts val="0"/>
                        </a:spcAft>
                        <a:buNone/>
                      </a:pPr>
                      <a:r>
                        <a:rPr lang="da"/>
                        <a:t>-1.09</a:t>
                      </a:r>
                      <a:endParaRPr/>
                    </a:p>
                  </a:txBody>
                  <a:tcPr marT="91425" marB="91425" marR="91425" marL="91425"/>
                </a:tc>
                <a:tc>
                  <a:txBody>
                    <a:bodyPr/>
                    <a:lstStyle/>
                    <a:p>
                      <a:pPr indent="0" lvl="0" marL="0" rtl="0" algn="l">
                        <a:spcBef>
                          <a:spcPts val="0"/>
                        </a:spcBef>
                        <a:spcAft>
                          <a:spcPts val="0"/>
                        </a:spcAft>
                        <a:buNone/>
                      </a:pPr>
                      <a:r>
                        <a:rPr lang="da"/>
                        <a:t>-1.14</a:t>
                      </a:r>
                      <a:endParaRPr/>
                    </a:p>
                  </a:txBody>
                  <a:tcPr marT="91425" marB="91425" marR="91425" marL="91425"/>
                </a:tc>
              </a:tr>
              <a:tr h="381000">
                <a:tc>
                  <a:txBody>
                    <a:bodyPr/>
                    <a:lstStyle/>
                    <a:p>
                      <a:pPr indent="0" lvl="0" marL="0" rtl="0" algn="l">
                        <a:spcBef>
                          <a:spcPts val="0"/>
                        </a:spcBef>
                        <a:spcAft>
                          <a:spcPts val="0"/>
                        </a:spcAft>
                        <a:buNone/>
                      </a:pPr>
                      <a:r>
                        <a:rPr lang="da"/>
                        <a:t>100</a:t>
                      </a:r>
                      <a:endParaRPr/>
                    </a:p>
                  </a:txBody>
                  <a:tcPr marT="91425" marB="91425" marR="91425" marL="91425"/>
                </a:tc>
                <a:tc>
                  <a:txBody>
                    <a:bodyPr/>
                    <a:lstStyle/>
                    <a:p>
                      <a:pPr indent="0" lvl="0" marL="0" rtl="0" algn="l">
                        <a:spcBef>
                          <a:spcPts val="0"/>
                        </a:spcBef>
                        <a:spcAft>
                          <a:spcPts val="0"/>
                        </a:spcAft>
                        <a:buNone/>
                      </a:pPr>
                      <a:r>
                        <a:rPr lang="da"/>
                        <a:t>50</a:t>
                      </a:r>
                      <a:endParaRPr/>
                    </a:p>
                  </a:txBody>
                  <a:tcPr marT="91425" marB="91425" marR="91425" marL="91425"/>
                </a:tc>
                <a:tc>
                  <a:txBody>
                    <a:bodyPr/>
                    <a:lstStyle/>
                    <a:p>
                      <a:pPr indent="0" lvl="0" marL="0" rtl="0" algn="l">
                        <a:spcBef>
                          <a:spcPts val="0"/>
                        </a:spcBef>
                        <a:spcAft>
                          <a:spcPts val="0"/>
                        </a:spcAft>
                        <a:buNone/>
                      </a:pPr>
                      <a:r>
                        <a:rPr lang="da"/>
                        <a:t>1 hour</a:t>
                      </a:r>
                      <a:endParaRPr/>
                    </a:p>
                  </a:txBody>
                  <a:tcPr marT="91425" marB="91425" marR="91425" marL="91425"/>
                </a:tc>
                <a:tc>
                  <a:txBody>
                    <a:bodyPr/>
                    <a:lstStyle/>
                    <a:p>
                      <a:pPr indent="0" lvl="0" marL="0" rtl="0" algn="l">
                        <a:spcBef>
                          <a:spcPts val="0"/>
                        </a:spcBef>
                        <a:spcAft>
                          <a:spcPts val="0"/>
                        </a:spcAft>
                        <a:buNone/>
                      </a:pPr>
                      <a:r>
                        <a:rPr lang="da"/>
                        <a:t>-1.07</a:t>
                      </a:r>
                      <a:endParaRPr/>
                    </a:p>
                  </a:txBody>
                  <a:tcPr marT="91425" marB="91425" marR="91425" marL="91425"/>
                </a:tc>
                <a:tc>
                  <a:txBody>
                    <a:bodyPr/>
                    <a:lstStyle/>
                    <a:p>
                      <a:pPr indent="0" lvl="0" marL="0" rtl="0" algn="l">
                        <a:spcBef>
                          <a:spcPts val="0"/>
                        </a:spcBef>
                        <a:spcAft>
                          <a:spcPts val="0"/>
                        </a:spcAft>
                        <a:buNone/>
                      </a:pPr>
                      <a:r>
                        <a:rPr lang="da"/>
                        <a:t>-1.12</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AutoML - Auto-sklearn - process diagram</a:t>
            </a:r>
            <a:endParaRPr/>
          </a:p>
        </p:txBody>
      </p:sp>
      <p:sp>
        <p:nvSpPr>
          <p:cNvPr id="289" name="Google Shape;289;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90" name="Google Shape;290;p3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t>‹#›</a:t>
            </a:fld>
            <a:endParaRPr/>
          </a:p>
        </p:txBody>
      </p:sp>
      <p:pic>
        <p:nvPicPr>
          <p:cNvPr id="291" name="Google Shape;291;p39"/>
          <p:cNvPicPr preferRelativeResize="0"/>
          <p:nvPr/>
        </p:nvPicPr>
        <p:blipFill>
          <a:blip r:embed="rId3">
            <a:alphaModFix/>
          </a:blip>
          <a:stretch>
            <a:fillRect/>
          </a:stretch>
        </p:blipFill>
        <p:spPr>
          <a:xfrm>
            <a:off x="970588" y="2166050"/>
            <a:ext cx="7206426" cy="1704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AutoML - </a:t>
            </a:r>
            <a:r>
              <a:rPr lang="da"/>
              <a:t>Auto sklearn - Results for wine </a:t>
            </a:r>
            <a:endParaRPr/>
          </a:p>
        </p:txBody>
      </p:sp>
      <p:sp>
        <p:nvSpPr>
          <p:cNvPr id="297" name="Google Shape;297;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98" name="Google Shape;298;p4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t>‹#›</a:t>
            </a:fld>
            <a:endParaRPr/>
          </a:p>
        </p:txBody>
      </p:sp>
      <p:pic>
        <p:nvPicPr>
          <p:cNvPr id="299" name="Google Shape;299;p40"/>
          <p:cNvPicPr preferRelativeResize="0"/>
          <p:nvPr/>
        </p:nvPicPr>
        <p:blipFill>
          <a:blip r:embed="rId3">
            <a:alphaModFix/>
          </a:blip>
          <a:stretch>
            <a:fillRect/>
          </a:stretch>
        </p:blipFill>
        <p:spPr>
          <a:xfrm>
            <a:off x="1902738" y="2405200"/>
            <a:ext cx="5972175" cy="2171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AutoML - </a:t>
            </a:r>
            <a:r>
              <a:rPr lang="da"/>
              <a:t>Auto sklearn - </a:t>
            </a:r>
            <a:r>
              <a:rPr lang="da"/>
              <a:t>Results for c</a:t>
            </a:r>
            <a:r>
              <a:rPr lang="da"/>
              <a:t>oncrete</a:t>
            </a:r>
            <a:endParaRPr/>
          </a:p>
        </p:txBody>
      </p:sp>
      <p:sp>
        <p:nvSpPr>
          <p:cNvPr id="305" name="Google Shape;305;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06" name="Google Shape;306;p4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t>‹#›</a:t>
            </a:fld>
            <a:endParaRPr/>
          </a:p>
        </p:txBody>
      </p:sp>
      <p:pic>
        <p:nvPicPr>
          <p:cNvPr id="307" name="Google Shape;307;p41"/>
          <p:cNvPicPr preferRelativeResize="0"/>
          <p:nvPr/>
        </p:nvPicPr>
        <p:blipFill>
          <a:blip r:embed="rId3">
            <a:alphaModFix/>
          </a:blip>
          <a:stretch>
            <a:fillRect/>
          </a:stretch>
        </p:blipFill>
        <p:spPr>
          <a:xfrm>
            <a:off x="1712225" y="2571738"/>
            <a:ext cx="5543550" cy="1495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307"/>
              <a:buFont typeface="Arial"/>
              <a:buNone/>
            </a:pPr>
            <a:r>
              <a:rPr lang="da"/>
              <a:t>Dataset 1 - Red Wine Quality</a:t>
            </a:r>
            <a:endParaRPr/>
          </a:p>
          <a:p>
            <a:pPr indent="0" lvl="0" marL="0" rtl="0" algn="l">
              <a:spcBef>
                <a:spcPts val="0"/>
              </a:spcBef>
              <a:spcAft>
                <a:spcPts val="0"/>
              </a:spcAft>
              <a:buNone/>
            </a:pPr>
            <a:r>
              <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da" sz="1312"/>
              <a:t>Number of instances: 1599</a:t>
            </a:r>
            <a:endParaRPr sz="1312"/>
          </a:p>
          <a:p>
            <a:pPr indent="0" lvl="0" marL="0" rtl="0" algn="l">
              <a:lnSpc>
                <a:spcPct val="95000"/>
              </a:lnSpc>
              <a:spcBef>
                <a:spcPts val="1200"/>
              </a:spcBef>
              <a:spcAft>
                <a:spcPts val="0"/>
              </a:spcAft>
              <a:buSzPts val="688"/>
              <a:buNone/>
            </a:pPr>
            <a:r>
              <a:rPr lang="da" sz="1312"/>
              <a:t>Number of attributes: 12</a:t>
            </a:r>
            <a:endParaRPr sz="1312"/>
          </a:p>
          <a:p>
            <a:pPr indent="0" lvl="0" marL="0" rtl="0" algn="l">
              <a:lnSpc>
                <a:spcPct val="95000"/>
              </a:lnSpc>
              <a:spcBef>
                <a:spcPts val="1200"/>
              </a:spcBef>
              <a:spcAft>
                <a:spcPts val="0"/>
              </a:spcAft>
              <a:buSzPts val="688"/>
              <a:buNone/>
            </a:pPr>
            <a:r>
              <a:rPr lang="da" sz="1312"/>
              <a:t>Target attribute: Quality</a:t>
            </a:r>
            <a:endParaRPr sz="1312"/>
          </a:p>
          <a:p>
            <a:pPr indent="0" lvl="0" marL="0" rtl="0" algn="l">
              <a:lnSpc>
                <a:spcPct val="95000"/>
              </a:lnSpc>
              <a:spcBef>
                <a:spcPts val="1200"/>
              </a:spcBef>
              <a:spcAft>
                <a:spcPts val="0"/>
              </a:spcAft>
              <a:buSzPts val="688"/>
              <a:buNone/>
            </a:pPr>
            <a:r>
              <a:rPr lang="da" sz="1312"/>
              <a:t>Preprocessing: </a:t>
            </a:r>
            <a:endParaRPr sz="1312"/>
          </a:p>
          <a:p>
            <a:pPr indent="-311943" lvl="0" marL="457200" rtl="0" algn="l">
              <a:lnSpc>
                <a:spcPct val="95000"/>
              </a:lnSpc>
              <a:spcBef>
                <a:spcPts val="1200"/>
              </a:spcBef>
              <a:spcAft>
                <a:spcPts val="0"/>
              </a:spcAft>
              <a:buSzPts val="1313"/>
              <a:buChar char="●"/>
            </a:pPr>
            <a:r>
              <a:rPr lang="da" sz="1312"/>
              <a:t>Min-Max-scaled</a:t>
            </a:r>
            <a:endParaRPr sz="1312"/>
          </a:p>
          <a:p>
            <a:pPr indent="-311943" lvl="0" marL="457200" rtl="0" algn="l">
              <a:lnSpc>
                <a:spcPct val="95000"/>
              </a:lnSpc>
              <a:spcBef>
                <a:spcPts val="0"/>
              </a:spcBef>
              <a:spcAft>
                <a:spcPts val="0"/>
              </a:spcAft>
              <a:buSzPts val="1313"/>
              <a:buChar char="●"/>
            </a:pPr>
            <a:r>
              <a:rPr lang="da" sz="1312"/>
              <a:t>One-hot-encoding of city</a:t>
            </a:r>
            <a:endParaRPr sz="1312"/>
          </a:p>
          <a:p>
            <a:pPr indent="-311943" lvl="0" marL="457200" rtl="0" algn="l">
              <a:lnSpc>
                <a:spcPct val="95000"/>
              </a:lnSpc>
              <a:spcBef>
                <a:spcPts val="0"/>
              </a:spcBef>
              <a:spcAft>
                <a:spcPts val="0"/>
              </a:spcAft>
              <a:buSzPts val="1313"/>
              <a:buChar char="●"/>
            </a:pPr>
            <a:r>
              <a:rPr lang="da" sz="1312"/>
              <a:t>Removal of outliers (z-score &gt; 3)</a:t>
            </a:r>
            <a:endParaRPr sz="1312"/>
          </a:p>
        </p:txBody>
      </p:sp>
      <p:sp>
        <p:nvSpPr>
          <p:cNvPr id="102" name="Google Shape;102;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pic>
        <p:nvPicPr>
          <p:cNvPr id="103" name="Google Shape;103;p15"/>
          <p:cNvPicPr preferRelativeResize="0"/>
          <p:nvPr/>
        </p:nvPicPr>
        <p:blipFill>
          <a:blip r:embed="rId3">
            <a:alphaModFix/>
          </a:blip>
          <a:stretch>
            <a:fillRect/>
          </a:stretch>
        </p:blipFill>
        <p:spPr>
          <a:xfrm>
            <a:off x="5013175" y="1139575"/>
            <a:ext cx="3819125" cy="286432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AutoML - </a:t>
            </a:r>
            <a:r>
              <a:rPr lang="da"/>
              <a:t>Auto sklearn - Results for hotel</a:t>
            </a:r>
            <a:endParaRPr/>
          </a:p>
        </p:txBody>
      </p:sp>
      <p:sp>
        <p:nvSpPr>
          <p:cNvPr id="313" name="Google Shape;313;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14" name="Google Shape;314;p4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t>‹#›</a:t>
            </a:fld>
            <a:endParaRPr/>
          </a:p>
        </p:txBody>
      </p:sp>
      <p:pic>
        <p:nvPicPr>
          <p:cNvPr id="315" name="Google Shape;315;p42"/>
          <p:cNvPicPr preferRelativeResize="0"/>
          <p:nvPr/>
        </p:nvPicPr>
        <p:blipFill>
          <a:blip r:embed="rId3">
            <a:alphaModFix/>
          </a:blip>
          <a:stretch>
            <a:fillRect/>
          </a:stretch>
        </p:blipFill>
        <p:spPr>
          <a:xfrm>
            <a:off x="1857375" y="2766250"/>
            <a:ext cx="5429250" cy="733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Result comparison - Wine</a:t>
            </a:r>
            <a:endParaRPr/>
          </a:p>
        </p:txBody>
      </p:sp>
      <p:sp>
        <p:nvSpPr>
          <p:cNvPr id="321" name="Google Shape;321;p4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t>‹#›</a:t>
            </a:fld>
            <a:endParaRPr/>
          </a:p>
        </p:txBody>
      </p:sp>
      <p:graphicFrame>
        <p:nvGraphicFramePr>
          <p:cNvPr id="322" name="Google Shape;322;p43"/>
          <p:cNvGraphicFramePr/>
          <p:nvPr/>
        </p:nvGraphicFramePr>
        <p:xfrm>
          <a:off x="1676400" y="2340675"/>
          <a:ext cx="3000000" cy="3000000"/>
        </p:xfrm>
        <a:graphic>
          <a:graphicData uri="http://schemas.openxmlformats.org/drawingml/2006/table">
            <a:tbl>
              <a:tblPr>
                <a:noFill/>
                <a:tableStyleId>{C9DF8D1C-A53E-4F65-9A89-AAAD277559C7}</a:tableStyleId>
              </a:tblPr>
              <a:tblGrid>
                <a:gridCol w="1447800"/>
                <a:gridCol w="1447800"/>
                <a:gridCol w="1447800"/>
              </a:tblGrid>
              <a:tr h="381000">
                <a:tc>
                  <a:txBody>
                    <a:bodyPr/>
                    <a:lstStyle/>
                    <a:p>
                      <a:pPr indent="0" lvl="0" marL="0" rtl="0" algn="l">
                        <a:spcBef>
                          <a:spcPts val="0"/>
                        </a:spcBef>
                        <a:spcAft>
                          <a:spcPts val="0"/>
                        </a:spcAft>
                        <a:buNone/>
                      </a:pPr>
                      <a:r>
                        <a:rPr lang="da"/>
                        <a:t>AutoML</a:t>
                      </a:r>
                      <a:endParaRPr/>
                    </a:p>
                  </a:txBody>
                  <a:tcPr marT="91425" marB="91425" marR="91425" marL="91425"/>
                </a:tc>
                <a:tc>
                  <a:txBody>
                    <a:bodyPr/>
                    <a:lstStyle/>
                    <a:p>
                      <a:pPr indent="0" lvl="0" marL="0" rtl="0" algn="l">
                        <a:spcBef>
                          <a:spcPts val="0"/>
                        </a:spcBef>
                        <a:spcAft>
                          <a:spcPts val="0"/>
                        </a:spcAft>
                        <a:buNone/>
                      </a:pPr>
                      <a:r>
                        <a:rPr lang="da"/>
                        <a:t>Time </a:t>
                      </a:r>
                      <a:endParaRPr/>
                    </a:p>
                  </a:txBody>
                  <a:tcPr marT="91425" marB="91425" marR="91425" marL="91425"/>
                </a:tc>
                <a:tc>
                  <a:txBody>
                    <a:bodyPr/>
                    <a:lstStyle/>
                    <a:p>
                      <a:pPr indent="0" lvl="0" marL="0" rtl="0" algn="l">
                        <a:spcBef>
                          <a:spcPts val="0"/>
                        </a:spcBef>
                        <a:spcAft>
                          <a:spcPts val="0"/>
                        </a:spcAft>
                        <a:buNone/>
                      </a:pPr>
                      <a:r>
                        <a:rPr lang="da"/>
                        <a:t>Best </a:t>
                      </a:r>
                      <a:r>
                        <a:rPr lang="da"/>
                        <a:t>Score</a:t>
                      </a:r>
                      <a:endParaRPr/>
                    </a:p>
                  </a:txBody>
                  <a:tcPr marT="91425" marB="91425" marR="91425" marL="91425"/>
                </a:tc>
              </a:tr>
              <a:tr h="381000">
                <a:tc>
                  <a:txBody>
                    <a:bodyPr/>
                    <a:lstStyle/>
                    <a:p>
                      <a:pPr indent="0" lvl="0" marL="0" rtl="0" algn="l">
                        <a:spcBef>
                          <a:spcPts val="0"/>
                        </a:spcBef>
                        <a:spcAft>
                          <a:spcPts val="0"/>
                        </a:spcAft>
                        <a:buNone/>
                      </a:pPr>
                      <a:r>
                        <a:rPr lang="da"/>
                        <a:t>“Ours” (RF)</a:t>
                      </a:r>
                      <a:endParaRPr/>
                    </a:p>
                  </a:txBody>
                  <a:tcPr marT="91425" marB="91425" marR="91425" marL="91425"/>
                </a:tc>
                <a:tc>
                  <a:txBody>
                    <a:bodyPr/>
                    <a:lstStyle/>
                    <a:p>
                      <a:pPr indent="0" lvl="0" marL="0" rtl="0" algn="l">
                        <a:spcBef>
                          <a:spcPts val="0"/>
                        </a:spcBef>
                        <a:spcAft>
                          <a:spcPts val="0"/>
                        </a:spcAft>
                        <a:buNone/>
                      </a:pPr>
                      <a:r>
                        <a:rPr lang="da"/>
                        <a:t>35 min.</a:t>
                      </a:r>
                      <a:endParaRPr/>
                    </a:p>
                  </a:txBody>
                  <a:tcPr marT="91425" marB="91425" marR="91425" marL="91425"/>
                </a:tc>
                <a:tc>
                  <a:txBody>
                    <a:bodyPr/>
                    <a:lstStyle/>
                    <a:p>
                      <a:pPr indent="0" lvl="0" marL="0" rtl="0" algn="l">
                        <a:spcBef>
                          <a:spcPts val="0"/>
                        </a:spcBef>
                        <a:spcAft>
                          <a:spcPts val="0"/>
                        </a:spcAft>
                        <a:buNone/>
                      </a:pPr>
                      <a:r>
                        <a:rPr lang="da"/>
                        <a:t>0.33</a:t>
                      </a:r>
                      <a:endParaRPr/>
                    </a:p>
                  </a:txBody>
                  <a:tcPr marT="91425" marB="91425" marR="91425" marL="91425"/>
                </a:tc>
              </a:tr>
              <a:tr h="381000">
                <a:tc>
                  <a:txBody>
                    <a:bodyPr/>
                    <a:lstStyle/>
                    <a:p>
                      <a:pPr indent="0" lvl="0" marL="0" rtl="0" algn="l">
                        <a:spcBef>
                          <a:spcPts val="0"/>
                        </a:spcBef>
                        <a:spcAft>
                          <a:spcPts val="0"/>
                        </a:spcAft>
                        <a:buNone/>
                      </a:pPr>
                      <a:r>
                        <a:rPr lang="da"/>
                        <a:t>TPOT</a:t>
                      </a:r>
                      <a:endParaRPr/>
                    </a:p>
                  </a:txBody>
                  <a:tcPr marT="91425" marB="91425" marR="91425" marL="91425"/>
                </a:tc>
                <a:tc>
                  <a:txBody>
                    <a:bodyPr/>
                    <a:lstStyle/>
                    <a:p>
                      <a:pPr indent="0" lvl="0" marL="0" rtl="0" algn="l">
                        <a:spcBef>
                          <a:spcPts val="0"/>
                        </a:spcBef>
                        <a:spcAft>
                          <a:spcPts val="0"/>
                        </a:spcAft>
                        <a:buNone/>
                      </a:pPr>
                      <a:r>
                        <a:rPr lang="da"/>
                        <a:t>2 hours</a:t>
                      </a:r>
                      <a:endParaRPr/>
                    </a:p>
                  </a:txBody>
                  <a:tcPr marT="91425" marB="91425" marR="91425" marL="91425"/>
                </a:tc>
                <a:tc>
                  <a:txBody>
                    <a:bodyPr/>
                    <a:lstStyle/>
                    <a:p>
                      <a:pPr indent="0" lvl="0" marL="0" rtl="0" algn="l">
                        <a:spcBef>
                          <a:spcPts val="0"/>
                        </a:spcBef>
                        <a:spcAft>
                          <a:spcPts val="0"/>
                        </a:spcAft>
                        <a:buNone/>
                      </a:pPr>
                      <a:r>
                        <a:rPr lang="da"/>
                        <a:t>0.59</a:t>
                      </a:r>
                      <a:endParaRPr/>
                    </a:p>
                  </a:txBody>
                  <a:tcPr marT="91425" marB="91425" marR="91425" marL="91425"/>
                </a:tc>
              </a:tr>
              <a:tr h="381000">
                <a:tc>
                  <a:txBody>
                    <a:bodyPr/>
                    <a:lstStyle/>
                    <a:p>
                      <a:pPr indent="0" lvl="0" marL="0" rtl="0" algn="l">
                        <a:spcBef>
                          <a:spcPts val="0"/>
                        </a:spcBef>
                        <a:spcAft>
                          <a:spcPts val="0"/>
                        </a:spcAft>
                        <a:buNone/>
                      </a:pPr>
                      <a:r>
                        <a:rPr lang="da"/>
                        <a:t>auto-sklearn</a:t>
                      </a:r>
                      <a:endParaRPr/>
                    </a:p>
                  </a:txBody>
                  <a:tcPr marT="91425" marB="91425" marR="91425" marL="91425"/>
                </a:tc>
                <a:tc>
                  <a:txBody>
                    <a:bodyPr/>
                    <a:lstStyle/>
                    <a:p>
                      <a:pPr indent="0" lvl="0" marL="0" rtl="0" algn="l">
                        <a:spcBef>
                          <a:spcPts val="0"/>
                        </a:spcBef>
                        <a:spcAft>
                          <a:spcPts val="0"/>
                        </a:spcAft>
                        <a:buNone/>
                      </a:pPr>
                      <a:r>
                        <a:rPr lang="da"/>
                        <a:t>1 hour</a:t>
                      </a:r>
                      <a:endParaRPr/>
                    </a:p>
                  </a:txBody>
                  <a:tcPr marT="91425" marB="91425" marR="91425" marL="91425"/>
                </a:tc>
                <a:tc>
                  <a:txBody>
                    <a:bodyPr/>
                    <a:lstStyle/>
                    <a:p>
                      <a:pPr indent="0" lvl="0" marL="0" rtl="0" algn="l">
                        <a:spcBef>
                          <a:spcPts val="0"/>
                        </a:spcBef>
                        <a:spcAft>
                          <a:spcPts val="0"/>
                        </a:spcAft>
                        <a:buNone/>
                      </a:pPr>
                      <a:r>
                        <a:rPr lang="da"/>
                        <a:t>0.58</a:t>
                      </a:r>
                      <a:endParaRP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Result comparison - Concrete</a:t>
            </a:r>
            <a:endParaRPr/>
          </a:p>
        </p:txBody>
      </p:sp>
      <p:sp>
        <p:nvSpPr>
          <p:cNvPr id="328" name="Google Shape;328;p4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t>‹#›</a:t>
            </a:fld>
            <a:endParaRPr/>
          </a:p>
        </p:txBody>
      </p:sp>
      <p:graphicFrame>
        <p:nvGraphicFramePr>
          <p:cNvPr id="329" name="Google Shape;329;p44"/>
          <p:cNvGraphicFramePr/>
          <p:nvPr/>
        </p:nvGraphicFramePr>
        <p:xfrm>
          <a:off x="1676400" y="2340675"/>
          <a:ext cx="3000000" cy="3000000"/>
        </p:xfrm>
        <a:graphic>
          <a:graphicData uri="http://schemas.openxmlformats.org/drawingml/2006/table">
            <a:tbl>
              <a:tblPr>
                <a:noFill/>
                <a:tableStyleId>{C9DF8D1C-A53E-4F65-9A89-AAAD277559C7}</a:tableStyleId>
              </a:tblPr>
              <a:tblGrid>
                <a:gridCol w="1447800"/>
                <a:gridCol w="1447800"/>
                <a:gridCol w="1447800"/>
              </a:tblGrid>
              <a:tr h="381000">
                <a:tc>
                  <a:txBody>
                    <a:bodyPr/>
                    <a:lstStyle/>
                    <a:p>
                      <a:pPr indent="0" lvl="0" marL="0" rtl="0" algn="l">
                        <a:spcBef>
                          <a:spcPts val="0"/>
                        </a:spcBef>
                        <a:spcAft>
                          <a:spcPts val="0"/>
                        </a:spcAft>
                        <a:buNone/>
                      </a:pPr>
                      <a:r>
                        <a:rPr lang="da"/>
                        <a:t>AutoML</a:t>
                      </a:r>
                      <a:endParaRPr/>
                    </a:p>
                  </a:txBody>
                  <a:tcPr marT="91425" marB="91425" marR="91425" marL="91425"/>
                </a:tc>
                <a:tc>
                  <a:txBody>
                    <a:bodyPr/>
                    <a:lstStyle/>
                    <a:p>
                      <a:pPr indent="0" lvl="0" marL="0" rtl="0" algn="l">
                        <a:spcBef>
                          <a:spcPts val="0"/>
                        </a:spcBef>
                        <a:spcAft>
                          <a:spcPts val="0"/>
                        </a:spcAft>
                        <a:buNone/>
                      </a:pPr>
                      <a:r>
                        <a:rPr lang="da"/>
                        <a:t>Time </a:t>
                      </a:r>
                      <a:endParaRPr/>
                    </a:p>
                  </a:txBody>
                  <a:tcPr marT="91425" marB="91425" marR="91425" marL="91425"/>
                </a:tc>
                <a:tc>
                  <a:txBody>
                    <a:bodyPr/>
                    <a:lstStyle/>
                    <a:p>
                      <a:pPr indent="0" lvl="0" marL="0" rtl="0" algn="l">
                        <a:spcBef>
                          <a:spcPts val="0"/>
                        </a:spcBef>
                        <a:spcAft>
                          <a:spcPts val="0"/>
                        </a:spcAft>
                        <a:buNone/>
                      </a:pPr>
                      <a:r>
                        <a:rPr lang="da"/>
                        <a:t>Best </a:t>
                      </a:r>
                      <a:r>
                        <a:rPr lang="da"/>
                        <a:t>Score</a:t>
                      </a:r>
                      <a:endParaRPr/>
                    </a:p>
                  </a:txBody>
                  <a:tcPr marT="91425" marB="91425" marR="91425" marL="91425"/>
                </a:tc>
              </a:tr>
              <a:tr h="381000">
                <a:tc>
                  <a:txBody>
                    <a:bodyPr/>
                    <a:lstStyle/>
                    <a:p>
                      <a:pPr indent="0" lvl="0" marL="0" rtl="0" algn="l">
                        <a:spcBef>
                          <a:spcPts val="0"/>
                        </a:spcBef>
                        <a:spcAft>
                          <a:spcPts val="0"/>
                        </a:spcAft>
                        <a:buNone/>
                      </a:pPr>
                      <a:r>
                        <a:rPr lang="da"/>
                        <a:t>“Ours” (EN)</a:t>
                      </a:r>
                      <a:endParaRPr/>
                    </a:p>
                  </a:txBody>
                  <a:tcPr marT="91425" marB="91425" marR="91425" marL="91425"/>
                </a:tc>
                <a:tc>
                  <a:txBody>
                    <a:bodyPr/>
                    <a:lstStyle/>
                    <a:p>
                      <a:pPr indent="0" lvl="0" marL="0" rtl="0" algn="l">
                        <a:spcBef>
                          <a:spcPts val="0"/>
                        </a:spcBef>
                        <a:spcAft>
                          <a:spcPts val="0"/>
                        </a:spcAft>
                        <a:buNone/>
                      </a:pPr>
                      <a:r>
                        <a:rPr lang="da"/>
                        <a:t>45 min.</a:t>
                      </a:r>
                      <a:endParaRPr/>
                    </a:p>
                  </a:txBody>
                  <a:tcPr marT="91425" marB="91425" marR="91425" marL="91425"/>
                </a:tc>
                <a:tc>
                  <a:txBody>
                    <a:bodyPr/>
                    <a:lstStyle/>
                    <a:p>
                      <a:pPr indent="0" lvl="0" marL="0" rtl="0" algn="l">
                        <a:spcBef>
                          <a:spcPts val="0"/>
                        </a:spcBef>
                        <a:spcAft>
                          <a:spcPts val="0"/>
                        </a:spcAft>
                        <a:buNone/>
                      </a:pPr>
                      <a:r>
                        <a:rPr lang="da"/>
                        <a:t>85.61</a:t>
                      </a:r>
                      <a:endParaRPr/>
                    </a:p>
                  </a:txBody>
                  <a:tcPr marT="91425" marB="91425" marR="91425" marL="91425"/>
                </a:tc>
              </a:tr>
              <a:tr h="381000">
                <a:tc>
                  <a:txBody>
                    <a:bodyPr/>
                    <a:lstStyle/>
                    <a:p>
                      <a:pPr indent="0" lvl="0" marL="0" rtl="0" algn="l">
                        <a:spcBef>
                          <a:spcPts val="0"/>
                        </a:spcBef>
                        <a:spcAft>
                          <a:spcPts val="0"/>
                        </a:spcAft>
                        <a:buNone/>
                      </a:pPr>
                      <a:r>
                        <a:rPr lang="da"/>
                        <a:t>TPOT</a:t>
                      </a:r>
                      <a:endParaRPr/>
                    </a:p>
                  </a:txBody>
                  <a:tcPr marT="91425" marB="91425" marR="91425" marL="91425"/>
                </a:tc>
                <a:tc>
                  <a:txBody>
                    <a:bodyPr/>
                    <a:lstStyle/>
                    <a:p>
                      <a:pPr indent="0" lvl="0" marL="0" rtl="0" algn="l">
                        <a:spcBef>
                          <a:spcPts val="0"/>
                        </a:spcBef>
                        <a:spcAft>
                          <a:spcPts val="0"/>
                        </a:spcAft>
                        <a:buNone/>
                      </a:pPr>
                      <a:r>
                        <a:rPr lang="da"/>
                        <a:t>2 hours</a:t>
                      </a:r>
                      <a:endParaRPr/>
                    </a:p>
                  </a:txBody>
                  <a:tcPr marT="91425" marB="91425" marR="91425" marL="91425"/>
                </a:tc>
                <a:tc>
                  <a:txBody>
                    <a:bodyPr/>
                    <a:lstStyle/>
                    <a:p>
                      <a:pPr indent="0" lvl="0" marL="0" rtl="0" algn="l">
                        <a:spcBef>
                          <a:spcPts val="0"/>
                        </a:spcBef>
                        <a:spcAft>
                          <a:spcPts val="0"/>
                        </a:spcAft>
                        <a:buNone/>
                      </a:pPr>
                      <a:r>
                        <a:rPr lang="da"/>
                        <a:t>4.91</a:t>
                      </a:r>
                      <a:endParaRPr/>
                    </a:p>
                  </a:txBody>
                  <a:tcPr marT="91425" marB="91425" marR="91425" marL="91425"/>
                </a:tc>
              </a:tr>
              <a:tr h="381000">
                <a:tc>
                  <a:txBody>
                    <a:bodyPr/>
                    <a:lstStyle/>
                    <a:p>
                      <a:pPr indent="0" lvl="0" marL="0" rtl="0" algn="l">
                        <a:spcBef>
                          <a:spcPts val="0"/>
                        </a:spcBef>
                        <a:spcAft>
                          <a:spcPts val="0"/>
                        </a:spcAft>
                        <a:buNone/>
                      </a:pPr>
                      <a:r>
                        <a:rPr lang="da"/>
                        <a:t>auto-sklearn</a:t>
                      </a:r>
                      <a:endParaRPr/>
                    </a:p>
                  </a:txBody>
                  <a:tcPr marT="91425" marB="91425" marR="91425" marL="91425"/>
                </a:tc>
                <a:tc>
                  <a:txBody>
                    <a:bodyPr/>
                    <a:lstStyle/>
                    <a:p>
                      <a:pPr indent="0" lvl="0" marL="0" rtl="0" algn="l">
                        <a:spcBef>
                          <a:spcPts val="0"/>
                        </a:spcBef>
                        <a:spcAft>
                          <a:spcPts val="0"/>
                        </a:spcAft>
                        <a:buNone/>
                      </a:pPr>
                      <a:r>
                        <a:rPr lang="da"/>
                        <a:t>1 hour</a:t>
                      </a:r>
                      <a:endParaRPr/>
                    </a:p>
                  </a:txBody>
                  <a:tcPr marT="91425" marB="91425" marR="91425" marL="91425"/>
                </a:tc>
                <a:tc>
                  <a:txBody>
                    <a:bodyPr/>
                    <a:lstStyle/>
                    <a:p>
                      <a:pPr indent="0" lvl="0" marL="0" rtl="0" algn="l">
                        <a:spcBef>
                          <a:spcPts val="0"/>
                        </a:spcBef>
                        <a:spcAft>
                          <a:spcPts val="0"/>
                        </a:spcAft>
                        <a:buNone/>
                      </a:pPr>
                      <a:r>
                        <a:rPr lang="da"/>
                        <a:t>5.19</a:t>
                      </a:r>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Result comparison - Hotels</a:t>
            </a:r>
            <a:endParaRPr/>
          </a:p>
        </p:txBody>
      </p:sp>
      <p:sp>
        <p:nvSpPr>
          <p:cNvPr id="335" name="Google Shape;335;p4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t>‹#›</a:t>
            </a:fld>
            <a:endParaRPr/>
          </a:p>
        </p:txBody>
      </p:sp>
      <p:graphicFrame>
        <p:nvGraphicFramePr>
          <p:cNvPr id="336" name="Google Shape;336;p45"/>
          <p:cNvGraphicFramePr/>
          <p:nvPr/>
        </p:nvGraphicFramePr>
        <p:xfrm>
          <a:off x="1676400" y="2331875"/>
          <a:ext cx="3000000" cy="3000000"/>
        </p:xfrm>
        <a:graphic>
          <a:graphicData uri="http://schemas.openxmlformats.org/drawingml/2006/table">
            <a:tbl>
              <a:tblPr>
                <a:noFill/>
                <a:tableStyleId>{C9DF8D1C-A53E-4F65-9A89-AAAD277559C7}</a:tableStyleId>
              </a:tblPr>
              <a:tblGrid>
                <a:gridCol w="1447800"/>
                <a:gridCol w="1447800"/>
                <a:gridCol w="1447800"/>
              </a:tblGrid>
              <a:tr h="405000">
                <a:tc>
                  <a:txBody>
                    <a:bodyPr/>
                    <a:lstStyle/>
                    <a:p>
                      <a:pPr indent="0" lvl="0" marL="0" rtl="0" algn="l">
                        <a:spcBef>
                          <a:spcPts val="0"/>
                        </a:spcBef>
                        <a:spcAft>
                          <a:spcPts val="0"/>
                        </a:spcAft>
                        <a:buNone/>
                      </a:pPr>
                      <a:r>
                        <a:rPr lang="da"/>
                        <a:t>AutoML</a:t>
                      </a:r>
                      <a:endParaRPr/>
                    </a:p>
                  </a:txBody>
                  <a:tcPr marT="91425" marB="91425" marR="91425" marL="91425"/>
                </a:tc>
                <a:tc>
                  <a:txBody>
                    <a:bodyPr/>
                    <a:lstStyle/>
                    <a:p>
                      <a:pPr indent="0" lvl="0" marL="0" rtl="0" algn="l">
                        <a:spcBef>
                          <a:spcPts val="0"/>
                        </a:spcBef>
                        <a:spcAft>
                          <a:spcPts val="0"/>
                        </a:spcAft>
                        <a:buNone/>
                      </a:pPr>
                      <a:r>
                        <a:rPr lang="da"/>
                        <a:t>Time </a:t>
                      </a:r>
                      <a:endParaRPr/>
                    </a:p>
                  </a:txBody>
                  <a:tcPr marT="91425" marB="91425" marR="91425" marL="91425"/>
                </a:tc>
                <a:tc>
                  <a:txBody>
                    <a:bodyPr/>
                    <a:lstStyle/>
                    <a:p>
                      <a:pPr indent="0" lvl="0" marL="0" rtl="0" algn="l">
                        <a:spcBef>
                          <a:spcPts val="0"/>
                        </a:spcBef>
                        <a:spcAft>
                          <a:spcPts val="0"/>
                        </a:spcAft>
                        <a:buNone/>
                      </a:pPr>
                      <a:r>
                        <a:rPr lang="da"/>
                        <a:t>Best </a:t>
                      </a:r>
                      <a:r>
                        <a:rPr lang="da"/>
                        <a:t>Score</a:t>
                      </a:r>
                      <a:endParaRPr/>
                    </a:p>
                  </a:txBody>
                  <a:tcPr marT="91425" marB="91425" marR="91425" marL="91425"/>
                </a:tc>
              </a:tr>
              <a:tr h="381000">
                <a:tc>
                  <a:txBody>
                    <a:bodyPr/>
                    <a:lstStyle/>
                    <a:p>
                      <a:pPr indent="0" lvl="0" marL="0" rtl="0" algn="l">
                        <a:spcBef>
                          <a:spcPts val="0"/>
                        </a:spcBef>
                        <a:spcAft>
                          <a:spcPts val="0"/>
                        </a:spcAft>
                        <a:buNone/>
                      </a:pPr>
                      <a:r>
                        <a:rPr lang="da"/>
                        <a:t>“Ours” (SVM)</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da"/>
                        <a:t>20 min.</a:t>
                      </a:r>
                      <a:endParaRPr/>
                    </a:p>
                  </a:txBody>
                  <a:tcPr marT="91425" marB="91425" marR="91425" marL="91425"/>
                </a:tc>
                <a:tc>
                  <a:txBody>
                    <a:bodyPr/>
                    <a:lstStyle/>
                    <a:p>
                      <a:pPr indent="0" lvl="0" marL="0" rtl="0" algn="l">
                        <a:spcBef>
                          <a:spcPts val="0"/>
                        </a:spcBef>
                        <a:spcAft>
                          <a:spcPts val="0"/>
                        </a:spcAft>
                        <a:buNone/>
                      </a:pPr>
                      <a:r>
                        <a:rPr lang="da"/>
                        <a:t>1.26</a:t>
                      </a:r>
                      <a:endParaRPr/>
                    </a:p>
                  </a:txBody>
                  <a:tcPr marT="91425" marB="91425" marR="91425" marL="91425"/>
                </a:tc>
              </a:tr>
              <a:tr h="381000">
                <a:tc>
                  <a:txBody>
                    <a:bodyPr/>
                    <a:lstStyle/>
                    <a:p>
                      <a:pPr indent="0" lvl="0" marL="0" rtl="0" algn="l">
                        <a:spcBef>
                          <a:spcPts val="0"/>
                        </a:spcBef>
                        <a:spcAft>
                          <a:spcPts val="0"/>
                        </a:spcAft>
                        <a:buNone/>
                      </a:pPr>
                      <a:r>
                        <a:rPr lang="da"/>
                        <a:t>TPOT</a:t>
                      </a:r>
                      <a:endParaRPr/>
                    </a:p>
                  </a:txBody>
                  <a:tcPr marT="91425" marB="91425" marR="91425" marL="91425"/>
                </a:tc>
                <a:tc>
                  <a:txBody>
                    <a:bodyPr/>
                    <a:lstStyle/>
                    <a:p>
                      <a:pPr indent="0" lvl="0" marL="0" rtl="0" algn="l">
                        <a:spcBef>
                          <a:spcPts val="0"/>
                        </a:spcBef>
                        <a:spcAft>
                          <a:spcPts val="0"/>
                        </a:spcAft>
                        <a:buNone/>
                      </a:pPr>
                      <a:r>
                        <a:rPr lang="da"/>
                        <a:t>1 hour</a:t>
                      </a:r>
                      <a:endParaRPr/>
                    </a:p>
                  </a:txBody>
                  <a:tcPr marT="91425" marB="91425" marR="91425" marL="91425"/>
                </a:tc>
                <a:tc>
                  <a:txBody>
                    <a:bodyPr/>
                    <a:lstStyle/>
                    <a:p>
                      <a:pPr indent="0" lvl="0" marL="0" rtl="0" algn="l">
                        <a:spcBef>
                          <a:spcPts val="0"/>
                        </a:spcBef>
                        <a:spcAft>
                          <a:spcPts val="0"/>
                        </a:spcAft>
                        <a:buNone/>
                      </a:pPr>
                      <a:r>
                        <a:rPr lang="da"/>
                        <a:t>1.12</a:t>
                      </a:r>
                      <a:endParaRPr/>
                    </a:p>
                  </a:txBody>
                  <a:tcPr marT="91425" marB="91425" marR="91425" marL="91425"/>
                </a:tc>
              </a:tr>
              <a:tr h="381000">
                <a:tc>
                  <a:txBody>
                    <a:bodyPr/>
                    <a:lstStyle/>
                    <a:p>
                      <a:pPr indent="0" lvl="0" marL="0" rtl="0" algn="l">
                        <a:spcBef>
                          <a:spcPts val="0"/>
                        </a:spcBef>
                        <a:spcAft>
                          <a:spcPts val="0"/>
                        </a:spcAft>
                        <a:buNone/>
                      </a:pPr>
                      <a:r>
                        <a:rPr lang="da"/>
                        <a:t>auto-sklearn</a:t>
                      </a:r>
                      <a:endParaRPr/>
                    </a:p>
                  </a:txBody>
                  <a:tcPr marT="91425" marB="91425" marR="91425" marL="91425"/>
                </a:tc>
                <a:tc>
                  <a:txBody>
                    <a:bodyPr/>
                    <a:lstStyle/>
                    <a:p>
                      <a:pPr indent="0" lvl="0" marL="0" rtl="0" algn="l">
                        <a:spcBef>
                          <a:spcPts val="0"/>
                        </a:spcBef>
                        <a:spcAft>
                          <a:spcPts val="0"/>
                        </a:spcAft>
                        <a:buNone/>
                      </a:pPr>
                      <a:r>
                        <a:rPr lang="da"/>
                        <a:t>1 hour</a:t>
                      </a:r>
                      <a:endParaRPr/>
                    </a:p>
                  </a:txBody>
                  <a:tcPr marT="91425" marB="91425" marR="91425" marL="91425"/>
                </a:tc>
                <a:tc>
                  <a:txBody>
                    <a:bodyPr/>
                    <a:lstStyle/>
                    <a:p>
                      <a:pPr indent="0" lvl="0" marL="0" rtl="0" algn="l">
                        <a:spcBef>
                          <a:spcPts val="0"/>
                        </a:spcBef>
                        <a:spcAft>
                          <a:spcPts val="0"/>
                        </a:spcAft>
                        <a:buNone/>
                      </a:pPr>
                      <a:r>
                        <a:rPr lang="da"/>
                        <a:t>1.09</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Conclusions	</a:t>
            </a:r>
            <a:endParaRPr/>
          </a:p>
        </p:txBody>
      </p:sp>
      <p:sp>
        <p:nvSpPr>
          <p:cNvPr id="342" name="Google Shape;342;p4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a"/>
              <a:t>Existing AutoML-algorithms:</a:t>
            </a:r>
            <a:endParaRPr/>
          </a:p>
          <a:p>
            <a:pPr indent="-298450" lvl="1" marL="914400" rtl="0" algn="l">
              <a:spcBef>
                <a:spcPts val="0"/>
              </a:spcBef>
              <a:spcAft>
                <a:spcPts val="0"/>
              </a:spcAft>
              <a:buSzPts val="1100"/>
              <a:buChar char="○"/>
            </a:pPr>
            <a:r>
              <a:rPr lang="da"/>
              <a:t>are relatively easy and quick  to implement,</a:t>
            </a:r>
            <a:endParaRPr/>
          </a:p>
          <a:p>
            <a:pPr indent="-298450" lvl="1" marL="914400" rtl="0" algn="l">
              <a:spcBef>
                <a:spcPts val="0"/>
              </a:spcBef>
              <a:spcAft>
                <a:spcPts val="0"/>
              </a:spcAft>
              <a:buSzPts val="1100"/>
              <a:buChar char="○"/>
            </a:pPr>
            <a:r>
              <a:rPr lang="da"/>
              <a:t>do a good job</a:t>
            </a:r>
            <a:endParaRPr/>
          </a:p>
          <a:p>
            <a:pPr indent="-298450" lvl="1" marL="914400" rtl="0" algn="l">
              <a:spcBef>
                <a:spcPts val="0"/>
              </a:spcBef>
              <a:spcAft>
                <a:spcPts val="0"/>
              </a:spcAft>
              <a:buSzPts val="1100"/>
              <a:buChar char="○"/>
            </a:pPr>
            <a:r>
              <a:rPr lang="da"/>
              <a:t>execution </a:t>
            </a:r>
            <a:r>
              <a:rPr lang="da"/>
              <a:t>takes a lot of time</a:t>
            </a:r>
            <a:endParaRPr/>
          </a:p>
          <a:p>
            <a:pPr indent="-298450" lvl="1" marL="914400" rtl="0" algn="l">
              <a:spcBef>
                <a:spcPts val="0"/>
              </a:spcBef>
              <a:spcAft>
                <a:spcPts val="0"/>
              </a:spcAft>
              <a:buSzPts val="1100"/>
              <a:buChar char="○"/>
            </a:pPr>
            <a:r>
              <a:rPr lang="da"/>
              <a:t>more difficult to understand the output (compared to “manual” work)</a:t>
            </a:r>
            <a:endParaRPr/>
          </a:p>
          <a:p>
            <a:pPr indent="-298450" lvl="1" marL="914400" rtl="0" algn="l">
              <a:spcBef>
                <a:spcPts val="0"/>
              </a:spcBef>
              <a:spcAft>
                <a:spcPts val="0"/>
              </a:spcAft>
              <a:buSzPts val="1100"/>
              <a:buChar char="○"/>
            </a:pPr>
            <a:r>
              <a:rPr lang="da"/>
              <a:t>no need to specify (and implement) different algorithms and hyperparameters to look for</a:t>
            </a:r>
            <a:endParaRPr/>
          </a:p>
          <a:p>
            <a:pPr indent="-298450" lvl="2" marL="1371600" rtl="0" algn="l">
              <a:spcBef>
                <a:spcPts val="0"/>
              </a:spcBef>
              <a:spcAft>
                <a:spcPts val="0"/>
              </a:spcAft>
              <a:buSzPts val="1100"/>
              <a:buChar char="■"/>
            </a:pPr>
            <a:r>
              <a:rPr lang="da"/>
              <a:t>but it is possible to choose the algorithms you want</a:t>
            </a:r>
            <a:endParaRPr/>
          </a:p>
        </p:txBody>
      </p:sp>
      <p:sp>
        <p:nvSpPr>
          <p:cNvPr id="343" name="Google Shape;343;p4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Conclusions	</a:t>
            </a:r>
            <a:endParaRPr/>
          </a:p>
        </p:txBody>
      </p:sp>
      <p:sp>
        <p:nvSpPr>
          <p:cNvPr id="349" name="Google Shape;349;p4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a"/>
              <a:t>Execution of “our” took more time in total</a:t>
            </a:r>
            <a:endParaRPr/>
          </a:p>
          <a:p>
            <a:pPr indent="-311150" lvl="0" marL="457200" rtl="0" algn="l">
              <a:spcBef>
                <a:spcPts val="0"/>
              </a:spcBef>
              <a:spcAft>
                <a:spcPts val="0"/>
              </a:spcAft>
              <a:buSzPts val="1300"/>
              <a:buChar char="●"/>
            </a:pPr>
            <a:r>
              <a:rPr lang="da"/>
              <a:t>We achieved lower error for autoML systems</a:t>
            </a:r>
            <a:endParaRPr/>
          </a:p>
          <a:p>
            <a:pPr indent="-311150" lvl="0" marL="457200" rtl="0" algn="l">
              <a:spcBef>
                <a:spcPts val="0"/>
              </a:spcBef>
              <a:spcAft>
                <a:spcPts val="0"/>
              </a:spcAft>
              <a:buSzPts val="1300"/>
              <a:buChar char="●"/>
            </a:pPr>
            <a:r>
              <a:rPr lang="da"/>
              <a:t>Choice of algorithms was terrible for Concrete dataset, the error is outrageously big.</a:t>
            </a:r>
            <a:endParaRPr/>
          </a:p>
          <a:p>
            <a:pPr indent="-311150" lvl="0" marL="457200" rtl="0" algn="l">
              <a:spcBef>
                <a:spcPts val="0"/>
              </a:spcBef>
              <a:spcAft>
                <a:spcPts val="0"/>
              </a:spcAft>
              <a:buSzPts val="1300"/>
              <a:buChar char="●"/>
            </a:pPr>
            <a:r>
              <a:rPr lang="da"/>
              <a:t>It took significantly more time to implement “our” autoML.</a:t>
            </a:r>
            <a:endParaRPr/>
          </a:p>
          <a:p>
            <a:pPr indent="0" lvl="0" marL="0" rtl="0" algn="l">
              <a:spcBef>
                <a:spcPts val="1200"/>
              </a:spcBef>
              <a:spcAft>
                <a:spcPts val="0"/>
              </a:spcAft>
              <a:buNone/>
            </a:pPr>
            <a:r>
              <a:rPr lang="da"/>
              <a:t>Overall: </a:t>
            </a:r>
            <a:endParaRPr/>
          </a:p>
          <a:p>
            <a:pPr indent="0" lvl="0" marL="0" rtl="0" algn="l">
              <a:spcBef>
                <a:spcPts val="1200"/>
              </a:spcBef>
              <a:spcAft>
                <a:spcPts val="1200"/>
              </a:spcAft>
              <a:buNone/>
            </a:pPr>
            <a:r>
              <a:rPr lang="da"/>
              <a:t>It is easier, faster and better performing to use autoML systems, but it is much harder to understand the reasoning. The only drawback is that they took longer to execute.</a:t>
            </a:r>
            <a:endParaRPr/>
          </a:p>
        </p:txBody>
      </p:sp>
      <p:sp>
        <p:nvSpPr>
          <p:cNvPr id="350" name="Google Shape;350;p4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Dataset 1 - Red Wine Quality</a:t>
            </a:r>
            <a:endParaRPr/>
          </a:p>
        </p:txBody>
      </p:sp>
      <p:sp>
        <p:nvSpPr>
          <p:cNvPr id="109" name="Google Shape;109;p16"/>
          <p:cNvSpPr txBox="1"/>
          <p:nvPr>
            <p:ph idx="1" type="body"/>
          </p:nvPr>
        </p:nvSpPr>
        <p:spPr>
          <a:xfrm>
            <a:off x="729450" y="2078875"/>
            <a:ext cx="33012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Interesting correlations: </a:t>
            </a:r>
            <a:endParaRPr/>
          </a:p>
          <a:p>
            <a:pPr indent="-311150" lvl="0" marL="457200" rtl="0" algn="l">
              <a:spcBef>
                <a:spcPts val="1200"/>
              </a:spcBef>
              <a:spcAft>
                <a:spcPts val="0"/>
              </a:spcAft>
              <a:buSzPts val="1300"/>
              <a:buChar char="●"/>
            </a:pPr>
            <a:r>
              <a:rPr lang="da"/>
              <a:t>Volatile acidity (-0.39)</a:t>
            </a:r>
            <a:endParaRPr/>
          </a:p>
          <a:p>
            <a:pPr indent="-311150" lvl="0" marL="457200" rtl="0" algn="l">
              <a:spcBef>
                <a:spcPts val="0"/>
              </a:spcBef>
              <a:spcAft>
                <a:spcPts val="0"/>
              </a:spcAft>
              <a:buSzPts val="1300"/>
              <a:buChar char="●"/>
            </a:pPr>
            <a:r>
              <a:rPr lang="da"/>
              <a:t>Citric acid (0.23)</a:t>
            </a:r>
            <a:endParaRPr/>
          </a:p>
          <a:p>
            <a:pPr indent="-311150" lvl="0" marL="457200" rtl="0" algn="l">
              <a:spcBef>
                <a:spcPts val="0"/>
              </a:spcBef>
              <a:spcAft>
                <a:spcPts val="0"/>
              </a:spcAft>
              <a:buSzPts val="1300"/>
              <a:buChar char="●"/>
            </a:pPr>
            <a:r>
              <a:rPr lang="da"/>
              <a:t>Sulphates (0.25)</a:t>
            </a:r>
            <a:endParaRPr/>
          </a:p>
          <a:p>
            <a:pPr indent="-311150" lvl="0" marL="457200" rtl="0" algn="l">
              <a:spcBef>
                <a:spcPts val="0"/>
              </a:spcBef>
              <a:spcAft>
                <a:spcPts val="0"/>
              </a:spcAft>
              <a:buSzPts val="1300"/>
              <a:buChar char="●"/>
            </a:pPr>
            <a:r>
              <a:rPr lang="da"/>
              <a:t>Alcohol (0.48)</a:t>
            </a:r>
            <a:endParaRPr/>
          </a:p>
          <a:p>
            <a:pPr indent="0" lvl="0" marL="0" rtl="0" algn="l">
              <a:spcBef>
                <a:spcPts val="1200"/>
              </a:spcBef>
              <a:spcAft>
                <a:spcPts val="1200"/>
              </a:spcAft>
              <a:buNone/>
            </a:pPr>
            <a:r>
              <a:t/>
            </a:r>
            <a:endParaRPr/>
          </a:p>
        </p:txBody>
      </p:sp>
      <p:sp>
        <p:nvSpPr>
          <p:cNvPr id="110" name="Google Shape;110;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pic>
        <p:nvPicPr>
          <p:cNvPr id="111" name="Google Shape;111;p16"/>
          <p:cNvPicPr preferRelativeResize="0"/>
          <p:nvPr/>
        </p:nvPicPr>
        <p:blipFill>
          <a:blip r:embed="rId3">
            <a:alphaModFix/>
          </a:blip>
          <a:stretch>
            <a:fillRect/>
          </a:stretch>
        </p:blipFill>
        <p:spPr>
          <a:xfrm>
            <a:off x="3840425" y="1094800"/>
            <a:ext cx="4991874" cy="3743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Dataset 2 - Concrete</a:t>
            </a:r>
            <a:endParaRPr/>
          </a:p>
        </p:txBody>
      </p:sp>
      <p:sp>
        <p:nvSpPr>
          <p:cNvPr id="117" name="Google Shape;117;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da" sz="1408"/>
              <a:t>Number of instances: 1030</a:t>
            </a:r>
            <a:endParaRPr sz="1408"/>
          </a:p>
          <a:p>
            <a:pPr indent="0" lvl="0" marL="0" rtl="0" algn="l">
              <a:spcBef>
                <a:spcPts val="1200"/>
              </a:spcBef>
              <a:spcAft>
                <a:spcPts val="0"/>
              </a:spcAft>
              <a:buNone/>
            </a:pPr>
            <a:r>
              <a:rPr lang="da" sz="1408"/>
              <a:t>Number of attributes: 9</a:t>
            </a:r>
            <a:endParaRPr sz="1408"/>
          </a:p>
          <a:p>
            <a:pPr indent="0" lvl="0" marL="0" rtl="0" algn="l">
              <a:spcBef>
                <a:spcPts val="1200"/>
              </a:spcBef>
              <a:spcAft>
                <a:spcPts val="0"/>
              </a:spcAft>
              <a:buNone/>
            </a:pPr>
            <a:r>
              <a:rPr lang="da" sz="1408"/>
              <a:t>Target attribute: Strength</a:t>
            </a:r>
            <a:endParaRPr sz="1408"/>
          </a:p>
          <a:p>
            <a:pPr indent="0" lvl="0" marL="0" rtl="0" algn="l">
              <a:spcBef>
                <a:spcPts val="1200"/>
              </a:spcBef>
              <a:spcAft>
                <a:spcPts val="0"/>
              </a:spcAft>
              <a:buNone/>
            </a:pPr>
            <a:r>
              <a:rPr lang="da" sz="1408"/>
              <a:t>Preprocessing: </a:t>
            </a:r>
            <a:endParaRPr sz="1408"/>
          </a:p>
          <a:p>
            <a:pPr indent="-311308" lvl="0" marL="457200" rtl="0" algn="l">
              <a:spcBef>
                <a:spcPts val="1200"/>
              </a:spcBef>
              <a:spcAft>
                <a:spcPts val="0"/>
              </a:spcAft>
              <a:buSzPct val="100000"/>
              <a:buChar char="●"/>
            </a:pPr>
            <a:r>
              <a:rPr lang="da" sz="1408"/>
              <a:t>MinMax-scaled</a:t>
            </a:r>
            <a:endParaRPr sz="1408"/>
          </a:p>
          <a:p>
            <a:pPr indent="-311308" lvl="0" marL="457200" rtl="0" algn="l">
              <a:spcBef>
                <a:spcPts val="0"/>
              </a:spcBef>
              <a:spcAft>
                <a:spcPts val="0"/>
              </a:spcAft>
              <a:buSzPct val="100000"/>
              <a:buChar char="●"/>
            </a:pPr>
            <a:r>
              <a:rPr lang="da" sz="1408"/>
              <a:t>Removal of outliers (z-score &gt; 3)</a:t>
            </a:r>
            <a:endParaRPr sz="1408"/>
          </a:p>
          <a:p>
            <a:pPr indent="0" lvl="0" marL="0" rtl="0" algn="l">
              <a:spcBef>
                <a:spcPts val="1200"/>
              </a:spcBef>
              <a:spcAft>
                <a:spcPts val="1200"/>
              </a:spcAft>
              <a:buClr>
                <a:schemeClr val="dk1"/>
              </a:buClr>
              <a:buSzPct val="84615"/>
              <a:buFont typeface="Arial"/>
              <a:buNone/>
            </a:pPr>
            <a:r>
              <a:t/>
            </a:r>
            <a:endParaRPr/>
          </a:p>
        </p:txBody>
      </p:sp>
      <p:sp>
        <p:nvSpPr>
          <p:cNvPr id="118" name="Google Shape;118;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pic>
        <p:nvPicPr>
          <p:cNvPr id="119" name="Google Shape;119;p17"/>
          <p:cNvPicPr preferRelativeResize="0"/>
          <p:nvPr/>
        </p:nvPicPr>
        <p:blipFill>
          <a:blip r:embed="rId3">
            <a:alphaModFix/>
          </a:blip>
          <a:stretch>
            <a:fillRect/>
          </a:stretch>
        </p:blipFill>
        <p:spPr>
          <a:xfrm>
            <a:off x="5075800" y="1152475"/>
            <a:ext cx="3756499" cy="2800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Dataset 2 - Concrete</a:t>
            </a:r>
            <a:endParaRPr/>
          </a:p>
        </p:txBody>
      </p:sp>
      <p:sp>
        <p:nvSpPr>
          <p:cNvPr id="125" name="Google Shape;125;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da"/>
              <a:t>Interesting correlations: </a:t>
            </a:r>
            <a:endParaRPr/>
          </a:p>
          <a:p>
            <a:pPr indent="-311150" lvl="0" marL="457200" rtl="0" algn="l">
              <a:spcBef>
                <a:spcPts val="1200"/>
              </a:spcBef>
              <a:spcAft>
                <a:spcPts val="0"/>
              </a:spcAft>
              <a:buSzPts val="1300"/>
              <a:buChar char="●"/>
            </a:pPr>
            <a:r>
              <a:rPr lang="da"/>
              <a:t>Age: days left for drying (0.33)</a:t>
            </a:r>
            <a:endParaRPr/>
          </a:p>
          <a:p>
            <a:pPr indent="-311150" lvl="0" marL="457200" rtl="0" algn="l">
              <a:spcBef>
                <a:spcPts val="0"/>
              </a:spcBef>
              <a:spcAft>
                <a:spcPts val="0"/>
              </a:spcAft>
              <a:buSzPts val="1300"/>
              <a:buChar char="●"/>
            </a:pPr>
            <a:r>
              <a:rPr lang="da"/>
              <a:t>SP: mix of super-plasticizer (0.37)</a:t>
            </a:r>
            <a:endParaRPr/>
          </a:p>
          <a:p>
            <a:pPr indent="-311150" lvl="0" marL="457200" rtl="0" algn="l">
              <a:spcBef>
                <a:spcPts val="0"/>
              </a:spcBef>
              <a:spcAft>
                <a:spcPts val="0"/>
              </a:spcAft>
              <a:buSzPts val="1300"/>
              <a:buChar char="●"/>
            </a:pPr>
            <a:r>
              <a:rPr lang="da"/>
              <a:t>Water: amount of water (-0.29)</a:t>
            </a:r>
            <a:endParaRPr/>
          </a:p>
        </p:txBody>
      </p:sp>
      <p:sp>
        <p:nvSpPr>
          <p:cNvPr id="126" name="Google Shape;126;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pic>
        <p:nvPicPr>
          <p:cNvPr id="127" name="Google Shape;127;p18"/>
          <p:cNvPicPr preferRelativeResize="0"/>
          <p:nvPr/>
        </p:nvPicPr>
        <p:blipFill>
          <a:blip r:embed="rId3">
            <a:alphaModFix/>
          </a:blip>
          <a:stretch>
            <a:fillRect/>
          </a:stretch>
        </p:blipFill>
        <p:spPr>
          <a:xfrm>
            <a:off x="4342350" y="1152475"/>
            <a:ext cx="4489950" cy="3741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Dataset 3 - Hotel</a:t>
            </a:r>
            <a:endParaRPr/>
          </a:p>
        </p:txBody>
      </p:sp>
      <p:sp>
        <p:nvSpPr>
          <p:cNvPr id="133" name="Google Shape;133;p19"/>
          <p:cNvSpPr txBox="1"/>
          <p:nvPr>
            <p:ph idx="1" type="body"/>
          </p:nvPr>
        </p:nvSpPr>
        <p:spPr>
          <a:xfrm>
            <a:off x="729450" y="2078875"/>
            <a:ext cx="4247400" cy="2283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da" sz="5200"/>
              <a:t>Number of instances: 150</a:t>
            </a:r>
            <a:endParaRPr sz="5200"/>
          </a:p>
          <a:p>
            <a:pPr indent="0" lvl="0" marL="0" rtl="0" algn="l">
              <a:spcBef>
                <a:spcPts val="1200"/>
              </a:spcBef>
              <a:spcAft>
                <a:spcPts val="0"/>
              </a:spcAft>
              <a:buNone/>
            </a:pPr>
            <a:r>
              <a:rPr lang="da" sz="5200"/>
              <a:t>Number of attributes: 4</a:t>
            </a:r>
            <a:endParaRPr sz="5200"/>
          </a:p>
          <a:p>
            <a:pPr indent="0" lvl="0" marL="0" rtl="0" algn="l">
              <a:spcBef>
                <a:spcPts val="1200"/>
              </a:spcBef>
              <a:spcAft>
                <a:spcPts val="0"/>
              </a:spcAft>
              <a:buNone/>
            </a:pPr>
            <a:r>
              <a:rPr lang="da" sz="5200"/>
              <a:t>Target attribute: Price (for buying the hotel)</a:t>
            </a:r>
            <a:endParaRPr sz="5200"/>
          </a:p>
          <a:p>
            <a:pPr indent="0" lvl="0" marL="0" rtl="0" algn="l">
              <a:spcBef>
                <a:spcPts val="1200"/>
              </a:spcBef>
              <a:spcAft>
                <a:spcPts val="0"/>
              </a:spcAft>
              <a:buClr>
                <a:schemeClr val="dk1"/>
              </a:buClr>
              <a:buSzPts val="275"/>
              <a:buFont typeface="Arial"/>
              <a:buNone/>
            </a:pPr>
            <a:r>
              <a:rPr lang="da" sz="5200"/>
              <a:t>Preprocessing: </a:t>
            </a:r>
            <a:endParaRPr sz="5200"/>
          </a:p>
          <a:p>
            <a:pPr indent="-311150" lvl="0" marL="457200" rtl="0" algn="l">
              <a:spcBef>
                <a:spcPts val="1200"/>
              </a:spcBef>
              <a:spcAft>
                <a:spcPts val="0"/>
              </a:spcAft>
              <a:buSzPct val="100000"/>
              <a:buChar char="●"/>
            </a:pPr>
            <a:r>
              <a:rPr lang="da" sz="5200"/>
              <a:t>MinMax-scaled</a:t>
            </a:r>
            <a:endParaRPr sz="5200"/>
          </a:p>
          <a:p>
            <a:pPr indent="-311150" lvl="0" marL="457200" rtl="0" algn="l">
              <a:spcBef>
                <a:spcPts val="0"/>
              </a:spcBef>
              <a:spcAft>
                <a:spcPts val="0"/>
              </a:spcAft>
              <a:buSzPct val="100000"/>
              <a:buChar char="●"/>
            </a:pPr>
            <a:r>
              <a:rPr lang="da" sz="5200"/>
              <a:t>One-hot-encoding of city</a:t>
            </a:r>
            <a:endParaRPr sz="5200"/>
          </a:p>
          <a:p>
            <a:pPr indent="-311150" lvl="0" marL="457200" rtl="0" algn="l">
              <a:spcBef>
                <a:spcPts val="0"/>
              </a:spcBef>
              <a:spcAft>
                <a:spcPts val="0"/>
              </a:spcAft>
              <a:buSzPct val="100000"/>
              <a:buChar char="●"/>
            </a:pPr>
            <a:r>
              <a:rPr lang="da" sz="5200"/>
              <a:t>Removal of outliers (z-score &gt; 3)</a:t>
            </a:r>
            <a:endParaRPr sz="5200"/>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ct val="84615"/>
              <a:buFont typeface="Arial"/>
              <a:buNone/>
            </a:pPr>
            <a:r>
              <a:t/>
            </a:r>
            <a:endParaRPr/>
          </a:p>
        </p:txBody>
      </p:sp>
      <p:sp>
        <p:nvSpPr>
          <p:cNvPr id="134" name="Google Shape;134;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pic>
        <p:nvPicPr>
          <p:cNvPr id="135" name="Google Shape;135;p19"/>
          <p:cNvPicPr preferRelativeResize="0"/>
          <p:nvPr/>
        </p:nvPicPr>
        <p:blipFill>
          <a:blip r:embed="rId3">
            <a:alphaModFix/>
          </a:blip>
          <a:stretch>
            <a:fillRect/>
          </a:stretch>
        </p:blipFill>
        <p:spPr>
          <a:xfrm>
            <a:off x="5260925" y="1152475"/>
            <a:ext cx="3571374" cy="2849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Dataset 3 - Hotel</a:t>
            </a:r>
            <a:endParaRPr/>
          </a:p>
        </p:txBody>
      </p:sp>
      <p:sp>
        <p:nvSpPr>
          <p:cNvPr id="141" name="Google Shape;141;p20"/>
          <p:cNvSpPr txBox="1"/>
          <p:nvPr>
            <p:ph idx="1" type="body"/>
          </p:nvPr>
        </p:nvSpPr>
        <p:spPr>
          <a:xfrm>
            <a:off x="729450" y="2078875"/>
            <a:ext cx="3093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2" name="Google Shape;142;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pic>
        <p:nvPicPr>
          <p:cNvPr id="143" name="Google Shape;143;p20"/>
          <p:cNvPicPr preferRelativeResize="0"/>
          <p:nvPr/>
        </p:nvPicPr>
        <p:blipFill>
          <a:blip r:embed="rId3">
            <a:alphaModFix/>
          </a:blip>
          <a:stretch>
            <a:fillRect/>
          </a:stretch>
        </p:blipFill>
        <p:spPr>
          <a:xfrm>
            <a:off x="3822625" y="1152475"/>
            <a:ext cx="5321366"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Dummy variable trap</a:t>
            </a:r>
            <a:endParaRPr/>
          </a:p>
        </p:txBody>
      </p:sp>
      <p:sp>
        <p:nvSpPr>
          <p:cNvPr id="149" name="Google Shape;149;p21"/>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a"/>
              <a:t>occurs when the data is one hot encoded and all the columns are used</a:t>
            </a:r>
            <a:endParaRPr/>
          </a:p>
          <a:p>
            <a:pPr indent="-311150" lvl="0" marL="457200" rtl="0" algn="l">
              <a:spcBef>
                <a:spcPts val="0"/>
              </a:spcBef>
              <a:spcAft>
                <a:spcPts val="0"/>
              </a:spcAft>
              <a:buSzPts val="1300"/>
              <a:buChar char="●"/>
            </a:pPr>
            <a:r>
              <a:rPr lang="da"/>
              <a:t>one column is redundant</a:t>
            </a:r>
            <a:endParaRPr/>
          </a:p>
          <a:p>
            <a:pPr indent="-311150" lvl="0" marL="457200" rtl="0" algn="l">
              <a:spcBef>
                <a:spcPts val="0"/>
              </a:spcBef>
              <a:spcAft>
                <a:spcPts val="0"/>
              </a:spcAft>
              <a:buSzPts val="1300"/>
              <a:buChar char="●"/>
            </a:pPr>
            <a:r>
              <a:rPr lang="da"/>
              <a:t>introduces redundancy and errors</a:t>
            </a:r>
            <a:endParaRPr/>
          </a:p>
        </p:txBody>
      </p:sp>
      <p:sp>
        <p:nvSpPr>
          <p:cNvPr id="150" name="Google Shape;150;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a"/>
              <a:t>‹#›</a:t>
            </a:fld>
            <a:endParaRPr/>
          </a:p>
        </p:txBody>
      </p:sp>
      <p:pic>
        <p:nvPicPr>
          <p:cNvPr id="151" name="Google Shape;151;p21"/>
          <p:cNvPicPr preferRelativeResize="0"/>
          <p:nvPr/>
        </p:nvPicPr>
        <p:blipFill>
          <a:blip r:embed="rId3">
            <a:alphaModFix/>
          </a:blip>
          <a:stretch>
            <a:fillRect/>
          </a:stretch>
        </p:blipFill>
        <p:spPr>
          <a:xfrm>
            <a:off x="4313712" y="1318650"/>
            <a:ext cx="4574912" cy="343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