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326" r:id="rId2"/>
    <p:sldId id="370" r:id="rId3"/>
    <p:sldId id="375" r:id="rId4"/>
    <p:sldId id="376" r:id="rId5"/>
    <p:sldId id="378" r:id="rId6"/>
    <p:sldId id="384" r:id="rId7"/>
    <p:sldId id="385" r:id="rId8"/>
    <p:sldId id="377" r:id="rId9"/>
    <p:sldId id="372" r:id="rId10"/>
    <p:sldId id="371" r:id="rId11"/>
    <p:sldId id="3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8793" autoAdjust="0"/>
  </p:normalViewPr>
  <p:slideViewPr>
    <p:cSldViewPr snapToGrid="0">
      <p:cViewPr varScale="1">
        <p:scale>
          <a:sx n="78" d="100"/>
          <a:sy n="78" d="100"/>
        </p:scale>
        <p:origin x="1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770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56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32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Entropy: </a:t>
            </a:r>
            <a:r>
              <a:rPr lang="en-US" baseline="0" dirty="0" smtClean="0"/>
              <a:t>a function of </a:t>
            </a:r>
            <a:r>
              <a:rPr lang="en-US" dirty="0" smtClean="0"/>
              <a:t>probability</a:t>
            </a:r>
            <a:r>
              <a:rPr lang="en-US" baseline="0" dirty="0" smtClean="0"/>
              <a:t> distribution (function of function = functional)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6828A-00A7-4BED-BDC7-B87B7DE766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4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397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60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99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lang="en-US" sz="4000" dirty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4A14-92F0-48AF-A7D7-2344CDFD4022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71B567-1F6F-4DC3-A1AA-F57C7E193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17" y="6221038"/>
            <a:ext cx="3484969" cy="3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302A-33E6-4272-8AE7-68A02B7E2F7C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D21-7CD1-4F17-9B3D-21DC1CB0BFA8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FF78423-7C14-4D49-AB9A-37EE8CD10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8923-6187-4190-9A2C-A7C8BA4AE42F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F9B62AC-5427-4D8B-B01C-CD449E0A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38F5701-93CC-409D-AA02-91ACA601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7"/>
          <p:cNvSpPr/>
          <p:nvPr/>
        </p:nvSpPr>
        <p:spPr>
          <a:xfrm>
            <a:off x="0" y="-3339"/>
            <a:ext cx="12192000" cy="71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8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167-909C-485E-9740-F135F6543ED8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2"/>
            <a:ext cx="5689600" cy="52117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2"/>
            <a:ext cx="5689600" cy="52117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DAC9-DED3-4FD8-83F1-75E9941E7ED2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56917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551709"/>
            <a:ext cx="5691717" cy="45744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914400"/>
            <a:ext cx="56938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51709"/>
            <a:ext cx="5693833" cy="45744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95E-56B7-49DD-8B65-4E8241D13D94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1A5-6ED3-44B4-BC88-BB7F006EAD37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D8D6-602B-4202-873C-56D376AC1043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1C8A-3DE7-4D85-B293-4934DCA80717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241-0A6D-4770-AFFA-38061F2C5EDC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1158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5562-CAE5-434A-B779-0BEA173548BF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0" y="6812280"/>
            <a:ext cx="12192000" cy="4572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0" y="-3016"/>
            <a:ext cx="12192000" cy="4572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9308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Roboto Black" panose="02000000000000000000" pitchFamily="2" charset="0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6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Relationship Id="rId9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Deep Neural 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Janghun Jo</a:t>
            </a:r>
          </a:p>
          <a:p>
            <a:r>
              <a:rPr lang="en-US" altLang="ko-KR" smtClean="0"/>
              <a:t>Computer Graphics Lab.</a:t>
            </a:r>
          </a:p>
          <a:p>
            <a:r>
              <a:rPr lang="en-US" altLang="ko-KR" smtClean="0"/>
              <a:t>jhjo432@postech.ac.kr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Creating XOR Dataset</a:t>
            </a:r>
            <a:endParaRPr lang="en-US" dirty="0"/>
          </a:p>
        </p:txBody>
      </p:sp>
      <p:sp>
        <p:nvSpPr>
          <p:cNvPr id="191" name="Google Shape;191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We can make XOR dataset using </a:t>
            </a:r>
            <a:r>
              <a:rPr lang="en-US" dirty="0" err="1" smtClean="0"/>
              <a:t>torch.randn</a:t>
            </a:r>
            <a:r>
              <a:rPr lang="en-US" dirty="0" smtClean="0"/>
              <a:t> function </a:t>
            </a:r>
          </a:p>
          <a:p>
            <a:pPr lvl="1"/>
            <a:r>
              <a:rPr lang="en-US" dirty="0" smtClean="0"/>
              <a:t>Generate random (x, y) using </a:t>
            </a:r>
            <a:r>
              <a:rPr lang="en-US" dirty="0" err="1" smtClean="0"/>
              <a:t>torch.randn</a:t>
            </a:r>
            <a:r>
              <a:rPr lang="en-US" dirty="0" smtClean="0"/>
              <a:t> function </a:t>
            </a:r>
          </a:p>
          <a:p>
            <a:pPr lvl="1"/>
            <a:r>
              <a:rPr lang="en-US" dirty="0" smtClean="0"/>
              <a:t>if x * y &lt; 0 then label should be 0 </a:t>
            </a:r>
          </a:p>
          <a:p>
            <a:pPr lvl="1"/>
            <a:r>
              <a:rPr lang="en-US" dirty="0" smtClean="0"/>
              <a:t>else (x * y &gt;= 0) then label </a:t>
            </a:r>
            <a:r>
              <a:rPr lang="en-US" altLang="ko-KR" dirty="0"/>
              <a:t>should</a:t>
            </a:r>
            <a:r>
              <a:rPr lang="en-US" dirty="0" smtClean="0"/>
              <a:t> be 1 </a:t>
            </a:r>
          </a:p>
          <a:p>
            <a:pPr lvl="0"/>
            <a:endParaRPr lang="en-US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10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27" y="1980321"/>
            <a:ext cx="4439373" cy="42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Recap: </a:t>
            </a:r>
            <a:r>
              <a:rPr lang="en-US" smtClean="0"/>
              <a:t>How to make datasets?</a:t>
            </a:r>
            <a:endParaRPr lang="en-US"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All datasets are subclass of </a:t>
            </a:r>
            <a:r>
              <a:rPr lang="en-US" altLang="ko-KR" b="1" dirty="0" err="1" smtClean="0"/>
              <a:t>torch.utils.data.Dataset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Make new class and inherit </a:t>
            </a:r>
            <a:r>
              <a:rPr lang="en-US" altLang="ko-KR" b="1" dirty="0" err="1" smtClean="0"/>
              <a:t>torch.utils.Dataset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It should have </a:t>
            </a:r>
            <a:r>
              <a:rPr lang="en-US" altLang="ko-KR" b="1" dirty="0" smtClean="0"/>
              <a:t>__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__(self)</a:t>
            </a:r>
            <a:r>
              <a:rPr lang="en-US" altLang="ko-KR" dirty="0" smtClean="0"/>
              <a:t> method and </a:t>
            </a:r>
            <a:r>
              <a:rPr lang="en-US" altLang="ko-KR" b="1" dirty="0" smtClean="0"/>
              <a:t>__</a:t>
            </a:r>
            <a:r>
              <a:rPr lang="en-US" altLang="ko-KR" b="1" dirty="0" err="1" smtClean="0"/>
              <a:t>getitem</a:t>
            </a:r>
            <a:r>
              <a:rPr lang="en-US" altLang="ko-KR" b="1" dirty="0" smtClean="0"/>
              <a:t>__(self,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method</a:t>
            </a:r>
          </a:p>
          <a:p>
            <a:pPr lvl="2"/>
            <a:r>
              <a:rPr lang="en-US" altLang="ko-KR" b="1" dirty="0" smtClean="0"/>
              <a:t>__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__(self): </a:t>
            </a:r>
            <a:r>
              <a:rPr lang="en-US" altLang="ko-KR" dirty="0" smtClean="0"/>
              <a:t>returns size of dataset</a:t>
            </a:r>
          </a:p>
          <a:p>
            <a:pPr lvl="2"/>
            <a:r>
              <a:rPr lang="en-US" altLang="ko-KR" b="1" dirty="0" smtClean="0"/>
              <a:t>__</a:t>
            </a:r>
            <a:r>
              <a:rPr lang="en-US" altLang="ko-KR" b="1" dirty="0" err="1" smtClean="0"/>
              <a:t>getitem</a:t>
            </a:r>
            <a:r>
              <a:rPr lang="en-US" altLang="ko-KR" b="1" dirty="0" smtClean="0"/>
              <a:t>__(self,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: returns (</a:t>
            </a:r>
            <a:r>
              <a:rPr lang="en-US" altLang="ko-KR" b="1" dirty="0" err="1" smtClean="0"/>
              <a:t>idx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data sample in Dataset </a:t>
            </a:r>
          </a:p>
          <a:p>
            <a:pPr lvl="2"/>
            <a:endParaRPr lang="en-US" altLang="ko-KR" dirty="0" smtClean="0"/>
          </a:p>
          <a:p>
            <a:pPr lvl="0"/>
            <a:r>
              <a:rPr lang="en-US" altLang="ko-KR" b="1" dirty="0" err="1" smtClean="0"/>
              <a:t>torch.utils.data.DataLoader</a:t>
            </a:r>
            <a:r>
              <a:rPr lang="en-US" altLang="ko-KR" dirty="0" smtClean="0"/>
              <a:t> reads datasets and make the batch 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dataset</a:t>
            </a:r>
            <a:r>
              <a:rPr lang="en-US" altLang="ko-KR" dirty="0" smtClean="0"/>
              <a:t> – dataset from which to load the data. (</a:t>
            </a:r>
            <a:r>
              <a:rPr lang="en-US" altLang="ko-KR" b="1" dirty="0" err="1" smtClean="0"/>
              <a:t>torch.utils.data.Dataset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b="1" dirty="0" err="1" smtClean="0"/>
              <a:t>batch_size</a:t>
            </a:r>
            <a:r>
              <a:rPr lang="en-US" altLang="ko-KR" dirty="0" smtClean="0"/>
              <a:t> – how many samples per batch to load (default: 1)</a:t>
            </a:r>
          </a:p>
          <a:p>
            <a:pPr lvl="2"/>
            <a:r>
              <a:rPr lang="en-US" altLang="ko-KR" b="1" dirty="0" smtClean="0"/>
              <a:t>shuffle</a:t>
            </a:r>
            <a:r>
              <a:rPr lang="en-US" altLang="ko-KR" dirty="0" smtClean="0"/>
              <a:t> – set to True to have the data reshuffled at every epoch (default: False).</a:t>
            </a:r>
          </a:p>
          <a:p>
            <a:pPr lvl="2"/>
            <a:endParaRPr lang="en-US" altLang="ko-KR" b="1" dirty="0" smtClean="0"/>
          </a:p>
          <a:p>
            <a:pPr lvl="1"/>
            <a:r>
              <a:rPr lang="en-US" altLang="ko-KR" dirty="0" smtClean="0"/>
              <a:t>Usage: for </a:t>
            </a:r>
            <a:r>
              <a:rPr lang="en-US" altLang="ko-KR" dirty="0" err="1" smtClean="0"/>
              <a:t>batch_idx</a:t>
            </a:r>
            <a:r>
              <a:rPr lang="en-US" altLang="ko-KR" dirty="0" smtClean="0"/>
              <a:t>, data, label in enumerate(</a:t>
            </a:r>
            <a:r>
              <a:rPr lang="en-US" altLang="ko-KR" dirty="0" err="1" smtClean="0"/>
              <a:t>trainloader</a:t>
            </a:r>
            <a:r>
              <a:rPr lang="en-US" altLang="ko-KR" dirty="0" smtClean="0"/>
              <a:t>)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11</a:t>
            </a:fld>
            <a:endParaRPr 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r="16747" b="58990"/>
          <a:stretch/>
        </p:blipFill>
        <p:spPr>
          <a:xfrm>
            <a:off x="939113" y="3629803"/>
            <a:ext cx="7105136" cy="4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Classification</a:t>
            </a:r>
          </a:p>
          <a:p>
            <a:pPr lvl="1"/>
            <a:r>
              <a:rPr lang="en-US" altLang="ko-KR" dirty="0" smtClean="0"/>
              <a:t>XOR problem</a:t>
            </a:r>
          </a:p>
          <a:p>
            <a:endParaRPr lang="en-US" altLang="ko-KR" dirty="0" smtClean="0"/>
          </a:p>
          <a:p>
            <a:r>
              <a:rPr lang="en-US" altLang="ko-KR" dirty="0"/>
              <a:t>Regression</a:t>
            </a:r>
          </a:p>
          <a:p>
            <a:pPr lvl="1"/>
            <a:r>
              <a:rPr lang="en-US" altLang="ko-KR" dirty="0"/>
              <a:t>Non-linear </a:t>
            </a:r>
            <a:r>
              <a:rPr lang="en-US" altLang="ko-KR" dirty="0" smtClean="0"/>
              <a:t>regression with DNN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Robust regression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</a:t>
            </a:r>
            <a:r>
              <a:rPr lang="en-US" altLang="ko-KR" dirty="0" smtClean="0"/>
              <a:t>and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 tasks have two types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Classification : predict class with categorical </a:t>
            </a:r>
            <a:r>
              <a:rPr lang="en-US" altLang="ko-KR" dirty="0" smtClean="0"/>
              <a:t>data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Regression : predict continuous value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288" y="1095067"/>
            <a:ext cx="2920410" cy="2782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913" y="3877641"/>
            <a:ext cx="2839044" cy="27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Classification: </a:t>
            </a:r>
            <a:r>
              <a:rPr lang="en-US" altLang="ko-KR" dirty="0"/>
              <a:t>predict class with categorical data</a:t>
            </a:r>
          </a:p>
          <a:p>
            <a:pPr lvl="1"/>
            <a:r>
              <a:rPr lang="en-US" altLang="ko-KR" dirty="0" smtClean="0"/>
              <a:t>Logistic regression </a:t>
            </a:r>
          </a:p>
          <a:p>
            <a:pPr lvl="2"/>
            <a:r>
              <a:rPr lang="en-US" altLang="ko-KR" dirty="0" smtClean="0"/>
              <a:t>Single layer</a:t>
            </a:r>
          </a:p>
          <a:p>
            <a:pPr lvl="2"/>
            <a:r>
              <a:rPr lang="en-US" altLang="ko-KR" dirty="0" smtClean="0"/>
              <a:t>Sigmoid activation function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 smtClean="0"/>
              <a:t>Softmax</a:t>
            </a:r>
            <a:r>
              <a:rPr lang="en-US" altLang="ko-KR" dirty="0" smtClean="0"/>
              <a:t> regression </a:t>
            </a:r>
            <a:r>
              <a:rPr lang="en-US" altLang="ko-KR" dirty="0"/>
              <a:t>(for multi class Classification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Single layer</a:t>
            </a:r>
          </a:p>
          <a:p>
            <a:pPr lvl="2"/>
            <a:r>
              <a:rPr lang="en-US" altLang="ko-KR" dirty="0" err="1" smtClean="0"/>
              <a:t>Softmax</a:t>
            </a:r>
            <a:r>
              <a:rPr lang="en-US" altLang="ko-KR" dirty="0" smtClean="0"/>
              <a:t> activation function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DNN classifier</a:t>
            </a:r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 smtClean="0"/>
              <a:t>Note: </a:t>
            </a:r>
            <a:r>
              <a:rPr lang="en-US" altLang="ko-KR" dirty="0"/>
              <a:t>Logistic </a:t>
            </a:r>
            <a:r>
              <a:rPr lang="en-US" altLang="ko-KR" dirty="0" smtClean="0"/>
              <a:t>regression and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en-US" altLang="ko-KR" dirty="0" smtClean="0"/>
              <a:t>regression are not regression algorithms.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4</a:t>
            </a:fld>
            <a:endParaRPr 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790" y="1284751"/>
            <a:ext cx="2920410" cy="27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Cross </a:t>
                </a:r>
                <a:r>
                  <a:rPr lang="en-US" altLang="ko-KR" dirty="0"/>
                  <a:t>entropy </a:t>
                </a:r>
                <a:r>
                  <a:rPr lang="en-US" altLang="ko-KR" dirty="0" smtClean="0"/>
                  <a:t>loss (</a:t>
                </a:r>
                <a:r>
                  <a:rPr lang="en-US" altLang="ko-KR" i="1" dirty="0" smtClean="0"/>
                  <a:t>typically for classification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smtClean="0"/>
                  <a:t>Entropy of probability distribution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4"/>
                <a:endParaRPr lang="en-US" altLang="ko-KR" dirty="0"/>
              </a:p>
              <a:p>
                <a:pPr lvl="4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r>
                  <a:rPr lang="en-US" altLang="ko-KR" dirty="0" smtClean="0"/>
                  <a:t>Cross entropy between two probability distributions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 smtClean="0"/>
              </a:p>
              <a:p>
                <a:pPr lvl="4"/>
                <a:endParaRPr lang="en-US" altLang="ko-KR" dirty="0"/>
              </a:p>
              <a:p>
                <a:pPr lvl="4"/>
                <a:endParaRPr lang="en-US" altLang="ko-KR" dirty="0" smtClean="0"/>
              </a:p>
              <a:p>
                <a:pPr lvl="4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Cross entropy loss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: Ground truth label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smtClean="0"/>
                  <a:t>Predicted probability distribution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4" t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1FC426-FC13-4AC3-BA82-A30224B2228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9267" y="5120205"/>
                <a:ext cx="8111451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4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67" y="5120205"/>
                <a:ext cx="8111451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4718" y="1702070"/>
                <a:ext cx="5776645" cy="680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18" y="1702070"/>
                <a:ext cx="5776645" cy="680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22883" y="3202918"/>
                <a:ext cx="6146234" cy="680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fun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83" y="3202918"/>
                <a:ext cx="6146234" cy="68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2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Perceptron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Stacking layers of multiple </a:t>
            </a:r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Nonlinear classification: 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complex decision boundary can be defined using multiple layers.</a:t>
            </a:r>
          </a:p>
          <a:p>
            <a:pPr lvl="1"/>
            <a:r>
              <a:rPr lang="en-US" dirty="0"/>
              <a:t>Typically achieves better </a:t>
            </a:r>
            <a:r>
              <a:rPr lang="en-US" dirty="0" smtClean="0"/>
              <a:t>performance.</a:t>
            </a:r>
            <a:endParaRPr lang="en-US" dirty="0"/>
          </a:p>
          <a:p>
            <a:endParaRPr lang="en-US" dirty="0"/>
          </a:p>
        </p:txBody>
      </p:sp>
      <p:sp>
        <p:nvSpPr>
          <p:cNvPr id="64" name="슬라이드 번호 개체 틀 6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1FC426-FC13-4AC3-BA82-A30224B2228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3"/>
              <p:cNvSpPr/>
              <p:nvPr/>
            </p:nvSpPr>
            <p:spPr>
              <a:xfrm>
                <a:off x="3439780" y="3716149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780" y="3716149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10"/>
          <p:cNvSpPr/>
          <p:nvPr/>
        </p:nvSpPr>
        <p:spPr>
          <a:xfrm>
            <a:off x="3594404" y="5080642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11"/>
          <p:cNvSpPr/>
          <p:nvPr/>
        </p:nvSpPr>
        <p:spPr>
          <a:xfrm>
            <a:off x="3594404" y="5192317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12"/>
          <p:cNvSpPr/>
          <p:nvPr/>
        </p:nvSpPr>
        <p:spPr>
          <a:xfrm>
            <a:off x="3594404" y="5297122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15"/>
              <p:cNvSpPr/>
              <p:nvPr/>
            </p:nvSpPr>
            <p:spPr>
              <a:xfrm>
                <a:off x="3439780" y="4364221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780" y="4364221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16"/>
              <p:cNvSpPr/>
              <p:nvPr/>
            </p:nvSpPr>
            <p:spPr>
              <a:xfrm>
                <a:off x="3439780" y="5588397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780" y="5588397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6"/>
          <p:cNvCxnSpPr>
            <a:stCxn id="5" idx="6"/>
            <a:endCxn id="15" idx="2"/>
          </p:cNvCxnSpPr>
          <p:nvPr/>
        </p:nvCxnSpPr>
        <p:spPr>
          <a:xfrm flipV="1">
            <a:off x="3799780" y="3608117"/>
            <a:ext cx="1121204" cy="288032"/>
          </a:xfrm>
          <a:prstGeom prst="straightConnector1">
            <a:avLst/>
          </a:prstGeom>
          <a:ln w="31750">
            <a:solidFill>
              <a:srgbClr val="E2245A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9"/>
          <p:cNvCxnSpPr>
            <a:stCxn id="9" idx="6"/>
            <a:endCxn id="19" idx="2"/>
          </p:cNvCxnSpPr>
          <p:nvPr/>
        </p:nvCxnSpPr>
        <p:spPr>
          <a:xfrm flipV="1">
            <a:off x="3799780" y="4256189"/>
            <a:ext cx="1121204" cy="288032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22"/>
          <p:cNvCxnSpPr>
            <a:stCxn id="10" idx="6"/>
            <a:endCxn id="20" idx="2"/>
          </p:cNvCxnSpPr>
          <p:nvPr/>
        </p:nvCxnSpPr>
        <p:spPr>
          <a:xfrm>
            <a:off x="3799780" y="5768397"/>
            <a:ext cx="1121204" cy="36004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74311" y="3169687"/>
                <a:ext cx="596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11" y="3169687"/>
                <a:ext cx="5960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3"/>
              <p:cNvSpPr/>
              <p:nvPr/>
            </p:nvSpPr>
            <p:spPr>
              <a:xfrm>
                <a:off x="4920984" y="3428117"/>
                <a:ext cx="360000" cy="360000"/>
              </a:xfrm>
              <a:prstGeom prst="ellipse">
                <a:avLst/>
              </a:prstGeom>
              <a:ln w="31750">
                <a:solidFill>
                  <a:srgbClr val="E2245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84" y="3428117"/>
                <a:ext cx="360000" cy="36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1750">
                <a:solidFill>
                  <a:srgbClr val="E2245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0"/>
          <p:cNvSpPr/>
          <p:nvPr/>
        </p:nvSpPr>
        <p:spPr>
          <a:xfrm>
            <a:off x="5075608" y="5428241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1"/>
          <p:cNvSpPr/>
          <p:nvPr/>
        </p:nvSpPr>
        <p:spPr>
          <a:xfrm>
            <a:off x="5075608" y="5539916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2"/>
          <p:cNvSpPr/>
          <p:nvPr/>
        </p:nvSpPr>
        <p:spPr>
          <a:xfrm>
            <a:off x="5075608" y="5660365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5"/>
              <p:cNvSpPr/>
              <p:nvPr/>
            </p:nvSpPr>
            <p:spPr>
              <a:xfrm>
                <a:off x="4920984" y="4076189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84" y="4076189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6"/>
              <p:cNvSpPr/>
              <p:nvPr/>
            </p:nvSpPr>
            <p:spPr>
              <a:xfrm>
                <a:off x="4920984" y="5948437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84" y="5948437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6"/>
          <p:cNvCxnSpPr>
            <a:stCxn id="5" idx="6"/>
            <a:endCxn id="19" idx="2"/>
          </p:cNvCxnSpPr>
          <p:nvPr/>
        </p:nvCxnSpPr>
        <p:spPr>
          <a:xfrm>
            <a:off x="3799780" y="3896149"/>
            <a:ext cx="1121204" cy="36004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6"/>
          <p:cNvCxnSpPr>
            <a:stCxn id="5" idx="6"/>
            <a:endCxn id="20" idx="2"/>
          </p:cNvCxnSpPr>
          <p:nvPr/>
        </p:nvCxnSpPr>
        <p:spPr>
          <a:xfrm>
            <a:off x="3799780" y="3896149"/>
            <a:ext cx="1121204" cy="223228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19"/>
          <p:cNvCxnSpPr>
            <a:stCxn id="9" idx="6"/>
            <a:endCxn id="15" idx="2"/>
          </p:cNvCxnSpPr>
          <p:nvPr/>
        </p:nvCxnSpPr>
        <p:spPr>
          <a:xfrm flipV="1">
            <a:off x="3799780" y="3608117"/>
            <a:ext cx="1121204" cy="936104"/>
          </a:xfrm>
          <a:prstGeom prst="straightConnector1">
            <a:avLst/>
          </a:prstGeom>
          <a:ln w="31750">
            <a:solidFill>
              <a:srgbClr val="E2245A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19"/>
          <p:cNvCxnSpPr>
            <a:stCxn id="10" idx="6"/>
            <a:endCxn id="15" idx="2"/>
          </p:cNvCxnSpPr>
          <p:nvPr/>
        </p:nvCxnSpPr>
        <p:spPr>
          <a:xfrm flipV="1">
            <a:off x="3799780" y="3608117"/>
            <a:ext cx="1121204" cy="2160280"/>
          </a:xfrm>
          <a:prstGeom prst="straightConnector1">
            <a:avLst/>
          </a:prstGeom>
          <a:ln w="31750">
            <a:solidFill>
              <a:srgbClr val="E2245A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6"/>
          <p:cNvCxnSpPr>
            <a:stCxn id="9" idx="6"/>
            <a:endCxn id="20" idx="2"/>
          </p:cNvCxnSpPr>
          <p:nvPr/>
        </p:nvCxnSpPr>
        <p:spPr>
          <a:xfrm>
            <a:off x="3799780" y="4544221"/>
            <a:ext cx="1121204" cy="1584216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6"/>
          <p:cNvCxnSpPr>
            <a:stCxn id="15" idx="6"/>
            <a:endCxn id="29" idx="2"/>
          </p:cNvCxnSpPr>
          <p:nvPr/>
        </p:nvCxnSpPr>
        <p:spPr>
          <a:xfrm>
            <a:off x="5280984" y="3608117"/>
            <a:ext cx="1057150" cy="288032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19"/>
          <p:cNvCxnSpPr>
            <a:stCxn id="19" idx="6"/>
            <a:endCxn id="33" idx="2"/>
          </p:cNvCxnSpPr>
          <p:nvPr/>
        </p:nvCxnSpPr>
        <p:spPr>
          <a:xfrm>
            <a:off x="5280984" y="4256189"/>
            <a:ext cx="1057150" cy="288032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2"/>
          <p:cNvCxnSpPr>
            <a:stCxn id="20" idx="6"/>
            <a:endCxn id="34" idx="2"/>
          </p:cNvCxnSpPr>
          <p:nvPr/>
        </p:nvCxnSpPr>
        <p:spPr>
          <a:xfrm flipV="1">
            <a:off x="5280984" y="5768397"/>
            <a:ext cx="1057150" cy="36004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3"/>
              <p:cNvSpPr/>
              <p:nvPr/>
            </p:nvSpPr>
            <p:spPr>
              <a:xfrm>
                <a:off x="6338134" y="3716149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134" y="3716149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10"/>
          <p:cNvSpPr/>
          <p:nvPr/>
        </p:nvSpPr>
        <p:spPr>
          <a:xfrm>
            <a:off x="6492758" y="5080642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11"/>
          <p:cNvSpPr/>
          <p:nvPr/>
        </p:nvSpPr>
        <p:spPr>
          <a:xfrm>
            <a:off x="6492758" y="5192317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12"/>
          <p:cNvSpPr/>
          <p:nvPr/>
        </p:nvSpPr>
        <p:spPr>
          <a:xfrm>
            <a:off x="6492758" y="5297122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15"/>
              <p:cNvSpPr/>
              <p:nvPr/>
            </p:nvSpPr>
            <p:spPr>
              <a:xfrm>
                <a:off x="6338134" y="4364221"/>
                <a:ext cx="360000" cy="360000"/>
              </a:xfrm>
              <a:prstGeom prst="ellipse">
                <a:avLst/>
              </a:prstGeom>
              <a:ln w="3175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134" y="4364221"/>
                <a:ext cx="360000" cy="36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17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16"/>
              <p:cNvSpPr/>
              <p:nvPr/>
            </p:nvSpPr>
            <p:spPr>
              <a:xfrm>
                <a:off x="6338134" y="5588397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134" y="5588397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/>
          <p:cNvCxnSpPr>
            <a:stCxn id="15" idx="6"/>
            <a:endCxn id="33" idx="2"/>
          </p:cNvCxnSpPr>
          <p:nvPr/>
        </p:nvCxnSpPr>
        <p:spPr>
          <a:xfrm>
            <a:off x="5280984" y="3608117"/>
            <a:ext cx="1057150" cy="936104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6"/>
          <p:cNvCxnSpPr>
            <a:stCxn id="15" idx="6"/>
            <a:endCxn id="34" idx="2"/>
          </p:cNvCxnSpPr>
          <p:nvPr/>
        </p:nvCxnSpPr>
        <p:spPr>
          <a:xfrm>
            <a:off x="5280984" y="3608117"/>
            <a:ext cx="1057150" cy="216028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19"/>
          <p:cNvCxnSpPr>
            <a:stCxn id="19" idx="6"/>
            <a:endCxn id="29" idx="2"/>
          </p:cNvCxnSpPr>
          <p:nvPr/>
        </p:nvCxnSpPr>
        <p:spPr>
          <a:xfrm flipV="1">
            <a:off x="5280984" y="3896149"/>
            <a:ext cx="1057150" cy="36004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19"/>
          <p:cNvCxnSpPr>
            <a:stCxn id="20" idx="6"/>
            <a:endCxn id="29" idx="2"/>
          </p:cNvCxnSpPr>
          <p:nvPr/>
        </p:nvCxnSpPr>
        <p:spPr>
          <a:xfrm flipV="1">
            <a:off x="5280984" y="3896149"/>
            <a:ext cx="1057150" cy="223228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6"/>
          <p:cNvCxnSpPr>
            <a:stCxn id="19" idx="6"/>
            <a:endCxn id="34" idx="2"/>
          </p:cNvCxnSpPr>
          <p:nvPr/>
        </p:nvCxnSpPr>
        <p:spPr>
          <a:xfrm>
            <a:off x="5280984" y="4256189"/>
            <a:ext cx="1057150" cy="151220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16"/>
              <p:cNvSpPr/>
              <p:nvPr/>
            </p:nvSpPr>
            <p:spPr>
              <a:xfrm>
                <a:off x="4920984" y="4751807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84" y="4751807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19"/>
          <p:cNvCxnSpPr>
            <a:stCxn id="10" idx="6"/>
            <a:endCxn id="40" idx="2"/>
          </p:cNvCxnSpPr>
          <p:nvPr/>
        </p:nvCxnSpPr>
        <p:spPr>
          <a:xfrm flipV="1">
            <a:off x="3799780" y="4931807"/>
            <a:ext cx="1121204" cy="83659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19"/>
          <p:cNvCxnSpPr>
            <a:stCxn id="5" idx="6"/>
            <a:endCxn id="40" idx="2"/>
          </p:cNvCxnSpPr>
          <p:nvPr/>
        </p:nvCxnSpPr>
        <p:spPr>
          <a:xfrm>
            <a:off x="3799780" y="3896149"/>
            <a:ext cx="1121204" cy="103565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19"/>
          <p:cNvCxnSpPr>
            <a:stCxn id="9" idx="6"/>
            <a:endCxn id="40" idx="2"/>
          </p:cNvCxnSpPr>
          <p:nvPr/>
        </p:nvCxnSpPr>
        <p:spPr>
          <a:xfrm>
            <a:off x="3799780" y="4544221"/>
            <a:ext cx="1121204" cy="387586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19"/>
          <p:cNvCxnSpPr>
            <a:stCxn id="10" idx="6"/>
            <a:endCxn id="19" idx="2"/>
          </p:cNvCxnSpPr>
          <p:nvPr/>
        </p:nvCxnSpPr>
        <p:spPr>
          <a:xfrm flipV="1">
            <a:off x="3799780" y="4256189"/>
            <a:ext cx="1121204" cy="151220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6"/>
          <p:cNvCxnSpPr>
            <a:stCxn id="40" idx="6"/>
            <a:endCxn id="33" idx="2"/>
          </p:cNvCxnSpPr>
          <p:nvPr/>
        </p:nvCxnSpPr>
        <p:spPr>
          <a:xfrm flipV="1">
            <a:off x="5280984" y="4544221"/>
            <a:ext cx="1057150" cy="387586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6"/>
          <p:cNvCxnSpPr>
            <a:stCxn id="40" idx="6"/>
            <a:endCxn id="29" idx="2"/>
          </p:cNvCxnSpPr>
          <p:nvPr/>
        </p:nvCxnSpPr>
        <p:spPr>
          <a:xfrm flipV="1">
            <a:off x="5280984" y="3896149"/>
            <a:ext cx="1057150" cy="103565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6"/>
          <p:cNvCxnSpPr>
            <a:stCxn id="40" idx="6"/>
            <a:endCxn id="34" idx="2"/>
          </p:cNvCxnSpPr>
          <p:nvPr/>
        </p:nvCxnSpPr>
        <p:spPr>
          <a:xfrm>
            <a:off x="5280984" y="4931807"/>
            <a:ext cx="1057150" cy="83659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22"/>
          <p:cNvCxnSpPr>
            <a:stCxn id="20" idx="6"/>
            <a:endCxn id="33" idx="2"/>
          </p:cNvCxnSpPr>
          <p:nvPr/>
        </p:nvCxnSpPr>
        <p:spPr>
          <a:xfrm flipV="1">
            <a:off x="5280984" y="4544221"/>
            <a:ext cx="1057150" cy="1584216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3"/>
              <p:cNvSpPr/>
              <p:nvPr/>
            </p:nvSpPr>
            <p:spPr>
              <a:xfrm>
                <a:off x="7616284" y="4184221"/>
                <a:ext cx="360000" cy="360000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284" y="4184221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15"/>
              <p:cNvSpPr/>
              <p:nvPr/>
            </p:nvSpPr>
            <p:spPr>
              <a:xfrm>
                <a:off x="7616284" y="5156349"/>
                <a:ext cx="360000" cy="360000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284" y="5156349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타원 10"/>
          <p:cNvSpPr/>
          <p:nvPr/>
        </p:nvSpPr>
        <p:spPr>
          <a:xfrm>
            <a:off x="7771627" y="4724261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11"/>
          <p:cNvSpPr/>
          <p:nvPr/>
        </p:nvSpPr>
        <p:spPr>
          <a:xfrm>
            <a:off x="7771627" y="4835936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12"/>
          <p:cNvSpPr/>
          <p:nvPr/>
        </p:nvSpPr>
        <p:spPr>
          <a:xfrm>
            <a:off x="7771627" y="4940741"/>
            <a:ext cx="36000" cy="36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6"/>
          <p:cNvCxnSpPr>
            <a:stCxn id="29" idx="6"/>
            <a:endCxn id="49" idx="2"/>
          </p:cNvCxnSpPr>
          <p:nvPr/>
        </p:nvCxnSpPr>
        <p:spPr>
          <a:xfrm>
            <a:off x="6698134" y="3896149"/>
            <a:ext cx="918150" cy="468072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6"/>
          <p:cNvCxnSpPr>
            <a:stCxn id="33" idx="6"/>
            <a:endCxn id="49" idx="2"/>
          </p:cNvCxnSpPr>
          <p:nvPr/>
        </p:nvCxnSpPr>
        <p:spPr>
          <a:xfrm flipV="1">
            <a:off x="6698134" y="4364221"/>
            <a:ext cx="918150" cy="1800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6"/>
          <p:cNvCxnSpPr>
            <a:stCxn id="34" idx="6"/>
            <a:endCxn id="49" idx="2"/>
          </p:cNvCxnSpPr>
          <p:nvPr/>
        </p:nvCxnSpPr>
        <p:spPr>
          <a:xfrm flipV="1">
            <a:off x="6698134" y="4364221"/>
            <a:ext cx="918150" cy="1404176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6"/>
          <p:cNvCxnSpPr>
            <a:stCxn id="34" idx="6"/>
            <a:endCxn id="50" idx="2"/>
          </p:cNvCxnSpPr>
          <p:nvPr/>
        </p:nvCxnSpPr>
        <p:spPr>
          <a:xfrm flipV="1">
            <a:off x="6698134" y="5336349"/>
            <a:ext cx="918150" cy="43204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6"/>
          <p:cNvCxnSpPr>
            <a:stCxn id="33" idx="6"/>
            <a:endCxn id="50" idx="2"/>
          </p:cNvCxnSpPr>
          <p:nvPr/>
        </p:nvCxnSpPr>
        <p:spPr>
          <a:xfrm>
            <a:off x="6698134" y="4544221"/>
            <a:ext cx="918150" cy="79212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6"/>
          <p:cNvCxnSpPr>
            <a:stCxn id="29" idx="6"/>
            <a:endCxn id="50" idx="2"/>
          </p:cNvCxnSpPr>
          <p:nvPr/>
        </p:nvCxnSpPr>
        <p:spPr>
          <a:xfrm>
            <a:off x="6698134" y="3896149"/>
            <a:ext cx="918150" cy="144020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606608" y="3169687"/>
                <a:ext cx="601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08" y="3169687"/>
                <a:ext cx="6013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13381" y="3169687"/>
                <a:ext cx="601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81" y="3169687"/>
                <a:ext cx="60138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58"/>
          <p:cNvCxnSpPr>
            <a:stCxn id="49" idx="6"/>
          </p:cNvCxnSpPr>
          <p:nvPr/>
        </p:nvCxnSpPr>
        <p:spPr>
          <a:xfrm>
            <a:off x="7976284" y="4364221"/>
            <a:ext cx="689116" cy="0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58"/>
          <p:cNvCxnSpPr>
            <a:stCxn id="50" idx="6"/>
          </p:cNvCxnSpPr>
          <p:nvPr/>
        </p:nvCxnSpPr>
        <p:spPr>
          <a:xfrm flipV="1">
            <a:off x="7976284" y="5329841"/>
            <a:ext cx="691024" cy="6508"/>
          </a:xfrm>
          <a:prstGeom prst="straightConnector1">
            <a:avLst/>
          </a:prstGeom>
          <a:ln w="317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C426-FC13-4AC3-BA82-A30224B2228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56791" y="1198168"/>
            <a:ext cx="610513" cy="2261784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900843" y="1256617"/>
            <a:ext cx="3205288" cy="2152950"/>
            <a:chOff x="3916472" y="1636050"/>
            <a:chExt cx="3205288" cy="21529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3"/>
                <p:cNvSpPr/>
                <p:nvPr/>
              </p:nvSpPr>
              <p:spPr>
                <a:xfrm>
                  <a:off x="3916472" y="2132856"/>
                  <a:ext cx="360000" cy="360000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472" y="2132856"/>
                  <a:ext cx="360000" cy="360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15"/>
                <p:cNvSpPr/>
                <p:nvPr/>
              </p:nvSpPr>
              <p:spPr>
                <a:xfrm>
                  <a:off x="3916472" y="2780928"/>
                  <a:ext cx="360000" cy="360000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타원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472" y="2780928"/>
                  <a:ext cx="360000" cy="360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6"/>
            <p:cNvCxnSpPr>
              <a:stCxn id="7" idx="6"/>
              <a:endCxn id="11" idx="2"/>
            </p:cNvCxnSpPr>
            <p:nvPr/>
          </p:nvCxnSpPr>
          <p:spPr>
            <a:xfrm flipV="1">
              <a:off x="4276472" y="1816050"/>
              <a:ext cx="1121204" cy="496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19"/>
            <p:cNvCxnSpPr>
              <a:stCxn id="8" idx="6"/>
              <a:endCxn id="15" idx="2"/>
            </p:cNvCxnSpPr>
            <p:nvPr/>
          </p:nvCxnSpPr>
          <p:spPr>
            <a:xfrm flipV="1">
              <a:off x="4276472" y="2268071"/>
              <a:ext cx="1121204" cy="69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3"/>
                <p:cNvSpPr/>
                <p:nvPr/>
              </p:nvSpPr>
              <p:spPr>
                <a:xfrm>
                  <a:off x="5397676" y="1636050"/>
                  <a:ext cx="360000" cy="360000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676" y="1636050"/>
                  <a:ext cx="360000" cy="360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0"/>
            <p:cNvSpPr/>
            <p:nvPr/>
          </p:nvSpPr>
          <p:spPr>
            <a:xfrm>
              <a:off x="5552300" y="3068960"/>
              <a:ext cx="36000" cy="36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1"/>
            <p:cNvSpPr/>
            <p:nvPr/>
          </p:nvSpPr>
          <p:spPr>
            <a:xfrm>
              <a:off x="5552300" y="3180635"/>
              <a:ext cx="36000" cy="36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2"/>
            <p:cNvSpPr/>
            <p:nvPr/>
          </p:nvSpPr>
          <p:spPr>
            <a:xfrm>
              <a:off x="5552300" y="3301084"/>
              <a:ext cx="36000" cy="36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5"/>
                <p:cNvSpPr/>
                <p:nvPr/>
              </p:nvSpPr>
              <p:spPr>
                <a:xfrm>
                  <a:off x="5397676" y="2088071"/>
                  <a:ext cx="360000" cy="360000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타원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676" y="2088071"/>
                  <a:ext cx="360000" cy="360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타원 16"/>
                <p:cNvSpPr/>
                <p:nvPr/>
              </p:nvSpPr>
              <p:spPr>
                <a:xfrm>
                  <a:off x="5397676" y="3429000"/>
                  <a:ext cx="360000" cy="360000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타원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676" y="3429000"/>
                  <a:ext cx="360000" cy="360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6"/>
            <p:cNvCxnSpPr>
              <a:stCxn id="7" idx="6"/>
              <a:endCxn id="15" idx="2"/>
            </p:cNvCxnSpPr>
            <p:nvPr/>
          </p:nvCxnSpPr>
          <p:spPr>
            <a:xfrm flipV="1">
              <a:off x="4276472" y="2268071"/>
              <a:ext cx="1121204" cy="447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6"/>
            <p:cNvCxnSpPr>
              <a:stCxn id="7" idx="6"/>
              <a:endCxn id="16" idx="2"/>
            </p:cNvCxnSpPr>
            <p:nvPr/>
          </p:nvCxnSpPr>
          <p:spPr>
            <a:xfrm>
              <a:off x="4276472" y="2312856"/>
              <a:ext cx="1121204" cy="12961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9"/>
            <p:cNvCxnSpPr>
              <a:stCxn id="8" idx="6"/>
              <a:endCxn id="11" idx="2"/>
            </p:cNvCxnSpPr>
            <p:nvPr/>
          </p:nvCxnSpPr>
          <p:spPr>
            <a:xfrm flipV="1">
              <a:off x="4276472" y="1816050"/>
              <a:ext cx="1121204" cy="1144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6"/>
            <p:cNvCxnSpPr>
              <a:stCxn id="8" idx="6"/>
              <a:endCxn id="16" idx="2"/>
            </p:cNvCxnSpPr>
            <p:nvPr/>
          </p:nvCxnSpPr>
          <p:spPr>
            <a:xfrm>
              <a:off x="4276472" y="2960928"/>
              <a:ext cx="1121204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19"/>
            <p:cNvCxnSpPr>
              <a:stCxn id="15" idx="6"/>
              <a:endCxn id="22" idx="2"/>
            </p:cNvCxnSpPr>
            <p:nvPr/>
          </p:nvCxnSpPr>
          <p:spPr>
            <a:xfrm>
              <a:off x="5757676" y="2268071"/>
              <a:ext cx="1004084" cy="33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타원 15"/>
                <p:cNvSpPr/>
                <p:nvPr/>
              </p:nvSpPr>
              <p:spPr>
                <a:xfrm>
                  <a:off x="6761760" y="2420928"/>
                  <a:ext cx="360000" cy="360000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타원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760" y="2420928"/>
                  <a:ext cx="360000" cy="360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6"/>
            <p:cNvCxnSpPr>
              <a:stCxn id="11" idx="6"/>
              <a:endCxn id="22" idx="2"/>
            </p:cNvCxnSpPr>
            <p:nvPr/>
          </p:nvCxnSpPr>
          <p:spPr>
            <a:xfrm>
              <a:off x="5757676" y="1816050"/>
              <a:ext cx="1004084" cy="784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16"/>
                <p:cNvSpPr/>
                <p:nvPr/>
              </p:nvSpPr>
              <p:spPr>
                <a:xfrm>
                  <a:off x="5397676" y="2562848"/>
                  <a:ext cx="360000" cy="360000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타원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676" y="2562848"/>
                  <a:ext cx="360000" cy="360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19"/>
            <p:cNvCxnSpPr>
              <a:stCxn id="7" idx="6"/>
              <a:endCxn id="24" idx="2"/>
            </p:cNvCxnSpPr>
            <p:nvPr/>
          </p:nvCxnSpPr>
          <p:spPr>
            <a:xfrm>
              <a:off x="4276472" y="2312856"/>
              <a:ext cx="1121204" cy="4299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19"/>
            <p:cNvCxnSpPr>
              <a:stCxn id="8" idx="6"/>
              <a:endCxn id="24" idx="2"/>
            </p:cNvCxnSpPr>
            <p:nvPr/>
          </p:nvCxnSpPr>
          <p:spPr>
            <a:xfrm flipV="1">
              <a:off x="4276472" y="2742848"/>
              <a:ext cx="1121204" cy="218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6"/>
            <p:cNvCxnSpPr>
              <a:stCxn id="24" idx="6"/>
              <a:endCxn id="22" idx="2"/>
            </p:cNvCxnSpPr>
            <p:nvPr/>
          </p:nvCxnSpPr>
          <p:spPr>
            <a:xfrm flipV="1">
              <a:off x="5757676" y="2600928"/>
              <a:ext cx="1004084" cy="1419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2"/>
            <p:cNvCxnSpPr>
              <a:stCxn id="16" idx="6"/>
              <a:endCxn id="22" idx="2"/>
            </p:cNvCxnSpPr>
            <p:nvPr/>
          </p:nvCxnSpPr>
          <p:spPr>
            <a:xfrm flipV="1">
              <a:off x="5757676" y="2600928"/>
              <a:ext cx="1004084" cy="1008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Picture 2" descr="http://colah.github.io/posts/2014-03-NN-Manifolds-Topology/img/simple2_lin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52" y="3507554"/>
            <a:ext cx="3028876" cy="29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colah.github.io/posts/2014-03-NN-Manifolds-Topology/img/simple2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52" y="3507554"/>
            <a:ext cx="3028876" cy="29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733388" y="1731030"/>
            <a:ext cx="1841204" cy="1008072"/>
            <a:chOff x="1071184" y="1686007"/>
            <a:chExt cx="1841204" cy="100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"/>
                <p:cNvSpPr/>
                <p:nvPr/>
              </p:nvSpPr>
              <p:spPr>
                <a:xfrm>
                  <a:off x="1071184" y="1686007"/>
                  <a:ext cx="360000" cy="360000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8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4" y="1686007"/>
                  <a:ext cx="360000" cy="36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타원 15"/>
                <p:cNvSpPr/>
                <p:nvPr/>
              </p:nvSpPr>
              <p:spPr>
                <a:xfrm>
                  <a:off x="1071184" y="2334079"/>
                  <a:ext cx="360000" cy="360000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타원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4" y="2334079"/>
                  <a:ext cx="360000" cy="36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화살표 연결선 19"/>
            <p:cNvCxnSpPr>
              <a:stCxn id="33" idx="6"/>
              <a:endCxn id="35" idx="2"/>
            </p:cNvCxnSpPr>
            <p:nvPr/>
          </p:nvCxnSpPr>
          <p:spPr>
            <a:xfrm flipV="1">
              <a:off x="1431184" y="2226047"/>
              <a:ext cx="1121204" cy="288032"/>
            </a:xfrm>
            <a:prstGeom prst="straightConnector1">
              <a:avLst/>
            </a:prstGeom>
            <a:ln w="2540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타원 15"/>
                <p:cNvSpPr/>
                <p:nvPr/>
              </p:nvSpPr>
              <p:spPr>
                <a:xfrm>
                  <a:off x="2552388" y="2046047"/>
                  <a:ext cx="360000" cy="360000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타원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388" y="2046047"/>
                  <a:ext cx="360000" cy="360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6"/>
            <p:cNvCxnSpPr>
              <a:stCxn id="32" idx="6"/>
              <a:endCxn id="35" idx="2"/>
            </p:cNvCxnSpPr>
            <p:nvPr/>
          </p:nvCxnSpPr>
          <p:spPr>
            <a:xfrm>
              <a:off x="1431184" y="1866007"/>
              <a:ext cx="1121204" cy="360040"/>
            </a:xfrm>
            <a:prstGeom prst="straightConnector1">
              <a:avLst/>
            </a:prstGeom>
            <a:ln w="2540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2626657" y="792239"/>
            <a:ext cx="2054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libri" panose="020F0502020204030204" pitchFamily="34" charset="0"/>
              </a:rPr>
              <a:t>Single Perceptron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35321" y="776890"/>
            <a:ext cx="2602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libri" panose="020F0502020204030204" pitchFamily="34" charset="0"/>
              </a:rPr>
              <a:t>Multi-layer perceptron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3897" y="3472337"/>
            <a:ext cx="2345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Data transformation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092" y="3829393"/>
            <a:ext cx="2479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 new </a:t>
            </a:r>
            <a:r>
              <a:rPr lang="en-US" altLang="ko-KR" sz="2000" b="1" i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representation</a:t>
            </a:r>
            <a:endParaRPr lang="ko-KR" altLang="en-US" sz="2000" b="1" i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/>
      <p:bldP spid="39" grpId="0"/>
      <p:bldP spid="39" grpId="1"/>
      <p:bldP spid="40" grpId="0"/>
      <p:bldP spid="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XOR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What is the XOR operation?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Exclusive </a:t>
            </a:r>
            <a:r>
              <a:rPr lang="en-US" altLang="ko-KR" dirty="0"/>
              <a:t>OR</a:t>
            </a:r>
          </a:p>
          <a:p>
            <a:pPr lvl="1"/>
            <a:r>
              <a:rPr lang="en-US" altLang="ko-KR" dirty="0"/>
              <a:t>XOR gives a </a:t>
            </a:r>
            <a:r>
              <a:rPr lang="en-US" altLang="ko-KR" dirty="0" smtClean="0"/>
              <a:t>True </a:t>
            </a:r>
            <a:r>
              <a:rPr lang="en-US" altLang="ko-KR" dirty="0"/>
              <a:t>output when the number of </a:t>
            </a:r>
            <a:r>
              <a:rPr lang="en-US" altLang="ko-KR" dirty="0" smtClean="0"/>
              <a:t>True </a:t>
            </a:r>
            <a:r>
              <a:rPr lang="en-US" altLang="ko-KR" dirty="0"/>
              <a:t>inputs is </a:t>
            </a:r>
            <a:r>
              <a:rPr lang="en-US" altLang="ko-KR" dirty="0" smtClean="0"/>
              <a:t>odd.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XOR problem: predict output of XOR operation using a neural network.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Single layer neural networks cannot solve the XOR problem</a:t>
            </a:r>
            <a:endParaRPr lang="en-US" altLang="ko-KR" dirty="0"/>
          </a:p>
          <a:p>
            <a:pPr lvl="2"/>
            <a:r>
              <a:rPr lang="en-US" altLang="ko-KR" dirty="0" smtClean="0"/>
              <a:t>Data points are not linearly separable.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Deep Neural Networks can solve the </a:t>
            </a:r>
            <a:r>
              <a:rPr lang="en-US" altLang="ko-KR" dirty="0"/>
              <a:t>XOR </a:t>
            </a:r>
            <a:r>
              <a:rPr lang="en-US" altLang="ko-KR" dirty="0" smtClean="0"/>
              <a:t>problem.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Google Shape;182;p23"/>
          <p:cNvPicPr preferRelativeResize="0">
            <a:picLocks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8929391" y="838200"/>
            <a:ext cx="1638654" cy="2105132"/>
          </a:xfrm>
          <a:prstGeom prst="rect">
            <a:avLst/>
          </a:prstGeom>
        </p:spPr>
      </p:pic>
      <p:pic>
        <p:nvPicPr>
          <p:cNvPr id="2050" name="Picture 2" descr="https://www.cs.ru.nl/~ths/rt2/col/h10/draw-LTUdeci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795766"/>
            <a:ext cx="45434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Quiz 1. Solving XOR problem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XOR </a:t>
            </a:r>
            <a:r>
              <a:rPr lang="ko-KR" altLang="en-US" dirty="0" smtClean="0"/>
              <a:t>데이터 셋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Network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single layer network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Fully connected layer - </a:t>
            </a:r>
            <a:r>
              <a:rPr lang="en-US" altLang="ko-KR" dirty="0" err="1" smtClean="0"/>
              <a:t>in_features</a:t>
            </a:r>
            <a:r>
              <a:rPr lang="en-US" altLang="ko-KR" dirty="0" smtClean="0"/>
              <a:t>: 2, </a:t>
            </a:r>
            <a:r>
              <a:rPr lang="en-US" altLang="ko-KR" dirty="0" err="1" smtClean="0"/>
              <a:t>out_features</a:t>
            </a:r>
            <a:r>
              <a:rPr lang="en-US" altLang="ko-KR" dirty="0" smtClean="0"/>
              <a:t>: 1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DNN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Fully connected layer - </a:t>
            </a:r>
            <a:r>
              <a:rPr lang="en-US" altLang="ko-KR" dirty="0" err="1" smtClean="0"/>
              <a:t>in_features</a:t>
            </a:r>
            <a:r>
              <a:rPr lang="en-US" altLang="ko-KR" dirty="0" smtClean="0"/>
              <a:t>: 2, </a:t>
            </a:r>
            <a:r>
              <a:rPr lang="en-US" altLang="ko-KR" dirty="0" err="1" smtClean="0"/>
              <a:t>out_features</a:t>
            </a:r>
            <a:r>
              <a:rPr lang="en-US" altLang="ko-KR" dirty="0" smtClean="0"/>
              <a:t>: 20</a:t>
            </a:r>
          </a:p>
          <a:p>
            <a:pPr lvl="2"/>
            <a:r>
              <a:rPr lang="en-US" altLang="ko-KR" dirty="0" smtClean="0"/>
              <a:t>Fully connected layer - </a:t>
            </a:r>
            <a:r>
              <a:rPr lang="en-US" altLang="ko-KR" dirty="0" err="1" smtClean="0"/>
              <a:t>in_features</a:t>
            </a:r>
            <a:r>
              <a:rPr lang="en-US" altLang="ko-KR" dirty="0" smtClean="0"/>
              <a:t>: 20, </a:t>
            </a:r>
            <a:r>
              <a:rPr lang="en-US" altLang="ko-KR" dirty="0" err="1" smtClean="0"/>
              <a:t>out_features</a:t>
            </a:r>
            <a:r>
              <a:rPr lang="en-US" altLang="ko-KR" dirty="0" smtClean="0"/>
              <a:t>: 20</a:t>
            </a:r>
          </a:p>
          <a:p>
            <a:pPr lvl="2"/>
            <a:r>
              <a:rPr lang="en-US" altLang="ko-KR" dirty="0" smtClean="0"/>
              <a:t>Fully connected layer - </a:t>
            </a:r>
            <a:r>
              <a:rPr lang="en-US" altLang="ko-KR" dirty="0" err="1" smtClean="0"/>
              <a:t>in_features</a:t>
            </a:r>
            <a:r>
              <a:rPr lang="en-US" altLang="ko-KR" dirty="0" smtClean="0"/>
              <a:t>: 84, </a:t>
            </a:r>
            <a:r>
              <a:rPr lang="en-US" altLang="ko-KR" dirty="0" err="1" smtClean="0"/>
              <a:t>out_features</a:t>
            </a:r>
            <a:r>
              <a:rPr lang="en-US" altLang="ko-KR" dirty="0" smtClean="0"/>
              <a:t>: 1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Note</a:t>
            </a:r>
          </a:p>
          <a:p>
            <a:pPr lvl="2"/>
            <a:r>
              <a:rPr lang="en-US" altLang="ko-KR" dirty="0" smtClean="0"/>
              <a:t>Apply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activation function for hidden layers.</a:t>
            </a:r>
          </a:p>
          <a:p>
            <a:pPr lvl="2"/>
            <a:r>
              <a:rPr lang="en-US" altLang="ko-KR" dirty="0" smtClean="0"/>
              <a:t>Apply Sigmoid activation function for output layers.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Define a Loss function and optimizer</a:t>
            </a:r>
          </a:p>
          <a:p>
            <a:pPr lvl="1"/>
            <a:r>
              <a:rPr lang="en-US" altLang="ko-KR" dirty="0" smtClean="0"/>
              <a:t>Cross-Entropy loss</a:t>
            </a:r>
          </a:p>
          <a:p>
            <a:pPr lvl="1"/>
            <a:r>
              <a:rPr lang="en-US" altLang="ko-KR" dirty="0" smtClean="0"/>
              <a:t>SGD with learning rate 0.01 and momentum 0.5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Train the network on the training data</a:t>
            </a:r>
          </a:p>
          <a:p>
            <a:r>
              <a:rPr lang="en-US" altLang="ko-KR" dirty="0" smtClean="0"/>
              <a:t>Test the network on the test data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Black / Light">
      <a:majorFont>
        <a:latin typeface="Roboto Black"/>
        <a:ea typeface="나눔스퀘어 ExtraBold"/>
        <a:cs typeface=""/>
      </a:majorFont>
      <a:minorFont>
        <a:latin typeface="Roboto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01AA44A-8D56-402B-B393-8014452D2706}" vid="{210EC469-5668-4095-BA82-CF71F227637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760</Words>
  <Application>Microsoft Office PowerPoint</Application>
  <PresentationFormat>와이드스크린</PresentationFormat>
  <Paragraphs>163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Roboto Black</vt:lpstr>
      <vt:lpstr>Roboto Light</vt:lpstr>
      <vt:lpstr>나눔스퀘어 ExtraBold</vt:lpstr>
      <vt:lpstr>나눔스퀘어 Light</vt:lpstr>
      <vt:lpstr>Malgun Gothic</vt:lpstr>
      <vt:lpstr>Malgun Gothic</vt:lpstr>
      <vt:lpstr>Arial</vt:lpstr>
      <vt:lpstr>Calibri</vt:lpstr>
      <vt:lpstr>Cambria Math</vt:lpstr>
      <vt:lpstr>Wingdings</vt:lpstr>
      <vt:lpstr>테마1</vt:lpstr>
      <vt:lpstr>Deep Neural Networks</vt:lpstr>
      <vt:lpstr>Contents</vt:lpstr>
      <vt:lpstr>Classification and Regression</vt:lpstr>
      <vt:lpstr>Classification</vt:lpstr>
      <vt:lpstr>Loss function for Classification</vt:lpstr>
      <vt:lpstr>Multilayer Perceptron</vt:lpstr>
      <vt:lpstr>Multilayer Perceptron</vt:lpstr>
      <vt:lpstr>XOR Problem</vt:lpstr>
      <vt:lpstr>Quiz 1. Solving XOR problem</vt:lpstr>
      <vt:lpstr>Creating XOR Dataset</vt:lpstr>
      <vt:lpstr>Recap: How to make datasets?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Classification Network</dc:title>
  <cp:lastModifiedBy>조장훈(컴퓨터공학과)</cp:lastModifiedBy>
  <cp:revision>376</cp:revision>
  <dcterms:modified xsi:type="dcterms:W3CDTF">2020-10-06T03:54:29Z</dcterms:modified>
</cp:coreProperties>
</file>