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11"/>
  </p:notesMasterIdLst>
  <p:sldIdLst>
    <p:sldId id="260" r:id="rId2"/>
    <p:sldId id="291" r:id="rId3"/>
    <p:sldId id="294" r:id="rId4"/>
    <p:sldId id="295" r:id="rId5"/>
    <p:sldId id="298" r:id="rId6"/>
    <p:sldId id="297" r:id="rId7"/>
    <p:sldId id="299" r:id="rId8"/>
    <p:sldId id="300" r:id="rId9"/>
    <p:sldId id="30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8793" autoAdjust="0"/>
  </p:normalViewPr>
  <p:slideViewPr>
    <p:cSldViewPr snapToGrid="0">
      <p:cViewPr varScale="1">
        <p:scale>
          <a:sx n="81" d="100"/>
          <a:sy n="81" d="100"/>
        </p:scale>
        <p:origin x="114" y="1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fld>
            <a:endParaRPr lang="en-US"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4735326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In</a:t>
            </a:r>
            <a:r>
              <a:rPr lang="ko-KR" altLang="en-US" dirty="0" smtClean="0"/>
              <a:t> </a:t>
            </a:r>
            <a:r>
              <a:rPr lang="en-US" altLang="ko-KR" dirty="0" smtClean="0"/>
              <a:t>the following, we will study</a:t>
            </a:r>
            <a:r>
              <a:rPr lang="en-US" altLang="ko-KR" baseline="0" dirty="0" smtClean="0"/>
              <a:t> each step in more detail one by one.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E643B-35AC-4BF7-84E7-984060CCB0C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1658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4B71B567-1F6F-4DC3-A1AA-F57C7E19394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3517" y="6221038"/>
            <a:ext cx="3484969" cy="3612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>
            <a:lvl1pPr algn="ctr">
              <a:defRPr lang="en-US" sz="4000" dirty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7238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799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813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11582400" cy="6096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838200"/>
            <a:ext cx="11582400" cy="5410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17" name="Date Placeholder 3">
            <a:extLst>
              <a:ext uri="{FF2B5EF4-FFF2-40B4-BE49-F238E27FC236}">
                <a16:creationId xmlns:a16="http://schemas.microsoft.com/office/drawing/2014/main" id="{4FF78423-7C14-4D49-AB9A-37EE8CD109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048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Footer Placeholder 4">
            <a:extLst>
              <a:ext uri="{FF2B5EF4-FFF2-40B4-BE49-F238E27FC236}">
                <a16:creationId xmlns:a16="http://schemas.microsoft.com/office/drawing/2014/main" id="{8F9B62AC-5427-4D8B-B01C-CD449E0AAD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E38F5701-93CC-409D-AA02-91ACA60108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424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직사각형 7"/>
          <p:cNvSpPr/>
          <p:nvPr/>
        </p:nvSpPr>
        <p:spPr>
          <a:xfrm>
            <a:off x="0" y="-3339"/>
            <a:ext cx="12192000" cy="7178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04198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407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914402"/>
            <a:ext cx="5689600" cy="52117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914402"/>
            <a:ext cx="5689600" cy="52117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787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914400"/>
            <a:ext cx="5691717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4800" y="1551709"/>
            <a:ext cx="5691717" cy="4574454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914400"/>
            <a:ext cx="5693833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1551709"/>
            <a:ext cx="5693833" cy="4574454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 dirty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888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 dirty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837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032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736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948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0" y="76200"/>
            <a:ext cx="11582400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762000"/>
            <a:ext cx="11582400" cy="5486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48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24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직사각형 6"/>
          <p:cNvSpPr/>
          <p:nvPr/>
        </p:nvSpPr>
        <p:spPr>
          <a:xfrm>
            <a:off x="0" y="6812280"/>
            <a:ext cx="12192000" cy="45720"/>
          </a:xfrm>
          <a:prstGeom prst="rect">
            <a:avLst/>
          </a:prstGeom>
          <a:solidFill>
            <a:srgbClr val="C801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8" name="직사각형 7"/>
          <p:cNvSpPr/>
          <p:nvPr/>
        </p:nvSpPr>
        <p:spPr>
          <a:xfrm>
            <a:off x="0" y="-3016"/>
            <a:ext cx="12192000" cy="45720"/>
          </a:xfrm>
          <a:prstGeom prst="rect">
            <a:avLst/>
          </a:prstGeom>
          <a:solidFill>
            <a:srgbClr val="C801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</p:spTree>
    <p:extLst>
      <p:ext uri="{BB962C8B-B14F-4D97-AF65-F5344CB8AC3E}">
        <p14:creationId xmlns:p14="http://schemas.microsoft.com/office/powerpoint/2010/main" val="1544716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685800" rtl="0" eaLnBrk="1" latinLnBrk="1" hangingPunct="1">
        <a:spcBef>
          <a:spcPct val="0"/>
        </a:spcBef>
        <a:buNone/>
        <a:defRPr sz="3200" kern="1200">
          <a:solidFill>
            <a:schemeClr val="tx1"/>
          </a:solidFill>
          <a:latin typeface="Roboto Black" panose="02000000000000000000" pitchFamily="2" charset="0"/>
          <a:ea typeface="+mj-ea"/>
          <a:cs typeface="+mj-cs"/>
        </a:defRPr>
      </a:lvl1pPr>
    </p:titleStyle>
    <p:bodyStyle>
      <a:lvl1pPr marL="257175" indent="-257175" algn="l" defTabSz="685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1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spcBef>
          <a:spcPct val="200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spcBef>
          <a:spcPct val="20000"/>
        </a:spcBef>
        <a:buFont typeface="Arial" panose="020B0604020202020204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1556793"/>
            <a:ext cx="10363200" cy="1470025"/>
          </a:xfrm>
        </p:spPr>
        <p:txBody>
          <a:bodyPr/>
          <a:lstStyle/>
          <a:p>
            <a:r>
              <a:rPr lang="en-US" altLang="ko-KR" dirty="0" smtClean="0"/>
              <a:t>Image </a:t>
            </a:r>
            <a:r>
              <a:rPr lang="en-US" altLang="ko-KR" dirty="0"/>
              <a:t>Alignment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Janghun Jo</a:t>
            </a:r>
          </a:p>
          <a:p>
            <a:r>
              <a:rPr lang="en-US" altLang="ko-KR" dirty="0"/>
              <a:t>Computer Graphics Lab.</a:t>
            </a:r>
          </a:p>
          <a:p>
            <a:r>
              <a:rPr lang="en-US" altLang="ko-KR" dirty="0" smtClean="0"/>
              <a:t>jhjo432@postech.ac.kr</a:t>
            </a:r>
            <a:endParaRPr lang="en-US" alt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90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2D image transformations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EF450-A108-451D-87D0-7230A4C33092}" type="slidenum">
              <a:rPr lang="en-US" smtClean="0"/>
              <a:t>2</a:t>
            </a:fld>
            <a:endParaRPr lang="en-US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14" t="51855" r="14572" b="21048"/>
          <a:stretch>
            <a:fillRect/>
          </a:stretch>
        </p:blipFill>
        <p:spPr bwMode="auto">
          <a:xfrm>
            <a:off x="2438399" y="762000"/>
            <a:ext cx="7315202" cy="2409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표 6"/>
              <p:cNvGraphicFramePr>
                <a:graphicFrameLocks noGrp="1"/>
              </p:cNvGraphicFramePr>
              <p:nvPr/>
            </p:nvGraphicFramePr>
            <p:xfrm>
              <a:off x="2819398" y="3098610"/>
              <a:ext cx="6553203" cy="344030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22981">
                      <a:extLst>
                        <a:ext uri="{9D8B030D-6E8A-4147-A177-3AD203B41FA5}">
                          <a16:colId xmlns:a16="http://schemas.microsoft.com/office/drawing/2014/main" val="177127307"/>
                        </a:ext>
                      </a:extLst>
                    </a:gridCol>
                    <a:gridCol w="1422981">
                      <a:extLst>
                        <a:ext uri="{9D8B030D-6E8A-4147-A177-3AD203B41FA5}">
                          <a16:colId xmlns:a16="http://schemas.microsoft.com/office/drawing/2014/main" val="614873594"/>
                        </a:ext>
                      </a:extLst>
                    </a:gridCol>
                    <a:gridCol w="1802239">
                      <a:extLst>
                        <a:ext uri="{9D8B030D-6E8A-4147-A177-3AD203B41FA5}">
                          <a16:colId xmlns:a16="http://schemas.microsoft.com/office/drawing/2014/main" val="2688668041"/>
                        </a:ext>
                      </a:extLst>
                    </a:gridCol>
                    <a:gridCol w="1905002">
                      <a:extLst>
                        <a:ext uri="{9D8B030D-6E8A-4147-A177-3AD203B41FA5}">
                          <a16:colId xmlns:a16="http://schemas.microsoft.com/office/drawing/2014/main" val="30111905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Name</a:t>
                          </a:r>
                          <a:endParaRPr lang="ko-KR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Matrix</a:t>
                          </a:r>
                          <a:endParaRPr lang="ko-KR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#D.O.F. (# </a:t>
                          </a:r>
                          <a:r>
                            <a:rPr lang="en-US" altLang="ko-KR" sz="1600" dirty="0" err="1"/>
                            <a:t>params</a:t>
                          </a:r>
                          <a:r>
                            <a:rPr lang="en-US" altLang="ko-KR" sz="1600" dirty="0"/>
                            <a:t>)</a:t>
                          </a:r>
                          <a:endParaRPr lang="ko-KR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Preserves</a:t>
                          </a:r>
                          <a:endParaRPr lang="ko-KR" alt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296832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Translation</a:t>
                          </a:r>
                          <a:endParaRPr lang="ko-KR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ko-KR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ko-KR" sz="1600" b="1" i="0" smtClean="0">
                                              <a:latin typeface="Cambria Math" panose="02040503050406030204" pitchFamily="18" charset="0"/>
                                            </a:rPr>
                                            <m:t>𝐈</m:t>
                                          </m:r>
                                        </m:e>
                                        <m:e>
                                          <m:r>
                                            <a:rPr lang="en-US" altLang="ko-KR" sz="1600" b="1" i="0" smtClean="0">
                                              <a:latin typeface="Cambria Math" panose="02040503050406030204" pitchFamily="18" charset="0"/>
                                            </a:rPr>
                                            <m:t>𝐭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2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en-US" altLang="ko-KR" sz="16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altLang="ko-KR" sz="16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0</m:t>
                                                </m:r>
                                              </m:e>
                                              <m:e>
                                                <m:r>
                                                  <a:rPr lang="en-US" altLang="ko-KR" sz="16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0</m:t>
                                                </m:r>
                                              </m:e>
                                            </m:mr>
                                          </m:m>
                                        </m:e>
                                        <m:e>
                                          <m:r>
                                            <a:rPr lang="en-US" altLang="ko-KR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2</a:t>
                          </a:r>
                          <a:endParaRPr lang="ko-KR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Orientation + …</a:t>
                          </a:r>
                          <a:endParaRPr lang="ko-KR" alt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01761785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Rigid (Euclidean)</a:t>
                          </a:r>
                          <a:endParaRPr lang="ko-KR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ko-KR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en-US" altLang="ko-KR" sz="1600" b="1" i="0" smtClean="0">
                                              <a:latin typeface="Cambria Math" panose="02040503050406030204" pitchFamily="18" charset="0"/>
                                            </a:rPr>
                                            <m:t>𝐑</m:t>
                                          </m:r>
                                        </m:e>
                                        <m:e>
                                          <m:r>
                                            <a:rPr lang="en-US" altLang="ko-KR" sz="1600" b="1" i="0" smtClean="0">
                                              <a:latin typeface="Cambria Math" panose="02040503050406030204" pitchFamily="18" charset="0"/>
                                            </a:rPr>
                                            <m:t>𝐭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2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en-US" altLang="ko-KR" sz="16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altLang="ko-KR" sz="16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0</m:t>
                                                </m:r>
                                              </m:e>
                                              <m:e>
                                                <m:r>
                                                  <a:rPr lang="en-US" altLang="ko-KR" sz="16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0</m:t>
                                                </m:r>
                                              </m:e>
                                            </m:mr>
                                          </m:m>
                                        </m:e>
                                        <m:e>
                                          <m:r>
                                            <a:rPr lang="en-US" altLang="ko-KR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3</a:t>
                          </a:r>
                          <a:endParaRPr lang="ko-KR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Lengths + …</a:t>
                          </a:r>
                          <a:endParaRPr lang="ko-KR" alt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848591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Similarity</a:t>
                          </a:r>
                          <a:endParaRPr lang="ko-KR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ko-KR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ko-KR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altLang="ko-KR" sz="1600" b="1" i="0" smtClean="0">
                                              <a:latin typeface="Cambria Math" panose="02040503050406030204" pitchFamily="18" charset="0"/>
                                            </a:rPr>
                                            <m:t>𝐑</m:t>
                                          </m:r>
                                        </m:e>
                                        <m:e>
                                          <m:r>
                                            <a:rPr lang="en-US" altLang="ko-KR" sz="1600" b="1" i="0" smtClean="0">
                                              <a:latin typeface="Cambria Math" panose="02040503050406030204" pitchFamily="18" charset="0"/>
                                            </a:rPr>
                                            <m:t>𝐭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2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en-US" altLang="ko-KR" sz="16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altLang="ko-KR" sz="16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0</m:t>
                                                </m:r>
                                              </m:e>
                                              <m:e>
                                                <m:r>
                                                  <a:rPr lang="en-US" altLang="ko-KR" sz="16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0</m:t>
                                                </m:r>
                                              </m:e>
                                            </m:mr>
                                          </m:m>
                                        </m:e>
                                        <m:e>
                                          <m:r>
                                            <a:rPr lang="en-US" altLang="ko-KR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4</a:t>
                          </a:r>
                          <a:endParaRPr lang="ko-KR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Angles + …</a:t>
                          </a:r>
                          <a:endParaRPr lang="ko-KR" alt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386707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Affine</a:t>
                          </a:r>
                          <a:endParaRPr lang="ko-KR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ko-KR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2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en-US" altLang="ko-KR" sz="16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altLang="ko-KR" sz="16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𝑎</m:t>
                                                </m:r>
                                              </m:e>
                                              <m:e>
                                                <m:r>
                                                  <a:rPr lang="en-US" altLang="ko-KR" sz="16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𝑏</m:t>
                                                </m:r>
                                              </m:e>
                                            </m:mr>
                                            <m:mr>
                                              <m:e>
                                                <m:r>
                                                  <a:rPr lang="en-US" altLang="ko-KR" sz="16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𝑑</m:t>
                                                </m:r>
                                              </m:e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altLang="ko-KR" sz="16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𝑒</m:t>
                                                </m:r>
                                              </m:e>
                                            </m:mr>
                                          </m:m>
                                        </m:e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1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en-US" altLang="ko-KR" sz="1600" b="1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altLang="ko-KR" sz="16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𝑐</m:t>
                                                </m:r>
                                              </m:e>
                                            </m:mr>
                                            <m:mr>
                                              <m:e>
                                                <m:r>
                                                  <a:rPr lang="en-US" altLang="ko-KR" sz="16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𝑓</m:t>
                                                </m:r>
                                              </m:e>
                                            </m:mr>
                                          </m:m>
                                        </m:e>
                                      </m:mr>
                                      <m:mr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2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en-US" altLang="ko-KR" sz="16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altLang="ko-KR" sz="16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0</m:t>
                                                </m:r>
                                              </m:e>
                                              <m:e>
                                                <m:r>
                                                  <a:rPr lang="en-US" altLang="ko-KR" sz="16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0</m:t>
                                                </m:r>
                                              </m:e>
                                            </m:mr>
                                          </m:m>
                                        </m:e>
                                        <m:e>
                                          <m:r>
                                            <a:rPr lang="en-US" altLang="ko-KR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6</a:t>
                          </a:r>
                          <a:endParaRPr lang="ko-KR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Parallelism + …</a:t>
                          </a:r>
                          <a:endParaRPr lang="ko-KR" alt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746024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Projective</a:t>
                          </a:r>
                          <a:endParaRPr lang="ko-KR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ko-KR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2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en-US" altLang="ko-KR" sz="16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altLang="ko-KR" sz="16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𝑎</m:t>
                                                </m:r>
                                              </m:e>
                                              <m:e>
                                                <m:r>
                                                  <a:rPr lang="en-US" altLang="ko-KR" sz="16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𝑏</m:t>
                                                </m:r>
                                              </m:e>
                                            </m:mr>
                                            <m:mr>
                                              <m:e>
                                                <m:r>
                                                  <a:rPr lang="en-US" altLang="ko-KR" sz="16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𝑑</m:t>
                                                </m:r>
                                              </m:e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altLang="ko-KR" sz="16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𝑒</m:t>
                                                </m:r>
                                              </m:e>
                                            </m:mr>
                                          </m:m>
                                        </m:e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1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en-US" altLang="ko-KR" sz="1600" b="1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altLang="ko-KR" sz="16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𝑐</m:t>
                                                </m:r>
                                              </m:e>
                                            </m:mr>
                                            <m:mr>
                                              <m:e>
                                                <m:r>
                                                  <a:rPr lang="en-US" altLang="ko-KR" sz="16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𝑓</m:t>
                                                </m:r>
                                              </m:e>
                                            </m:mr>
                                          </m:m>
                                        </m:e>
                                      </m:mr>
                                      <m:mr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2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en-US" altLang="ko-KR" sz="16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r>
                                                  <a:rPr lang="en-US" altLang="ko-KR" sz="16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𝑔</m:t>
                                                </m:r>
                                              </m:e>
                                              <m:e>
                                                <m:r>
                                                  <a:rPr lang="en-US" altLang="ko-KR" sz="16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h</m:t>
                                                </m:r>
                                              </m:e>
                                            </m:mr>
                                          </m:m>
                                        </m:e>
                                        <m:e>
                                          <m:r>
                                            <a:rPr lang="en-US" altLang="ko-KR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8</a:t>
                          </a:r>
                          <a:endParaRPr lang="ko-KR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Straight lines</a:t>
                          </a:r>
                          <a:endParaRPr lang="ko-KR" alt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2344554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표 6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2819398" y="3098610"/>
              <a:ext cx="6553203" cy="344030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22981">
                      <a:extLst>
                        <a:ext uri="{9D8B030D-6E8A-4147-A177-3AD203B41FA5}">
                          <a16:colId xmlns:a16="http://schemas.microsoft.com/office/drawing/2014/main" val="177127307"/>
                        </a:ext>
                      </a:extLst>
                    </a:gridCol>
                    <a:gridCol w="1422981">
                      <a:extLst>
                        <a:ext uri="{9D8B030D-6E8A-4147-A177-3AD203B41FA5}">
                          <a16:colId xmlns:a16="http://schemas.microsoft.com/office/drawing/2014/main" val="614873594"/>
                        </a:ext>
                      </a:extLst>
                    </a:gridCol>
                    <a:gridCol w="1802239">
                      <a:extLst>
                        <a:ext uri="{9D8B030D-6E8A-4147-A177-3AD203B41FA5}">
                          <a16:colId xmlns:a16="http://schemas.microsoft.com/office/drawing/2014/main" val="2688668041"/>
                        </a:ext>
                      </a:extLst>
                    </a:gridCol>
                    <a:gridCol w="1905002">
                      <a:extLst>
                        <a:ext uri="{9D8B030D-6E8A-4147-A177-3AD203B41FA5}">
                          <a16:colId xmlns:a16="http://schemas.microsoft.com/office/drawing/2014/main" val="30111905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/>
                            <a:t>Name</a:t>
                          </a:r>
                          <a:endParaRPr lang="ko-KR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/>
                            <a:t>Matrix</a:t>
                          </a:r>
                          <a:endParaRPr lang="ko-KR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/>
                            <a:t>#D.O.F. (# </a:t>
                          </a:r>
                          <a:r>
                            <a:rPr lang="en-US" altLang="ko-KR" sz="1600" dirty="0" err="1" smtClean="0"/>
                            <a:t>params</a:t>
                          </a:r>
                          <a:r>
                            <a:rPr lang="en-US" altLang="ko-KR" sz="1600" dirty="0" smtClean="0"/>
                            <a:t>)</a:t>
                          </a:r>
                          <a:endParaRPr lang="ko-KR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/>
                            <a:t>Preserves</a:t>
                          </a:r>
                          <a:endParaRPr lang="ko-KR" alt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29683237"/>
                      </a:ext>
                    </a:extLst>
                  </a:tr>
                  <a:tr h="506222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/>
                            <a:t>Translation</a:t>
                          </a:r>
                          <a:endParaRPr lang="ko-KR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858" t="-74699" r="-263090" b="-509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/>
                            <a:t>2</a:t>
                          </a:r>
                          <a:endParaRPr lang="ko-KR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/>
                            <a:t>Orientation + …</a:t>
                          </a:r>
                          <a:endParaRPr lang="ko-KR" alt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017617857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/>
                            <a:t>Rigid (Euclidean)</a:t>
                          </a:r>
                          <a:endParaRPr lang="ko-KR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858" t="-152632" r="-263090" b="-345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/>
                            <a:t>3</a:t>
                          </a:r>
                          <a:endParaRPr lang="ko-KR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/>
                            <a:t>Lengths + …</a:t>
                          </a:r>
                          <a:endParaRPr lang="ko-KR" alt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84859194"/>
                      </a:ext>
                    </a:extLst>
                  </a:tr>
                  <a:tr h="506222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/>
                            <a:t>Similarity</a:t>
                          </a:r>
                          <a:endParaRPr lang="ko-KR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858" t="-289157" r="-263090" b="-2951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/>
                            <a:t>4</a:t>
                          </a:r>
                          <a:endParaRPr lang="ko-KR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/>
                            <a:t>Angles + …</a:t>
                          </a:r>
                          <a:endParaRPr lang="ko-KR" alt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38670719"/>
                      </a:ext>
                    </a:extLst>
                  </a:tr>
                  <a:tr h="7239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/>
                            <a:t>Affine</a:t>
                          </a:r>
                          <a:endParaRPr lang="ko-KR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858" t="-271429" r="-263090" b="-1058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/>
                            <a:t>6</a:t>
                          </a:r>
                          <a:endParaRPr lang="ko-KR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/>
                            <a:t>Parallelism + …</a:t>
                          </a:r>
                          <a:endParaRPr lang="ko-KR" alt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74602494"/>
                      </a:ext>
                    </a:extLst>
                  </a:tr>
                  <a:tr h="753999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/>
                            <a:t>Projective</a:t>
                          </a:r>
                          <a:endParaRPr lang="ko-KR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858" t="-356452" r="-263090" b="-16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/>
                            <a:t>8</a:t>
                          </a:r>
                          <a:endParaRPr lang="ko-KR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/>
                            <a:t>Straight lines</a:t>
                          </a:r>
                          <a:endParaRPr lang="ko-KR" alt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2344554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275681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Feature-based alignment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Procedure</a:t>
            </a:r>
          </a:p>
          <a:p>
            <a:pPr lvl="1"/>
            <a:r>
              <a:rPr lang="en-US" dirty="0" smtClean="0"/>
              <a:t>Find a few important feature points (</a:t>
            </a:r>
            <a:r>
              <a:rPr lang="en-US" dirty="0" err="1" smtClean="0"/>
              <a:t>a.k.a</a:t>
            </a:r>
            <a:r>
              <a:rPr lang="en-US" dirty="0" smtClean="0"/>
              <a:t> interest points)</a:t>
            </a:r>
          </a:p>
          <a:p>
            <a:pPr lvl="1"/>
            <a:r>
              <a:rPr lang="en-US" dirty="0" smtClean="0"/>
              <a:t>Match them across two images</a:t>
            </a:r>
          </a:p>
          <a:p>
            <a:pPr lvl="1"/>
            <a:r>
              <a:rPr lang="en-US" dirty="0" smtClean="0"/>
              <a:t>Compute image transformation from the matches (e.g., </a:t>
            </a:r>
            <a:r>
              <a:rPr lang="en-US" dirty="0" err="1" smtClean="0"/>
              <a:t>homography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6CEF450-A108-451D-87D0-7230A4C33092}" type="slidenum">
              <a:rPr lang="en-US" smtClean="0"/>
              <a:t>3</a:t>
            </a:fld>
            <a:endParaRPr lang="en-US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1" y="2590800"/>
            <a:ext cx="8622099" cy="38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37823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Goal – Find points in an image that can be:</a:t>
            </a:r>
          </a:p>
          <a:p>
            <a:pPr lvl="1"/>
            <a:r>
              <a:rPr lang="en-US" dirty="0" smtClean="0"/>
              <a:t>Found in other images</a:t>
            </a:r>
          </a:p>
          <a:p>
            <a:pPr lvl="1"/>
            <a:r>
              <a:rPr lang="en-US" dirty="0" smtClean="0"/>
              <a:t>Found precisely – well localized</a:t>
            </a:r>
          </a:p>
          <a:p>
            <a:pPr lvl="1"/>
            <a:r>
              <a:rPr lang="en-US" dirty="0" smtClean="0"/>
              <a:t>Found reliably – well matched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6CEF450-A108-451D-87D0-7230A4C33092}" type="slidenum">
              <a:rPr lang="en-US" smtClean="0"/>
              <a:t>4</a:t>
            </a:fld>
            <a:endParaRPr lang="en-US"/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1" y="2590800"/>
            <a:ext cx="8622099" cy="38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69645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matching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have matches now.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Can we estimate a transformation now?</a:t>
            </a:r>
          </a:p>
          <a:p>
            <a:pPr lvl="1"/>
            <a:r>
              <a:rPr lang="en-US" dirty="0" smtClean="0"/>
              <a:t>No. Because of outliers (wrongly matched pairs)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6CEF450-A108-451D-87D0-7230A4C33092}" type="slidenum">
              <a:rPr lang="en-US" smtClean="0"/>
              <a:t>5</a:t>
            </a:fld>
            <a:endParaRPr lang="en-US"/>
          </a:p>
        </p:txBody>
      </p:sp>
      <p:pic>
        <p:nvPicPr>
          <p:cNvPr id="17410" name="Picture 2" descr="Image result for feature matchi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5986" y="1295400"/>
            <a:ext cx="5941814" cy="3976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58207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Outlier rejection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have to exclude outliers from estimating a transformation</a:t>
            </a:r>
          </a:p>
          <a:p>
            <a:r>
              <a:rPr lang="en-US" dirty="0" smtClean="0"/>
              <a:t>How?</a:t>
            </a:r>
          </a:p>
          <a:p>
            <a:r>
              <a:rPr lang="en-US" dirty="0" smtClean="0"/>
              <a:t>RANSAC</a:t>
            </a:r>
          </a:p>
          <a:p>
            <a:pPr lvl="1"/>
            <a:r>
              <a:rPr lang="en-US" b="1" dirty="0" err="1" smtClean="0"/>
              <a:t>RAN</a:t>
            </a:r>
            <a:r>
              <a:rPr lang="en-US" dirty="0" err="1" smtClean="0"/>
              <a:t>dom</a:t>
            </a:r>
            <a:r>
              <a:rPr lang="en-US" dirty="0" smtClean="0"/>
              <a:t> </a:t>
            </a:r>
            <a:r>
              <a:rPr lang="en-US" b="1" dirty="0" err="1" smtClean="0"/>
              <a:t>SA</a:t>
            </a:r>
            <a:r>
              <a:rPr lang="en-US" dirty="0" err="1" smtClean="0"/>
              <a:t>mple</a:t>
            </a:r>
            <a:r>
              <a:rPr lang="en-US" dirty="0" smtClean="0"/>
              <a:t> </a:t>
            </a:r>
            <a:r>
              <a:rPr lang="en-US" b="1" dirty="0" smtClean="0"/>
              <a:t>C</a:t>
            </a:r>
            <a:r>
              <a:rPr lang="en-US" dirty="0" smtClean="0"/>
              <a:t>onsensus</a:t>
            </a:r>
          </a:p>
          <a:p>
            <a:pPr lvl="1"/>
            <a:r>
              <a:rPr lang="en-US" dirty="0" smtClean="0"/>
              <a:t>Most widely used outlier rejection method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6CEF450-A108-451D-87D0-7230A4C3309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0544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– feature detection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EF450-A108-451D-87D0-7230A4C33092}" type="slidenum">
              <a:rPr lang="en-US" smtClean="0"/>
              <a:t>7</a:t>
            </a:fld>
            <a:endParaRPr lang="en-US"/>
          </a:p>
        </p:txBody>
      </p:sp>
      <p:pic>
        <p:nvPicPr>
          <p:cNvPr id="5" name="Picture 2" descr="SIFT2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72201" y="3924300"/>
            <a:ext cx="3675063" cy="266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3" descr="SIFT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62201" y="3924301"/>
            <a:ext cx="3675063" cy="266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4" descr="image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362200" y="1143000"/>
            <a:ext cx="3676650" cy="266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5" descr="image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172200" y="1143000"/>
            <a:ext cx="3676650" cy="266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275379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52400"/>
            <a:ext cx="8686800" cy="762000"/>
          </a:xfrm>
        </p:spPr>
        <p:txBody>
          <a:bodyPr/>
          <a:lstStyle/>
          <a:p>
            <a:r>
              <a:rPr lang="en-US" dirty="0" smtClean="0"/>
              <a:t>Example – feature matching &amp;</a:t>
            </a:r>
            <a:br>
              <a:rPr lang="en-US" dirty="0" smtClean="0"/>
            </a:br>
            <a:r>
              <a:rPr lang="en-US" dirty="0" err="1" smtClean="0"/>
              <a:t>homography</a:t>
            </a:r>
            <a:r>
              <a:rPr lang="en-US" dirty="0" smtClean="0"/>
              <a:t> estimation using RANSAC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EF450-A108-451D-87D0-7230A4C33092}" type="slidenum">
              <a:rPr lang="en-US" smtClean="0"/>
              <a:t>8</a:t>
            </a:fld>
            <a:endParaRPr lang="en-US"/>
          </a:p>
        </p:txBody>
      </p:sp>
      <p:pic>
        <p:nvPicPr>
          <p:cNvPr id="4" name="Picture 2" descr="image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62200" y="1143000"/>
            <a:ext cx="3676650" cy="266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 descr="image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72200" y="1143000"/>
            <a:ext cx="3676650" cy="266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matches1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362201" y="3921125"/>
            <a:ext cx="3675063" cy="266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matches2"/>
          <p:cNvPicPr>
            <a:picLocks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167438" y="3921125"/>
            <a:ext cx="3675062" cy="266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376998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52400"/>
            <a:ext cx="8686800" cy="838200"/>
          </a:xfrm>
        </p:spPr>
        <p:txBody>
          <a:bodyPr/>
          <a:lstStyle/>
          <a:p>
            <a:r>
              <a:rPr lang="en-US" dirty="0" smtClean="0"/>
              <a:t>Example – align two images using estimated </a:t>
            </a:r>
            <a:r>
              <a:rPr lang="en-US" dirty="0" err="1" smtClean="0"/>
              <a:t>homography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EF450-A108-451D-87D0-7230A4C33092}" type="slidenum">
              <a:rPr lang="en-US" smtClean="0"/>
              <a:t>9</a:t>
            </a:fld>
            <a:endParaRPr lang="en-US"/>
          </a:p>
        </p:txBody>
      </p:sp>
      <p:pic>
        <p:nvPicPr>
          <p:cNvPr id="4" name="Picture 2" descr="image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62200" y="1143000"/>
            <a:ext cx="3676650" cy="266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 descr="image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72200" y="1143000"/>
            <a:ext cx="3676650" cy="266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homography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62314" y="3922714"/>
            <a:ext cx="5691187" cy="284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5715001" y="3519965"/>
            <a:ext cx="739775" cy="451485"/>
          </a:xfrm>
          <a:prstGeom prst="downArrow">
            <a:avLst>
              <a:gd name="adj1" fmla="val 50000"/>
              <a:gd name="adj2" fmla="val 36856"/>
            </a:avLst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" name="Rectangular Callout 7"/>
          <p:cNvSpPr/>
          <p:nvPr/>
        </p:nvSpPr>
        <p:spPr>
          <a:xfrm>
            <a:off x="1828800" y="3922713"/>
            <a:ext cx="2286000" cy="914400"/>
          </a:xfrm>
          <a:prstGeom prst="wedgeRectCallout">
            <a:avLst>
              <a:gd name="adj1" fmla="val 92321"/>
              <a:gd name="adj2" fmla="val 28215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How can we remove this seam?</a:t>
            </a:r>
          </a:p>
        </p:txBody>
      </p:sp>
    </p:spTree>
    <p:extLst>
      <p:ext uri="{BB962C8B-B14F-4D97-AF65-F5344CB8AC3E}">
        <p14:creationId xmlns:p14="http://schemas.microsoft.com/office/powerpoint/2010/main" val="524421155"/>
      </p:ext>
    </p:extLst>
  </p:cSld>
  <p:clrMapOvr>
    <a:masterClrMapping/>
  </p:clrMapOvr>
</p:sld>
</file>

<file path=ppt/theme/theme1.xml><?xml version="1.0" encoding="utf-8"?>
<a:theme xmlns:a="http://schemas.openxmlformats.org/drawingml/2006/main" name="테마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Roboto Black / Light">
      <a:majorFont>
        <a:latin typeface="Roboto Black"/>
        <a:ea typeface="나눔스퀘어 ExtraBold"/>
        <a:cs typeface=""/>
      </a:majorFont>
      <a:minorFont>
        <a:latin typeface="Roboto Light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테마1" id="{E01AA44A-8D56-402B-B393-8014452D2706}" vid="{210EC469-5668-4095-BA82-CF71F2276376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테마1</Template>
  <TotalTime>4272</TotalTime>
  <Words>307</Words>
  <Application>Microsoft Office PowerPoint</Application>
  <PresentationFormat>와이드스크린</PresentationFormat>
  <Paragraphs>76</Paragraphs>
  <Slides>9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7" baseType="lpstr">
      <vt:lpstr>나눔스퀘어 ExtraBold</vt:lpstr>
      <vt:lpstr>나눔스퀘어 Light</vt:lpstr>
      <vt:lpstr>Malgun Gothic</vt:lpstr>
      <vt:lpstr>Arial</vt:lpstr>
      <vt:lpstr>Cambria Math</vt:lpstr>
      <vt:lpstr>Roboto Black</vt:lpstr>
      <vt:lpstr>Roboto Light</vt:lpstr>
      <vt:lpstr>테마1</vt:lpstr>
      <vt:lpstr>Image Alignment</vt:lpstr>
      <vt:lpstr>2D image transformations</vt:lpstr>
      <vt:lpstr>Feature-based alignment</vt:lpstr>
      <vt:lpstr>Feature detection</vt:lpstr>
      <vt:lpstr>Feature matching</vt:lpstr>
      <vt:lpstr>Outlier rejection</vt:lpstr>
      <vt:lpstr>Example – feature detection</vt:lpstr>
      <vt:lpstr>Example – feature matching &amp; homography estimation using RANSAC</vt:lpstr>
      <vt:lpstr>Example – align two images using estimated homography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Classification Network</dc:title>
  <cp:lastModifiedBy> </cp:lastModifiedBy>
  <cp:revision>230</cp:revision>
  <dcterms:modified xsi:type="dcterms:W3CDTF">2020-10-12T17:37:29Z</dcterms:modified>
</cp:coreProperties>
</file>