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9" r:id="rId2"/>
    <p:sldId id="314" r:id="rId3"/>
    <p:sldId id="337" r:id="rId4"/>
    <p:sldId id="404" r:id="rId5"/>
    <p:sldId id="405" r:id="rId6"/>
    <p:sldId id="406" r:id="rId7"/>
    <p:sldId id="354" r:id="rId8"/>
    <p:sldId id="396" r:id="rId9"/>
    <p:sldId id="355" r:id="rId10"/>
    <p:sldId id="397" r:id="rId11"/>
    <p:sldId id="360" r:id="rId12"/>
    <p:sldId id="361" r:id="rId13"/>
    <p:sldId id="362" r:id="rId14"/>
    <p:sldId id="363" r:id="rId15"/>
    <p:sldId id="364" r:id="rId16"/>
    <p:sldId id="365" r:id="rId17"/>
    <p:sldId id="382" r:id="rId18"/>
    <p:sldId id="384" r:id="rId19"/>
    <p:sldId id="394" r:id="rId20"/>
    <p:sldId id="4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22A02-0BEC-4E6D-A5AC-4DD3C2E62FFD}" v="1" dt="2020-08-11T04:20:44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다혜" userId="d7gdUXBrf1VM7NrQzULcseZFqY7t+Gg57r93utIcUQs=" providerId="None" clId="Web-{2ED22A02-0BEC-4E6D-A5AC-4DD3C2E62FFD}"/>
    <pc:docChg chg="modSld">
      <pc:chgData name="정다혜" userId="d7gdUXBrf1VM7NrQzULcseZFqY7t+Gg57r93utIcUQs=" providerId="None" clId="Web-{2ED22A02-0BEC-4E6D-A5AC-4DD3C2E62FFD}" dt="2020-08-11T04:20:44.309" v="0"/>
      <pc:docMkLst>
        <pc:docMk/>
      </pc:docMkLst>
      <pc:sldChg chg="addSp modSp">
        <pc:chgData name="정다혜" userId="d7gdUXBrf1VM7NrQzULcseZFqY7t+Gg57r93utIcUQs=" providerId="None" clId="Web-{2ED22A02-0BEC-4E6D-A5AC-4DD3C2E62FFD}" dt="2020-08-11T04:20:44.309" v="0"/>
        <pc:sldMkLst>
          <pc:docMk/>
          <pc:sldMk cId="3377275234" sldId="359"/>
        </pc:sldMkLst>
        <pc:picChg chg="add mod">
          <ac:chgData name="정다혜" userId="d7gdUXBrf1VM7NrQzULcseZFqY7t+Gg57r93utIcUQs=" providerId="None" clId="Web-{2ED22A02-0BEC-4E6D-A5AC-4DD3C2E62FFD}" dt="2020-08-11T04:20:44.309" v="0"/>
          <ac:picMkLst>
            <pc:docMk/>
            <pc:sldMk cId="3377275234" sldId="359"/>
            <ac:picMk id="2" creationId="{CBF54A7E-BDC2-4673-9FB8-5B05995DE0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분할 정복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그래프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6" y="1048829"/>
            <a:ext cx="6042726" cy="5318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58037" y="1660336"/>
            <a:ext cx="4710223" cy="3347600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Power(</a:t>
            </a:r>
            <a:r>
              <a:rPr lang="en-US" altLang="ko-KR" dirty="0" err="1"/>
              <a:t>n,k</a:t>
            </a:r>
            <a:r>
              <a:rPr lang="en-US" altLang="ko-KR" sz="1600" dirty="0"/>
              <a:t>): </a:t>
            </a:r>
            <a:r>
              <a:rPr lang="en-US" altLang="ko-KR" sz="1600" dirty="0" err="1"/>
              <a:t>n^k</a:t>
            </a:r>
            <a:r>
              <a:rPr lang="ko-KR" altLang="en-US" sz="1600" dirty="0"/>
              <a:t>를 </a:t>
            </a:r>
            <a:r>
              <a:rPr lang="en-US" altLang="ko-KR" sz="1600" dirty="0"/>
              <a:t>20100110</a:t>
            </a:r>
            <a:r>
              <a:rPr lang="ko-KR" altLang="en-US" sz="1600" dirty="0"/>
              <a:t>으로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나눈 나머지를 반환하는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accent1">
                        <a:lumMod val="75000"/>
                      </a:schemeClr>
                    </a:solidFill>
                  </a:rPr>
                  <a:t>02.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ko-KR" alt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효율적으로 계산하기</a:t>
                </a: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blipFill rotWithShape="1">
                <a:blip r:embed="rId3"/>
                <a:stretch>
                  <a:fillRect t="-129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70550" y="1653265"/>
            <a:ext cx="2891833" cy="2190270"/>
            <a:chOff x="2625971" y="1066482"/>
            <a:chExt cx="3390899" cy="2568262"/>
          </a:xfrm>
        </p:grpSpPr>
        <p:sp>
          <p:nvSpPr>
            <p:cNvPr id="35" name="타원 34"/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0" name="직선 화살표 연결선 39"/>
            <p:cNvCxnSpPr>
              <a:stCxn id="35" idx="6"/>
              <a:endCxn id="37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5" idx="4"/>
              <a:endCxn id="39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7" idx="5"/>
              <a:endCxn id="38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7" idx="3"/>
              <a:endCxn id="39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9" idx="6"/>
              <a:endCxn id="38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013972" y="4312519"/>
            <a:ext cx="2891833" cy="2190270"/>
            <a:chOff x="6890250" y="3934527"/>
            <a:chExt cx="3390899" cy="2568262"/>
          </a:xfrm>
        </p:grpSpPr>
        <p:sp>
          <p:nvSpPr>
            <p:cNvPr id="65" name="타원 64"/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69" name="직선 연결선 68"/>
            <p:cNvCxnSpPr>
              <a:stCxn id="66" idx="2"/>
              <a:endCxn id="6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6" idx="5"/>
              <a:endCxn id="6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6" idx="3"/>
              <a:endCxn id="6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7" idx="3"/>
              <a:endCxn id="6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4270550" y="4312519"/>
            <a:ext cx="2891833" cy="2190270"/>
            <a:chOff x="2625971" y="3934527"/>
            <a:chExt cx="3390899" cy="2568262"/>
          </a:xfrm>
        </p:grpSpPr>
        <p:sp>
          <p:nvSpPr>
            <p:cNvPr id="74" name="타원 73"/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78" name="직선 화살표 연결선 77"/>
            <p:cNvCxnSpPr>
              <a:stCxn id="74" idx="6"/>
              <a:endCxn id="7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4" idx="4"/>
              <a:endCxn id="7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5" idx="5"/>
              <a:endCxn id="7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3"/>
              <a:endCxn id="7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6"/>
              <a:endCxn id="7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8013972" y="1653265"/>
            <a:ext cx="2891833" cy="2190270"/>
            <a:chOff x="6890250" y="1066482"/>
            <a:chExt cx="3390899" cy="2568262"/>
          </a:xfrm>
        </p:grpSpPr>
        <p:sp>
          <p:nvSpPr>
            <p:cNvPr id="85" name="타원 84"/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89" name="직선 연결선 88"/>
            <p:cNvCxnSpPr>
              <a:stCxn id="86" idx="3"/>
              <a:endCxn id="88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6" idx="2"/>
              <a:endCxn id="85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6" idx="5"/>
              <a:endCxn id="87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7" idx="3"/>
              <a:endCxn id="88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7540485" y="954522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1946425" y="4079631"/>
            <a:ext cx="9505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95696" y="1033608"/>
            <a:ext cx="340611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방향성 그래프 </a:t>
            </a:r>
            <a:r>
              <a:rPr lang="en-US" altLang="ko-KR" dirty="0"/>
              <a:t>(Directed graph)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40485" y="1033608"/>
            <a:ext cx="391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무방향성</a:t>
            </a:r>
            <a:r>
              <a:rPr lang="ko-KR" altLang="en-US" dirty="0"/>
              <a:t> 그래프 </a:t>
            </a:r>
            <a:r>
              <a:rPr lang="en-US" altLang="ko-KR" dirty="0"/>
              <a:t>(Undirected graph)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043977" y="2560499"/>
            <a:ext cx="207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가중치 그래프</a:t>
            </a:r>
            <a:endParaRPr lang="en-US" altLang="ko-KR" dirty="0"/>
          </a:p>
          <a:p>
            <a:pPr algn="ctr"/>
            <a:r>
              <a:rPr lang="en-US" altLang="ko-KR" dirty="0"/>
              <a:t>(Weighted graph)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946425" y="5142327"/>
            <a:ext cx="227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비가중치</a:t>
            </a:r>
            <a:r>
              <a:rPr lang="ko-KR" altLang="en-US" dirty="0"/>
              <a:t> 그래프</a:t>
            </a:r>
            <a:endParaRPr lang="en-US" altLang="ko-KR" dirty="0"/>
          </a:p>
          <a:p>
            <a:pPr algn="ctr"/>
            <a:r>
              <a:rPr lang="en-US" altLang="ko-KR" dirty="0"/>
              <a:t>(Unweighted 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 </a:t>
            </a:r>
            <a:r>
              <a:rPr lang="en-US" altLang="ko-KR" sz="360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360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행렬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521575" y="951073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</p:cNvCxnSpPr>
          <p:nvPr/>
        </p:nvCxnSpPr>
        <p:spPr>
          <a:xfrm flipH="1">
            <a:off x="1340401" y="3721159"/>
            <a:ext cx="10441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3957133" y="1294846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3957133" y="4164813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9476882" y="1294846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9476129" y="4126343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B24EC7-2CCC-4D9B-A9B3-40272A6E38F7}"/>
              </a:ext>
            </a:extLst>
          </p:cNvPr>
          <p:cNvGrpSpPr/>
          <p:nvPr/>
        </p:nvGrpSpPr>
        <p:grpSpPr>
          <a:xfrm>
            <a:off x="1289230" y="1468758"/>
            <a:ext cx="2436514" cy="1845412"/>
            <a:chOff x="2625971" y="1066482"/>
            <a:chExt cx="3390899" cy="256826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6DBFF0A-1854-4D49-BE2E-0709D287C6AC}"/>
                </a:ext>
              </a:extLst>
            </p:cNvPr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0341A7-2E6D-4CC5-8B1F-D2E6F9674D59}"/>
                </a:ext>
              </a:extLst>
            </p:cNvPr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4EAA51-E2BD-47E9-93AC-66BEB3B4C0A2}"/>
                </a:ext>
              </a:extLst>
            </p:cNvPr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83451C-B07E-491B-9C5C-BC9F0914D066}"/>
                </a:ext>
              </a:extLst>
            </p:cNvPr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292913-2AB5-4732-B409-9B714D76D5A0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FF23728-4D22-4741-AC47-4565B14412CE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F1C6FA-84CB-4F25-BB8B-0C277CF5113E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A40BE7-282C-4C1D-85F2-2FFA1D5A4E78}"/>
                </a:ext>
              </a:extLst>
            </p:cNvPr>
            <p:cNvCxnSpPr>
              <a:stCxn id="16" idx="3"/>
              <a:endCxn id="18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BAC4A4-EC1C-4620-B35A-BAC2A70AC5B3}"/>
                </a:ext>
              </a:extLst>
            </p:cNvPr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356FB57-FE7A-42BC-8A8F-9CE49A6CFEF9}"/>
                </a:ext>
              </a:extLst>
            </p:cNvPr>
            <p:cNvCxnSpPr>
              <a:stCxn id="18" idx="6"/>
              <a:endCxn id="17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564B0-1218-4CE7-950E-9EF664C9459D}"/>
                </a:ext>
              </a:extLst>
            </p:cNvPr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9F3C7-A7DF-48CF-A9FD-81BA205D6E05}"/>
                </a:ext>
              </a:extLst>
            </p:cNvPr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37066-3EEB-4D63-9BBE-39477C6E3426}"/>
                </a:ext>
              </a:extLst>
            </p:cNvPr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EC27B1-E0A3-42E2-84C1-5CE597DC7721}"/>
                </a:ext>
              </a:extLst>
            </p:cNvPr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4C6ACA-BDD8-4510-A9FC-1098551E1112}"/>
                </a:ext>
              </a:extLst>
            </p:cNvPr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E9FB9-C5A0-4458-8A63-B56F64951B0B}"/>
                </a:ext>
              </a:extLst>
            </p:cNvPr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32A980-7BF5-43A9-BA8A-BCB88F902243}"/>
              </a:ext>
            </a:extLst>
          </p:cNvPr>
          <p:cNvGrpSpPr/>
          <p:nvPr/>
        </p:nvGrpSpPr>
        <p:grpSpPr>
          <a:xfrm>
            <a:off x="6774279" y="1442697"/>
            <a:ext cx="2436514" cy="1845412"/>
            <a:chOff x="6890250" y="1066482"/>
            <a:chExt cx="3390899" cy="25682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8FAFB9-4072-43D2-A16A-CD8A83B384B5}"/>
                </a:ext>
              </a:extLst>
            </p:cNvPr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BE7F13A-F578-4DBD-89B9-733C8A24376D}"/>
                </a:ext>
              </a:extLst>
            </p:cNvPr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0CA05B-F553-4867-9A45-264651810F20}"/>
                </a:ext>
              </a:extLst>
            </p:cNvPr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48E2BB-9DAC-4DC9-BB9C-9A4ADB314965}"/>
                </a:ext>
              </a:extLst>
            </p:cNvPr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829F04E-5B52-4704-A9A0-60F4ABACD008}"/>
                </a:ext>
              </a:extLst>
            </p:cNvPr>
            <p:cNvCxnSpPr>
              <a:stCxn id="33" idx="3"/>
              <a:endCxn id="35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0C149F7-EA80-4DD3-B684-F674833B52F5}"/>
                </a:ext>
              </a:extLst>
            </p:cNvPr>
            <p:cNvCxnSpPr>
              <a:stCxn id="33" idx="2"/>
              <a:endCxn id="32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CF7F6F-9412-4D53-8F88-940F1E326B0F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1FCD304-9207-45C9-9EBE-E92B8FB37075}"/>
                </a:ext>
              </a:extLst>
            </p:cNvPr>
            <p:cNvCxnSpPr>
              <a:stCxn id="34" idx="3"/>
              <a:endCxn id="35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C0CE89-2345-48E0-A3AE-540231679A33}"/>
                </a:ext>
              </a:extLst>
            </p:cNvPr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62178E-6CF1-43AC-B7DF-B6FFE8C6A574}"/>
                </a:ext>
              </a:extLst>
            </p:cNvPr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36EE48-E526-4700-AAF5-818A2065DBF8}"/>
                </a:ext>
              </a:extLst>
            </p:cNvPr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C09241-A597-41EA-84B2-E3C523ACAB47}"/>
                </a:ext>
              </a:extLst>
            </p:cNvPr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0445EEC-21CE-4EF6-B42E-5B79D388923A}"/>
              </a:ext>
            </a:extLst>
          </p:cNvPr>
          <p:cNvGrpSpPr/>
          <p:nvPr/>
        </p:nvGrpSpPr>
        <p:grpSpPr>
          <a:xfrm>
            <a:off x="6823868" y="4278941"/>
            <a:ext cx="2436514" cy="1845412"/>
            <a:chOff x="6890250" y="3934527"/>
            <a:chExt cx="3390899" cy="2568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687E80-A471-4E70-9BA7-B8BC60755DAA}"/>
                </a:ext>
              </a:extLst>
            </p:cNvPr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7DBE0B-D53F-493F-A2CE-80F77A592880}"/>
                </a:ext>
              </a:extLst>
            </p:cNvPr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6527B62-FFA5-4FBF-9A97-A2C01B6337F5}"/>
                </a:ext>
              </a:extLst>
            </p:cNvPr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1F5C565-89F0-4559-A9B2-59DE5D69483A}"/>
                </a:ext>
              </a:extLst>
            </p:cNvPr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F060883-C00B-4CF6-9B19-D6472852E1E7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EA5277-BF8C-4444-A518-BC49483EE96E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AFB8EA2-9969-4960-BEB3-8C69029AE308}"/>
                </a:ext>
              </a:extLst>
            </p:cNvPr>
            <p:cNvCxnSpPr>
              <a:stCxn id="46" idx="3"/>
              <a:endCxn id="4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EB075E1-BF49-4BA7-A425-A95D3EAB7524}"/>
                </a:ext>
              </a:extLst>
            </p:cNvPr>
            <p:cNvCxnSpPr>
              <a:stCxn id="47" idx="3"/>
              <a:endCxn id="4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1A85B-8B14-448F-8551-4AF5040A9E1B}"/>
              </a:ext>
            </a:extLst>
          </p:cNvPr>
          <p:cNvGrpSpPr/>
          <p:nvPr/>
        </p:nvGrpSpPr>
        <p:grpSpPr>
          <a:xfrm>
            <a:off x="1340400" y="4370310"/>
            <a:ext cx="2436514" cy="1845412"/>
            <a:chOff x="2625971" y="3934527"/>
            <a:chExt cx="3390899" cy="2568262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DF73409-61DC-4C7E-ABF0-2BD799A1EEAD}"/>
                </a:ext>
              </a:extLst>
            </p:cNvPr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058DF2F-4F7B-46B0-BD47-E77DBEC2CA66}"/>
                </a:ext>
              </a:extLst>
            </p:cNvPr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3DAA740-9DCC-48B7-8709-0A87B313FE88}"/>
                </a:ext>
              </a:extLst>
            </p:cNvPr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76AD257-DFA3-4DCA-9AC1-CBE561063E73}"/>
                </a:ext>
              </a:extLst>
            </p:cNvPr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9B620C-2D10-4168-B69F-AAA13946C02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F5B8501-0869-431C-912C-EC6247EF2BCC}"/>
                </a:ext>
              </a:extLst>
            </p:cNvPr>
            <p:cNvCxnSpPr>
              <a:stCxn id="54" idx="4"/>
              <a:endCxn id="5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4DA50F5-4D1C-445F-9168-57E105B5FD1C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9EC1B9F-C3C3-494A-8E3C-423FBDC681AD}"/>
                </a:ext>
              </a:extLst>
            </p:cNvPr>
            <p:cNvCxnSpPr>
              <a:stCxn id="55" idx="3"/>
              <a:endCxn id="5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CEC0C6-80DE-4245-8142-630168435700}"/>
                </a:ext>
              </a:extLst>
            </p:cNvPr>
            <p:cNvCxnSpPr>
              <a:stCxn id="57" idx="6"/>
              <a:endCxn id="5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B767C3D-14C7-41D6-90BD-C4EBEF6813DD}"/>
                </a:ext>
              </a:extLst>
            </p:cNvPr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070517" y="951073"/>
            <a:ext cx="5319132" cy="26173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407" y="98922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521575" y="951073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</p:cNvCxnSpPr>
          <p:nvPr/>
        </p:nvCxnSpPr>
        <p:spPr>
          <a:xfrm flipH="1">
            <a:off x="1340401" y="3721159"/>
            <a:ext cx="10441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B24EC7-2CCC-4D9B-A9B3-40272A6E38F7}"/>
              </a:ext>
            </a:extLst>
          </p:cNvPr>
          <p:cNvGrpSpPr/>
          <p:nvPr/>
        </p:nvGrpSpPr>
        <p:grpSpPr>
          <a:xfrm>
            <a:off x="1289230" y="1468758"/>
            <a:ext cx="2436514" cy="1845412"/>
            <a:chOff x="2625971" y="1066482"/>
            <a:chExt cx="3390899" cy="256826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6DBFF0A-1854-4D49-BE2E-0709D287C6AC}"/>
                </a:ext>
              </a:extLst>
            </p:cNvPr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0341A7-2E6D-4CC5-8B1F-D2E6F9674D59}"/>
                </a:ext>
              </a:extLst>
            </p:cNvPr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4EAA51-E2BD-47E9-93AC-66BEB3B4C0A2}"/>
                </a:ext>
              </a:extLst>
            </p:cNvPr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83451C-B07E-491B-9C5C-BC9F0914D066}"/>
                </a:ext>
              </a:extLst>
            </p:cNvPr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292913-2AB5-4732-B409-9B714D76D5A0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FF23728-4D22-4741-AC47-4565B14412CE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F1C6FA-84CB-4F25-BB8B-0C277CF5113E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A40BE7-282C-4C1D-85F2-2FFA1D5A4E78}"/>
                </a:ext>
              </a:extLst>
            </p:cNvPr>
            <p:cNvCxnSpPr>
              <a:stCxn id="16" idx="3"/>
              <a:endCxn id="18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BAC4A4-EC1C-4620-B35A-BAC2A70AC5B3}"/>
                </a:ext>
              </a:extLst>
            </p:cNvPr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356FB57-FE7A-42BC-8A8F-9CE49A6CFEF9}"/>
                </a:ext>
              </a:extLst>
            </p:cNvPr>
            <p:cNvCxnSpPr>
              <a:stCxn id="18" idx="6"/>
              <a:endCxn id="17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564B0-1218-4CE7-950E-9EF664C9459D}"/>
                </a:ext>
              </a:extLst>
            </p:cNvPr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9F3C7-A7DF-48CF-A9FD-81BA205D6E05}"/>
                </a:ext>
              </a:extLst>
            </p:cNvPr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37066-3EEB-4D63-9BBE-39477C6E3426}"/>
                </a:ext>
              </a:extLst>
            </p:cNvPr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EC27B1-E0A3-42E2-84C1-5CE597DC7721}"/>
                </a:ext>
              </a:extLst>
            </p:cNvPr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4C6ACA-BDD8-4510-A9FC-1098551E1112}"/>
                </a:ext>
              </a:extLst>
            </p:cNvPr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E9FB9-C5A0-4458-8A63-B56F64951B0B}"/>
                </a:ext>
              </a:extLst>
            </p:cNvPr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32A980-7BF5-43A9-BA8A-BCB88F902243}"/>
              </a:ext>
            </a:extLst>
          </p:cNvPr>
          <p:cNvGrpSpPr/>
          <p:nvPr/>
        </p:nvGrpSpPr>
        <p:grpSpPr>
          <a:xfrm>
            <a:off x="6774279" y="1442697"/>
            <a:ext cx="2436514" cy="1845412"/>
            <a:chOff x="6890250" y="1066482"/>
            <a:chExt cx="3390899" cy="25682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8FAFB9-4072-43D2-A16A-CD8A83B384B5}"/>
                </a:ext>
              </a:extLst>
            </p:cNvPr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BE7F13A-F578-4DBD-89B9-733C8A24376D}"/>
                </a:ext>
              </a:extLst>
            </p:cNvPr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0CA05B-F553-4867-9A45-264651810F20}"/>
                </a:ext>
              </a:extLst>
            </p:cNvPr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48E2BB-9DAC-4DC9-BB9C-9A4ADB314965}"/>
                </a:ext>
              </a:extLst>
            </p:cNvPr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829F04E-5B52-4704-A9A0-60F4ABACD008}"/>
                </a:ext>
              </a:extLst>
            </p:cNvPr>
            <p:cNvCxnSpPr>
              <a:stCxn id="33" idx="3"/>
              <a:endCxn id="35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0C149F7-EA80-4DD3-B684-F674833B52F5}"/>
                </a:ext>
              </a:extLst>
            </p:cNvPr>
            <p:cNvCxnSpPr>
              <a:stCxn id="33" idx="2"/>
              <a:endCxn id="32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CF7F6F-9412-4D53-8F88-940F1E326B0F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1FCD304-9207-45C9-9EBE-E92B8FB37075}"/>
                </a:ext>
              </a:extLst>
            </p:cNvPr>
            <p:cNvCxnSpPr>
              <a:stCxn id="34" idx="3"/>
              <a:endCxn id="35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C0CE89-2345-48E0-A3AE-540231679A33}"/>
                </a:ext>
              </a:extLst>
            </p:cNvPr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62178E-6CF1-43AC-B7DF-B6FFE8C6A574}"/>
                </a:ext>
              </a:extLst>
            </p:cNvPr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36EE48-E526-4700-AAF5-818A2065DBF8}"/>
                </a:ext>
              </a:extLst>
            </p:cNvPr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C09241-A597-41EA-84B2-E3C523ACAB47}"/>
                </a:ext>
              </a:extLst>
            </p:cNvPr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0445EEC-21CE-4EF6-B42E-5B79D388923A}"/>
              </a:ext>
            </a:extLst>
          </p:cNvPr>
          <p:cNvGrpSpPr/>
          <p:nvPr/>
        </p:nvGrpSpPr>
        <p:grpSpPr>
          <a:xfrm>
            <a:off x="6823868" y="4278941"/>
            <a:ext cx="2436514" cy="1845412"/>
            <a:chOff x="6890250" y="3934527"/>
            <a:chExt cx="3390899" cy="2568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687E80-A471-4E70-9BA7-B8BC60755DAA}"/>
                </a:ext>
              </a:extLst>
            </p:cNvPr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7DBE0B-D53F-493F-A2CE-80F77A592880}"/>
                </a:ext>
              </a:extLst>
            </p:cNvPr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6527B62-FFA5-4FBF-9A97-A2C01B6337F5}"/>
                </a:ext>
              </a:extLst>
            </p:cNvPr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1F5C565-89F0-4559-A9B2-59DE5D69483A}"/>
                </a:ext>
              </a:extLst>
            </p:cNvPr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F060883-C00B-4CF6-9B19-D6472852E1E7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EA5277-BF8C-4444-A518-BC49483EE96E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AFB8EA2-9969-4960-BEB3-8C69029AE308}"/>
                </a:ext>
              </a:extLst>
            </p:cNvPr>
            <p:cNvCxnSpPr>
              <a:stCxn id="46" idx="3"/>
              <a:endCxn id="4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EB075E1-BF49-4BA7-A425-A95D3EAB7524}"/>
                </a:ext>
              </a:extLst>
            </p:cNvPr>
            <p:cNvCxnSpPr>
              <a:stCxn id="47" idx="3"/>
              <a:endCxn id="4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1A85B-8B14-448F-8551-4AF5040A9E1B}"/>
              </a:ext>
            </a:extLst>
          </p:cNvPr>
          <p:cNvGrpSpPr/>
          <p:nvPr/>
        </p:nvGrpSpPr>
        <p:grpSpPr>
          <a:xfrm>
            <a:off x="1340400" y="4370310"/>
            <a:ext cx="2436514" cy="1845412"/>
            <a:chOff x="2625971" y="3934527"/>
            <a:chExt cx="3390899" cy="2568262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DF73409-61DC-4C7E-ABF0-2BD799A1EEAD}"/>
                </a:ext>
              </a:extLst>
            </p:cNvPr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058DF2F-4F7B-46B0-BD47-E77DBEC2CA66}"/>
                </a:ext>
              </a:extLst>
            </p:cNvPr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3DAA740-9DCC-48B7-8709-0A87B313FE88}"/>
                </a:ext>
              </a:extLst>
            </p:cNvPr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76AD257-DFA3-4DCA-9AC1-CBE561063E73}"/>
                </a:ext>
              </a:extLst>
            </p:cNvPr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9B620C-2D10-4168-B69F-AAA13946C02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F5B8501-0869-431C-912C-EC6247EF2BCC}"/>
                </a:ext>
              </a:extLst>
            </p:cNvPr>
            <p:cNvCxnSpPr>
              <a:stCxn id="54" idx="4"/>
              <a:endCxn id="5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4DA50F5-4D1C-445F-9168-57E105B5FD1C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9EC1B9F-C3C3-494A-8E3C-423FBDC681AD}"/>
                </a:ext>
              </a:extLst>
            </p:cNvPr>
            <p:cNvCxnSpPr>
              <a:stCxn id="55" idx="3"/>
              <a:endCxn id="5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CEC0C6-80DE-4245-8142-630168435700}"/>
                </a:ext>
              </a:extLst>
            </p:cNvPr>
            <p:cNvCxnSpPr>
              <a:stCxn id="57" idx="6"/>
              <a:endCxn id="5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B767C3D-14C7-41D6-90BD-C4EBEF6813DD}"/>
                </a:ext>
              </a:extLst>
            </p:cNvPr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C242281-F68C-432A-80F7-D4C386828383}"/>
              </a:ext>
            </a:extLst>
          </p:cNvPr>
          <p:cNvGraphicFramePr>
            <a:graphicFrameLocks noGrp="1"/>
          </p:cNvGraphicFramePr>
          <p:nvPr/>
        </p:nvGraphicFramePr>
        <p:xfrm>
          <a:off x="3917116" y="1448535"/>
          <a:ext cx="242236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90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(B,3)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(D,7)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(D,5)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(B,1)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(C,3)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AA75504-9140-4105-A8B5-1345D0619DCF}"/>
              </a:ext>
            </a:extLst>
          </p:cNvPr>
          <p:cNvGraphicFramePr>
            <a:graphicFrameLocks noGrp="1"/>
          </p:cNvGraphicFramePr>
          <p:nvPr/>
        </p:nvGraphicFramePr>
        <p:xfrm>
          <a:off x="3898400" y="4392466"/>
          <a:ext cx="2422364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91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274D867-20C3-4A8D-A755-BFC64A9F6794}"/>
              </a:ext>
            </a:extLst>
          </p:cNvPr>
          <p:cNvGraphicFramePr>
            <a:graphicFrameLocks noGrp="1"/>
          </p:cNvGraphicFramePr>
          <p:nvPr/>
        </p:nvGraphicFramePr>
        <p:xfrm>
          <a:off x="9345279" y="1540928"/>
          <a:ext cx="273508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1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(B,1)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(A,1)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(D,8)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(D,2)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(B,8)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51BF5F7-C45D-43C3-9588-3F37061208A3}"/>
              </a:ext>
            </a:extLst>
          </p:cNvPr>
          <p:cNvGraphicFramePr>
            <a:graphicFrameLocks noGrp="1"/>
          </p:cNvGraphicFramePr>
          <p:nvPr/>
        </p:nvGraphicFramePr>
        <p:xfrm>
          <a:off x="9352509" y="4346494"/>
          <a:ext cx="272785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0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6722387" y="3847181"/>
            <a:ext cx="5402577" cy="26173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764106" y="390432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04.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9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05803" y="2215491"/>
          <a:ext cx="19805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A,3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74104" y="1834881"/>
          <a:ext cx="3300875" cy="19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39" y="2018670"/>
            <a:ext cx="2353903" cy="1791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목록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두 노드 사이의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한 노드의 모든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800839"/>
                  </p:ext>
                </p:extLst>
              </p:nvPr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행렬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목록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리스트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8197" r="-3006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공간 복잡도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108197" r="-13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8197" r="-300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두 노드 사이의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208197" r="-13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08197" r="-3006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한 노드의 모든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308197" r="-13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7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64" y="1276349"/>
            <a:ext cx="7208447" cy="51882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04014" y="2651120"/>
            <a:ext cx="7214705" cy="359887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행렬을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간선을 받아서 인접 행렬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구현하기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0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64" y="1276349"/>
            <a:ext cx="7208447" cy="51882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74466" y="2860158"/>
            <a:ext cx="6138427" cy="354903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리스트를 정의하고</a:t>
            </a:r>
            <a:r>
              <a:rPr lang="en-US" altLang="ko-KR" sz="1600" dirty="0"/>
              <a:t>, M</a:t>
            </a:r>
            <a:r>
              <a:rPr lang="ko-KR" altLang="en-US" sz="1600" dirty="0"/>
              <a:t>개의 간선을 받아서 리스트에 추가한 후에 이들을 정렬하여 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구현하기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4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973" y="1352402"/>
            <a:ext cx="4652054" cy="3957829"/>
            <a:chOff x="2658206" y="1318846"/>
            <a:chExt cx="3291548" cy="2800351"/>
          </a:xfrm>
        </p:grpSpPr>
        <p:sp>
          <p:nvSpPr>
            <p:cNvPr id="3" name="타원 2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/>
            <p:cNvCxnSpPr>
              <a:stCxn id="3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</p:cNvCxnSpPr>
            <p:nvPr/>
          </p:nvCxnSpPr>
          <p:spPr>
            <a:xfrm>
              <a:off x="3880484" y="2898321"/>
              <a:ext cx="310516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8" idx="0"/>
            </p:cNvCxnSpPr>
            <p:nvPr/>
          </p:nvCxnSpPr>
          <p:spPr>
            <a:xfrm>
              <a:off x="4494334" y="1866690"/>
              <a:ext cx="139359" cy="5041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>
              <a:endCxn id="19" idx="1"/>
            </p:cNvCxnSpPr>
            <p:nvPr/>
          </p:nvCxnSpPr>
          <p:spPr>
            <a:xfrm>
              <a:off x="4683370" y="1789757"/>
              <a:ext cx="703531" cy="684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7"/>
              <a:endCxn id="19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DF0914-129B-4831-A0E5-1B4E5D7E68C7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64" y="1031360"/>
            <a:ext cx="4249305" cy="56246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76530" y="5654180"/>
            <a:ext cx="4153877" cy="100667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</a:t>
            </a:r>
            <a:r>
              <a:rPr lang="ko-KR" altLang="en-US" sz="1600" dirty="0"/>
              <a:t>함수 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76530" y="1862355"/>
            <a:ext cx="4153877" cy="123646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 </a:t>
            </a:r>
            <a:r>
              <a:rPr lang="ko-KR" altLang="en-US" sz="1600" dirty="0"/>
              <a:t>함수 만들기</a:t>
            </a:r>
            <a:endParaRPr lang="en-US" altLang="ko-KR" sz="1600" dirty="0"/>
          </a:p>
          <a:p>
            <a:pPr algn="ctr"/>
            <a:r>
              <a:rPr lang="en-US" altLang="ko-KR" sz="1600" dirty="0"/>
              <a:t>List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방문 여부</a:t>
            </a:r>
            <a:r>
              <a:rPr lang="en-US" altLang="ko-KR" sz="1600" dirty="0"/>
              <a:t>(Check) </a:t>
            </a:r>
            <a:r>
              <a:rPr lang="ko-KR" altLang="en-US" sz="1600" dirty="0"/>
              <a:t>등이 주어졌을 때 </a:t>
            </a:r>
            <a:r>
              <a:rPr lang="en-US" altLang="ko-KR" sz="1600" dirty="0"/>
              <a:t>v</a:t>
            </a:r>
            <a:r>
              <a:rPr lang="ko-KR" altLang="en-US" sz="1600" dirty="0"/>
              <a:t>를 탐색하고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노드를 </a:t>
            </a:r>
            <a:r>
              <a:rPr lang="en-US" altLang="ko-KR" sz="1600" dirty="0"/>
              <a:t>DFS</a:t>
            </a:r>
            <a:r>
              <a:rPr lang="ko-KR" altLang="en-US" sz="1600" dirty="0"/>
              <a:t>로 탐색하는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2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70121" y="1217194"/>
            <a:ext cx="4451758" cy="4811448"/>
            <a:chOff x="2658206" y="1318846"/>
            <a:chExt cx="3689274" cy="3987357"/>
          </a:xfrm>
        </p:grpSpPr>
        <p:sp>
          <p:nvSpPr>
            <p:cNvPr id="6" name="타원 5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/>
            <p:cNvCxnSpPr>
              <a:stCxn id="6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  <a:endCxn id="10" idx="0"/>
            </p:cNvCxnSpPr>
            <p:nvPr/>
          </p:nvCxnSpPr>
          <p:spPr>
            <a:xfrm>
              <a:off x="3880484" y="2898321"/>
              <a:ext cx="426282" cy="5790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>
              <a:off x="4421734" y="1763128"/>
              <a:ext cx="211958" cy="607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>
              <a:endCxn id="18" idx="1"/>
            </p:cNvCxnSpPr>
            <p:nvPr/>
          </p:nvCxnSpPr>
          <p:spPr>
            <a:xfrm>
              <a:off x="4539908" y="1707511"/>
              <a:ext cx="846993" cy="766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7"/>
              <a:endCxn id="18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>
              <a:stCxn id="10" idx="4"/>
            </p:cNvCxnSpPr>
            <p:nvPr/>
          </p:nvCxnSpPr>
          <p:spPr>
            <a:xfrm flipH="1">
              <a:off x="4303980" y="4119197"/>
              <a:ext cx="2786" cy="545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3962069" y="4664364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688056" y="347735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>
              <a:stCxn id="18" idx="5"/>
              <a:endCxn id="24" idx="0"/>
            </p:cNvCxnSpPr>
            <p:nvPr/>
          </p:nvCxnSpPr>
          <p:spPr>
            <a:xfrm>
              <a:off x="5853184" y="2927734"/>
              <a:ext cx="164584" cy="54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06.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0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알고리즘 기초</a:t>
            </a:r>
            <a:endParaRPr lang="en-US" altLang="ko-KR" dirty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 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기초 자료구조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Stack, Queue, Priority Queue, Recursive Function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endParaRPr lang="ko-KR" altLang="en-US" dirty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프로젝트</a:t>
            </a:r>
            <a:r>
              <a:rPr lang="en-US" altLang="ko-KR" dirty="0"/>
              <a:t>(123)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29825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06.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2" y="1236126"/>
            <a:ext cx="6400800" cy="4762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78930" y="4444410"/>
            <a:ext cx="4659982" cy="144789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r>
              <a:rPr lang="ko-KR" altLang="en-US" sz="1600" dirty="0"/>
              <a:t>를 이용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처음에 </a:t>
            </a:r>
            <a:r>
              <a:rPr lang="en-US" altLang="ko-KR" sz="1600" dirty="0"/>
              <a:t>0(</a:t>
            </a:r>
            <a:r>
              <a:rPr lang="ko-KR" altLang="en-US" sz="1600" dirty="0"/>
              <a:t>시작점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넣고 </a:t>
            </a:r>
            <a:r>
              <a:rPr lang="en-US" altLang="ko-KR" sz="1600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21109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482397" y="1279610"/>
                <a:ext cx="8324485" cy="3008259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재귀 함수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하노이 탑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이어서</a:t>
                </a:r>
                <a:r>
                  <a:rPr lang="en-US" altLang="ko-KR" dirty="0"/>
                  <a:t>)</a:t>
                </a:r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분할 정복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이진 탐색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효율적으로 계산하기</a:t>
                </a:r>
                <a:endParaRPr lang="en-US" altLang="ko-KR" dirty="0"/>
              </a:p>
              <a:p>
                <a:pPr marL="28575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그래프 기초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행렬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인접 리스트</a:t>
                </a:r>
                <a:r>
                  <a:rPr lang="en-US" altLang="ko-KR" dirty="0"/>
                  <a:t>, DFS, BFS</a:t>
                </a:r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프로젝트 </a:t>
                </a:r>
                <a:r>
                  <a:rPr lang="en-US" altLang="ko-KR" dirty="0"/>
                  <a:t>(4)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7" y="1279610"/>
                <a:ext cx="8324485" cy="3008259"/>
              </a:xfrm>
              <a:prstGeom prst="rect">
                <a:avLst/>
              </a:prstGeom>
              <a:blipFill rotWithShape="1">
                <a:blip r:embed="rId2"/>
                <a:stretch>
                  <a:fillRect l="-732" b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26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4" y="1369938"/>
            <a:ext cx="93053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기둥 </a:t>
            </a:r>
            <a:r>
              <a:rPr lang="en-US" altLang="ko-KR" dirty="0"/>
              <a:t>A, B, C</a:t>
            </a:r>
            <a:r>
              <a:rPr lang="ko-KR" altLang="en-US" dirty="0"/>
              <a:t>가 있고</a:t>
            </a:r>
            <a:r>
              <a:rPr lang="en-US" altLang="ko-KR" dirty="0"/>
              <a:t>, A</a:t>
            </a:r>
            <a:r>
              <a:rPr lang="ko-KR" altLang="en-US" dirty="0"/>
              <a:t>에 있는 </a:t>
            </a:r>
            <a:r>
              <a:rPr lang="en-US" altLang="ko-KR" dirty="0"/>
              <a:t>n</a:t>
            </a:r>
            <a:r>
              <a:rPr lang="ko-KR" altLang="en-US" dirty="0"/>
              <a:t>개의 무게가 다른 원판을 </a:t>
            </a:r>
            <a:r>
              <a:rPr lang="en-US" altLang="ko-KR" dirty="0"/>
              <a:t>C</a:t>
            </a:r>
            <a:r>
              <a:rPr lang="ko-KR" altLang="en-US" dirty="0"/>
              <a:t>로 옮기고 싶습니다</a:t>
            </a:r>
            <a:r>
              <a:rPr lang="en-US" altLang="ko-KR" dirty="0"/>
              <a:t>. </a:t>
            </a:r>
            <a:r>
              <a:rPr lang="ko-KR" altLang="en-US" dirty="0"/>
              <a:t>아래와 같은 규칙에 따라 원판을 이동시킬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원판은 한 번에 한 개씩만 제일 위에 있는 원판만 이동할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원판은 항상 무거운 것이 아래에 있어야 합니다</a:t>
            </a:r>
            <a:r>
              <a:rPr lang="en-US" altLang="ko-KR" dirty="0"/>
              <a:t>. (</a:t>
            </a:r>
            <a:r>
              <a:rPr lang="ko-KR" altLang="en-US" dirty="0"/>
              <a:t>시작 상태에서도 마찬가지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최소 횟수로 이동시킬 때</a:t>
            </a:r>
            <a:r>
              <a:rPr lang="en-US" altLang="ko-KR" dirty="0"/>
              <a:t>, </a:t>
            </a:r>
            <a:r>
              <a:rPr lang="ko-KR" altLang="en-US" dirty="0"/>
              <a:t>이동하는 방식을 출력하는 프로그램을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Ex&gt;</a:t>
            </a:r>
          </a:p>
          <a:p>
            <a:r>
              <a:rPr lang="en-US" altLang="ko-KR" dirty="0"/>
              <a:t>n = 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번으로 </a:t>
            </a:r>
            <a:r>
              <a:rPr lang="en-US" altLang="ko-KR" dirty="0"/>
              <a:t>A</a:t>
            </a:r>
            <a:r>
              <a:rPr lang="ko-KR" altLang="en-US" dirty="0"/>
              <a:t>의 기둥을 </a:t>
            </a:r>
            <a:r>
              <a:rPr lang="en-US" altLang="ko-KR" dirty="0"/>
              <a:t>C</a:t>
            </a:r>
            <a:r>
              <a:rPr lang="ko-KR" altLang="en-US" dirty="0"/>
              <a:t>로 옮길 수 있습니다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n = 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번으로 </a:t>
            </a:r>
            <a:r>
              <a:rPr lang="en-US" altLang="ko-KR" dirty="0"/>
              <a:t>A</a:t>
            </a:r>
            <a:r>
              <a:rPr lang="ko-KR" altLang="en-US" dirty="0"/>
              <a:t>의 기둥을 </a:t>
            </a:r>
            <a:r>
              <a:rPr lang="en-US" altLang="ko-KR" dirty="0"/>
              <a:t>C</a:t>
            </a:r>
            <a:r>
              <a:rPr lang="ko-KR" altLang="en-US" dirty="0"/>
              <a:t>로 옮길 수 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재귀 함수를 이용합니다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77433"/>
            <a:ext cx="95084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재귀 함수의 정의</a:t>
            </a:r>
            <a:endParaRPr lang="en-US" altLang="ko-KR" dirty="0"/>
          </a:p>
          <a:p>
            <a:r>
              <a:rPr lang="en-US" altLang="ko-KR" dirty="0"/>
              <a:t>Hanoi(</a:t>
            </a:r>
            <a:r>
              <a:rPr lang="en-US" altLang="ko-KR" dirty="0" err="1"/>
              <a:t>A,B,C,n</a:t>
            </a:r>
            <a:r>
              <a:rPr lang="en-US" altLang="ko-KR" dirty="0"/>
              <a:t>) #n</a:t>
            </a:r>
            <a:r>
              <a:rPr lang="ko-KR" altLang="en-US" dirty="0"/>
              <a:t>개의 원판을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를 이용해서 </a:t>
            </a:r>
            <a:r>
              <a:rPr lang="en-US" altLang="ko-KR" dirty="0"/>
              <a:t>C</a:t>
            </a:r>
            <a:r>
              <a:rPr lang="ko-KR" altLang="en-US" dirty="0"/>
              <a:t>로 이동하는 방식을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재귀 호출을 어떤 식으로 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종료 조건</a:t>
            </a:r>
            <a:r>
              <a:rPr lang="en-US" altLang="ko-KR" dirty="0"/>
              <a:t>: </a:t>
            </a:r>
            <a:r>
              <a:rPr lang="ko-KR" altLang="en-US" dirty="0"/>
              <a:t>가장 기본적인 수행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옮기는 그 경우 뿐이므로</a:t>
            </a:r>
            <a:r>
              <a:rPr lang="en-US" altLang="ko-KR" dirty="0"/>
              <a:t>, A -&gt; C 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n-US" altLang="ko-KR" dirty="0"/>
              <a:t> 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원판이 없으므로 함수를 종료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4149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86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80623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93737" y="523906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37062" y="52390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63821" y="5239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사다리꼴 34"/>
          <p:cNvSpPr/>
          <p:nvPr/>
        </p:nvSpPr>
        <p:spPr>
          <a:xfrm>
            <a:off x="2712279" y="4934716"/>
            <a:ext cx="1304144" cy="304346"/>
          </a:xfrm>
          <a:prstGeom prst="trapezoid">
            <a:avLst>
              <a:gd name="adj" fmla="val 3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33" name="이등변 삼각형 32"/>
          <p:cNvSpPr/>
          <p:nvPr/>
        </p:nvSpPr>
        <p:spPr>
          <a:xfrm>
            <a:off x="2818912" y="3305331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6" name="이등변 삼각형 35"/>
          <p:cNvSpPr/>
          <p:nvPr/>
        </p:nvSpPr>
        <p:spPr>
          <a:xfrm>
            <a:off x="5547277" y="3609676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60539" y="2296647"/>
            <a:ext cx="188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Hanoi(A,C,B,n-1)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>
            <a:off x="2714567" y="3305331"/>
            <a:ext cx="1304144" cy="19337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7568" y="345492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Hanoi(A,C,B,n-1)</a:t>
            </a:r>
          </a:p>
          <a:p>
            <a:r>
              <a:rPr lang="en-US" altLang="ko-KR" dirty="0"/>
              <a:t>print(A,-&gt;,C)</a:t>
            </a:r>
          </a:p>
          <a:p>
            <a:r>
              <a:rPr lang="en-US" altLang="ko-KR" dirty="0"/>
              <a:t>Hanoi(B,A,C,n-1)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44857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22474 0.044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44753 3.33333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2396 -0.0442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3" grpId="0" animBg="1"/>
      <p:bldP spid="33" grpId="1" animBg="1"/>
      <p:bldP spid="33" grpId="2" animBg="1"/>
      <p:bldP spid="36" grpId="0" animBg="1"/>
      <p:bldP spid="36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362075"/>
            <a:ext cx="10144125" cy="4133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96577" y="2090649"/>
            <a:ext cx="7381168" cy="1616827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옮길 고리가 없는 경우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 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mid</a:t>
            </a:r>
            <a:r>
              <a:rPr lang="ko-KR" altLang="en-US" dirty="0"/>
              <a:t>로 옮김</a:t>
            </a:r>
            <a:endParaRPr lang="en-US" altLang="ko-KR" dirty="0"/>
          </a:p>
          <a:p>
            <a:r>
              <a:rPr lang="ko-KR" altLang="en-US" dirty="0"/>
              <a:t>남은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로 옮김</a:t>
            </a:r>
            <a:endParaRPr lang="en-US" altLang="ko-KR" dirty="0"/>
          </a:p>
          <a:p>
            <a:r>
              <a:rPr lang="en-US" altLang="ko-KR" dirty="0"/>
              <a:t>Mid</a:t>
            </a:r>
            <a:r>
              <a:rPr lang="ko-KR" altLang="en-US" dirty="0"/>
              <a:t>로 옮긴 </a:t>
            </a:r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end</a:t>
            </a:r>
            <a:r>
              <a:rPr lang="ko-KR" altLang="en-US" dirty="0"/>
              <a:t>로 옮김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9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BF6D52-57E7-4526-BCE0-5BA6A444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37246"/>
              </p:ext>
            </p:extLst>
          </p:nvPr>
        </p:nvGraphicFramePr>
        <p:xfrm>
          <a:off x="3092373" y="2239257"/>
          <a:ext cx="6634750" cy="11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06491"/>
                  </a:ext>
                </a:extLst>
              </a:tr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3979888-E11C-44CD-88CD-EAA0E2D3A66E}"/>
              </a:ext>
            </a:extLst>
          </p:cNvPr>
          <p:cNvSpPr/>
          <p:nvPr/>
        </p:nvSpPr>
        <p:spPr>
          <a:xfrm>
            <a:off x="3076343" y="4194345"/>
            <a:ext cx="2645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Query list: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4 25 7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2B068-AF18-49FE-A81B-E7FE20B7C1C3}"/>
              </a:ext>
            </a:extLst>
          </p:cNvPr>
          <p:cNvSpPr/>
          <p:nvPr/>
        </p:nvSpPr>
        <p:spPr>
          <a:xfrm>
            <a:off x="7001761" y="4194346"/>
            <a:ext cx="2725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Answer list: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1 8 -1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CECD66-0EFF-4AC1-A10A-F89B422A86DD}"/>
              </a:ext>
            </a:extLst>
          </p:cNvPr>
          <p:cNvSpPr/>
          <p:nvPr/>
        </p:nvSpPr>
        <p:spPr>
          <a:xfrm>
            <a:off x="3822463" y="2833692"/>
            <a:ext cx="540230" cy="554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CECD66-0EFF-4AC1-A10A-F89B422A86DD}"/>
              </a:ext>
            </a:extLst>
          </p:cNvPr>
          <p:cNvSpPr/>
          <p:nvPr/>
        </p:nvSpPr>
        <p:spPr>
          <a:xfrm>
            <a:off x="8458471" y="2833692"/>
            <a:ext cx="540230" cy="554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1837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7674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6282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398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6707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 animBg="1"/>
      <p:bldP spid="7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5" grpId="0" animBg="1"/>
      <p:bldP spid="15" grpId="1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6" y="1212112"/>
            <a:ext cx="5517079" cy="5179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6703" y="3235150"/>
            <a:ext cx="3800479" cy="44200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탐색하고자 하는 범위의 처음과 끝 설정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36703" y="4029738"/>
            <a:ext cx="3800479" cy="176500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이진탐색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반복문</a:t>
            </a:r>
            <a:r>
              <a:rPr lang="en-US" altLang="ko-KR" sz="1600" dirty="0"/>
              <a:t>(</a:t>
            </a:r>
            <a:r>
              <a:rPr lang="ko-KR" altLang="en-US" sz="1600" dirty="0"/>
              <a:t>종료조건</a:t>
            </a:r>
            <a:r>
              <a:rPr lang="en-US" altLang="ko-KR" sz="1600" dirty="0"/>
              <a:t>)</a:t>
            </a:r>
            <a:r>
              <a:rPr lang="ko-KR" altLang="en-US" sz="1600" dirty="0"/>
              <a:t>을 돌리면서 중간 인덱스를 찾고</a:t>
            </a:r>
            <a:r>
              <a:rPr lang="en-US" altLang="ko-KR" sz="1600" dirty="0"/>
              <a:t>, </a:t>
            </a:r>
            <a:r>
              <a:rPr lang="ko-KR" altLang="en-US" sz="1600" dirty="0"/>
              <a:t>중간 인덱스에 위치한 값을 이용해 절반을 제거하는 방식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823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accent1">
                        <a:lumMod val="75000"/>
                      </a:schemeClr>
                    </a:solidFill>
                  </a:rPr>
                  <a:t>02.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ko-KR" alt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효율적으로 계산하기</a:t>
                </a: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blipFill rotWithShape="1">
                <a:blip r:embed="rId2"/>
                <a:stretch>
                  <a:fillRect t="-129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818D4F9-2393-4B51-86D8-6BCE7604DD17}"/>
                  </a:ext>
                </a:extLst>
              </p:cNvPr>
              <p:cNvSpPr/>
              <p:nvPr/>
            </p:nvSpPr>
            <p:spPr>
              <a:xfrm>
                <a:off x="2004703" y="1369938"/>
                <a:ext cx="10187297" cy="2599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자연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으로 나눈 나머지를 계산합니다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12345678=32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0000000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12345678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1234576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89195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8949156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818D4F9-2393-4B51-86D8-6BCE7604D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1369938"/>
                <a:ext cx="10187297" cy="2599751"/>
              </a:xfrm>
              <a:prstGeom prst="rect">
                <a:avLst/>
              </a:prstGeom>
              <a:blipFill>
                <a:blip r:embed="rId3"/>
                <a:stretch>
                  <a:fillRect l="-539" t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AD52445-E6B0-404C-BC73-5DF786F668E3}"/>
                  </a:ext>
                </a:extLst>
              </p:cNvPr>
              <p:cNvSpPr/>
              <p:nvPr/>
            </p:nvSpPr>
            <p:spPr>
              <a:xfrm>
                <a:off x="2004703" y="3634035"/>
                <a:ext cx="9615133" cy="2604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Hint1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sz="20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b="1" dirty="0"/>
                  <a:t>7*9</a:t>
                </a:r>
                <a:r>
                  <a:rPr lang="ko-KR" altLang="en-US" sz="1600" b="1" dirty="0"/>
                  <a:t>을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로 나눈 나머지 </a:t>
                </a:r>
                <a:r>
                  <a:rPr lang="en-US" altLang="ko-KR" sz="1600" b="1" dirty="0"/>
                  <a:t>= 3 = (7</a:t>
                </a:r>
                <a:r>
                  <a:rPr lang="ko-KR" altLang="en-US" sz="1600" b="1" dirty="0"/>
                  <a:t>를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으로 나눈 나머지</a:t>
                </a:r>
                <a:r>
                  <a:rPr lang="en-US" altLang="ko-KR" sz="1600" b="1" dirty="0"/>
                  <a:t>)*(9</a:t>
                </a:r>
                <a:r>
                  <a:rPr lang="ko-KR" altLang="en-US" sz="1600" b="1" dirty="0"/>
                  <a:t>을</a:t>
                </a:r>
                <a:r>
                  <a:rPr lang="en-US" altLang="ko-KR" sz="1600" b="1" dirty="0"/>
                  <a:t> 5</a:t>
                </a:r>
                <a:r>
                  <a:rPr lang="ko-KR" altLang="en-US" sz="1600" b="1" dirty="0"/>
                  <a:t>으로 나눈 나머지</a:t>
                </a:r>
                <a:r>
                  <a:rPr lang="en-US" altLang="ko-KR" sz="1600" b="1" dirty="0"/>
                  <a:t>) </a:t>
                </a:r>
                <a:r>
                  <a:rPr lang="ko-KR" altLang="en-US" sz="1600" b="1" dirty="0"/>
                  <a:t>를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으로 나눈 나머지</a:t>
                </a:r>
                <a:endParaRPr lang="en-US" altLang="ko-KR" sz="16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dirty="0"/>
                  <a:t>Python</a:t>
                </a:r>
                <a:r>
                  <a:rPr lang="ko-KR" altLang="en-US" sz="1600" dirty="0"/>
                  <a:t>에서는 </a:t>
                </a:r>
                <a:r>
                  <a:rPr lang="en-US" altLang="ko-KR" sz="1600" dirty="0"/>
                  <a:t>int </a:t>
                </a:r>
                <a:r>
                  <a:rPr lang="ko-KR" altLang="en-US" sz="1600" dirty="0"/>
                  <a:t>범위 이상의 큰 수를 자동으로 다루지만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자리수가 많아지면 오래 걸리기 때문에</a:t>
                </a:r>
                <a:endParaRPr lang="en-US" altLang="ko-KR" sz="1600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ko-KR" altLang="en-US" sz="1600" dirty="0"/>
                  <a:t>위의 식을 활용해야 합니다</a:t>
                </a:r>
                <a:r>
                  <a:rPr lang="en-US" altLang="ko-KR" sz="1600" dirty="0"/>
                  <a:t>!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Hint3: k</a:t>
                </a:r>
                <a:r>
                  <a:rPr lang="ko-KR" altLang="en-US" sz="2000" b="1" dirty="0"/>
                  <a:t>가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홀수일 때와 짝수일 때</a:t>
                </a:r>
                <a:r>
                  <a:rPr lang="en-US" altLang="ko-KR" sz="2000" b="1" dirty="0"/>
                  <a:t>?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AD52445-E6B0-404C-BC73-5DF786F66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3634035"/>
                <a:ext cx="9615133" cy="2604496"/>
              </a:xfrm>
              <a:prstGeom prst="rect">
                <a:avLst/>
              </a:prstGeom>
              <a:blipFill>
                <a:blip r:embed="rId4"/>
                <a:stretch>
                  <a:fillRect l="-69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842</Words>
  <Application>Microsoft Office PowerPoint</Application>
  <PresentationFormat>와이드스크린</PresentationFormat>
  <Paragraphs>441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AlgoLab</cp:lastModifiedBy>
  <cp:revision>229</cp:revision>
  <dcterms:created xsi:type="dcterms:W3CDTF">2018-03-12T02:24:53Z</dcterms:created>
  <dcterms:modified xsi:type="dcterms:W3CDTF">2020-08-11T04:36:42Z</dcterms:modified>
</cp:coreProperties>
</file>