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59" r:id="rId2"/>
    <p:sldId id="314" r:id="rId3"/>
    <p:sldId id="337" r:id="rId4"/>
    <p:sldId id="404" r:id="rId5"/>
    <p:sldId id="405" r:id="rId6"/>
    <p:sldId id="406" r:id="rId7"/>
    <p:sldId id="354" r:id="rId8"/>
    <p:sldId id="396" r:id="rId9"/>
    <p:sldId id="399" r:id="rId10"/>
    <p:sldId id="400" r:id="rId11"/>
    <p:sldId id="403" r:id="rId12"/>
    <p:sldId id="355" r:id="rId13"/>
    <p:sldId id="397" r:id="rId14"/>
    <p:sldId id="398" r:id="rId15"/>
    <p:sldId id="360" r:id="rId16"/>
    <p:sldId id="361" r:id="rId17"/>
    <p:sldId id="362" r:id="rId18"/>
    <p:sldId id="363" r:id="rId19"/>
    <p:sldId id="364" r:id="rId20"/>
    <p:sldId id="365" r:id="rId21"/>
    <p:sldId id="382" r:id="rId22"/>
    <p:sldId id="384" r:id="rId23"/>
    <p:sldId id="401" r:id="rId24"/>
    <p:sldId id="394" r:id="rId25"/>
    <p:sldId id="40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D77905-7E5A-4023-8050-A7AC02D544BB}" v="6" dt="2020-08-12T03:17:38.1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휘" userId="nOdd+CpyuOyI/3iVx4lEDzh/U7gFTHB42t2/Db8CoVU=" providerId="None" clId="Web-{B1D77905-7E5A-4023-8050-A7AC02D544BB}"/>
    <pc:docChg chg="modSld">
      <pc:chgData name="김휘" userId="nOdd+CpyuOyI/3iVx4lEDzh/U7gFTHB42t2/Db8CoVU=" providerId="None" clId="Web-{B1D77905-7E5A-4023-8050-A7AC02D544BB}" dt="2020-08-12T03:17:38.192" v="4" actId="14100"/>
      <pc:docMkLst>
        <pc:docMk/>
      </pc:docMkLst>
      <pc:sldChg chg="modSp">
        <pc:chgData name="김휘" userId="nOdd+CpyuOyI/3iVx4lEDzh/U7gFTHB42t2/Db8CoVU=" providerId="None" clId="Web-{B1D77905-7E5A-4023-8050-A7AC02D544BB}" dt="2020-08-12T03:17:29.255" v="0" actId="20577"/>
        <pc:sldMkLst>
          <pc:docMk/>
          <pc:sldMk cId="1540451380" sldId="314"/>
        </pc:sldMkLst>
        <pc:spChg chg="mod">
          <ac:chgData name="김휘" userId="nOdd+CpyuOyI/3iVx4lEDzh/U7gFTHB42t2/Db8CoVU=" providerId="None" clId="Web-{B1D77905-7E5A-4023-8050-A7AC02D544BB}" dt="2020-08-12T03:17:29.255" v="0" actId="20577"/>
          <ac:spMkLst>
            <pc:docMk/>
            <pc:sldMk cId="1540451380" sldId="314"/>
            <ac:spMk id="4" creationId="{DCBC92CB-76E2-4F83-9467-89CD381C5BC3}"/>
          </ac:spMkLst>
        </pc:spChg>
      </pc:sldChg>
      <pc:sldChg chg="modSp">
        <pc:chgData name="김휘" userId="nOdd+CpyuOyI/3iVx4lEDzh/U7gFTHB42t2/Db8CoVU=" providerId="None" clId="Web-{B1D77905-7E5A-4023-8050-A7AC02D544BB}" dt="2020-08-12T03:17:35.942" v="3" actId="14100"/>
        <pc:sldMkLst>
          <pc:docMk/>
          <pc:sldMk cId="2271266675" sldId="337"/>
        </pc:sldMkLst>
        <pc:spChg chg="mod">
          <ac:chgData name="김휘" userId="nOdd+CpyuOyI/3iVx4lEDzh/U7gFTHB42t2/Db8CoVU=" providerId="None" clId="Web-{B1D77905-7E5A-4023-8050-A7AC02D544BB}" dt="2020-08-12T03:17:35.942" v="3" actId="14100"/>
          <ac:spMkLst>
            <pc:docMk/>
            <pc:sldMk cId="2271266675" sldId="337"/>
            <ac:spMk id="5" creationId="{DCBC92CB-76E2-4F83-9467-89CD381C5B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67FE3-E43B-41DC-A92B-7B94F098DFD5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8D419-9035-428E-AB94-77DA06CE5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5E1F0-8524-4CC3-B49E-7E5035F2E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676A85-8FC4-4299-8FCF-D9BE67B44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06491-2BF5-414F-942D-ABA4E058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F1DD7-5E03-4DFF-AA0C-973795A5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696A2-77D9-4745-BFA7-03AAFFC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2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E1665-B0D6-40FA-9506-AB9CE47E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486016-5673-4DE7-A0D4-B3DB406F7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263F2-231B-4BC7-B457-D60CFC7C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27B3E-77B0-4131-B91C-CCAD8030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5972-83A9-4686-9EA8-365734D2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7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7E591-C614-44CD-8268-2E66F1CA7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C5073-061D-428A-87CB-63F20E3F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95EDF-B6AE-42FB-87A6-12A7F8CD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80058-EE82-4EB1-A5FF-29318314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A1A14-D1CD-42E1-AB55-8B0D4B01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73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75" y="6475453"/>
            <a:ext cx="1599456" cy="3051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5" y="6227545"/>
            <a:ext cx="1487341" cy="6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9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5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75" y="6475453"/>
            <a:ext cx="1599456" cy="305159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11600101" y="6084004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68327C5-B821-4FE9-A59A-A60D9EB59A9A}" type="slidenum">
              <a:rPr lang="en-US" altLang="ko-KR" sz="1800" b="1" smtClean="0"/>
              <a:pPr/>
              <a:t>‹#›</a:t>
            </a:fld>
            <a:endParaRPr lang="ko-KR" altLang="en-US" sz="1800" b="1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5" y="6227545"/>
            <a:ext cx="1487341" cy="6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8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6529C-ABDC-4A01-8EFC-6AF39C93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C68EC-D227-4FBC-B24F-E5039EC4F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EBBDC-4E97-4163-A2F2-C4DE336C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A4E7B-4B8E-4EBA-B3F0-4FF490D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2C908-D7AA-4930-A373-4172149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1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EE9E-55AF-4856-8923-AF7CE081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76A36-0E49-47B0-A9D9-42F40B0F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10E8C-DE55-4190-8187-42147346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86F87-BAEA-43BB-9251-E6D721B1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338B4-AB2E-49D4-88AC-A795703F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1C5E5-4F12-4351-897F-778298EB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F8DF4-E72A-47F8-94DA-184210A0F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1D95F-5171-4766-BEFC-C0920A1D2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1E526-ED22-4391-A07D-EE4F7195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9BEBA5-246B-42FE-B7E9-0C2A96D1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1D912-E1CD-4639-BC47-78BF95E1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4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E50A6-965D-49B8-A1CA-59EDDAEA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E5412D-63C5-4FB0-94FF-E94F7E96A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228B9-5AB5-4A4D-8FFA-84BA48481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B36B46-4DC2-41F4-9299-620ABB219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747344-6932-4185-8E46-F0033C2A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903DE3-C537-45D6-B2EA-ECD149C2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B1E261-6DB5-4F38-93EA-2604D2A9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A3E068-D038-4F36-AEF6-E4353D5F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3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E5AE1-C767-452B-BB36-70655596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D99332-E083-46E2-833F-A5582398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F16A12-FE4A-4C5A-9609-5DE24B71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C9244E-8F4D-414E-8774-2EF451F9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1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652262-A77C-4BA0-8E40-39F59C55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590390-89F5-47CE-8FA9-C6CE311C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AAED37-2CDB-4FF8-9587-863F5EBB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2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CBB66-2275-4EB8-98E9-8D007500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DB8EA-EC9F-4D0A-89FB-B882FD5EA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CD5BF6-F209-43FC-B353-4CF700636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B34D41-2A41-4D42-BBF4-ED4CEC15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22434-F5D1-479B-B6B4-B4224C71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39913-F1B4-406B-999C-276BF9D9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6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F556E-CDE9-4053-BE0D-1C285183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8AB41A-E195-4320-A09A-7DA86B777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AA1757-2684-4A1B-A51E-62F7C313E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117509-6DFA-4FC5-B348-62DF53C3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43EA2-C638-433F-B3F0-0D3F405F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EE0B3-A24B-47D3-9C8C-82D47F1D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1AE28A-9AF5-4345-BAA8-F2627B1A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9A923-1702-45D5-8F97-46862974E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0F446-B23E-4784-B1D1-7149B03C5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7313-44B8-4788-ADD9-24941C435ACD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06E1F-5623-4BC1-AB0D-B7A002CD7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53DFE-EEA5-4C95-9ED9-B8C471B75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2C932-8CC0-4C0E-A3EF-CD0EEE39B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1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1810749"/>
            <a:ext cx="1219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accent1">
                    <a:lumMod val="75000"/>
                  </a:schemeClr>
                </a:solidFill>
              </a:rPr>
              <a:t>알고리즘 실습</a:t>
            </a:r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5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</a:rPr>
              <a:t>분할 정복 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ko-KR" altLang="en-US" sz="4000" b="1" dirty="0">
                <a:solidFill>
                  <a:schemeClr val="accent1">
                    <a:lumMod val="75000"/>
                  </a:schemeClr>
                </a:solidFill>
              </a:rPr>
              <a:t>그래프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79807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accent1">
                    <a:lumMod val="50000"/>
                  </a:schemeClr>
                </a:solidFill>
              </a:rPr>
              <a:t>대경 </a:t>
            </a:r>
            <a:r>
              <a:rPr lang="en-US" altLang="ko-KR" sz="3500" b="1" dirty="0" err="1">
                <a:solidFill>
                  <a:schemeClr val="accent1">
                    <a:lumMod val="50000"/>
                  </a:schemeClr>
                </a:solidFill>
              </a:rPr>
              <a:t>HuStar</a:t>
            </a:r>
            <a:r>
              <a:rPr lang="ko-KR" altLang="en-US" sz="3500" b="1" dirty="0">
                <a:solidFill>
                  <a:schemeClr val="accent1">
                    <a:lumMod val="50000"/>
                  </a:schemeClr>
                </a:solidFill>
              </a:rPr>
              <a:t>아카데미</a:t>
            </a:r>
          </a:p>
        </p:txBody>
      </p:sp>
    </p:spTree>
    <p:extLst>
      <p:ext uri="{BB962C8B-B14F-4D97-AF65-F5344CB8AC3E}">
        <p14:creationId xmlns:p14="http://schemas.microsoft.com/office/powerpoint/2010/main" val="337727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01.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911" y="3150065"/>
            <a:ext cx="3002178" cy="54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0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01.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E500CC-DD93-41BA-BB15-4F5A6AB2B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505" y="1416452"/>
            <a:ext cx="5524990" cy="446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7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298252"/>
                <a:ext cx="12192000" cy="656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accent1">
                        <a:lumMod val="75000"/>
                      </a:schemeClr>
                    </a:solidFill>
                  </a:rPr>
                  <a:t>02.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36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sz="36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36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mod</m:t>
                    </m:r>
                    <m:r>
                      <a:rPr lang="en-US" altLang="ko-KR" sz="36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36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m</m:t>
                    </m:r>
                  </m:oMath>
                </a14:m>
                <a:r>
                  <a:rPr lang="ko-KR" altLang="en-US" sz="3600" dirty="0">
                    <a:solidFill>
                      <a:schemeClr val="accent1">
                        <a:lumMod val="75000"/>
                      </a:schemeClr>
                    </a:solidFill>
                  </a:rPr>
                  <a:t> 효율적으로 계산하기</a:t>
                </a:r>
                <a:endParaRPr lang="en-US" sz="3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8252"/>
                <a:ext cx="12192000" cy="656270"/>
              </a:xfrm>
              <a:prstGeom prst="rect">
                <a:avLst/>
              </a:prstGeom>
              <a:blipFill rotWithShape="1">
                <a:blip r:embed="rId2"/>
                <a:stretch>
                  <a:fillRect t="-12963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818D4F9-2393-4B51-86D8-6BCE7604DD17}"/>
                  </a:ext>
                </a:extLst>
              </p:cNvPr>
              <p:cNvSpPr/>
              <p:nvPr/>
            </p:nvSpPr>
            <p:spPr>
              <a:xfrm>
                <a:off x="2004703" y="1369938"/>
                <a:ext cx="10187297" cy="2599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12345678</a:t>
                </a:r>
                <a:r>
                  <a:rPr lang="ko-KR" altLang="en-US" dirty="0"/>
                  <a:t>로 나눈 나머지를 계산합니다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12345678=32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12345678=1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0000000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12345678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1234576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89195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12345678=1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8949156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12345678=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123456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12345678=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818D4F9-2393-4B51-86D8-6BCE7604D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03" y="1369938"/>
                <a:ext cx="10187297" cy="2599494"/>
              </a:xfrm>
              <a:prstGeom prst="rect">
                <a:avLst/>
              </a:prstGeom>
              <a:blipFill rotWithShape="1">
                <a:blip r:embed="rId3"/>
                <a:stretch>
                  <a:fillRect l="-539" t="-1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AD52445-E6B0-404C-BC73-5DF786F668E3}"/>
                  </a:ext>
                </a:extLst>
              </p:cNvPr>
              <p:cNvSpPr/>
              <p:nvPr/>
            </p:nvSpPr>
            <p:spPr>
              <a:xfrm>
                <a:off x="2004703" y="3634035"/>
                <a:ext cx="9615133" cy="2604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latinLnBrk="0">
                  <a:lnSpc>
                    <a:spcPct val="150000"/>
                  </a:lnSpc>
                  <a:defRPr/>
                </a:pPr>
                <a:r>
                  <a:rPr lang="en-US" altLang="ko-KR" sz="2000" b="1" dirty="0"/>
                  <a:t>Hint1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 % 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 % </m:t>
                            </m:r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% 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ko-KR" sz="2000" b="1" dirty="0"/>
              </a:p>
              <a:p>
                <a:pPr algn="just" latinLnBrk="0">
                  <a:lnSpc>
                    <a:spcPct val="150000"/>
                  </a:lnSpc>
                  <a:defRPr/>
                </a:pPr>
                <a:r>
                  <a:rPr lang="en-US" altLang="ko-KR" sz="1600" b="1" dirty="0"/>
                  <a:t>7*9</a:t>
                </a:r>
                <a:r>
                  <a:rPr lang="ko-KR" altLang="en-US" sz="1600" b="1" dirty="0"/>
                  <a:t>을 </a:t>
                </a:r>
                <a:r>
                  <a:rPr lang="en-US" altLang="ko-KR" sz="1600" b="1" dirty="0"/>
                  <a:t>5</a:t>
                </a:r>
                <a:r>
                  <a:rPr lang="ko-KR" altLang="en-US" sz="1600" b="1" dirty="0"/>
                  <a:t>로 나눈 나머지 </a:t>
                </a:r>
                <a:r>
                  <a:rPr lang="en-US" altLang="ko-KR" sz="1600" b="1" dirty="0"/>
                  <a:t>= 3 = (7</a:t>
                </a:r>
                <a:r>
                  <a:rPr lang="ko-KR" altLang="en-US" sz="1600" b="1" dirty="0"/>
                  <a:t>를 </a:t>
                </a:r>
                <a:r>
                  <a:rPr lang="en-US" altLang="ko-KR" sz="1600" b="1" dirty="0"/>
                  <a:t>5</a:t>
                </a:r>
                <a:r>
                  <a:rPr lang="ko-KR" altLang="en-US" sz="1600" b="1" dirty="0"/>
                  <a:t>으로 나눈 나머지</a:t>
                </a:r>
                <a:r>
                  <a:rPr lang="en-US" altLang="ko-KR" sz="1600" b="1" dirty="0"/>
                  <a:t>)*(9</a:t>
                </a:r>
                <a:r>
                  <a:rPr lang="ko-KR" altLang="en-US" sz="1600" b="1" dirty="0"/>
                  <a:t>을</a:t>
                </a:r>
                <a:r>
                  <a:rPr lang="en-US" altLang="ko-KR" sz="1600" b="1" dirty="0"/>
                  <a:t> 5</a:t>
                </a:r>
                <a:r>
                  <a:rPr lang="ko-KR" altLang="en-US" sz="1600" b="1" dirty="0"/>
                  <a:t>으로 나눈 나머지</a:t>
                </a:r>
                <a:r>
                  <a:rPr lang="en-US" altLang="ko-KR" sz="1600" b="1" dirty="0"/>
                  <a:t>) </a:t>
                </a:r>
                <a:r>
                  <a:rPr lang="ko-KR" altLang="en-US" sz="1600" b="1" dirty="0"/>
                  <a:t>를 </a:t>
                </a:r>
                <a:r>
                  <a:rPr lang="en-US" altLang="ko-KR" sz="1600" b="1" dirty="0"/>
                  <a:t>5</a:t>
                </a:r>
                <a:r>
                  <a:rPr lang="ko-KR" altLang="en-US" sz="1600" b="1" dirty="0"/>
                  <a:t>으로 나눈 나머지</a:t>
                </a:r>
                <a:endParaRPr lang="en-US" altLang="ko-KR" sz="1600" b="1" dirty="0"/>
              </a:p>
              <a:p>
                <a:pPr algn="just" latinLnBrk="0">
                  <a:lnSpc>
                    <a:spcPct val="150000"/>
                  </a:lnSpc>
                  <a:defRPr/>
                </a:pPr>
                <a:r>
                  <a:rPr lang="en-US" altLang="ko-KR" sz="1600" dirty="0"/>
                  <a:t>Python</a:t>
                </a:r>
                <a:r>
                  <a:rPr lang="ko-KR" altLang="en-US" sz="1600" dirty="0"/>
                  <a:t>에서는 </a:t>
                </a:r>
                <a:r>
                  <a:rPr lang="en-US" altLang="ko-KR" sz="1600" dirty="0"/>
                  <a:t>int </a:t>
                </a:r>
                <a:r>
                  <a:rPr lang="ko-KR" altLang="en-US" sz="1600" dirty="0"/>
                  <a:t>범위 이상의 큰 수를 자동으로 다루지만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자리수가 많아지면 오래 걸리기 때문에</a:t>
                </a:r>
                <a:endParaRPr lang="en-US" altLang="ko-KR" sz="1600" dirty="0"/>
              </a:p>
              <a:p>
                <a:pPr algn="just" latinLnBrk="0">
                  <a:lnSpc>
                    <a:spcPct val="150000"/>
                  </a:lnSpc>
                  <a:defRPr/>
                </a:pPr>
                <a:r>
                  <a:rPr lang="ko-KR" altLang="en-US" sz="1600" dirty="0"/>
                  <a:t>위의 식을 활용해야 합니다</a:t>
                </a:r>
                <a:r>
                  <a:rPr lang="en-US" altLang="ko-KR" sz="1600" dirty="0"/>
                  <a:t>!</a:t>
                </a:r>
                <a:r>
                  <a:rPr lang="ko-KR" altLang="en-US" sz="1600" dirty="0"/>
                  <a:t> </a:t>
                </a:r>
                <a:endParaRPr lang="en-US" altLang="ko-KR" sz="1600" dirty="0"/>
              </a:p>
              <a:p>
                <a:pPr algn="just" latinLnBrk="0">
                  <a:lnSpc>
                    <a:spcPct val="150000"/>
                  </a:lnSpc>
                  <a:defRPr/>
                </a:pPr>
                <a:r>
                  <a:rPr lang="en-US" altLang="ko-KR" sz="2000" b="1" dirty="0"/>
                  <a:t>Hint2: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2000" b="1" dirty="0"/>
              </a:p>
              <a:p>
                <a:pPr algn="just" latinLnBrk="0">
                  <a:lnSpc>
                    <a:spcPct val="150000"/>
                  </a:lnSpc>
                  <a:defRPr/>
                </a:pPr>
                <a:r>
                  <a:rPr lang="en-US" altLang="ko-KR" sz="2000" b="1" dirty="0"/>
                  <a:t>Hint3: k</a:t>
                </a:r>
                <a:r>
                  <a:rPr lang="ko-KR" altLang="en-US" sz="2000" b="1" dirty="0"/>
                  <a:t>가</a:t>
                </a:r>
                <a:r>
                  <a:rPr lang="en-US" altLang="ko-KR" sz="2000" b="1" dirty="0"/>
                  <a:t> </a:t>
                </a:r>
                <a:r>
                  <a:rPr lang="ko-KR" altLang="en-US" sz="2000" b="1" dirty="0"/>
                  <a:t>홀수일 때와 짝수일 때</a:t>
                </a:r>
                <a:r>
                  <a:rPr lang="en-US" altLang="ko-KR" sz="2000" b="1" dirty="0"/>
                  <a:t>?</a:t>
                </a: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AD52445-E6B0-404C-BC73-5DF786F66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03" y="3634035"/>
                <a:ext cx="9615133" cy="2604496"/>
              </a:xfrm>
              <a:prstGeom prst="rect">
                <a:avLst/>
              </a:prstGeom>
              <a:blipFill>
                <a:blip r:embed="rId4"/>
                <a:stretch>
                  <a:fillRect l="-698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484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298252"/>
                <a:ext cx="12192000" cy="656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accent1">
                        <a:lumMod val="75000"/>
                      </a:schemeClr>
                    </a:solidFill>
                  </a:rPr>
                  <a:t>02.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3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sz="36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36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mod</m:t>
                    </m:r>
                    <m:r>
                      <a:rPr lang="en-US" altLang="ko-KR" sz="36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36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m</m:t>
                    </m:r>
                  </m:oMath>
                </a14:m>
                <a:r>
                  <a:rPr lang="ko-KR" altLang="en-US" sz="3600" dirty="0">
                    <a:solidFill>
                      <a:schemeClr val="accent1">
                        <a:lumMod val="75000"/>
                      </a:schemeClr>
                    </a:solidFill>
                  </a:rPr>
                  <a:t> 효율적으로 계산하기</a:t>
                </a:r>
                <a:endParaRPr lang="en-US" sz="3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8252"/>
                <a:ext cx="12192000" cy="656270"/>
              </a:xfrm>
              <a:prstGeom prst="rect">
                <a:avLst/>
              </a:prstGeom>
              <a:blipFill rotWithShape="1">
                <a:blip r:embed="rId2"/>
                <a:stretch>
                  <a:fillRect t="-12963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562" y="1059809"/>
            <a:ext cx="5790875" cy="548360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29736" y="3531765"/>
            <a:ext cx="5161701" cy="1353424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부분 문제를 모아 원래 문제를 해결</a:t>
            </a:r>
            <a:endParaRPr lang="en-US" altLang="ko-KR" sz="1600" dirty="0"/>
          </a:p>
          <a:p>
            <a:pPr algn="ctr"/>
            <a:r>
              <a:rPr lang="ko-KR" altLang="en-US" sz="1600" dirty="0"/>
              <a:t>현재의 </a:t>
            </a:r>
            <a:r>
              <a:rPr lang="en-US" altLang="ko-KR" sz="1600" dirty="0"/>
              <a:t>k</a:t>
            </a:r>
            <a:r>
              <a:rPr lang="ko-KR" altLang="en-US" sz="1600" dirty="0"/>
              <a:t>가 짝수일 때</a:t>
            </a:r>
            <a:r>
              <a:rPr lang="en-US" altLang="ko-KR" sz="1600" dirty="0"/>
              <a:t>:</a:t>
            </a:r>
          </a:p>
          <a:p>
            <a:pPr algn="ctr"/>
            <a:r>
              <a:rPr lang="ko-KR" altLang="en-US" sz="1600" dirty="0"/>
              <a:t>현재의 </a:t>
            </a:r>
            <a:r>
              <a:rPr lang="en-US" altLang="ko-KR" sz="1600" dirty="0"/>
              <a:t>k</a:t>
            </a:r>
            <a:r>
              <a:rPr lang="ko-KR" altLang="en-US" sz="1600" dirty="0"/>
              <a:t>가 홀수일 때</a:t>
            </a:r>
            <a:r>
              <a:rPr lang="en-US" altLang="ko-KR" sz="1600" dirty="0"/>
              <a:t>: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829736" y="2676087"/>
            <a:ext cx="5161701" cy="855677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부분 문제를 해결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재귀함수</a:t>
            </a:r>
            <a:r>
              <a:rPr lang="en-US" altLang="ko-KR" sz="1600" dirty="0"/>
              <a:t>)</a:t>
            </a:r>
          </a:p>
          <a:p>
            <a:pPr algn="ctr"/>
            <a:r>
              <a:rPr lang="en-US" altLang="ko-KR" sz="1600" dirty="0" err="1"/>
              <a:t>n^k</a:t>
            </a:r>
            <a:r>
              <a:rPr lang="ko-KR" altLang="en-US" sz="1600" dirty="0"/>
              <a:t>가 아닌 더 작은 수를 구한다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3829736" y="1339928"/>
            <a:ext cx="5161701" cy="1256465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재귀 함수의 종료 조건</a:t>
            </a:r>
            <a:endParaRPr lang="en-US" altLang="ko-KR" sz="1600" dirty="0"/>
          </a:p>
        </p:txBody>
      </p:sp>
      <p:sp>
        <p:nvSpPr>
          <p:cNvPr id="8" name="직사각형 7"/>
          <p:cNvSpPr/>
          <p:nvPr/>
        </p:nvSpPr>
        <p:spPr>
          <a:xfrm>
            <a:off x="3200561" y="1405154"/>
            <a:ext cx="5790875" cy="3598877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Power(</a:t>
            </a:r>
            <a:r>
              <a:rPr lang="en-US" altLang="ko-KR" dirty="0" err="1"/>
              <a:t>n,k</a:t>
            </a:r>
            <a:r>
              <a:rPr lang="en-US" altLang="ko-KR" sz="1600" dirty="0"/>
              <a:t>): </a:t>
            </a:r>
            <a:r>
              <a:rPr lang="en-US" altLang="ko-KR" sz="1600" dirty="0" err="1"/>
              <a:t>n^k</a:t>
            </a:r>
            <a:r>
              <a:rPr lang="ko-KR" altLang="en-US" sz="1600" dirty="0"/>
              <a:t>를 </a:t>
            </a:r>
            <a:r>
              <a:rPr lang="en-US" altLang="ko-KR" sz="1600" dirty="0"/>
              <a:t>20100110</a:t>
            </a:r>
            <a:r>
              <a:rPr lang="ko-KR" altLang="en-US" sz="1600" dirty="0"/>
              <a:t>으로</a:t>
            </a:r>
            <a:endParaRPr lang="en-US" altLang="ko-KR" sz="1600" dirty="0"/>
          </a:p>
          <a:p>
            <a:pPr algn="ctr"/>
            <a:r>
              <a:rPr lang="ko-KR" altLang="en-US" sz="1600" dirty="0"/>
              <a:t>나눈 나머지를 반환하는 함수</a:t>
            </a:r>
          </a:p>
        </p:txBody>
      </p:sp>
    </p:spTree>
    <p:extLst>
      <p:ext uri="{BB962C8B-B14F-4D97-AF65-F5344CB8AC3E}">
        <p14:creationId xmlns:p14="http://schemas.microsoft.com/office/powerpoint/2010/main" val="220278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298252"/>
                <a:ext cx="12192000" cy="656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accent1">
                        <a:lumMod val="75000"/>
                      </a:schemeClr>
                    </a:solidFill>
                  </a:rPr>
                  <a:t>02.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3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sz="36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36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mod</m:t>
                    </m:r>
                    <m:r>
                      <a:rPr lang="en-US" altLang="ko-KR" sz="36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36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</a:rPr>
                      <m:t>m</m:t>
                    </m:r>
                  </m:oMath>
                </a14:m>
                <a:r>
                  <a:rPr lang="ko-KR" altLang="en-US" sz="3600" dirty="0">
                    <a:solidFill>
                      <a:schemeClr val="accent1">
                        <a:lumMod val="75000"/>
                      </a:schemeClr>
                    </a:solidFill>
                  </a:rPr>
                  <a:t> 효율적으로 계산하기</a:t>
                </a:r>
                <a:endParaRPr lang="en-US" sz="3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8252"/>
                <a:ext cx="12192000" cy="656270"/>
              </a:xfrm>
              <a:prstGeom prst="rect">
                <a:avLst/>
              </a:prstGeom>
              <a:blipFill rotWithShape="1">
                <a:blip r:embed="rId2"/>
                <a:stretch>
                  <a:fillRect t="-12963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907" y="2495725"/>
            <a:ext cx="7712186" cy="196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2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그래프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270550" y="1653265"/>
            <a:ext cx="2891833" cy="2190270"/>
            <a:chOff x="2625971" y="1066482"/>
            <a:chExt cx="3390899" cy="2568262"/>
          </a:xfrm>
        </p:grpSpPr>
        <p:sp>
          <p:nvSpPr>
            <p:cNvPr id="35" name="타원 34"/>
            <p:cNvSpPr/>
            <p:nvPr/>
          </p:nvSpPr>
          <p:spPr>
            <a:xfrm>
              <a:off x="2822331" y="1503166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4478216" y="106648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38" name="타원 37"/>
            <p:cNvSpPr/>
            <p:nvPr/>
          </p:nvSpPr>
          <p:spPr>
            <a:xfrm>
              <a:off x="5436578" y="226516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2625971" y="3098413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40" name="직선 화살표 연결선 39"/>
            <p:cNvCxnSpPr>
              <a:stCxn id="35" idx="6"/>
              <a:endCxn id="37" idx="2"/>
            </p:cNvCxnSpPr>
            <p:nvPr/>
          </p:nvCxnSpPr>
          <p:spPr>
            <a:xfrm flipV="1">
              <a:off x="3402623" y="1334648"/>
              <a:ext cx="1075593" cy="4366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5" idx="4"/>
              <a:endCxn id="39" idx="0"/>
            </p:cNvCxnSpPr>
            <p:nvPr/>
          </p:nvCxnSpPr>
          <p:spPr>
            <a:xfrm flipH="1">
              <a:off x="2916117" y="2039497"/>
              <a:ext cx="196360" cy="10589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7" idx="5"/>
              <a:endCxn id="38" idx="1"/>
            </p:cNvCxnSpPr>
            <p:nvPr/>
          </p:nvCxnSpPr>
          <p:spPr>
            <a:xfrm>
              <a:off x="4973526" y="1524269"/>
              <a:ext cx="548034" cy="8194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7" idx="3"/>
              <a:endCxn id="39" idx="7"/>
            </p:cNvCxnSpPr>
            <p:nvPr/>
          </p:nvCxnSpPr>
          <p:spPr>
            <a:xfrm flipH="1">
              <a:off x="3121281" y="1524269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3231811" y="1584557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39" idx="6"/>
              <a:endCxn id="38" idx="3"/>
            </p:cNvCxnSpPr>
            <p:nvPr/>
          </p:nvCxnSpPr>
          <p:spPr>
            <a:xfrm flipV="1">
              <a:off x="3206263" y="2722954"/>
              <a:ext cx="2315297" cy="6436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726152" y="1158021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3</a:t>
              </a:r>
              <a:endParaRPr lang="ko-KR" altLang="en-US" sz="15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44234" y="162790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2</a:t>
              </a:r>
              <a:endParaRPr lang="ko-KR" altLang="en-US" sz="15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040434" y="2244552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1</a:t>
              </a:r>
              <a:endParaRPr lang="ko-KR" altLang="en-US" sz="15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22805" y="2099533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5</a:t>
              </a:r>
              <a:endParaRPr lang="ko-KR" altLang="en-US" sz="15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98476" y="23207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7</a:t>
              </a:r>
              <a:endParaRPr lang="ko-KR" altLang="en-US" sz="15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52276" y="3140671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3</a:t>
              </a:r>
              <a:endParaRPr lang="ko-KR" altLang="en-US" sz="15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8013972" y="4312519"/>
            <a:ext cx="2891833" cy="2190270"/>
            <a:chOff x="6890250" y="3934527"/>
            <a:chExt cx="3390899" cy="2568262"/>
          </a:xfrm>
        </p:grpSpPr>
        <p:sp>
          <p:nvSpPr>
            <p:cNvPr id="65" name="타원 64"/>
            <p:cNvSpPr/>
            <p:nvPr/>
          </p:nvSpPr>
          <p:spPr>
            <a:xfrm>
              <a:off x="7086610" y="4371211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66" name="타원 65"/>
            <p:cNvSpPr/>
            <p:nvPr/>
          </p:nvSpPr>
          <p:spPr>
            <a:xfrm>
              <a:off x="8742495" y="393452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67" name="타원 66"/>
            <p:cNvSpPr/>
            <p:nvPr/>
          </p:nvSpPr>
          <p:spPr>
            <a:xfrm>
              <a:off x="9700857" y="513321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68" name="타원 67"/>
            <p:cNvSpPr/>
            <p:nvPr/>
          </p:nvSpPr>
          <p:spPr>
            <a:xfrm>
              <a:off x="6890250" y="5966458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69" name="직선 연결선 68"/>
            <p:cNvCxnSpPr>
              <a:stCxn id="66" idx="2"/>
              <a:endCxn id="65" idx="6"/>
            </p:cNvCxnSpPr>
            <p:nvPr/>
          </p:nvCxnSpPr>
          <p:spPr>
            <a:xfrm flipH="1">
              <a:off x="7666902" y="4202693"/>
              <a:ext cx="1075593" cy="4366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66" idx="5"/>
              <a:endCxn id="67" idx="1"/>
            </p:cNvCxnSpPr>
            <p:nvPr/>
          </p:nvCxnSpPr>
          <p:spPr>
            <a:xfrm>
              <a:off x="9237805" y="4392314"/>
              <a:ext cx="548034" cy="8194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66" idx="3"/>
              <a:endCxn id="68" idx="7"/>
            </p:cNvCxnSpPr>
            <p:nvPr/>
          </p:nvCxnSpPr>
          <p:spPr>
            <a:xfrm flipH="1">
              <a:off x="7385560" y="4392314"/>
              <a:ext cx="1441917" cy="16526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7" idx="3"/>
              <a:endCxn id="68" idx="6"/>
            </p:cNvCxnSpPr>
            <p:nvPr/>
          </p:nvCxnSpPr>
          <p:spPr>
            <a:xfrm flipH="1">
              <a:off x="7470542" y="5590999"/>
              <a:ext cx="2315297" cy="6436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4270550" y="4312519"/>
            <a:ext cx="2891833" cy="2190270"/>
            <a:chOff x="2625971" y="3934527"/>
            <a:chExt cx="3390899" cy="2568262"/>
          </a:xfrm>
        </p:grpSpPr>
        <p:sp>
          <p:nvSpPr>
            <p:cNvPr id="74" name="타원 73"/>
            <p:cNvSpPr/>
            <p:nvPr/>
          </p:nvSpPr>
          <p:spPr>
            <a:xfrm>
              <a:off x="2822331" y="4371211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75" name="타원 74"/>
            <p:cNvSpPr/>
            <p:nvPr/>
          </p:nvSpPr>
          <p:spPr>
            <a:xfrm>
              <a:off x="4478216" y="393452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5436578" y="513321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77" name="타원 76"/>
            <p:cNvSpPr/>
            <p:nvPr/>
          </p:nvSpPr>
          <p:spPr>
            <a:xfrm>
              <a:off x="2625971" y="5966458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78" name="직선 화살표 연결선 77"/>
            <p:cNvCxnSpPr>
              <a:stCxn id="74" idx="6"/>
              <a:endCxn id="75" idx="2"/>
            </p:cNvCxnSpPr>
            <p:nvPr/>
          </p:nvCxnSpPr>
          <p:spPr>
            <a:xfrm flipV="1">
              <a:off x="3402623" y="4202693"/>
              <a:ext cx="1075593" cy="4366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74" idx="4"/>
              <a:endCxn id="77" idx="0"/>
            </p:cNvCxnSpPr>
            <p:nvPr/>
          </p:nvCxnSpPr>
          <p:spPr>
            <a:xfrm flipH="1">
              <a:off x="2916117" y="4907542"/>
              <a:ext cx="196360" cy="10589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>
              <a:stCxn id="75" idx="5"/>
              <a:endCxn id="76" idx="1"/>
            </p:cNvCxnSpPr>
            <p:nvPr/>
          </p:nvCxnSpPr>
          <p:spPr>
            <a:xfrm>
              <a:off x="4973526" y="4392314"/>
              <a:ext cx="548034" cy="8194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75" idx="3"/>
              <a:endCxn id="77" idx="7"/>
            </p:cNvCxnSpPr>
            <p:nvPr/>
          </p:nvCxnSpPr>
          <p:spPr>
            <a:xfrm flipH="1">
              <a:off x="3121281" y="4392314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77" idx="6"/>
              <a:endCxn id="76" idx="3"/>
            </p:cNvCxnSpPr>
            <p:nvPr/>
          </p:nvCxnSpPr>
          <p:spPr>
            <a:xfrm flipV="1">
              <a:off x="3206263" y="5590999"/>
              <a:ext cx="2315297" cy="6436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 flipV="1">
              <a:off x="3231811" y="4470580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8013972" y="1653265"/>
            <a:ext cx="2891833" cy="2190270"/>
            <a:chOff x="6890250" y="1066482"/>
            <a:chExt cx="3390899" cy="2568262"/>
          </a:xfrm>
        </p:grpSpPr>
        <p:sp>
          <p:nvSpPr>
            <p:cNvPr id="85" name="타원 84"/>
            <p:cNvSpPr/>
            <p:nvPr/>
          </p:nvSpPr>
          <p:spPr>
            <a:xfrm>
              <a:off x="7086610" y="1503166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86" name="타원 85"/>
            <p:cNvSpPr/>
            <p:nvPr/>
          </p:nvSpPr>
          <p:spPr>
            <a:xfrm>
              <a:off x="8742495" y="106648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87" name="타원 86"/>
            <p:cNvSpPr/>
            <p:nvPr/>
          </p:nvSpPr>
          <p:spPr>
            <a:xfrm>
              <a:off x="9700857" y="226516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88" name="타원 87"/>
            <p:cNvSpPr/>
            <p:nvPr/>
          </p:nvSpPr>
          <p:spPr>
            <a:xfrm>
              <a:off x="6890250" y="3098413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89" name="직선 연결선 88"/>
            <p:cNvCxnSpPr>
              <a:stCxn id="86" idx="3"/>
              <a:endCxn id="88" idx="7"/>
            </p:cNvCxnSpPr>
            <p:nvPr/>
          </p:nvCxnSpPr>
          <p:spPr>
            <a:xfrm flipH="1">
              <a:off x="7385560" y="1524269"/>
              <a:ext cx="1441917" cy="16526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86" idx="2"/>
              <a:endCxn id="85" idx="6"/>
            </p:cNvCxnSpPr>
            <p:nvPr/>
          </p:nvCxnSpPr>
          <p:spPr>
            <a:xfrm flipH="1">
              <a:off x="7666902" y="1334648"/>
              <a:ext cx="1075593" cy="4366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86" idx="5"/>
              <a:endCxn id="87" idx="1"/>
            </p:cNvCxnSpPr>
            <p:nvPr/>
          </p:nvCxnSpPr>
          <p:spPr>
            <a:xfrm>
              <a:off x="9237805" y="1524269"/>
              <a:ext cx="548034" cy="8194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87" idx="3"/>
              <a:endCxn id="88" idx="6"/>
            </p:cNvCxnSpPr>
            <p:nvPr/>
          </p:nvCxnSpPr>
          <p:spPr>
            <a:xfrm flipH="1">
              <a:off x="7470542" y="2722954"/>
              <a:ext cx="2315297" cy="6436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998383" y="1148225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1</a:t>
              </a:r>
              <a:endParaRPr lang="ko-KR" altLang="en-US" sz="15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519256" y="1657135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2</a:t>
              </a:r>
              <a:endParaRPr lang="ko-KR" altLang="en-US" sz="15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711289" y="303526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2</a:t>
              </a:r>
              <a:endParaRPr lang="ko-KR" altLang="en-US" sz="15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156758" y="223383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8</a:t>
              </a:r>
              <a:endParaRPr lang="ko-KR" altLang="en-US" sz="1500" dirty="0"/>
            </a:p>
          </p:txBody>
        </p:sp>
      </p:grpSp>
      <p:cxnSp>
        <p:nvCxnSpPr>
          <p:cNvPr id="97" name="직선 연결선 96"/>
          <p:cNvCxnSpPr/>
          <p:nvPr/>
        </p:nvCxnSpPr>
        <p:spPr>
          <a:xfrm>
            <a:off x="7540485" y="954522"/>
            <a:ext cx="0" cy="5697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1946425" y="4079631"/>
            <a:ext cx="9505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895696" y="1033608"/>
            <a:ext cx="340611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방향성 그래프 </a:t>
            </a:r>
            <a:r>
              <a:rPr lang="en-US" altLang="ko-KR" dirty="0"/>
              <a:t>(Directed graph)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540485" y="1033608"/>
            <a:ext cx="391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무방향성</a:t>
            </a:r>
            <a:r>
              <a:rPr lang="ko-KR" altLang="en-US" dirty="0"/>
              <a:t> 그래프 </a:t>
            </a:r>
            <a:r>
              <a:rPr lang="en-US" altLang="ko-KR" dirty="0"/>
              <a:t>(Undirected graph)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043977" y="2560499"/>
            <a:ext cx="207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가중치 그래프</a:t>
            </a:r>
            <a:endParaRPr lang="en-US" altLang="ko-KR" dirty="0"/>
          </a:p>
          <a:p>
            <a:pPr algn="ctr"/>
            <a:r>
              <a:rPr lang="en-US" altLang="ko-KR" dirty="0"/>
              <a:t>(Weighted graph)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946425" y="5142327"/>
            <a:ext cx="227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비가중치</a:t>
            </a:r>
            <a:r>
              <a:rPr lang="ko-KR" altLang="en-US" dirty="0"/>
              <a:t> 그래프</a:t>
            </a:r>
            <a:endParaRPr lang="en-US" altLang="ko-KR" dirty="0"/>
          </a:p>
          <a:p>
            <a:pPr algn="ctr"/>
            <a:r>
              <a:rPr lang="en-US" altLang="ko-KR" dirty="0"/>
              <a:t>(Unweighted graph)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0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그래프 </a:t>
            </a:r>
            <a:r>
              <a:rPr lang="en-US" altLang="ko-KR" sz="360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3600">
                <a:solidFill>
                  <a:schemeClr val="accent1">
                    <a:lumMod val="75000"/>
                  </a:schemeClr>
                </a:solidFill>
              </a:rPr>
              <a:t>인접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행렬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6521575" y="951073"/>
            <a:ext cx="0" cy="5697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cxnSpLocks/>
          </p:cNvCxnSpPr>
          <p:nvPr/>
        </p:nvCxnSpPr>
        <p:spPr>
          <a:xfrm flipH="1">
            <a:off x="1340401" y="3721159"/>
            <a:ext cx="10441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표 91"/>
          <p:cNvGraphicFramePr>
            <a:graphicFrameLocks noGrp="1"/>
          </p:cNvGraphicFramePr>
          <p:nvPr/>
        </p:nvGraphicFramePr>
        <p:xfrm>
          <a:off x="3957133" y="1294846"/>
          <a:ext cx="2305280" cy="189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56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860205020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1777378260"/>
                    </a:ext>
                  </a:extLst>
                </a:gridCol>
              </a:tblGrid>
              <a:tr h="379338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74676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409995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07320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3957133" y="4164813"/>
          <a:ext cx="2305280" cy="189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56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860205020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1777378260"/>
                    </a:ext>
                  </a:extLst>
                </a:gridCol>
              </a:tblGrid>
              <a:tr h="379338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74676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409995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07320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9476882" y="1294846"/>
          <a:ext cx="2305280" cy="189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56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860205020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1777378260"/>
                    </a:ext>
                  </a:extLst>
                </a:gridCol>
              </a:tblGrid>
              <a:tr h="379338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74676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409995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07320"/>
                  </a:ext>
                </a:extLst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/>
        </p:nvGraphicFramePr>
        <p:xfrm>
          <a:off x="9476129" y="4126343"/>
          <a:ext cx="2305280" cy="189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56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860205020"/>
                    </a:ext>
                  </a:extLst>
                </a:gridCol>
                <a:gridCol w="461056">
                  <a:extLst>
                    <a:ext uri="{9D8B030D-6E8A-4147-A177-3AD203B41FA5}">
                      <a16:colId xmlns:a16="http://schemas.microsoft.com/office/drawing/2014/main" val="1777378260"/>
                    </a:ext>
                  </a:extLst>
                </a:gridCol>
              </a:tblGrid>
              <a:tr h="379338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74676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409995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  <a:tr h="3793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07320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21B24EC7-2CCC-4D9B-A9B3-40272A6E38F7}"/>
              </a:ext>
            </a:extLst>
          </p:cNvPr>
          <p:cNvGrpSpPr/>
          <p:nvPr/>
        </p:nvGrpSpPr>
        <p:grpSpPr>
          <a:xfrm>
            <a:off x="1289230" y="1468758"/>
            <a:ext cx="2436514" cy="1845412"/>
            <a:chOff x="2625971" y="1066482"/>
            <a:chExt cx="3390899" cy="2568262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6DBFF0A-1854-4D49-BE2E-0709D287C6AC}"/>
                </a:ext>
              </a:extLst>
            </p:cNvPr>
            <p:cNvSpPr/>
            <p:nvPr/>
          </p:nvSpPr>
          <p:spPr>
            <a:xfrm>
              <a:off x="2822331" y="1503166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10341A7-2E6D-4CC5-8B1F-D2E6F9674D59}"/>
                </a:ext>
              </a:extLst>
            </p:cNvPr>
            <p:cNvSpPr/>
            <p:nvPr/>
          </p:nvSpPr>
          <p:spPr>
            <a:xfrm>
              <a:off x="4478216" y="106648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F4EAA51-E2BD-47E9-93AC-66BEB3B4C0A2}"/>
                </a:ext>
              </a:extLst>
            </p:cNvPr>
            <p:cNvSpPr/>
            <p:nvPr/>
          </p:nvSpPr>
          <p:spPr>
            <a:xfrm>
              <a:off x="5436578" y="226516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C83451C-B07E-491B-9C5C-BC9F0914D066}"/>
                </a:ext>
              </a:extLst>
            </p:cNvPr>
            <p:cNvSpPr/>
            <p:nvPr/>
          </p:nvSpPr>
          <p:spPr>
            <a:xfrm>
              <a:off x="2625971" y="3098413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292913-2AB5-4732-B409-9B714D76D5A0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 flipV="1">
              <a:off x="3402623" y="1334648"/>
              <a:ext cx="1075593" cy="4366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FF23728-4D22-4741-AC47-4565B14412CE}"/>
                </a:ext>
              </a:extLst>
            </p:cNvPr>
            <p:cNvCxnSpPr>
              <a:stCxn id="15" idx="4"/>
              <a:endCxn id="18" idx="0"/>
            </p:cNvCxnSpPr>
            <p:nvPr/>
          </p:nvCxnSpPr>
          <p:spPr>
            <a:xfrm flipH="1">
              <a:off x="2916117" y="2039497"/>
              <a:ext cx="196360" cy="10589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CF1C6FA-84CB-4F25-BB8B-0C277CF5113E}"/>
                </a:ext>
              </a:extLst>
            </p:cNvPr>
            <p:cNvCxnSpPr>
              <a:stCxn id="16" idx="5"/>
              <a:endCxn id="17" idx="1"/>
            </p:cNvCxnSpPr>
            <p:nvPr/>
          </p:nvCxnSpPr>
          <p:spPr>
            <a:xfrm>
              <a:off x="4973526" y="1524269"/>
              <a:ext cx="548034" cy="8194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8BA40BE7-282C-4C1D-85F2-2FFA1D5A4E78}"/>
                </a:ext>
              </a:extLst>
            </p:cNvPr>
            <p:cNvCxnSpPr>
              <a:stCxn id="16" idx="3"/>
              <a:endCxn id="18" idx="7"/>
            </p:cNvCxnSpPr>
            <p:nvPr/>
          </p:nvCxnSpPr>
          <p:spPr>
            <a:xfrm flipH="1">
              <a:off x="3121281" y="1524269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5BAC4A4-EC1C-4620-B35A-BAC2A70AC5B3}"/>
                </a:ext>
              </a:extLst>
            </p:cNvPr>
            <p:cNvCxnSpPr/>
            <p:nvPr/>
          </p:nvCxnSpPr>
          <p:spPr>
            <a:xfrm flipV="1">
              <a:off x="3231811" y="1584557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356FB57-FE7A-42BC-8A8F-9CE49A6CFEF9}"/>
                </a:ext>
              </a:extLst>
            </p:cNvPr>
            <p:cNvCxnSpPr>
              <a:stCxn id="18" idx="6"/>
              <a:endCxn id="17" idx="3"/>
            </p:cNvCxnSpPr>
            <p:nvPr/>
          </p:nvCxnSpPr>
          <p:spPr>
            <a:xfrm flipV="1">
              <a:off x="3206263" y="2722954"/>
              <a:ext cx="2315297" cy="6436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3564B0-1218-4CE7-950E-9EF664C9459D}"/>
                </a:ext>
              </a:extLst>
            </p:cNvPr>
            <p:cNvSpPr txBox="1"/>
            <p:nvPr/>
          </p:nvSpPr>
          <p:spPr>
            <a:xfrm>
              <a:off x="3726152" y="1158021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3</a:t>
              </a:r>
              <a:endParaRPr lang="ko-KR" altLang="en-US" sz="15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C9F3C7-A7DF-48CF-A9FD-81BA205D6E05}"/>
                </a:ext>
              </a:extLst>
            </p:cNvPr>
            <p:cNvSpPr txBox="1"/>
            <p:nvPr/>
          </p:nvSpPr>
          <p:spPr>
            <a:xfrm>
              <a:off x="5244234" y="162790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2</a:t>
              </a:r>
              <a:endParaRPr lang="ko-KR" altLang="en-US" sz="15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C37066-3EEB-4D63-9BBE-39477C6E3426}"/>
                </a:ext>
              </a:extLst>
            </p:cNvPr>
            <p:cNvSpPr txBox="1"/>
            <p:nvPr/>
          </p:nvSpPr>
          <p:spPr>
            <a:xfrm>
              <a:off x="4040434" y="2244552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1</a:t>
              </a:r>
              <a:endParaRPr lang="ko-KR" altLang="en-US" sz="15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EC27B1-E0A3-42E2-84C1-5CE597DC7721}"/>
                </a:ext>
              </a:extLst>
            </p:cNvPr>
            <p:cNvSpPr txBox="1"/>
            <p:nvPr/>
          </p:nvSpPr>
          <p:spPr>
            <a:xfrm>
              <a:off x="3522805" y="2099533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5</a:t>
              </a:r>
              <a:endParaRPr lang="ko-KR" altLang="en-US" sz="15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4C6ACA-BDD8-4510-A9FC-1098551E1112}"/>
                </a:ext>
              </a:extLst>
            </p:cNvPr>
            <p:cNvSpPr txBox="1"/>
            <p:nvPr/>
          </p:nvSpPr>
          <p:spPr>
            <a:xfrm>
              <a:off x="2698476" y="23207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7</a:t>
              </a:r>
              <a:endParaRPr lang="ko-KR" altLang="en-US" sz="15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EE9FB9-C5A0-4458-8A63-B56F64951B0B}"/>
                </a:ext>
              </a:extLst>
            </p:cNvPr>
            <p:cNvSpPr txBox="1"/>
            <p:nvPr/>
          </p:nvSpPr>
          <p:spPr>
            <a:xfrm>
              <a:off x="4152276" y="3140671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3</a:t>
              </a:r>
              <a:endParaRPr lang="ko-KR" altLang="en-US" sz="15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832A980-7BF5-43A9-BA8A-BCB88F902243}"/>
              </a:ext>
            </a:extLst>
          </p:cNvPr>
          <p:cNvGrpSpPr/>
          <p:nvPr/>
        </p:nvGrpSpPr>
        <p:grpSpPr>
          <a:xfrm>
            <a:off x="6774279" y="1442697"/>
            <a:ext cx="2436514" cy="1845412"/>
            <a:chOff x="6890250" y="1066482"/>
            <a:chExt cx="3390899" cy="256826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A8FAFB9-4072-43D2-A16A-CD8A83B384B5}"/>
                </a:ext>
              </a:extLst>
            </p:cNvPr>
            <p:cNvSpPr/>
            <p:nvPr/>
          </p:nvSpPr>
          <p:spPr>
            <a:xfrm>
              <a:off x="7086610" y="1503166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BE7F13A-F578-4DBD-89B9-733C8A24376D}"/>
                </a:ext>
              </a:extLst>
            </p:cNvPr>
            <p:cNvSpPr/>
            <p:nvPr/>
          </p:nvSpPr>
          <p:spPr>
            <a:xfrm>
              <a:off x="8742495" y="106648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F0CA05B-F553-4867-9A45-264651810F20}"/>
                </a:ext>
              </a:extLst>
            </p:cNvPr>
            <p:cNvSpPr/>
            <p:nvPr/>
          </p:nvSpPr>
          <p:spPr>
            <a:xfrm>
              <a:off x="9700857" y="226516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248E2BB-9DAC-4DC9-BB9C-9A4ADB314965}"/>
                </a:ext>
              </a:extLst>
            </p:cNvPr>
            <p:cNvSpPr/>
            <p:nvPr/>
          </p:nvSpPr>
          <p:spPr>
            <a:xfrm>
              <a:off x="6890250" y="3098413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829F04E-5B52-4704-A9A0-60F4ABACD008}"/>
                </a:ext>
              </a:extLst>
            </p:cNvPr>
            <p:cNvCxnSpPr>
              <a:stCxn id="33" idx="3"/>
              <a:endCxn id="35" idx="7"/>
            </p:cNvCxnSpPr>
            <p:nvPr/>
          </p:nvCxnSpPr>
          <p:spPr>
            <a:xfrm flipH="1">
              <a:off x="7385560" y="1524269"/>
              <a:ext cx="1441917" cy="16526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0C149F7-EA80-4DD3-B684-F674833B52F5}"/>
                </a:ext>
              </a:extLst>
            </p:cNvPr>
            <p:cNvCxnSpPr>
              <a:stCxn id="33" idx="2"/>
              <a:endCxn id="32" idx="6"/>
            </p:cNvCxnSpPr>
            <p:nvPr/>
          </p:nvCxnSpPr>
          <p:spPr>
            <a:xfrm flipH="1">
              <a:off x="7666902" y="1334648"/>
              <a:ext cx="1075593" cy="4366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4CF7F6F-9412-4D53-8F88-940F1E326B0F}"/>
                </a:ext>
              </a:extLst>
            </p:cNvPr>
            <p:cNvCxnSpPr>
              <a:stCxn id="33" idx="5"/>
              <a:endCxn id="34" idx="1"/>
            </p:cNvCxnSpPr>
            <p:nvPr/>
          </p:nvCxnSpPr>
          <p:spPr>
            <a:xfrm>
              <a:off x="9237805" y="1524269"/>
              <a:ext cx="548034" cy="8194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1FCD304-9207-45C9-9EBE-E92B8FB37075}"/>
                </a:ext>
              </a:extLst>
            </p:cNvPr>
            <p:cNvCxnSpPr>
              <a:stCxn id="34" idx="3"/>
              <a:endCxn id="35" idx="6"/>
            </p:cNvCxnSpPr>
            <p:nvPr/>
          </p:nvCxnSpPr>
          <p:spPr>
            <a:xfrm flipH="1">
              <a:off x="7470542" y="2722954"/>
              <a:ext cx="2315297" cy="6436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C0CE89-2345-48E0-A3AE-540231679A33}"/>
                </a:ext>
              </a:extLst>
            </p:cNvPr>
            <p:cNvSpPr txBox="1"/>
            <p:nvPr/>
          </p:nvSpPr>
          <p:spPr>
            <a:xfrm>
              <a:off x="7998383" y="1148225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1</a:t>
              </a:r>
              <a:endParaRPr lang="ko-KR" altLang="en-US" sz="15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62178E-6CF1-43AC-B7DF-B6FFE8C6A574}"/>
                </a:ext>
              </a:extLst>
            </p:cNvPr>
            <p:cNvSpPr txBox="1"/>
            <p:nvPr/>
          </p:nvSpPr>
          <p:spPr>
            <a:xfrm>
              <a:off x="9519256" y="1657135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2</a:t>
              </a:r>
              <a:endParaRPr lang="ko-KR" altLang="en-US" sz="15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A36EE48-E526-4700-AAF5-818A2065DBF8}"/>
                </a:ext>
              </a:extLst>
            </p:cNvPr>
            <p:cNvSpPr txBox="1"/>
            <p:nvPr/>
          </p:nvSpPr>
          <p:spPr>
            <a:xfrm>
              <a:off x="8711289" y="303526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2</a:t>
              </a:r>
              <a:endParaRPr lang="ko-KR" altLang="en-US" sz="15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4C09241-A597-41EA-84B2-E3C523ACAB47}"/>
                </a:ext>
              </a:extLst>
            </p:cNvPr>
            <p:cNvSpPr txBox="1"/>
            <p:nvPr/>
          </p:nvSpPr>
          <p:spPr>
            <a:xfrm>
              <a:off x="8156758" y="223383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8</a:t>
              </a:r>
              <a:endParaRPr lang="ko-KR" altLang="en-US" sz="15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0445EEC-21CE-4EF6-B42E-5B79D388923A}"/>
              </a:ext>
            </a:extLst>
          </p:cNvPr>
          <p:cNvGrpSpPr/>
          <p:nvPr/>
        </p:nvGrpSpPr>
        <p:grpSpPr>
          <a:xfrm>
            <a:off x="6823868" y="4278941"/>
            <a:ext cx="2436514" cy="1845412"/>
            <a:chOff x="6890250" y="3934527"/>
            <a:chExt cx="3390899" cy="2568262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D687E80-A471-4E70-9BA7-B8BC60755DAA}"/>
                </a:ext>
              </a:extLst>
            </p:cNvPr>
            <p:cNvSpPr/>
            <p:nvPr/>
          </p:nvSpPr>
          <p:spPr>
            <a:xfrm>
              <a:off x="7086610" y="4371211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67DBE0B-D53F-493F-A2CE-80F77A592880}"/>
                </a:ext>
              </a:extLst>
            </p:cNvPr>
            <p:cNvSpPr/>
            <p:nvPr/>
          </p:nvSpPr>
          <p:spPr>
            <a:xfrm>
              <a:off x="8742495" y="393452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6527B62-FFA5-4FBF-9A97-A2C01B6337F5}"/>
                </a:ext>
              </a:extLst>
            </p:cNvPr>
            <p:cNvSpPr/>
            <p:nvPr/>
          </p:nvSpPr>
          <p:spPr>
            <a:xfrm>
              <a:off x="9700857" y="513321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1F5C565-89F0-4559-A9B2-59DE5D69483A}"/>
                </a:ext>
              </a:extLst>
            </p:cNvPr>
            <p:cNvSpPr/>
            <p:nvPr/>
          </p:nvSpPr>
          <p:spPr>
            <a:xfrm>
              <a:off x="6890250" y="5966458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F060883-C00B-4CF6-9B19-D6472852E1E7}"/>
                </a:ext>
              </a:extLst>
            </p:cNvPr>
            <p:cNvCxnSpPr>
              <a:stCxn id="46" idx="2"/>
              <a:endCxn id="45" idx="6"/>
            </p:cNvCxnSpPr>
            <p:nvPr/>
          </p:nvCxnSpPr>
          <p:spPr>
            <a:xfrm flipH="1">
              <a:off x="7666902" y="4202693"/>
              <a:ext cx="1075593" cy="4366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AEA5277-BF8C-4444-A518-BC49483EE96E}"/>
                </a:ext>
              </a:extLst>
            </p:cNvPr>
            <p:cNvCxnSpPr>
              <a:stCxn id="46" idx="5"/>
              <a:endCxn id="47" idx="1"/>
            </p:cNvCxnSpPr>
            <p:nvPr/>
          </p:nvCxnSpPr>
          <p:spPr>
            <a:xfrm>
              <a:off x="9237805" y="4392314"/>
              <a:ext cx="548034" cy="8194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AFB8EA2-9969-4960-BEB3-8C69029AE308}"/>
                </a:ext>
              </a:extLst>
            </p:cNvPr>
            <p:cNvCxnSpPr>
              <a:stCxn id="46" idx="3"/>
              <a:endCxn id="48" idx="7"/>
            </p:cNvCxnSpPr>
            <p:nvPr/>
          </p:nvCxnSpPr>
          <p:spPr>
            <a:xfrm flipH="1">
              <a:off x="7385560" y="4392314"/>
              <a:ext cx="1441917" cy="16526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EB075E1-BF49-4BA7-A425-A95D3EAB7524}"/>
                </a:ext>
              </a:extLst>
            </p:cNvPr>
            <p:cNvCxnSpPr>
              <a:stCxn id="47" idx="3"/>
              <a:endCxn id="48" idx="6"/>
            </p:cNvCxnSpPr>
            <p:nvPr/>
          </p:nvCxnSpPr>
          <p:spPr>
            <a:xfrm flipH="1">
              <a:off x="7470542" y="5590999"/>
              <a:ext cx="2315297" cy="6436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11A85B-8B14-448F-8551-4AF5040A9E1B}"/>
              </a:ext>
            </a:extLst>
          </p:cNvPr>
          <p:cNvGrpSpPr/>
          <p:nvPr/>
        </p:nvGrpSpPr>
        <p:grpSpPr>
          <a:xfrm>
            <a:off x="1340400" y="4370310"/>
            <a:ext cx="2436514" cy="1845412"/>
            <a:chOff x="2625971" y="3934527"/>
            <a:chExt cx="3390899" cy="2568262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DF73409-61DC-4C7E-ABF0-2BD799A1EEAD}"/>
                </a:ext>
              </a:extLst>
            </p:cNvPr>
            <p:cNvSpPr/>
            <p:nvPr/>
          </p:nvSpPr>
          <p:spPr>
            <a:xfrm>
              <a:off x="2822331" y="4371211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058DF2F-4F7B-46B0-BD47-E77DBEC2CA66}"/>
                </a:ext>
              </a:extLst>
            </p:cNvPr>
            <p:cNvSpPr/>
            <p:nvPr/>
          </p:nvSpPr>
          <p:spPr>
            <a:xfrm>
              <a:off x="4478216" y="393452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3DAA740-9DCC-48B7-8709-0A87B313FE88}"/>
                </a:ext>
              </a:extLst>
            </p:cNvPr>
            <p:cNvSpPr/>
            <p:nvPr/>
          </p:nvSpPr>
          <p:spPr>
            <a:xfrm>
              <a:off x="5436578" y="513321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76AD257-DFA3-4DCA-9AC1-CBE561063E73}"/>
                </a:ext>
              </a:extLst>
            </p:cNvPr>
            <p:cNvSpPr/>
            <p:nvPr/>
          </p:nvSpPr>
          <p:spPr>
            <a:xfrm>
              <a:off x="2625971" y="5966458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C9B620C-2D10-4168-B69F-AAA13946C029}"/>
                </a:ext>
              </a:extLst>
            </p:cNvPr>
            <p:cNvCxnSpPr>
              <a:stCxn id="54" idx="6"/>
              <a:endCxn id="55" idx="2"/>
            </p:cNvCxnSpPr>
            <p:nvPr/>
          </p:nvCxnSpPr>
          <p:spPr>
            <a:xfrm flipV="1">
              <a:off x="3402623" y="4202693"/>
              <a:ext cx="1075593" cy="4366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5F5B8501-0869-431C-912C-EC6247EF2BCC}"/>
                </a:ext>
              </a:extLst>
            </p:cNvPr>
            <p:cNvCxnSpPr>
              <a:stCxn id="54" idx="4"/>
              <a:endCxn id="57" idx="0"/>
            </p:cNvCxnSpPr>
            <p:nvPr/>
          </p:nvCxnSpPr>
          <p:spPr>
            <a:xfrm flipH="1">
              <a:off x="2916117" y="4907542"/>
              <a:ext cx="196360" cy="10589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B4DA50F5-4D1C-445F-9168-57E105B5FD1C}"/>
                </a:ext>
              </a:extLst>
            </p:cNvPr>
            <p:cNvCxnSpPr>
              <a:stCxn id="55" idx="5"/>
              <a:endCxn id="56" idx="1"/>
            </p:cNvCxnSpPr>
            <p:nvPr/>
          </p:nvCxnSpPr>
          <p:spPr>
            <a:xfrm>
              <a:off x="4973526" y="4392314"/>
              <a:ext cx="548034" cy="8194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09EC1B9F-C3C3-494A-8E3C-423FBDC681AD}"/>
                </a:ext>
              </a:extLst>
            </p:cNvPr>
            <p:cNvCxnSpPr>
              <a:stCxn id="55" idx="3"/>
              <a:endCxn id="57" idx="7"/>
            </p:cNvCxnSpPr>
            <p:nvPr/>
          </p:nvCxnSpPr>
          <p:spPr>
            <a:xfrm flipH="1">
              <a:off x="3121281" y="4392314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AFCEC0C6-80DE-4245-8142-630168435700}"/>
                </a:ext>
              </a:extLst>
            </p:cNvPr>
            <p:cNvCxnSpPr>
              <a:stCxn id="57" idx="6"/>
              <a:endCxn id="56" idx="3"/>
            </p:cNvCxnSpPr>
            <p:nvPr/>
          </p:nvCxnSpPr>
          <p:spPr>
            <a:xfrm flipV="1">
              <a:off x="3206263" y="5590999"/>
              <a:ext cx="2315297" cy="6436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DB767C3D-14C7-41D6-90BD-C4EBEF6813DD}"/>
                </a:ext>
              </a:extLst>
            </p:cNvPr>
            <p:cNvCxnSpPr/>
            <p:nvPr/>
          </p:nvCxnSpPr>
          <p:spPr>
            <a:xfrm flipV="1">
              <a:off x="3231811" y="4470580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070517" y="951073"/>
            <a:ext cx="5319132" cy="261731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407" y="989225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03.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54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그래프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인접 리스트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6521575" y="951073"/>
            <a:ext cx="0" cy="5697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cxnSpLocks/>
          </p:cNvCxnSpPr>
          <p:nvPr/>
        </p:nvCxnSpPr>
        <p:spPr>
          <a:xfrm flipH="1">
            <a:off x="1340401" y="3721159"/>
            <a:ext cx="10441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1B24EC7-2CCC-4D9B-A9B3-40272A6E38F7}"/>
              </a:ext>
            </a:extLst>
          </p:cNvPr>
          <p:cNvGrpSpPr/>
          <p:nvPr/>
        </p:nvGrpSpPr>
        <p:grpSpPr>
          <a:xfrm>
            <a:off x="1289230" y="1468758"/>
            <a:ext cx="2436514" cy="1845412"/>
            <a:chOff x="2625971" y="1066482"/>
            <a:chExt cx="3390899" cy="2568262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6DBFF0A-1854-4D49-BE2E-0709D287C6AC}"/>
                </a:ext>
              </a:extLst>
            </p:cNvPr>
            <p:cNvSpPr/>
            <p:nvPr/>
          </p:nvSpPr>
          <p:spPr>
            <a:xfrm>
              <a:off x="2822331" y="1503166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10341A7-2E6D-4CC5-8B1F-D2E6F9674D59}"/>
                </a:ext>
              </a:extLst>
            </p:cNvPr>
            <p:cNvSpPr/>
            <p:nvPr/>
          </p:nvSpPr>
          <p:spPr>
            <a:xfrm>
              <a:off x="4478216" y="106648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F4EAA51-E2BD-47E9-93AC-66BEB3B4C0A2}"/>
                </a:ext>
              </a:extLst>
            </p:cNvPr>
            <p:cNvSpPr/>
            <p:nvPr/>
          </p:nvSpPr>
          <p:spPr>
            <a:xfrm>
              <a:off x="5436578" y="226516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C83451C-B07E-491B-9C5C-BC9F0914D066}"/>
                </a:ext>
              </a:extLst>
            </p:cNvPr>
            <p:cNvSpPr/>
            <p:nvPr/>
          </p:nvSpPr>
          <p:spPr>
            <a:xfrm>
              <a:off x="2625971" y="3098413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292913-2AB5-4732-B409-9B714D76D5A0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 flipV="1">
              <a:off x="3402623" y="1334648"/>
              <a:ext cx="1075593" cy="4366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FF23728-4D22-4741-AC47-4565B14412CE}"/>
                </a:ext>
              </a:extLst>
            </p:cNvPr>
            <p:cNvCxnSpPr>
              <a:stCxn id="15" idx="4"/>
              <a:endCxn id="18" idx="0"/>
            </p:cNvCxnSpPr>
            <p:nvPr/>
          </p:nvCxnSpPr>
          <p:spPr>
            <a:xfrm flipH="1">
              <a:off x="2916117" y="2039497"/>
              <a:ext cx="196360" cy="10589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CF1C6FA-84CB-4F25-BB8B-0C277CF5113E}"/>
                </a:ext>
              </a:extLst>
            </p:cNvPr>
            <p:cNvCxnSpPr>
              <a:stCxn id="16" idx="5"/>
              <a:endCxn id="17" idx="1"/>
            </p:cNvCxnSpPr>
            <p:nvPr/>
          </p:nvCxnSpPr>
          <p:spPr>
            <a:xfrm>
              <a:off x="4973526" y="1524269"/>
              <a:ext cx="548034" cy="8194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8BA40BE7-282C-4C1D-85F2-2FFA1D5A4E78}"/>
                </a:ext>
              </a:extLst>
            </p:cNvPr>
            <p:cNvCxnSpPr>
              <a:stCxn id="16" idx="3"/>
              <a:endCxn id="18" idx="7"/>
            </p:cNvCxnSpPr>
            <p:nvPr/>
          </p:nvCxnSpPr>
          <p:spPr>
            <a:xfrm flipH="1">
              <a:off x="3121281" y="1524269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5BAC4A4-EC1C-4620-B35A-BAC2A70AC5B3}"/>
                </a:ext>
              </a:extLst>
            </p:cNvPr>
            <p:cNvCxnSpPr/>
            <p:nvPr/>
          </p:nvCxnSpPr>
          <p:spPr>
            <a:xfrm flipV="1">
              <a:off x="3231811" y="1584557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356FB57-FE7A-42BC-8A8F-9CE49A6CFEF9}"/>
                </a:ext>
              </a:extLst>
            </p:cNvPr>
            <p:cNvCxnSpPr>
              <a:stCxn id="18" idx="6"/>
              <a:endCxn id="17" idx="3"/>
            </p:cNvCxnSpPr>
            <p:nvPr/>
          </p:nvCxnSpPr>
          <p:spPr>
            <a:xfrm flipV="1">
              <a:off x="3206263" y="2722954"/>
              <a:ext cx="2315297" cy="6436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3564B0-1218-4CE7-950E-9EF664C9459D}"/>
                </a:ext>
              </a:extLst>
            </p:cNvPr>
            <p:cNvSpPr txBox="1"/>
            <p:nvPr/>
          </p:nvSpPr>
          <p:spPr>
            <a:xfrm>
              <a:off x="3726152" y="1158021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3</a:t>
              </a:r>
              <a:endParaRPr lang="ko-KR" altLang="en-US" sz="15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C9F3C7-A7DF-48CF-A9FD-81BA205D6E05}"/>
                </a:ext>
              </a:extLst>
            </p:cNvPr>
            <p:cNvSpPr txBox="1"/>
            <p:nvPr/>
          </p:nvSpPr>
          <p:spPr>
            <a:xfrm>
              <a:off x="5244234" y="162790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2</a:t>
              </a:r>
              <a:endParaRPr lang="ko-KR" altLang="en-US" sz="15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C37066-3EEB-4D63-9BBE-39477C6E3426}"/>
                </a:ext>
              </a:extLst>
            </p:cNvPr>
            <p:cNvSpPr txBox="1"/>
            <p:nvPr/>
          </p:nvSpPr>
          <p:spPr>
            <a:xfrm>
              <a:off x="4040434" y="2244552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1</a:t>
              </a:r>
              <a:endParaRPr lang="ko-KR" altLang="en-US" sz="15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EC27B1-E0A3-42E2-84C1-5CE597DC7721}"/>
                </a:ext>
              </a:extLst>
            </p:cNvPr>
            <p:cNvSpPr txBox="1"/>
            <p:nvPr/>
          </p:nvSpPr>
          <p:spPr>
            <a:xfrm>
              <a:off x="3522805" y="2099533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5</a:t>
              </a:r>
              <a:endParaRPr lang="ko-KR" altLang="en-US" sz="15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4C6ACA-BDD8-4510-A9FC-1098551E1112}"/>
                </a:ext>
              </a:extLst>
            </p:cNvPr>
            <p:cNvSpPr txBox="1"/>
            <p:nvPr/>
          </p:nvSpPr>
          <p:spPr>
            <a:xfrm>
              <a:off x="2698476" y="2320776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7</a:t>
              </a:r>
              <a:endParaRPr lang="ko-KR" altLang="en-US" sz="15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EE9FB9-C5A0-4458-8A63-B56F64951B0B}"/>
                </a:ext>
              </a:extLst>
            </p:cNvPr>
            <p:cNvSpPr txBox="1"/>
            <p:nvPr/>
          </p:nvSpPr>
          <p:spPr>
            <a:xfrm>
              <a:off x="4152276" y="3140671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3</a:t>
              </a:r>
              <a:endParaRPr lang="ko-KR" altLang="en-US" sz="15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832A980-7BF5-43A9-BA8A-BCB88F902243}"/>
              </a:ext>
            </a:extLst>
          </p:cNvPr>
          <p:cNvGrpSpPr/>
          <p:nvPr/>
        </p:nvGrpSpPr>
        <p:grpSpPr>
          <a:xfrm>
            <a:off x="6774279" y="1442697"/>
            <a:ext cx="2436514" cy="1845412"/>
            <a:chOff x="6890250" y="1066482"/>
            <a:chExt cx="3390899" cy="256826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A8FAFB9-4072-43D2-A16A-CD8A83B384B5}"/>
                </a:ext>
              </a:extLst>
            </p:cNvPr>
            <p:cNvSpPr/>
            <p:nvPr/>
          </p:nvSpPr>
          <p:spPr>
            <a:xfrm>
              <a:off x="7086610" y="1503166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BE7F13A-F578-4DBD-89B9-733C8A24376D}"/>
                </a:ext>
              </a:extLst>
            </p:cNvPr>
            <p:cNvSpPr/>
            <p:nvPr/>
          </p:nvSpPr>
          <p:spPr>
            <a:xfrm>
              <a:off x="8742495" y="106648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F0CA05B-F553-4867-9A45-264651810F20}"/>
                </a:ext>
              </a:extLst>
            </p:cNvPr>
            <p:cNvSpPr/>
            <p:nvPr/>
          </p:nvSpPr>
          <p:spPr>
            <a:xfrm>
              <a:off x="9700857" y="226516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248E2BB-9DAC-4DC9-BB9C-9A4ADB314965}"/>
                </a:ext>
              </a:extLst>
            </p:cNvPr>
            <p:cNvSpPr/>
            <p:nvPr/>
          </p:nvSpPr>
          <p:spPr>
            <a:xfrm>
              <a:off x="6890250" y="3098413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829F04E-5B52-4704-A9A0-60F4ABACD008}"/>
                </a:ext>
              </a:extLst>
            </p:cNvPr>
            <p:cNvCxnSpPr>
              <a:stCxn id="33" idx="3"/>
              <a:endCxn id="35" idx="7"/>
            </p:cNvCxnSpPr>
            <p:nvPr/>
          </p:nvCxnSpPr>
          <p:spPr>
            <a:xfrm flipH="1">
              <a:off x="7385560" y="1524269"/>
              <a:ext cx="1441917" cy="16526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0C149F7-EA80-4DD3-B684-F674833B52F5}"/>
                </a:ext>
              </a:extLst>
            </p:cNvPr>
            <p:cNvCxnSpPr>
              <a:stCxn id="33" idx="2"/>
              <a:endCxn id="32" idx="6"/>
            </p:cNvCxnSpPr>
            <p:nvPr/>
          </p:nvCxnSpPr>
          <p:spPr>
            <a:xfrm flipH="1">
              <a:off x="7666902" y="1334648"/>
              <a:ext cx="1075593" cy="4366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4CF7F6F-9412-4D53-8F88-940F1E326B0F}"/>
                </a:ext>
              </a:extLst>
            </p:cNvPr>
            <p:cNvCxnSpPr>
              <a:stCxn id="33" idx="5"/>
              <a:endCxn id="34" idx="1"/>
            </p:cNvCxnSpPr>
            <p:nvPr/>
          </p:nvCxnSpPr>
          <p:spPr>
            <a:xfrm>
              <a:off x="9237805" y="1524269"/>
              <a:ext cx="548034" cy="8194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1FCD304-9207-45C9-9EBE-E92B8FB37075}"/>
                </a:ext>
              </a:extLst>
            </p:cNvPr>
            <p:cNvCxnSpPr>
              <a:stCxn id="34" idx="3"/>
              <a:endCxn id="35" idx="6"/>
            </p:cNvCxnSpPr>
            <p:nvPr/>
          </p:nvCxnSpPr>
          <p:spPr>
            <a:xfrm flipH="1">
              <a:off x="7470542" y="2722954"/>
              <a:ext cx="2315297" cy="6436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C0CE89-2345-48E0-A3AE-540231679A33}"/>
                </a:ext>
              </a:extLst>
            </p:cNvPr>
            <p:cNvSpPr txBox="1"/>
            <p:nvPr/>
          </p:nvSpPr>
          <p:spPr>
            <a:xfrm>
              <a:off x="7998383" y="1148225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1</a:t>
              </a:r>
              <a:endParaRPr lang="ko-KR" altLang="en-US" sz="15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62178E-6CF1-43AC-B7DF-B6FFE8C6A574}"/>
                </a:ext>
              </a:extLst>
            </p:cNvPr>
            <p:cNvSpPr txBox="1"/>
            <p:nvPr/>
          </p:nvSpPr>
          <p:spPr>
            <a:xfrm>
              <a:off x="9519256" y="1657135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2</a:t>
              </a:r>
              <a:endParaRPr lang="ko-KR" altLang="en-US" sz="15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A36EE48-E526-4700-AAF5-818A2065DBF8}"/>
                </a:ext>
              </a:extLst>
            </p:cNvPr>
            <p:cNvSpPr txBox="1"/>
            <p:nvPr/>
          </p:nvSpPr>
          <p:spPr>
            <a:xfrm>
              <a:off x="8711289" y="3035269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2</a:t>
              </a:r>
              <a:endParaRPr lang="ko-KR" altLang="en-US" sz="15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4C09241-A597-41EA-84B2-E3C523ACAB47}"/>
                </a:ext>
              </a:extLst>
            </p:cNvPr>
            <p:cNvSpPr txBox="1"/>
            <p:nvPr/>
          </p:nvSpPr>
          <p:spPr>
            <a:xfrm>
              <a:off x="8156758" y="2233837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/>
                <a:t>8</a:t>
              </a:r>
              <a:endParaRPr lang="ko-KR" altLang="en-US" sz="15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0445EEC-21CE-4EF6-B42E-5B79D388923A}"/>
              </a:ext>
            </a:extLst>
          </p:cNvPr>
          <p:cNvGrpSpPr/>
          <p:nvPr/>
        </p:nvGrpSpPr>
        <p:grpSpPr>
          <a:xfrm>
            <a:off x="6823868" y="4278941"/>
            <a:ext cx="2436514" cy="1845412"/>
            <a:chOff x="6890250" y="3934527"/>
            <a:chExt cx="3390899" cy="2568262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D687E80-A471-4E70-9BA7-B8BC60755DAA}"/>
                </a:ext>
              </a:extLst>
            </p:cNvPr>
            <p:cNvSpPr/>
            <p:nvPr/>
          </p:nvSpPr>
          <p:spPr>
            <a:xfrm>
              <a:off x="7086610" y="4371211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67DBE0B-D53F-493F-A2CE-80F77A592880}"/>
                </a:ext>
              </a:extLst>
            </p:cNvPr>
            <p:cNvSpPr/>
            <p:nvPr/>
          </p:nvSpPr>
          <p:spPr>
            <a:xfrm>
              <a:off x="8742495" y="393452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6527B62-FFA5-4FBF-9A97-A2C01B6337F5}"/>
                </a:ext>
              </a:extLst>
            </p:cNvPr>
            <p:cNvSpPr/>
            <p:nvPr/>
          </p:nvSpPr>
          <p:spPr>
            <a:xfrm>
              <a:off x="9700857" y="513321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1F5C565-89F0-4559-A9B2-59DE5D69483A}"/>
                </a:ext>
              </a:extLst>
            </p:cNvPr>
            <p:cNvSpPr/>
            <p:nvPr/>
          </p:nvSpPr>
          <p:spPr>
            <a:xfrm>
              <a:off x="6890250" y="5966458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F060883-C00B-4CF6-9B19-D6472852E1E7}"/>
                </a:ext>
              </a:extLst>
            </p:cNvPr>
            <p:cNvCxnSpPr>
              <a:stCxn id="46" idx="2"/>
              <a:endCxn id="45" idx="6"/>
            </p:cNvCxnSpPr>
            <p:nvPr/>
          </p:nvCxnSpPr>
          <p:spPr>
            <a:xfrm flipH="1">
              <a:off x="7666902" y="4202693"/>
              <a:ext cx="1075593" cy="4366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AEA5277-BF8C-4444-A518-BC49483EE96E}"/>
                </a:ext>
              </a:extLst>
            </p:cNvPr>
            <p:cNvCxnSpPr>
              <a:stCxn id="46" idx="5"/>
              <a:endCxn id="47" idx="1"/>
            </p:cNvCxnSpPr>
            <p:nvPr/>
          </p:nvCxnSpPr>
          <p:spPr>
            <a:xfrm>
              <a:off x="9237805" y="4392314"/>
              <a:ext cx="548034" cy="8194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AFB8EA2-9969-4960-BEB3-8C69029AE308}"/>
                </a:ext>
              </a:extLst>
            </p:cNvPr>
            <p:cNvCxnSpPr>
              <a:stCxn id="46" idx="3"/>
              <a:endCxn id="48" idx="7"/>
            </p:cNvCxnSpPr>
            <p:nvPr/>
          </p:nvCxnSpPr>
          <p:spPr>
            <a:xfrm flipH="1">
              <a:off x="7385560" y="4392314"/>
              <a:ext cx="1441917" cy="16526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EB075E1-BF49-4BA7-A425-A95D3EAB7524}"/>
                </a:ext>
              </a:extLst>
            </p:cNvPr>
            <p:cNvCxnSpPr>
              <a:stCxn id="47" idx="3"/>
              <a:endCxn id="48" idx="6"/>
            </p:cNvCxnSpPr>
            <p:nvPr/>
          </p:nvCxnSpPr>
          <p:spPr>
            <a:xfrm flipH="1">
              <a:off x="7470542" y="5590999"/>
              <a:ext cx="2315297" cy="6436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11A85B-8B14-448F-8551-4AF5040A9E1B}"/>
              </a:ext>
            </a:extLst>
          </p:cNvPr>
          <p:cNvGrpSpPr/>
          <p:nvPr/>
        </p:nvGrpSpPr>
        <p:grpSpPr>
          <a:xfrm>
            <a:off x="1340400" y="4370310"/>
            <a:ext cx="2436514" cy="1845412"/>
            <a:chOff x="2625971" y="3934527"/>
            <a:chExt cx="3390899" cy="2568262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DF73409-61DC-4C7E-ABF0-2BD799A1EEAD}"/>
                </a:ext>
              </a:extLst>
            </p:cNvPr>
            <p:cNvSpPr/>
            <p:nvPr/>
          </p:nvSpPr>
          <p:spPr>
            <a:xfrm>
              <a:off x="2822331" y="4371211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A</a:t>
              </a:r>
              <a:endParaRPr lang="ko-KR" altLang="en-US" sz="15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058DF2F-4F7B-46B0-BD47-E77DBEC2CA66}"/>
                </a:ext>
              </a:extLst>
            </p:cNvPr>
            <p:cNvSpPr/>
            <p:nvPr/>
          </p:nvSpPr>
          <p:spPr>
            <a:xfrm>
              <a:off x="4478216" y="3934527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B</a:t>
              </a:r>
              <a:endParaRPr lang="ko-KR" altLang="en-US" sz="15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3DAA740-9DCC-48B7-8709-0A87B313FE88}"/>
                </a:ext>
              </a:extLst>
            </p:cNvPr>
            <p:cNvSpPr/>
            <p:nvPr/>
          </p:nvSpPr>
          <p:spPr>
            <a:xfrm>
              <a:off x="5436578" y="5133212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C</a:t>
              </a:r>
              <a:endParaRPr lang="ko-KR" altLang="en-US" sz="1500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76AD257-DFA3-4DCA-9AC1-CBE561063E73}"/>
                </a:ext>
              </a:extLst>
            </p:cNvPr>
            <p:cNvSpPr/>
            <p:nvPr/>
          </p:nvSpPr>
          <p:spPr>
            <a:xfrm>
              <a:off x="2625971" y="5966458"/>
              <a:ext cx="580292" cy="536331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D</a:t>
              </a:r>
              <a:endParaRPr lang="ko-KR" altLang="en-US" sz="1500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C9B620C-2D10-4168-B69F-AAA13946C029}"/>
                </a:ext>
              </a:extLst>
            </p:cNvPr>
            <p:cNvCxnSpPr>
              <a:stCxn id="54" idx="6"/>
              <a:endCxn id="55" idx="2"/>
            </p:cNvCxnSpPr>
            <p:nvPr/>
          </p:nvCxnSpPr>
          <p:spPr>
            <a:xfrm flipV="1">
              <a:off x="3402623" y="4202693"/>
              <a:ext cx="1075593" cy="4366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5F5B8501-0869-431C-912C-EC6247EF2BCC}"/>
                </a:ext>
              </a:extLst>
            </p:cNvPr>
            <p:cNvCxnSpPr>
              <a:stCxn id="54" idx="4"/>
              <a:endCxn id="57" idx="0"/>
            </p:cNvCxnSpPr>
            <p:nvPr/>
          </p:nvCxnSpPr>
          <p:spPr>
            <a:xfrm flipH="1">
              <a:off x="2916117" y="4907542"/>
              <a:ext cx="196360" cy="10589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B4DA50F5-4D1C-445F-9168-57E105B5FD1C}"/>
                </a:ext>
              </a:extLst>
            </p:cNvPr>
            <p:cNvCxnSpPr>
              <a:stCxn id="55" idx="5"/>
              <a:endCxn id="56" idx="1"/>
            </p:cNvCxnSpPr>
            <p:nvPr/>
          </p:nvCxnSpPr>
          <p:spPr>
            <a:xfrm>
              <a:off x="4973526" y="4392314"/>
              <a:ext cx="548034" cy="8194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09EC1B9F-C3C3-494A-8E3C-423FBDC681AD}"/>
                </a:ext>
              </a:extLst>
            </p:cNvPr>
            <p:cNvCxnSpPr>
              <a:stCxn id="55" idx="3"/>
              <a:endCxn id="57" idx="7"/>
            </p:cNvCxnSpPr>
            <p:nvPr/>
          </p:nvCxnSpPr>
          <p:spPr>
            <a:xfrm flipH="1">
              <a:off x="3121281" y="4392314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AFCEC0C6-80DE-4245-8142-630168435700}"/>
                </a:ext>
              </a:extLst>
            </p:cNvPr>
            <p:cNvCxnSpPr>
              <a:stCxn id="57" idx="6"/>
              <a:endCxn id="56" idx="3"/>
            </p:cNvCxnSpPr>
            <p:nvPr/>
          </p:nvCxnSpPr>
          <p:spPr>
            <a:xfrm flipV="1">
              <a:off x="3206263" y="5590999"/>
              <a:ext cx="2315297" cy="64362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DB767C3D-14C7-41D6-90BD-C4EBEF6813DD}"/>
                </a:ext>
              </a:extLst>
            </p:cNvPr>
            <p:cNvCxnSpPr/>
            <p:nvPr/>
          </p:nvCxnSpPr>
          <p:spPr>
            <a:xfrm flipV="1">
              <a:off x="3231811" y="4470580"/>
              <a:ext cx="1441917" cy="1652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3C242281-F68C-432A-80F7-D4C386828383}"/>
              </a:ext>
            </a:extLst>
          </p:cNvPr>
          <p:cNvGraphicFramePr>
            <a:graphicFrameLocks noGrp="1"/>
          </p:cNvGraphicFramePr>
          <p:nvPr/>
        </p:nvGraphicFramePr>
        <p:xfrm>
          <a:off x="3917116" y="1448535"/>
          <a:ext cx="2422360" cy="1572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90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605590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605590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  <a:gridCol w="605590">
                  <a:extLst>
                    <a:ext uri="{9D8B030D-6E8A-4147-A177-3AD203B41FA5}">
                      <a16:colId xmlns:a16="http://schemas.microsoft.com/office/drawing/2014/main" val="860205020"/>
                    </a:ext>
                  </a:extLst>
                </a:gridCol>
              </a:tblGrid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(B,3)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(D,7)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(C,2)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(D,5)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409995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(B,1)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(C,3)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07320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6AA75504-9140-4105-A8B5-1345D0619DCF}"/>
              </a:ext>
            </a:extLst>
          </p:cNvPr>
          <p:cNvGraphicFramePr>
            <a:graphicFrameLocks noGrp="1"/>
          </p:cNvGraphicFramePr>
          <p:nvPr/>
        </p:nvGraphicFramePr>
        <p:xfrm>
          <a:off x="3898400" y="4392466"/>
          <a:ext cx="2422364" cy="1572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91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605591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605591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  <a:gridCol w="605591">
                  <a:extLst>
                    <a:ext uri="{9D8B030D-6E8A-4147-A177-3AD203B41FA5}">
                      <a16:colId xmlns:a16="http://schemas.microsoft.com/office/drawing/2014/main" val="860205020"/>
                    </a:ext>
                  </a:extLst>
                </a:gridCol>
              </a:tblGrid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409995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07320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E274D867-20C3-4A8D-A755-BFC64A9F6794}"/>
              </a:ext>
            </a:extLst>
          </p:cNvPr>
          <p:cNvGraphicFramePr>
            <a:graphicFrameLocks noGrp="1"/>
          </p:cNvGraphicFramePr>
          <p:nvPr/>
        </p:nvGraphicFramePr>
        <p:xfrm>
          <a:off x="9345279" y="1540928"/>
          <a:ext cx="2735080" cy="1572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016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547016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547016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  <a:gridCol w="547016">
                  <a:extLst>
                    <a:ext uri="{9D8B030D-6E8A-4147-A177-3AD203B41FA5}">
                      <a16:colId xmlns:a16="http://schemas.microsoft.com/office/drawing/2014/main" val="860205020"/>
                    </a:ext>
                  </a:extLst>
                </a:gridCol>
                <a:gridCol w="547016">
                  <a:extLst>
                    <a:ext uri="{9D8B030D-6E8A-4147-A177-3AD203B41FA5}">
                      <a16:colId xmlns:a16="http://schemas.microsoft.com/office/drawing/2014/main" val="1777378260"/>
                    </a:ext>
                  </a:extLst>
                </a:gridCol>
              </a:tblGrid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(B,1)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(A,1)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(C,2)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(D,8)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409995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(B,2)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(D,2)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(B,8)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(C,2)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07320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751BF5F7-C45D-43C3-9588-3F37061208A3}"/>
              </a:ext>
            </a:extLst>
          </p:cNvPr>
          <p:cNvGraphicFramePr>
            <a:graphicFrameLocks noGrp="1"/>
          </p:cNvGraphicFramePr>
          <p:nvPr/>
        </p:nvGraphicFramePr>
        <p:xfrm>
          <a:off x="9352509" y="4346494"/>
          <a:ext cx="2727850" cy="1572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70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545570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545570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  <a:gridCol w="545570">
                  <a:extLst>
                    <a:ext uri="{9D8B030D-6E8A-4147-A177-3AD203B41FA5}">
                      <a16:colId xmlns:a16="http://schemas.microsoft.com/office/drawing/2014/main" val="860205020"/>
                    </a:ext>
                  </a:extLst>
                </a:gridCol>
                <a:gridCol w="545570">
                  <a:extLst>
                    <a:ext uri="{9D8B030D-6E8A-4147-A177-3AD203B41FA5}">
                      <a16:colId xmlns:a16="http://schemas.microsoft.com/office/drawing/2014/main" val="1777378260"/>
                    </a:ext>
                  </a:extLst>
                </a:gridCol>
              </a:tblGrid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409995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07320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>
          <a:xfrm>
            <a:off x="6722387" y="3847181"/>
            <a:ext cx="5402577" cy="261731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764106" y="390432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04.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793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인접 행렬 </a:t>
            </a:r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vs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인접 리스트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805803" y="2215491"/>
          <a:ext cx="19805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175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</a:tblGrid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B,3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D,7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C,2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D,5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409995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A,3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C,3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0732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774104" y="1834881"/>
          <a:ext cx="3300875" cy="196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175">
                  <a:extLst>
                    <a:ext uri="{9D8B030D-6E8A-4147-A177-3AD203B41FA5}">
                      <a16:colId xmlns:a16="http://schemas.microsoft.com/office/drawing/2014/main" val="523701595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23382410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1823982253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860205020"/>
                    </a:ext>
                  </a:extLst>
                </a:gridCol>
                <a:gridCol w="660175">
                  <a:extLst>
                    <a:ext uri="{9D8B030D-6E8A-4147-A177-3AD203B41FA5}">
                      <a16:colId xmlns:a16="http://schemas.microsoft.com/office/drawing/2014/main" val="1777378260"/>
                    </a:ext>
                  </a:extLst>
                </a:gridCol>
              </a:tblGrid>
              <a:tr h="39311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74676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37920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409995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92487"/>
                  </a:ext>
                </a:extLst>
              </a:tr>
              <a:tr h="393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60732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439" y="2018670"/>
            <a:ext cx="2353903" cy="1791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/>
            </p:nvGraphicFramePr>
            <p:xfrm>
              <a:off x="2496000" y="4001746"/>
              <a:ext cx="7200000" cy="1483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3281663404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938467305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0720667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인접 행렬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목록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인접 리스트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481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공간 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454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두 노드 사이의 간선 확인 시간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outdeg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3387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한 노드의 모든 간선 확인 시간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outdeg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4076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2800839"/>
                  </p:ext>
                </p:extLst>
              </p:nvPr>
            </p:nvGraphicFramePr>
            <p:xfrm>
              <a:off x="2496000" y="4001746"/>
              <a:ext cx="7200000" cy="14833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3281663404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938467305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0720667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인접 행렬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목록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인접 리스트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5481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8" t="-108197" r="-30067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공간 복잡도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017" t="-108197" r="-1356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454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8" t="-208197" r="-30067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두 노드 사이의 간선 확인 시간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017" t="-208197" r="-1356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3387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8" t="-308197" r="-30067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한 노드의 모든 간선 확인 시간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1017" t="-308197" r="-135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4076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067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03.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인접 행렬 구현하기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81" y="1119929"/>
            <a:ext cx="7845438" cy="488658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73390" y="3926048"/>
            <a:ext cx="7075953" cy="906011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</a:t>
            </a:r>
            <a:r>
              <a:rPr lang="ko-KR" altLang="en-US" sz="1600" dirty="0"/>
              <a:t>개의 간선을 받아서</a:t>
            </a:r>
            <a:r>
              <a:rPr lang="en-US" altLang="ko-KR" sz="1600" dirty="0"/>
              <a:t>, </a:t>
            </a:r>
            <a:r>
              <a:rPr lang="ko-KR" altLang="en-US" sz="1600" dirty="0"/>
              <a:t>간선에 해당하는 행렬의 값을 가중치로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73390" y="5066949"/>
            <a:ext cx="7075953" cy="864068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2</a:t>
            </a:r>
            <a:r>
              <a:rPr lang="ko-KR" altLang="en-US" sz="1600" dirty="0"/>
              <a:t>차원 배열의 출력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73390" y="2449584"/>
            <a:ext cx="7075953" cy="864068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r>
              <a:rPr lang="ko-KR" altLang="en-US" sz="1600" dirty="0"/>
              <a:t>차원 배열 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04014" y="2332139"/>
            <a:ext cx="7214705" cy="3598878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인접 행렬을 정의하고</a:t>
            </a:r>
            <a:r>
              <a:rPr lang="en-US" altLang="ko-KR" sz="1600" dirty="0"/>
              <a:t>, </a:t>
            </a:r>
            <a:r>
              <a:rPr lang="ko-KR" altLang="en-US" sz="1600" dirty="0"/>
              <a:t>간선을 받아서 인접 행렬 만들기</a:t>
            </a:r>
          </a:p>
        </p:txBody>
      </p:sp>
    </p:spTree>
    <p:extLst>
      <p:ext uri="{BB962C8B-B14F-4D97-AF65-F5344CB8AC3E}">
        <p14:creationId xmlns:p14="http://schemas.microsoft.com/office/powerpoint/2010/main" val="126390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BC92CB-76E2-4F83-9467-89CD381C5BC3}"/>
              </a:ext>
            </a:extLst>
          </p:cNvPr>
          <p:cNvSpPr txBox="1"/>
          <p:nvPr/>
        </p:nvSpPr>
        <p:spPr>
          <a:xfrm>
            <a:off x="2482397" y="1279610"/>
            <a:ext cx="8324485" cy="3000821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285750" lvl="0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/>
              <a:t>알고리즘 기초</a:t>
            </a:r>
            <a:endParaRPr lang="en-US" altLang="ko-KR" dirty="0"/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r>
              <a:rPr lang="en-US" altLang="ko-KR" dirty="0"/>
              <a:t>,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탐색</a:t>
            </a:r>
            <a:r>
              <a:rPr lang="en-US" altLang="ko-KR" dirty="0"/>
              <a:t> </a:t>
            </a:r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endParaRPr lang="en-US" altLang="ko-KR" dirty="0"/>
          </a:p>
          <a:p>
            <a:pPr marL="285750" lvl="0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/>
              <a:t>기초 자료구조</a:t>
            </a:r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/>
              <a:t>Stack, Queue, Priority Queue, Recursive Function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742950" lvl="1" indent="-285750" algn="just" latinLnBrk="0">
              <a:lnSpc>
                <a:spcPct val="150000"/>
              </a:lnSpc>
              <a:buFontTx/>
              <a:buChar char="-"/>
              <a:defRPr/>
            </a:pPr>
            <a:endParaRPr lang="ko-KR" altLang="en-US" dirty="0"/>
          </a:p>
          <a:p>
            <a:pPr marL="285750" lvl="0" indent="-285750" algn="just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ea typeface="맑은 고딕"/>
              </a:rPr>
              <a:t>프로젝트</a:t>
            </a:r>
            <a:r>
              <a:rPr lang="en-US" altLang="ko-KR" dirty="0">
                <a:ea typeface="맑은 고딕"/>
              </a:rPr>
              <a:t>(12)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" y="298252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Review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51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04.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인접 리스트 구현하기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07" y="1153486"/>
            <a:ext cx="6833786" cy="52557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74466" y="2290194"/>
            <a:ext cx="6138427" cy="906012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인접 리스트의 정의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74466" y="4110606"/>
            <a:ext cx="6138427" cy="805342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</a:t>
            </a:r>
            <a:r>
              <a:rPr lang="ko-KR" altLang="en-US" sz="1600" dirty="0"/>
              <a:t>개의 간선을 받아서</a:t>
            </a:r>
            <a:r>
              <a:rPr lang="en-US" altLang="ko-KR" sz="1600" dirty="0"/>
              <a:t>, </a:t>
            </a:r>
            <a:r>
              <a:rPr lang="ko-KR" altLang="en-US" sz="1600" dirty="0"/>
              <a:t>인접 리스트에 추가 </a:t>
            </a:r>
            <a:r>
              <a:rPr lang="en-US" altLang="ko-KR" sz="1600" dirty="0"/>
              <a:t>(</a:t>
            </a:r>
            <a:r>
              <a:rPr lang="ko-KR" altLang="en-US" sz="1600" dirty="0"/>
              <a:t>양방향에 주의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3374466" y="5603848"/>
            <a:ext cx="6138427" cy="805342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각 정점에 해당하는 리스트를 정렬해서</a:t>
            </a:r>
            <a:r>
              <a:rPr lang="en-US" altLang="ko-KR" sz="1600" dirty="0"/>
              <a:t>, </a:t>
            </a:r>
            <a:r>
              <a:rPr lang="ko-KR" altLang="en-US" sz="1600" dirty="0"/>
              <a:t>출력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74466" y="2290194"/>
            <a:ext cx="6138427" cy="4118996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인접 리스트를 정의하고</a:t>
            </a:r>
            <a:r>
              <a:rPr lang="en-US" altLang="ko-KR" sz="1600" dirty="0"/>
              <a:t>, M</a:t>
            </a:r>
            <a:r>
              <a:rPr lang="ko-KR" altLang="en-US" sz="1600" dirty="0"/>
              <a:t>개의 간선을 받아서 리스트에 추가한 후에 이들을 정렬하여 출력</a:t>
            </a:r>
          </a:p>
        </p:txBody>
      </p:sp>
    </p:spTree>
    <p:extLst>
      <p:ext uri="{BB962C8B-B14F-4D97-AF65-F5344CB8AC3E}">
        <p14:creationId xmlns:p14="http://schemas.microsoft.com/office/powerpoint/2010/main" val="89334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69973" y="1352402"/>
            <a:ext cx="4652054" cy="3957829"/>
            <a:chOff x="2658206" y="1318846"/>
            <a:chExt cx="3291548" cy="2800351"/>
          </a:xfrm>
        </p:grpSpPr>
        <p:sp>
          <p:nvSpPr>
            <p:cNvPr id="3" name="타원 2"/>
            <p:cNvSpPr/>
            <p:nvPr/>
          </p:nvSpPr>
          <p:spPr>
            <a:xfrm>
              <a:off x="4070838" y="1318846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A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317630" y="2350477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B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303980" y="2370887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658206" y="3477358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977054" y="3477358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직선 연결선 4"/>
            <p:cNvCxnSpPr>
              <a:stCxn id="3" idx="3"/>
            </p:cNvCxnSpPr>
            <p:nvPr/>
          </p:nvCxnSpPr>
          <p:spPr>
            <a:xfrm flipH="1">
              <a:off x="3763913" y="1866690"/>
              <a:ext cx="403495" cy="5104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7" idx="3"/>
            </p:cNvCxnSpPr>
            <p:nvPr/>
          </p:nvCxnSpPr>
          <p:spPr>
            <a:xfrm flipH="1">
              <a:off x="3103685" y="2898321"/>
              <a:ext cx="310515" cy="6449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5"/>
            </p:cNvCxnSpPr>
            <p:nvPr/>
          </p:nvCxnSpPr>
          <p:spPr>
            <a:xfrm>
              <a:off x="3880484" y="2898321"/>
              <a:ext cx="310516" cy="6449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8" idx="0"/>
            </p:cNvCxnSpPr>
            <p:nvPr/>
          </p:nvCxnSpPr>
          <p:spPr>
            <a:xfrm>
              <a:off x="4494334" y="1866690"/>
              <a:ext cx="139359" cy="5041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290330" y="2379890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직선 연결선 21"/>
            <p:cNvCxnSpPr>
              <a:endCxn id="19" idx="1"/>
            </p:cNvCxnSpPr>
            <p:nvPr/>
          </p:nvCxnSpPr>
          <p:spPr>
            <a:xfrm>
              <a:off x="4683370" y="1789757"/>
              <a:ext cx="703531" cy="6841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0" idx="7"/>
              <a:endCxn id="19" idx="3"/>
            </p:cNvCxnSpPr>
            <p:nvPr/>
          </p:nvCxnSpPr>
          <p:spPr>
            <a:xfrm flipV="1">
              <a:off x="4539908" y="2927734"/>
              <a:ext cx="846992" cy="6436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7DF0914-129B-4831-A0E5-1B4E5D7E68C7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05. DFS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95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44F482-3711-4FD0-8BBD-7FA1CD620D14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05. DFS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061" y="954522"/>
            <a:ext cx="4153878" cy="57063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19062" y="5654180"/>
            <a:ext cx="4153877" cy="1006679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DFS</a:t>
            </a:r>
            <a:r>
              <a:rPr lang="ko-KR" altLang="en-US" sz="1600" dirty="0"/>
              <a:t>함수 호출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19062" y="2340528"/>
            <a:ext cx="4153877" cy="850571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노드 </a:t>
            </a:r>
            <a:r>
              <a:rPr lang="en-US" altLang="ko-KR" sz="1600" dirty="0"/>
              <a:t>v</a:t>
            </a:r>
            <a:r>
              <a:rPr lang="ko-KR" altLang="en-US" sz="1600" dirty="0"/>
              <a:t>와 연결된 모든 정점에 대해</a:t>
            </a:r>
            <a:r>
              <a:rPr lang="en-US" altLang="ko-KR" sz="1600" dirty="0"/>
              <a:t>: </a:t>
            </a:r>
            <a:r>
              <a:rPr lang="ko-KR" altLang="en-US" sz="1600" dirty="0"/>
              <a:t>방문하지 않았다면 바로 방문 처리를 하고 방문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019062" y="1862355"/>
            <a:ext cx="4153877" cy="1236465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DFS </a:t>
            </a:r>
            <a:r>
              <a:rPr lang="ko-KR" altLang="en-US" sz="1600" dirty="0"/>
              <a:t>함수 만들기</a:t>
            </a:r>
            <a:endParaRPr lang="en-US" altLang="ko-KR" sz="1600" dirty="0"/>
          </a:p>
          <a:p>
            <a:pPr algn="ctr"/>
            <a:r>
              <a:rPr lang="en-US" altLang="ko-KR" sz="1600" dirty="0"/>
              <a:t>List</a:t>
            </a:r>
            <a:r>
              <a:rPr lang="ko-KR" altLang="en-US" sz="1600" dirty="0"/>
              <a:t>와</a:t>
            </a:r>
            <a:r>
              <a:rPr lang="en-US" altLang="ko-KR" sz="1600" dirty="0"/>
              <a:t> </a:t>
            </a:r>
            <a:r>
              <a:rPr lang="ko-KR" altLang="en-US" sz="1600" dirty="0"/>
              <a:t>방문 여부</a:t>
            </a:r>
            <a:r>
              <a:rPr lang="en-US" altLang="ko-KR" sz="1600" dirty="0"/>
              <a:t>(Check) </a:t>
            </a:r>
            <a:r>
              <a:rPr lang="ko-KR" altLang="en-US" sz="1600" dirty="0"/>
              <a:t>등이 주어졌을 때 </a:t>
            </a:r>
            <a:r>
              <a:rPr lang="en-US" altLang="ko-KR" sz="1600" dirty="0"/>
              <a:t>v</a:t>
            </a:r>
            <a:r>
              <a:rPr lang="ko-KR" altLang="en-US" sz="1600" dirty="0"/>
              <a:t>를 탐색하고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다음 노드를 </a:t>
            </a:r>
            <a:r>
              <a:rPr lang="en-US" altLang="ko-KR" sz="1600" dirty="0"/>
              <a:t>DFS</a:t>
            </a:r>
            <a:r>
              <a:rPr lang="ko-KR" altLang="en-US" sz="1600" dirty="0"/>
              <a:t>로 탐색하는 함수</a:t>
            </a:r>
          </a:p>
        </p:txBody>
      </p:sp>
    </p:spTree>
    <p:extLst>
      <p:ext uri="{BB962C8B-B14F-4D97-AF65-F5344CB8AC3E}">
        <p14:creationId xmlns:p14="http://schemas.microsoft.com/office/powerpoint/2010/main" val="291922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44F482-3711-4FD0-8BBD-7FA1CD620D14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05. DFS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027" y="985456"/>
            <a:ext cx="5979945" cy="57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8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70121" y="1217194"/>
            <a:ext cx="4451758" cy="4811448"/>
            <a:chOff x="2658206" y="1318846"/>
            <a:chExt cx="3689274" cy="3987357"/>
          </a:xfrm>
        </p:grpSpPr>
        <p:sp>
          <p:nvSpPr>
            <p:cNvPr id="6" name="타원 5"/>
            <p:cNvSpPr/>
            <p:nvPr/>
          </p:nvSpPr>
          <p:spPr>
            <a:xfrm>
              <a:off x="4070838" y="1318846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A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317630" y="2350477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B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303980" y="2370887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658206" y="3477358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977054" y="3477358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직선 연결선 10"/>
            <p:cNvCxnSpPr>
              <a:stCxn id="6" idx="3"/>
            </p:cNvCxnSpPr>
            <p:nvPr/>
          </p:nvCxnSpPr>
          <p:spPr>
            <a:xfrm flipH="1">
              <a:off x="3763913" y="1866690"/>
              <a:ext cx="403495" cy="5104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7" idx="3"/>
            </p:cNvCxnSpPr>
            <p:nvPr/>
          </p:nvCxnSpPr>
          <p:spPr>
            <a:xfrm flipH="1">
              <a:off x="3103685" y="2898321"/>
              <a:ext cx="310515" cy="6449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5"/>
              <a:endCxn id="10" idx="0"/>
            </p:cNvCxnSpPr>
            <p:nvPr/>
          </p:nvCxnSpPr>
          <p:spPr>
            <a:xfrm>
              <a:off x="3880484" y="2898321"/>
              <a:ext cx="426282" cy="5790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8" idx="0"/>
            </p:cNvCxnSpPr>
            <p:nvPr/>
          </p:nvCxnSpPr>
          <p:spPr>
            <a:xfrm>
              <a:off x="4421734" y="1763128"/>
              <a:ext cx="211958" cy="6077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5290330" y="2379890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연결선 18"/>
            <p:cNvCxnSpPr>
              <a:endCxn id="18" idx="1"/>
            </p:cNvCxnSpPr>
            <p:nvPr/>
          </p:nvCxnSpPr>
          <p:spPr>
            <a:xfrm>
              <a:off x="4539908" y="1707511"/>
              <a:ext cx="846993" cy="766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0" idx="7"/>
              <a:endCxn id="18" idx="3"/>
            </p:cNvCxnSpPr>
            <p:nvPr/>
          </p:nvCxnSpPr>
          <p:spPr>
            <a:xfrm flipV="1">
              <a:off x="4539908" y="2927734"/>
              <a:ext cx="846992" cy="6436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/>
            <p:cNvCxnSpPr>
              <a:stCxn id="10" idx="4"/>
            </p:cNvCxnSpPr>
            <p:nvPr/>
          </p:nvCxnSpPr>
          <p:spPr>
            <a:xfrm flipH="1">
              <a:off x="4303980" y="4119197"/>
              <a:ext cx="2786" cy="5451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3962069" y="4664364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G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5688056" y="3477357"/>
              <a:ext cx="659424" cy="6418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H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직선 연결선 24"/>
            <p:cNvCxnSpPr>
              <a:stCxn id="18" idx="5"/>
              <a:endCxn id="24" idx="0"/>
            </p:cNvCxnSpPr>
            <p:nvPr/>
          </p:nvCxnSpPr>
          <p:spPr>
            <a:xfrm>
              <a:off x="5853184" y="2927734"/>
              <a:ext cx="164584" cy="549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ECD1AE3-90E1-4470-AEC9-0646197166BF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06. BFS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304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44F482-3711-4FD0-8BBD-7FA1CD620D14}"/>
              </a:ext>
            </a:extLst>
          </p:cNvPr>
          <p:cNvSpPr txBox="1"/>
          <p:nvPr/>
        </p:nvSpPr>
        <p:spPr>
          <a:xfrm>
            <a:off x="0" y="298252"/>
            <a:ext cx="12192000" cy="65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06. BFS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009" y="954522"/>
            <a:ext cx="4659982" cy="58157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72114" y="4429387"/>
            <a:ext cx="4153877" cy="746620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Queue</a:t>
            </a:r>
            <a:r>
              <a:rPr lang="ko-KR" altLang="en-US" sz="1600" dirty="0"/>
              <a:t>에서 현재 노드를 뽑아내고</a:t>
            </a:r>
            <a:r>
              <a:rPr lang="en-US" altLang="ko-KR" sz="1600" dirty="0"/>
              <a:t>,</a:t>
            </a:r>
          </a:p>
          <a:p>
            <a:pPr algn="ctr"/>
            <a:r>
              <a:rPr lang="ko-KR" altLang="en-US" sz="1600" dirty="0"/>
              <a:t>이미 방문했다면 </a:t>
            </a:r>
            <a:r>
              <a:rPr lang="en-US" altLang="ko-KR" sz="1600" dirty="0"/>
              <a:t>pass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272114" y="5151561"/>
            <a:ext cx="4153877" cy="618857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방문 처리 후 출력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72114" y="5704515"/>
            <a:ext cx="4153877" cy="746620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노드 </a:t>
            </a:r>
            <a:r>
              <a:rPr lang="en-US" altLang="ko-KR" sz="1600" dirty="0"/>
              <a:t>v</a:t>
            </a:r>
            <a:r>
              <a:rPr lang="ko-KR" altLang="en-US" sz="1600" dirty="0"/>
              <a:t>에 연결된 정점들에 대해 </a:t>
            </a:r>
            <a:r>
              <a:rPr lang="en-US" altLang="ko-KR" sz="1600" dirty="0" err="1"/>
              <a:t>Enqueue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766009" y="3489078"/>
            <a:ext cx="4659982" cy="3281176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Queue</a:t>
            </a:r>
            <a:r>
              <a:rPr lang="ko-KR" altLang="en-US" sz="1600" dirty="0"/>
              <a:t>를 이용</a:t>
            </a:r>
            <a:r>
              <a:rPr lang="en-US" altLang="ko-KR" sz="1600" dirty="0"/>
              <a:t>.</a:t>
            </a:r>
          </a:p>
          <a:p>
            <a:pPr algn="ctr"/>
            <a:r>
              <a:rPr lang="ko-KR" altLang="en-US" sz="1600" dirty="0"/>
              <a:t>처음에 </a:t>
            </a:r>
            <a:r>
              <a:rPr lang="en-US" altLang="ko-KR" sz="1600" dirty="0"/>
              <a:t>0(</a:t>
            </a:r>
            <a:r>
              <a:rPr lang="ko-KR" altLang="en-US" sz="1600" dirty="0"/>
              <a:t>시작점</a:t>
            </a:r>
            <a:r>
              <a:rPr lang="en-US" altLang="ko-KR" sz="1600" dirty="0"/>
              <a:t>)</a:t>
            </a:r>
            <a:r>
              <a:rPr lang="ko-KR" altLang="en-US" sz="1600" dirty="0"/>
              <a:t>을 </a:t>
            </a:r>
            <a:r>
              <a:rPr lang="en-US" altLang="ko-KR" sz="1600" dirty="0"/>
              <a:t>Queue</a:t>
            </a:r>
            <a:r>
              <a:rPr lang="ko-KR" altLang="en-US" sz="1600" dirty="0"/>
              <a:t>에 넣고 </a:t>
            </a:r>
            <a:r>
              <a:rPr lang="en-US" altLang="ko-KR" sz="1600" dirty="0"/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121109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850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BC92CB-76E2-4F83-9467-89CD381C5BC3}"/>
                  </a:ext>
                </a:extLst>
              </p:cNvPr>
              <p:cNvSpPr txBox="1"/>
              <p:nvPr/>
            </p:nvSpPr>
            <p:spPr>
              <a:xfrm>
                <a:off x="2482397" y="1279610"/>
                <a:ext cx="8324485" cy="3008259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285750" lvl="0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재귀 함수</a:t>
                </a:r>
                <a:endParaRPr lang="en-US" altLang="ko-KR" dirty="0"/>
              </a:p>
              <a:p>
                <a:pPr marL="742950" lvl="1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하노이 탑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이어서</a:t>
                </a:r>
                <a:r>
                  <a:rPr lang="en-US" altLang="ko-KR" dirty="0"/>
                  <a:t>)</a:t>
                </a:r>
              </a:p>
              <a:p>
                <a:pPr marL="285750" lvl="0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분할 정복</a:t>
                </a:r>
                <a:endParaRPr lang="en-US" altLang="ko-KR" dirty="0"/>
              </a:p>
              <a:p>
                <a:pPr marL="742950" lvl="1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이진 탐색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효율적으로 계산하기</a:t>
                </a:r>
                <a:endParaRPr lang="en-US" altLang="ko-KR" dirty="0"/>
              </a:p>
              <a:p>
                <a:pPr marL="285750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그래프 기초</a:t>
                </a:r>
                <a:endParaRPr lang="en-US" altLang="ko-KR" dirty="0"/>
              </a:p>
              <a:p>
                <a:pPr marL="742950" lvl="1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인접 행렬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인접 리스트</a:t>
                </a:r>
                <a:r>
                  <a:rPr lang="en-US" altLang="ko-KR" dirty="0"/>
                  <a:t>, DFS, BFS</a:t>
                </a:r>
              </a:p>
              <a:p>
                <a:pPr marL="285750" lvl="0" indent="-285750" algn="just" latinLnBrk="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/>
                  <a:t>프로젝트 </a:t>
                </a:r>
                <a:r>
                  <a:rPr lang="en-US" altLang="ko-KR" dirty="0"/>
                  <a:t>(4)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CBC92CB-76E2-4F83-9467-89CD381C5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97" y="1279610"/>
                <a:ext cx="8324485" cy="3008259"/>
              </a:xfrm>
              <a:prstGeom prst="rect">
                <a:avLst/>
              </a:prstGeom>
              <a:blipFill rotWithShape="1">
                <a:blip r:embed="rId2"/>
                <a:stretch>
                  <a:fillRect l="-732" b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26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04704" y="1369938"/>
            <a:ext cx="93053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개의 기둥 </a:t>
            </a:r>
            <a:r>
              <a:rPr lang="en-US" altLang="ko-KR" dirty="0"/>
              <a:t>A, B, C</a:t>
            </a:r>
            <a:r>
              <a:rPr lang="ko-KR" altLang="en-US" dirty="0"/>
              <a:t>가 있고</a:t>
            </a:r>
            <a:r>
              <a:rPr lang="en-US" altLang="ko-KR" dirty="0"/>
              <a:t>, A</a:t>
            </a:r>
            <a:r>
              <a:rPr lang="ko-KR" altLang="en-US" dirty="0"/>
              <a:t>에 있는 </a:t>
            </a:r>
            <a:r>
              <a:rPr lang="en-US" altLang="ko-KR" dirty="0"/>
              <a:t>n</a:t>
            </a:r>
            <a:r>
              <a:rPr lang="ko-KR" altLang="en-US" dirty="0"/>
              <a:t>개의 무게가 다른 원판을 </a:t>
            </a:r>
            <a:r>
              <a:rPr lang="en-US" altLang="ko-KR" dirty="0"/>
              <a:t>C</a:t>
            </a:r>
            <a:r>
              <a:rPr lang="ko-KR" altLang="en-US" dirty="0"/>
              <a:t>로 옮기고 싶습니다</a:t>
            </a:r>
            <a:r>
              <a:rPr lang="en-US" altLang="ko-KR" dirty="0"/>
              <a:t>. </a:t>
            </a:r>
            <a:r>
              <a:rPr lang="ko-KR" altLang="en-US" dirty="0"/>
              <a:t>아래와 같은 규칙에 따라 원판을 이동시킬 수 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원판은 한 번에 한 개씩만 제일 위에 있는 원판만 이동할 수 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원판은 항상 무거운 것이 아래에 있어야 합니다</a:t>
            </a:r>
            <a:r>
              <a:rPr lang="en-US" altLang="ko-KR" dirty="0"/>
              <a:t>. (</a:t>
            </a:r>
            <a:r>
              <a:rPr lang="ko-KR" altLang="en-US" dirty="0"/>
              <a:t>시작 상태에서도 마찬가지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로 최소 횟수로 이동시킬 때</a:t>
            </a:r>
            <a:r>
              <a:rPr lang="en-US" altLang="ko-KR" dirty="0"/>
              <a:t>, </a:t>
            </a:r>
            <a:r>
              <a:rPr lang="ko-KR" altLang="en-US" dirty="0"/>
              <a:t>이동하는 방식을 출력하는 프로그램을 작성합니다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Ex&gt;</a:t>
            </a:r>
          </a:p>
          <a:p>
            <a:r>
              <a:rPr lang="en-US" altLang="ko-KR" dirty="0"/>
              <a:t>n = 2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번으로 </a:t>
            </a:r>
            <a:r>
              <a:rPr lang="en-US" altLang="ko-KR" dirty="0"/>
              <a:t>A</a:t>
            </a:r>
            <a:r>
              <a:rPr lang="ko-KR" altLang="en-US" dirty="0"/>
              <a:t>의 기둥을 </a:t>
            </a:r>
            <a:r>
              <a:rPr lang="en-US" altLang="ko-KR" dirty="0"/>
              <a:t>C</a:t>
            </a:r>
            <a:r>
              <a:rPr lang="ko-KR" altLang="en-US" dirty="0"/>
              <a:t>로 옮길 수 있습니다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n = 3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7</a:t>
            </a:r>
            <a:r>
              <a:rPr lang="ko-KR" altLang="en-US" dirty="0"/>
              <a:t>번으로 </a:t>
            </a:r>
            <a:r>
              <a:rPr lang="en-US" altLang="ko-KR" dirty="0"/>
              <a:t>A</a:t>
            </a:r>
            <a:r>
              <a:rPr lang="ko-KR" altLang="en-US" dirty="0"/>
              <a:t>의 기둥을 </a:t>
            </a:r>
            <a:r>
              <a:rPr lang="en-US" altLang="ko-KR" dirty="0"/>
              <a:t>C</a:t>
            </a:r>
            <a:r>
              <a:rPr lang="ko-KR" altLang="en-US" dirty="0"/>
              <a:t>로 옮길 수 있습니다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힌트</a:t>
            </a:r>
            <a:r>
              <a:rPr lang="en-US" altLang="ko-KR" dirty="0"/>
              <a:t>: </a:t>
            </a:r>
            <a:r>
              <a:rPr lang="ko-KR" altLang="en-US" dirty="0"/>
              <a:t>재귀 함수를 이용합니다</a:t>
            </a:r>
            <a:r>
              <a:rPr lang="en-US" altLang="ko-KR" dirty="0"/>
              <a:t>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Review)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하노이 탑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5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04703" y="1377433"/>
            <a:ext cx="950842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재귀 함수의 정의</a:t>
            </a:r>
            <a:endParaRPr lang="en-US" altLang="ko-KR" dirty="0"/>
          </a:p>
          <a:p>
            <a:r>
              <a:rPr lang="en-US" altLang="ko-KR" dirty="0"/>
              <a:t>Hanoi(</a:t>
            </a:r>
            <a:r>
              <a:rPr lang="en-US" altLang="ko-KR" dirty="0" err="1"/>
              <a:t>A,B,C,n</a:t>
            </a:r>
            <a:r>
              <a:rPr lang="en-US" altLang="ko-KR" dirty="0"/>
              <a:t>) #n</a:t>
            </a:r>
            <a:r>
              <a:rPr lang="ko-KR" altLang="en-US" dirty="0"/>
              <a:t>개의 원판을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B</a:t>
            </a:r>
            <a:r>
              <a:rPr lang="ko-KR" altLang="en-US" dirty="0"/>
              <a:t>를 이용해서 </a:t>
            </a:r>
            <a:r>
              <a:rPr lang="en-US" altLang="ko-KR" dirty="0"/>
              <a:t>C</a:t>
            </a:r>
            <a:r>
              <a:rPr lang="ko-KR" altLang="en-US" dirty="0"/>
              <a:t>로 이동하는 방식을 출력하는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재귀 호출을 어떤 식으로 할 수 있을까요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종료 조건</a:t>
            </a:r>
            <a:r>
              <a:rPr lang="en-US" altLang="ko-KR" dirty="0"/>
              <a:t>: </a:t>
            </a:r>
            <a:r>
              <a:rPr lang="ko-KR" altLang="en-US" dirty="0"/>
              <a:t>가장 기본적인 수행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이라면</a:t>
            </a:r>
            <a:r>
              <a:rPr lang="en-US" altLang="ko-KR" dirty="0"/>
              <a:t>, A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로 옮기는 그 경우 뿐이므로</a:t>
            </a:r>
            <a:r>
              <a:rPr lang="en-US" altLang="ko-KR" dirty="0"/>
              <a:t>, A -&gt; C </a:t>
            </a:r>
            <a:r>
              <a:rPr lang="ko-KR" altLang="en-US" dirty="0"/>
              <a:t>를 출력</a:t>
            </a:r>
            <a:endParaRPr lang="en-US" altLang="ko-KR" dirty="0"/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or</a:t>
            </a:r>
            <a:r>
              <a:rPr lang="en-US" altLang="ko-KR" dirty="0"/>
              <a:t> n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이라면</a:t>
            </a:r>
            <a:r>
              <a:rPr lang="en-US" altLang="ko-KR" dirty="0"/>
              <a:t>, </a:t>
            </a:r>
            <a:r>
              <a:rPr lang="ko-KR" altLang="en-US" dirty="0"/>
              <a:t>원판이 없으므로 함수를 종료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Review)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하노이 탑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41492" y="2818151"/>
            <a:ext cx="45719" cy="24209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73862" y="2818151"/>
            <a:ext cx="45719" cy="24209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806232" y="2818151"/>
            <a:ext cx="45719" cy="24209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193737" y="523906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37062" y="52390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663821" y="52390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5" name="사다리꼴 34"/>
          <p:cNvSpPr/>
          <p:nvPr/>
        </p:nvSpPr>
        <p:spPr>
          <a:xfrm>
            <a:off x="2712279" y="4934716"/>
            <a:ext cx="1304144" cy="304346"/>
          </a:xfrm>
          <a:prstGeom prst="trapezoid">
            <a:avLst>
              <a:gd name="adj" fmla="val 32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  <p:sp>
        <p:nvSpPr>
          <p:cNvPr id="33" name="이등변 삼각형 32"/>
          <p:cNvSpPr/>
          <p:nvPr/>
        </p:nvSpPr>
        <p:spPr>
          <a:xfrm>
            <a:off x="2818912" y="3305331"/>
            <a:ext cx="1098888" cy="162938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n-1</a:t>
            </a:r>
          </a:p>
          <a:p>
            <a:pPr algn="ctr"/>
            <a:r>
              <a:rPr lang="ko-KR" altLang="en-US" dirty="0"/>
              <a:t>개</a:t>
            </a:r>
          </a:p>
        </p:txBody>
      </p:sp>
      <p:sp>
        <p:nvSpPr>
          <p:cNvPr id="36" name="이등변 삼각형 35"/>
          <p:cNvSpPr/>
          <p:nvPr/>
        </p:nvSpPr>
        <p:spPr>
          <a:xfrm>
            <a:off x="5547277" y="3609676"/>
            <a:ext cx="1098888" cy="162938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n-1</a:t>
            </a:r>
          </a:p>
          <a:p>
            <a:pPr algn="ctr"/>
            <a:r>
              <a:rPr lang="ko-KR" altLang="en-US" dirty="0"/>
              <a:t>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260539" y="2296647"/>
            <a:ext cx="1888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Hanoi(A,C,B,n-1)</a:t>
            </a:r>
            <a:endParaRPr lang="ko-KR" altLang="en-US" dirty="0"/>
          </a:p>
        </p:txBody>
      </p:sp>
      <p:sp>
        <p:nvSpPr>
          <p:cNvPr id="3" name="이등변 삼각형 2"/>
          <p:cNvSpPr/>
          <p:nvPr/>
        </p:nvSpPr>
        <p:spPr>
          <a:xfrm>
            <a:off x="2714567" y="3305331"/>
            <a:ext cx="1304144" cy="193373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r>
              <a:rPr lang="ko-KR" altLang="en-US" dirty="0"/>
              <a:t>개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887568" y="3454924"/>
            <a:ext cx="1888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Hanoi(A,C,B,n-1)</a:t>
            </a:r>
          </a:p>
          <a:p>
            <a:r>
              <a:rPr lang="en-US" altLang="ko-KR" dirty="0"/>
              <a:t>print(A,-&gt;,C)</a:t>
            </a:r>
          </a:p>
          <a:p>
            <a:r>
              <a:rPr lang="en-US" altLang="ko-KR" dirty="0"/>
              <a:t>Hanoi(B,A,C,n-1)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04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44857 3.3333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22474 0.0446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7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0.44753 3.33333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22396 -0.04421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98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3" grpId="0" animBg="1"/>
      <p:bldP spid="33" grpId="1" animBg="1"/>
      <p:bldP spid="33" grpId="2" animBg="1"/>
      <p:bldP spid="36" grpId="0" animBg="1"/>
      <p:bldP spid="36" grpId="1" animBg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37" y="1346729"/>
            <a:ext cx="10829925" cy="46386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2982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Review)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하노이 탑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84505" y="2966560"/>
            <a:ext cx="9534164" cy="358532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n-1</a:t>
            </a:r>
            <a:r>
              <a:rPr lang="ko-KR" altLang="en-US" dirty="0"/>
              <a:t>개 고리를 </a:t>
            </a:r>
            <a:r>
              <a:rPr lang="en-US" altLang="ko-KR" dirty="0"/>
              <a:t>start</a:t>
            </a:r>
            <a:r>
              <a:rPr lang="ko-KR" altLang="en-US" dirty="0"/>
              <a:t>에서 </a:t>
            </a:r>
            <a:r>
              <a:rPr lang="en-US" altLang="ko-KR" dirty="0"/>
              <a:t>mid</a:t>
            </a:r>
            <a:r>
              <a:rPr lang="ko-KR" altLang="en-US" dirty="0"/>
              <a:t>로 옮김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1992816" y="3640975"/>
            <a:ext cx="9534164" cy="396543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mid</a:t>
            </a:r>
            <a:r>
              <a:rPr lang="ko-KR" altLang="en-US" dirty="0"/>
              <a:t>로 옮긴 </a:t>
            </a:r>
            <a:r>
              <a:rPr lang="en-US" altLang="ko-KR" dirty="0"/>
              <a:t>n-1</a:t>
            </a:r>
            <a:r>
              <a:rPr lang="ko-KR" altLang="en-US" dirty="0"/>
              <a:t>개 고리를 </a:t>
            </a:r>
            <a:r>
              <a:rPr lang="en-US" altLang="ko-KR" dirty="0"/>
              <a:t>end</a:t>
            </a:r>
            <a:r>
              <a:rPr lang="ko-KR" altLang="en-US" dirty="0"/>
              <a:t>로 옮김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992816" y="2302866"/>
            <a:ext cx="9534164" cy="1878676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옮길 고리가 없는 경우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함수 종료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n-1</a:t>
            </a:r>
            <a:r>
              <a:rPr lang="ko-KR" altLang="en-US" dirty="0"/>
              <a:t>개 고리를 </a:t>
            </a:r>
            <a:r>
              <a:rPr lang="en-US" altLang="ko-KR" dirty="0"/>
              <a:t>start</a:t>
            </a:r>
            <a:r>
              <a:rPr lang="ko-KR" altLang="en-US" dirty="0"/>
              <a:t>에서 </a:t>
            </a:r>
            <a:r>
              <a:rPr lang="en-US" altLang="ko-KR" dirty="0"/>
              <a:t>mid</a:t>
            </a:r>
            <a:r>
              <a:rPr lang="ko-KR" altLang="en-US" dirty="0"/>
              <a:t>로 옮김</a:t>
            </a:r>
            <a:endParaRPr lang="en-US" altLang="ko-KR" dirty="0"/>
          </a:p>
          <a:p>
            <a:r>
              <a:rPr lang="ko-KR" altLang="en-US" dirty="0"/>
              <a:t>남은 </a:t>
            </a:r>
            <a:r>
              <a:rPr lang="en-US" altLang="ko-KR" dirty="0"/>
              <a:t>1</a:t>
            </a:r>
            <a:r>
              <a:rPr lang="ko-KR" altLang="en-US" dirty="0"/>
              <a:t>개를 </a:t>
            </a:r>
            <a:r>
              <a:rPr lang="en-US" altLang="ko-KR" dirty="0"/>
              <a:t>start</a:t>
            </a:r>
            <a:r>
              <a:rPr lang="ko-KR" altLang="en-US" dirty="0"/>
              <a:t>에서 </a:t>
            </a:r>
            <a:r>
              <a:rPr lang="en-US" altLang="ko-KR" dirty="0"/>
              <a:t>end</a:t>
            </a:r>
            <a:r>
              <a:rPr lang="ko-KR" altLang="en-US" dirty="0"/>
              <a:t>로 옮김</a:t>
            </a:r>
            <a:endParaRPr lang="en-US" altLang="ko-KR" dirty="0"/>
          </a:p>
          <a:p>
            <a:r>
              <a:rPr lang="en-US" altLang="ko-KR" dirty="0"/>
              <a:t>mid</a:t>
            </a:r>
            <a:r>
              <a:rPr lang="ko-KR" altLang="en-US" dirty="0"/>
              <a:t>로 옮긴 </a:t>
            </a:r>
            <a:r>
              <a:rPr lang="en-US" altLang="ko-KR" dirty="0"/>
              <a:t>n-1</a:t>
            </a:r>
            <a:r>
              <a:rPr lang="ko-KR" altLang="en-US" dirty="0"/>
              <a:t>개 고리를 </a:t>
            </a:r>
            <a:r>
              <a:rPr lang="en-US" altLang="ko-KR" dirty="0"/>
              <a:t>end</a:t>
            </a:r>
            <a:r>
              <a:rPr lang="ko-KR" altLang="en-US" dirty="0"/>
              <a:t>로 옮김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425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01.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5BF6D52-57E7-4526-BCE0-5BA6A4445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337246"/>
              </p:ext>
            </p:extLst>
          </p:nvPr>
        </p:nvGraphicFramePr>
        <p:xfrm>
          <a:off x="3092373" y="2239257"/>
          <a:ext cx="6634750" cy="1171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475">
                  <a:extLst>
                    <a:ext uri="{9D8B030D-6E8A-4147-A177-3AD203B41FA5}">
                      <a16:colId xmlns:a16="http://schemas.microsoft.com/office/drawing/2014/main" val="68769189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12272022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8285211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055895824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538633938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377197278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2635813192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4281404807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586614855"/>
                    </a:ext>
                  </a:extLst>
                </a:gridCol>
                <a:gridCol w="663475">
                  <a:extLst>
                    <a:ext uri="{9D8B030D-6E8A-4147-A177-3AD203B41FA5}">
                      <a16:colId xmlns:a16="http://schemas.microsoft.com/office/drawing/2014/main" val="876238817"/>
                    </a:ext>
                  </a:extLst>
                </a:gridCol>
              </a:tblGrid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406491"/>
                  </a:ext>
                </a:extLst>
              </a:tr>
              <a:tr h="58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57254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3979888-E11C-44CD-88CD-EAA0E2D3A66E}"/>
              </a:ext>
            </a:extLst>
          </p:cNvPr>
          <p:cNvSpPr/>
          <p:nvPr/>
        </p:nvSpPr>
        <p:spPr>
          <a:xfrm>
            <a:off x="3076343" y="4194345"/>
            <a:ext cx="2645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Query list: 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4 25 7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12B068-AF18-49FE-A81B-E7FE20B7C1C3}"/>
              </a:ext>
            </a:extLst>
          </p:cNvPr>
          <p:cNvSpPr/>
          <p:nvPr/>
        </p:nvSpPr>
        <p:spPr>
          <a:xfrm>
            <a:off x="7001761" y="4194346"/>
            <a:ext cx="2725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Answer list: 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1 8 -1</a:t>
            </a:r>
            <a:endParaRPr lang="ko-KR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ECECD66-0EFF-4AC1-A10A-F89B422A86DD}"/>
              </a:ext>
            </a:extLst>
          </p:cNvPr>
          <p:cNvSpPr/>
          <p:nvPr/>
        </p:nvSpPr>
        <p:spPr>
          <a:xfrm>
            <a:off x="3822463" y="2833692"/>
            <a:ext cx="540230" cy="5546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ECECD66-0EFF-4AC1-A10A-F89B422A86DD}"/>
              </a:ext>
            </a:extLst>
          </p:cNvPr>
          <p:cNvSpPr/>
          <p:nvPr/>
        </p:nvSpPr>
        <p:spPr>
          <a:xfrm>
            <a:off x="8458471" y="2833692"/>
            <a:ext cx="540230" cy="5546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71837" y="1554480"/>
            <a:ext cx="749808" cy="24414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17674" y="1554480"/>
            <a:ext cx="749808" cy="24414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62826" y="1554480"/>
            <a:ext cx="749808" cy="24414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53986" y="1554480"/>
            <a:ext cx="749808" cy="24414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367076" y="1554480"/>
            <a:ext cx="749808" cy="24414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4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1" grpId="0" animBg="1"/>
      <p:bldP spid="7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5" grpId="0" animBg="1"/>
      <p:bldP spid="15" grpId="1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707" y="1012639"/>
            <a:ext cx="4728586" cy="5614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01.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70446" y="3548543"/>
            <a:ext cx="3372640" cy="1389958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쿼리가 중간의 값보다</a:t>
            </a:r>
            <a:endParaRPr lang="en-US" altLang="ko-KR" sz="1600" dirty="0"/>
          </a:p>
          <a:p>
            <a:pPr algn="ctr"/>
            <a:r>
              <a:rPr lang="ko-KR" altLang="en-US" sz="1600" dirty="0"/>
              <a:t>클 때</a:t>
            </a:r>
            <a:r>
              <a:rPr lang="en-US" altLang="ko-KR" sz="1600" dirty="0"/>
              <a:t>: </a:t>
            </a:r>
            <a:r>
              <a:rPr lang="ko-KR" altLang="en-US" sz="1600" dirty="0"/>
              <a:t>왼쪽 범위 제거</a:t>
            </a:r>
            <a:endParaRPr lang="en-US" altLang="ko-KR" sz="1600" dirty="0"/>
          </a:p>
          <a:p>
            <a:pPr algn="ctr"/>
            <a:r>
              <a:rPr lang="ko-KR" altLang="en-US" sz="1600" dirty="0"/>
              <a:t>작을 때</a:t>
            </a:r>
            <a:r>
              <a:rPr lang="en-US" altLang="ko-KR" sz="1600" dirty="0"/>
              <a:t>: </a:t>
            </a:r>
            <a:r>
              <a:rPr lang="ko-KR" altLang="en-US" sz="1600" dirty="0"/>
              <a:t>오른쪽 범위 제거</a:t>
            </a:r>
            <a:endParaRPr lang="en-US" altLang="ko-KR" sz="1600" dirty="0"/>
          </a:p>
          <a:p>
            <a:pPr algn="ctr"/>
            <a:r>
              <a:rPr lang="ko-KR" altLang="en-US" sz="1600" dirty="0"/>
              <a:t>같을 때</a:t>
            </a:r>
            <a:r>
              <a:rPr lang="en-US" altLang="ko-KR" sz="1600" dirty="0"/>
              <a:t>:</a:t>
            </a:r>
            <a:r>
              <a:rPr lang="ko-KR" altLang="en-US" sz="1600" dirty="0"/>
              <a:t> 찾았으니 더 이상 탐색</a:t>
            </a:r>
            <a:r>
              <a:rPr lang="en-US" altLang="ko-KR" sz="1600" dirty="0"/>
              <a:t>X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642606" y="2650921"/>
            <a:ext cx="3800479" cy="442002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탐색하고자 하는 범위의 처음과 끝 설정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42606" y="5184396"/>
            <a:ext cx="3372640" cy="981512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두개의 종료 조건에 따라 </a:t>
            </a:r>
            <a:r>
              <a:rPr lang="en-US" altLang="ko-KR" sz="1600" dirty="0"/>
              <a:t>answer</a:t>
            </a:r>
            <a:r>
              <a:rPr lang="ko-KR" altLang="en-US" sz="1600" dirty="0"/>
              <a:t>에 무엇을 넣을지 결정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42605" y="3092924"/>
            <a:ext cx="3800479" cy="3072984"/>
          </a:xfrm>
          <a:prstGeom prst="rect">
            <a:avLst/>
          </a:prstGeom>
          <a:solidFill>
            <a:srgbClr val="282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이진탐색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반복문</a:t>
            </a:r>
            <a:r>
              <a:rPr lang="en-US" altLang="ko-KR" sz="1600" dirty="0"/>
              <a:t>(</a:t>
            </a:r>
            <a:r>
              <a:rPr lang="ko-KR" altLang="en-US" sz="1600" dirty="0"/>
              <a:t>종료조건</a:t>
            </a:r>
            <a:r>
              <a:rPr lang="en-US" altLang="ko-KR" sz="1600" dirty="0"/>
              <a:t>)</a:t>
            </a:r>
            <a:r>
              <a:rPr lang="ko-KR" altLang="en-US" sz="1600" dirty="0"/>
              <a:t>을 돌리면서 중간 인덱스를 찾고</a:t>
            </a:r>
            <a:r>
              <a:rPr lang="en-US" altLang="ko-KR" sz="1600" dirty="0"/>
              <a:t>, </a:t>
            </a:r>
            <a:r>
              <a:rPr lang="ko-KR" altLang="en-US" sz="1600" dirty="0"/>
              <a:t>중간 인덱스에 위치한 값을 이용해 절반을 제거하는 방식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5823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982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1">
                    <a:lumMod val="75000"/>
                  </a:schemeClr>
                </a:solidFill>
              </a:rPr>
              <a:t>01.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</a:rPr>
              <a:t>이진 탐색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60" y="1073791"/>
            <a:ext cx="8178680" cy="534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5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1012</Words>
  <Application>Microsoft Office PowerPoint</Application>
  <PresentationFormat>Widescreen</PresentationFormat>
  <Paragraphs>470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이승준(수학과)</dc:creator>
  <cp:lastModifiedBy>AlgoLab</cp:lastModifiedBy>
  <cp:revision>225</cp:revision>
  <dcterms:created xsi:type="dcterms:W3CDTF">2018-03-12T02:24:53Z</dcterms:created>
  <dcterms:modified xsi:type="dcterms:W3CDTF">2020-08-12T03:17:39Z</dcterms:modified>
</cp:coreProperties>
</file>