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9" r:id="rId2"/>
    <p:sldId id="314" r:id="rId3"/>
    <p:sldId id="337" r:id="rId4"/>
    <p:sldId id="415" r:id="rId5"/>
    <p:sldId id="416" r:id="rId6"/>
    <p:sldId id="417" r:id="rId7"/>
    <p:sldId id="382" r:id="rId8"/>
    <p:sldId id="413" r:id="rId9"/>
    <p:sldId id="394" r:id="rId10"/>
    <p:sldId id="414" r:id="rId11"/>
    <p:sldId id="420" r:id="rId12"/>
    <p:sldId id="421" r:id="rId13"/>
    <p:sldId id="404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0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7FE3-E43B-41DC-A92B-7B94F098DFD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D419-9035-428E-AB94-77DA06CE5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E1F0-8524-4CC3-B49E-7E5035F2E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76A85-8FC4-4299-8FCF-D9BE67B4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6491-2BF5-414F-942D-ABA4E05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F1DD7-5E03-4DFF-AA0C-973795A5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6A2-77D9-4745-BFA7-03AAFFC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1665-B0D6-40FA-9506-AB9CE47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86016-5673-4DE7-A0D4-B3DB406F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263F2-231B-4BC7-B457-D60CFC7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27B3E-77B0-4131-B91C-CCAD8030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5972-83A9-4686-9EA8-365734D2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7E591-C614-44CD-8268-2E66F1CA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5073-061D-428A-87CB-63F20E3F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95EDF-B6AE-42FB-87A6-12A7F8C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80058-EE82-4EB1-A5FF-29318314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A1A14-D1CD-42E1-AB55-8B0D4B0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600101" y="60840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68327C5-B821-4FE9-A59A-A60D9EB59A9A}" type="slidenum">
              <a:rPr lang="en-US" altLang="ko-KR" sz="1800" b="1" smtClean="0"/>
              <a:pPr/>
              <a:t>‹#›</a:t>
            </a:fld>
            <a:endParaRPr lang="ko-KR" altLang="en-US" sz="1800" b="1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529C-ABDC-4A01-8EFC-6AF39C9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C68EC-D227-4FBC-B24F-E5039EC4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BBDC-4E97-4163-A2F2-C4DE336C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4E7B-4B8E-4EBA-B3F0-4FF490D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2C908-D7AA-4930-A373-4172149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1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EE9E-55AF-4856-8923-AF7CE081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76A36-0E49-47B0-A9D9-42F40B0F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10E8C-DE55-4190-8187-42147346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6F87-BAEA-43BB-9251-E6D721B1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38B4-AB2E-49D4-88AC-A795703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1C5E5-4F12-4351-897F-778298EB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8DF4-E72A-47F8-94DA-184210A0F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1D95F-5171-4766-BEFC-C0920A1D2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E526-ED22-4391-A07D-EE4F7195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BEBA5-246B-42FE-B7E9-0C2A96D1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1D912-E1CD-4639-BC47-78BF95E1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E50A6-965D-49B8-A1CA-59EDDAEA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5412D-63C5-4FB0-94FF-E94F7E96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228B9-5AB5-4A4D-8FFA-84BA48481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36B46-4DC2-41F4-9299-620ABB219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47344-6932-4185-8E46-F0033C2A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03DE3-C537-45D6-B2EA-ECD149C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B1E261-6DB5-4F38-93EA-2604D2A9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3E068-D038-4F36-AEF6-E4353D5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E5AE1-C767-452B-BB36-70655596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99332-E083-46E2-833F-A558239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16A12-FE4A-4C5A-9609-5DE24B71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9244E-8F4D-414E-8774-2EF451F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52262-A77C-4BA0-8E40-39F59C5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90390-89F5-47CE-8FA9-C6CE311C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AED37-2CDB-4FF8-9587-863F5EB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BB66-2275-4EB8-98E9-8D007500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DB8EA-EC9F-4D0A-89FB-B882FD5E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D5BF6-F209-43FC-B353-4CF70063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34D41-2A41-4D42-BBF4-ED4CEC15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22434-F5D1-479B-B6B4-B4224C71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39913-F1B4-406B-999C-276BF9D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556E-CDE9-4053-BE0D-1C285183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AB41A-E195-4320-A09A-7DA86B77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A1757-2684-4A1B-A51E-62F7C313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17509-6DFA-4FC5-B348-62DF53C3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43EA2-C638-433F-B3F0-0D3F405F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EE0B3-A24B-47D3-9C8C-82D47F1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AE28A-9AF5-4345-BAA8-F2627B1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9A923-1702-45D5-8F97-46862974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0F446-B23E-4784-B1D1-7149B03C5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6E1F-5623-4BC1-AB0D-B7A002CD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53DFE-EEA5-4C95-9ED9-B8C471B7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1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810749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1">
                    <a:lumMod val="75000"/>
                  </a:schemeClr>
                </a:solidFill>
              </a:rPr>
              <a:t>알고리즘 실습</a:t>
            </a:r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그래프심화</a:t>
            </a:r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ko-KR" alt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그리디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7980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>
                <a:solidFill>
                  <a:schemeClr val="accent1">
                    <a:lumMod val="50000"/>
                  </a:schemeClr>
                </a:solidFill>
              </a:rPr>
              <a:t>대경 </a:t>
            </a:r>
            <a:r>
              <a:rPr lang="en-US" altLang="ko-KR" sz="3500" b="1" dirty="0" err="1" smtClean="0">
                <a:solidFill>
                  <a:schemeClr val="accent1">
                    <a:lumMod val="50000"/>
                  </a:schemeClr>
                </a:solidFill>
              </a:rPr>
              <a:t>HuStar</a:t>
            </a:r>
            <a:r>
              <a:rPr lang="ko-KR" altLang="en-US" sz="3500" b="1" dirty="0" smtClean="0">
                <a:solidFill>
                  <a:schemeClr val="accent1">
                    <a:lumMod val="50000"/>
                  </a:schemeClr>
                </a:solidFill>
              </a:rPr>
              <a:t>아카데미</a:t>
            </a:r>
            <a:endParaRPr lang="ko-KR" altLang="en-US" sz="35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44F482-3711-4FD0-8BBD-7FA1CD620D14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06. BFS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42" y="1236126"/>
            <a:ext cx="6400800" cy="4762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78930" y="4444410"/>
            <a:ext cx="4659982" cy="1447891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Queue</a:t>
            </a:r>
            <a:r>
              <a:rPr lang="ko-KR" altLang="en-US" sz="1600" dirty="0"/>
              <a:t>를 이용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처음에 </a:t>
            </a:r>
            <a:r>
              <a:rPr lang="en-US" altLang="ko-KR" sz="1600" dirty="0"/>
              <a:t>0(</a:t>
            </a:r>
            <a:r>
              <a:rPr lang="ko-KR" altLang="en-US" sz="1600" dirty="0"/>
              <a:t>시작점</a:t>
            </a:r>
            <a:r>
              <a:rPr lang="en-US" altLang="ko-KR" sz="1600" dirty="0"/>
              <a:t>)</a:t>
            </a:r>
            <a:r>
              <a:rPr lang="ko-KR" altLang="en-US" sz="1600" dirty="0"/>
              <a:t>을 </a:t>
            </a:r>
            <a:r>
              <a:rPr lang="en-US" altLang="ko-KR" sz="1600" dirty="0"/>
              <a:t>Queue</a:t>
            </a:r>
            <a:r>
              <a:rPr lang="ko-KR" altLang="en-US" sz="1600" dirty="0"/>
              <a:t>에 넣고 </a:t>
            </a:r>
            <a:r>
              <a:rPr lang="en-US" altLang="ko-KR" sz="1600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19489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특정 금액이 주어졌을 때</a:t>
            </a:r>
            <a:r>
              <a:rPr lang="en-US" altLang="ko-KR" dirty="0"/>
              <a:t>, </a:t>
            </a:r>
            <a:r>
              <a:rPr lang="ko-KR" altLang="en-US" dirty="0"/>
              <a:t>해당 금액을 만드는 동전</a:t>
            </a:r>
            <a:r>
              <a:rPr lang="en-US" altLang="ko-KR" dirty="0"/>
              <a:t>(</a:t>
            </a:r>
            <a:r>
              <a:rPr lang="ko-KR" altLang="en-US" dirty="0"/>
              <a:t>지폐</a:t>
            </a:r>
            <a:r>
              <a:rPr lang="en-US" altLang="ko-KR" dirty="0"/>
              <a:t>)</a:t>
            </a:r>
            <a:r>
              <a:rPr lang="ko-KR" altLang="en-US" dirty="0"/>
              <a:t>의 최소 개수를 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동전 단위 </a:t>
            </a:r>
            <a:r>
              <a:rPr lang="en-US" altLang="ko-KR" dirty="0"/>
              <a:t>: 50000, 10000, 5000, 1000, 500, 100</a:t>
            </a:r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: 74100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세금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징수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545601464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68"/>
          <a:stretch>
            <a:fillRect/>
          </a:stretch>
        </p:blipFill>
        <p:spPr bwMode="auto">
          <a:xfrm>
            <a:off x="2316163" y="3572444"/>
            <a:ext cx="219075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545602976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4" b="51880"/>
          <a:stretch>
            <a:fillRect/>
          </a:stretch>
        </p:blipFill>
        <p:spPr bwMode="auto">
          <a:xfrm>
            <a:off x="2485188" y="3703789"/>
            <a:ext cx="219075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545602976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4" b="51880"/>
          <a:stretch>
            <a:fillRect/>
          </a:stretch>
        </p:blipFill>
        <p:spPr bwMode="auto">
          <a:xfrm>
            <a:off x="2654213" y="3835134"/>
            <a:ext cx="219075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545601968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7"/>
          <a:stretch>
            <a:fillRect/>
          </a:stretch>
        </p:blipFill>
        <p:spPr bwMode="auto">
          <a:xfrm>
            <a:off x="2823238" y="3967629"/>
            <a:ext cx="219075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545601968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7"/>
          <a:stretch>
            <a:fillRect/>
          </a:stretch>
        </p:blipFill>
        <p:spPr bwMode="auto">
          <a:xfrm>
            <a:off x="2975638" y="4120029"/>
            <a:ext cx="219075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545601968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7"/>
          <a:stretch>
            <a:fillRect/>
          </a:stretch>
        </p:blipFill>
        <p:spPr bwMode="auto">
          <a:xfrm>
            <a:off x="3128038" y="4272429"/>
            <a:ext cx="219075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545601968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7"/>
          <a:stretch>
            <a:fillRect/>
          </a:stretch>
        </p:blipFill>
        <p:spPr bwMode="auto">
          <a:xfrm>
            <a:off x="3280438" y="4424829"/>
            <a:ext cx="219075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58" y="4224489"/>
            <a:ext cx="699654" cy="69965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84" y="4230312"/>
            <a:ext cx="699654" cy="69965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7098351" y="4389650"/>
            <a:ext cx="131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VS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9364603" y="4329166"/>
            <a:ext cx="131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× 741</a:t>
            </a:r>
          </a:p>
        </p:txBody>
      </p:sp>
    </p:spTree>
    <p:extLst>
      <p:ext uri="{BB962C8B-B14F-4D97-AF65-F5344CB8AC3E}">
        <p14:creationId xmlns:p14="http://schemas.microsoft.com/office/powerpoint/2010/main" val="16291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특정 금액이 주어졌을 때</a:t>
            </a:r>
            <a:r>
              <a:rPr lang="en-US" altLang="ko-KR" dirty="0"/>
              <a:t>, </a:t>
            </a:r>
            <a:r>
              <a:rPr lang="ko-KR" altLang="en-US" dirty="0"/>
              <a:t>해당 금액을 만드는 동전</a:t>
            </a:r>
            <a:r>
              <a:rPr lang="en-US" altLang="ko-KR" dirty="0"/>
              <a:t>(</a:t>
            </a:r>
            <a:r>
              <a:rPr lang="ko-KR" altLang="en-US" dirty="0"/>
              <a:t>지폐</a:t>
            </a:r>
            <a:r>
              <a:rPr lang="en-US" altLang="ko-KR" dirty="0"/>
              <a:t>)</a:t>
            </a:r>
            <a:r>
              <a:rPr lang="ko-KR" altLang="en-US" dirty="0"/>
              <a:t>의 최소 개수를 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Greedy : </a:t>
            </a:r>
            <a:r>
              <a:rPr lang="ko-KR" altLang="en-US" dirty="0"/>
              <a:t>작은 단위에서부터</a:t>
            </a:r>
            <a:r>
              <a:rPr lang="en-US" altLang="ko-KR" dirty="0"/>
              <a:t>? </a:t>
            </a:r>
            <a:r>
              <a:rPr lang="ko-KR" altLang="en-US" dirty="0">
                <a:solidFill>
                  <a:srgbClr val="FF0000"/>
                </a:solidFill>
              </a:rPr>
              <a:t>큰 단위에서부터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*Hint: </a:t>
            </a:r>
            <a:r>
              <a:rPr lang="ko-KR" altLang="en-US" dirty="0"/>
              <a:t>하나씩 빼기보다는 나누기와 나머지를 활용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9 = 5 + 1 + 1 + 1 + 1</a:t>
            </a:r>
          </a:p>
          <a:p>
            <a:endParaRPr lang="en-US" altLang="ko-KR" dirty="0"/>
          </a:p>
          <a:p>
            <a:r>
              <a:rPr lang="en-US" altLang="ko-KR" dirty="0"/>
              <a:t>9 // 5 = 1</a:t>
            </a:r>
          </a:p>
          <a:p>
            <a:r>
              <a:rPr lang="en-US" altLang="ko-KR" dirty="0"/>
              <a:t>9 % 5 =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세금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징수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ECD1AE3-90E1-4470-AEC9-0646197166BF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세금 징수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871576"/>
            <a:ext cx="86963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모든 행사를 참가할 것이지만</a:t>
            </a:r>
            <a:r>
              <a:rPr lang="en-US" altLang="ko-KR" dirty="0"/>
              <a:t>, </a:t>
            </a:r>
            <a:r>
              <a:rPr lang="ko-KR" altLang="en-US" dirty="0"/>
              <a:t>그러기 위해 외출하는 횟수를 최소한 줄이는 문제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모든 행사를 가려면</a:t>
            </a:r>
            <a:r>
              <a:rPr lang="en-US" altLang="ko-KR" dirty="0"/>
              <a:t>, </a:t>
            </a:r>
            <a:r>
              <a:rPr lang="ko-KR" altLang="en-US" dirty="0"/>
              <a:t>어떻게 가는 것이 최선일까</a:t>
            </a:r>
            <a:r>
              <a:rPr lang="en-US" altLang="ko-KR" dirty="0"/>
              <a:t>, </a:t>
            </a:r>
            <a:r>
              <a:rPr lang="ko-KR" altLang="en-US" dirty="0"/>
              <a:t>그것에 대한 생각</a:t>
            </a:r>
            <a:r>
              <a:rPr lang="en-US" altLang="ko-KR" dirty="0"/>
              <a:t>!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40864" y="2851721"/>
            <a:ext cx="177113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62898" y="5446638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66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09740" y="3152791"/>
            <a:ext cx="380868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8334" y="3453861"/>
            <a:ext cx="1804086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83818" y="3750025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69739" y="4053027"/>
            <a:ext cx="30603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00742" y="4355260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66271" y="4657493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4959725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290341" y="2518348"/>
            <a:ext cx="0" cy="35118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36301" y="2518348"/>
            <a:ext cx="0" cy="35118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최적이 보장되려면 어떻게 정렬해서 어떻게 해결해야 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시작 시간으로 정렬합니다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미루면 미룰수록 많이 겹칠 가능성이 있으니 행사가 끝날 때 방문합니다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최적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시작 시간이 뒤에 있으면서</a:t>
            </a:r>
            <a:r>
              <a:rPr lang="en-US" altLang="ko-KR" b="1" dirty="0"/>
              <a:t>, </a:t>
            </a:r>
            <a:r>
              <a:rPr lang="ko-KR" altLang="en-US" b="1" dirty="0"/>
              <a:t>종료 시간이 앞에 있는 행사가 있을 수 있습니다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많이 겹치는 시간대를 우선적으로 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많이 겹치는 시간대를 우선 방문하고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나머지 행사에 대해 재귀적으로 반복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최적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안 되는 예시가 존재합니다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※ </a:t>
            </a:r>
            <a:r>
              <a:rPr lang="ko-KR" altLang="en-US" b="1" dirty="0"/>
              <a:t>종료 시간으로 정렬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역시 미루면 미룰수록 좋으므로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행사가 끝날 때 방문하는게 낫습니다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 이전에 끝나는 행사는 없으므로</a:t>
            </a:r>
            <a:r>
              <a:rPr lang="en-US" altLang="ko-KR" dirty="0"/>
              <a:t>, </a:t>
            </a:r>
            <a:r>
              <a:rPr lang="ko-KR" altLang="en-US" dirty="0"/>
              <a:t>이 때 방문하는 것이</a:t>
            </a:r>
            <a:r>
              <a:rPr lang="en-US" altLang="ko-KR" dirty="0"/>
              <a:t> </a:t>
            </a:r>
            <a:r>
              <a:rPr lang="ko-KR" altLang="en-US" dirty="0"/>
              <a:t>최적이 됩니다</a:t>
            </a:r>
            <a:r>
              <a:rPr lang="en-US" altLang="ko-KR" dirty="0"/>
              <a:t>. (</a:t>
            </a:r>
            <a:r>
              <a:rPr lang="ko-KR" altLang="en-US" dirty="0"/>
              <a:t>어쨌든 참가해야</a:t>
            </a:r>
            <a:r>
              <a:rPr lang="en-US" altLang="ko-KR" dirty="0"/>
              <a:t>…)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정답</a:t>
            </a:r>
            <a:r>
              <a:rPr lang="en-US" altLang="ko-KR" b="1" dirty="0"/>
              <a:t>!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58197" y="4077324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07902" y="4227226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85023" y="4377128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62652" y="4548398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76790" y="4124227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44436" y="4525538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9556228" y="3998626"/>
            <a:ext cx="0" cy="757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202772" y="3998626"/>
            <a:ext cx="0" cy="757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312075"/>
            <a:ext cx="177113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2613145"/>
            <a:ext cx="380868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8334" y="2914215"/>
            <a:ext cx="1804086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210379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3513381"/>
            <a:ext cx="30603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3815614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117847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83818" y="4420079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62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6240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572420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83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572420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2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BC92CB-76E2-4F83-9467-89CD381C5BC3}"/>
                  </a:ext>
                </a:extLst>
              </p:cNvPr>
              <p:cNvSpPr txBox="1"/>
              <p:nvPr/>
            </p:nvSpPr>
            <p:spPr>
              <a:xfrm>
                <a:off x="2482397" y="1279610"/>
                <a:ext cx="8324485" cy="3423758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285750" lvl="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분할 정복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이진 탐색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효율적으로 계산하기</a:t>
                </a:r>
                <a:endParaRPr lang="en-US" altLang="ko-KR" dirty="0"/>
              </a:p>
              <a:p>
                <a:pPr marL="28575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그래프 기초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인접 행렬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인접 리스트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endParaRPr lang="ko-KR" altLang="en-US" dirty="0"/>
              </a:p>
              <a:p>
                <a:pPr marL="285750" lvl="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프로젝트</a:t>
                </a:r>
                <a:r>
                  <a:rPr lang="en-US" altLang="ko-KR" dirty="0" smtClean="0"/>
                  <a:t>(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BC92CB-76E2-4F83-9467-89CD381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97" y="1279610"/>
                <a:ext cx="8324485" cy="3423758"/>
              </a:xfrm>
              <a:prstGeom prst="rect">
                <a:avLst/>
              </a:prstGeom>
              <a:blipFill>
                <a:blip r:embed="rId2"/>
                <a:stretch>
                  <a:fillRect l="-732" b="-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-1" y="298252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572420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572420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28733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3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572420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28733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7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ECD1AE3-90E1-4470-AEC9-0646197166BF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05.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참가하기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25" y="1382251"/>
            <a:ext cx="8722550" cy="45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85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482397" y="1279610"/>
            <a:ext cx="8324485" cy="300082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그래프 심화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/>
              <a:t>DFS</a:t>
            </a:r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/>
              <a:t>BFS</a:t>
            </a:r>
          </a:p>
          <a:p>
            <a:pPr marL="28575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err="1" smtClean="0"/>
              <a:t>그리디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세금 징수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다이어트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행사 참가하기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Review)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인접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행렬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vs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리스트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805803" y="2215491"/>
          <a:ext cx="19805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5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B,3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D,7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C,2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D,5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A,3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74104" y="1834881"/>
          <a:ext cx="3300875" cy="196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5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39" y="2018670"/>
            <a:ext cx="2353903" cy="1791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/>
            </p:nvGraphicFramePr>
            <p:xfrm>
              <a:off x="2496000" y="4001746"/>
              <a:ext cx="7200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281663404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93846730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72066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인접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목록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인접 리스트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481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공간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5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두 노드 사이의 간선 확인 시간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outdeg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387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한 노드의 모든 간선 확인 시간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outdeg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076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800839"/>
                  </p:ext>
                </p:extLst>
              </p:nvPr>
            </p:nvGraphicFramePr>
            <p:xfrm>
              <a:off x="2496000" y="4001746"/>
              <a:ext cx="7200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281663404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93846730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72066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인접 행렬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목록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인접 리스트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481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108197" r="-30067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공간 복잡도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108197" r="-135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5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208197" r="-300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두 노드 사이의 간선 확인 시간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208197" r="-135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3387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308197" r="-3006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한 노드의 모든 간선 확인 시간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308197" r="-135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076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0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Review)</a:t>
            </a:r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행렬 구현하기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1" y="1119929"/>
            <a:ext cx="7845438" cy="48865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73390" y="3926048"/>
            <a:ext cx="7075953" cy="906011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</a:t>
            </a:r>
            <a:r>
              <a:rPr lang="ko-KR" altLang="en-US" sz="1600" dirty="0"/>
              <a:t>개의 간선을 받아서</a:t>
            </a:r>
            <a:r>
              <a:rPr lang="en-US" altLang="ko-KR" sz="1600" dirty="0"/>
              <a:t>, </a:t>
            </a:r>
            <a:r>
              <a:rPr lang="ko-KR" altLang="en-US" sz="1600" dirty="0"/>
              <a:t>간선에 해당하는 행렬의 값을 가중치로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73390" y="5066949"/>
            <a:ext cx="7075953" cy="864068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</a:t>
            </a:r>
            <a:r>
              <a:rPr lang="ko-KR" altLang="en-US" sz="1600" dirty="0"/>
              <a:t>차원 배열의 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73390" y="2449584"/>
            <a:ext cx="7075953" cy="864068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/>
              <a:t>차원 배열 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04014" y="2332139"/>
            <a:ext cx="7214705" cy="3598878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인접 행렬을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간선을 받아서 인접 행렬 만들기</a:t>
            </a:r>
          </a:p>
        </p:txBody>
      </p:sp>
    </p:spTree>
    <p:extLst>
      <p:ext uri="{BB962C8B-B14F-4D97-AF65-F5344CB8AC3E}">
        <p14:creationId xmlns:p14="http://schemas.microsoft.com/office/powerpoint/2010/main" val="247571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Review)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인접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리스트 구현하기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07" y="1153486"/>
            <a:ext cx="6833786" cy="52557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74466" y="2290194"/>
            <a:ext cx="6138427" cy="90601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인접 리스트의 정의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74466" y="4110606"/>
            <a:ext cx="6138427" cy="80534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</a:t>
            </a:r>
            <a:r>
              <a:rPr lang="ko-KR" altLang="en-US" sz="1600" dirty="0"/>
              <a:t>개의 간선을 받아서</a:t>
            </a:r>
            <a:r>
              <a:rPr lang="en-US" altLang="ko-KR" sz="1600" dirty="0"/>
              <a:t>, </a:t>
            </a:r>
            <a:r>
              <a:rPr lang="ko-KR" altLang="en-US" sz="1600" dirty="0"/>
              <a:t>인접 리스트에 추가 </a:t>
            </a:r>
            <a:r>
              <a:rPr lang="en-US" altLang="ko-KR" sz="1600" dirty="0"/>
              <a:t>(</a:t>
            </a:r>
            <a:r>
              <a:rPr lang="ko-KR" altLang="en-US" sz="1600" dirty="0"/>
              <a:t>양방향에 주의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3374466" y="5603848"/>
            <a:ext cx="6138427" cy="80534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정점에 해당하는 리스트를 정렬해서</a:t>
            </a:r>
            <a:r>
              <a:rPr lang="en-US" altLang="ko-KR" sz="1600" dirty="0"/>
              <a:t>, </a:t>
            </a:r>
            <a:r>
              <a:rPr lang="ko-KR" altLang="en-US" sz="1600" dirty="0"/>
              <a:t>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4466" y="2290194"/>
            <a:ext cx="6138427" cy="4118996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인접 리스트를 정의하고</a:t>
            </a:r>
            <a:r>
              <a:rPr lang="en-US" altLang="ko-KR" sz="1600" dirty="0"/>
              <a:t>, M</a:t>
            </a:r>
            <a:r>
              <a:rPr lang="ko-KR" altLang="en-US" sz="1600" dirty="0"/>
              <a:t>개의 간선을 받아서 리스트에 추가한 후에 이들을 정렬하여 출력</a:t>
            </a:r>
          </a:p>
        </p:txBody>
      </p:sp>
    </p:spTree>
    <p:extLst>
      <p:ext uri="{BB962C8B-B14F-4D97-AF65-F5344CB8AC3E}">
        <p14:creationId xmlns:p14="http://schemas.microsoft.com/office/powerpoint/2010/main" val="17033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69973" y="1352402"/>
            <a:ext cx="4652054" cy="3957829"/>
            <a:chOff x="2658206" y="1318846"/>
            <a:chExt cx="3291548" cy="2800351"/>
          </a:xfrm>
        </p:grpSpPr>
        <p:sp>
          <p:nvSpPr>
            <p:cNvPr id="3" name="타원 2"/>
            <p:cNvSpPr/>
            <p:nvPr/>
          </p:nvSpPr>
          <p:spPr>
            <a:xfrm>
              <a:off x="4070838" y="1318846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317630" y="235047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303980" y="237088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658206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977054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직선 연결선 4"/>
            <p:cNvCxnSpPr>
              <a:stCxn id="3" idx="3"/>
            </p:cNvCxnSpPr>
            <p:nvPr/>
          </p:nvCxnSpPr>
          <p:spPr>
            <a:xfrm flipH="1">
              <a:off x="3763913" y="1866690"/>
              <a:ext cx="403495" cy="5104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3"/>
            </p:cNvCxnSpPr>
            <p:nvPr/>
          </p:nvCxnSpPr>
          <p:spPr>
            <a:xfrm flipH="1">
              <a:off x="3103685" y="2898321"/>
              <a:ext cx="310515" cy="644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5"/>
            </p:cNvCxnSpPr>
            <p:nvPr/>
          </p:nvCxnSpPr>
          <p:spPr>
            <a:xfrm>
              <a:off x="3880484" y="2898321"/>
              <a:ext cx="310516" cy="644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8" idx="0"/>
            </p:cNvCxnSpPr>
            <p:nvPr/>
          </p:nvCxnSpPr>
          <p:spPr>
            <a:xfrm>
              <a:off x="4494334" y="1866690"/>
              <a:ext cx="139359" cy="5041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290330" y="2379890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>
              <a:endCxn id="19" idx="1"/>
            </p:cNvCxnSpPr>
            <p:nvPr/>
          </p:nvCxnSpPr>
          <p:spPr>
            <a:xfrm>
              <a:off x="4683370" y="1789757"/>
              <a:ext cx="703531" cy="6841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0" idx="7"/>
              <a:endCxn id="19" idx="3"/>
            </p:cNvCxnSpPr>
            <p:nvPr/>
          </p:nvCxnSpPr>
          <p:spPr>
            <a:xfrm flipV="1">
              <a:off x="4539908" y="2927734"/>
              <a:ext cx="846992" cy="6436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7DF0914-129B-4831-A0E5-1B4E5D7E68C7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DFS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164" y="1031360"/>
            <a:ext cx="4249305" cy="56246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76530" y="5654180"/>
            <a:ext cx="4153877" cy="1006679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DFS</a:t>
            </a:r>
            <a:r>
              <a:rPr lang="ko-KR" altLang="en-US" sz="1600" dirty="0"/>
              <a:t>함수 호출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76530" y="1862355"/>
            <a:ext cx="4153877" cy="1236465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DFS </a:t>
            </a:r>
            <a:r>
              <a:rPr lang="ko-KR" altLang="en-US" sz="1600" dirty="0"/>
              <a:t>함수 만들기</a:t>
            </a:r>
            <a:endParaRPr lang="en-US" altLang="ko-KR" sz="1600" dirty="0"/>
          </a:p>
          <a:p>
            <a:pPr algn="ctr"/>
            <a:r>
              <a:rPr lang="en-US" altLang="ko-KR" sz="1600" dirty="0"/>
              <a:t>List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방문 여부</a:t>
            </a:r>
            <a:r>
              <a:rPr lang="en-US" altLang="ko-KR" sz="1600" dirty="0"/>
              <a:t>(Check) </a:t>
            </a:r>
            <a:r>
              <a:rPr lang="ko-KR" altLang="en-US" sz="1600" dirty="0"/>
              <a:t>등이 주어졌을 때 </a:t>
            </a:r>
            <a:r>
              <a:rPr lang="en-US" altLang="ko-KR" sz="1600" dirty="0"/>
              <a:t>v</a:t>
            </a:r>
            <a:r>
              <a:rPr lang="ko-KR" altLang="en-US" sz="1600" dirty="0"/>
              <a:t>를 탐색하고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노드를 </a:t>
            </a:r>
            <a:r>
              <a:rPr lang="en-US" altLang="ko-KR" sz="1600" dirty="0"/>
              <a:t>DFS</a:t>
            </a:r>
            <a:r>
              <a:rPr lang="ko-KR" altLang="en-US" sz="1600" dirty="0"/>
              <a:t>로 탐색하는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F482-3711-4FD0-8BBD-7FA1CD620D14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05. DFS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ECD1AE3-90E1-4470-AEC9-0646197166BF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02.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BFS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870121" y="1217194"/>
            <a:ext cx="5404119" cy="4811448"/>
            <a:chOff x="3870121" y="1217194"/>
            <a:chExt cx="5404119" cy="4811448"/>
          </a:xfrm>
        </p:grpSpPr>
        <p:sp>
          <p:nvSpPr>
            <p:cNvPr id="6" name="타원 5"/>
            <p:cNvSpPr/>
            <p:nvPr/>
          </p:nvSpPr>
          <p:spPr>
            <a:xfrm>
              <a:off x="5574710" y="1217194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665832" y="2462038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856037" y="2486667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870121" y="3821819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61543" y="3821819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직선 연결선 10"/>
            <p:cNvCxnSpPr>
              <a:stCxn id="6" idx="3"/>
            </p:cNvCxnSpPr>
            <p:nvPr/>
          </p:nvCxnSpPr>
          <p:spPr>
            <a:xfrm flipH="1">
              <a:off x="5204351" y="1878264"/>
              <a:ext cx="486888" cy="61591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3"/>
            </p:cNvCxnSpPr>
            <p:nvPr/>
          </p:nvCxnSpPr>
          <p:spPr>
            <a:xfrm flipH="1">
              <a:off x="4410635" y="3123109"/>
              <a:ext cx="371726" cy="698709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5"/>
              <a:endCxn id="10" idx="0"/>
            </p:cNvCxnSpPr>
            <p:nvPr/>
          </p:nvCxnSpPr>
          <p:spPr>
            <a:xfrm>
              <a:off x="5345014" y="3123109"/>
              <a:ext cx="514384" cy="69871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>
              <a:off x="5998128" y="1753298"/>
              <a:ext cx="255765" cy="73336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046242" y="2497530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>
              <a:endCxn id="18" idx="1"/>
            </p:cNvCxnSpPr>
            <p:nvPr/>
          </p:nvCxnSpPr>
          <p:spPr>
            <a:xfrm>
              <a:off x="6140725" y="1686187"/>
              <a:ext cx="1022046" cy="924765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0" idx="7"/>
              <a:endCxn id="18" idx="3"/>
            </p:cNvCxnSpPr>
            <p:nvPr/>
          </p:nvCxnSpPr>
          <p:spPr>
            <a:xfrm flipV="1">
              <a:off x="6140725" y="3158601"/>
              <a:ext cx="1022046" cy="776641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>
              <a:stCxn id="10" idx="4"/>
            </p:cNvCxnSpPr>
            <p:nvPr/>
          </p:nvCxnSpPr>
          <p:spPr>
            <a:xfrm flipH="1">
              <a:off x="5856037" y="4596310"/>
              <a:ext cx="3362" cy="65784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443461" y="5254150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526168" y="3821817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7557265" y="3158601"/>
              <a:ext cx="249713" cy="66804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4" idx="2"/>
              <a:endCxn id="10" idx="6"/>
            </p:cNvCxnSpPr>
            <p:nvPr/>
          </p:nvCxnSpPr>
          <p:spPr>
            <a:xfrm flipH="1">
              <a:off x="6257254" y="4209063"/>
              <a:ext cx="1268914" cy="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8478529" y="2500659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직선 연결선 38"/>
            <p:cNvCxnSpPr>
              <a:stCxn id="36" idx="2"/>
              <a:endCxn id="18" idx="6"/>
            </p:cNvCxnSpPr>
            <p:nvPr/>
          </p:nvCxnSpPr>
          <p:spPr>
            <a:xfrm flipH="1" flipV="1">
              <a:off x="7841953" y="2884776"/>
              <a:ext cx="636576" cy="3129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83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646</Words>
  <Application>Microsoft Office PowerPoint</Application>
  <PresentationFormat>와이드스크린</PresentationFormat>
  <Paragraphs>172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이승준(수학과)</dc:creator>
  <cp:lastModifiedBy>admin</cp:lastModifiedBy>
  <cp:revision>233</cp:revision>
  <dcterms:created xsi:type="dcterms:W3CDTF">2018-03-12T02:24:53Z</dcterms:created>
  <dcterms:modified xsi:type="dcterms:W3CDTF">2020-08-13T02:14:26Z</dcterms:modified>
</cp:coreProperties>
</file>