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9" r:id="rId2"/>
    <p:sldId id="314" r:id="rId3"/>
    <p:sldId id="337" r:id="rId4"/>
    <p:sldId id="360" r:id="rId5"/>
    <p:sldId id="361" r:id="rId6"/>
    <p:sldId id="362" r:id="rId7"/>
    <p:sldId id="363" r:id="rId8"/>
    <p:sldId id="364" r:id="rId9"/>
    <p:sldId id="383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84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7FE3-E43B-41DC-A92B-7B94F098DFD5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D419-9035-428E-AB94-77DA06CE5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E1F0-8524-4CC3-B49E-7E5035F2E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76A85-8FC4-4299-8FCF-D9BE67B4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6491-2BF5-414F-942D-ABA4E05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1DD7-5E03-4DFF-AA0C-973795A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6A2-77D9-4745-BFA7-03AAFFC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1665-B0D6-40FA-9506-AB9CE47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86016-5673-4DE7-A0D4-B3DB406F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63F2-231B-4BC7-B457-D60CFC7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27B3E-77B0-4131-B91C-CCAD8030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5972-83A9-4686-9EA8-365734D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7E591-C614-44CD-8268-2E66F1CA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5073-061D-428A-87CB-63F20E3F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95EDF-B6AE-42FB-87A6-12A7F8C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80058-EE82-4EB1-A5FF-2931831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1A14-D1CD-42E1-AB55-8B0D4B0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600101" y="60840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68327C5-B821-4FE9-A59A-A60D9EB59A9A}" type="slidenum">
              <a:rPr lang="en-US" altLang="ko-KR" sz="1800" b="1" smtClean="0"/>
              <a:pPr/>
              <a:t>‹#›</a:t>
            </a:fld>
            <a:endParaRPr lang="ko-KR" altLang="en-US" sz="1800" b="1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529C-ABDC-4A01-8EFC-6AF39C9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68EC-D227-4FBC-B24F-E5039EC4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BBDC-4E97-4163-A2F2-C4DE336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4E7B-4B8E-4EBA-B3F0-4FF490D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C908-D7AA-4930-A373-4172149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EE9E-55AF-4856-8923-AF7CE08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76A36-0E49-47B0-A9D9-42F40B0F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10E8C-DE55-4190-8187-42147346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F87-BAEA-43BB-9251-E6D721B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38B4-AB2E-49D4-88AC-A795703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C5E5-4F12-4351-897F-778298E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8DF4-E72A-47F8-94DA-184210A0F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1D95F-5171-4766-BEFC-C0920A1D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E526-ED22-4391-A07D-EE4F7195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BEBA5-246B-42FE-B7E9-0C2A96D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1D912-E1CD-4639-BC47-78BF95E1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E50A6-965D-49B8-A1CA-59EDDAE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5412D-63C5-4FB0-94FF-E94F7E96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228B9-5AB5-4A4D-8FFA-84BA48481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36B46-4DC2-41F4-9299-620ABB21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47344-6932-4185-8E46-F0033C2A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03DE3-C537-45D6-B2EA-ECD149C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1E261-6DB5-4F38-93EA-2604D2A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3E068-D038-4F36-AEF6-E4353D5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5AE1-C767-452B-BB36-7065559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99332-E083-46E2-833F-A558239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16A12-FE4A-4C5A-9609-5DE24B71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9244E-8F4D-414E-8774-2EF451F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52262-A77C-4BA0-8E40-39F59C5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90390-89F5-47CE-8FA9-C6CE311C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AED37-2CDB-4FF8-9587-863F5EB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BB66-2275-4EB8-98E9-8D00750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DB8EA-EC9F-4D0A-89FB-B882FD5E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D5BF6-F209-43FC-B353-4CF70063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34D41-2A41-4D42-BBF4-ED4CEC1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22434-F5D1-479B-B6B4-B4224C7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39913-F1B4-406B-999C-276BF9D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556E-CDE9-4053-BE0D-1C28518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AB41A-E195-4320-A09A-7DA86B77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A1757-2684-4A1B-A51E-62F7C313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17509-6DFA-4FC5-B348-62DF53C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43EA2-C638-433F-B3F0-0D3F405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E0B3-A24B-47D3-9C8C-82D47F1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E28A-9AF5-4345-BAA8-F2627B1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9A923-1702-45D5-8F97-46862974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0F446-B23E-4784-B1D1-7149B03C5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7313-44B8-4788-ADD9-24941C435AC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6E1F-5623-4BC1-AB0D-B7A002CD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3DFE-EEA5-4C95-9ED9-B8C471B7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810749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1">
                    <a:lumMod val="75000"/>
                  </a:schemeClr>
                </a:solidFill>
              </a:rPr>
              <a:t>알고리즘 실습</a:t>
            </a:r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다이나믹</a:t>
            </a:r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프로그래밍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7980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chemeClr val="accent1">
                    <a:lumMod val="50000"/>
                  </a:schemeClr>
                </a:solidFill>
              </a:rPr>
              <a:t>대경 </a:t>
            </a:r>
            <a:r>
              <a:rPr lang="en-US" altLang="ko-KR" sz="3500" b="1" dirty="0" err="1" smtClean="0">
                <a:solidFill>
                  <a:schemeClr val="accent1">
                    <a:lumMod val="50000"/>
                  </a:schemeClr>
                </a:solidFill>
              </a:rPr>
              <a:t>HuStar</a:t>
            </a:r>
            <a:r>
              <a:rPr lang="ko-KR" altLang="en-US" sz="3500" b="1" dirty="0" smtClean="0">
                <a:solidFill>
                  <a:schemeClr val="accent1">
                    <a:lumMod val="50000"/>
                  </a:schemeClr>
                </a:solidFill>
              </a:rPr>
              <a:t>아카데미</a:t>
            </a:r>
            <a:endParaRPr lang="ko-KR" altLang="en-US" sz="35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21FF2AE-9323-4DA8-9692-DC34A330D822}"/>
              </a:ext>
            </a:extLst>
          </p:cNvPr>
          <p:cNvSpPr/>
          <p:nvPr/>
        </p:nvSpPr>
        <p:spPr>
          <a:xfrm>
            <a:off x="1401252" y="228991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더블로 가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A9D44-90C8-4374-A602-DA6EA4641887}"/>
              </a:ext>
            </a:extLst>
          </p:cNvPr>
          <p:cNvSpPr/>
          <p:nvPr/>
        </p:nvSpPr>
        <p:spPr>
          <a:xfrm>
            <a:off x="2220686" y="2225287"/>
            <a:ext cx="8392885" cy="9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61C88-0664-4DCB-96C0-447FB1B55E0B}"/>
              </a:ext>
            </a:extLst>
          </p:cNvPr>
          <p:cNvSpPr/>
          <p:nvPr/>
        </p:nvSpPr>
        <p:spPr>
          <a:xfrm>
            <a:off x="2307771" y="2323259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481207-5C38-432B-98BF-175A5E2AB2A4}"/>
              </a:ext>
            </a:extLst>
          </p:cNvPr>
          <p:cNvSpPr/>
          <p:nvPr/>
        </p:nvSpPr>
        <p:spPr>
          <a:xfrm>
            <a:off x="3243943" y="2323258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BB29B0-D88B-4D62-B927-C2534145F3FE}"/>
              </a:ext>
            </a:extLst>
          </p:cNvPr>
          <p:cNvSpPr/>
          <p:nvPr/>
        </p:nvSpPr>
        <p:spPr>
          <a:xfrm>
            <a:off x="4191000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99CB51-6132-47EF-9F1C-FED6CDDE03A5}"/>
              </a:ext>
            </a:extLst>
          </p:cNvPr>
          <p:cNvSpPr/>
          <p:nvPr/>
        </p:nvSpPr>
        <p:spPr>
          <a:xfrm>
            <a:off x="5127172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1C78D9-3CF1-48BD-9366-BBBFF5AB7613}"/>
              </a:ext>
            </a:extLst>
          </p:cNvPr>
          <p:cNvSpPr/>
          <p:nvPr/>
        </p:nvSpPr>
        <p:spPr>
          <a:xfrm>
            <a:off x="6063344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96016-E52D-47EA-82E2-56CF05B73F25}"/>
              </a:ext>
            </a:extLst>
          </p:cNvPr>
          <p:cNvSpPr/>
          <p:nvPr/>
        </p:nvSpPr>
        <p:spPr>
          <a:xfrm>
            <a:off x="6999516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DA80C9-E3E9-4EFD-8B96-0E5B162D0CB7}"/>
              </a:ext>
            </a:extLst>
          </p:cNvPr>
          <p:cNvSpPr/>
          <p:nvPr/>
        </p:nvSpPr>
        <p:spPr>
          <a:xfrm>
            <a:off x="7935688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3EEECF-BA4B-47ED-BCF3-3B1516881AFF}"/>
              </a:ext>
            </a:extLst>
          </p:cNvPr>
          <p:cNvSpPr/>
          <p:nvPr/>
        </p:nvSpPr>
        <p:spPr>
          <a:xfrm>
            <a:off x="8871860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3FE8A0-8152-417A-ADC1-5DB2520F1AA1}"/>
              </a:ext>
            </a:extLst>
          </p:cNvPr>
          <p:cNvSpPr/>
          <p:nvPr/>
        </p:nvSpPr>
        <p:spPr>
          <a:xfrm>
            <a:off x="9808032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달리기">
            <a:extLst>
              <a:ext uri="{FF2B5EF4-FFF2-40B4-BE49-F238E27FC236}">
                <a16:creationId xmlns:a16="http://schemas.microsoft.com/office/drawing/2014/main" id="{6C27DDE3-C78D-474F-853E-65E6893D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44" y="636793"/>
            <a:ext cx="2030189" cy="20301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F283ED-A11A-4B56-AEFD-D1C257E8715B}"/>
              </a:ext>
            </a:extLst>
          </p:cNvPr>
          <p:cNvSpPr/>
          <p:nvPr/>
        </p:nvSpPr>
        <p:spPr>
          <a:xfrm>
            <a:off x="1484885" y="3197131"/>
            <a:ext cx="10075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시작       </a:t>
            </a:r>
            <a:r>
              <a:rPr lang="en-US" altLang="ko-KR" dirty="0"/>
              <a:t>1          2          3           4          5         6           7          8        9(n)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14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21FF2AE-9323-4DA8-9692-DC34A330D822}"/>
              </a:ext>
            </a:extLst>
          </p:cNvPr>
          <p:cNvSpPr/>
          <p:nvPr/>
        </p:nvSpPr>
        <p:spPr>
          <a:xfrm>
            <a:off x="1401252" y="228991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더블로 가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A9D44-90C8-4374-A602-DA6EA4641887}"/>
              </a:ext>
            </a:extLst>
          </p:cNvPr>
          <p:cNvSpPr/>
          <p:nvPr/>
        </p:nvSpPr>
        <p:spPr>
          <a:xfrm>
            <a:off x="2220686" y="2225287"/>
            <a:ext cx="8392885" cy="9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61C88-0664-4DCB-96C0-447FB1B55E0B}"/>
              </a:ext>
            </a:extLst>
          </p:cNvPr>
          <p:cNvSpPr/>
          <p:nvPr/>
        </p:nvSpPr>
        <p:spPr>
          <a:xfrm>
            <a:off x="2307771" y="2323259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481207-5C38-432B-98BF-175A5E2AB2A4}"/>
              </a:ext>
            </a:extLst>
          </p:cNvPr>
          <p:cNvSpPr/>
          <p:nvPr/>
        </p:nvSpPr>
        <p:spPr>
          <a:xfrm>
            <a:off x="3243943" y="2323258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BB29B0-D88B-4D62-B927-C2534145F3FE}"/>
              </a:ext>
            </a:extLst>
          </p:cNvPr>
          <p:cNvSpPr/>
          <p:nvPr/>
        </p:nvSpPr>
        <p:spPr>
          <a:xfrm>
            <a:off x="4191000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99CB51-6132-47EF-9F1C-FED6CDDE03A5}"/>
              </a:ext>
            </a:extLst>
          </p:cNvPr>
          <p:cNvSpPr/>
          <p:nvPr/>
        </p:nvSpPr>
        <p:spPr>
          <a:xfrm>
            <a:off x="5127172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1C78D9-3CF1-48BD-9366-BBBFF5AB7613}"/>
              </a:ext>
            </a:extLst>
          </p:cNvPr>
          <p:cNvSpPr/>
          <p:nvPr/>
        </p:nvSpPr>
        <p:spPr>
          <a:xfrm>
            <a:off x="6063344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96016-E52D-47EA-82E2-56CF05B73F25}"/>
              </a:ext>
            </a:extLst>
          </p:cNvPr>
          <p:cNvSpPr/>
          <p:nvPr/>
        </p:nvSpPr>
        <p:spPr>
          <a:xfrm>
            <a:off x="6999516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DA80C9-E3E9-4EFD-8B96-0E5B162D0CB7}"/>
              </a:ext>
            </a:extLst>
          </p:cNvPr>
          <p:cNvSpPr/>
          <p:nvPr/>
        </p:nvSpPr>
        <p:spPr>
          <a:xfrm>
            <a:off x="7935688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3EEECF-BA4B-47ED-BCF3-3B1516881AFF}"/>
              </a:ext>
            </a:extLst>
          </p:cNvPr>
          <p:cNvSpPr/>
          <p:nvPr/>
        </p:nvSpPr>
        <p:spPr>
          <a:xfrm>
            <a:off x="8871860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3FE8A0-8152-417A-ADC1-5DB2520F1AA1}"/>
              </a:ext>
            </a:extLst>
          </p:cNvPr>
          <p:cNvSpPr/>
          <p:nvPr/>
        </p:nvSpPr>
        <p:spPr>
          <a:xfrm>
            <a:off x="9808032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달리기">
            <a:extLst>
              <a:ext uri="{FF2B5EF4-FFF2-40B4-BE49-F238E27FC236}">
                <a16:creationId xmlns:a16="http://schemas.microsoft.com/office/drawing/2014/main" id="{6C27DDE3-C78D-474F-853E-65E6893D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133" y="569845"/>
            <a:ext cx="2030189" cy="20301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F283ED-A11A-4B56-AEFD-D1C257E8715B}"/>
              </a:ext>
            </a:extLst>
          </p:cNvPr>
          <p:cNvSpPr/>
          <p:nvPr/>
        </p:nvSpPr>
        <p:spPr>
          <a:xfrm>
            <a:off x="1484885" y="3197131"/>
            <a:ext cx="10075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시작       </a:t>
            </a:r>
            <a:r>
              <a:rPr lang="en-US" altLang="ko-KR" dirty="0"/>
              <a:t>1          2          3           4          5         6           7          8        9(n)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4E5C-BAB9-4F03-B983-B2E2EDA55319}"/>
              </a:ext>
            </a:extLst>
          </p:cNvPr>
          <p:cNvSpPr txBox="1"/>
          <p:nvPr/>
        </p:nvSpPr>
        <p:spPr>
          <a:xfrm>
            <a:off x="2424227" y="3880730"/>
            <a:ext cx="439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1. </a:t>
            </a:r>
            <a:r>
              <a:rPr lang="ko-KR" altLang="en-US" sz="2000" dirty="0">
                <a:latin typeface="+mn-ea"/>
              </a:rPr>
              <a:t>한 칸만 이동하는 방법</a:t>
            </a:r>
          </a:p>
        </p:txBody>
      </p:sp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7DF10A61-4FF5-4235-8D27-79DFF5BEA60A}"/>
              </a:ext>
            </a:extLst>
          </p:cNvPr>
          <p:cNvSpPr/>
          <p:nvPr/>
        </p:nvSpPr>
        <p:spPr>
          <a:xfrm>
            <a:off x="1642585" y="2518914"/>
            <a:ext cx="1107779" cy="271585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21FF2AE-9323-4DA8-9692-DC34A330D822}"/>
              </a:ext>
            </a:extLst>
          </p:cNvPr>
          <p:cNvSpPr/>
          <p:nvPr/>
        </p:nvSpPr>
        <p:spPr>
          <a:xfrm>
            <a:off x="1401252" y="228991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더블로 가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A9D44-90C8-4374-A602-DA6EA4641887}"/>
              </a:ext>
            </a:extLst>
          </p:cNvPr>
          <p:cNvSpPr/>
          <p:nvPr/>
        </p:nvSpPr>
        <p:spPr>
          <a:xfrm>
            <a:off x="2220686" y="2225287"/>
            <a:ext cx="8392885" cy="9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61C88-0664-4DCB-96C0-447FB1B55E0B}"/>
              </a:ext>
            </a:extLst>
          </p:cNvPr>
          <p:cNvSpPr/>
          <p:nvPr/>
        </p:nvSpPr>
        <p:spPr>
          <a:xfrm>
            <a:off x="2307771" y="2323259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481207-5C38-432B-98BF-175A5E2AB2A4}"/>
              </a:ext>
            </a:extLst>
          </p:cNvPr>
          <p:cNvSpPr/>
          <p:nvPr/>
        </p:nvSpPr>
        <p:spPr>
          <a:xfrm>
            <a:off x="3243943" y="2323258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BB29B0-D88B-4D62-B927-C2534145F3FE}"/>
              </a:ext>
            </a:extLst>
          </p:cNvPr>
          <p:cNvSpPr/>
          <p:nvPr/>
        </p:nvSpPr>
        <p:spPr>
          <a:xfrm>
            <a:off x="4191000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99CB51-6132-47EF-9F1C-FED6CDDE03A5}"/>
              </a:ext>
            </a:extLst>
          </p:cNvPr>
          <p:cNvSpPr/>
          <p:nvPr/>
        </p:nvSpPr>
        <p:spPr>
          <a:xfrm>
            <a:off x="5127172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1C78D9-3CF1-48BD-9366-BBBFF5AB7613}"/>
              </a:ext>
            </a:extLst>
          </p:cNvPr>
          <p:cNvSpPr/>
          <p:nvPr/>
        </p:nvSpPr>
        <p:spPr>
          <a:xfrm>
            <a:off x="6063344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96016-E52D-47EA-82E2-56CF05B73F25}"/>
              </a:ext>
            </a:extLst>
          </p:cNvPr>
          <p:cNvSpPr/>
          <p:nvPr/>
        </p:nvSpPr>
        <p:spPr>
          <a:xfrm>
            <a:off x="6999516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DA80C9-E3E9-4EFD-8B96-0E5B162D0CB7}"/>
              </a:ext>
            </a:extLst>
          </p:cNvPr>
          <p:cNvSpPr/>
          <p:nvPr/>
        </p:nvSpPr>
        <p:spPr>
          <a:xfrm>
            <a:off x="7935688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3EEECF-BA4B-47ED-BCF3-3B1516881AFF}"/>
              </a:ext>
            </a:extLst>
          </p:cNvPr>
          <p:cNvSpPr/>
          <p:nvPr/>
        </p:nvSpPr>
        <p:spPr>
          <a:xfrm>
            <a:off x="8871860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3FE8A0-8152-417A-ADC1-5DB2520F1AA1}"/>
              </a:ext>
            </a:extLst>
          </p:cNvPr>
          <p:cNvSpPr/>
          <p:nvPr/>
        </p:nvSpPr>
        <p:spPr>
          <a:xfrm>
            <a:off x="9808032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달리기">
            <a:extLst>
              <a:ext uri="{FF2B5EF4-FFF2-40B4-BE49-F238E27FC236}">
                <a16:creationId xmlns:a16="http://schemas.microsoft.com/office/drawing/2014/main" id="{6C27DDE3-C78D-474F-853E-65E6893D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733" y="646968"/>
            <a:ext cx="2030189" cy="20301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F283ED-A11A-4B56-AEFD-D1C257E8715B}"/>
              </a:ext>
            </a:extLst>
          </p:cNvPr>
          <p:cNvSpPr/>
          <p:nvPr/>
        </p:nvSpPr>
        <p:spPr>
          <a:xfrm>
            <a:off x="1484885" y="3197131"/>
            <a:ext cx="10075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시작       </a:t>
            </a:r>
            <a:r>
              <a:rPr lang="en-US" altLang="ko-KR" dirty="0"/>
              <a:t>1          2          3           4          5         6           7          8        9(n)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748F-DE02-4DAF-A39C-FDF8D0814597}"/>
              </a:ext>
            </a:extLst>
          </p:cNvPr>
          <p:cNvSpPr txBox="1"/>
          <p:nvPr/>
        </p:nvSpPr>
        <p:spPr>
          <a:xfrm>
            <a:off x="2424227" y="3880730"/>
            <a:ext cx="439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한 칸만 이동하는 방법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두 칸을 이동하는 방법</a:t>
            </a:r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42BE3A9F-B96C-485F-9005-C1FA1FF7D406}"/>
              </a:ext>
            </a:extLst>
          </p:cNvPr>
          <p:cNvSpPr/>
          <p:nvPr/>
        </p:nvSpPr>
        <p:spPr>
          <a:xfrm>
            <a:off x="2656095" y="2445306"/>
            <a:ext cx="2015598" cy="272125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42750CAD-39BE-4775-BE45-27A9B420564B}"/>
              </a:ext>
            </a:extLst>
          </p:cNvPr>
          <p:cNvSpPr/>
          <p:nvPr/>
        </p:nvSpPr>
        <p:spPr>
          <a:xfrm>
            <a:off x="1658349" y="2445306"/>
            <a:ext cx="975410" cy="271585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21FF2AE-9323-4DA8-9692-DC34A330D822}"/>
              </a:ext>
            </a:extLst>
          </p:cNvPr>
          <p:cNvSpPr/>
          <p:nvPr/>
        </p:nvSpPr>
        <p:spPr>
          <a:xfrm>
            <a:off x="1401252" y="228991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더블로 가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A9D44-90C8-4374-A602-DA6EA4641887}"/>
              </a:ext>
            </a:extLst>
          </p:cNvPr>
          <p:cNvSpPr/>
          <p:nvPr/>
        </p:nvSpPr>
        <p:spPr>
          <a:xfrm>
            <a:off x="2220686" y="2225287"/>
            <a:ext cx="8392885" cy="9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61C88-0664-4DCB-96C0-447FB1B55E0B}"/>
              </a:ext>
            </a:extLst>
          </p:cNvPr>
          <p:cNvSpPr/>
          <p:nvPr/>
        </p:nvSpPr>
        <p:spPr>
          <a:xfrm>
            <a:off x="2307771" y="2323259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481207-5C38-432B-98BF-175A5E2AB2A4}"/>
              </a:ext>
            </a:extLst>
          </p:cNvPr>
          <p:cNvSpPr/>
          <p:nvPr/>
        </p:nvSpPr>
        <p:spPr>
          <a:xfrm>
            <a:off x="3243943" y="2323258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BB29B0-D88B-4D62-B927-C2534145F3FE}"/>
              </a:ext>
            </a:extLst>
          </p:cNvPr>
          <p:cNvSpPr/>
          <p:nvPr/>
        </p:nvSpPr>
        <p:spPr>
          <a:xfrm>
            <a:off x="4191000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99CB51-6132-47EF-9F1C-FED6CDDE03A5}"/>
              </a:ext>
            </a:extLst>
          </p:cNvPr>
          <p:cNvSpPr/>
          <p:nvPr/>
        </p:nvSpPr>
        <p:spPr>
          <a:xfrm>
            <a:off x="5127172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1C78D9-3CF1-48BD-9366-BBBFF5AB7613}"/>
              </a:ext>
            </a:extLst>
          </p:cNvPr>
          <p:cNvSpPr/>
          <p:nvPr/>
        </p:nvSpPr>
        <p:spPr>
          <a:xfrm>
            <a:off x="6063344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96016-E52D-47EA-82E2-56CF05B73F25}"/>
              </a:ext>
            </a:extLst>
          </p:cNvPr>
          <p:cNvSpPr/>
          <p:nvPr/>
        </p:nvSpPr>
        <p:spPr>
          <a:xfrm>
            <a:off x="6999516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DA80C9-E3E9-4EFD-8B96-0E5B162D0CB7}"/>
              </a:ext>
            </a:extLst>
          </p:cNvPr>
          <p:cNvSpPr/>
          <p:nvPr/>
        </p:nvSpPr>
        <p:spPr>
          <a:xfrm>
            <a:off x="7935688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3EEECF-BA4B-47ED-BCF3-3B1516881AFF}"/>
              </a:ext>
            </a:extLst>
          </p:cNvPr>
          <p:cNvSpPr/>
          <p:nvPr/>
        </p:nvSpPr>
        <p:spPr>
          <a:xfrm>
            <a:off x="8871860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3FE8A0-8152-417A-ADC1-5DB2520F1AA1}"/>
              </a:ext>
            </a:extLst>
          </p:cNvPr>
          <p:cNvSpPr/>
          <p:nvPr/>
        </p:nvSpPr>
        <p:spPr>
          <a:xfrm>
            <a:off x="9808032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달리기">
            <a:extLst>
              <a:ext uri="{FF2B5EF4-FFF2-40B4-BE49-F238E27FC236}">
                <a16:creationId xmlns:a16="http://schemas.microsoft.com/office/drawing/2014/main" id="{6C27DDE3-C78D-474F-853E-65E6893D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5641" y="667815"/>
            <a:ext cx="2030189" cy="20301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F283ED-A11A-4B56-AEFD-D1C257E8715B}"/>
              </a:ext>
            </a:extLst>
          </p:cNvPr>
          <p:cNvSpPr/>
          <p:nvPr/>
        </p:nvSpPr>
        <p:spPr>
          <a:xfrm>
            <a:off x="1484885" y="3197131"/>
            <a:ext cx="10075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시작       </a:t>
            </a:r>
            <a:r>
              <a:rPr lang="en-US" altLang="ko-KR" dirty="0"/>
              <a:t>1          2          3           4          5         6           7          8        9(n)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748F-DE02-4DAF-A39C-FDF8D0814597}"/>
              </a:ext>
            </a:extLst>
          </p:cNvPr>
          <p:cNvSpPr txBox="1"/>
          <p:nvPr/>
        </p:nvSpPr>
        <p:spPr>
          <a:xfrm>
            <a:off x="2424227" y="3880730"/>
            <a:ext cx="4397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한 칸만 이동하는 방법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두 칸을 이동하는 방법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더블로 이동하는 방법</a:t>
            </a:r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42BE3A9F-B96C-485F-9005-C1FA1FF7D406}"/>
              </a:ext>
            </a:extLst>
          </p:cNvPr>
          <p:cNvSpPr/>
          <p:nvPr/>
        </p:nvSpPr>
        <p:spPr>
          <a:xfrm>
            <a:off x="2656095" y="2445306"/>
            <a:ext cx="2015598" cy="272125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42750CAD-39BE-4775-BE45-27A9B420564B}"/>
              </a:ext>
            </a:extLst>
          </p:cNvPr>
          <p:cNvSpPr/>
          <p:nvPr/>
        </p:nvSpPr>
        <p:spPr>
          <a:xfrm>
            <a:off x="1658349" y="2445306"/>
            <a:ext cx="975410" cy="271585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F9259307-E132-4D54-812B-14E213310BC4}"/>
              </a:ext>
            </a:extLst>
          </p:cNvPr>
          <p:cNvSpPr/>
          <p:nvPr/>
        </p:nvSpPr>
        <p:spPr>
          <a:xfrm>
            <a:off x="4702479" y="2437509"/>
            <a:ext cx="2656263" cy="272125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03A65-E76E-4323-9AFE-7B3AE5EB4838}"/>
              </a:ext>
            </a:extLst>
          </p:cNvPr>
          <p:cNvSpPr txBox="1"/>
          <p:nvPr/>
        </p:nvSpPr>
        <p:spPr>
          <a:xfrm>
            <a:off x="6973798" y="2642594"/>
            <a:ext cx="92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3*2=6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21FF2AE-9323-4DA8-9692-DC34A330D822}"/>
              </a:ext>
            </a:extLst>
          </p:cNvPr>
          <p:cNvSpPr/>
          <p:nvPr/>
        </p:nvSpPr>
        <p:spPr>
          <a:xfrm>
            <a:off x="1401252" y="228991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더블로 가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A9D44-90C8-4374-A602-DA6EA4641887}"/>
              </a:ext>
            </a:extLst>
          </p:cNvPr>
          <p:cNvSpPr/>
          <p:nvPr/>
        </p:nvSpPr>
        <p:spPr>
          <a:xfrm>
            <a:off x="2220686" y="2225287"/>
            <a:ext cx="8392885" cy="9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61C88-0664-4DCB-96C0-447FB1B55E0B}"/>
              </a:ext>
            </a:extLst>
          </p:cNvPr>
          <p:cNvSpPr/>
          <p:nvPr/>
        </p:nvSpPr>
        <p:spPr>
          <a:xfrm>
            <a:off x="2307771" y="2323259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481207-5C38-432B-98BF-175A5E2AB2A4}"/>
              </a:ext>
            </a:extLst>
          </p:cNvPr>
          <p:cNvSpPr/>
          <p:nvPr/>
        </p:nvSpPr>
        <p:spPr>
          <a:xfrm>
            <a:off x="3243943" y="2323258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BB29B0-D88B-4D62-B927-C2534145F3FE}"/>
              </a:ext>
            </a:extLst>
          </p:cNvPr>
          <p:cNvSpPr/>
          <p:nvPr/>
        </p:nvSpPr>
        <p:spPr>
          <a:xfrm>
            <a:off x="4191000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99CB51-6132-47EF-9F1C-FED6CDDE03A5}"/>
              </a:ext>
            </a:extLst>
          </p:cNvPr>
          <p:cNvSpPr/>
          <p:nvPr/>
        </p:nvSpPr>
        <p:spPr>
          <a:xfrm>
            <a:off x="5127172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1C78D9-3CF1-48BD-9366-BBBFF5AB7613}"/>
              </a:ext>
            </a:extLst>
          </p:cNvPr>
          <p:cNvSpPr/>
          <p:nvPr/>
        </p:nvSpPr>
        <p:spPr>
          <a:xfrm>
            <a:off x="6063344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96016-E52D-47EA-82E2-56CF05B73F25}"/>
              </a:ext>
            </a:extLst>
          </p:cNvPr>
          <p:cNvSpPr/>
          <p:nvPr/>
        </p:nvSpPr>
        <p:spPr>
          <a:xfrm>
            <a:off x="6999516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DA80C9-E3E9-4EFD-8B96-0E5B162D0CB7}"/>
              </a:ext>
            </a:extLst>
          </p:cNvPr>
          <p:cNvSpPr/>
          <p:nvPr/>
        </p:nvSpPr>
        <p:spPr>
          <a:xfrm>
            <a:off x="7935688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3EEECF-BA4B-47ED-BCF3-3B1516881AFF}"/>
              </a:ext>
            </a:extLst>
          </p:cNvPr>
          <p:cNvSpPr/>
          <p:nvPr/>
        </p:nvSpPr>
        <p:spPr>
          <a:xfrm>
            <a:off x="8871860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3FE8A0-8152-417A-ADC1-5DB2520F1AA1}"/>
              </a:ext>
            </a:extLst>
          </p:cNvPr>
          <p:cNvSpPr/>
          <p:nvPr/>
        </p:nvSpPr>
        <p:spPr>
          <a:xfrm>
            <a:off x="9808032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달리기">
            <a:extLst>
              <a:ext uri="{FF2B5EF4-FFF2-40B4-BE49-F238E27FC236}">
                <a16:creationId xmlns:a16="http://schemas.microsoft.com/office/drawing/2014/main" id="{6C27DDE3-C78D-474F-853E-65E6893D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34" y="679854"/>
            <a:ext cx="2030189" cy="20301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F283ED-A11A-4B56-AEFD-D1C257E8715B}"/>
              </a:ext>
            </a:extLst>
          </p:cNvPr>
          <p:cNvSpPr/>
          <p:nvPr/>
        </p:nvSpPr>
        <p:spPr>
          <a:xfrm>
            <a:off x="1484885" y="3197131"/>
            <a:ext cx="10075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시작       </a:t>
            </a:r>
            <a:r>
              <a:rPr lang="en-US" altLang="ko-KR" dirty="0"/>
              <a:t>1          2          3           4          5         6           7          8        9(n)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748F-DE02-4DAF-A39C-FDF8D0814597}"/>
              </a:ext>
            </a:extLst>
          </p:cNvPr>
          <p:cNvSpPr txBox="1"/>
          <p:nvPr/>
        </p:nvSpPr>
        <p:spPr>
          <a:xfrm>
            <a:off x="2424227" y="3880730"/>
            <a:ext cx="4397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한 칸만 이동하는 방법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두 칸을 이동하는 방법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strike="sngStrike" dirty="0">
                <a:latin typeface="+mn-ea"/>
              </a:rPr>
              <a:t>더블로 이동하는 방법</a:t>
            </a:r>
            <a:endParaRPr lang="en-US" altLang="ko-KR" sz="2000" strike="sngStrike" dirty="0">
              <a:latin typeface="+mn-ea"/>
            </a:endParaRPr>
          </a:p>
          <a:p>
            <a:endParaRPr lang="ko-KR" altLang="en-US" sz="2000" strike="sngStrike" dirty="0">
              <a:latin typeface="+mn-ea"/>
            </a:endParaRPr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42BE3A9F-B96C-485F-9005-C1FA1FF7D406}"/>
              </a:ext>
            </a:extLst>
          </p:cNvPr>
          <p:cNvSpPr/>
          <p:nvPr/>
        </p:nvSpPr>
        <p:spPr>
          <a:xfrm>
            <a:off x="2656095" y="2445306"/>
            <a:ext cx="1963111" cy="272125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42750CAD-39BE-4775-BE45-27A9B420564B}"/>
              </a:ext>
            </a:extLst>
          </p:cNvPr>
          <p:cNvSpPr/>
          <p:nvPr/>
        </p:nvSpPr>
        <p:spPr>
          <a:xfrm>
            <a:off x="1658349" y="2445306"/>
            <a:ext cx="975410" cy="271585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F9259307-E132-4D54-812B-14E213310BC4}"/>
              </a:ext>
            </a:extLst>
          </p:cNvPr>
          <p:cNvSpPr/>
          <p:nvPr/>
        </p:nvSpPr>
        <p:spPr>
          <a:xfrm>
            <a:off x="4981860" y="2409174"/>
            <a:ext cx="3215320" cy="272125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03A65-E76E-4323-9AFE-7B3AE5EB4838}"/>
              </a:ext>
            </a:extLst>
          </p:cNvPr>
          <p:cNvSpPr txBox="1"/>
          <p:nvPr/>
        </p:nvSpPr>
        <p:spPr>
          <a:xfrm>
            <a:off x="7920855" y="2691072"/>
            <a:ext cx="103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3.5*2?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9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21FF2AE-9323-4DA8-9692-DC34A330D822}"/>
              </a:ext>
            </a:extLst>
          </p:cNvPr>
          <p:cNvSpPr/>
          <p:nvPr/>
        </p:nvSpPr>
        <p:spPr>
          <a:xfrm>
            <a:off x="1401252" y="228991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더블로 가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A9D44-90C8-4374-A602-DA6EA4641887}"/>
              </a:ext>
            </a:extLst>
          </p:cNvPr>
          <p:cNvSpPr/>
          <p:nvPr/>
        </p:nvSpPr>
        <p:spPr>
          <a:xfrm>
            <a:off x="2220686" y="2225287"/>
            <a:ext cx="8392885" cy="9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61C88-0664-4DCB-96C0-447FB1B55E0B}"/>
              </a:ext>
            </a:extLst>
          </p:cNvPr>
          <p:cNvSpPr/>
          <p:nvPr/>
        </p:nvSpPr>
        <p:spPr>
          <a:xfrm>
            <a:off x="2307771" y="2323259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481207-5C38-432B-98BF-175A5E2AB2A4}"/>
              </a:ext>
            </a:extLst>
          </p:cNvPr>
          <p:cNvSpPr/>
          <p:nvPr/>
        </p:nvSpPr>
        <p:spPr>
          <a:xfrm>
            <a:off x="3243943" y="2323258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BB29B0-D88B-4D62-B927-C2534145F3FE}"/>
              </a:ext>
            </a:extLst>
          </p:cNvPr>
          <p:cNvSpPr/>
          <p:nvPr/>
        </p:nvSpPr>
        <p:spPr>
          <a:xfrm>
            <a:off x="4191000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99CB51-6132-47EF-9F1C-FED6CDDE03A5}"/>
              </a:ext>
            </a:extLst>
          </p:cNvPr>
          <p:cNvSpPr/>
          <p:nvPr/>
        </p:nvSpPr>
        <p:spPr>
          <a:xfrm>
            <a:off x="5127172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1C78D9-3CF1-48BD-9366-BBBFF5AB7613}"/>
              </a:ext>
            </a:extLst>
          </p:cNvPr>
          <p:cNvSpPr/>
          <p:nvPr/>
        </p:nvSpPr>
        <p:spPr>
          <a:xfrm>
            <a:off x="6063344" y="2334144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96016-E52D-47EA-82E2-56CF05B73F25}"/>
              </a:ext>
            </a:extLst>
          </p:cNvPr>
          <p:cNvSpPr/>
          <p:nvPr/>
        </p:nvSpPr>
        <p:spPr>
          <a:xfrm>
            <a:off x="6999516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DA80C9-E3E9-4EFD-8B96-0E5B162D0CB7}"/>
              </a:ext>
            </a:extLst>
          </p:cNvPr>
          <p:cNvSpPr/>
          <p:nvPr/>
        </p:nvSpPr>
        <p:spPr>
          <a:xfrm>
            <a:off x="7935688" y="2323257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3EEECF-BA4B-47ED-BCF3-3B1516881AFF}"/>
              </a:ext>
            </a:extLst>
          </p:cNvPr>
          <p:cNvSpPr/>
          <p:nvPr/>
        </p:nvSpPr>
        <p:spPr>
          <a:xfrm>
            <a:off x="8871860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3FE8A0-8152-417A-ADC1-5DB2520F1AA1}"/>
              </a:ext>
            </a:extLst>
          </p:cNvPr>
          <p:cNvSpPr/>
          <p:nvPr/>
        </p:nvSpPr>
        <p:spPr>
          <a:xfrm>
            <a:off x="9808032" y="2323256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달리기">
            <a:extLst>
              <a:ext uri="{FF2B5EF4-FFF2-40B4-BE49-F238E27FC236}">
                <a16:creationId xmlns:a16="http://schemas.microsoft.com/office/drawing/2014/main" id="{6C27DDE3-C78D-474F-853E-65E6893D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8032" y="1384801"/>
            <a:ext cx="1186671" cy="118667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F283ED-A11A-4B56-AEFD-D1C257E8715B}"/>
              </a:ext>
            </a:extLst>
          </p:cNvPr>
          <p:cNvSpPr/>
          <p:nvPr/>
        </p:nvSpPr>
        <p:spPr>
          <a:xfrm>
            <a:off x="1484885" y="3197131"/>
            <a:ext cx="10075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시작      </a:t>
            </a:r>
            <a:r>
              <a:rPr lang="en-US" altLang="ko-KR" dirty="0" err="1"/>
              <a:t>i</a:t>
            </a:r>
            <a:r>
              <a:rPr lang="en-US" altLang="ko-KR" dirty="0"/>
              <a:t>/2          ?         i-2         i-1          </a:t>
            </a:r>
            <a:r>
              <a:rPr lang="en-US" altLang="ko-KR" dirty="0" err="1"/>
              <a:t>i</a:t>
            </a:r>
            <a:r>
              <a:rPr lang="en-US" altLang="ko-KR" dirty="0"/>
              <a:t>          ?           ?          ?           n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748F-DE02-4DAF-A39C-FDF8D0814597}"/>
              </a:ext>
            </a:extLst>
          </p:cNvPr>
          <p:cNvSpPr txBox="1"/>
          <p:nvPr/>
        </p:nvSpPr>
        <p:spPr>
          <a:xfrm>
            <a:off x="2424227" y="3880730"/>
            <a:ext cx="5805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현재 어떤 발판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에 있을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최대점수</a:t>
            </a:r>
            <a:endParaRPr lang="en-US" altLang="ko-KR" sz="2000" b="1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 err="1">
                <a:latin typeface="+mn-ea"/>
              </a:rPr>
              <a:t>한칸</a:t>
            </a:r>
            <a:r>
              <a:rPr lang="ko-KR" altLang="en-US" sz="2000" dirty="0">
                <a:latin typeface="+mn-ea"/>
              </a:rPr>
              <a:t> 전 발판에서 온 경우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 err="1">
                <a:latin typeface="+mn-ea"/>
              </a:rPr>
              <a:t>두칸</a:t>
            </a:r>
            <a:r>
              <a:rPr lang="ko-KR" altLang="en-US" sz="2000" dirty="0">
                <a:latin typeface="+mn-ea"/>
              </a:rPr>
              <a:t> 전 발판에서 온 경우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더블 이동해서 온 경우 </a:t>
            </a:r>
            <a:r>
              <a:rPr lang="en-US" altLang="ko-KR" sz="2000" dirty="0">
                <a:latin typeface="+mn-ea"/>
              </a:rPr>
              <a:t>(?)</a:t>
            </a:r>
            <a:endParaRPr lang="ko-KR" altLang="en-US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 {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각 경우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+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현재 발판의 점수</a:t>
            </a:r>
            <a:r>
              <a:rPr lang="en-US" altLang="ko-KR" sz="2000" dirty="0">
                <a:latin typeface="+mn-ea"/>
              </a:rPr>
              <a:t>)}</a:t>
            </a:r>
            <a:r>
              <a:rPr lang="ko-KR" altLang="en-US" sz="2000" dirty="0">
                <a:latin typeface="+mn-ea"/>
              </a:rPr>
              <a:t>의 최대점수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C80C83-19B7-4286-9983-9C4341D370DA}"/>
              </a:ext>
            </a:extLst>
          </p:cNvPr>
          <p:cNvSpPr/>
          <p:nvPr/>
        </p:nvSpPr>
        <p:spPr>
          <a:xfrm>
            <a:off x="5544458" y="2435223"/>
            <a:ext cx="940510" cy="136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799AC23-D590-4A51-96D5-0216B067CCE7}"/>
              </a:ext>
            </a:extLst>
          </p:cNvPr>
          <p:cNvSpPr/>
          <p:nvPr/>
        </p:nvSpPr>
        <p:spPr>
          <a:xfrm>
            <a:off x="4557303" y="2624247"/>
            <a:ext cx="1926271" cy="136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F7419F6-87CB-4311-875B-16F1929C6135}"/>
              </a:ext>
            </a:extLst>
          </p:cNvPr>
          <p:cNvSpPr/>
          <p:nvPr/>
        </p:nvSpPr>
        <p:spPr>
          <a:xfrm>
            <a:off x="2631233" y="2843436"/>
            <a:ext cx="3852341" cy="1362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더블로 가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CDC3F9-2079-4DF2-A5AB-EA1927A8B1BF}"/>
              </a:ext>
            </a:extLst>
          </p:cNvPr>
          <p:cNvSpPr/>
          <p:nvPr/>
        </p:nvSpPr>
        <p:spPr>
          <a:xfrm>
            <a:off x="2104273" y="1495477"/>
            <a:ext cx="59820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부분 문제를</a:t>
            </a:r>
            <a:r>
              <a:rPr lang="en-US" altLang="ko-KR" b="1" dirty="0"/>
              <a:t> </a:t>
            </a:r>
            <a:r>
              <a:rPr lang="ko-KR" altLang="en-US" b="1" dirty="0"/>
              <a:t>명확하게 정의</a:t>
            </a:r>
            <a:endParaRPr lang="en-US" altLang="ko-KR" b="1" dirty="0"/>
          </a:p>
          <a:p>
            <a:pPr lvl="1"/>
            <a:r>
              <a:rPr lang="en-US" altLang="ko-KR" dirty="0"/>
              <a:t>T[</a:t>
            </a:r>
            <a:r>
              <a:rPr lang="en-US" altLang="ko-KR" dirty="0" err="1"/>
              <a:t>i</a:t>
            </a:r>
            <a:r>
              <a:rPr lang="en-US" altLang="ko-KR" dirty="0"/>
              <a:t>]: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 발판을 밟았을 때의 최대 </a:t>
            </a:r>
            <a:r>
              <a:rPr lang="ko-KR" altLang="en-US" dirty="0"/>
              <a:t>점수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원래 답의 위치</a:t>
            </a:r>
            <a:endParaRPr lang="en-US" altLang="ko-KR" b="1" dirty="0"/>
          </a:p>
          <a:p>
            <a:pPr lvl="1"/>
            <a:r>
              <a:rPr lang="en-US" altLang="ko-KR" dirty="0"/>
              <a:t>T[N]</a:t>
            </a:r>
            <a:r>
              <a:rPr lang="ko-KR" altLang="en-US" dirty="0"/>
              <a:t>일 것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print(T[N])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답이 들어갈 </a:t>
            </a:r>
            <a:r>
              <a:rPr lang="en-US" altLang="ko-KR" dirty="0">
                <a:sym typeface="Wingdings" panose="05000000000000000000" pitchFamily="2" charset="2"/>
              </a:rPr>
              <a:t>T </a:t>
            </a:r>
            <a:r>
              <a:rPr lang="ko-KR" altLang="en-US" dirty="0">
                <a:sym typeface="Wingdings" panose="05000000000000000000" pitchFamily="2" charset="2"/>
              </a:rPr>
              <a:t>배열을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재귀 식</a:t>
            </a:r>
            <a:r>
              <a:rPr lang="en-US" altLang="ko-KR" b="1" dirty="0"/>
              <a:t>(</a:t>
            </a:r>
            <a:r>
              <a:rPr lang="ko-KR" altLang="en-US" b="1" dirty="0"/>
              <a:t>점화 식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홀수면</a:t>
            </a:r>
            <a:r>
              <a:rPr lang="en-US" altLang="ko-KR" dirty="0" smtClean="0"/>
              <a:t>) </a:t>
            </a:r>
            <a:r>
              <a:rPr lang="en-US" altLang="ko-KR" dirty="0"/>
              <a:t>T[</a:t>
            </a:r>
            <a:r>
              <a:rPr lang="en-US" altLang="ko-KR" dirty="0" err="1"/>
              <a:t>i</a:t>
            </a:r>
            <a:r>
              <a:rPr lang="en-US" altLang="ko-KR" dirty="0"/>
              <a:t>]=max(T[i-1], T[i-2]) + data[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짝수면</a:t>
            </a:r>
            <a:r>
              <a:rPr lang="en-US" altLang="ko-KR" dirty="0" smtClean="0"/>
              <a:t>) </a:t>
            </a:r>
            <a:r>
              <a:rPr lang="en-US" altLang="ko-KR" dirty="0"/>
              <a:t>T[</a:t>
            </a:r>
            <a:r>
              <a:rPr lang="en-US" altLang="ko-KR" dirty="0" err="1"/>
              <a:t>i</a:t>
            </a:r>
            <a:r>
              <a:rPr lang="en-US" altLang="ko-KR" dirty="0"/>
              <a:t>]=max(T[i-1], T[i-2], T[</a:t>
            </a:r>
            <a:r>
              <a:rPr lang="en-US" altLang="ko-KR" dirty="0" err="1"/>
              <a:t>i</a:t>
            </a:r>
            <a:r>
              <a:rPr lang="en-US" altLang="ko-KR" dirty="0"/>
              <a:t>//2]) + data[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f</a:t>
            </a:r>
            <a:r>
              <a:rPr lang="en-US" altLang="ko-KR" dirty="0"/>
              <a:t>or</a:t>
            </a:r>
            <a:r>
              <a:rPr lang="ko-KR" altLang="en-US" dirty="0"/>
              <a:t>문이 </a:t>
            </a:r>
            <a:r>
              <a:rPr lang="en-US" altLang="ko-KR" dirty="0" err="1"/>
              <a:t>i</a:t>
            </a:r>
            <a:r>
              <a:rPr lang="ko-KR" altLang="en-US" dirty="0"/>
              <a:t>로 돈다</a:t>
            </a:r>
            <a:r>
              <a:rPr lang="en-US" altLang="ko-KR" dirty="0"/>
              <a:t>. (N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기저 조건</a:t>
            </a:r>
            <a:r>
              <a:rPr lang="en-US" altLang="ko-KR" b="1" dirty="0"/>
              <a:t>(</a:t>
            </a:r>
            <a:r>
              <a:rPr lang="ko-KR" altLang="en-US" b="1" dirty="0"/>
              <a:t>초기값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i</a:t>
            </a:r>
            <a:r>
              <a:rPr lang="ko-KR" altLang="en-US" dirty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ko-KR" altLang="en-US" dirty="0"/>
              <a:t>때 </a:t>
            </a:r>
            <a:r>
              <a:rPr lang="en-US" altLang="ko-KR" dirty="0"/>
              <a:t>T[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smtClean="0"/>
              <a:t>data[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 내에 조건이 들어간다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6522BB-C8A5-450A-A086-5806642647D8}"/>
              </a:ext>
            </a:extLst>
          </p:cNvPr>
          <p:cNvSpPr/>
          <p:nvPr/>
        </p:nvSpPr>
        <p:spPr>
          <a:xfrm>
            <a:off x="8481790" y="4677415"/>
            <a:ext cx="2852057" cy="9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AAFB17-D649-401B-AB4D-BB28AF9B613F}"/>
              </a:ext>
            </a:extLst>
          </p:cNvPr>
          <p:cNvSpPr/>
          <p:nvPr/>
        </p:nvSpPr>
        <p:spPr>
          <a:xfrm>
            <a:off x="8590648" y="4786272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7877666-6EA2-4ED8-96EC-E923267D8317}"/>
              </a:ext>
            </a:extLst>
          </p:cNvPr>
          <p:cNvSpPr/>
          <p:nvPr/>
        </p:nvSpPr>
        <p:spPr>
          <a:xfrm>
            <a:off x="9526820" y="4786272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FEB192C-04EF-4F17-BCC2-BC68547E1F58}"/>
              </a:ext>
            </a:extLst>
          </p:cNvPr>
          <p:cNvSpPr/>
          <p:nvPr/>
        </p:nvSpPr>
        <p:spPr>
          <a:xfrm>
            <a:off x="10462992" y="4775385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달리기">
            <a:extLst>
              <a:ext uri="{FF2B5EF4-FFF2-40B4-BE49-F238E27FC236}">
                <a16:creationId xmlns:a16="http://schemas.microsoft.com/office/drawing/2014/main" id="{1E55C60A-483A-42C2-8274-5733BB2A1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0154" y="3604622"/>
            <a:ext cx="1393693" cy="13936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FC34DB3-B813-4745-87B2-2D3C95AAC62C}"/>
              </a:ext>
            </a:extLst>
          </p:cNvPr>
          <p:cNvSpPr txBox="1"/>
          <p:nvPr/>
        </p:nvSpPr>
        <p:spPr>
          <a:xfrm>
            <a:off x="10663155" y="4894071"/>
            <a:ext cx="27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7B1996-328E-4FB3-A8C5-44448EE0CCA5}"/>
              </a:ext>
            </a:extLst>
          </p:cNvPr>
          <p:cNvSpPr txBox="1"/>
          <p:nvPr/>
        </p:nvSpPr>
        <p:spPr>
          <a:xfrm>
            <a:off x="9575363" y="4883184"/>
            <a:ext cx="78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i-1</a:t>
            </a:r>
            <a:endParaRPr lang="ko-KR" alt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4A2EC3-1D21-4AB1-BC4A-0206EF150C2D}"/>
              </a:ext>
            </a:extLst>
          </p:cNvPr>
          <p:cNvSpPr txBox="1"/>
          <p:nvPr/>
        </p:nvSpPr>
        <p:spPr>
          <a:xfrm>
            <a:off x="8590648" y="4883183"/>
            <a:ext cx="75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i-2</a:t>
            </a:r>
            <a:endParaRPr lang="ko-KR" altLang="en-US" sz="3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02E9AD-822B-474B-943D-269A75466555}"/>
              </a:ext>
            </a:extLst>
          </p:cNvPr>
          <p:cNvSpPr/>
          <p:nvPr/>
        </p:nvSpPr>
        <p:spPr>
          <a:xfrm>
            <a:off x="8481790" y="2206161"/>
            <a:ext cx="2852057" cy="9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8ED4A4F-9BD1-4826-B2E6-CE9516DA29FF}"/>
              </a:ext>
            </a:extLst>
          </p:cNvPr>
          <p:cNvSpPr/>
          <p:nvPr/>
        </p:nvSpPr>
        <p:spPr>
          <a:xfrm>
            <a:off x="8590648" y="2315018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84B3363-B334-490E-82E6-B570EA938337}"/>
              </a:ext>
            </a:extLst>
          </p:cNvPr>
          <p:cNvSpPr/>
          <p:nvPr/>
        </p:nvSpPr>
        <p:spPr>
          <a:xfrm>
            <a:off x="9526820" y="2315018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4CEC1F5-515A-4821-9FC3-1228DCDE0A6F}"/>
              </a:ext>
            </a:extLst>
          </p:cNvPr>
          <p:cNvSpPr/>
          <p:nvPr/>
        </p:nvSpPr>
        <p:spPr>
          <a:xfrm>
            <a:off x="10462992" y="2304131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래픽 51" descr="달리기">
            <a:extLst>
              <a:ext uri="{FF2B5EF4-FFF2-40B4-BE49-F238E27FC236}">
                <a16:creationId xmlns:a16="http://schemas.microsoft.com/office/drawing/2014/main" id="{AE5E2EA4-E978-4120-863E-8A3B6E38E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0154" y="1133368"/>
            <a:ext cx="1393693" cy="1393693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D283760-180D-44A3-BC30-1DC6072463A4}"/>
              </a:ext>
            </a:extLst>
          </p:cNvPr>
          <p:cNvSpPr/>
          <p:nvPr/>
        </p:nvSpPr>
        <p:spPr>
          <a:xfrm>
            <a:off x="7525850" y="2315018"/>
            <a:ext cx="742229" cy="754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64A4A2-C2B9-43A4-BF0F-2D504585F1A0}"/>
              </a:ext>
            </a:extLst>
          </p:cNvPr>
          <p:cNvSpPr txBox="1"/>
          <p:nvPr/>
        </p:nvSpPr>
        <p:spPr>
          <a:xfrm>
            <a:off x="10663155" y="2406527"/>
            <a:ext cx="27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E3B9C6-D20B-48A3-9D81-8C2AE16BAC4D}"/>
              </a:ext>
            </a:extLst>
          </p:cNvPr>
          <p:cNvSpPr txBox="1"/>
          <p:nvPr/>
        </p:nvSpPr>
        <p:spPr>
          <a:xfrm>
            <a:off x="9575363" y="2411930"/>
            <a:ext cx="78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i-1</a:t>
            </a:r>
            <a:endParaRPr lang="ko-KR" altLang="en-US" sz="3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41170A-DE00-4B22-AFC2-CC66947B6081}"/>
              </a:ext>
            </a:extLst>
          </p:cNvPr>
          <p:cNvSpPr txBox="1"/>
          <p:nvPr/>
        </p:nvSpPr>
        <p:spPr>
          <a:xfrm>
            <a:off x="8590648" y="2411929"/>
            <a:ext cx="75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i-2</a:t>
            </a:r>
            <a:endParaRPr lang="ko-KR" altLang="en-US" sz="3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E9CDD2-60F3-45EE-82F4-8744811DB131}"/>
              </a:ext>
            </a:extLst>
          </p:cNvPr>
          <p:cNvSpPr txBox="1"/>
          <p:nvPr/>
        </p:nvSpPr>
        <p:spPr>
          <a:xfrm>
            <a:off x="7525851" y="2422817"/>
            <a:ext cx="74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i</a:t>
            </a:r>
            <a:r>
              <a:rPr lang="en-US" altLang="ko-KR" sz="3600" dirty="0"/>
              <a:t>/2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00233-1CA0-41B6-BBF5-3153F52ED5BF}"/>
              </a:ext>
            </a:extLst>
          </p:cNvPr>
          <p:cNvSpPr txBox="1"/>
          <p:nvPr/>
        </p:nvSpPr>
        <p:spPr>
          <a:xfrm>
            <a:off x="8480475" y="1495477"/>
            <a:ext cx="86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짝수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F54FD3-346F-4097-9F7F-5EFA61CD61EC}"/>
              </a:ext>
            </a:extLst>
          </p:cNvPr>
          <p:cNvSpPr txBox="1"/>
          <p:nvPr/>
        </p:nvSpPr>
        <p:spPr>
          <a:xfrm>
            <a:off x="8465360" y="3816702"/>
            <a:ext cx="86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홀수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76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더블로 가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46" y="1033463"/>
            <a:ext cx="7228307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최장 공통 부분 문자열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347485" y="1272115"/>
            <a:ext cx="832448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문자열의 최장 공통 부분 문자열의 찾아 주세요 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281819" y="2868460"/>
            <a:ext cx="4885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ABABDC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DAFABC</a:t>
            </a:r>
            <a:endParaRPr lang="ko-KR" altLang="en-US" sz="3200" dirty="0"/>
          </a:p>
        </p:txBody>
      </p:sp>
      <p:sp>
        <p:nvSpPr>
          <p:cNvPr id="3" name="오른쪽 화살표 2"/>
          <p:cNvSpPr/>
          <p:nvPr/>
        </p:nvSpPr>
        <p:spPr>
          <a:xfrm>
            <a:off x="5582432" y="3427821"/>
            <a:ext cx="1027135" cy="450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1923" y="2868460"/>
            <a:ext cx="4885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A</a:t>
            </a:r>
            <a:r>
              <a:rPr lang="en-US" altLang="ko-KR" sz="3200" dirty="0" smtClean="0"/>
              <a:t>B</a:t>
            </a:r>
            <a:r>
              <a:rPr lang="en-US" altLang="ko-KR" sz="3200" dirty="0" smtClean="0">
                <a:solidFill>
                  <a:srgbClr val="FF0000"/>
                </a:solidFill>
              </a:rPr>
              <a:t>AB</a:t>
            </a:r>
            <a:r>
              <a:rPr lang="en-US" altLang="ko-KR" sz="3200" dirty="0" smtClean="0"/>
              <a:t>D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D</a:t>
            </a:r>
            <a:r>
              <a:rPr lang="en-US" altLang="ko-KR" sz="3200" dirty="0" smtClean="0">
                <a:solidFill>
                  <a:srgbClr val="FF0000"/>
                </a:solidFill>
              </a:rPr>
              <a:t>A</a:t>
            </a:r>
            <a:r>
              <a:rPr lang="en-US" altLang="ko-KR" sz="3200" dirty="0" smtClean="0"/>
              <a:t>F</a:t>
            </a:r>
            <a:r>
              <a:rPr lang="en-US" altLang="ko-KR" sz="3200" dirty="0" smtClean="0">
                <a:solidFill>
                  <a:srgbClr val="FF0000"/>
                </a:solidFill>
              </a:rPr>
              <a:t>ABC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최장 공통 부분 문자열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347485" y="1272115"/>
            <a:ext cx="832448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부분 문제를 정의   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67627" y="2079321"/>
            <a:ext cx="8379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][j]: </a:t>
            </a:r>
            <a:r>
              <a:rPr lang="ko-KR" altLang="en-US" sz="2400" dirty="0" smtClean="0"/>
              <a:t>첫번째 문자열을 </a:t>
            </a:r>
            <a:r>
              <a:rPr lang="en-US" altLang="ko-KR" sz="2400" dirty="0" err="1" smtClean="0"/>
              <a:t>i</a:t>
            </a:r>
            <a:r>
              <a:rPr lang="ko-KR" altLang="en-US" sz="2400" dirty="0" smtClean="0"/>
              <a:t>번째 까지만 사용하고</a:t>
            </a:r>
            <a:r>
              <a:rPr lang="en-US" altLang="ko-KR" sz="2400" dirty="0" smtClean="0"/>
              <a:t>, </a:t>
            </a:r>
          </a:p>
          <a:p>
            <a:r>
              <a:rPr lang="en-US" altLang="ko-KR" sz="2400" dirty="0" smtClean="0"/>
              <a:t>	 </a:t>
            </a:r>
            <a:r>
              <a:rPr lang="ko-KR" altLang="en-US" sz="2400" dirty="0" smtClean="0"/>
              <a:t>두번째 문자열을 </a:t>
            </a:r>
            <a:r>
              <a:rPr lang="en-US" altLang="ko-KR" sz="2400" dirty="0" smtClean="0"/>
              <a:t>j</a:t>
            </a:r>
            <a:r>
              <a:rPr lang="ko-KR" altLang="en-US" sz="2400" dirty="0" smtClean="0"/>
              <a:t>번째 까지만 사용했을 때</a:t>
            </a:r>
            <a:endParaRPr lang="en-US" altLang="ko-KR" sz="2400" dirty="0" smtClean="0"/>
          </a:p>
          <a:p>
            <a:r>
              <a:rPr lang="en-US" altLang="ko-KR" sz="2400" dirty="0" smtClean="0"/>
              <a:t>		</a:t>
            </a:r>
            <a:r>
              <a:rPr lang="ko-KR" altLang="en-US" sz="2400" dirty="0" smtClean="0"/>
              <a:t>두 문자열의 최장 공통 부분 문자열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45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1279610"/>
            <a:ext cx="8324485" cy="300082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lvl="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그래프 심화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/>
              <a:t>DFS</a:t>
            </a:r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/>
              <a:t>BFS</a:t>
            </a:r>
            <a:endParaRPr lang="en-US" altLang="ko-KR" dirty="0"/>
          </a:p>
          <a:p>
            <a:pPr marL="28575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err="1" smtClean="0"/>
              <a:t>그리</a:t>
            </a:r>
            <a:r>
              <a:rPr lang="ko-KR" altLang="en-US" dirty="0" err="1"/>
              <a:t>디</a:t>
            </a:r>
            <a:endParaRPr lang="en-US" altLang="ko-KR" dirty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세금 징수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다이어트</a:t>
            </a:r>
            <a:endParaRPr lang="ko-KR" altLang="en-US" dirty="0"/>
          </a:p>
          <a:p>
            <a:pPr marL="285750" lvl="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프로젝트</a:t>
            </a:r>
            <a:r>
              <a:rPr lang="en-US" altLang="ko-KR" dirty="0" smtClean="0"/>
              <a:t>(5)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298252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최장 공통 부분 문자열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347485" y="1272115"/>
            <a:ext cx="832448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거꾸로 생각해보기</a:t>
            </a:r>
            <a:r>
              <a:rPr lang="en-US" altLang="ko-KR" b="1" dirty="0" smtClean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Backward Analysis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  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47485" y="2104372"/>
            <a:ext cx="84499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][j]</a:t>
            </a:r>
            <a:r>
              <a:rPr lang="ko-KR" altLang="en-US" sz="2000" dirty="0" smtClean="0"/>
              <a:t>를 살필 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공통 부분 문자열에서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가장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마지막</a:t>
            </a:r>
            <a:r>
              <a:rPr lang="ko-KR" altLang="en-US" sz="2000" dirty="0" smtClean="0"/>
              <a:t>의 문자를 고려해보자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가장 마지막 문자가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400" dirty="0" smtClean="0"/>
              <a:t>1. A[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B[j]</a:t>
            </a:r>
            <a:r>
              <a:rPr lang="ko-KR" altLang="en-US" sz="2400" dirty="0"/>
              <a:t>가</a:t>
            </a:r>
            <a:r>
              <a:rPr lang="ko-KR" altLang="en-US" sz="2400" dirty="0" smtClean="0"/>
              <a:t> 같아서 이 문자로 부터 온 경우 </a:t>
            </a:r>
            <a:endParaRPr lang="en-US" altLang="ko-KR" sz="2400" dirty="0" smtClean="0"/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2. </a:t>
            </a:r>
            <a:r>
              <a:rPr lang="ko-KR" altLang="en-US" sz="2400" dirty="0" smtClean="0"/>
              <a:t>이 문자로 부터 오지 않은 경우 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075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최장 공통 부분 문자열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347485" y="1272115"/>
            <a:ext cx="832448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거꾸로 생각해보기</a:t>
            </a:r>
            <a:r>
              <a:rPr lang="en-US" altLang="ko-KR" b="1" dirty="0" smtClean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Backward Analysis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  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47485" y="1776233"/>
            <a:ext cx="8449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</a:t>
            </a:r>
            <a:r>
              <a:rPr lang="ko-KR" altLang="en-US" sz="2400" b="1" dirty="0"/>
              <a:t>와</a:t>
            </a:r>
            <a:r>
              <a:rPr lang="en-US" altLang="ko-KR" sz="2400" b="1" dirty="0"/>
              <a:t>B[j]</a:t>
            </a:r>
            <a:r>
              <a:rPr lang="ko-KR" altLang="en-US" sz="2400" b="1" dirty="0"/>
              <a:t>가 같아서 이 문자로 부터 온 경우 </a:t>
            </a:r>
            <a:endParaRPr lang="en-US" altLang="ko-KR" sz="2400" b="1" dirty="0"/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517732" y="2578768"/>
            <a:ext cx="3169084" cy="96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A[1] ~ A[i-1]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57063" y="2578768"/>
            <a:ext cx="995819" cy="966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57062" y="3779367"/>
            <a:ext cx="995819" cy="942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B[</a:t>
            </a:r>
            <a:r>
              <a:rPr lang="en-US" altLang="ko-KR" dirty="0"/>
              <a:t>j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17731" y="3779367"/>
            <a:ext cx="3169085" cy="94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[1] ~ B[j-1]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7731" y="5248405"/>
            <a:ext cx="8755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B[j]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같아야함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이전의 공통 부분 문자열은 </a:t>
            </a:r>
            <a:r>
              <a:rPr lang="en-US" altLang="ko-KR" dirty="0" smtClean="0"/>
              <a:t>A[1]~A[i-1]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B[1]~B[j-1]</a:t>
            </a:r>
            <a:r>
              <a:rPr lang="ko-KR" altLang="en-US" dirty="0" smtClean="0"/>
              <a:t>로 이루어졌을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D[i-1][j-1]+1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5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최장 공통 부분 문자열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347485" y="1272115"/>
            <a:ext cx="832448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거꾸로 생각해보기</a:t>
            </a:r>
            <a:r>
              <a:rPr lang="en-US" altLang="ko-KR" b="1" dirty="0" smtClean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Backward Analysis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  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47485" y="1776233"/>
            <a:ext cx="8449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</a:t>
            </a:r>
            <a:r>
              <a:rPr lang="ko-KR" altLang="en-US" sz="2400" b="1" dirty="0"/>
              <a:t>와</a:t>
            </a:r>
            <a:r>
              <a:rPr lang="en-US" altLang="ko-KR" sz="2400" b="1" dirty="0"/>
              <a:t>B[j]</a:t>
            </a:r>
            <a:r>
              <a:rPr lang="ko-KR" altLang="en-US" sz="2400" b="1" dirty="0"/>
              <a:t>가 같아서 이 문자로 부터 온 경우 </a:t>
            </a:r>
            <a:endParaRPr lang="en-US" altLang="ko-KR" sz="2400" b="1" dirty="0"/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17731" y="5248405"/>
            <a:ext cx="8755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B[j]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같아야함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이전의 공통 부분 문자열은 </a:t>
            </a:r>
            <a:r>
              <a:rPr lang="en-US" altLang="ko-KR" dirty="0" smtClean="0"/>
              <a:t>A[1]~A[i-1]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B[1]~B[j-1]</a:t>
            </a:r>
            <a:r>
              <a:rPr lang="ko-KR" altLang="en-US" dirty="0" smtClean="0"/>
              <a:t>로 이루어졌을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D[i-1][j-1]+1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7732" y="2578768"/>
            <a:ext cx="3169084" cy="96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A[1] ~ A[i-1]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57063" y="2578768"/>
            <a:ext cx="995819" cy="966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57062" y="3779367"/>
            <a:ext cx="995819" cy="942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B[</a:t>
            </a:r>
            <a:r>
              <a:rPr lang="en-US" altLang="ko-KR" dirty="0"/>
              <a:t>j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17731" y="3779367"/>
            <a:ext cx="3169085" cy="94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[1] ~ B[j-1]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5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최장 공통 부분 문자열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347485" y="1272115"/>
            <a:ext cx="832448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거꾸로 생각해보기</a:t>
            </a:r>
            <a:r>
              <a:rPr lang="en-US" altLang="ko-KR" b="1" dirty="0" smtClean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Backward Analysis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  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47485" y="1776233"/>
            <a:ext cx="8449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 </a:t>
            </a:r>
            <a:r>
              <a:rPr lang="ko-KR" altLang="en-US" sz="2400" b="1" dirty="0" err="1" smtClean="0"/>
              <a:t>문자로부터</a:t>
            </a:r>
            <a:r>
              <a:rPr lang="ko-KR" altLang="en-US" sz="2400" b="1" dirty="0" smtClean="0"/>
              <a:t> 오지 않은 </a:t>
            </a:r>
            <a:r>
              <a:rPr lang="ko-KR" altLang="en-US" sz="2400" b="1" dirty="0"/>
              <a:t>경우 </a:t>
            </a:r>
            <a:endParaRPr lang="en-US" altLang="ko-KR" sz="2400" b="1" dirty="0"/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517731" y="2578768"/>
            <a:ext cx="4335149" cy="96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A[1] ~ 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17731" y="3779367"/>
            <a:ext cx="3169085" cy="94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[1] ~ B[j-1]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3126" y="3779367"/>
            <a:ext cx="4335149" cy="94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[1] ~ B[j]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023126" y="2583437"/>
            <a:ext cx="3169084" cy="96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A[1] ~ A[i-1]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7731" y="5098093"/>
            <a:ext cx="894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B[j]</a:t>
            </a:r>
            <a:r>
              <a:rPr lang="ko-KR" altLang="en-US" dirty="0" smtClean="0"/>
              <a:t>를 사용하는 것이 최장 공통 부분 수열이 아니기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 둘 중 하나에 속한다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][j-1]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D[i-1][j]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8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최장 공통 부분 문자열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347485" y="1272115"/>
            <a:ext cx="832448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거꾸로 생각해보기</a:t>
            </a:r>
            <a:r>
              <a:rPr lang="en-US" altLang="ko-KR" b="1" dirty="0" smtClean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Backward Analysis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  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47485" y="1776233"/>
            <a:ext cx="8449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재귀식</a:t>
            </a:r>
            <a:r>
              <a:rPr lang="ko-KR" altLang="en-US" sz="2400" b="1" dirty="0" smtClean="0"/>
              <a:t> </a:t>
            </a:r>
            <a:endParaRPr lang="en-US" altLang="ko-KR" sz="2400" b="1" dirty="0"/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DAD97DD-7371-4BA9-8DE3-ACF3FEF30B2E}"/>
                  </a:ext>
                </a:extLst>
              </p:cNvPr>
              <p:cNvSpPr/>
              <p:nvPr/>
            </p:nvSpPr>
            <p:spPr>
              <a:xfrm>
                <a:off x="1712560" y="2585820"/>
                <a:ext cx="9594334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−1]+1,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], 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][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−1]) 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],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][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−1])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DAD97DD-7371-4BA9-8DE3-ACF3FEF30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560" y="2585820"/>
                <a:ext cx="9594334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347484" y="3719855"/>
            <a:ext cx="84499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기저 조건</a:t>
            </a:r>
            <a:endParaRPr lang="en-US" altLang="ko-KR" sz="2400" b="1" dirty="0" smtClean="0"/>
          </a:p>
          <a:p>
            <a:r>
              <a:rPr lang="en-US" altLang="ko-KR" sz="2400" b="1" dirty="0"/>
              <a:t>	</a:t>
            </a:r>
            <a:r>
              <a:rPr lang="en-US" altLang="ko-KR" sz="2400" b="1" dirty="0" err="1" smtClean="0"/>
              <a:t>i</a:t>
            </a:r>
            <a:r>
              <a:rPr lang="ko-KR" altLang="en-US" sz="2400" b="1" dirty="0" smtClean="0"/>
              <a:t>가 </a:t>
            </a:r>
            <a:r>
              <a:rPr lang="en-US" altLang="ko-KR" sz="2400" b="1" dirty="0" smtClean="0"/>
              <a:t>0</a:t>
            </a:r>
            <a:r>
              <a:rPr lang="ko-KR" altLang="en-US" sz="2400" b="1" dirty="0" smtClean="0"/>
              <a:t>일 때는</a:t>
            </a:r>
            <a:r>
              <a:rPr lang="en-US" altLang="ko-KR" sz="2400" b="1" dirty="0" smtClean="0"/>
              <a:t>? 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smtClean="0"/>
              <a:t>j</a:t>
            </a:r>
            <a:r>
              <a:rPr lang="ko-KR" altLang="en-US" sz="2400" b="1" dirty="0" smtClean="0"/>
              <a:t>가 </a:t>
            </a:r>
            <a:r>
              <a:rPr lang="en-US" altLang="ko-KR" sz="2400" b="1" dirty="0" smtClean="0"/>
              <a:t>0</a:t>
            </a:r>
            <a:r>
              <a:rPr lang="ko-KR" altLang="en-US" sz="2400" b="1" dirty="0" smtClean="0"/>
              <a:t>일 때는</a:t>
            </a:r>
            <a:r>
              <a:rPr lang="en-US" altLang="ko-KR" sz="2400" b="1" dirty="0" smtClean="0"/>
              <a:t>?</a:t>
            </a:r>
            <a:r>
              <a:rPr lang="ko-KR" altLang="en-US" sz="2400" b="1" dirty="0" smtClean="0"/>
              <a:t> </a:t>
            </a:r>
            <a:endParaRPr lang="en-US" altLang="ko-KR" sz="2400" b="1" dirty="0"/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368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최장 공통 부분 문자열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814016"/>
            <a:ext cx="10144125" cy="36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85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1279610"/>
            <a:ext cx="8324485" cy="216982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피보나치 수열</a:t>
            </a:r>
            <a:r>
              <a:rPr lang="en-US" altLang="ko-KR" dirty="0" smtClean="0"/>
              <a:t>2</a:t>
            </a:r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err="1" smtClean="0"/>
              <a:t>더블로가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최장 공통 부분 수열</a:t>
            </a:r>
            <a:endParaRPr lang="en-US" altLang="ko-KR" dirty="0" smtClean="0"/>
          </a:p>
          <a:p>
            <a:pPr marL="28575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프로젝트</a:t>
            </a:r>
            <a:r>
              <a:rPr lang="en-US" altLang="ko-KR" dirty="0" smtClean="0"/>
              <a:t>(5)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850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Dynamic Programming?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38859" y="1611444"/>
            <a:ext cx="6056026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전체 문제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38859" y="1611443"/>
            <a:ext cx="5006716" cy="3087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부분 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38858" y="1611443"/>
            <a:ext cx="3717561" cy="2256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부분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38859" y="1611443"/>
            <a:ext cx="2548328" cy="136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부분 문제</a:t>
            </a:r>
          </a:p>
        </p:txBody>
      </p:sp>
      <p:sp>
        <p:nvSpPr>
          <p:cNvPr id="3" name="오른쪽 화살표 2"/>
          <p:cNvSpPr/>
          <p:nvPr/>
        </p:nvSpPr>
        <p:spPr>
          <a:xfrm rot="1800000">
            <a:off x="3470397" y="3109718"/>
            <a:ext cx="4228666" cy="794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 간 연관성이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29797" y="2151045"/>
            <a:ext cx="33353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작은 비슷한 부분 문제를 풀고</a:t>
            </a:r>
            <a:r>
              <a:rPr lang="en-US" altLang="ko-KR" dirty="0"/>
              <a:t>, </a:t>
            </a:r>
            <a:r>
              <a:rPr lang="ko-KR" altLang="en-US" dirty="0"/>
              <a:t>그것들을 이용해 큰 전체 문제를 해결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Bottom Up </a:t>
            </a:r>
            <a:r>
              <a:rPr lang="ko-KR" altLang="en-US" dirty="0"/>
              <a:t>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분할한 문제 간의 연관성 </a:t>
            </a:r>
            <a:r>
              <a:rPr lang="en-US" altLang="ko-KR" dirty="0"/>
              <a:t>O</a:t>
            </a:r>
          </a:p>
          <a:p>
            <a:endParaRPr lang="en-US" altLang="ko-KR" dirty="0"/>
          </a:p>
          <a:p>
            <a:r>
              <a:rPr lang="en-US" altLang="ko-KR" dirty="0"/>
              <a:t>c.f. Divide and Conquer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Top Down </a:t>
            </a:r>
            <a:r>
              <a:rPr lang="ko-KR" altLang="en-US" dirty="0"/>
              <a:t>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분할한 문제 간의 연관성 </a:t>
            </a:r>
            <a:r>
              <a:rPr lang="en-US" altLang="ko-KR" dirty="0"/>
              <a:t>X</a:t>
            </a:r>
          </a:p>
        </p:txBody>
      </p:sp>
      <p:sp>
        <p:nvSpPr>
          <p:cNvPr id="7" name="타원 6"/>
          <p:cNvSpPr/>
          <p:nvPr/>
        </p:nvSpPr>
        <p:spPr>
          <a:xfrm rot="1800000">
            <a:off x="4219729" y="2828762"/>
            <a:ext cx="2578308" cy="127919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850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Dynamic Programming?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95826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부분 문제를</a:t>
            </a:r>
            <a:r>
              <a:rPr lang="en-US" altLang="ko-KR" b="1" dirty="0"/>
              <a:t> </a:t>
            </a:r>
            <a:r>
              <a:rPr lang="ko-KR" altLang="en-US" b="1" dirty="0"/>
              <a:t>명확하게 정의합니다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원래 문제에서 보통 데이터의 크기만 줄이는 경우로 생각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예외적인 케이스도 </a:t>
            </a:r>
            <a:r>
              <a:rPr lang="ko-KR" altLang="en-US" dirty="0" smtClean="0">
                <a:solidFill>
                  <a:srgbClr val="FF0000"/>
                </a:solidFill>
              </a:rPr>
              <a:t>존재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FF0000"/>
                </a:solidFill>
              </a:rPr>
              <a:t>기존 부분 문제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제한 조건을 추가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원래 답의 위치를 파악합니다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부분 문제가 곧 답의 힌트</a:t>
            </a:r>
            <a:r>
              <a:rPr lang="en-US" altLang="ko-KR" dirty="0"/>
              <a:t>!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부분 문제의 해답을 모아둘 </a:t>
            </a:r>
            <a:r>
              <a:rPr lang="ko-KR" altLang="en-US" b="1" dirty="0"/>
              <a:t>배열</a:t>
            </a:r>
            <a:r>
              <a:rPr lang="ko-KR" altLang="en-US" dirty="0"/>
              <a:t> 등을 생성 가능</a:t>
            </a:r>
            <a:r>
              <a:rPr lang="en-US" altLang="ko-K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부분 문제가 틀림을 알아내는 데에도 주요한 포인트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재귀 식</a:t>
            </a:r>
            <a:r>
              <a:rPr lang="en-US" altLang="ko-KR" b="1" dirty="0"/>
              <a:t>(</a:t>
            </a:r>
            <a:r>
              <a:rPr lang="ko-KR" altLang="en-US" b="1" dirty="0"/>
              <a:t>점화 식</a:t>
            </a:r>
            <a:r>
              <a:rPr lang="en-US" altLang="ko-KR" b="1" dirty="0"/>
              <a:t>)</a:t>
            </a:r>
            <a:r>
              <a:rPr lang="ko-KR" altLang="en-US" b="1" dirty="0"/>
              <a:t>을 부분 문제의 정의와 수학적 논리에 따라 잘 세웁니다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부분 문제를 해결하기 위해선</a:t>
            </a:r>
            <a:r>
              <a:rPr lang="en-US" altLang="ko-KR" dirty="0"/>
              <a:t>,</a:t>
            </a:r>
            <a:r>
              <a:rPr lang="ko-KR" altLang="en-US" dirty="0"/>
              <a:t> 더 작은 부분 문제들의 답을 이용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0000FF"/>
                </a:solidFill>
              </a:rPr>
              <a:t>Backward Analysis</a:t>
            </a:r>
            <a:r>
              <a:rPr lang="en-US" altLang="ko-KR" dirty="0"/>
              <a:t>: </a:t>
            </a:r>
            <a:r>
              <a:rPr lang="ko-KR" altLang="en-US" dirty="0"/>
              <a:t>이 문제의 답이 어디서 올 수 있었는가를 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식에 나오게 되는 변수들을 통해 반복 문을 어떻게 해야 할지 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식이 제대로 세워지지 않는다면</a:t>
            </a:r>
            <a:r>
              <a:rPr lang="en-US" altLang="ko-KR" dirty="0">
                <a:solidFill>
                  <a:srgbClr val="FF0000"/>
                </a:solidFill>
              </a:rPr>
              <a:t>, 1</a:t>
            </a:r>
            <a:r>
              <a:rPr lang="ko-KR" altLang="en-US" dirty="0">
                <a:solidFill>
                  <a:srgbClr val="FF0000"/>
                </a:solidFill>
              </a:rPr>
              <a:t>번으로 </a:t>
            </a:r>
            <a:r>
              <a:rPr lang="ko-KR" altLang="en-US" dirty="0" smtClean="0">
                <a:solidFill>
                  <a:srgbClr val="FF0000"/>
                </a:solidFill>
              </a:rPr>
              <a:t>돌아감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기저 조건</a:t>
            </a:r>
            <a:r>
              <a:rPr lang="en-US" altLang="ko-KR" b="1" dirty="0"/>
              <a:t>(</a:t>
            </a:r>
            <a:r>
              <a:rPr lang="ko-KR" altLang="en-US" b="1" dirty="0"/>
              <a:t>초기값</a:t>
            </a:r>
            <a:r>
              <a:rPr lang="en-US" altLang="ko-KR" b="1" dirty="0"/>
              <a:t>)</a:t>
            </a:r>
            <a:r>
              <a:rPr lang="ko-KR" altLang="en-US" b="1" dirty="0"/>
              <a:t>을 세웁니다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당연한 부분 </a:t>
            </a:r>
            <a:r>
              <a:rPr lang="en-US" altLang="ko-KR" dirty="0"/>
              <a:t>+ 3</a:t>
            </a:r>
            <a:r>
              <a:rPr lang="ko-KR" altLang="en-US" dirty="0"/>
              <a:t>번 식에서는 값을 구할 수 없는 예외적인 경우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419003" y="3873730"/>
            <a:ext cx="7464829" cy="2909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 rot="17100000">
            <a:off x="9736069" y="3302228"/>
            <a:ext cx="349135" cy="581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69185" y="3019486"/>
            <a:ext cx="2285455" cy="42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사람이 해결해야 함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09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789384"/>
            <a:ext cx="41112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부분 문제를</a:t>
            </a:r>
            <a:r>
              <a:rPr lang="en-US" altLang="ko-KR" b="1" dirty="0"/>
              <a:t> </a:t>
            </a:r>
            <a:r>
              <a:rPr lang="ko-KR" altLang="en-US" b="1" dirty="0"/>
              <a:t>명확하게 정의</a:t>
            </a:r>
            <a:endParaRPr lang="en-US" altLang="ko-KR" b="1" dirty="0"/>
          </a:p>
          <a:p>
            <a:pPr lvl="1"/>
            <a:r>
              <a:rPr lang="en-US" altLang="ko-KR" dirty="0"/>
              <a:t>T[</a:t>
            </a:r>
            <a:r>
              <a:rPr lang="en-US" altLang="ko-KR" dirty="0" err="1"/>
              <a:t>i</a:t>
            </a:r>
            <a:r>
              <a:rPr lang="en-US" altLang="ko-KR" dirty="0"/>
              <a:t>]: 1~i </a:t>
            </a:r>
            <a:r>
              <a:rPr lang="ko-KR" altLang="en-US" dirty="0"/>
              <a:t>까지의 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원래 답의 위치</a:t>
            </a:r>
            <a:endParaRPr lang="en-US" altLang="ko-KR" b="1" dirty="0"/>
          </a:p>
          <a:p>
            <a:pPr lvl="1"/>
            <a:r>
              <a:rPr lang="en-US" altLang="ko-KR" dirty="0"/>
              <a:t>T[N]</a:t>
            </a:r>
            <a:r>
              <a:rPr lang="ko-KR" altLang="en-US" dirty="0"/>
              <a:t>일 것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print(T[N])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답이 들어갈 </a:t>
            </a:r>
            <a:r>
              <a:rPr lang="en-US" altLang="ko-KR" dirty="0">
                <a:sym typeface="Wingdings" panose="05000000000000000000" pitchFamily="2" charset="2"/>
              </a:rPr>
              <a:t>T </a:t>
            </a:r>
            <a:r>
              <a:rPr lang="ko-KR" altLang="en-US" dirty="0">
                <a:sym typeface="Wingdings" panose="05000000000000000000" pitchFamily="2" charset="2"/>
              </a:rPr>
              <a:t>배열을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재귀 식</a:t>
            </a:r>
            <a:r>
              <a:rPr lang="en-US" altLang="ko-KR" b="1" dirty="0"/>
              <a:t>(</a:t>
            </a:r>
            <a:r>
              <a:rPr lang="ko-KR" altLang="en-US" b="1" dirty="0"/>
              <a:t>점화 식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T[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i</a:t>
            </a:r>
            <a:r>
              <a:rPr lang="en-US" altLang="ko-KR" dirty="0"/>
              <a:t> + T[i-1]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f</a:t>
            </a:r>
            <a:r>
              <a:rPr lang="en-US" altLang="ko-KR" dirty="0"/>
              <a:t>or</a:t>
            </a:r>
            <a:r>
              <a:rPr lang="ko-KR" altLang="en-US" dirty="0"/>
              <a:t>문이 </a:t>
            </a:r>
            <a:r>
              <a:rPr lang="en-US" altLang="ko-KR" dirty="0" err="1"/>
              <a:t>i</a:t>
            </a:r>
            <a:r>
              <a:rPr lang="ko-KR" altLang="en-US" dirty="0"/>
              <a:t>로 돈다</a:t>
            </a:r>
            <a:r>
              <a:rPr lang="en-US" altLang="ko-KR" dirty="0"/>
              <a:t>. (N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기저 조건</a:t>
            </a:r>
            <a:r>
              <a:rPr lang="en-US" altLang="ko-KR" b="1" dirty="0"/>
              <a:t>(</a:t>
            </a:r>
            <a:r>
              <a:rPr lang="ko-KR" altLang="en-US" b="1" dirty="0"/>
              <a:t>초기값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i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T[</a:t>
            </a:r>
            <a:r>
              <a:rPr lang="en-US" altLang="ko-KR" dirty="0" err="1"/>
              <a:t>i</a:t>
            </a:r>
            <a:r>
              <a:rPr lang="en-US" altLang="ko-KR" dirty="0"/>
              <a:t>] = 1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 내에 조건이 들어간다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조건이 아닌 경우는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850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Dynamic Programming?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68312" y="1086787"/>
            <a:ext cx="7055374" cy="54714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자연수 </a:t>
            </a:r>
            <a:r>
              <a:rPr lang="en-US" altLang="ko-KR" dirty="0"/>
              <a:t>N</a:t>
            </a:r>
            <a:r>
              <a:rPr lang="ko-KR" altLang="en-US" dirty="0"/>
              <a:t>이 주어지면</a:t>
            </a:r>
            <a:r>
              <a:rPr lang="en-US" altLang="ko-KR" dirty="0"/>
              <a:t>, 1~N</a:t>
            </a:r>
            <a:r>
              <a:rPr lang="ko-KR" altLang="en-US" dirty="0"/>
              <a:t>까지의 합을 더하는 프로그램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184" y="1789384"/>
            <a:ext cx="3688830" cy="451223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97184" y="3432748"/>
            <a:ext cx="3688830" cy="1813809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97184" y="2818151"/>
            <a:ext cx="3688830" cy="2955934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97184" y="2218545"/>
            <a:ext cx="3688830" cy="4083069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101872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피보나치 수열의 </a:t>
            </a:r>
            <a:r>
              <a:rPr lang="en-US" altLang="ko-KR" dirty="0"/>
              <a:t>n</a:t>
            </a:r>
            <a:r>
              <a:rPr lang="ko-KR" altLang="en-US" dirty="0"/>
              <a:t>번째 항을 계산합니다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F(1) = 1</a:t>
            </a:r>
          </a:p>
          <a:p>
            <a:r>
              <a:rPr lang="en-US" altLang="ko-KR" dirty="0"/>
              <a:t>F(2) = 1</a:t>
            </a:r>
          </a:p>
          <a:p>
            <a:r>
              <a:rPr lang="en-US" altLang="ko-KR" dirty="0"/>
              <a:t>F(3) = F(1) + F(2) = 1 + 1 = 2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F(N) = F(N-1) + F(N-2)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r>
              <a:rPr lang="ko-KR" altLang="en-US" dirty="0"/>
              <a:t>를 이용하면 </a:t>
            </a:r>
            <a:r>
              <a:rPr lang="en-US" altLang="ko-KR" dirty="0"/>
              <a:t>Memorization </a:t>
            </a:r>
            <a:r>
              <a:rPr lang="ko-KR" altLang="en-US" dirty="0"/>
              <a:t>기법을 쓰지 않는 이상 </a:t>
            </a:r>
            <a:r>
              <a:rPr lang="en-US" altLang="ko-KR" dirty="0"/>
              <a:t>TIME LIMIT!</a:t>
            </a:r>
          </a:p>
          <a:p>
            <a:endParaRPr lang="en-US" altLang="ko-KR" dirty="0"/>
          </a:p>
          <a:p>
            <a:r>
              <a:rPr lang="en-US" altLang="ko-KR" dirty="0"/>
              <a:t>Hint!</a:t>
            </a:r>
            <a:r>
              <a:rPr lang="ko-KR" altLang="en-US" dirty="0"/>
              <a:t>는 </a:t>
            </a:r>
            <a:r>
              <a:rPr lang="en-US" altLang="ko-KR" dirty="0"/>
              <a:t>Dynamic Programming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부분 문제를</a:t>
            </a:r>
            <a:r>
              <a:rPr lang="en-US" altLang="ko-KR" dirty="0"/>
              <a:t> </a:t>
            </a:r>
            <a:r>
              <a:rPr lang="ko-KR" altLang="en-US" dirty="0"/>
              <a:t>명확하게 정의합니다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원래 답의 위치를 파악합니다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재귀 식</a:t>
            </a:r>
            <a:r>
              <a:rPr lang="en-US" altLang="ko-KR" dirty="0"/>
              <a:t>(</a:t>
            </a:r>
            <a:r>
              <a:rPr lang="ko-KR" altLang="en-US" dirty="0"/>
              <a:t>점화 식</a:t>
            </a:r>
            <a:r>
              <a:rPr lang="en-US" altLang="ko-KR" dirty="0"/>
              <a:t>)</a:t>
            </a:r>
            <a:r>
              <a:rPr lang="ko-KR" altLang="en-US" dirty="0"/>
              <a:t>을 부분 문제의 정의와 수학적 논리에 따라 잘 세웁니다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기저 조건</a:t>
            </a:r>
            <a:r>
              <a:rPr lang="en-US" altLang="ko-KR" dirty="0"/>
              <a:t>(</a:t>
            </a:r>
            <a:r>
              <a:rPr lang="ko-KR" altLang="en-US" dirty="0"/>
              <a:t>초기값</a:t>
            </a:r>
            <a:r>
              <a:rPr lang="en-US" altLang="ko-KR" dirty="0"/>
              <a:t>)</a:t>
            </a:r>
            <a:r>
              <a:rPr lang="ko-KR" altLang="en-US" dirty="0"/>
              <a:t>을 세웁니다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피보나치 수열의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번째 항 구하기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(2)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965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부분 문제를</a:t>
            </a:r>
            <a:r>
              <a:rPr lang="en-US" altLang="ko-KR" dirty="0"/>
              <a:t> </a:t>
            </a:r>
            <a:r>
              <a:rPr lang="ko-KR" altLang="en-US" dirty="0"/>
              <a:t>명확하게 정의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Fibo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]: </a:t>
            </a:r>
            <a:r>
              <a:rPr lang="en-US" altLang="ko-KR" dirty="0" err="1"/>
              <a:t>i</a:t>
            </a:r>
            <a:r>
              <a:rPr lang="ko-KR" altLang="en-US" dirty="0"/>
              <a:t>번째 피보나치 수열의 숫자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원래 답의 위치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Fibo</a:t>
            </a:r>
            <a:r>
              <a:rPr lang="en-US" altLang="ko-KR" dirty="0"/>
              <a:t>[n]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재귀 식</a:t>
            </a:r>
            <a:r>
              <a:rPr lang="en-US" altLang="ko-KR" dirty="0"/>
              <a:t>(</a:t>
            </a:r>
            <a:r>
              <a:rPr lang="ko-KR" altLang="en-US" dirty="0"/>
              <a:t>점화 식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Fibo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Fibo</a:t>
            </a:r>
            <a:r>
              <a:rPr lang="en-US" altLang="ko-KR" dirty="0"/>
              <a:t>[i-1] + </a:t>
            </a:r>
            <a:r>
              <a:rPr lang="en-US" altLang="ko-KR" dirty="0" err="1"/>
              <a:t>Fibo</a:t>
            </a:r>
            <a:r>
              <a:rPr lang="en-US" altLang="ko-KR" dirty="0"/>
              <a:t>[i-2]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기저 조건</a:t>
            </a:r>
            <a:r>
              <a:rPr lang="en-US" altLang="ko-KR" dirty="0"/>
              <a:t>(</a:t>
            </a:r>
            <a:r>
              <a:rPr lang="ko-KR" altLang="en-US" dirty="0"/>
              <a:t>초기값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i</a:t>
            </a:r>
            <a:r>
              <a:rPr lang="en-US" altLang="ko-KR" dirty="0"/>
              <a:t>=1 or 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/>
              <a:t>Fibo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피보나치 수열의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번째 항 구하기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(2)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피보나치 수열의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번째 항 구하기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(2)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35" y="1500188"/>
            <a:ext cx="8877329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1139</Words>
  <Application>Microsoft Office PowerPoint</Application>
  <PresentationFormat>와이드스크린</PresentationFormat>
  <Paragraphs>243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이승준(수학과)</dc:creator>
  <cp:lastModifiedBy>admin</cp:lastModifiedBy>
  <cp:revision>256</cp:revision>
  <dcterms:created xsi:type="dcterms:W3CDTF">2018-03-12T02:24:53Z</dcterms:created>
  <dcterms:modified xsi:type="dcterms:W3CDTF">2020-08-14T03:36:57Z</dcterms:modified>
</cp:coreProperties>
</file>