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878D6-DE56-4761-82C6-B114BF4F8486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57871-4596-446B-893B-10D91ED59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328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D419-9035-428E-AB94-77DA06CE535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76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667F-4406-4D0A-9777-09602A4BED83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021C-AA87-48A9-95D8-C42D4FA91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65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667F-4406-4D0A-9777-09602A4BED83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021C-AA87-48A9-95D8-C42D4FA91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71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667F-4406-4D0A-9777-09602A4BED83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021C-AA87-48A9-95D8-C42D4FA91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00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675" y="6475453"/>
            <a:ext cx="1599456" cy="3051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5" y="6227545"/>
            <a:ext cx="1487341" cy="63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12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1" y="6227545"/>
            <a:ext cx="1487341" cy="6304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4" y="0"/>
            <a:ext cx="10032437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31637" y="1268760"/>
            <a:ext cx="8750763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845429" y="1844827"/>
            <a:ext cx="8750763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675" y="6475455"/>
            <a:ext cx="1599456" cy="305159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11600101" y="6084004"/>
            <a:ext cx="4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68327C5-B821-4FE9-A59A-A60D9EB59A9A}" type="slidenum">
              <a:rPr lang="en-US" altLang="ko-KR" sz="1800" b="1" smtClean="0"/>
              <a:pPr/>
              <a:t>‹#›</a:t>
            </a:fld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97780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667F-4406-4D0A-9777-09602A4BED83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021C-AA87-48A9-95D8-C42D4FA91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31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667F-4406-4D0A-9777-09602A4BED83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021C-AA87-48A9-95D8-C42D4FA91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13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667F-4406-4D0A-9777-09602A4BED83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021C-AA87-48A9-95D8-C42D4FA91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18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667F-4406-4D0A-9777-09602A4BED83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021C-AA87-48A9-95D8-C42D4FA91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87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667F-4406-4D0A-9777-09602A4BED83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021C-AA87-48A9-95D8-C42D4FA91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7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667F-4406-4D0A-9777-09602A4BED83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021C-AA87-48A9-95D8-C42D4FA91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76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667F-4406-4D0A-9777-09602A4BED83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021C-AA87-48A9-95D8-C42D4FA91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48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667F-4406-4D0A-9777-09602A4BED83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021C-AA87-48A9-95D8-C42D4FA91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3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1667F-4406-4D0A-9777-09602A4BED83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7021C-AA87-48A9-95D8-C42D4FA91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3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1810749"/>
            <a:ext cx="12192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>
                <a:solidFill>
                  <a:schemeClr val="accent1">
                    <a:lumMod val="75000"/>
                  </a:schemeClr>
                </a:solidFill>
              </a:rPr>
              <a:t>알고리즘 </a:t>
            </a:r>
            <a:r>
              <a:rPr lang="ko-KR" altLang="en-US" sz="5000" b="1" dirty="0" smtClean="0">
                <a:solidFill>
                  <a:schemeClr val="accent1">
                    <a:lumMod val="75000"/>
                  </a:schemeClr>
                </a:solidFill>
              </a:rPr>
              <a:t>프로젝트 문제 힌트</a:t>
            </a:r>
            <a:endParaRPr lang="en-US" altLang="ko-KR" sz="5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5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5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4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ko-KR" altLang="en-US" sz="4000" b="1" dirty="0" err="1" smtClean="0">
                <a:solidFill>
                  <a:schemeClr val="accent1">
                    <a:lumMod val="75000"/>
                  </a:schemeClr>
                </a:solidFill>
              </a:rPr>
              <a:t>이진탐색</a:t>
            </a:r>
            <a:r>
              <a:rPr lang="en-US" altLang="ko-KR" sz="4000" b="1" dirty="0" smtClean="0">
                <a:solidFill>
                  <a:schemeClr val="accent1">
                    <a:lumMod val="75000"/>
                  </a:schemeClr>
                </a:solidFill>
              </a:rPr>
              <a:t>2 </a:t>
            </a:r>
            <a:r>
              <a:rPr lang="en-US" altLang="ko-KR" sz="4000" b="1" dirty="0" smtClean="0">
                <a:solidFill>
                  <a:schemeClr val="accent1">
                    <a:lumMod val="75000"/>
                  </a:schemeClr>
                </a:solidFill>
              </a:rPr>
              <a:t>+ MST</a:t>
            </a:r>
            <a:endParaRPr lang="ko-KR" alt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179807"/>
            <a:ext cx="12192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accent1">
                    <a:lumMod val="50000"/>
                  </a:schemeClr>
                </a:solidFill>
              </a:rPr>
              <a:t>대경 </a:t>
            </a:r>
            <a:r>
              <a:rPr lang="en-US" altLang="ko-KR" sz="3500" b="1" dirty="0" err="1">
                <a:solidFill>
                  <a:schemeClr val="accent1">
                    <a:lumMod val="50000"/>
                  </a:schemeClr>
                </a:solidFill>
              </a:rPr>
              <a:t>HuStar</a:t>
            </a:r>
            <a:r>
              <a:rPr lang="ko-KR" altLang="en-US" sz="3500" b="1" dirty="0">
                <a:solidFill>
                  <a:schemeClr val="accent1">
                    <a:lumMod val="50000"/>
                  </a:schemeClr>
                </a:solidFill>
              </a:rPr>
              <a:t>아카데미</a:t>
            </a:r>
          </a:p>
        </p:txBody>
      </p:sp>
    </p:spTree>
    <p:extLst>
      <p:ext uri="{BB962C8B-B14F-4D97-AF65-F5344CB8AC3E}">
        <p14:creationId xmlns:p14="http://schemas.microsoft.com/office/powerpoint/2010/main" val="3794533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이전 문제인 이진 탐색과 </a:t>
            </a:r>
            <a:r>
              <a:rPr lang="ko-KR" altLang="en-US" dirty="0" err="1"/>
              <a:t>비슷</a:t>
            </a:r>
            <a:r>
              <a:rPr lang="en-US" altLang="ko-KR" dirty="0"/>
              <a:t>, </a:t>
            </a:r>
            <a:r>
              <a:rPr lang="ko-KR" altLang="en-US" dirty="0"/>
              <a:t>하지만 </a:t>
            </a:r>
            <a:r>
              <a:rPr lang="ko-KR" altLang="en-US" b="1" dirty="0"/>
              <a:t>가장 가까운 원소</a:t>
            </a:r>
            <a:r>
              <a:rPr lang="ko-KR" altLang="en-US" dirty="0"/>
              <a:t>를 찾아야 함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이진 탐색 </a:t>
            </a:r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155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2657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9159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5661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21628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38664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5166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1668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8170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26319" y="3284451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29" name="위쪽 화살표 28"/>
          <p:cNvSpPr/>
          <p:nvPr/>
        </p:nvSpPr>
        <p:spPr>
          <a:xfrm>
            <a:off x="5916842" y="3284451"/>
            <a:ext cx="290945" cy="6308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604496" y="3960211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Mid=6</a:t>
            </a:r>
            <a:endParaRPr lang="ko-KR" altLang="en-US" b="1" dirty="0"/>
          </a:p>
        </p:txBody>
      </p:sp>
      <p:sp>
        <p:nvSpPr>
          <p:cNvPr id="36" name="직사각형 35"/>
          <p:cNvSpPr/>
          <p:nvPr/>
        </p:nvSpPr>
        <p:spPr>
          <a:xfrm>
            <a:off x="4940853" y="2068482"/>
            <a:ext cx="1007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Start=5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6288703" y="2076195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End=7</a:t>
            </a:r>
            <a:endParaRPr lang="ko-KR" altLang="en-US" b="1" dirty="0"/>
          </a:p>
        </p:txBody>
      </p:sp>
      <p:sp>
        <p:nvSpPr>
          <p:cNvPr id="24" name="직사각형 23"/>
          <p:cNvSpPr/>
          <p:nvPr/>
        </p:nvSpPr>
        <p:spPr>
          <a:xfrm>
            <a:off x="9152313" y="3855967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출력</a:t>
            </a:r>
            <a:r>
              <a:rPr lang="en-US" altLang="ko-KR" b="1" dirty="0"/>
              <a:t>: [ ]</a:t>
            </a:r>
            <a:endParaRPr lang="ko-KR" altLang="en-US" b="1" dirty="0"/>
          </a:p>
        </p:txBody>
      </p:sp>
      <p:sp>
        <p:nvSpPr>
          <p:cNvPr id="25" name="곱셈 기호 24"/>
          <p:cNvSpPr/>
          <p:nvPr/>
        </p:nvSpPr>
        <p:spPr>
          <a:xfrm>
            <a:off x="7231493" y="2442033"/>
            <a:ext cx="967442" cy="66883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곱셈 기호 33"/>
          <p:cNvSpPr/>
          <p:nvPr/>
        </p:nvSpPr>
        <p:spPr>
          <a:xfrm>
            <a:off x="1058910" y="2431685"/>
            <a:ext cx="4712625" cy="66883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5386646" y="5402515"/>
            <a:ext cx="54665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List[End] </a:t>
            </a:r>
            <a:r>
              <a:rPr lang="ko-KR" altLang="en-US" b="1" dirty="0"/>
              <a:t>오른쪽의 원소들은 정답이 될 수 </a:t>
            </a:r>
            <a:r>
              <a:rPr lang="ko-KR" altLang="en-US" b="1" dirty="0">
                <a:solidFill>
                  <a:srgbClr val="FF0000"/>
                </a:solidFill>
              </a:rPr>
              <a:t>없지만</a:t>
            </a:r>
            <a:r>
              <a:rPr lang="en-US" altLang="ko-KR" b="1" dirty="0"/>
              <a:t>, </a:t>
            </a:r>
          </a:p>
          <a:p>
            <a:r>
              <a:rPr lang="en-US" altLang="ko-KR" b="1" dirty="0"/>
              <a:t>List[End]</a:t>
            </a:r>
            <a:r>
              <a:rPr lang="ko-KR" altLang="en-US" b="1" dirty="0"/>
              <a:t>는 정답이 될 수 있음</a:t>
            </a:r>
            <a:endParaRPr lang="en-US" altLang="ko-KR" b="1" dirty="0"/>
          </a:p>
        </p:txBody>
      </p:sp>
      <p:sp>
        <p:nvSpPr>
          <p:cNvPr id="39" name="직사각형 38"/>
          <p:cNvSpPr/>
          <p:nvPr/>
        </p:nvSpPr>
        <p:spPr>
          <a:xfrm>
            <a:off x="6152016" y="4636702"/>
            <a:ext cx="114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List[End]</a:t>
            </a:r>
            <a:endParaRPr lang="ko-KR" altLang="en-US" b="1" dirty="0"/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6817034" y="3299238"/>
            <a:ext cx="208736" cy="132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9152313" y="3422950"/>
            <a:ext cx="239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</a:t>
            </a:r>
            <a:r>
              <a:rPr lang="en-US" altLang="ko-KR" b="1" dirty="0"/>
              <a:t>: [ </a:t>
            </a:r>
            <a:r>
              <a:rPr lang="en-US" altLang="ko-KR" b="1" dirty="0">
                <a:solidFill>
                  <a:srgbClr val="0000FF"/>
                </a:solidFill>
              </a:rPr>
              <a:t>21</a:t>
            </a:r>
            <a:r>
              <a:rPr lang="en-US" altLang="ko-KR" b="1" dirty="0"/>
              <a:t> 22 38 ]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49266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이전 문제인 이진 탐색과 </a:t>
            </a:r>
            <a:r>
              <a:rPr lang="ko-KR" altLang="en-US" dirty="0" err="1"/>
              <a:t>비슷</a:t>
            </a:r>
            <a:r>
              <a:rPr lang="en-US" altLang="ko-KR" dirty="0"/>
              <a:t>, </a:t>
            </a:r>
            <a:r>
              <a:rPr lang="ko-KR" altLang="en-US" dirty="0"/>
              <a:t>하지만 </a:t>
            </a:r>
            <a:r>
              <a:rPr lang="ko-KR" altLang="en-US" b="1" dirty="0"/>
              <a:t>가장 가까운 원소</a:t>
            </a:r>
            <a:r>
              <a:rPr lang="ko-KR" altLang="en-US" dirty="0"/>
              <a:t>를 찾아야 함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이진 탐색 </a:t>
            </a:r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155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2657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9159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5661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21628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38664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5166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1668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8170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26319" y="3284451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29" name="위쪽 화살표 28"/>
          <p:cNvSpPr/>
          <p:nvPr/>
        </p:nvSpPr>
        <p:spPr>
          <a:xfrm>
            <a:off x="5916842" y="3284451"/>
            <a:ext cx="290945" cy="6308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604496" y="3960211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Mid=6</a:t>
            </a:r>
            <a:endParaRPr lang="ko-KR" altLang="en-US" b="1" dirty="0"/>
          </a:p>
        </p:txBody>
      </p:sp>
      <p:sp>
        <p:nvSpPr>
          <p:cNvPr id="36" name="직사각형 35"/>
          <p:cNvSpPr/>
          <p:nvPr/>
        </p:nvSpPr>
        <p:spPr>
          <a:xfrm>
            <a:off x="4940853" y="2068482"/>
            <a:ext cx="1007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Start=5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6288703" y="2076195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End=7</a:t>
            </a:r>
            <a:endParaRPr lang="ko-KR" altLang="en-US" b="1" dirty="0"/>
          </a:p>
        </p:txBody>
      </p:sp>
      <p:cxnSp>
        <p:nvCxnSpPr>
          <p:cNvPr id="40" name="직선 화살표 연결선 39"/>
          <p:cNvCxnSpPr/>
          <p:nvPr/>
        </p:nvCxnSpPr>
        <p:spPr>
          <a:xfrm flipH="1" flipV="1">
            <a:off x="6469136" y="3153876"/>
            <a:ext cx="247546" cy="109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9152313" y="3855967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출력</a:t>
            </a:r>
            <a:r>
              <a:rPr lang="en-US" altLang="ko-KR" b="1" dirty="0"/>
              <a:t>: [ </a:t>
            </a:r>
            <a:r>
              <a:rPr lang="en-US" altLang="ko-KR" b="1" dirty="0">
                <a:solidFill>
                  <a:srgbClr val="FF0000"/>
                </a:solidFill>
              </a:rPr>
              <a:t>21</a:t>
            </a:r>
            <a:r>
              <a:rPr lang="en-US" altLang="ko-KR" b="1" dirty="0"/>
              <a:t> ]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6342844" y="4429190"/>
            <a:ext cx="104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21 &gt; 21</a:t>
            </a:r>
            <a:endParaRPr lang="ko-KR" altLang="en-US" b="1" dirty="0"/>
          </a:p>
        </p:txBody>
      </p:sp>
      <p:sp>
        <p:nvSpPr>
          <p:cNvPr id="33" name="직사각형 32"/>
          <p:cNvSpPr/>
          <p:nvPr/>
        </p:nvSpPr>
        <p:spPr>
          <a:xfrm>
            <a:off x="7389926" y="4433425"/>
            <a:ext cx="2039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값을 그대로 리턴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5" name="곱셈 기호 24"/>
          <p:cNvSpPr/>
          <p:nvPr/>
        </p:nvSpPr>
        <p:spPr>
          <a:xfrm>
            <a:off x="7231493" y="2442033"/>
            <a:ext cx="967442" cy="66883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곱셈 기호 33"/>
          <p:cNvSpPr/>
          <p:nvPr/>
        </p:nvSpPr>
        <p:spPr>
          <a:xfrm>
            <a:off x="1058910" y="2431685"/>
            <a:ext cx="4712625" cy="66883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6661465" y="3835085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List[Mid]</a:t>
            </a:r>
            <a:endParaRPr lang="ko-KR" altLang="en-US" b="1" dirty="0"/>
          </a:p>
        </p:txBody>
      </p:sp>
      <p:sp>
        <p:nvSpPr>
          <p:cNvPr id="39" name="직사각형 38"/>
          <p:cNvSpPr/>
          <p:nvPr/>
        </p:nvSpPr>
        <p:spPr>
          <a:xfrm>
            <a:off x="9152313" y="3422950"/>
            <a:ext cx="239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</a:t>
            </a:r>
            <a:r>
              <a:rPr lang="en-US" altLang="ko-KR" b="1" dirty="0"/>
              <a:t>: [ </a:t>
            </a:r>
            <a:r>
              <a:rPr lang="en-US" altLang="ko-KR" b="1" dirty="0">
                <a:solidFill>
                  <a:srgbClr val="0000FF"/>
                </a:solidFill>
              </a:rPr>
              <a:t>21</a:t>
            </a:r>
            <a:r>
              <a:rPr lang="en-US" altLang="ko-KR" b="1" dirty="0"/>
              <a:t> 22 38 ]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92897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이전 문제인 이진 탐색과 </a:t>
            </a:r>
            <a:r>
              <a:rPr lang="ko-KR" altLang="en-US" dirty="0" err="1"/>
              <a:t>비슷</a:t>
            </a:r>
            <a:r>
              <a:rPr lang="en-US" altLang="ko-KR" dirty="0"/>
              <a:t>, </a:t>
            </a:r>
            <a:r>
              <a:rPr lang="ko-KR" altLang="en-US" dirty="0"/>
              <a:t>하지만 </a:t>
            </a:r>
            <a:r>
              <a:rPr lang="ko-KR" altLang="en-US" b="1" dirty="0"/>
              <a:t>가장 가까운 원소</a:t>
            </a:r>
            <a:r>
              <a:rPr lang="ko-KR" altLang="en-US" dirty="0"/>
              <a:t>를 찾아야 함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이진 탐색 </a:t>
            </a:r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155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2657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9159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5661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21628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152313" y="3422950"/>
            <a:ext cx="2311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</a:t>
            </a:r>
            <a:r>
              <a:rPr lang="en-US" altLang="ko-KR" b="1" dirty="0"/>
              <a:t>: [ 21 </a:t>
            </a:r>
            <a:r>
              <a:rPr lang="en-US" altLang="ko-KR" b="1" dirty="0">
                <a:solidFill>
                  <a:srgbClr val="0000FF"/>
                </a:solidFill>
              </a:rPr>
              <a:t>22</a:t>
            </a:r>
            <a:r>
              <a:rPr lang="en-US" altLang="ko-KR" b="1" dirty="0"/>
              <a:t> 38 ]</a:t>
            </a:r>
            <a:endParaRPr lang="ko-KR" altLang="en-US" b="1" dirty="0"/>
          </a:p>
        </p:txBody>
      </p:sp>
      <p:sp>
        <p:nvSpPr>
          <p:cNvPr id="25" name="직사각형 24"/>
          <p:cNvSpPr/>
          <p:nvPr/>
        </p:nvSpPr>
        <p:spPr>
          <a:xfrm>
            <a:off x="9152313" y="3855967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출력</a:t>
            </a:r>
            <a:r>
              <a:rPr lang="en-US" altLang="ko-KR" b="1" dirty="0"/>
              <a:t>: [ 21 ]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538664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5166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1668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8170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26319" y="3284451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22" name="직사각형 21"/>
          <p:cNvSpPr/>
          <p:nvPr/>
        </p:nvSpPr>
        <p:spPr>
          <a:xfrm>
            <a:off x="1557700" y="2038038"/>
            <a:ext cx="1007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Start=0</a:t>
            </a:r>
            <a:endParaRPr lang="ko-KR" altLang="en-US" b="1" dirty="0"/>
          </a:p>
        </p:txBody>
      </p:sp>
      <p:sp>
        <p:nvSpPr>
          <p:cNvPr id="24" name="직사각형 23"/>
          <p:cNvSpPr/>
          <p:nvPr/>
        </p:nvSpPr>
        <p:spPr>
          <a:xfrm>
            <a:off x="7650317" y="2062353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End=9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04325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이전 문제인 이진 탐색과 </a:t>
            </a:r>
            <a:r>
              <a:rPr lang="ko-KR" altLang="en-US" dirty="0" err="1"/>
              <a:t>비슷</a:t>
            </a:r>
            <a:r>
              <a:rPr lang="en-US" altLang="ko-KR" dirty="0"/>
              <a:t>, </a:t>
            </a:r>
            <a:r>
              <a:rPr lang="ko-KR" altLang="en-US" dirty="0"/>
              <a:t>하지만 </a:t>
            </a:r>
            <a:r>
              <a:rPr lang="ko-KR" altLang="en-US" b="1" dirty="0"/>
              <a:t>가장 가까운 원소</a:t>
            </a:r>
            <a:r>
              <a:rPr lang="ko-KR" altLang="en-US" dirty="0"/>
              <a:t>를 찾아야 함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이진 탐색 </a:t>
            </a:r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155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2657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9159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5661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21628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38664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5166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1668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8170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26319" y="3284451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29" name="위쪽 화살표 28"/>
          <p:cNvSpPr/>
          <p:nvPr/>
        </p:nvSpPr>
        <p:spPr>
          <a:xfrm>
            <a:off x="5916842" y="3284451"/>
            <a:ext cx="290945" cy="6308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604496" y="3960211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Mid=6</a:t>
            </a:r>
            <a:endParaRPr lang="ko-KR" altLang="en-US" b="1" dirty="0"/>
          </a:p>
        </p:txBody>
      </p:sp>
      <p:sp>
        <p:nvSpPr>
          <p:cNvPr id="36" name="직사각형 35"/>
          <p:cNvSpPr/>
          <p:nvPr/>
        </p:nvSpPr>
        <p:spPr>
          <a:xfrm>
            <a:off x="4940853" y="2068482"/>
            <a:ext cx="1007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Start=5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6288703" y="2076195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End=7</a:t>
            </a:r>
            <a:endParaRPr lang="ko-KR" altLang="en-US" b="1" dirty="0"/>
          </a:p>
        </p:txBody>
      </p:sp>
      <p:sp>
        <p:nvSpPr>
          <p:cNvPr id="24" name="직사각형 23"/>
          <p:cNvSpPr/>
          <p:nvPr/>
        </p:nvSpPr>
        <p:spPr>
          <a:xfrm>
            <a:off x="9152313" y="3855967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출력</a:t>
            </a:r>
            <a:r>
              <a:rPr lang="en-US" altLang="ko-KR" b="1" dirty="0"/>
              <a:t>: [ 21 ]</a:t>
            </a:r>
            <a:endParaRPr lang="ko-KR" altLang="en-US" b="1" dirty="0"/>
          </a:p>
        </p:txBody>
      </p:sp>
      <p:sp>
        <p:nvSpPr>
          <p:cNvPr id="25" name="곱셈 기호 24"/>
          <p:cNvSpPr/>
          <p:nvPr/>
        </p:nvSpPr>
        <p:spPr>
          <a:xfrm>
            <a:off x="7231493" y="2442033"/>
            <a:ext cx="967442" cy="66883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곱셈 기호 33"/>
          <p:cNvSpPr/>
          <p:nvPr/>
        </p:nvSpPr>
        <p:spPr>
          <a:xfrm>
            <a:off x="1058910" y="2431685"/>
            <a:ext cx="4712625" cy="66883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502127" y="4690658"/>
            <a:ext cx="6292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직전의 </a:t>
            </a:r>
            <a:r>
              <a:rPr lang="en-US" altLang="ko-KR" b="1" dirty="0"/>
              <a:t>21</a:t>
            </a:r>
            <a:r>
              <a:rPr lang="ko-KR" altLang="en-US" b="1" dirty="0"/>
              <a:t>과 비슷하게</a:t>
            </a:r>
            <a:r>
              <a:rPr lang="en-US" altLang="ko-KR" b="1" dirty="0"/>
              <a:t>, 22</a:t>
            </a:r>
            <a:r>
              <a:rPr lang="ko-KR" altLang="en-US" b="1" dirty="0"/>
              <a:t>를 찾는 과정이 진행됨</a:t>
            </a:r>
            <a:r>
              <a:rPr lang="en-US" altLang="ko-KR" b="1" dirty="0"/>
              <a:t>. </a:t>
            </a:r>
            <a:r>
              <a:rPr lang="ko-KR" altLang="en-US" b="1" dirty="0"/>
              <a:t>여기서</a:t>
            </a:r>
            <a:r>
              <a:rPr lang="en-US" altLang="ko-KR" b="1" dirty="0"/>
              <a:t>…</a:t>
            </a:r>
            <a:endParaRPr lang="ko-KR" altLang="en-US" b="1" dirty="0"/>
          </a:p>
        </p:txBody>
      </p:sp>
      <p:sp>
        <p:nvSpPr>
          <p:cNvPr id="42" name="직사각형 41"/>
          <p:cNvSpPr/>
          <p:nvPr/>
        </p:nvSpPr>
        <p:spPr>
          <a:xfrm>
            <a:off x="9152313" y="3422950"/>
            <a:ext cx="2311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</a:t>
            </a:r>
            <a:r>
              <a:rPr lang="en-US" altLang="ko-KR" b="1" dirty="0"/>
              <a:t>: [ 21 </a:t>
            </a:r>
            <a:r>
              <a:rPr lang="en-US" altLang="ko-KR" b="1" dirty="0">
                <a:solidFill>
                  <a:srgbClr val="0000FF"/>
                </a:solidFill>
              </a:rPr>
              <a:t>22</a:t>
            </a:r>
            <a:r>
              <a:rPr lang="en-US" altLang="ko-KR" b="1" dirty="0"/>
              <a:t> 38 ]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25932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이전 문제인 이진 탐색과 </a:t>
            </a:r>
            <a:r>
              <a:rPr lang="ko-KR" altLang="en-US" dirty="0" err="1"/>
              <a:t>비슷</a:t>
            </a:r>
            <a:r>
              <a:rPr lang="en-US" altLang="ko-KR" dirty="0"/>
              <a:t>, </a:t>
            </a:r>
            <a:r>
              <a:rPr lang="ko-KR" altLang="en-US" dirty="0"/>
              <a:t>하지만 </a:t>
            </a:r>
            <a:r>
              <a:rPr lang="ko-KR" altLang="en-US" b="1" dirty="0"/>
              <a:t>가장 가까운 원소</a:t>
            </a:r>
            <a:r>
              <a:rPr lang="ko-KR" altLang="en-US" dirty="0"/>
              <a:t>를 찾아야 함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이진 탐색 </a:t>
            </a:r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155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2657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9159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5661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21628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38664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5166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1668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8170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26319" y="3284451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29" name="위쪽 화살표 28"/>
          <p:cNvSpPr/>
          <p:nvPr/>
        </p:nvSpPr>
        <p:spPr>
          <a:xfrm>
            <a:off x="5916842" y="3284451"/>
            <a:ext cx="290945" cy="6308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604496" y="3960211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Mid=6</a:t>
            </a:r>
            <a:endParaRPr lang="ko-KR" altLang="en-US" b="1" dirty="0"/>
          </a:p>
        </p:txBody>
      </p:sp>
      <p:sp>
        <p:nvSpPr>
          <p:cNvPr id="36" name="직사각형 35"/>
          <p:cNvSpPr/>
          <p:nvPr/>
        </p:nvSpPr>
        <p:spPr>
          <a:xfrm>
            <a:off x="4940853" y="2068482"/>
            <a:ext cx="1007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Start=5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6288703" y="2076195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End=7</a:t>
            </a:r>
            <a:endParaRPr lang="ko-KR" altLang="en-US" b="1" dirty="0"/>
          </a:p>
        </p:txBody>
      </p:sp>
      <p:sp>
        <p:nvSpPr>
          <p:cNvPr id="24" name="직사각형 23"/>
          <p:cNvSpPr/>
          <p:nvPr/>
        </p:nvSpPr>
        <p:spPr>
          <a:xfrm>
            <a:off x="9152313" y="3855967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출력</a:t>
            </a:r>
            <a:r>
              <a:rPr lang="en-US" altLang="ko-KR" b="1" dirty="0"/>
              <a:t>: [ 21 ]</a:t>
            </a:r>
            <a:endParaRPr lang="ko-KR" altLang="en-US" b="1" dirty="0"/>
          </a:p>
        </p:txBody>
      </p:sp>
      <p:sp>
        <p:nvSpPr>
          <p:cNvPr id="25" name="곱셈 기호 24"/>
          <p:cNvSpPr/>
          <p:nvPr/>
        </p:nvSpPr>
        <p:spPr>
          <a:xfrm>
            <a:off x="7231493" y="2442033"/>
            <a:ext cx="967442" cy="66883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곱셈 기호 33"/>
          <p:cNvSpPr/>
          <p:nvPr/>
        </p:nvSpPr>
        <p:spPr>
          <a:xfrm>
            <a:off x="1058910" y="2431685"/>
            <a:ext cx="4712625" cy="66883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 flipH="1" flipV="1">
            <a:off x="6469136" y="3153876"/>
            <a:ext cx="247546" cy="109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342844" y="4429190"/>
            <a:ext cx="104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21 &lt; 22</a:t>
            </a:r>
            <a:endParaRPr lang="ko-KR" altLang="en-US" b="1" dirty="0"/>
          </a:p>
        </p:txBody>
      </p:sp>
      <p:sp>
        <p:nvSpPr>
          <p:cNvPr id="38" name="직사각형 37"/>
          <p:cNvSpPr/>
          <p:nvPr/>
        </p:nvSpPr>
        <p:spPr>
          <a:xfrm>
            <a:off x="7389926" y="4433425"/>
            <a:ext cx="172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오른쪽을 탐색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152313" y="3422950"/>
            <a:ext cx="2311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</a:t>
            </a:r>
            <a:r>
              <a:rPr lang="en-US" altLang="ko-KR" b="1" dirty="0"/>
              <a:t>: [ 21 </a:t>
            </a:r>
            <a:r>
              <a:rPr lang="en-US" altLang="ko-KR" b="1" dirty="0">
                <a:solidFill>
                  <a:srgbClr val="0000FF"/>
                </a:solidFill>
              </a:rPr>
              <a:t>22</a:t>
            </a:r>
            <a:r>
              <a:rPr lang="en-US" altLang="ko-KR" b="1" dirty="0"/>
              <a:t> 38 ]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92760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이전 문제인 이진 탐색과 </a:t>
            </a:r>
            <a:r>
              <a:rPr lang="ko-KR" altLang="en-US" dirty="0" err="1"/>
              <a:t>비슷</a:t>
            </a:r>
            <a:r>
              <a:rPr lang="en-US" altLang="ko-KR" dirty="0"/>
              <a:t>, </a:t>
            </a:r>
            <a:r>
              <a:rPr lang="ko-KR" altLang="en-US" dirty="0"/>
              <a:t>하지만 </a:t>
            </a:r>
            <a:r>
              <a:rPr lang="ko-KR" altLang="en-US" b="1" dirty="0"/>
              <a:t>가장 가까운 원소</a:t>
            </a:r>
            <a:r>
              <a:rPr lang="ko-KR" altLang="en-US" dirty="0"/>
              <a:t>를 찾아야 함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이진 탐색 </a:t>
            </a:r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155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2657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9159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5661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21628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38664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5166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1668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8170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26319" y="3284451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29" name="위쪽 화살표 28"/>
          <p:cNvSpPr/>
          <p:nvPr/>
        </p:nvSpPr>
        <p:spPr>
          <a:xfrm>
            <a:off x="6575440" y="3207784"/>
            <a:ext cx="290945" cy="6308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258864" y="3881113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Mid=7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5924474" y="2088178"/>
            <a:ext cx="1584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Start=End=7</a:t>
            </a:r>
            <a:endParaRPr lang="ko-KR" altLang="en-US" b="1" dirty="0"/>
          </a:p>
        </p:txBody>
      </p:sp>
      <p:sp>
        <p:nvSpPr>
          <p:cNvPr id="24" name="직사각형 23"/>
          <p:cNvSpPr/>
          <p:nvPr/>
        </p:nvSpPr>
        <p:spPr>
          <a:xfrm>
            <a:off x="9152313" y="3855967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출력</a:t>
            </a:r>
            <a:r>
              <a:rPr lang="en-US" altLang="ko-KR" b="1" dirty="0"/>
              <a:t>: [ 21 ]</a:t>
            </a:r>
            <a:endParaRPr lang="ko-KR" altLang="en-US" b="1" dirty="0"/>
          </a:p>
        </p:txBody>
      </p:sp>
      <p:sp>
        <p:nvSpPr>
          <p:cNvPr id="25" name="곱셈 기호 24"/>
          <p:cNvSpPr/>
          <p:nvPr/>
        </p:nvSpPr>
        <p:spPr>
          <a:xfrm>
            <a:off x="7231493" y="2442033"/>
            <a:ext cx="967442" cy="66883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곱셈 기호 33"/>
          <p:cNvSpPr/>
          <p:nvPr/>
        </p:nvSpPr>
        <p:spPr>
          <a:xfrm>
            <a:off x="1058910" y="2431685"/>
            <a:ext cx="4712625" cy="66883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곱셈 기호 38"/>
          <p:cNvSpPr/>
          <p:nvPr/>
        </p:nvSpPr>
        <p:spPr>
          <a:xfrm>
            <a:off x="4468009" y="2457510"/>
            <a:ext cx="1916164" cy="66883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9152313" y="3422950"/>
            <a:ext cx="2311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</a:t>
            </a:r>
            <a:r>
              <a:rPr lang="en-US" altLang="ko-KR" b="1" dirty="0"/>
              <a:t>: [ 21 </a:t>
            </a:r>
            <a:r>
              <a:rPr lang="en-US" altLang="ko-KR" b="1" dirty="0">
                <a:solidFill>
                  <a:srgbClr val="0000FF"/>
                </a:solidFill>
              </a:rPr>
              <a:t>22</a:t>
            </a:r>
            <a:r>
              <a:rPr lang="en-US" altLang="ko-KR" b="1" dirty="0"/>
              <a:t> 38 ]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04613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이전 문제인 이진 탐색과 </a:t>
            </a:r>
            <a:r>
              <a:rPr lang="ko-KR" altLang="en-US" dirty="0" err="1"/>
              <a:t>비슷</a:t>
            </a:r>
            <a:r>
              <a:rPr lang="en-US" altLang="ko-KR" dirty="0"/>
              <a:t>, </a:t>
            </a:r>
            <a:r>
              <a:rPr lang="ko-KR" altLang="en-US" dirty="0"/>
              <a:t>하지만 </a:t>
            </a:r>
            <a:r>
              <a:rPr lang="ko-KR" altLang="en-US" b="1" dirty="0"/>
              <a:t>가장 가까운 원소</a:t>
            </a:r>
            <a:r>
              <a:rPr lang="ko-KR" altLang="en-US" dirty="0"/>
              <a:t>를 찾아야 함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이진 탐색 </a:t>
            </a:r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155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2657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9159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5661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21628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38664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5166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1668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8170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26319" y="3284451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29" name="위쪽 화살표 28"/>
          <p:cNvSpPr/>
          <p:nvPr/>
        </p:nvSpPr>
        <p:spPr>
          <a:xfrm>
            <a:off x="6575440" y="3207784"/>
            <a:ext cx="290945" cy="6308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258864" y="3881113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Mid=7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5924474" y="2088178"/>
            <a:ext cx="1584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Start=End=7</a:t>
            </a:r>
            <a:endParaRPr lang="ko-KR" altLang="en-US" b="1" dirty="0"/>
          </a:p>
        </p:txBody>
      </p:sp>
      <p:sp>
        <p:nvSpPr>
          <p:cNvPr id="24" name="직사각형 23"/>
          <p:cNvSpPr/>
          <p:nvPr/>
        </p:nvSpPr>
        <p:spPr>
          <a:xfrm>
            <a:off x="9152313" y="3855967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출력</a:t>
            </a:r>
            <a:r>
              <a:rPr lang="en-US" altLang="ko-KR" b="1" dirty="0"/>
              <a:t>: [ 21 </a:t>
            </a:r>
            <a:r>
              <a:rPr lang="en-US" altLang="ko-KR" b="1" dirty="0">
                <a:solidFill>
                  <a:srgbClr val="FF0000"/>
                </a:solidFill>
              </a:rPr>
              <a:t>21 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  <p:sp>
        <p:nvSpPr>
          <p:cNvPr id="25" name="곱셈 기호 24"/>
          <p:cNvSpPr/>
          <p:nvPr/>
        </p:nvSpPr>
        <p:spPr>
          <a:xfrm>
            <a:off x="7231493" y="2442033"/>
            <a:ext cx="967442" cy="66883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곱셈 기호 33"/>
          <p:cNvSpPr/>
          <p:nvPr/>
        </p:nvSpPr>
        <p:spPr>
          <a:xfrm>
            <a:off x="1058910" y="2431685"/>
            <a:ext cx="4712625" cy="66883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곱셈 기호 38"/>
          <p:cNvSpPr/>
          <p:nvPr/>
        </p:nvSpPr>
        <p:spPr>
          <a:xfrm>
            <a:off x="4468009" y="2457510"/>
            <a:ext cx="1916164" cy="66883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426091" y="4393017"/>
            <a:ext cx="41745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남은 선택지는 </a:t>
            </a:r>
            <a:r>
              <a:rPr lang="en-US" altLang="ko-KR" b="1" dirty="0"/>
              <a:t>2</a:t>
            </a:r>
            <a:r>
              <a:rPr lang="ko-KR" altLang="en-US" b="1" dirty="0"/>
              <a:t>개밖에 없음</a:t>
            </a:r>
            <a:r>
              <a:rPr lang="en-US" altLang="ko-KR" b="1" dirty="0"/>
              <a:t>.(21</a:t>
            </a:r>
            <a:r>
              <a:rPr lang="ko-KR" altLang="en-US" b="1" dirty="0"/>
              <a:t>과 </a:t>
            </a:r>
            <a:r>
              <a:rPr lang="en-US" altLang="ko-KR" b="1" dirty="0"/>
              <a:t>27)</a:t>
            </a:r>
          </a:p>
          <a:p>
            <a:endParaRPr lang="en-US" altLang="ko-KR" b="1" dirty="0"/>
          </a:p>
          <a:p>
            <a:r>
              <a:rPr lang="en-US" altLang="ko-KR" b="1" dirty="0"/>
              <a:t>22-21 &lt; 27-22</a:t>
            </a:r>
            <a:r>
              <a:rPr lang="ko-KR" altLang="en-US" b="1" dirty="0"/>
              <a:t>이므로</a:t>
            </a:r>
            <a:r>
              <a:rPr lang="en-US" altLang="ko-KR" b="1" dirty="0"/>
              <a:t>,</a:t>
            </a:r>
          </a:p>
          <a:p>
            <a:r>
              <a:rPr lang="ko-KR" altLang="en-US" b="1" dirty="0"/>
              <a:t>정답은 </a:t>
            </a:r>
            <a:r>
              <a:rPr lang="en-US" altLang="ko-KR" b="1" dirty="0"/>
              <a:t>21</a:t>
            </a:r>
            <a:endParaRPr lang="ko-KR" altLang="en-US" b="1" dirty="0"/>
          </a:p>
        </p:txBody>
      </p:sp>
      <p:sp>
        <p:nvSpPr>
          <p:cNvPr id="38" name="직사각형 37"/>
          <p:cNvSpPr/>
          <p:nvPr/>
        </p:nvSpPr>
        <p:spPr>
          <a:xfrm>
            <a:off x="9152313" y="3422950"/>
            <a:ext cx="2311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</a:t>
            </a:r>
            <a:r>
              <a:rPr lang="en-US" altLang="ko-KR" b="1" dirty="0"/>
              <a:t>: [ 21 </a:t>
            </a:r>
            <a:r>
              <a:rPr lang="en-US" altLang="ko-KR" b="1" dirty="0">
                <a:solidFill>
                  <a:srgbClr val="0000FF"/>
                </a:solidFill>
              </a:rPr>
              <a:t>22</a:t>
            </a:r>
            <a:r>
              <a:rPr lang="en-US" altLang="ko-KR" b="1" dirty="0"/>
              <a:t> 38 ]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9693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이전 문제인 이진 탐색과 </a:t>
            </a:r>
            <a:r>
              <a:rPr lang="ko-KR" altLang="en-US" dirty="0" err="1"/>
              <a:t>비슷</a:t>
            </a:r>
            <a:r>
              <a:rPr lang="en-US" altLang="ko-KR" dirty="0"/>
              <a:t>, </a:t>
            </a:r>
            <a:r>
              <a:rPr lang="ko-KR" altLang="en-US" dirty="0"/>
              <a:t>하지만 </a:t>
            </a:r>
            <a:r>
              <a:rPr lang="ko-KR" altLang="en-US" b="1" dirty="0"/>
              <a:t>가장 가까운 원소</a:t>
            </a:r>
            <a:r>
              <a:rPr lang="ko-KR" altLang="en-US" dirty="0"/>
              <a:t>를 찾아야 함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이진 탐색 </a:t>
            </a:r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155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2657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9159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5661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21628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152313" y="3422950"/>
            <a:ext cx="239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</a:t>
            </a:r>
            <a:r>
              <a:rPr lang="en-US" altLang="ko-KR" b="1" dirty="0"/>
              <a:t>: [ 21 22 </a:t>
            </a:r>
            <a:r>
              <a:rPr lang="en-US" altLang="ko-KR" b="1" dirty="0">
                <a:solidFill>
                  <a:srgbClr val="0000FF"/>
                </a:solidFill>
              </a:rPr>
              <a:t>38</a:t>
            </a:r>
            <a:r>
              <a:rPr lang="en-US" altLang="ko-KR" b="1" dirty="0"/>
              <a:t> ]</a:t>
            </a:r>
            <a:endParaRPr lang="ko-KR" altLang="en-US" b="1" dirty="0"/>
          </a:p>
        </p:txBody>
      </p:sp>
      <p:sp>
        <p:nvSpPr>
          <p:cNvPr id="25" name="직사각형 24"/>
          <p:cNvSpPr/>
          <p:nvPr/>
        </p:nvSpPr>
        <p:spPr>
          <a:xfrm>
            <a:off x="9152313" y="3855967"/>
            <a:ext cx="2081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출력</a:t>
            </a:r>
            <a:r>
              <a:rPr lang="en-US" altLang="ko-KR" b="1" dirty="0"/>
              <a:t>: [ 21 21 </a:t>
            </a:r>
            <a:r>
              <a:rPr lang="en-US" altLang="ko-KR" b="1" dirty="0">
                <a:solidFill>
                  <a:srgbClr val="FF0000"/>
                </a:solidFill>
              </a:rPr>
              <a:t>29 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538664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5166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1668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8170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26319" y="3284451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22" name="직사각형 21"/>
          <p:cNvSpPr/>
          <p:nvPr/>
        </p:nvSpPr>
        <p:spPr>
          <a:xfrm>
            <a:off x="1557700" y="2038038"/>
            <a:ext cx="1007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Start=0</a:t>
            </a:r>
            <a:endParaRPr lang="ko-KR" altLang="en-US" b="1" dirty="0"/>
          </a:p>
        </p:txBody>
      </p:sp>
      <p:sp>
        <p:nvSpPr>
          <p:cNvPr id="24" name="직사각형 23"/>
          <p:cNvSpPr/>
          <p:nvPr/>
        </p:nvSpPr>
        <p:spPr>
          <a:xfrm>
            <a:off x="7650317" y="2062353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End=9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4056610" y="4342664"/>
            <a:ext cx="41873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38</a:t>
            </a:r>
            <a:r>
              <a:rPr lang="ko-KR" altLang="en-US" b="1" dirty="0"/>
              <a:t>은</a:t>
            </a:r>
            <a:r>
              <a:rPr lang="en-US" altLang="ko-KR" b="1" dirty="0"/>
              <a:t> </a:t>
            </a:r>
            <a:r>
              <a:rPr lang="ko-KR" altLang="en-US" b="1" dirty="0"/>
              <a:t>가장 큰 원소인 </a:t>
            </a:r>
            <a:r>
              <a:rPr lang="en-US" altLang="ko-KR" b="1" dirty="0"/>
              <a:t>29</a:t>
            </a:r>
            <a:r>
              <a:rPr lang="ko-KR" altLang="en-US" b="1" dirty="0"/>
              <a:t>보다도 크므로</a:t>
            </a:r>
            <a:r>
              <a:rPr lang="en-US" altLang="ko-KR" b="1" dirty="0"/>
              <a:t>,</a:t>
            </a:r>
          </a:p>
          <a:p>
            <a:r>
              <a:rPr lang="ko-KR" altLang="en-US" b="1" dirty="0"/>
              <a:t>정답은 </a:t>
            </a:r>
            <a:r>
              <a:rPr lang="en-US" altLang="ko-KR" b="1" dirty="0"/>
              <a:t>29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01685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이진 탐색 </a:t>
            </a:r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543" y="1237699"/>
            <a:ext cx="6270914" cy="521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16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이진 탐색 </a:t>
            </a:r>
            <a:r>
              <a:rPr lang="en-US" altLang="ko-KR" sz="3600" dirty="0" smtClean="0">
                <a:solidFill>
                  <a:schemeClr val="accent1">
                    <a:lumMod val="75000"/>
                  </a:schemeClr>
                </a:solidFill>
              </a:rPr>
              <a:t>2 (bisect</a:t>
            </a:r>
            <a:r>
              <a:rPr lang="ko-KR" altLang="en-US" sz="3600" dirty="0" smtClean="0">
                <a:solidFill>
                  <a:schemeClr val="accent1">
                    <a:lumMod val="75000"/>
                  </a:schemeClr>
                </a:solidFill>
              </a:rPr>
              <a:t>를 이용하는 방법</a:t>
            </a:r>
            <a:r>
              <a:rPr lang="en-US" altLang="ko-KR" sz="36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E526F9-EE3B-405D-BA7C-3B216C8B0E75}"/>
              </a:ext>
            </a:extLst>
          </p:cNvPr>
          <p:cNvSpPr/>
          <p:nvPr/>
        </p:nvSpPr>
        <p:spPr>
          <a:xfrm>
            <a:off x="2471328" y="1039975"/>
            <a:ext cx="94730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</a:t>
            </a:r>
            <a:r>
              <a:rPr lang="ko-KR" altLang="en-US" dirty="0"/>
              <a:t> </a:t>
            </a:r>
            <a:r>
              <a:rPr lang="en-US" altLang="ko-KR" dirty="0"/>
              <a:t>bisect</a:t>
            </a:r>
          </a:p>
          <a:p>
            <a:r>
              <a:rPr lang="en-US" altLang="ko-KR" dirty="0"/>
              <a:t>….</a:t>
            </a:r>
          </a:p>
          <a:p>
            <a:r>
              <a:rPr lang="en-US" altLang="ko-KR" dirty="0" err="1"/>
              <a:t>i</a:t>
            </a:r>
            <a:r>
              <a:rPr lang="en-US" altLang="ko-KR" dirty="0"/>
              <a:t> = </a:t>
            </a:r>
            <a:r>
              <a:rPr lang="en-US" altLang="ko-KR" dirty="0" err="1"/>
              <a:t>bisect_left</a:t>
            </a:r>
            <a:r>
              <a:rPr lang="en-US" altLang="ko-KR" dirty="0"/>
              <a:t>(</a:t>
            </a:r>
            <a:r>
              <a:rPr lang="en-US" altLang="ko-KR" dirty="0" err="1"/>
              <a:t>l,x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위의 구문을 통해 </a:t>
            </a:r>
            <a:r>
              <a:rPr lang="en-US" altLang="ko-KR" dirty="0"/>
              <a:t> </a:t>
            </a:r>
            <a:r>
              <a:rPr lang="ko-KR" altLang="en-US" dirty="0"/>
              <a:t>정렬된 리스트 </a:t>
            </a:r>
            <a:r>
              <a:rPr lang="en-US" altLang="ko-KR" dirty="0"/>
              <a:t>l</a:t>
            </a:r>
            <a:r>
              <a:rPr lang="ko-KR" altLang="en-US" dirty="0"/>
              <a:t>에서 </a:t>
            </a:r>
            <a:r>
              <a:rPr lang="en-US" altLang="ko-KR" dirty="0"/>
              <a:t>x</a:t>
            </a:r>
            <a:r>
              <a:rPr lang="ko-KR" altLang="en-US" dirty="0"/>
              <a:t>라는 값이 들어갈 위치를 찾을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</a:t>
            </a:r>
            <a:r>
              <a:rPr lang="en-US" altLang="ko-KR" dirty="0" err="1"/>
              <a:t>bisect_left</a:t>
            </a:r>
            <a:r>
              <a:rPr lang="en-US" altLang="ko-KR" dirty="0"/>
              <a:t> </a:t>
            </a:r>
            <a:r>
              <a:rPr lang="ko-KR" altLang="en-US" dirty="0"/>
              <a:t>함수는 </a:t>
            </a:r>
            <a:r>
              <a:rPr lang="en-US" altLang="ko-KR" dirty="0"/>
              <a:t>x</a:t>
            </a:r>
            <a:r>
              <a:rPr lang="ko-KR" altLang="en-US" dirty="0"/>
              <a:t>와 같은 값들이 있을 때 그 중 가장 작은 인덱스를 반환하며</a:t>
            </a:r>
            <a:endParaRPr lang="en-US" altLang="ko-KR" dirty="0"/>
          </a:p>
          <a:p>
            <a:r>
              <a:rPr lang="en-US" altLang="ko-KR" dirty="0" err="1"/>
              <a:t>bisect_right</a:t>
            </a:r>
            <a:r>
              <a:rPr lang="en-US" altLang="ko-KR" dirty="0"/>
              <a:t> </a:t>
            </a:r>
            <a:r>
              <a:rPr lang="ko-KR" altLang="en-US" dirty="0"/>
              <a:t>함수는 가장 큰 인덱스를 반환합니다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bisect_left</a:t>
            </a:r>
            <a:r>
              <a:rPr lang="en-US" altLang="ko-KR" dirty="0"/>
              <a:t>: l[i-1]&lt;x&lt;=l[</a:t>
            </a:r>
            <a:r>
              <a:rPr lang="en-US" altLang="ko-KR" dirty="0" err="1"/>
              <a:t>i</a:t>
            </a:r>
            <a:r>
              <a:rPr lang="en-US" altLang="ko-KR" dirty="0"/>
              <a:t>] if </a:t>
            </a:r>
            <a:r>
              <a:rPr lang="en-US" altLang="ko-KR" dirty="0" err="1"/>
              <a:t>i</a:t>
            </a:r>
            <a:r>
              <a:rPr lang="en-US" altLang="ko-KR" dirty="0"/>
              <a:t>!=0 ,	</a:t>
            </a:r>
            <a:r>
              <a:rPr lang="en-US" altLang="ko-KR" dirty="0" err="1"/>
              <a:t>bisect_right</a:t>
            </a:r>
            <a:r>
              <a:rPr lang="en-US" altLang="ko-KR" dirty="0"/>
              <a:t>: l[</a:t>
            </a:r>
            <a:r>
              <a:rPr lang="en-US" altLang="ko-KR" dirty="0" err="1"/>
              <a:t>i</a:t>
            </a:r>
            <a:r>
              <a:rPr lang="en-US" altLang="ko-KR" dirty="0"/>
              <a:t>]&lt;=x&lt;l[i+1] if </a:t>
            </a:r>
            <a:r>
              <a:rPr lang="en-US" altLang="ko-KR" dirty="0" err="1"/>
              <a:t>i</a:t>
            </a:r>
            <a:r>
              <a:rPr lang="en-US" altLang="ko-KR" dirty="0"/>
              <a:t>!=</a:t>
            </a:r>
            <a:r>
              <a:rPr lang="en-US" altLang="ko-KR" dirty="0" err="1"/>
              <a:t>len</a:t>
            </a:r>
            <a:r>
              <a:rPr lang="en-US" altLang="ko-KR" dirty="0"/>
              <a:t>(l)-1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542D800-972A-40B8-8822-DC14C2F68A26}"/>
              </a:ext>
            </a:extLst>
          </p:cNvPr>
          <p:cNvGraphicFramePr>
            <a:graphicFrameLocks noGrp="1"/>
          </p:cNvGraphicFramePr>
          <p:nvPr/>
        </p:nvGraphicFramePr>
        <p:xfrm>
          <a:off x="3054805" y="4327940"/>
          <a:ext cx="6343610" cy="58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361">
                  <a:extLst>
                    <a:ext uri="{9D8B030D-6E8A-4147-A177-3AD203B41FA5}">
                      <a16:colId xmlns:a16="http://schemas.microsoft.com/office/drawing/2014/main" val="68769189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4122720222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48285211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2055895824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2538633938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2245200295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2026565731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305153621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2022370333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1847534428"/>
                    </a:ext>
                  </a:extLst>
                </a:gridCol>
              </a:tblGrid>
              <a:tr h="585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72541"/>
                  </a:ext>
                </a:extLst>
              </a:tr>
            </a:tbl>
          </a:graphicData>
        </a:graphic>
      </p:graphicFrame>
      <p:sp>
        <p:nvSpPr>
          <p:cNvPr id="6" name="아래쪽 화살표 11">
            <a:extLst>
              <a:ext uri="{FF2B5EF4-FFF2-40B4-BE49-F238E27FC236}">
                <a16:creationId xmlns:a16="http://schemas.microsoft.com/office/drawing/2014/main" id="{3B38785C-AE2B-4680-97EF-EDCD50FF241D}"/>
              </a:ext>
            </a:extLst>
          </p:cNvPr>
          <p:cNvSpPr/>
          <p:nvPr/>
        </p:nvSpPr>
        <p:spPr>
          <a:xfrm>
            <a:off x="5752768" y="3805502"/>
            <a:ext cx="343231" cy="4481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789729-2B24-4C52-BF3F-6BF89D4A8D70}"/>
              </a:ext>
            </a:extLst>
          </p:cNvPr>
          <p:cNvSpPr txBox="1"/>
          <p:nvPr/>
        </p:nvSpPr>
        <p:spPr>
          <a:xfrm>
            <a:off x="5149707" y="5408078"/>
            <a:ext cx="2153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bisect_left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l,x</a:t>
            </a:r>
            <a:r>
              <a:rPr lang="en-US" altLang="ko-KR" sz="1600" dirty="0"/>
              <a:t>) : 4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6F592B-F602-4F43-8363-B309EA0D9EDC}"/>
              </a:ext>
            </a:extLst>
          </p:cNvPr>
          <p:cNvSpPr txBox="1"/>
          <p:nvPr/>
        </p:nvSpPr>
        <p:spPr>
          <a:xfrm>
            <a:off x="5437428" y="5062345"/>
            <a:ext cx="1317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x = 8 </a:t>
            </a:r>
            <a:r>
              <a:rPr lang="en-US" altLang="ko-KR" sz="1600" dirty="0" smtClean="0"/>
              <a:t>or 9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89729-2B24-4C52-BF3F-6BF89D4A8D70}"/>
              </a:ext>
            </a:extLst>
          </p:cNvPr>
          <p:cNvSpPr txBox="1"/>
          <p:nvPr/>
        </p:nvSpPr>
        <p:spPr>
          <a:xfrm>
            <a:off x="5149707" y="5820307"/>
            <a:ext cx="2577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bisect_right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l,x</a:t>
            </a:r>
            <a:r>
              <a:rPr lang="en-US" altLang="ko-KR" sz="1600" dirty="0"/>
              <a:t>) : 3 or 4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1634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이전 문제인 이진 탐색과 </a:t>
            </a:r>
            <a:r>
              <a:rPr lang="ko-KR" altLang="en-US" dirty="0" err="1"/>
              <a:t>비슷</a:t>
            </a:r>
            <a:r>
              <a:rPr lang="en-US" altLang="ko-KR" dirty="0"/>
              <a:t>, </a:t>
            </a:r>
            <a:r>
              <a:rPr lang="ko-KR" altLang="en-US" dirty="0"/>
              <a:t>하지만 </a:t>
            </a:r>
            <a:r>
              <a:rPr lang="ko-KR" altLang="en-US" b="1" dirty="0"/>
              <a:t>가장 가까운 원소</a:t>
            </a:r>
            <a:r>
              <a:rPr lang="ko-KR" altLang="en-US" dirty="0"/>
              <a:t>를 찾아야 함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이진 탐색 </a:t>
            </a:r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155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2657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9159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5661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21628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152313" y="3422950"/>
            <a:ext cx="239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</a:t>
            </a:r>
            <a:r>
              <a:rPr lang="en-US" altLang="ko-KR" b="1" dirty="0"/>
              <a:t>: [ </a:t>
            </a:r>
            <a:r>
              <a:rPr lang="en-US" altLang="ko-KR" b="1" dirty="0">
                <a:solidFill>
                  <a:srgbClr val="0000FF"/>
                </a:solidFill>
              </a:rPr>
              <a:t>21</a:t>
            </a:r>
            <a:r>
              <a:rPr lang="en-US" altLang="ko-KR" b="1" dirty="0"/>
              <a:t> 22 38 ]</a:t>
            </a:r>
            <a:endParaRPr lang="ko-KR" altLang="en-US" b="1" dirty="0"/>
          </a:p>
        </p:txBody>
      </p:sp>
      <p:sp>
        <p:nvSpPr>
          <p:cNvPr id="25" name="직사각형 24"/>
          <p:cNvSpPr/>
          <p:nvPr/>
        </p:nvSpPr>
        <p:spPr>
          <a:xfrm>
            <a:off x="9152313" y="3855967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출력</a:t>
            </a:r>
            <a:r>
              <a:rPr lang="en-US" altLang="ko-KR" b="1" dirty="0"/>
              <a:t>: [ ]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538664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5166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1668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8170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26319" y="3284451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1857668" y="3284451"/>
            <a:ext cx="1072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Left = 0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7033001" y="3284451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Right = 8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79886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accent1">
                    <a:lumMod val="75000"/>
                  </a:schemeClr>
                </a:solidFill>
              </a:rPr>
              <a:t>이진 탐색 </a:t>
            </a:r>
            <a:r>
              <a:rPr lang="en-US" altLang="ko-KR" sz="3600" dirty="0" smtClean="0">
                <a:solidFill>
                  <a:schemeClr val="accent1">
                    <a:lumMod val="75000"/>
                  </a:schemeClr>
                </a:solidFill>
              </a:rPr>
              <a:t>2 (bisect</a:t>
            </a:r>
            <a:r>
              <a:rPr lang="ko-KR" altLang="en-US" sz="3600" dirty="0" smtClean="0">
                <a:solidFill>
                  <a:schemeClr val="accent1">
                    <a:lumMod val="75000"/>
                  </a:schemeClr>
                </a:solidFill>
              </a:rPr>
              <a:t>를 이용하는 방법</a:t>
            </a:r>
            <a:r>
              <a:rPr lang="en-US" altLang="ko-KR" sz="36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altLang="ko-KR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16"/>
          <p:cNvSpPr txBox="1"/>
          <p:nvPr/>
        </p:nvSpPr>
        <p:spPr>
          <a:xfrm>
            <a:off x="6444660" y="3784600"/>
            <a:ext cx="2293836" cy="30980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/>
              <a:t>여기에 코드를 추가하세요</a:t>
            </a:r>
            <a:endParaRPr lang="ko-KR" altLang="en-US" sz="1400" dirty="0"/>
          </a:p>
        </p:txBody>
      </p:sp>
      <p:sp>
        <p:nvSpPr>
          <p:cNvPr id="10" name="TextBox 16"/>
          <p:cNvSpPr txBox="1"/>
          <p:nvPr/>
        </p:nvSpPr>
        <p:spPr>
          <a:xfrm>
            <a:off x="4615860" y="4094404"/>
            <a:ext cx="2423767" cy="30777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/>
              <a:t>여기에 코드를 추가하세요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217" y="1179447"/>
            <a:ext cx="5657159" cy="521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75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연결선 57"/>
          <p:cNvCxnSpPr>
            <a:stCxn id="38" idx="6"/>
            <a:endCxn id="45" idx="2"/>
          </p:cNvCxnSpPr>
          <p:nvPr/>
        </p:nvCxnSpPr>
        <p:spPr>
          <a:xfrm>
            <a:off x="9202895" y="4687657"/>
            <a:ext cx="326926" cy="9003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203045" y="4354591"/>
            <a:ext cx="3974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/>
                </a:solidFill>
              </a:rPr>
              <a:t>3</a:t>
            </a:r>
            <a:endParaRPr lang="ko-KR" altLang="en-US" b="1" dirty="0">
              <a:solidFill>
                <a:schemeClr val="bg2"/>
              </a:solidFill>
            </a:endParaRPr>
          </a:p>
        </p:txBody>
      </p:sp>
      <p:cxnSp>
        <p:nvCxnSpPr>
          <p:cNvPr id="42" name="직선 연결선 41"/>
          <p:cNvCxnSpPr>
            <a:stCxn id="37" idx="3"/>
          </p:cNvCxnSpPr>
          <p:nvPr/>
        </p:nvCxnSpPr>
        <p:spPr>
          <a:xfrm flipH="1">
            <a:off x="7343176" y="4894171"/>
            <a:ext cx="310515" cy="644979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40" idx="7"/>
            <a:endCxn id="45" idx="3"/>
          </p:cNvCxnSpPr>
          <p:nvPr/>
        </p:nvCxnSpPr>
        <p:spPr>
          <a:xfrm flipV="1">
            <a:off x="8779399" y="4923584"/>
            <a:ext cx="846992" cy="643619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38" idx="4"/>
          </p:cNvCxnSpPr>
          <p:nvPr/>
        </p:nvCxnSpPr>
        <p:spPr>
          <a:xfrm flipH="1">
            <a:off x="8661862" y="5008576"/>
            <a:ext cx="211321" cy="530574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806909" y="4980523"/>
            <a:ext cx="3974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/>
                </a:solidFill>
              </a:rPr>
              <a:t>9</a:t>
            </a:r>
            <a:endParaRPr lang="ko-KR" altLang="en-US" b="1" dirty="0">
              <a:solidFill>
                <a:schemeClr val="bg2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298072" y="5082459"/>
            <a:ext cx="3974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/>
                </a:solidFill>
              </a:rPr>
              <a:t>5</a:t>
            </a:r>
            <a:endParaRPr lang="ko-KR" altLang="en-US" b="1" dirty="0">
              <a:solidFill>
                <a:schemeClr val="bg2"/>
              </a:solidFill>
            </a:endParaRPr>
          </a:p>
        </p:txBody>
      </p:sp>
      <p:cxnSp>
        <p:nvCxnSpPr>
          <p:cNvPr id="46" name="직선 연결선 45"/>
          <p:cNvCxnSpPr>
            <a:endCxn id="45" idx="1"/>
          </p:cNvCxnSpPr>
          <p:nvPr/>
        </p:nvCxnSpPr>
        <p:spPr>
          <a:xfrm>
            <a:off x="8853182" y="3712102"/>
            <a:ext cx="773209" cy="75763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3530511" y="3314696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777303" y="4346327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763653" y="4366737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117879" y="5473208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436727" y="5473208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cxnSp>
        <p:nvCxnSpPr>
          <p:cNvPr id="5" name="직선 연결선 4"/>
          <p:cNvCxnSpPr>
            <a:stCxn id="3" idx="3"/>
          </p:cNvCxnSpPr>
          <p:nvPr/>
        </p:nvCxnSpPr>
        <p:spPr>
          <a:xfrm flipH="1">
            <a:off x="3223586" y="3862540"/>
            <a:ext cx="403495" cy="510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3"/>
          </p:cNvCxnSpPr>
          <p:nvPr/>
        </p:nvCxnSpPr>
        <p:spPr>
          <a:xfrm flipH="1">
            <a:off x="2563358" y="4894171"/>
            <a:ext cx="310515" cy="644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7" idx="5"/>
            <a:endCxn id="10" idx="0"/>
          </p:cNvCxnSpPr>
          <p:nvPr/>
        </p:nvCxnSpPr>
        <p:spPr>
          <a:xfrm>
            <a:off x="3340157" y="4894171"/>
            <a:ext cx="426282" cy="5790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endCxn id="8" idx="0"/>
          </p:cNvCxnSpPr>
          <p:nvPr/>
        </p:nvCxnSpPr>
        <p:spPr>
          <a:xfrm>
            <a:off x="3999581" y="3956535"/>
            <a:ext cx="93784" cy="4102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750003" y="4375740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cxnSp>
        <p:nvCxnSpPr>
          <p:cNvPr id="22" name="직선 연결선 21"/>
          <p:cNvCxnSpPr>
            <a:endCxn id="19" idx="1"/>
          </p:cNvCxnSpPr>
          <p:nvPr/>
        </p:nvCxnSpPr>
        <p:spPr>
          <a:xfrm>
            <a:off x="4189935" y="3791574"/>
            <a:ext cx="656638" cy="6781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0" idx="7"/>
            <a:endCxn id="19" idx="3"/>
          </p:cNvCxnSpPr>
          <p:nvPr/>
        </p:nvCxnSpPr>
        <p:spPr>
          <a:xfrm flipV="1">
            <a:off x="3999581" y="4923584"/>
            <a:ext cx="846992" cy="643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0" idx="2"/>
            <a:endCxn id="9" idx="6"/>
          </p:cNvCxnSpPr>
          <p:nvPr/>
        </p:nvCxnSpPr>
        <p:spPr>
          <a:xfrm flipH="1">
            <a:off x="2777303" y="5794128"/>
            <a:ext cx="6594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8" idx="4"/>
          </p:cNvCxnSpPr>
          <p:nvPr/>
        </p:nvCxnSpPr>
        <p:spPr>
          <a:xfrm flipH="1">
            <a:off x="3882044" y="5008576"/>
            <a:ext cx="211321" cy="53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42706" y="5775649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169297" y="5127358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388223" y="4814357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027091" y="4980523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762188" y="3997405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073693" y="3886378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677783" y="3862540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518254" y="5082459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  <p:cxnSp>
        <p:nvCxnSpPr>
          <p:cNvPr id="30" name="직선 연결선 29"/>
          <p:cNvCxnSpPr>
            <a:stCxn id="8" idx="6"/>
            <a:endCxn id="19" idx="2"/>
          </p:cNvCxnSpPr>
          <p:nvPr/>
        </p:nvCxnSpPr>
        <p:spPr>
          <a:xfrm>
            <a:off x="4423077" y="4687657"/>
            <a:ext cx="326926" cy="90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23227" y="4354591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MST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최소 신장 트리를 구하고</a:t>
            </a:r>
            <a:r>
              <a:rPr lang="en-US" altLang="ko-KR" dirty="0"/>
              <a:t>, </a:t>
            </a:r>
            <a:r>
              <a:rPr lang="ko-KR" altLang="en-US" dirty="0"/>
              <a:t>그 가중치의 합을 출력하는 프로그램을 작성합니다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Graph</a:t>
            </a:r>
            <a:r>
              <a:rPr lang="ko-KR" altLang="en-US" dirty="0"/>
              <a:t> </a:t>
            </a:r>
            <a:r>
              <a:rPr lang="en-US" altLang="ko-KR" dirty="0"/>
              <a:t>+ Greedy!</a:t>
            </a:r>
          </a:p>
          <a:p>
            <a:endParaRPr lang="en-US" altLang="ko-KR" dirty="0"/>
          </a:p>
          <a:p>
            <a:r>
              <a:rPr lang="ko-KR" altLang="en-US" dirty="0"/>
              <a:t>두 가지 방법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Prim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Kruskal</a:t>
            </a:r>
            <a:endParaRPr lang="en-US" altLang="ko-KR" dirty="0"/>
          </a:p>
        </p:txBody>
      </p:sp>
      <p:sp>
        <p:nvSpPr>
          <p:cNvPr id="36" name="타원 35"/>
          <p:cNvSpPr/>
          <p:nvPr/>
        </p:nvSpPr>
        <p:spPr>
          <a:xfrm>
            <a:off x="8310329" y="3314696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A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557121" y="4346327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B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8543471" y="4366737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C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897697" y="5473208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E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8216545" y="5473208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F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cxnSp>
        <p:nvCxnSpPr>
          <p:cNvPr id="41" name="직선 연결선 40"/>
          <p:cNvCxnSpPr>
            <a:stCxn id="36" idx="3"/>
          </p:cNvCxnSpPr>
          <p:nvPr/>
        </p:nvCxnSpPr>
        <p:spPr>
          <a:xfrm flipH="1">
            <a:off x="8003404" y="3862540"/>
            <a:ext cx="403495" cy="5104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7" idx="5"/>
            <a:endCxn id="40" idx="0"/>
          </p:cNvCxnSpPr>
          <p:nvPr/>
        </p:nvCxnSpPr>
        <p:spPr>
          <a:xfrm>
            <a:off x="8119975" y="4894171"/>
            <a:ext cx="426282" cy="57903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endCxn id="38" idx="0"/>
          </p:cNvCxnSpPr>
          <p:nvPr/>
        </p:nvCxnSpPr>
        <p:spPr>
          <a:xfrm>
            <a:off x="8759398" y="3913664"/>
            <a:ext cx="113785" cy="45307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9529821" y="4375740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D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cxnSp>
        <p:nvCxnSpPr>
          <p:cNvPr id="48" name="직선 연결선 47"/>
          <p:cNvCxnSpPr>
            <a:stCxn id="40" idx="2"/>
            <a:endCxn id="39" idx="6"/>
          </p:cNvCxnSpPr>
          <p:nvPr/>
        </p:nvCxnSpPr>
        <p:spPr>
          <a:xfrm flipH="1">
            <a:off x="7557121" y="5794128"/>
            <a:ext cx="65942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722524" y="5775649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3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949115" y="5127358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2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168041" y="4814357"/>
            <a:ext cx="3974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/>
                </a:solidFill>
              </a:rPr>
              <a:t>6</a:t>
            </a:r>
            <a:endParaRPr lang="ko-KR" altLang="en-US" b="1" dirty="0">
              <a:solidFill>
                <a:schemeClr val="bg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542006" y="3997405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1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853511" y="3886378"/>
            <a:ext cx="3974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4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57601" y="3862540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2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5640131" y="4288203"/>
            <a:ext cx="1163782" cy="8954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311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3606708" y="1318846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853500" y="2350477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839850" y="2370887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194076" y="3477358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512924" y="3477358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cxnSp>
        <p:nvCxnSpPr>
          <p:cNvPr id="5" name="직선 연결선 4"/>
          <p:cNvCxnSpPr>
            <a:stCxn id="3" idx="3"/>
          </p:cNvCxnSpPr>
          <p:nvPr/>
        </p:nvCxnSpPr>
        <p:spPr>
          <a:xfrm flipH="1">
            <a:off x="3299783" y="1866690"/>
            <a:ext cx="403495" cy="510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3"/>
          </p:cNvCxnSpPr>
          <p:nvPr/>
        </p:nvCxnSpPr>
        <p:spPr>
          <a:xfrm flipH="1">
            <a:off x="2639555" y="2898321"/>
            <a:ext cx="310515" cy="644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7" idx="5"/>
            <a:endCxn id="10" idx="0"/>
          </p:cNvCxnSpPr>
          <p:nvPr/>
        </p:nvCxnSpPr>
        <p:spPr>
          <a:xfrm>
            <a:off x="3416354" y="2898321"/>
            <a:ext cx="426282" cy="5790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endCxn id="8" idx="0"/>
          </p:cNvCxnSpPr>
          <p:nvPr/>
        </p:nvCxnSpPr>
        <p:spPr>
          <a:xfrm>
            <a:off x="4075778" y="1960685"/>
            <a:ext cx="93784" cy="4102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826200" y="2379890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cxnSp>
        <p:nvCxnSpPr>
          <p:cNvPr id="22" name="직선 연결선 21"/>
          <p:cNvCxnSpPr>
            <a:endCxn id="19" idx="1"/>
          </p:cNvCxnSpPr>
          <p:nvPr/>
        </p:nvCxnSpPr>
        <p:spPr>
          <a:xfrm>
            <a:off x="4266132" y="1795724"/>
            <a:ext cx="656638" cy="6781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0" idx="7"/>
            <a:endCxn id="19" idx="3"/>
          </p:cNvCxnSpPr>
          <p:nvPr/>
        </p:nvCxnSpPr>
        <p:spPr>
          <a:xfrm flipV="1">
            <a:off x="4075778" y="2927734"/>
            <a:ext cx="846992" cy="643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0" idx="2"/>
            <a:endCxn id="9" idx="6"/>
          </p:cNvCxnSpPr>
          <p:nvPr/>
        </p:nvCxnSpPr>
        <p:spPr>
          <a:xfrm flipH="1">
            <a:off x="2853500" y="3798278"/>
            <a:ext cx="6594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8" idx="4"/>
          </p:cNvCxnSpPr>
          <p:nvPr/>
        </p:nvCxnSpPr>
        <p:spPr>
          <a:xfrm flipH="1">
            <a:off x="3958241" y="3012726"/>
            <a:ext cx="211321" cy="53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18903" y="4056611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245494" y="3131508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464420" y="2818507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103288" y="2984673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838385" y="2001555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149890" y="1890528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753980" y="1866690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594451" y="3316174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762657" y="1270433"/>
            <a:ext cx="58098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Prim Algorithm &gt; </a:t>
            </a:r>
            <a:r>
              <a:rPr lang="ko-KR" altLang="en-US" dirty="0"/>
              <a:t>의 </a:t>
            </a:r>
            <a:r>
              <a:rPr lang="en-US" altLang="ko-KR" dirty="0"/>
              <a:t>Idea: </a:t>
            </a:r>
            <a:r>
              <a:rPr lang="ko-KR" altLang="en-US" dirty="0"/>
              <a:t>확장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어느 한 정점에서 시작해서</a:t>
            </a:r>
            <a:r>
              <a:rPr lang="en-US" altLang="ko-KR" dirty="0"/>
              <a:t> </a:t>
            </a:r>
            <a:r>
              <a:rPr lang="ko-KR" altLang="en-US" dirty="0"/>
              <a:t>그 정점과 연결된 노드 중에</a:t>
            </a:r>
            <a:r>
              <a:rPr lang="en-US" altLang="ko-KR" dirty="0"/>
              <a:t> </a:t>
            </a:r>
            <a:r>
              <a:rPr lang="ko-KR" altLang="en-US" dirty="0"/>
              <a:t>가장 연결 비용이 작은 것을 연결</a:t>
            </a:r>
            <a:r>
              <a:rPr lang="en-US" altLang="ko-KR" dirty="0"/>
              <a:t>!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간선의 가중치로 우선순위 큐를 만든다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우선순위 큐에서 나온 간선의 필요성 확인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이미 연결된 두 정점이라면 이 간선도 </a:t>
            </a:r>
            <a:r>
              <a:rPr lang="ko-KR" altLang="en-US" dirty="0" err="1">
                <a:sym typeface="Wingdings" panose="05000000000000000000" pitchFamily="2" charset="2"/>
              </a:rPr>
              <a:t>필요없다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가장 작은 걸 연결하다 보면 전체 합도 가장 작을 것</a:t>
            </a:r>
            <a:r>
              <a:rPr lang="en-US" altLang="ko-KR" dirty="0"/>
              <a:t>!</a:t>
            </a:r>
            <a:endParaRPr lang="ko-KR" altLang="en-US" dirty="0"/>
          </a:p>
        </p:txBody>
      </p:sp>
      <p:cxnSp>
        <p:nvCxnSpPr>
          <p:cNvPr id="30" name="직선 연결선 29"/>
          <p:cNvCxnSpPr>
            <a:stCxn id="8" idx="6"/>
            <a:endCxn id="19" idx="2"/>
          </p:cNvCxnSpPr>
          <p:nvPr/>
        </p:nvCxnSpPr>
        <p:spPr>
          <a:xfrm>
            <a:off x="4499274" y="2691807"/>
            <a:ext cx="326926" cy="90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99424" y="2358741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MST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239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>
          <a:xfrm>
            <a:off x="3835376" y="2001555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5885797" y="1037399"/>
          <a:ext cx="5625543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98106">
                  <a:extLst>
                    <a:ext uri="{9D8B030D-6E8A-4147-A177-3AD203B41FA5}">
                      <a16:colId xmlns:a16="http://schemas.microsoft.com/office/drawing/2014/main" val="525748871"/>
                    </a:ext>
                  </a:extLst>
                </a:gridCol>
                <a:gridCol w="632491">
                  <a:extLst>
                    <a:ext uri="{9D8B030D-6E8A-4147-A177-3AD203B41FA5}">
                      <a16:colId xmlns:a16="http://schemas.microsoft.com/office/drawing/2014/main" val="3585673267"/>
                    </a:ext>
                  </a:extLst>
                </a:gridCol>
                <a:gridCol w="632491">
                  <a:extLst>
                    <a:ext uri="{9D8B030D-6E8A-4147-A177-3AD203B41FA5}">
                      <a16:colId xmlns:a16="http://schemas.microsoft.com/office/drawing/2014/main" val="4128108695"/>
                    </a:ext>
                  </a:extLst>
                </a:gridCol>
                <a:gridCol w="632491">
                  <a:extLst>
                    <a:ext uri="{9D8B030D-6E8A-4147-A177-3AD203B41FA5}">
                      <a16:colId xmlns:a16="http://schemas.microsoft.com/office/drawing/2014/main" val="2376787372"/>
                    </a:ext>
                  </a:extLst>
                </a:gridCol>
                <a:gridCol w="632491">
                  <a:extLst>
                    <a:ext uri="{9D8B030D-6E8A-4147-A177-3AD203B41FA5}">
                      <a16:colId xmlns:a16="http://schemas.microsoft.com/office/drawing/2014/main" val="2102887983"/>
                    </a:ext>
                  </a:extLst>
                </a:gridCol>
                <a:gridCol w="632491">
                  <a:extLst>
                    <a:ext uri="{9D8B030D-6E8A-4147-A177-3AD203B41FA5}">
                      <a16:colId xmlns:a16="http://schemas.microsoft.com/office/drawing/2014/main" val="2730220152"/>
                    </a:ext>
                  </a:extLst>
                </a:gridCol>
                <a:gridCol w="632491">
                  <a:extLst>
                    <a:ext uri="{9D8B030D-6E8A-4147-A177-3AD203B41FA5}">
                      <a16:colId xmlns:a16="http://schemas.microsoft.com/office/drawing/2014/main" val="3553069006"/>
                    </a:ext>
                  </a:extLst>
                </a:gridCol>
                <a:gridCol w="632491">
                  <a:extLst>
                    <a:ext uri="{9D8B030D-6E8A-4147-A177-3AD203B41FA5}">
                      <a16:colId xmlns:a16="http://schemas.microsoft.com/office/drawing/2014/main" val="146023875"/>
                    </a:ext>
                  </a:extLst>
                </a:gridCol>
              </a:tblGrid>
              <a:tr h="3100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간선목록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(4,B)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(1,C)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(2,D)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275341"/>
                  </a:ext>
                </a:extLst>
              </a:tr>
              <a:tr h="3100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연결완료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022273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5885797" y="1811600"/>
          <a:ext cx="5625543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98106">
                  <a:extLst>
                    <a:ext uri="{9D8B030D-6E8A-4147-A177-3AD203B41FA5}">
                      <a16:colId xmlns:a16="http://schemas.microsoft.com/office/drawing/2014/main" val="525748871"/>
                    </a:ext>
                  </a:extLst>
                </a:gridCol>
                <a:gridCol w="632491">
                  <a:extLst>
                    <a:ext uri="{9D8B030D-6E8A-4147-A177-3AD203B41FA5}">
                      <a16:colId xmlns:a16="http://schemas.microsoft.com/office/drawing/2014/main" val="3585673267"/>
                    </a:ext>
                  </a:extLst>
                </a:gridCol>
                <a:gridCol w="632491">
                  <a:extLst>
                    <a:ext uri="{9D8B030D-6E8A-4147-A177-3AD203B41FA5}">
                      <a16:colId xmlns:a16="http://schemas.microsoft.com/office/drawing/2014/main" val="4128108695"/>
                    </a:ext>
                  </a:extLst>
                </a:gridCol>
                <a:gridCol w="632491">
                  <a:extLst>
                    <a:ext uri="{9D8B030D-6E8A-4147-A177-3AD203B41FA5}">
                      <a16:colId xmlns:a16="http://schemas.microsoft.com/office/drawing/2014/main" val="2376787372"/>
                    </a:ext>
                  </a:extLst>
                </a:gridCol>
                <a:gridCol w="632491">
                  <a:extLst>
                    <a:ext uri="{9D8B030D-6E8A-4147-A177-3AD203B41FA5}">
                      <a16:colId xmlns:a16="http://schemas.microsoft.com/office/drawing/2014/main" val="2102887983"/>
                    </a:ext>
                  </a:extLst>
                </a:gridCol>
                <a:gridCol w="632491">
                  <a:extLst>
                    <a:ext uri="{9D8B030D-6E8A-4147-A177-3AD203B41FA5}">
                      <a16:colId xmlns:a16="http://schemas.microsoft.com/office/drawing/2014/main" val="2730220152"/>
                    </a:ext>
                  </a:extLst>
                </a:gridCol>
                <a:gridCol w="632491">
                  <a:extLst>
                    <a:ext uri="{9D8B030D-6E8A-4147-A177-3AD203B41FA5}">
                      <a16:colId xmlns:a16="http://schemas.microsoft.com/office/drawing/2014/main" val="3553069006"/>
                    </a:ext>
                  </a:extLst>
                </a:gridCol>
                <a:gridCol w="632491">
                  <a:extLst>
                    <a:ext uri="{9D8B030D-6E8A-4147-A177-3AD203B41FA5}">
                      <a16:colId xmlns:a16="http://schemas.microsoft.com/office/drawing/2014/main" val="146023875"/>
                    </a:ext>
                  </a:extLst>
                </a:gridCol>
              </a:tblGrid>
              <a:tr h="3100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간선목록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(4,B)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(2,D)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(3,D)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(9,F)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275341"/>
                  </a:ext>
                </a:extLst>
              </a:tr>
              <a:tr h="3100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연결완료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022273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5885797" y="2594777"/>
          <a:ext cx="5625543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98106">
                  <a:extLst>
                    <a:ext uri="{9D8B030D-6E8A-4147-A177-3AD203B41FA5}">
                      <a16:colId xmlns:a16="http://schemas.microsoft.com/office/drawing/2014/main" val="525748871"/>
                    </a:ext>
                  </a:extLst>
                </a:gridCol>
                <a:gridCol w="632491">
                  <a:extLst>
                    <a:ext uri="{9D8B030D-6E8A-4147-A177-3AD203B41FA5}">
                      <a16:colId xmlns:a16="http://schemas.microsoft.com/office/drawing/2014/main" val="3585673267"/>
                    </a:ext>
                  </a:extLst>
                </a:gridCol>
                <a:gridCol w="632491">
                  <a:extLst>
                    <a:ext uri="{9D8B030D-6E8A-4147-A177-3AD203B41FA5}">
                      <a16:colId xmlns:a16="http://schemas.microsoft.com/office/drawing/2014/main" val="4128108695"/>
                    </a:ext>
                  </a:extLst>
                </a:gridCol>
                <a:gridCol w="632491">
                  <a:extLst>
                    <a:ext uri="{9D8B030D-6E8A-4147-A177-3AD203B41FA5}">
                      <a16:colId xmlns:a16="http://schemas.microsoft.com/office/drawing/2014/main" val="2376787372"/>
                    </a:ext>
                  </a:extLst>
                </a:gridCol>
                <a:gridCol w="632491">
                  <a:extLst>
                    <a:ext uri="{9D8B030D-6E8A-4147-A177-3AD203B41FA5}">
                      <a16:colId xmlns:a16="http://schemas.microsoft.com/office/drawing/2014/main" val="2102887983"/>
                    </a:ext>
                  </a:extLst>
                </a:gridCol>
                <a:gridCol w="632491">
                  <a:extLst>
                    <a:ext uri="{9D8B030D-6E8A-4147-A177-3AD203B41FA5}">
                      <a16:colId xmlns:a16="http://schemas.microsoft.com/office/drawing/2014/main" val="2730220152"/>
                    </a:ext>
                  </a:extLst>
                </a:gridCol>
                <a:gridCol w="632491">
                  <a:extLst>
                    <a:ext uri="{9D8B030D-6E8A-4147-A177-3AD203B41FA5}">
                      <a16:colId xmlns:a16="http://schemas.microsoft.com/office/drawing/2014/main" val="3553069006"/>
                    </a:ext>
                  </a:extLst>
                </a:gridCol>
                <a:gridCol w="632491">
                  <a:extLst>
                    <a:ext uri="{9D8B030D-6E8A-4147-A177-3AD203B41FA5}">
                      <a16:colId xmlns:a16="http://schemas.microsoft.com/office/drawing/2014/main" val="146023875"/>
                    </a:ext>
                  </a:extLst>
                </a:gridCol>
              </a:tblGrid>
              <a:tr h="3100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간선목록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(4,B)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(3,D)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(9,F)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(5,F)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275341"/>
                  </a:ext>
                </a:extLst>
              </a:tr>
              <a:tr h="3100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연결완료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022273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5885796" y="4151433"/>
          <a:ext cx="5625543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98106">
                  <a:extLst>
                    <a:ext uri="{9D8B030D-6E8A-4147-A177-3AD203B41FA5}">
                      <a16:colId xmlns:a16="http://schemas.microsoft.com/office/drawing/2014/main" val="525748871"/>
                    </a:ext>
                  </a:extLst>
                </a:gridCol>
                <a:gridCol w="632491">
                  <a:extLst>
                    <a:ext uri="{9D8B030D-6E8A-4147-A177-3AD203B41FA5}">
                      <a16:colId xmlns:a16="http://schemas.microsoft.com/office/drawing/2014/main" val="3585673267"/>
                    </a:ext>
                  </a:extLst>
                </a:gridCol>
                <a:gridCol w="632491">
                  <a:extLst>
                    <a:ext uri="{9D8B030D-6E8A-4147-A177-3AD203B41FA5}">
                      <a16:colId xmlns:a16="http://schemas.microsoft.com/office/drawing/2014/main" val="4128108695"/>
                    </a:ext>
                  </a:extLst>
                </a:gridCol>
                <a:gridCol w="632491">
                  <a:extLst>
                    <a:ext uri="{9D8B030D-6E8A-4147-A177-3AD203B41FA5}">
                      <a16:colId xmlns:a16="http://schemas.microsoft.com/office/drawing/2014/main" val="2376787372"/>
                    </a:ext>
                  </a:extLst>
                </a:gridCol>
                <a:gridCol w="632491">
                  <a:extLst>
                    <a:ext uri="{9D8B030D-6E8A-4147-A177-3AD203B41FA5}">
                      <a16:colId xmlns:a16="http://schemas.microsoft.com/office/drawing/2014/main" val="2102887983"/>
                    </a:ext>
                  </a:extLst>
                </a:gridCol>
                <a:gridCol w="632491">
                  <a:extLst>
                    <a:ext uri="{9D8B030D-6E8A-4147-A177-3AD203B41FA5}">
                      <a16:colId xmlns:a16="http://schemas.microsoft.com/office/drawing/2014/main" val="2730220152"/>
                    </a:ext>
                  </a:extLst>
                </a:gridCol>
                <a:gridCol w="632491">
                  <a:extLst>
                    <a:ext uri="{9D8B030D-6E8A-4147-A177-3AD203B41FA5}">
                      <a16:colId xmlns:a16="http://schemas.microsoft.com/office/drawing/2014/main" val="3553069006"/>
                    </a:ext>
                  </a:extLst>
                </a:gridCol>
                <a:gridCol w="632491">
                  <a:extLst>
                    <a:ext uri="{9D8B030D-6E8A-4147-A177-3AD203B41FA5}">
                      <a16:colId xmlns:a16="http://schemas.microsoft.com/office/drawing/2014/main" val="146023875"/>
                    </a:ext>
                  </a:extLst>
                </a:gridCol>
              </a:tblGrid>
              <a:tr h="3100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간선목록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(9,F)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(5,F)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(6,E)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(2,F)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275341"/>
                  </a:ext>
                </a:extLst>
              </a:tr>
              <a:tr h="3100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연결완료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022273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5885796" y="4934610"/>
          <a:ext cx="5625543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98106">
                  <a:extLst>
                    <a:ext uri="{9D8B030D-6E8A-4147-A177-3AD203B41FA5}">
                      <a16:colId xmlns:a16="http://schemas.microsoft.com/office/drawing/2014/main" val="525748871"/>
                    </a:ext>
                  </a:extLst>
                </a:gridCol>
                <a:gridCol w="632491">
                  <a:extLst>
                    <a:ext uri="{9D8B030D-6E8A-4147-A177-3AD203B41FA5}">
                      <a16:colId xmlns:a16="http://schemas.microsoft.com/office/drawing/2014/main" val="3585673267"/>
                    </a:ext>
                  </a:extLst>
                </a:gridCol>
                <a:gridCol w="632491">
                  <a:extLst>
                    <a:ext uri="{9D8B030D-6E8A-4147-A177-3AD203B41FA5}">
                      <a16:colId xmlns:a16="http://schemas.microsoft.com/office/drawing/2014/main" val="4128108695"/>
                    </a:ext>
                  </a:extLst>
                </a:gridCol>
                <a:gridCol w="632491">
                  <a:extLst>
                    <a:ext uri="{9D8B030D-6E8A-4147-A177-3AD203B41FA5}">
                      <a16:colId xmlns:a16="http://schemas.microsoft.com/office/drawing/2014/main" val="2376787372"/>
                    </a:ext>
                  </a:extLst>
                </a:gridCol>
                <a:gridCol w="632491">
                  <a:extLst>
                    <a:ext uri="{9D8B030D-6E8A-4147-A177-3AD203B41FA5}">
                      <a16:colId xmlns:a16="http://schemas.microsoft.com/office/drawing/2014/main" val="2102887983"/>
                    </a:ext>
                  </a:extLst>
                </a:gridCol>
                <a:gridCol w="632491">
                  <a:extLst>
                    <a:ext uri="{9D8B030D-6E8A-4147-A177-3AD203B41FA5}">
                      <a16:colId xmlns:a16="http://schemas.microsoft.com/office/drawing/2014/main" val="2730220152"/>
                    </a:ext>
                  </a:extLst>
                </a:gridCol>
                <a:gridCol w="632491">
                  <a:extLst>
                    <a:ext uri="{9D8B030D-6E8A-4147-A177-3AD203B41FA5}">
                      <a16:colId xmlns:a16="http://schemas.microsoft.com/office/drawing/2014/main" val="3553069006"/>
                    </a:ext>
                  </a:extLst>
                </a:gridCol>
                <a:gridCol w="632491">
                  <a:extLst>
                    <a:ext uri="{9D8B030D-6E8A-4147-A177-3AD203B41FA5}">
                      <a16:colId xmlns:a16="http://schemas.microsoft.com/office/drawing/2014/main" val="146023875"/>
                    </a:ext>
                  </a:extLst>
                </a:gridCol>
              </a:tblGrid>
              <a:tr h="3100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간선목록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(9,F)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(5,F)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(6,E)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(3,E)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275341"/>
                  </a:ext>
                </a:extLst>
              </a:tr>
              <a:tr h="3100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연결완료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022273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5885796" y="5711786"/>
          <a:ext cx="5625543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98106">
                  <a:extLst>
                    <a:ext uri="{9D8B030D-6E8A-4147-A177-3AD203B41FA5}">
                      <a16:colId xmlns:a16="http://schemas.microsoft.com/office/drawing/2014/main" val="525748871"/>
                    </a:ext>
                  </a:extLst>
                </a:gridCol>
                <a:gridCol w="632491">
                  <a:extLst>
                    <a:ext uri="{9D8B030D-6E8A-4147-A177-3AD203B41FA5}">
                      <a16:colId xmlns:a16="http://schemas.microsoft.com/office/drawing/2014/main" val="3585673267"/>
                    </a:ext>
                  </a:extLst>
                </a:gridCol>
                <a:gridCol w="632491">
                  <a:extLst>
                    <a:ext uri="{9D8B030D-6E8A-4147-A177-3AD203B41FA5}">
                      <a16:colId xmlns:a16="http://schemas.microsoft.com/office/drawing/2014/main" val="4128108695"/>
                    </a:ext>
                  </a:extLst>
                </a:gridCol>
                <a:gridCol w="632491">
                  <a:extLst>
                    <a:ext uri="{9D8B030D-6E8A-4147-A177-3AD203B41FA5}">
                      <a16:colId xmlns:a16="http://schemas.microsoft.com/office/drawing/2014/main" val="2376787372"/>
                    </a:ext>
                  </a:extLst>
                </a:gridCol>
                <a:gridCol w="632491">
                  <a:extLst>
                    <a:ext uri="{9D8B030D-6E8A-4147-A177-3AD203B41FA5}">
                      <a16:colId xmlns:a16="http://schemas.microsoft.com/office/drawing/2014/main" val="2102887983"/>
                    </a:ext>
                  </a:extLst>
                </a:gridCol>
                <a:gridCol w="632491">
                  <a:extLst>
                    <a:ext uri="{9D8B030D-6E8A-4147-A177-3AD203B41FA5}">
                      <a16:colId xmlns:a16="http://schemas.microsoft.com/office/drawing/2014/main" val="2730220152"/>
                    </a:ext>
                  </a:extLst>
                </a:gridCol>
                <a:gridCol w="632491">
                  <a:extLst>
                    <a:ext uri="{9D8B030D-6E8A-4147-A177-3AD203B41FA5}">
                      <a16:colId xmlns:a16="http://schemas.microsoft.com/office/drawing/2014/main" val="3553069006"/>
                    </a:ext>
                  </a:extLst>
                </a:gridCol>
                <a:gridCol w="632491">
                  <a:extLst>
                    <a:ext uri="{9D8B030D-6E8A-4147-A177-3AD203B41FA5}">
                      <a16:colId xmlns:a16="http://schemas.microsoft.com/office/drawing/2014/main" val="146023875"/>
                    </a:ext>
                  </a:extLst>
                </a:gridCol>
              </a:tblGrid>
              <a:tr h="3100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간선목록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(9,F)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(5,F)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(6,E)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275341"/>
                  </a:ext>
                </a:extLst>
              </a:tr>
              <a:tr h="3100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연결완료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022273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5885796" y="3377232"/>
          <a:ext cx="5625543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98106">
                  <a:extLst>
                    <a:ext uri="{9D8B030D-6E8A-4147-A177-3AD203B41FA5}">
                      <a16:colId xmlns:a16="http://schemas.microsoft.com/office/drawing/2014/main" val="525748871"/>
                    </a:ext>
                  </a:extLst>
                </a:gridCol>
                <a:gridCol w="632491">
                  <a:extLst>
                    <a:ext uri="{9D8B030D-6E8A-4147-A177-3AD203B41FA5}">
                      <a16:colId xmlns:a16="http://schemas.microsoft.com/office/drawing/2014/main" val="3585673267"/>
                    </a:ext>
                  </a:extLst>
                </a:gridCol>
                <a:gridCol w="632491">
                  <a:extLst>
                    <a:ext uri="{9D8B030D-6E8A-4147-A177-3AD203B41FA5}">
                      <a16:colId xmlns:a16="http://schemas.microsoft.com/office/drawing/2014/main" val="4128108695"/>
                    </a:ext>
                  </a:extLst>
                </a:gridCol>
                <a:gridCol w="632491">
                  <a:extLst>
                    <a:ext uri="{9D8B030D-6E8A-4147-A177-3AD203B41FA5}">
                      <a16:colId xmlns:a16="http://schemas.microsoft.com/office/drawing/2014/main" val="2376787372"/>
                    </a:ext>
                  </a:extLst>
                </a:gridCol>
                <a:gridCol w="632491">
                  <a:extLst>
                    <a:ext uri="{9D8B030D-6E8A-4147-A177-3AD203B41FA5}">
                      <a16:colId xmlns:a16="http://schemas.microsoft.com/office/drawing/2014/main" val="2102887983"/>
                    </a:ext>
                  </a:extLst>
                </a:gridCol>
                <a:gridCol w="632491">
                  <a:extLst>
                    <a:ext uri="{9D8B030D-6E8A-4147-A177-3AD203B41FA5}">
                      <a16:colId xmlns:a16="http://schemas.microsoft.com/office/drawing/2014/main" val="2730220152"/>
                    </a:ext>
                  </a:extLst>
                </a:gridCol>
                <a:gridCol w="632491">
                  <a:extLst>
                    <a:ext uri="{9D8B030D-6E8A-4147-A177-3AD203B41FA5}">
                      <a16:colId xmlns:a16="http://schemas.microsoft.com/office/drawing/2014/main" val="3553069006"/>
                    </a:ext>
                  </a:extLst>
                </a:gridCol>
                <a:gridCol w="632491">
                  <a:extLst>
                    <a:ext uri="{9D8B030D-6E8A-4147-A177-3AD203B41FA5}">
                      <a16:colId xmlns:a16="http://schemas.microsoft.com/office/drawing/2014/main" val="146023875"/>
                    </a:ext>
                  </a:extLst>
                </a:gridCol>
              </a:tblGrid>
              <a:tr h="3100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간선목록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(4,B)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(9,F)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(5,F)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275341"/>
                  </a:ext>
                </a:extLst>
              </a:tr>
              <a:tr h="3100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연결완료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022273"/>
                  </a:ext>
                </a:extLst>
              </a:tr>
            </a:tbl>
          </a:graphicData>
        </a:graphic>
      </p:graphicFrame>
      <p:sp>
        <p:nvSpPr>
          <p:cNvPr id="56" name="타원 55"/>
          <p:cNvSpPr/>
          <p:nvPr/>
        </p:nvSpPr>
        <p:spPr>
          <a:xfrm>
            <a:off x="3603699" y="1318846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2850491" y="2350477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2" name="타원 61"/>
          <p:cNvSpPr/>
          <p:nvPr/>
        </p:nvSpPr>
        <p:spPr>
          <a:xfrm>
            <a:off x="3836841" y="2370887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63" name="타원 62"/>
          <p:cNvSpPr/>
          <p:nvPr/>
        </p:nvSpPr>
        <p:spPr>
          <a:xfrm>
            <a:off x="2191067" y="3477358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3509915" y="3477358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cxnSp>
        <p:nvCxnSpPr>
          <p:cNvPr id="65" name="직선 연결선 64"/>
          <p:cNvCxnSpPr>
            <a:stCxn id="56" idx="3"/>
          </p:cNvCxnSpPr>
          <p:nvPr/>
        </p:nvCxnSpPr>
        <p:spPr>
          <a:xfrm flipH="1">
            <a:off x="3296774" y="1866690"/>
            <a:ext cx="403495" cy="510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61" idx="3"/>
          </p:cNvCxnSpPr>
          <p:nvPr/>
        </p:nvCxnSpPr>
        <p:spPr>
          <a:xfrm flipH="1">
            <a:off x="2636546" y="2898321"/>
            <a:ext cx="310515" cy="644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61" idx="5"/>
            <a:endCxn id="64" idx="0"/>
          </p:cNvCxnSpPr>
          <p:nvPr/>
        </p:nvCxnSpPr>
        <p:spPr>
          <a:xfrm>
            <a:off x="3413345" y="2898321"/>
            <a:ext cx="426282" cy="5790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62" idx="0"/>
          </p:cNvCxnSpPr>
          <p:nvPr/>
        </p:nvCxnSpPr>
        <p:spPr>
          <a:xfrm>
            <a:off x="4072769" y="1960685"/>
            <a:ext cx="93784" cy="4102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4823191" y="2379890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cxnSp>
        <p:nvCxnSpPr>
          <p:cNvPr id="70" name="직선 연결선 69"/>
          <p:cNvCxnSpPr>
            <a:endCxn id="69" idx="1"/>
          </p:cNvCxnSpPr>
          <p:nvPr/>
        </p:nvCxnSpPr>
        <p:spPr>
          <a:xfrm>
            <a:off x="4263123" y="1795724"/>
            <a:ext cx="656638" cy="6781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64" idx="7"/>
            <a:endCxn id="69" idx="3"/>
          </p:cNvCxnSpPr>
          <p:nvPr/>
        </p:nvCxnSpPr>
        <p:spPr>
          <a:xfrm flipV="1">
            <a:off x="4072769" y="2927734"/>
            <a:ext cx="846992" cy="643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4" idx="2"/>
            <a:endCxn id="63" idx="6"/>
          </p:cNvCxnSpPr>
          <p:nvPr/>
        </p:nvCxnSpPr>
        <p:spPr>
          <a:xfrm flipH="1">
            <a:off x="2850491" y="3798278"/>
            <a:ext cx="6594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62" idx="4"/>
          </p:cNvCxnSpPr>
          <p:nvPr/>
        </p:nvCxnSpPr>
        <p:spPr>
          <a:xfrm flipH="1">
            <a:off x="3955232" y="3012726"/>
            <a:ext cx="211321" cy="53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015894" y="4056611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242485" y="3131508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2461411" y="2818507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4100279" y="2984673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146881" y="1890528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4750971" y="1866690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4591442" y="3316174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  <p:cxnSp>
        <p:nvCxnSpPr>
          <p:cNvPr id="82" name="직선 연결선 81"/>
          <p:cNvCxnSpPr>
            <a:stCxn id="62" idx="6"/>
            <a:endCxn id="69" idx="2"/>
          </p:cNvCxnSpPr>
          <p:nvPr/>
        </p:nvCxnSpPr>
        <p:spPr>
          <a:xfrm>
            <a:off x="4496265" y="2691807"/>
            <a:ext cx="326926" cy="90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496415" y="2358741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MST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90528" y="4749944"/>
            <a:ext cx="195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에서 부터 시작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92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6226787" y="1270433"/>
            <a:ext cx="58098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en-US" altLang="ko-KR" dirty="0" err="1"/>
              <a:t>Kruskal</a:t>
            </a:r>
            <a:r>
              <a:rPr lang="en-US" altLang="ko-KR" dirty="0"/>
              <a:t> Algorithm &gt; </a:t>
            </a:r>
            <a:r>
              <a:rPr lang="ko-KR" altLang="en-US" dirty="0"/>
              <a:t>의 </a:t>
            </a:r>
            <a:r>
              <a:rPr lang="en-US" altLang="ko-KR" dirty="0"/>
              <a:t>Idea: </a:t>
            </a:r>
            <a:r>
              <a:rPr lang="ko-KR" altLang="en-US" dirty="0"/>
              <a:t>최소는 무조건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그래프 상에서 가장 가중치가 작은 간선들을 고른다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트리여야</a:t>
            </a:r>
            <a:r>
              <a:rPr lang="ko-KR" altLang="en-US" dirty="0"/>
              <a:t> 하므로 사이클이 생기는지 확인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연결된 </a:t>
            </a:r>
            <a:r>
              <a:rPr lang="ko-KR" altLang="en-US" dirty="0" err="1"/>
              <a:t>트리여야</a:t>
            </a:r>
            <a:r>
              <a:rPr lang="ko-KR" altLang="en-US" dirty="0"/>
              <a:t> 하므로 모두가 연결되었는지 확인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사이클에서 가중치가 제일 큰 간선은 필요 없다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알고리즘이 이를 걸러내므로 전체 합이 가장 작을 것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4070838" y="1318846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3317630" y="2350477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4303980" y="2370887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2658206" y="3477358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977054" y="3477358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cxnSp>
        <p:nvCxnSpPr>
          <p:cNvPr id="37" name="직선 연결선 36"/>
          <p:cNvCxnSpPr>
            <a:stCxn id="30" idx="3"/>
          </p:cNvCxnSpPr>
          <p:nvPr/>
        </p:nvCxnSpPr>
        <p:spPr>
          <a:xfrm flipH="1">
            <a:off x="3763913" y="1866690"/>
            <a:ext cx="403495" cy="510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33" idx="3"/>
          </p:cNvCxnSpPr>
          <p:nvPr/>
        </p:nvCxnSpPr>
        <p:spPr>
          <a:xfrm flipH="1">
            <a:off x="3103685" y="2898321"/>
            <a:ext cx="310515" cy="644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3" idx="5"/>
            <a:endCxn id="36" idx="0"/>
          </p:cNvCxnSpPr>
          <p:nvPr/>
        </p:nvCxnSpPr>
        <p:spPr>
          <a:xfrm>
            <a:off x="3880484" y="2898321"/>
            <a:ext cx="426282" cy="5790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endCxn id="34" idx="0"/>
          </p:cNvCxnSpPr>
          <p:nvPr/>
        </p:nvCxnSpPr>
        <p:spPr>
          <a:xfrm>
            <a:off x="4539908" y="1960685"/>
            <a:ext cx="93784" cy="4102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5290330" y="2379890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cxnSp>
        <p:nvCxnSpPr>
          <p:cNvPr id="42" name="직선 연결선 41"/>
          <p:cNvCxnSpPr>
            <a:endCxn id="41" idx="1"/>
          </p:cNvCxnSpPr>
          <p:nvPr/>
        </p:nvCxnSpPr>
        <p:spPr>
          <a:xfrm>
            <a:off x="4699966" y="1758462"/>
            <a:ext cx="686934" cy="715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6" idx="7"/>
            <a:endCxn id="41" idx="3"/>
          </p:cNvCxnSpPr>
          <p:nvPr/>
        </p:nvCxnSpPr>
        <p:spPr>
          <a:xfrm flipV="1">
            <a:off x="4539908" y="2927734"/>
            <a:ext cx="846992" cy="643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36" idx="2"/>
            <a:endCxn id="35" idx="6"/>
          </p:cNvCxnSpPr>
          <p:nvPr/>
        </p:nvCxnSpPr>
        <p:spPr>
          <a:xfrm flipH="1">
            <a:off x="3317630" y="3798278"/>
            <a:ext cx="6594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4" idx="4"/>
          </p:cNvCxnSpPr>
          <p:nvPr/>
        </p:nvCxnSpPr>
        <p:spPr>
          <a:xfrm flipH="1">
            <a:off x="4422371" y="3012726"/>
            <a:ext cx="211321" cy="53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483033" y="4056611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709624" y="3131508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928550" y="2818507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567418" y="2984673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302515" y="2001555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614020" y="1890528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218110" y="1866690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058581" y="3316174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  <p:cxnSp>
        <p:nvCxnSpPr>
          <p:cNvPr id="54" name="직선 연결선 53"/>
          <p:cNvCxnSpPr>
            <a:stCxn id="34" idx="6"/>
            <a:endCxn id="41" idx="2"/>
          </p:cNvCxnSpPr>
          <p:nvPr/>
        </p:nvCxnSpPr>
        <p:spPr>
          <a:xfrm>
            <a:off x="4963404" y="2691807"/>
            <a:ext cx="326926" cy="90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963554" y="2358741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MST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3771900" y="1099039"/>
            <a:ext cx="2444262" cy="2022231"/>
          </a:xfrm>
          <a:custGeom>
            <a:avLst/>
            <a:gdLst>
              <a:gd name="connsiteX0" fmla="*/ 1222131 w 2444262"/>
              <a:gd name="connsiteY0" fmla="*/ 193431 h 2022231"/>
              <a:gd name="connsiteX1" fmla="*/ 1222131 w 2444262"/>
              <a:gd name="connsiteY1" fmla="*/ 193431 h 2022231"/>
              <a:gd name="connsiteX2" fmla="*/ 1116623 w 2444262"/>
              <a:gd name="connsiteY2" fmla="*/ 140677 h 2022231"/>
              <a:gd name="connsiteX3" fmla="*/ 1046285 w 2444262"/>
              <a:gd name="connsiteY3" fmla="*/ 105507 h 2022231"/>
              <a:gd name="connsiteX4" fmla="*/ 1002323 w 2444262"/>
              <a:gd name="connsiteY4" fmla="*/ 79131 h 2022231"/>
              <a:gd name="connsiteX5" fmla="*/ 967154 w 2444262"/>
              <a:gd name="connsiteY5" fmla="*/ 52754 h 2022231"/>
              <a:gd name="connsiteX6" fmla="*/ 879231 w 2444262"/>
              <a:gd name="connsiteY6" fmla="*/ 35169 h 2022231"/>
              <a:gd name="connsiteX7" fmla="*/ 844062 w 2444262"/>
              <a:gd name="connsiteY7" fmla="*/ 17584 h 2022231"/>
              <a:gd name="connsiteX8" fmla="*/ 747346 w 2444262"/>
              <a:gd name="connsiteY8" fmla="*/ 0 h 2022231"/>
              <a:gd name="connsiteX9" fmla="*/ 430823 w 2444262"/>
              <a:gd name="connsiteY9" fmla="*/ 17584 h 2022231"/>
              <a:gd name="connsiteX10" fmla="*/ 342900 w 2444262"/>
              <a:gd name="connsiteY10" fmla="*/ 43961 h 2022231"/>
              <a:gd name="connsiteX11" fmla="*/ 316523 w 2444262"/>
              <a:gd name="connsiteY11" fmla="*/ 52754 h 2022231"/>
              <a:gd name="connsiteX12" fmla="*/ 281354 w 2444262"/>
              <a:gd name="connsiteY12" fmla="*/ 70338 h 2022231"/>
              <a:gd name="connsiteX13" fmla="*/ 246185 w 2444262"/>
              <a:gd name="connsiteY13" fmla="*/ 79131 h 2022231"/>
              <a:gd name="connsiteX14" fmla="*/ 175846 w 2444262"/>
              <a:gd name="connsiteY14" fmla="*/ 114300 h 2022231"/>
              <a:gd name="connsiteX15" fmla="*/ 158262 w 2444262"/>
              <a:gd name="connsiteY15" fmla="*/ 140677 h 2022231"/>
              <a:gd name="connsiteX16" fmla="*/ 131885 w 2444262"/>
              <a:gd name="connsiteY16" fmla="*/ 149469 h 2022231"/>
              <a:gd name="connsiteX17" fmla="*/ 96715 w 2444262"/>
              <a:gd name="connsiteY17" fmla="*/ 184638 h 2022231"/>
              <a:gd name="connsiteX18" fmla="*/ 70338 w 2444262"/>
              <a:gd name="connsiteY18" fmla="*/ 237392 h 2022231"/>
              <a:gd name="connsiteX19" fmla="*/ 52754 w 2444262"/>
              <a:gd name="connsiteY19" fmla="*/ 298938 h 2022231"/>
              <a:gd name="connsiteX20" fmla="*/ 35169 w 2444262"/>
              <a:gd name="connsiteY20" fmla="*/ 325315 h 2022231"/>
              <a:gd name="connsiteX21" fmla="*/ 17585 w 2444262"/>
              <a:gd name="connsiteY21" fmla="*/ 378069 h 2022231"/>
              <a:gd name="connsiteX22" fmla="*/ 8792 w 2444262"/>
              <a:gd name="connsiteY22" fmla="*/ 404446 h 2022231"/>
              <a:gd name="connsiteX23" fmla="*/ 0 w 2444262"/>
              <a:gd name="connsiteY23" fmla="*/ 439615 h 2022231"/>
              <a:gd name="connsiteX24" fmla="*/ 8792 w 2444262"/>
              <a:gd name="connsiteY24" fmla="*/ 580292 h 2022231"/>
              <a:gd name="connsiteX25" fmla="*/ 17585 w 2444262"/>
              <a:gd name="connsiteY25" fmla="*/ 615461 h 2022231"/>
              <a:gd name="connsiteX26" fmla="*/ 35169 w 2444262"/>
              <a:gd name="connsiteY26" fmla="*/ 668215 h 2022231"/>
              <a:gd name="connsiteX27" fmla="*/ 52754 w 2444262"/>
              <a:gd name="connsiteY27" fmla="*/ 720969 h 2022231"/>
              <a:gd name="connsiteX28" fmla="*/ 96715 w 2444262"/>
              <a:gd name="connsiteY28" fmla="*/ 800100 h 2022231"/>
              <a:gd name="connsiteX29" fmla="*/ 114300 w 2444262"/>
              <a:gd name="connsiteY29" fmla="*/ 826477 h 2022231"/>
              <a:gd name="connsiteX30" fmla="*/ 131885 w 2444262"/>
              <a:gd name="connsiteY30" fmla="*/ 852854 h 2022231"/>
              <a:gd name="connsiteX31" fmla="*/ 158262 w 2444262"/>
              <a:gd name="connsiteY31" fmla="*/ 905607 h 2022231"/>
              <a:gd name="connsiteX32" fmla="*/ 167054 w 2444262"/>
              <a:gd name="connsiteY32" fmla="*/ 931984 h 2022231"/>
              <a:gd name="connsiteX33" fmla="*/ 184638 w 2444262"/>
              <a:gd name="connsiteY33" fmla="*/ 958361 h 2022231"/>
              <a:gd name="connsiteX34" fmla="*/ 219808 w 2444262"/>
              <a:gd name="connsiteY34" fmla="*/ 1037492 h 2022231"/>
              <a:gd name="connsiteX35" fmla="*/ 237392 w 2444262"/>
              <a:gd name="connsiteY35" fmla="*/ 1116623 h 2022231"/>
              <a:gd name="connsiteX36" fmla="*/ 254977 w 2444262"/>
              <a:gd name="connsiteY36" fmla="*/ 1195754 h 2022231"/>
              <a:gd name="connsiteX37" fmla="*/ 263769 w 2444262"/>
              <a:gd name="connsiteY37" fmla="*/ 1222131 h 2022231"/>
              <a:gd name="connsiteX38" fmla="*/ 272562 w 2444262"/>
              <a:gd name="connsiteY38" fmla="*/ 1292469 h 2022231"/>
              <a:gd name="connsiteX39" fmla="*/ 281354 w 2444262"/>
              <a:gd name="connsiteY39" fmla="*/ 1327638 h 2022231"/>
              <a:gd name="connsiteX40" fmla="*/ 290146 w 2444262"/>
              <a:gd name="connsiteY40" fmla="*/ 1389184 h 2022231"/>
              <a:gd name="connsiteX41" fmla="*/ 298938 w 2444262"/>
              <a:gd name="connsiteY41" fmla="*/ 1415561 h 2022231"/>
              <a:gd name="connsiteX42" fmla="*/ 316523 w 2444262"/>
              <a:gd name="connsiteY42" fmla="*/ 1485900 h 2022231"/>
              <a:gd name="connsiteX43" fmla="*/ 325315 w 2444262"/>
              <a:gd name="connsiteY43" fmla="*/ 1547446 h 2022231"/>
              <a:gd name="connsiteX44" fmla="*/ 334108 w 2444262"/>
              <a:gd name="connsiteY44" fmla="*/ 1573823 h 2022231"/>
              <a:gd name="connsiteX45" fmla="*/ 351692 w 2444262"/>
              <a:gd name="connsiteY45" fmla="*/ 1644161 h 2022231"/>
              <a:gd name="connsiteX46" fmla="*/ 378069 w 2444262"/>
              <a:gd name="connsiteY46" fmla="*/ 1749669 h 2022231"/>
              <a:gd name="connsiteX47" fmla="*/ 386862 w 2444262"/>
              <a:gd name="connsiteY47" fmla="*/ 1776046 h 2022231"/>
              <a:gd name="connsiteX48" fmla="*/ 404446 w 2444262"/>
              <a:gd name="connsiteY48" fmla="*/ 1802423 h 2022231"/>
              <a:gd name="connsiteX49" fmla="*/ 413238 w 2444262"/>
              <a:gd name="connsiteY49" fmla="*/ 1828800 h 2022231"/>
              <a:gd name="connsiteX50" fmla="*/ 465992 w 2444262"/>
              <a:gd name="connsiteY50" fmla="*/ 1863969 h 2022231"/>
              <a:gd name="connsiteX51" fmla="*/ 483577 w 2444262"/>
              <a:gd name="connsiteY51" fmla="*/ 1890346 h 2022231"/>
              <a:gd name="connsiteX52" fmla="*/ 562708 w 2444262"/>
              <a:gd name="connsiteY52" fmla="*/ 1916723 h 2022231"/>
              <a:gd name="connsiteX53" fmla="*/ 668215 w 2444262"/>
              <a:gd name="connsiteY53" fmla="*/ 1951892 h 2022231"/>
              <a:gd name="connsiteX54" fmla="*/ 694592 w 2444262"/>
              <a:gd name="connsiteY54" fmla="*/ 1960684 h 2022231"/>
              <a:gd name="connsiteX55" fmla="*/ 720969 w 2444262"/>
              <a:gd name="connsiteY55" fmla="*/ 1969477 h 2022231"/>
              <a:gd name="connsiteX56" fmla="*/ 826477 w 2444262"/>
              <a:gd name="connsiteY56" fmla="*/ 1987061 h 2022231"/>
              <a:gd name="connsiteX57" fmla="*/ 1072662 w 2444262"/>
              <a:gd name="connsiteY57" fmla="*/ 1978269 h 2022231"/>
              <a:gd name="connsiteX58" fmla="*/ 1169377 w 2444262"/>
              <a:gd name="connsiteY58" fmla="*/ 1969477 h 2022231"/>
              <a:gd name="connsiteX59" fmla="*/ 1477108 w 2444262"/>
              <a:gd name="connsiteY59" fmla="*/ 1978269 h 2022231"/>
              <a:gd name="connsiteX60" fmla="*/ 1582615 w 2444262"/>
              <a:gd name="connsiteY60" fmla="*/ 1995854 h 2022231"/>
              <a:gd name="connsiteX61" fmla="*/ 1802423 w 2444262"/>
              <a:gd name="connsiteY61" fmla="*/ 2022231 h 2022231"/>
              <a:gd name="connsiteX62" fmla="*/ 2092569 w 2444262"/>
              <a:gd name="connsiteY62" fmla="*/ 2013438 h 2022231"/>
              <a:gd name="connsiteX63" fmla="*/ 2118946 w 2444262"/>
              <a:gd name="connsiteY63" fmla="*/ 2004646 h 2022231"/>
              <a:gd name="connsiteX64" fmla="*/ 2162908 w 2444262"/>
              <a:gd name="connsiteY64" fmla="*/ 1995854 h 2022231"/>
              <a:gd name="connsiteX65" fmla="*/ 2268415 w 2444262"/>
              <a:gd name="connsiteY65" fmla="*/ 1969477 h 2022231"/>
              <a:gd name="connsiteX66" fmla="*/ 2329962 w 2444262"/>
              <a:gd name="connsiteY66" fmla="*/ 1934307 h 2022231"/>
              <a:gd name="connsiteX67" fmla="*/ 2338754 w 2444262"/>
              <a:gd name="connsiteY67" fmla="*/ 1907931 h 2022231"/>
              <a:gd name="connsiteX68" fmla="*/ 2373923 w 2444262"/>
              <a:gd name="connsiteY68" fmla="*/ 1872761 h 2022231"/>
              <a:gd name="connsiteX69" fmla="*/ 2400300 w 2444262"/>
              <a:gd name="connsiteY69" fmla="*/ 1837592 h 2022231"/>
              <a:gd name="connsiteX70" fmla="*/ 2426677 w 2444262"/>
              <a:gd name="connsiteY70" fmla="*/ 1776046 h 2022231"/>
              <a:gd name="connsiteX71" fmla="*/ 2444262 w 2444262"/>
              <a:gd name="connsiteY71" fmla="*/ 1714500 h 2022231"/>
              <a:gd name="connsiteX72" fmla="*/ 2435469 w 2444262"/>
              <a:gd name="connsiteY72" fmla="*/ 1565031 h 2022231"/>
              <a:gd name="connsiteX73" fmla="*/ 2417885 w 2444262"/>
              <a:gd name="connsiteY73" fmla="*/ 1538654 h 2022231"/>
              <a:gd name="connsiteX74" fmla="*/ 2409092 w 2444262"/>
              <a:gd name="connsiteY74" fmla="*/ 1503484 h 2022231"/>
              <a:gd name="connsiteX75" fmla="*/ 2356338 w 2444262"/>
              <a:gd name="connsiteY75" fmla="*/ 1433146 h 2022231"/>
              <a:gd name="connsiteX76" fmla="*/ 2321169 w 2444262"/>
              <a:gd name="connsiteY76" fmla="*/ 1362807 h 2022231"/>
              <a:gd name="connsiteX77" fmla="*/ 2303585 w 2444262"/>
              <a:gd name="connsiteY77" fmla="*/ 1327638 h 2022231"/>
              <a:gd name="connsiteX78" fmla="*/ 2250831 w 2444262"/>
              <a:gd name="connsiteY78" fmla="*/ 1257300 h 2022231"/>
              <a:gd name="connsiteX79" fmla="*/ 2206869 w 2444262"/>
              <a:gd name="connsiteY79" fmla="*/ 1178169 h 2022231"/>
              <a:gd name="connsiteX80" fmla="*/ 2127738 w 2444262"/>
              <a:gd name="connsiteY80" fmla="*/ 1063869 h 2022231"/>
              <a:gd name="connsiteX81" fmla="*/ 2101362 w 2444262"/>
              <a:gd name="connsiteY81" fmla="*/ 1037492 h 2022231"/>
              <a:gd name="connsiteX82" fmla="*/ 2083777 w 2444262"/>
              <a:gd name="connsiteY82" fmla="*/ 1002323 h 2022231"/>
              <a:gd name="connsiteX83" fmla="*/ 2022231 w 2444262"/>
              <a:gd name="connsiteY83" fmla="*/ 949569 h 2022231"/>
              <a:gd name="connsiteX84" fmla="*/ 2004646 w 2444262"/>
              <a:gd name="connsiteY84" fmla="*/ 923192 h 2022231"/>
              <a:gd name="connsiteX85" fmla="*/ 1978269 w 2444262"/>
              <a:gd name="connsiteY85" fmla="*/ 896815 h 2022231"/>
              <a:gd name="connsiteX86" fmla="*/ 1951892 w 2444262"/>
              <a:gd name="connsiteY86" fmla="*/ 861646 h 2022231"/>
              <a:gd name="connsiteX87" fmla="*/ 1881554 w 2444262"/>
              <a:gd name="connsiteY87" fmla="*/ 791307 h 2022231"/>
              <a:gd name="connsiteX88" fmla="*/ 1855177 w 2444262"/>
              <a:gd name="connsiteY88" fmla="*/ 756138 h 2022231"/>
              <a:gd name="connsiteX89" fmla="*/ 1828800 w 2444262"/>
              <a:gd name="connsiteY89" fmla="*/ 729761 h 2022231"/>
              <a:gd name="connsiteX90" fmla="*/ 1776046 w 2444262"/>
              <a:gd name="connsiteY90" fmla="*/ 659423 h 2022231"/>
              <a:gd name="connsiteX91" fmla="*/ 1749669 w 2444262"/>
              <a:gd name="connsiteY91" fmla="*/ 624254 h 2022231"/>
              <a:gd name="connsiteX92" fmla="*/ 1723292 w 2444262"/>
              <a:gd name="connsiteY92" fmla="*/ 597877 h 2022231"/>
              <a:gd name="connsiteX93" fmla="*/ 1661746 w 2444262"/>
              <a:gd name="connsiteY93" fmla="*/ 518746 h 2022231"/>
              <a:gd name="connsiteX94" fmla="*/ 1626577 w 2444262"/>
              <a:gd name="connsiteY94" fmla="*/ 483577 h 2022231"/>
              <a:gd name="connsiteX95" fmla="*/ 1608992 w 2444262"/>
              <a:gd name="connsiteY95" fmla="*/ 457200 h 2022231"/>
              <a:gd name="connsiteX96" fmla="*/ 1512277 w 2444262"/>
              <a:gd name="connsiteY96" fmla="*/ 369277 h 2022231"/>
              <a:gd name="connsiteX97" fmla="*/ 1485900 w 2444262"/>
              <a:gd name="connsiteY97" fmla="*/ 342900 h 2022231"/>
              <a:gd name="connsiteX98" fmla="*/ 1450731 w 2444262"/>
              <a:gd name="connsiteY98" fmla="*/ 325315 h 2022231"/>
              <a:gd name="connsiteX99" fmla="*/ 1415562 w 2444262"/>
              <a:gd name="connsiteY99" fmla="*/ 298938 h 2022231"/>
              <a:gd name="connsiteX100" fmla="*/ 1389185 w 2444262"/>
              <a:gd name="connsiteY100" fmla="*/ 272561 h 2022231"/>
              <a:gd name="connsiteX101" fmla="*/ 1362808 w 2444262"/>
              <a:gd name="connsiteY101" fmla="*/ 263769 h 2022231"/>
              <a:gd name="connsiteX102" fmla="*/ 1301262 w 2444262"/>
              <a:gd name="connsiteY102" fmla="*/ 219807 h 2022231"/>
              <a:gd name="connsiteX103" fmla="*/ 1283677 w 2444262"/>
              <a:gd name="connsiteY103" fmla="*/ 193431 h 2022231"/>
              <a:gd name="connsiteX104" fmla="*/ 1248508 w 2444262"/>
              <a:gd name="connsiteY104" fmla="*/ 184638 h 2022231"/>
              <a:gd name="connsiteX105" fmla="*/ 1222131 w 2444262"/>
              <a:gd name="connsiteY105" fmla="*/ 193431 h 2022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2444262" h="2022231">
                <a:moveTo>
                  <a:pt x="1222131" y="193431"/>
                </a:moveTo>
                <a:lnTo>
                  <a:pt x="1222131" y="193431"/>
                </a:lnTo>
                <a:cubicBezTo>
                  <a:pt x="1062615" y="133613"/>
                  <a:pt x="1215982" y="198637"/>
                  <a:pt x="1116623" y="140677"/>
                </a:cubicBezTo>
                <a:cubicBezTo>
                  <a:pt x="1093980" y="127469"/>
                  <a:pt x="1068763" y="118993"/>
                  <a:pt x="1046285" y="105507"/>
                </a:cubicBezTo>
                <a:cubicBezTo>
                  <a:pt x="1031631" y="96715"/>
                  <a:pt x="1016542" y="88610"/>
                  <a:pt x="1002323" y="79131"/>
                </a:cubicBezTo>
                <a:cubicBezTo>
                  <a:pt x="990130" y="71003"/>
                  <a:pt x="980261" y="59308"/>
                  <a:pt x="967154" y="52754"/>
                </a:cubicBezTo>
                <a:cubicBezTo>
                  <a:pt x="954034" y="46194"/>
                  <a:pt x="885860" y="36274"/>
                  <a:pt x="879231" y="35169"/>
                </a:cubicBezTo>
                <a:cubicBezTo>
                  <a:pt x="867508" y="29307"/>
                  <a:pt x="856334" y="22186"/>
                  <a:pt x="844062" y="17584"/>
                </a:cubicBezTo>
                <a:cubicBezTo>
                  <a:pt x="818553" y="8018"/>
                  <a:pt x="769807" y="3209"/>
                  <a:pt x="747346" y="0"/>
                </a:cubicBezTo>
                <a:cubicBezTo>
                  <a:pt x="645447" y="3639"/>
                  <a:pt x="534327" y="333"/>
                  <a:pt x="430823" y="17584"/>
                </a:cubicBezTo>
                <a:cubicBezTo>
                  <a:pt x="404257" y="22012"/>
                  <a:pt x="366338" y="36148"/>
                  <a:pt x="342900" y="43961"/>
                </a:cubicBezTo>
                <a:cubicBezTo>
                  <a:pt x="334108" y="46892"/>
                  <a:pt x="324813" y="48609"/>
                  <a:pt x="316523" y="52754"/>
                </a:cubicBezTo>
                <a:cubicBezTo>
                  <a:pt x="304800" y="58615"/>
                  <a:pt x="293626" y="65736"/>
                  <a:pt x="281354" y="70338"/>
                </a:cubicBezTo>
                <a:cubicBezTo>
                  <a:pt x="270040" y="74581"/>
                  <a:pt x="257339" y="74483"/>
                  <a:pt x="246185" y="79131"/>
                </a:cubicBezTo>
                <a:cubicBezTo>
                  <a:pt x="221988" y="89213"/>
                  <a:pt x="175846" y="114300"/>
                  <a:pt x="175846" y="114300"/>
                </a:cubicBezTo>
                <a:cubicBezTo>
                  <a:pt x="169985" y="123092"/>
                  <a:pt x="166513" y="134076"/>
                  <a:pt x="158262" y="140677"/>
                </a:cubicBezTo>
                <a:cubicBezTo>
                  <a:pt x="151025" y="146467"/>
                  <a:pt x="138438" y="142916"/>
                  <a:pt x="131885" y="149469"/>
                </a:cubicBezTo>
                <a:cubicBezTo>
                  <a:pt x="84992" y="196361"/>
                  <a:pt x="167053" y="161193"/>
                  <a:pt x="96715" y="184638"/>
                </a:cubicBezTo>
                <a:cubicBezTo>
                  <a:pt x="74616" y="250937"/>
                  <a:pt x="104426" y="169215"/>
                  <a:pt x="70338" y="237392"/>
                </a:cubicBezTo>
                <a:cubicBezTo>
                  <a:pt x="53229" y="271609"/>
                  <a:pt x="69655" y="259502"/>
                  <a:pt x="52754" y="298938"/>
                </a:cubicBezTo>
                <a:cubicBezTo>
                  <a:pt x="48591" y="308651"/>
                  <a:pt x="41031" y="316523"/>
                  <a:pt x="35169" y="325315"/>
                </a:cubicBezTo>
                <a:lnTo>
                  <a:pt x="17585" y="378069"/>
                </a:lnTo>
                <a:cubicBezTo>
                  <a:pt x="14654" y="386861"/>
                  <a:pt x="11040" y="395455"/>
                  <a:pt x="8792" y="404446"/>
                </a:cubicBezTo>
                <a:lnTo>
                  <a:pt x="0" y="439615"/>
                </a:lnTo>
                <a:cubicBezTo>
                  <a:pt x="2931" y="486507"/>
                  <a:pt x="4117" y="533541"/>
                  <a:pt x="8792" y="580292"/>
                </a:cubicBezTo>
                <a:cubicBezTo>
                  <a:pt x="9994" y="592316"/>
                  <a:pt x="14113" y="603887"/>
                  <a:pt x="17585" y="615461"/>
                </a:cubicBezTo>
                <a:cubicBezTo>
                  <a:pt x="22911" y="633215"/>
                  <a:pt x="29307" y="650630"/>
                  <a:pt x="35169" y="668215"/>
                </a:cubicBezTo>
                <a:lnTo>
                  <a:pt x="52754" y="720969"/>
                </a:lnTo>
                <a:cubicBezTo>
                  <a:pt x="68229" y="767395"/>
                  <a:pt x="56406" y="739636"/>
                  <a:pt x="96715" y="800100"/>
                </a:cubicBezTo>
                <a:lnTo>
                  <a:pt x="114300" y="826477"/>
                </a:lnTo>
                <a:lnTo>
                  <a:pt x="131885" y="852854"/>
                </a:lnTo>
                <a:cubicBezTo>
                  <a:pt x="153984" y="919154"/>
                  <a:pt x="124173" y="837431"/>
                  <a:pt x="158262" y="905607"/>
                </a:cubicBezTo>
                <a:cubicBezTo>
                  <a:pt x="162407" y="913896"/>
                  <a:pt x="162909" y="923694"/>
                  <a:pt x="167054" y="931984"/>
                </a:cubicBezTo>
                <a:cubicBezTo>
                  <a:pt x="171780" y="941435"/>
                  <a:pt x="180346" y="948705"/>
                  <a:pt x="184638" y="958361"/>
                </a:cubicBezTo>
                <a:cubicBezTo>
                  <a:pt x="226488" y="1052524"/>
                  <a:pt x="180013" y="977801"/>
                  <a:pt x="219808" y="1037492"/>
                </a:cubicBezTo>
                <a:cubicBezTo>
                  <a:pt x="235311" y="1084002"/>
                  <a:pt x="225012" y="1048532"/>
                  <a:pt x="237392" y="1116623"/>
                </a:cubicBezTo>
                <a:cubicBezTo>
                  <a:pt x="241922" y="1141540"/>
                  <a:pt x="247924" y="1171068"/>
                  <a:pt x="254977" y="1195754"/>
                </a:cubicBezTo>
                <a:cubicBezTo>
                  <a:pt x="257523" y="1204665"/>
                  <a:pt x="260838" y="1213339"/>
                  <a:pt x="263769" y="1222131"/>
                </a:cubicBezTo>
                <a:cubicBezTo>
                  <a:pt x="266700" y="1245577"/>
                  <a:pt x="268677" y="1269162"/>
                  <a:pt x="272562" y="1292469"/>
                </a:cubicBezTo>
                <a:cubicBezTo>
                  <a:pt x="274549" y="1304388"/>
                  <a:pt x="279192" y="1315749"/>
                  <a:pt x="281354" y="1327638"/>
                </a:cubicBezTo>
                <a:cubicBezTo>
                  <a:pt x="285061" y="1348027"/>
                  <a:pt x="286082" y="1368863"/>
                  <a:pt x="290146" y="1389184"/>
                </a:cubicBezTo>
                <a:cubicBezTo>
                  <a:pt x="291964" y="1398272"/>
                  <a:pt x="296690" y="1406570"/>
                  <a:pt x="298938" y="1415561"/>
                </a:cubicBezTo>
                <a:lnTo>
                  <a:pt x="316523" y="1485900"/>
                </a:lnTo>
                <a:cubicBezTo>
                  <a:pt x="319454" y="1506415"/>
                  <a:pt x="321251" y="1527125"/>
                  <a:pt x="325315" y="1547446"/>
                </a:cubicBezTo>
                <a:cubicBezTo>
                  <a:pt x="327133" y="1556534"/>
                  <a:pt x="331669" y="1564882"/>
                  <a:pt x="334108" y="1573823"/>
                </a:cubicBezTo>
                <a:cubicBezTo>
                  <a:pt x="340467" y="1597139"/>
                  <a:pt x="347719" y="1620322"/>
                  <a:pt x="351692" y="1644161"/>
                </a:cubicBezTo>
                <a:cubicBezTo>
                  <a:pt x="363532" y="1715193"/>
                  <a:pt x="354849" y="1680008"/>
                  <a:pt x="378069" y="1749669"/>
                </a:cubicBezTo>
                <a:cubicBezTo>
                  <a:pt x="381000" y="1758461"/>
                  <a:pt x="381721" y="1768334"/>
                  <a:pt x="386862" y="1776046"/>
                </a:cubicBezTo>
                <a:cubicBezTo>
                  <a:pt x="392723" y="1784838"/>
                  <a:pt x="399720" y="1792972"/>
                  <a:pt x="404446" y="1802423"/>
                </a:cubicBezTo>
                <a:cubicBezTo>
                  <a:pt x="408591" y="1810713"/>
                  <a:pt x="406685" y="1822247"/>
                  <a:pt x="413238" y="1828800"/>
                </a:cubicBezTo>
                <a:cubicBezTo>
                  <a:pt x="428182" y="1843744"/>
                  <a:pt x="465992" y="1863969"/>
                  <a:pt x="465992" y="1863969"/>
                </a:cubicBezTo>
                <a:cubicBezTo>
                  <a:pt x="471854" y="1872761"/>
                  <a:pt x="474616" y="1884745"/>
                  <a:pt x="483577" y="1890346"/>
                </a:cubicBezTo>
                <a:cubicBezTo>
                  <a:pt x="483581" y="1890348"/>
                  <a:pt x="549517" y="1912326"/>
                  <a:pt x="562708" y="1916723"/>
                </a:cubicBezTo>
                <a:lnTo>
                  <a:pt x="668215" y="1951892"/>
                </a:lnTo>
                <a:lnTo>
                  <a:pt x="694592" y="1960684"/>
                </a:lnTo>
                <a:cubicBezTo>
                  <a:pt x="703384" y="1963615"/>
                  <a:pt x="711794" y="1968166"/>
                  <a:pt x="720969" y="1969477"/>
                </a:cubicBezTo>
                <a:cubicBezTo>
                  <a:pt x="797309" y="1980382"/>
                  <a:pt x="762194" y="1974205"/>
                  <a:pt x="826477" y="1987061"/>
                </a:cubicBezTo>
                <a:lnTo>
                  <a:pt x="1072662" y="1978269"/>
                </a:lnTo>
                <a:cubicBezTo>
                  <a:pt x="1104991" y="1976611"/>
                  <a:pt x="1137006" y="1969477"/>
                  <a:pt x="1169377" y="1969477"/>
                </a:cubicBezTo>
                <a:cubicBezTo>
                  <a:pt x="1271996" y="1969477"/>
                  <a:pt x="1374531" y="1975338"/>
                  <a:pt x="1477108" y="1978269"/>
                </a:cubicBezTo>
                <a:cubicBezTo>
                  <a:pt x="1512277" y="1984131"/>
                  <a:pt x="1547179" y="1991917"/>
                  <a:pt x="1582615" y="1995854"/>
                </a:cubicBezTo>
                <a:cubicBezTo>
                  <a:pt x="1761474" y="2015726"/>
                  <a:pt x="1688332" y="2005931"/>
                  <a:pt x="1802423" y="2022231"/>
                </a:cubicBezTo>
                <a:cubicBezTo>
                  <a:pt x="1899138" y="2019300"/>
                  <a:pt x="1995958" y="2018805"/>
                  <a:pt x="2092569" y="2013438"/>
                </a:cubicBezTo>
                <a:cubicBezTo>
                  <a:pt x="2101823" y="2012924"/>
                  <a:pt x="2109955" y="2006894"/>
                  <a:pt x="2118946" y="2004646"/>
                </a:cubicBezTo>
                <a:cubicBezTo>
                  <a:pt x="2133444" y="2001022"/>
                  <a:pt x="2148254" y="1998785"/>
                  <a:pt x="2162908" y="1995854"/>
                </a:cubicBezTo>
                <a:cubicBezTo>
                  <a:pt x="2242326" y="1956144"/>
                  <a:pt x="2143401" y="2000731"/>
                  <a:pt x="2268415" y="1969477"/>
                </a:cubicBezTo>
                <a:cubicBezTo>
                  <a:pt x="2286264" y="1965015"/>
                  <a:pt x="2314263" y="1944773"/>
                  <a:pt x="2329962" y="1934307"/>
                </a:cubicBezTo>
                <a:cubicBezTo>
                  <a:pt x="2332893" y="1925515"/>
                  <a:pt x="2333367" y="1915472"/>
                  <a:pt x="2338754" y="1907931"/>
                </a:cubicBezTo>
                <a:cubicBezTo>
                  <a:pt x="2348390" y="1894440"/>
                  <a:pt x="2363006" y="1885238"/>
                  <a:pt x="2373923" y="1872761"/>
                </a:cubicBezTo>
                <a:cubicBezTo>
                  <a:pt x="2383573" y="1861733"/>
                  <a:pt x="2391508" y="1849315"/>
                  <a:pt x="2400300" y="1837592"/>
                </a:cubicBezTo>
                <a:cubicBezTo>
                  <a:pt x="2418598" y="1764397"/>
                  <a:pt x="2396317" y="1836766"/>
                  <a:pt x="2426677" y="1776046"/>
                </a:cubicBezTo>
                <a:cubicBezTo>
                  <a:pt x="2432982" y="1763436"/>
                  <a:pt x="2441446" y="1725763"/>
                  <a:pt x="2444262" y="1714500"/>
                </a:cubicBezTo>
                <a:cubicBezTo>
                  <a:pt x="2441331" y="1664677"/>
                  <a:pt x="2442873" y="1614388"/>
                  <a:pt x="2435469" y="1565031"/>
                </a:cubicBezTo>
                <a:cubicBezTo>
                  <a:pt x="2433901" y="1554581"/>
                  <a:pt x="2422047" y="1548367"/>
                  <a:pt x="2417885" y="1538654"/>
                </a:cubicBezTo>
                <a:cubicBezTo>
                  <a:pt x="2413125" y="1527547"/>
                  <a:pt x="2415181" y="1513922"/>
                  <a:pt x="2409092" y="1503484"/>
                </a:cubicBezTo>
                <a:cubicBezTo>
                  <a:pt x="2394325" y="1478169"/>
                  <a:pt x="2369445" y="1459360"/>
                  <a:pt x="2356338" y="1433146"/>
                </a:cubicBezTo>
                <a:lnTo>
                  <a:pt x="2321169" y="1362807"/>
                </a:lnTo>
                <a:cubicBezTo>
                  <a:pt x="2315308" y="1351084"/>
                  <a:pt x="2311449" y="1338123"/>
                  <a:pt x="2303585" y="1327638"/>
                </a:cubicBezTo>
                <a:cubicBezTo>
                  <a:pt x="2286000" y="1304192"/>
                  <a:pt x="2261716" y="1284511"/>
                  <a:pt x="2250831" y="1257300"/>
                </a:cubicBezTo>
                <a:cubicBezTo>
                  <a:pt x="2216363" y="1171130"/>
                  <a:pt x="2253338" y="1252520"/>
                  <a:pt x="2206869" y="1178169"/>
                </a:cubicBezTo>
                <a:cubicBezTo>
                  <a:pt x="2165649" y="1112216"/>
                  <a:pt x="2219493" y="1155628"/>
                  <a:pt x="2127738" y="1063869"/>
                </a:cubicBezTo>
                <a:cubicBezTo>
                  <a:pt x="2118946" y="1055077"/>
                  <a:pt x="2108589" y="1047610"/>
                  <a:pt x="2101362" y="1037492"/>
                </a:cubicBezTo>
                <a:cubicBezTo>
                  <a:pt x="2093744" y="1026827"/>
                  <a:pt x="2091395" y="1012988"/>
                  <a:pt x="2083777" y="1002323"/>
                </a:cubicBezTo>
                <a:cubicBezTo>
                  <a:pt x="2059850" y="968825"/>
                  <a:pt x="2052249" y="979587"/>
                  <a:pt x="2022231" y="949569"/>
                </a:cubicBezTo>
                <a:cubicBezTo>
                  <a:pt x="2014759" y="942097"/>
                  <a:pt x="2011411" y="931310"/>
                  <a:pt x="2004646" y="923192"/>
                </a:cubicBezTo>
                <a:cubicBezTo>
                  <a:pt x="1996686" y="913640"/>
                  <a:pt x="1986361" y="906256"/>
                  <a:pt x="1978269" y="896815"/>
                </a:cubicBezTo>
                <a:cubicBezTo>
                  <a:pt x="1968732" y="885689"/>
                  <a:pt x="1961794" y="872448"/>
                  <a:pt x="1951892" y="861646"/>
                </a:cubicBezTo>
                <a:cubicBezTo>
                  <a:pt x="1929486" y="837203"/>
                  <a:pt x="1901449" y="817833"/>
                  <a:pt x="1881554" y="791307"/>
                </a:cubicBezTo>
                <a:cubicBezTo>
                  <a:pt x="1872762" y="779584"/>
                  <a:pt x="1864714" y="767264"/>
                  <a:pt x="1855177" y="756138"/>
                </a:cubicBezTo>
                <a:cubicBezTo>
                  <a:pt x="1847085" y="746697"/>
                  <a:pt x="1836674" y="739385"/>
                  <a:pt x="1828800" y="729761"/>
                </a:cubicBezTo>
                <a:cubicBezTo>
                  <a:pt x="1810241" y="707078"/>
                  <a:pt x="1793631" y="682869"/>
                  <a:pt x="1776046" y="659423"/>
                </a:cubicBezTo>
                <a:cubicBezTo>
                  <a:pt x="1767254" y="647700"/>
                  <a:pt x="1760031" y="634616"/>
                  <a:pt x="1749669" y="624254"/>
                </a:cubicBezTo>
                <a:cubicBezTo>
                  <a:pt x="1740877" y="615462"/>
                  <a:pt x="1731252" y="607429"/>
                  <a:pt x="1723292" y="597877"/>
                </a:cubicBezTo>
                <a:cubicBezTo>
                  <a:pt x="1701900" y="572206"/>
                  <a:pt x="1685375" y="542375"/>
                  <a:pt x="1661746" y="518746"/>
                </a:cubicBezTo>
                <a:cubicBezTo>
                  <a:pt x="1650023" y="507023"/>
                  <a:pt x="1637366" y="496165"/>
                  <a:pt x="1626577" y="483577"/>
                </a:cubicBezTo>
                <a:cubicBezTo>
                  <a:pt x="1619700" y="475554"/>
                  <a:pt x="1616012" y="465098"/>
                  <a:pt x="1608992" y="457200"/>
                </a:cubicBezTo>
                <a:cubicBezTo>
                  <a:pt x="1550782" y="391714"/>
                  <a:pt x="1569761" y="419575"/>
                  <a:pt x="1512277" y="369277"/>
                </a:cubicBezTo>
                <a:cubicBezTo>
                  <a:pt x="1502919" y="361089"/>
                  <a:pt x="1496018" y="350127"/>
                  <a:pt x="1485900" y="342900"/>
                </a:cubicBezTo>
                <a:cubicBezTo>
                  <a:pt x="1475235" y="335282"/>
                  <a:pt x="1461845" y="332262"/>
                  <a:pt x="1450731" y="325315"/>
                </a:cubicBezTo>
                <a:cubicBezTo>
                  <a:pt x="1438305" y="317548"/>
                  <a:pt x="1426688" y="308475"/>
                  <a:pt x="1415562" y="298938"/>
                </a:cubicBezTo>
                <a:cubicBezTo>
                  <a:pt x="1406121" y="290846"/>
                  <a:pt x="1399531" y="279458"/>
                  <a:pt x="1389185" y="272561"/>
                </a:cubicBezTo>
                <a:cubicBezTo>
                  <a:pt x="1381474" y="267420"/>
                  <a:pt x="1371600" y="266700"/>
                  <a:pt x="1362808" y="263769"/>
                </a:cubicBezTo>
                <a:cubicBezTo>
                  <a:pt x="1347831" y="253784"/>
                  <a:pt x="1312168" y="230713"/>
                  <a:pt x="1301262" y="219807"/>
                </a:cubicBezTo>
                <a:cubicBezTo>
                  <a:pt x="1293790" y="212335"/>
                  <a:pt x="1292469" y="199292"/>
                  <a:pt x="1283677" y="193431"/>
                </a:cubicBezTo>
                <a:cubicBezTo>
                  <a:pt x="1273623" y="186728"/>
                  <a:pt x="1260127" y="187958"/>
                  <a:pt x="1248508" y="184638"/>
                </a:cubicBezTo>
                <a:cubicBezTo>
                  <a:pt x="1239597" y="182092"/>
                  <a:pt x="1226527" y="191966"/>
                  <a:pt x="1222131" y="193431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rot="13500000">
            <a:off x="6096898" y="2969889"/>
            <a:ext cx="571500" cy="535498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60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4302515" y="2001555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226787" y="1270433"/>
            <a:ext cx="561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가장 작은 간선부터 연결해보자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97700" y="2143326"/>
            <a:ext cx="872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root[v]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65608" y="174417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7098484" y="1784245"/>
          <a:ext cx="488646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411">
                  <a:extLst>
                    <a:ext uri="{9D8B030D-6E8A-4147-A177-3AD203B41FA5}">
                      <a16:colId xmlns:a16="http://schemas.microsoft.com/office/drawing/2014/main" val="4036891459"/>
                    </a:ext>
                  </a:extLst>
                </a:gridCol>
                <a:gridCol w="814411">
                  <a:extLst>
                    <a:ext uri="{9D8B030D-6E8A-4147-A177-3AD203B41FA5}">
                      <a16:colId xmlns:a16="http://schemas.microsoft.com/office/drawing/2014/main" val="59106309"/>
                    </a:ext>
                  </a:extLst>
                </a:gridCol>
                <a:gridCol w="814411">
                  <a:extLst>
                    <a:ext uri="{9D8B030D-6E8A-4147-A177-3AD203B41FA5}">
                      <a16:colId xmlns:a16="http://schemas.microsoft.com/office/drawing/2014/main" val="3800109551"/>
                    </a:ext>
                  </a:extLst>
                </a:gridCol>
                <a:gridCol w="814411">
                  <a:extLst>
                    <a:ext uri="{9D8B030D-6E8A-4147-A177-3AD203B41FA5}">
                      <a16:colId xmlns:a16="http://schemas.microsoft.com/office/drawing/2014/main" val="729486664"/>
                    </a:ext>
                  </a:extLst>
                </a:gridCol>
                <a:gridCol w="814411">
                  <a:extLst>
                    <a:ext uri="{9D8B030D-6E8A-4147-A177-3AD203B41FA5}">
                      <a16:colId xmlns:a16="http://schemas.microsoft.com/office/drawing/2014/main" val="2832846244"/>
                    </a:ext>
                  </a:extLst>
                </a:gridCol>
                <a:gridCol w="814411">
                  <a:extLst>
                    <a:ext uri="{9D8B030D-6E8A-4147-A177-3AD203B41FA5}">
                      <a16:colId xmlns:a16="http://schemas.microsoft.com/office/drawing/2014/main" val="1565051660"/>
                    </a:ext>
                  </a:extLst>
                </a:gridCol>
              </a:tblGrid>
              <a:tr h="33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261842"/>
                  </a:ext>
                </a:extLst>
              </a:tr>
              <a:tr h="33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73258"/>
                  </a:ext>
                </a:extLst>
              </a:tr>
              <a:tr h="33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093565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297700" y="247259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rank[v]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004" y="3352490"/>
            <a:ext cx="6134891" cy="2146906"/>
          </a:xfrm>
          <a:prstGeom prst="rect">
            <a:avLst/>
          </a:prstGeom>
        </p:spPr>
      </p:pic>
      <p:sp>
        <p:nvSpPr>
          <p:cNvPr id="34" name="타원 33"/>
          <p:cNvSpPr/>
          <p:nvPr/>
        </p:nvSpPr>
        <p:spPr>
          <a:xfrm>
            <a:off x="4070838" y="1318846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3317630" y="2350477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4303980" y="2370887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2658206" y="3477358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977054" y="3477358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cxnSp>
        <p:nvCxnSpPr>
          <p:cNvPr id="39" name="직선 연결선 38"/>
          <p:cNvCxnSpPr>
            <a:stCxn id="34" idx="3"/>
          </p:cNvCxnSpPr>
          <p:nvPr/>
        </p:nvCxnSpPr>
        <p:spPr>
          <a:xfrm flipH="1">
            <a:off x="3763913" y="1866690"/>
            <a:ext cx="403495" cy="510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5" idx="3"/>
          </p:cNvCxnSpPr>
          <p:nvPr/>
        </p:nvCxnSpPr>
        <p:spPr>
          <a:xfrm flipH="1">
            <a:off x="3103685" y="2898321"/>
            <a:ext cx="310515" cy="644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5" idx="5"/>
            <a:endCxn id="38" idx="0"/>
          </p:cNvCxnSpPr>
          <p:nvPr/>
        </p:nvCxnSpPr>
        <p:spPr>
          <a:xfrm>
            <a:off x="3880484" y="2898321"/>
            <a:ext cx="426282" cy="5790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endCxn id="36" idx="0"/>
          </p:cNvCxnSpPr>
          <p:nvPr/>
        </p:nvCxnSpPr>
        <p:spPr>
          <a:xfrm>
            <a:off x="4539908" y="1960685"/>
            <a:ext cx="93784" cy="41020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5290330" y="2379890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cxnSp>
        <p:nvCxnSpPr>
          <p:cNvPr id="44" name="직선 연결선 43"/>
          <p:cNvCxnSpPr>
            <a:endCxn id="43" idx="1"/>
          </p:cNvCxnSpPr>
          <p:nvPr/>
        </p:nvCxnSpPr>
        <p:spPr>
          <a:xfrm>
            <a:off x="4730262" y="1795724"/>
            <a:ext cx="656638" cy="6781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8" idx="7"/>
            <a:endCxn id="43" idx="3"/>
          </p:cNvCxnSpPr>
          <p:nvPr/>
        </p:nvCxnSpPr>
        <p:spPr>
          <a:xfrm flipV="1">
            <a:off x="4539908" y="2927734"/>
            <a:ext cx="846992" cy="643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8" idx="2"/>
            <a:endCxn id="37" idx="6"/>
          </p:cNvCxnSpPr>
          <p:nvPr/>
        </p:nvCxnSpPr>
        <p:spPr>
          <a:xfrm flipH="1">
            <a:off x="3317630" y="3798278"/>
            <a:ext cx="6594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6" idx="4"/>
          </p:cNvCxnSpPr>
          <p:nvPr/>
        </p:nvCxnSpPr>
        <p:spPr>
          <a:xfrm flipH="1">
            <a:off x="4422371" y="3012726"/>
            <a:ext cx="211321" cy="53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83033" y="4056611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709624" y="3131508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928550" y="2818507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567418" y="2984673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614020" y="1890528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218110" y="1866690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058581" y="3316174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  <p:cxnSp>
        <p:nvCxnSpPr>
          <p:cNvPr id="56" name="직선 연결선 55"/>
          <p:cNvCxnSpPr>
            <a:stCxn id="36" idx="6"/>
            <a:endCxn id="43" idx="2"/>
          </p:cNvCxnSpPr>
          <p:nvPr/>
        </p:nvCxnSpPr>
        <p:spPr>
          <a:xfrm>
            <a:off x="4963404" y="2691807"/>
            <a:ext cx="326926" cy="90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963554" y="2358741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MST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253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6226787" y="1270433"/>
            <a:ext cx="561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가장 작은 간선부터 연결해보자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97700" y="2143326"/>
            <a:ext cx="872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root[v]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65608" y="174417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7098484" y="1784245"/>
          <a:ext cx="488646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411">
                  <a:extLst>
                    <a:ext uri="{9D8B030D-6E8A-4147-A177-3AD203B41FA5}">
                      <a16:colId xmlns:a16="http://schemas.microsoft.com/office/drawing/2014/main" val="4036891459"/>
                    </a:ext>
                  </a:extLst>
                </a:gridCol>
                <a:gridCol w="814411">
                  <a:extLst>
                    <a:ext uri="{9D8B030D-6E8A-4147-A177-3AD203B41FA5}">
                      <a16:colId xmlns:a16="http://schemas.microsoft.com/office/drawing/2014/main" val="59106309"/>
                    </a:ext>
                  </a:extLst>
                </a:gridCol>
                <a:gridCol w="814411">
                  <a:extLst>
                    <a:ext uri="{9D8B030D-6E8A-4147-A177-3AD203B41FA5}">
                      <a16:colId xmlns:a16="http://schemas.microsoft.com/office/drawing/2014/main" val="3800109551"/>
                    </a:ext>
                  </a:extLst>
                </a:gridCol>
                <a:gridCol w="814411">
                  <a:extLst>
                    <a:ext uri="{9D8B030D-6E8A-4147-A177-3AD203B41FA5}">
                      <a16:colId xmlns:a16="http://schemas.microsoft.com/office/drawing/2014/main" val="729486664"/>
                    </a:ext>
                  </a:extLst>
                </a:gridCol>
                <a:gridCol w="814411">
                  <a:extLst>
                    <a:ext uri="{9D8B030D-6E8A-4147-A177-3AD203B41FA5}">
                      <a16:colId xmlns:a16="http://schemas.microsoft.com/office/drawing/2014/main" val="2832846244"/>
                    </a:ext>
                  </a:extLst>
                </a:gridCol>
                <a:gridCol w="814411">
                  <a:extLst>
                    <a:ext uri="{9D8B030D-6E8A-4147-A177-3AD203B41FA5}">
                      <a16:colId xmlns:a16="http://schemas.microsoft.com/office/drawing/2014/main" val="1565051660"/>
                    </a:ext>
                  </a:extLst>
                </a:gridCol>
              </a:tblGrid>
              <a:tr h="33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261842"/>
                  </a:ext>
                </a:extLst>
              </a:tr>
              <a:tr h="33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73258"/>
                  </a:ext>
                </a:extLst>
              </a:tr>
              <a:tr h="33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093565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297700" y="247259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rank[v]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004" y="3352490"/>
            <a:ext cx="6134891" cy="2146906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4302515" y="2001555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58" name="타원 57"/>
          <p:cNvSpPr/>
          <p:nvPr/>
        </p:nvSpPr>
        <p:spPr>
          <a:xfrm>
            <a:off x="4070838" y="1318846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3317630" y="2350477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0" name="타원 59"/>
          <p:cNvSpPr/>
          <p:nvPr/>
        </p:nvSpPr>
        <p:spPr>
          <a:xfrm>
            <a:off x="4303980" y="2370887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61" name="타원 60"/>
          <p:cNvSpPr/>
          <p:nvPr/>
        </p:nvSpPr>
        <p:spPr>
          <a:xfrm>
            <a:off x="2658206" y="3477358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3977054" y="3477358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cxnSp>
        <p:nvCxnSpPr>
          <p:cNvPr id="63" name="직선 연결선 62"/>
          <p:cNvCxnSpPr>
            <a:stCxn id="58" idx="3"/>
          </p:cNvCxnSpPr>
          <p:nvPr/>
        </p:nvCxnSpPr>
        <p:spPr>
          <a:xfrm flipH="1">
            <a:off x="3763913" y="1866690"/>
            <a:ext cx="403495" cy="510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9" idx="3"/>
          </p:cNvCxnSpPr>
          <p:nvPr/>
        </p:nvCxnSpPr>
        <p:spPr>
          <a:xfrm flipH="1">
            <a:off x="3103685" y="2898321"/>
            <a:ext cx="310515" cy="644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9" idx="5"/>
            <a:endCxn id="62" idx="0"/>
          </p:cNvCxnSpPr>
          <p:nvPr/>
        </p:nvCxnSpPr>
        <p:spPr>
          <a:xfrm>
            <a:off x="3880484" y="2898321"/>
            <a:ext cx="426282" cy="5790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endCxn id="60" idx="0"/>
          </p:cNvCxnSpPr>
          <p:nvPr/>
        </p:nvCxnSpPr>
        <p:spPr>
          <a:xfrm>
            <a:off x="4539908" y="1960685"/>
            <a:ext cx="93784" cy="4102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/>
          <p:cNvSpPr/>
          <p:nvPr/>
        </p:nvSpPr>
        <p:spPr>
          <a:xfrm>
            <a:off x="5290330" y="2379890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cxnSp>
        <p:nvCxnSpPr>
          <p:cNvPr id="68" name="직선 연결선 67"/>
          <p:cNvCxnSpPr>
            <a:endCxn id="67" idx="1"/>
          </p:cNvCxnSpPr>
          <p:nvPr/>
        </p:nvCxnSpPr>
        <p:spPr>
          <a:xfrm>
            <a:off x="4730262" y="1795724"/>
            <a:ext cx="656638" cy="67816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62" idx="7"/>
            <a:endCxn id="67" idx="3"/>
          </p:cNvCxnSpPr>
          <p:nvPr/>
        </p:nvCxnSpPr>
        <p:spPr>
          <a:xfrm flipV="1">
            <a:off x="4539908" y="2927734"/>
            <a:ext cx="846992" cy="643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2" idx="2"/>
            <a:endCxn id="61" idx="6"/>
          </p:cNvCxnSpPr>
          <p:nvPr/>
        </p:nvCxnSpPr>
        <p:spPr>
          <a:xfrm flipH="1">
            <a:off x="3317630" y="3798278"/>
            <a:ext cx="6594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60" idx="4"/>
          </p:cNvCxnSpPr>
          <p:nvPr/>
        </p:nvCxnSpPr>
        <p:spPr>
          <a:xfrm flipH="1">
            <a:off x="4422371" y="3012726"/>
            <a:ext cx="211321" cy="53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483033" y="4056611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3709624" y="3131508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2928550" y="2818507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4567418" y="2984673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614020" y="1890528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5218110" y="1866690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5058581" y="3316174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  <p:cxnSp>
        <p:nvCxnSpPr>
          <p:cNvPr id="79" name="직선 연결선 78"/>
          <p:cNvCxnSpPr>
            <a:stCxn id="60" idx="6"/>
            <a:endCxn id="67" idx="2"/>
          </p:cNvCxnSpPr>
          <p:nvPr/>
        </p:nvCxnSpPr>
        <p:spPr>
          <a:xfrm>
            <a:off x="4963404" y="2691807"/>
            <a:ext cx="326926" cy="90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963554" y="2358741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MST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914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6226787" y="1270433"/>
            <a:ext cx="561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가장 작은 간선부터 연결해보자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97700" y="2143326"/>
            <a:ext cx="872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root[v]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65608" y="174417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7098484" y="1784245"/>
          <a:ext cx="488646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411">
                  <a:extLst>
                    <a:ext uri="{9D8B030D-6E8A-4147-A177-3AD203B41FA5}">
                      <a16:colId xmlns:a16="http://schemas.microsoft.com/office/drawing/2014/main" val="4036891459"/>
                    </a:ext>
                  </a:extLst>
                </a:gridCol>
                <a:gridCol w="814411">
                  <a:extLst>
                    <a:ext uri="{9D8B030D-6E8A-4147-A177-3AD203B41FA5}">
                      <a16:colId xmlns:a16="http://schemas.microsoft.com/office/drawing/2014/main" val="59106309"/>
                    </a:ext>
                  </a:extLst>
                </a:gridCol>
                <a:gridCol w="814411">
                  <a:extLst>
                    <a:ext uri="{9D8B030D-6E8A-4147-A177-3AD203B41FA5}">
                      <a16:colId xmlns:a16="http://schemas.microsoft.com/office/drawing/2014/main" val="3800109551"/>
                    </a:ext>
                  </a:extLst>
                </a:gridCol>
                <a:gridCol w="814411">
                  <a:extLst>
                    <a:ext uri="{9D8B030D-6E8A-4147-A177-3AD203B41FA5}">
                      <a16:colId xmlns:a16="http://schemas.microsoft.com/office/drawing/2014/main" val="729486664"/>
                    </a:ext>
                  </a:extLst>
                </a:gridCol>
                <a:gridCol w="814411">
                  <a:extLst>
                    <a:ext uri="{9D8B030D-6E8A-4147-A177-3AD203B41FA5}">
                      <a16:colId xmlns:a16="http://schemas.microsoft.com/office/drawing/2014/main" val="2832846244"/>
                    </a:ext>
                  </a:extLst>
                </a:gridCol>
                <a:gridCol w="814411">
                  <a:extLst>
                    <a:ext uri="{9D8B030D-6E8A-4147-A177-3AD203B41FA5}">
                      <a16:colId xmlns:a16="http://schemas.microsoft.com/office/drawing/2014/main" val="1565051660"/>
                    </a:ext>
                  </a:extLst>
                </a:gridCol>
              </a:tblGrid>
              <a:tr h="33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261842"/>
                  </a:ext>
                </a:extLst>
              </a:tr>
              <a:tr h="33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73258"/>
                  </a:ext>
                </a:extLst>
              </a:tr>
              <a:tr h="33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093565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297700" y="247259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rank[v]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004" y="3352490"/>
            <a:ext cx="6134891" cy="214690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302515" y="2001555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5" name="타원 34"/>
          <p:cNvSpPr/>
          <p:nvPr/>
        </p:nvSpPr>
        <p:spPr>
          <a:xfrm>
            <a:off x="4070838" y="1318846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3317630" y="2350477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4303980" y="2370887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2658206" y="3477358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3977054" y="3477358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cxnSp>
        <p:nvCxnSpPr>
          <p:cNvPr id="40" name="직선 연결선 39"/>
          <p:cNvCxnSpPr>
            <a:stCxn id="35" idx="3"/>
          </p:cNvCxnSpPr>
          <p:nvPr/>
        </p:nvCxnSpPr>
        <p:spPr>
          <a:xfrm flipH="1">
            <a:off x="3763913" y="1866690"/>
            <a:ext cx="403495" cy="510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6" idx="3"/>
          </p:cNvCxnSpPr>
          <p:nvPr/>
        </p:nvCxnSpPr>
        <p:spPr>
          <a:xfrm flipH="1">
            <a:off x="3103685" y="2898321"/>
            <a:ext cx="310515" cy="644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6" idx="5"/>
            <a:endCxn id="39" idx="0"/>
          </p:cNvCxnSpPr>
          <p:nvPr/>
        </p:nvCxnSpPr>
        <p:spPr>
          <a:xfrm>
            <a:off x="3880484" y="2898321"/>
            <a:ext cx="426282" cy="57903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endCxn id="37" idx="0"/>
          </p:cNvCxnSpPr>
          <p:nvPr/>
        </p:nvCxnSpPr>
        <p:spPr>
          <a:xfrm>
            <a:off x="4539908" y="1960685"/>
            <a:ext cx="93784" cy="4102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5290330" y="2379890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cxnSp>
        <p:nvCxnSpPr>
          <p:cNvPr id="45" name="직선 연결선 44"/>
          <p:cNvCxnSpPr>
            <a:endCxn id="44" idx="1"/>
          </p:cNvCxnSpPr>
          <p:nvPr/>
        </p:nvCxnSpPr>
        <p:spPr>
          <a:xfrm>
            <a:off x="4730262" y="1795724"/>
            <a:ext cx="656638" cy="6781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9" idx="7"/>
            <a:endCxn id="44" idx="3"/>
          </p:cNvCxnSpPr>
          <p:nvPr/>
        </p:nvCxnSpPr>
        <p:spPr>
          <a:xfrm flipV="1">
            <a:off x="4539908" y="2927734"/>
            <a:ext cx="846992" cy="643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9" idx="2"/>
            <a:endCxn id="38" idx="6"/>
          </p:cNvCxnSpPr>
          <p:nvPr/>
        </p:nvCxnSpPr>
        <p:spPr>
          <a:xfrm flipH="1">
            <a:off x="3317630" y="3798278"/>
            <a:ext cx="6594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37" idx="4"/>
          </p:cNvCxnSpPr>
          <p:nvPr/>
        </p:nvCxnSpPr>
        <p:spPr>
          <a:xfrm flipH="1">
            <a:off x="4422371" y="3012726"/>
            <a:ext cx="211321" cy="53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483033" y="4056611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709624" y="3131508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928550" y="2818507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567418" y="2984673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614020" y="1890528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218110" y="1866690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058581" y="3316174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  <p:cxnSp>
        <p:nvCxnSpPr>
          <p:cNvPr id="56" name="직선 연결선 55"/>
          <p:cNvCxnSpPr>
            <a:stCxn id="37" idx="6"/>
            <a:endCxn id="44" idx="2"/>
          </p:cNvCxnSpPr>
          <p:nvPr/>
        </p:nvCxnSpPr>
        <p:spPr>
          <a:xfrm>
            <a:off x="4963404" y="2691807"/>
            <a:ext cx="326926" cy="90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963554" y="2358741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MST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007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6226787" y="1270433"/>
            <a:ext cx="561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가장 작은 간선부터 연결해보자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97700" y="2143326"/>
            <a:ext cx="872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root[v]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65608" y="174417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7098484" y="1784245"/>
          <a:ext cx="488646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411">
                  <a:extLst>
                    <a:ext uri="{9D8B030D-6E8A-4147-A177-3AD203B41FA5}">
                      <a16:colId xmlns:a16="http://schemas.microsoft.com/office/drawing/2014/main" val="4036891459"/>
                    </a:ext>
                  </a:extLst>
                </a:gridCol>
                <a:gridCol w="814411">
                  <a:extLst>
                    <a:ext uri="{9D8B030D-6E8A-4147-A177-3AD203B41FA5}">
                      <a16:colId xmlns:a16="http://schemas.microsoft.com/office/drawing/2014/main" val="59106309"/>
                    </a:ext>
                  </a:extLst>
                </a:gridCol>
                <a:gridCol w="814411">
                  <a:extLst>
                    <a:ext uri="{9D8B030D-6E8A-4147-A177-3AD203B41FA5}">
                      <a16:colId xmlns:a16="http://schemas.microsoft.com/office/drawing/2014/main" val="3800109551"/>
                    </a:ext>
                  </a:extLst>
                </a:gridCol>
                <a:gridCol w="814411">
                  <a:extLst>
                    <a:ext uri="{9D8B030D-6E8A-4147-A177-3AD203B41FA5}">
                      <a16:colId xmlns:a16="http://schemas.microsoft.com/office/drawing/2014/main" val="729486664"/>
                    </a:ext>
                  </a:extLst>
                </a:gridCol>
                <a:gridCol w="814411">
                  <a:extLst>
                    <a:ext uri="{9D8B030D-6E8A-4147-A177-3AD203B41FA5}">
                      <a16:colId xmlns:a16="http://schemas.microsoft.com/office/drawing/2014/main" val="2832846244"/>
                    </a:ext>
                  </a:extLst>
                </a:gridCol>
                <a:gridCol w="814411">
                  <a:extLst>
                    <a:ext uri="{9D8B030D-6E8A-4147-A177-3AD203B41FA5}">
                      <a16:colId xmlns:a16="http://schemas.microsoft.com/office/drawing/2014/main" val="1565051660"/>
                    </a:ext>
                  </a:extLst>
                </a:gridCol>
              </a:tblGrid>
              <a:tr h="33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261842"/>
                  </a:ext>
                </a:extLst>
              </a:tr>
              <a:tr h="33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73258"/>
                  </a:ext>
                </a:extLst>
              </a:tr>
              <a:tr h="33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093565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297700" y="247259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rank[v]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004" y="3352490"/>
            <a:ext cx="6134891" cy="214690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302515" y="2001555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5" name="타원 34"/>
          <p:cNvSpPr/>
          <p:nvPr/>
        </p:nvSpPr>
        <p:spPr>
          <a:xfrm>
            <a:off x="4070838" y="1318846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3317630" y="2350477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4303980" y="2370887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2658206" y="3477358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3977054" y="3477358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cxnSp>
        <p:nvCxnSpPr>
          <p:cNvPr id="40" name="직선 연결선 39"/>
          <p:cNvCxnSpPr>
            <a:stCxn id="35" idx="3"/>
          </p:cNvCxnSpPr>
          <p:nvPr/>
        </p:nvCxnSpPr>
        <p:spPr>
          <a:xfrm flipH="1">
            <a:off x="3763913" y="1866690"/>
            <a:ext cx="403495" cy="510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6" idx="3"/>
          </p:cNvCxnSpPr>
          <p:nvPr/>
        </p:nvCxnSpPr>
        <p:spPr>
          <a:xfrm flipH="1">
            <a:off x="3103685" y="2898321"/>
            <a:ext cx="310515" cy="644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6" idx="5"/>
            <a:endCxn id="39" idx="0"/>
          </p:cNvCxnSpPr>
          <p:nvPr/>
        </p:nvCxnSpPr>
        <p:spPr>
          <a:xfrm>
            <a:off x="3880484" y="2898321"/>
            <a:ext cx="426282" cy="5790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endCxn id="37" idx="0"/>
          </p:cNvCxnSpPr>
          <p:nvPr/>
        </p:nvCxnSpPr>
        <p:spPr>
          <a:xfrm>
            <a:off x="4539908" y="1960685"/>
            <a:ext cx="93784" cy="4102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5290330" y="2379890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cxnSp>
        <p:nvCxnSpPr>
          <p:cNvPr id="45" name="직선 연결선 44"/>
          <p:cNvCxnSpPr>
            <a:endCxn id="44" idx="1"/>
          </p:cNvCxnSpPr>
          <p:nvPr/>
        </p:nvCxnSpPr>
        <p:spPr>
          <a:xfrm>
            <a:off x="4730262" y="1795724"/>
            <a:ext cx="656638" cy="6781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9" idx="7"/>
            <a:endCxn id="44" idx="3"/>
          </p:cNvCxnSpPr>
          <p:nvPr/>
        </p:nvCxnSpPr>
        <p:spPr>
          <a:xfrm flipV="1">
            <a:off x="4539908" y="2927734"/>
            <a:ext cx="846992" cy="643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9" idx="2"/>
            <a:endCxn id="38" idx="6"/>
          </p:cNvCxnSpPr>
          <p:nvPr/>
        </p:nvCxnSpPr>
        <p:spPr>
          <a:xfrm flipH="1">
            <a:off x="3317630" y="3798278"/>
            <a:ext cx="6594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37" idx="4"/>
          </p:cNvCxnSpPr>
          <p:nvPr/>
        </p:nvCxnSpPr>
        <p:spPr>
          <a:xfrm flipH="1">
            <a:off x="4422371" y="3012726"/>
            <a:ext cx="211321" cy="53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483033" y="4056611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709624" y="3131508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928550" y="2818507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567418" y="2984673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614020" y="1890528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218110" y="1866690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058581" y="3316174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  <p:cxnSp>
        <p:nvCxnSpPr>
          <p:cNvPr id="56" name="직선 연결선 55"/>
          <p:cNvCxnSpPr>
            <a:stCxn id="37" idx="6"/>
            <a:endCxn id="44" idx="2"/>
          </p:cNvCxnSpPr>
          <p:nvPr/>
        </p:nvCxnSpPr>
        <p:spPr>
          <a:xfrm>
            <a:off x="4963404" y="2691807"/>
            <a:ext cx="326926" cy="900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963554" y="2358741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MST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480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6226787" y="1270433"/>
            <a:ext cx="561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가장 작은 간선부터 연결해보자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97700" y="2143326"/>
            <a:ext cx="872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root[v]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65608" y="174417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7098484" y="1784245"/>
          <a:ext cx="488646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411">
                  <a:extLst>
                    <a:ext uri="{9D8B030D-6E8A-4147-A177-3AD203B41FA5}">
                      <a16:colId xmlns:a16="http://schemas.microsoft.com/office/drawing/2014/main" val="4036891459"/>
                    </a:ext>
                  </a:extLst>
                </a:gridCol>
                <a:gridCol w="814411">
                  <a:extLst>
                    <a:ext uri="{9D8B030D-6E8A-4147-A177-3AD203B41FA5}">
                      <a16:colId xmlns:a16="http://schemas.microsoft.com/office/drawing/2014/main" val="59106309"/>
                    </a:ext>
                  </a:extLst>
                </a:gridCol>
                <a:gridCol w="814411">
                  <a:extLst>
                    <a:ext uri="{9D8B030D-6E8A-4147-A177-3AD203B41FA5}">
                      <a16:colId xmlns:a16="http://schemas.microsoft.com/office/drawing/2014/main" val="3800109551"/>
                    </a:ext>
                  </a:extLst>
                </a:gridCol>
                <a:gridCol w="814411">
                  <a:extLst>
                    <a:ext uri="{9D8B030D-6E8A-4147-A177-3AD203B41FA5}">
                      <a16:colId xmlns:a16="http://schemas.microsoft.com/office/drawing/2014/main" val="729486664"/>
                    </a:ext>
                  </a:extLst>
                </a:gridCol>
                <a:gridCol w="814411">
                  <a:extLst>
                    <a:ext uri="{9D8B030D-6E8A-4147-A177-3AD203B41FA5}">
                      <a16:colId xmlns:a16="http://schemas.microsoft.com/office/drawing/2014/main" val="2832846244"/>
                    </a:ext>
                  </a:extLst>
                </a:gridCol>
                <a:gridCol w="814411">
                  <a:extLst>
                    <a:ext uri="{9D8B030D-6E8A-4147-A177-3AD203B41FA5}">
                      <a16:colId xmlns:a16="http://schemas.microsoft.com/office/drawing/2014/main" val="1565051660"/>
                    </a:ext>
                  </a:extLst>
                </a:gridCol>
              </a:tblGrid>
              <a:tr h="33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261842"/>
                  </a:ext>
                </a:extLst>
              </a:tr>
              <a:tr h="33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73258"/>
                  </a:ext>
                </a:extLst>
              </a:tr>
              <a:tr h="33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093565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297700" y="247259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rank[v]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004" y="3352490"/>
            <a:ext cx="6134891" cy="214690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302515" y="2001555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5" name="타원 34"/>
          <p:cNvSpPr/>
          <p:nvPr/>
        </p:nvSpPr>
        <p:spPr>
          <a:xfrm>
            <a:off x="4070838" y="1318846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3317630" y="2350477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4303980" y="2370887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2658206" y="3477358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3977054" y="3477358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cxnSp>
        <p:nvCxnSpPr>
          <p:cNvPr id="40" name="직선 연결선 39"/>
          <p:cNvCxnSpPr>
            <a:stCxn id="35" idx="3"/>
          </p:cNvCxnSpPr>
          <p:nvPr/>
        </p:nvCxnSpPr>
        <p:spPr>
          <a:xfrm flipH="1">
            <a:off x="3763913" y="1866690"/>
            <a:ext cx="403495" cy="510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6" idx="3"/>
          </p:cNvCxnSpPr>
          <p:nvPr/>
        </p:nvCxnSpPr>
        <p:spPr>
          <a:xfrm flipH="1">
            <a:off x="3103685" y="2898321"/>
            <a:ext cx="310515" cy="644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6" idx="5"/>
            <a:endCxn id="39" idx="0"/>
          </p:cNvCxnSpPr>
          <p:nvPr/>
        </p:nvCxnSpPr>
        <p:spPr>
          <a:xfrm>
            <a:off x="3880484" y="2898321"/>
            <a:ext cx="426282" cy="5790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endCxn id="37" idx="0"/>
          </p:cNvCxnSpPr>
          <p:nvPr/>
        </p:nvCxnSpPr>
        <p:spPr>
          <a:xfrm>
            <a:off x="4539908" y="1960685"/>
            <a:ext cx="93784" cy="4102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5290330" y="2379890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cxnSp>
        <p:nvCxnSpPr>
          <p:cNvPr id="45" name="직선 연결선 44"/>
          <p:cNvCxnSpPr>
            <a:endCxn id="44" idx="1"/>
          </p:cNvCxnSpPr>
          <p:nvPr/>
        </p:nvCxnSpPr>
        <p:spPr>
          <a:xfrm>
            <a:off x="4730262" y="1795724"/>
            <a:ext cx="656638" cy="6781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9" idx="7"/>
            <a:endCxn id="44" idx="3"/>
          </p:cNvCxnSpPr>
          <p:nvPr/>
        </p:nvCxnSpPr>
        <p:spPr>
          <a:xfrm flipV="1">
            <a:off x="4539908" y="2927734"/>
            <a:ext cx="846992" cy="643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9" idx="2"/>
            <a:endCxn id="38" idx="6"/>
          </p:cNvCxnSpPr>
          <p:nvPr/>
        </p:nvCxnSpPr>
        <p:spPr>
          <a:xfrm flipH="1">
            <a:off x="3317630" y="3798278"/>
            <a:ext cx="65942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37" idx="4"/>
          </p:cNvCxnSpPr>
          <p:nvPr/>
        </p:nvCxnSpPr>
        <p:spPr>
          <a:xfrm flipH="1">
            <a:off x="4422371" y="3012726"/>
            <a:ext cx="211321" cy="53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483033" y="4056611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709624" y="3131508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928550" y="2818507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567418" y="2984673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614020" y="1890528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218110" y="1866690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058581" y="3316174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  <p:cxnSp>
        <p:nvCxnSpPr>
          <p:cNvPr id="56" name="직선 연결선 55"/>
          <p:cNvCxnSpPr>
            <a:stCxn id="37" idx="6"/>
            <a:endCxn id="44" idx="2"/>
          </p:cNvCxnSpPr>
          <p:nvPr/>
        </p:nvCxnSpPr>
        <p:spPr>
          <a:xfrm>
            <a:off x="4963404" y="2691807"/>
            <a:ext cx="326926" cy="90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963554" y="2358741"/>
            <a:ext cx="3974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MST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27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이전 문제인 이진 탐색과 </a:t>
            </a:r>
            <a:r>
              <a:rPr lang="ko-KR" altLang="en-US" dirty="0" err="1"/>
              <a:t>비슷</a:t>
            </a:r>
            <a:r>
              <a:rPr lang="en-US" altLang="ko-KR" dirty="0"/>
              <a:t>, </a:t>
            </a:r>
            <a:r>
              <a:rPr lang="ko-KR" altLang="en-US" dirty="0"/>
              <a:t>하지만 </a:t>
            </a:r>
            <a:r>
              <a:rPr lang="ko-KR" altLang="en-US" b="1" dirty="0"/>
              <a:t>가장 가까운 원소</a:t>
            </a:r>
            <a:r>
              <a:rPr lang="ko-KR" altLang="en-US" dirty="0"/>
              <a:t>를 찾아야 함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이진 탐색 </a:t>
            </a:r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155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2657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9159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5661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21628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152313" y="3855967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출력</a:t>
            </a:r>
            <a:r>
              <a:rPr lang="en-US" altLang="ko-KR" b="1" dirty="0"/>
              <a:t>: [ ]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538664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5166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1668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8170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557700" y="2038038"/>
            <a:ext cx="1007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Start=0</a:t>
            </a:r>
            <a:endParaRPr lang="ko-KR" altLang="en-US" b="1" dirty="0"/>
          </a:p>
        </p:txBody>
      </p:sp>
      <p:sp>
        <p:nvSpPr>
          <p:cNvPr id="35" name="직사각형 34"/>
          <p:cNvSpPr/>
          <p:nvPr/>
        </p:nvSpPr>
        <p:spPr>
          <a:xfrm>
            <a:off x="7326319" y="3284451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36" name="직사각형 35"/>
          <p:cNvSpPr/>
          <p:nvPr/>
        </p:nvSpPr>
        <p:spPr>
          <a:xfrm>
            <a:off x="7650317" y="2062353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End=9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1857668" y="3284451"/>
            <a:ext cx="1072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trike="sngStrike" dirty="0">
                <a:solidFill>
                  <a:srgbClr val="FF0000"/>
                </a:solidFill>
              </a:rPr>
              <a:t>Left = 0</a:t>
            </a:r>
            <a:endParaRPr lang="ko-KR" altLang="en-US" b="1" strike="sngStrike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033001" y="3284451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trike="sngStrike" dirty="0">
                <a:solidFill>
                  <a:srgbClr val="FF0000"/>
                </a:solidFill>
              </a:rPr>
              <a:t>Right = 8</a:t>
            </a:r>
            <a:endParaRPr lang="ko-KR" altLang="en-US" b="1" strike="sngStrike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38484" y="4283381"/>
            <a:ext cx="42314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왜 </a:t>
            </a:r>
            <a:r>
              <a:rPr lang="en-US" altLang="ko-KR" b="1" dirty="0"/>
              <a:t>Left, Right </a:t>
            </a:r>
            <a:r>
              <a:rPr lang="ko-KR" altLang="en-US" b="1" dirty="0"/>
              <a:t>대신 </a:t>
            </a:r>
            <a:r>
              <a:rPr lang="en-US" altLang="ko-KR" b="1" dirty="0"/>
              <a:t>Start, End</a:t>
            </a:r>
            <a:r>
              <a:rPr lang="ko-KR" altLang="en-US" b="1" dirty="0"/>
              <a:t>를 쓸까</a:t>
            </a:r>
            <a:r>
              <a:rPr lang="en-US" altLang="ko-KR" b="1" dirty="0"/>
              <a:t>?</a:t>
            </a:r>
          </a:p>
          <a:p>
            <a:endParaRPr lang="en-US" altLang="ko-KR" b="1" dirty="0"/>
          </a:p>
          <a:p>
            <a:r>
              <a:rPr lang="ko-KR" altLang="en-US" b="1" dirty="0"/>
              <a:t>우선 진행해봅시다</a:t>
            </a:r>
            <a:r>
              <a:rPr lang="en-US" altLang="ko-KR" b="1" dirty="0"/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9152313" y="3422950"/>
            <a:ext cx="239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</a:t>
            </a:r>
            <a:r>
              <a:rPr lang="en-US" altLang="ko-KR" b="1" dirty="0"/>
              <a:t>: [ </a:t>
            </a:r>
            <a:r>
              <a:rPr lang="en-US" altLang="ko-KR" b="1" dirty="0">
                <a:solidFill>
                  <a:srgbClr val="0000FF"/>
                </a:solidFill>
              </a:rPr>
              <a:t>21</a:t>
            </a:r>
            <a:r>
              <a:rPr lang="en-US" altLang="ko-KR" b="1" dirty="0"/>
              <a:t> 22 38 ]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31798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6226787" y="1270433"/>
            <a:ext cx="561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가장 작은 간선부터 연결해보자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97700" y="2143326"/>
            <a:ext cx="872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root[v]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65608" y="174417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7098484" y="1784245"/>
          <a:ext cx="488646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411">
                  <a:extLst>
                    <a:ext uri="{9D8B030D-6E8A-4147-A177-3AD203B41FA5}">
                      <a16:colId xmlns:a16="http://schemas.microsoft.com/office/drawing/2014/main" val="4036891459"/>
                    </a:ext>
                  </a:extLst>
                </a:gridCol>
                <a:gridCol w="814411">
                  <a:extLst>
                    <a:ext uri="{9D8B030D-6E8A-4147-A177-3AD203B41FA5}">
                      <a16:colId xmlns:a16="http://schemas.microsoft.com/office/drawing/2014/main" val="59106309"/>
                    </a:ext>
                  </a:extLst>
                </a:gridCol>
                <a:gridCol w="814411">
                  <a:extLst>
                    <a:ext uri="{9D8B030D-6E8A-4147-A177-3AD203B41FA5}">
                      <a16:colId xmlns:a16="http://schemas.microsoft.com/office/drawing/2014/main" val="3800109551"/>
                    </a:ext>
                  </a:extLst>
                </a:gridCol>
                <a:gridCol w="814411">
                  <a:extLst>
                    <a:ext uri="{9D8B030D-6E8A-4147-A177-3AD203B41FA5}">
                      <a16:colId xmlns:a16="http://schemas.microsoft.com/office/drawing/2014/main" val="729486664"/>
                    </a:ext>
                  </a:extLst>
                </a:gridCol>
                <a:gridCol w="814411">
                  <a:extLst>
                    <a:ext uri="{9D8B030D-6E8A-4147-A177-3AD203B41FA5}">
                      <a16:colId xmlns:a16="http://schemas.microsoft.com/office/drawing/2014/main" val="2832846244"/>
                    </a:ext>
                  </a:extLst>
                </a:gridCol>
                <a:gridCol w="814411">
                  <a:extLst>
                    <a:ext uri="{9D8B030D-6E8A-4147-A177-3AD203B41FA5}">
                      <a16:colId xmlns:a16="http://schemas.microsoft.com/office/drawing/2014/main" val="1565051660"/>
                    </a:ext>
                  </a:extLst>
                </a:gridCol>
              </a:tblGrid>
              <a:tr h="33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261842"/>
                  </a:ext>
                </a:extLst>
              </a:tr>
              <a:tr h="33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73258"/>
                  </a:ext>
                </a:extLst>
              </a:tr>
              <a:tr h="33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093565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297700" y="247259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rank[v]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004" y="3352490"/>
            <a:ext cx="6134891" cy="214690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302515" y="2001555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5" name="타원 34"/>
          <p:cNvSpPr/>
          <p:nvPr/>
        </p:nvSpPr>
        <p:spPr>
          <a:xfrm>
            <a:off x="4070838" y="1318846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3317630" y="2350477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4303980" y="2370887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2658206" y="3477358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3977054" y="3477358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cxnSp>
        <p:nvCxnSpPr>
          <p:cNvPr id="40" name="직선 연결선 39"/>
          <p:cNvCxnSpPr>
            <a:stCxn id="35" idx="3"/>
          </p:cNvCxnSpPr>
          <p:nvPr/>
        </p:nvCxnSpPr>
        <p:spPr>
          <a:xfrm flipH="1">
            <a:off x="3763913" y="1866690"/>
            <a:ext cx="403495" cy="5104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6" idx="3"/>
          </p:cNvCxnSpPr>
          <p:nvPr/>
        </p:nvCxnSpPr>
        <p:spPr>
          <a:xfrm flipH="1">
            <a:off x="3103685" y="2898321"/>
            <a:ext cx="310515" cy="644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6" idx="5"/>
            <a:endCxn id="39" idx="0"/>
          </p:cNvCxnSpPr>
          <p:nvPr/>
        </p:nvCxnSpPr>
        <p:spPr>
          <a:xfrm>
            <a:off x="3880484" y="2898321"/>
            <a:ext cx="426282" cy="5790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endCxn id="37" idx="0"/>
          </p:cNvCxnSpPr>
          <p:nvPr/>
        </p:nvCxnSpPr>
        <p:spPr>
          <a:xfrm>
            <a:off x="4539908" y="1960685"/>
            <a:ext cx="93784" cy="4102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5290330" y="2379890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cxnSp>
        <p:nvCxnSpPr>
          <p:cNvPr id="45" name="직선 연결선 44"/>
          <p:cNvCxnSpPr>
            <a:endCxn id="44" idx="1"/>
          </p:cNvCxnSpPr>
          <p:nvPr/>
        </p:nvCxnSpPr>
        <p:spPr>
          <a:xfrm>
            <a:off x="4730262" y="1795724"/>
            <a:ext cx="656638" cy="6781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9" idx="7"/>
            <a:endCxn id="44" idx="3"/>
          </p:cNvCxnSpPr>
          <p:nvPr/>
        </p:nvCxnSpPr>
        <p:spPr>
          <a:xfrm flipV="1">
            <a:off x="4539908" y="2927734"/>
            <a:ext cx="846992" cy="643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9" idx="2"/>
            <a:endCxn id="38" idx="6"/>
          </p:cNvCxnSpPr>
          <p:nvPr/>
        </p:nvCxnSpPr>
        <p:spPr>
          <a:xfrm flipH="1">
            <a:off x="3317630" y="3798278"/>
            <a:ext cx="6594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37" idx="4"/>
          </p:cNvCxnSpPr>
          <p:nvPr/>
        </p:nvCxnSpPr>
        <p:spPr>
          <a:xfrm flipH="1">
            <a:off x="4422371" y="3012726"/>
            <a:ext cx="211321" cy="53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483033" y="4056611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709624" y="3131508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928550" y="2818507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567418" y="2984673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614020" y="1890528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218110" y="1866690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058581" y="3316174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  <p:cxnSp>
        <p:nvCxnSpPr>
          <p:cNvPr id="56" name="직선 연결선 55"/>
          <p:cNvCxnSpPr>
            <a:stCxn id="37" idx="6"/>
            <a:endCxn id="44" idx="2"/>
          </p:cNvCxnSpPr>
          <p:nvPr/>
        </p:nvCxnSpPr>
        <p:spPr>
          <a:xfrm>
            <a:off x="4963404" y="2691807"/>
            <a:ext cx="326926" cy="90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963554" y="2358741"/>
            <a:ext cx="3974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MST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5174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6226787" y="1270433"/>
            <a:ext cx="561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가장 작은 간선부터 연결해보자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97700" y="2143326"/>
            <a:ext cx="872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root[v]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65608" y="174417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7098484" y="1784245"/>
          <a:ext cx="488646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411">
                  <a:extLst>
                    <a:ext uri="{9D8B030D-6E8A-4147-A177-3AD203B41FA5}">
                      <a16:colId xmlns:a16="http://schemas.microsoft.com/office/drawing/2014/main" val="4036891459"/>
                    </a:ext>
                  </a:extLst>
                </a:gridCol>
                <a:gridCol w="814411">
                  <a:extLst>
                    <a:ext uri="{9D8B030D-6E8A-4147-A177-3AD203B41FA5}">
                      <a16:colId xmlns:a16="http://schemas.microsoft.com/office/drawing/2014/main" val="59106309"/>
                    </a:ext>
                  </a:extLst>
                </a:gridCol>
                <a:gridCol w="814411">
                  <a:extLst>
                    <a:ext uri="{9D8B030D-6E8A-4147-A177-3AD203B41FA5}">
                      <a16:colId xmlns:a16="http://schemas.microsoft.com/office/drawing/2014/main" val="3800109551"/>
                    </a:ext>
                  </a:extLst>
                </a:gridCol>
                <a:gridCol w="814411">
                  <a:extLst>
                    <a:ext uri="{9D8B030D-6E8A-4147-A177-3AD203B41FA5}">
                      <a16:colId xmlns:a16="http://schemas.microsoft.com/office/drawing/2014/main" val="729486664"/>
                    </a:ext>
                  </a:extLst>
                </a:gridCol>
                <a:gridCol w="814411">
                  <a:extLst>
                    <a:ext uri="{9D8B030D-6E8A-4147-A177-3AD203B41FA5}">
                      <a16:colId xmlns:a16="http://schemas.microsoft.com/office/drawing/2014/main" val="2832846244"/>
                    </a:ext>
                  </a:extLst>
                </a:gridCol>
                <a:gridCol w="814411">
                  <a:extLst>
                    <a:ext uri="{9D8B030D-6E8A-4147-A177-3AD203B41FA5}">
                      <a16:colId xmlns:a16="http://schemas.microsoft.com/office/drawing/2014/main" val="1565051660"/>
                    </a:ext>
                  </a:extLst>
                </a:gridCol>
              </a:tblGrid>
              <a:tr h="33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261842"/>
                  </a:ext>
                </a:extLst>
              </a:tr>
              <a:tr h="33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73258"/>
                  </a:ext>
                </a:extLst>
              </a:tr>
              <a:tr h="33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093565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297700" y="247259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rank[v]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004" y="3352490"/>
            <a:ext cx="6134891" cy="214690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302515" y="2001555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5" name="타원 34"/>
          <p:cNvSpPr/>
          <p:nvPr/>
        </p:nvSpPr>
        <p:spPr>
          <a:xfrm>
            <a:off x="4070838" y="1318846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3317630" y="2350477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4303980" y="2370887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2658206" y="3477358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3977054" y="3477358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cxnSp>
        <p:nvCxnSpPr>
          <p:cNvPr id="40" name="직선 연결선 39"/>
          <p:cNvCxnSpPr>
            <a:stCxn id="35" idx="3"/>
          </p:cNvCxnSpPr>
          <p:nvPr/>
        </p:nvCxnSpPr>
        <p:spPr>
          <a:xfrm flipH="1">
            <a:off x="3763913" y="1866690"/>
            <a:ext cx="403495" cy="510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6" idx="3"/>
          </p:cNvCxnSpPr>
          <p:nvPr/>
        </p:nvCxnSpPr>
        <p:spPr>
          <a:xfrm flipH="1">
            <a:off x="3103685" y="2898321"/>
            <a:ext cx="310515" cy="644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6" idx="5"/>
            <a:endCxn id="39" idx="0"/>
          </p:cNvCxnSpPr>
          <p:nvPr/>
        </p:nvCxnSpPr>
        <p:spPr>
          <a:xfrm>
            <a:off x="3880484" y="2898321"/>
            <a:ext cx="426282" cy="5790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endCxn id="37" idx="0"/>
          </p:cNvCxnSpPr>
          <p:nvPr/>
        </p:nvCxnSpPr>
        <p:spPr>
          <a:xfrm>
            <a:off x="4539908" y="1960685"/>
            <a:ext cx="93784" cy="4102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5290330" y="2379890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cxnSp>
        <p:nvCxnSpPr>
          <p:cNvPr id="45" name="직선 연결선 44"/>
          <p:cNvCxnSpPr>
            <a:endCxn id="44" idx="1"/>
          </p:cNvCxnSpPr>
          <p:nvPr/>
        </p:nvCxnSpPr>
        <p:spPr>
          <a:xfrm>
            <a:off x="4730262" y="1795724"/>
            <a:ext cx="656638" cy="6781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9" idx="7"/>
            <a:endCxn id="44" idx="3"/>
          </p:cNvCxnSpPr>
          <p:nvPr/>
        </p:nvCxnSpPr>
        <p:spPr>
          <a:xfrm flipV="1">
            <a:off x="4539908" y="2927734"/>
            <a:ext cx="846992" cy="643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9" idx="2"/>
            <a:endCxn id="38" idx="6"/>
          </p:cNvCxnSpPr>
          <p:nvPr/>
        </p:nvCxnSpPr>
        <p:spPr>
          <a:xfrm flipH="1">
            <a:off x="3317630" y="3798278"/>
            <a:ext cx="6594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37" idx="4"/>
          </p:cNvCxnSpPr>
          <p:nvPr/>
        </p:nvCxnSpPr>
        <p:spPr>
          <a:xfrm flipH="1">
            <a:off x="4422371" y="3012726"/>
            <a:ext cx="211321" cy="53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483033" y="4056611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709624" y="3131508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928550" y="2818507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567418" y="2984673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614020" y="1890528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218110" y="1866690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058581" y="3316174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  <p:cxnSp>
        <p:nvCxnSpPr>
          <p:cNvPr id="56" name="직선 연결선 55"/>
          <p:cNvCxnSpPr>
            <a:stCxn id="37" idx="6"/>
            <a:endCxn id="44" idx="2"/>
          </p:cNvCxnSpPr>
          <p:nvPr/>
        </p:nvCxnSpPr>
        <p:spPr>
          <a:xfrm>
            <a:off x="4963404" y="2691807"/>
            <a:ext cx="326926" cy="90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963554" y="2358741"/>
            <a:ext cx="3974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MST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716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6226787" y="1270433"/>
            <a:ext cx="561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가장 작은 간선부터 연결해보자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97700" y="2143326"/>
            <a:ext cx="872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root[v]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65608" y="174417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7098484" y="1784245"/>
          <a:ext cx="488646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411">
                  <a:extLst>
                    <a:ext uri="{9D8B030D-6E8A-4147-A177-3AD203B41FA5}">
                      <a16:colId xmlns:a16="http://schemas.microsoft.com/office/drawing/2014/main" val="4036891459"/>
                    </a:ext>
                  </a:extLst>
                </a:gridCol>
                <a:gridCol w="814411">
                  <a:extLst>
                    <a:ext uri="{9D8B030D-6E8A-4147-A177-3AD203B41FA5}">
                      <a16:colId xmlns:a16="http://schemas.microsoft.com/office/drawing/2014/main" val="59106309"/>
                    </a:ext>
                  </a:extLst>
                </a:gridCol>
                <a:gridCol w="814411">
                  <a:extLst>
                    <a:ext uri="{9D8B030D-6E8A-4147-A177-3AD203B41FA5}">
                      <a16:colId xmlns:a16="http://schemas.microsoft.com/office/drawing/2014/main" val="3800109551"/>
                    </a:ext>
                  </a:extLst>
                </a:gridCol>
                <a:gridCol w="814411">
                  <a:extLst>
                    <a:ext uri="{9D8B030D-6E8A-4147-A177-3AD203B41FA5}">
                      <a16:colId xmlns:a16="http://schemas.microsoft.com/office/drawing/2014/main" val="729486664"/>
                    </a:ext>
                  </a:extLst>
                </a:gridCol>
                <a:gridCol w="814411">
                  <a:extLst>
                    <a:ext uri="{9D8B030D-6E8A-4147-A177-3AD203B41FA5}">
                      <a16:colId xmlns:a16="http://schemas.microsoft.com/office/drawing/2014/main" val="2832846244"/>
                    </a:ext>
                  </a:extLst>
                </a:gridCol>
                <a:gridCol w="814411">
                  <a:extLst>
                    <a:ext uri="{9D8B030D-6E8A-4147-A177-3AD203B41FA5}">
                      <a16:colId xmlns:a16="http://schemas.microsoft.com/office/drawing/2014/main" val="1565051660"/>
                    </a:ext>
                  </a:extLst>
                </a:gridCol>
              </a:tblGrid>
              <a:tr h="33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261842"/>
                  </a:ext>
                </a:extLst>
              </a:tr>
              <a:tr h="33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73258"/>
                  </a:ext>
                </a:extLst>
              </a:tr>
              <a:tr h="33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093565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297700" y="247259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rank[v]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004" y="3352490"/>
            <a:ext cx="6134891" cy="214690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302515" y="2001555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9" name="타원 28"/>
          <p:cNvSpPr/>
          <p:nvPr/>
        </p:nvSpPr>
        <p:spPr>
          <a:xfrm>
            <a:off x="4070838" y="1318846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3317630" y="2350477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4303980" y="2370887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2658206" y="3477358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977054" y="3477358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cxnSp>
        <p:nvCxnSpPr>
          <p:cNvPr id="37" name="직선 연결선 36"/>
          <p:cNvCxnSpPr>
            <a:stCxn id="29" idx="3"/>
          </p:cNvCxnSpPr>
          <p:nvPr/>
        </p:nvCxnSpPr>
        <p:spPr>
          <a:xfrm flipH="1">
            <a:off x="3763913" y="1866690"/>
            <a:ext cx="403495" cy="510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2" idx="5"/>
            <a:endCxn id="36" idx="0"/>
          </p:cNvCxnSpPr>
          <p:nvPr/>
        </p:nvCxnSpPr>
        <p:spPr>
          <a:xfrm>
            <a:off x="3880484" y="2898321"/>
            <a:ext cx="426282" cy="5790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endCxn id="34" idx="0"/>
          </p:cNvCxnSpPr>
          <p:nvPr/>
        </p:nvCxnSpPr>
        <p:spPr>
          <a:xfrm>
            <a:off x="4539908" y="1960685"/>
            <a:ext cx="93784" cy="4102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5290330" y="2379890"/>
            <a:ext cx="659424" cy="6418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cxnSp>
        <p:nvCxnSpPr>
          <p:cNvPr id="42" name="직선 연결선 41"/>
          <p:cNvCxnSpPr>
            <a:endCxn id="41" idx="1"/>
          </p:cNvCxnSpPr>
          <p:nvPr/>
        </p:nvCxnSpPr>
        <p:spPr>
          <a:xfrm>
            <a:off x="4730262" y="1795724"/>
            <a:ext cx="656638" cy="6781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36" idx="2"/>
            <a:endCxn id="35" idx="6"/>
          </p:cNvCxnSpPr>
          <p:nvPr/>
        </p:nvCxnSpPr>
        <p:spPr>
          <a:xfrm flipH="1">
            <a:off x="3317630" y="3798278"/>
            <a:ext cx="6594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483033" y="4056611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709624" y="3131508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614020" y="1890528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218110" y="1866690"/>
            <a:ext cx="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MST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158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MST (Prim)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258" y="1114252"/>
            <a:ext cx="6159484" cy="529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525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MST (</a:t>
            </a:r>
            <a:r>
              <a:rPr lang="en-US" altLang="ko-KR" sz="3600" dirty="0" err="1">
                <a:solidFill>
                  <a:schemeClr val="accent1">
                    <a:lumMod val="75000"/>
                  </a:schemeClr>
                </a:solidFill>
              </a:rPr>
              <a:t>Kruskal</a:t>
            </a:r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598" y="1197812"/>
            <a:ext cx="7606803" cy="492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7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이전 문제인 이진 탐색과 </a:t>
            </a:r>
            <a:r>
              <a:rPr lang="ko-KR" altLang="en-US" dirty="0" err="1"/>
              <a:t>비슷</a:t>
            </a:r>
            <a:r>
              <a:rPr lang="en-US" altLang="ko-KR" dirty="0"/>
              <a:t>, </a:t>
            </a:r>
            <a:r>
              <a:rPr lang="ko-KR" altLang="en-US" dirty="0"/>
              <a:t>하지만 </a:t>
            </a:r>
            <a:r>
              <a:rPr lang="ko-KR" altLang="en-US" b="1" dirty="0"/>
              <a:t>가장 가까운 원소</a:t>
            </a:r>
            <a:r>
              <a:rPr lang="ko-KR" altLang="en-US" dirty="0"/>
              <a:t>를 찾아야 함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이진 탐색 </a:t>
            </a:r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155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2657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9159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5661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21628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152313" y="3855967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출력</a:t>
            </a:r>
            <a:r>
              <a:rPr lang="en-US" altLang="ko-KR" b="1" dirty="0"/>
              <a:t>: [ ]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538664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5166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1668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8170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26319" y="3284451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32" name="위쪽 화살표 31"/>
          <p:cNvSpPr/>
          <p:nvPr/>
        </p:nvSpPr>
        <p:spPr>
          <a:xfrm>
            <a:off x="4574365" y="3284451"/>
            <a:ext cx="290945" cy="6308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415222" y="4090786"/>
            <a:ext cx="3135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Mid(</a:t>
            </a:r>
            <a:r>
              <a:rPr lang="ko-KR" altLang="en-US" b="1" dirty="0"/>
              <a:t>중간</a:t>
            </a:r>
            <a:r>
              <a:rPr lang="en-US" altLang="ko-KR" b="1" dirty="0"/>
              <a:t>) = (0+9) // 2 = 4</a:t>
            </a:r>
            <a:endParaRPr lang="ko-KR" altLang="en-US" b="1" dirty="0"/>
          </a:p>
        </p:txBody>
      </p:sp>
      <p:sp>
        <p:nvSpPr>
          <p:cNvPr id="39" name="직사각형 38"/>
          <p:cNvSpPr/>
          <p:nvPr/>
        </p:nvSpPr>
        <p:spPr>
          <a:xfrm>
            <a:off x="1557700" y="2038038"/>
            <a:ext cx="1007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Start=0</a:t>
            </a:r>
            <a:endParaRPr lang="ko-KR" altLang="en-US" b="1" dirty="0"/>
          </a:p>
        </p:txBody>
      </p:sp>
      <p:sp>
        <p:nvSpPr>
          <p:cNvPr id="40" name="직사각형 39"/>
          <p:cNvSpPr/>
          <p:nvPr/>
        </p:nvSpPr>
        <p:spPr>
          <a:xfrm>
            <a:off x="7650317" y="2062353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End=9</a:t>
            </a:r>
            <a:endParaRPr lang="ko-KR" altLang="en-US" b="1" dirty="0"/>
          </a:p>
        </p:txBody>
      </p:sp>
      <p:sp>
        <p:nvSpPr>
          <p:cNvPr id="41" name="직사각형 40"/>
          <p:cNvSpPr/>
          <p:nvPr/>
        </p:nvSpPr>
        <p:spPr>
          <a:xfrm>
            <a:off x="9152313" y="3422950"/>
            <a:ext cx="239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</a:t>
            </a:r>
            <a:r>
              <a:rPr lang="en-US" altLang="ko-KR" b="1" dirty="0"/>
              <a:t>: [ </a:t>
            </a:r>
            <a:r>
              <a:rPr lang="en-US" altLang="ko-KR" b="1" dirty="0">
                <a:solidFill>
                  <a:srgbClr val="0000FF"/>
                </a:solidFill>
              </a:rPr>
              <a:t>21</a:t>
            </a:r>
            <a:r>
              <a:rPr lang="en-US" altLang="ko-KR" b="1" dirty="0"/>
              <a:t> 22 38 ]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4618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이전 문제인 이진 탐색과 </a:t>
            </a:r>
            <a:r>
              <a:rPr lang="ko-KR" altLang="en-US" dirty="0" err="1"/>
              <a:t>비슷</a:t>
            </a:r>
            <a:r>
              <a:rPr lang="en-US" altLang="ko-KR" dirty="0"/>
              <a:t>, </a:t>
            </a:r>
            <a:r>
              <a:rPr lang="ko-KR" altLang="en-US" dirty="0"/>
              <a:t>하지만 </a:t>
            </a:r>
            <a:r>
              <a:rPr lang="ko-KR" altLang="en-US" b="1" dirty="0"/>
              <a:t>가장 가까운 원소</a:t>
            </a:r>
            <a:r>
              <a:rPr lang="ko-KR" altLang="en-US" dirty="0"/>
              <a:t>를 찾아야 함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이진 탐색 </a:t>
            </a:r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155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2657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9159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5661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21628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152313" y="3855967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출력</a:t>
            </a:r>
            <a:r>
              <a:rPr lang="en-US" altLang="ko-KR" b="1" dirty="0"/>
              <a:t>: [ ]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538664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5166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1668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8170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26319" y="3284451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32" name="위쪽 화살표 31"/>
          <p:cNvSpPr/>
          <p:nvPr/>
        </p:nvSpPr>
        <p:spPr>
          <a:xfrm>
            <a:off x="4574365" y="3284451"/>
            <a:ext cx="290945" cy="6308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075396" y="3983183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Mid=4</a:t>
            </a:r>
            <a:endParaRPr lang="ko-KR" altLang="en-US" b="1" dirty="0"/>
          </a:p>
        </p:txBody>
      </p:sp>
      <p:sp>
        <p:nvSpPr>
          <p:cNvPr id="34" name="직사각형 33"/>
          <p:cNvSpPr/>
          <p:nvPr/>
        </p:nvSpPr>
        <p:spPr>
          <a:xfrm>
            <a:off x="3415222" y="4824218"/>
            <a:ext cx="5174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List[Mid] : </a:t>
            </a:r>
            <a:r>
              <a:rPr lang="ko-KR" altLang="en-US" b="1" dirty="0"/>
              <a:t>화살표 바로 오른쪽의 숫자를 가리킴</a:t>
            </a:r>
            <a:endParaRPr lang="en-US" altLang="ko-KR" b="1" dirty="0"/>
          </a:p>
        </p:txBody>
      </p:sp>
      <p:cxnSp>
        <p:nvCxnSpPr>
          <p:cNvPr id="4" name="직선 화살표 연결선 3"/>
          <p:cNvCxnSpPr/>
          <p:nvPr/>
        </p:nvCxnSpPr>
        <p:spPr>
          <a:xfrm flipH="1" flipV="1">
            <a:off x="5152104" y="3284451"/>
            <a:ext cx="127819" cy="106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848554" y="4386998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List[Mid]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1557700" y="2038038"/>
            <a:ext cx="1007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Start=0</a:t>
            </a:r>
            <a:endParaRPr lang="ko-KR" altLang="en-US" b="1" dirty="0"/>
          </a:p>
        </p:txBody>
      </p:sp>
      <p:sp>
        <p:nvSpPr>
          <p:cNvPr id="36" name="직사각형 35"/>
          <p:cNvSpPr/>
          <p:nvPr/>
        </p:nvSpPr>
        <p:spPr>
          <a:xfrm>
            <a:off x="7650317" y="2062353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End=9</a:t>
            </a:r>
            <a:endParaRPr lang="ko-KR" altLang="en-US" b="1" dirty="0"/>
          </a:p>
        </p:txBody>
      </p:sp>
      <p:sp>
        <p:nvSpPr>
          <p:cNvPr id="39" name="직사각형 38"/>
          <p:cNvSpPr/>
          <p:nvPr/>
        </p:nvSpPr>
        <p:spPr>
          <a:xfrm>
            <a:off x="9152313" y="3422950"/>
            <a:ext cx="239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</a:t>
            </a:r>
            <a:r>
              <a:rPr lang="en-US" altLang="ko-KR" b="1" dirty="0"/>
              <a:t>: [ </a:t>
            </a:r>
            <a:r>
              <a:rPr lang="en-US" altLang="ko-KR" b="1" dirty="0">
                <a:solidFill>
                  <a:srgbClr val="0000FF"/>
                </a:solidFill>
              </a:rPr>
              <a:t>21</a:t>
            </a:r>
            <a:r>
              <a:rPr lang="en-US" altLang="ko-KR" b="1" dirty="0"/>
              <a:t> 22 38 ]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9165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이전 문제인 이진 탐색과 </a:t>
            </a:r>
            <a:r>
              <a:rPr lang="ko-KR" altLang="en-US" dirty="0" err="1"/>
              <a:t>비슷</a:t>
            </a:r>
            <a:r>
              <a:rPr lang="en-US" altLang="ko-KR" dirty="0"/>
              <a:t>, </a:t>
            </a:r>
            <a:r>
              <a:rPr lang="ko-KR" altLang="en-US" dirty="0"/>
              <a:t>하지만 </a:t>
            </a:r>
            <a:r>
              <a:rPr lang="ko-KR" altLang="en-US" b="1" dirty="0"/>
              <a:t>가장 가까운 원소</a:t>
            </a:r>
            <a:r>
              <a:rPr lang="ko-KR" altLang="en-US" dirty="0"/>
              <a:t>를 찾아야 함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이진 탐색 </a:t>
            </a:r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155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2657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9159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5661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21628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152313" y="3855967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출력</a:t>
            </a:r>
            <a:r>
              <a:rPr lang="en-US" altLang="ko-KR" b="1" dirty="0"/>
              <a:t>: [ ]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538664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5166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1668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8170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26319" y="3284451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32" name="위쪽 화살표 31"/>
          <p:cNvSpPr/>
          <p:nvPr/>
        </p:nvSpPr>
        <p:spPr>
          <a:xfrm>
            <a:off x="4574365" y="3284451"/>
            <a:ext cx="290945" cy="6308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075396" y="3983183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Mid=4</a:t>
            </a:r>
            <a:endParaRPr lang="ko-KR" altLang="en-US" b="1" dirty="0"/>
          </a:p>
        </p:txBody>
      </p:sp>
      <p:cxnSp>
        <p:nvCxnSpPr>
          <p:cNvPr id="4" name="직선 화살표 연결선 3"/>
          <p:cNvCxnSpPr/>
          <p:nvPr/>
        </p:nvCxnSpPr>
        <p:spPr>
          <a:xfrm flipH="1" flipV="1">
            <a:off x="5152104" y="3284451"/>
            <a:ext cx="127819" cy="106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756382" y="4403700"/>
            <a:ext cx="104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16 &lt; 21</a:t>
            </a:r>
            <a:endParaRPr lang="ko-KR" altLang="en-US" b="1" dirty="0"/>
          </a:p>
        </p:txBody>
      </p:sp>
      <p:sp>
        <p:nvSpPr>
          <p:cNvPr id="24" name="직사각형 23"/>
          <p:cNvSpPr/>
          <p:nvPr/>
        </p:nvSpPr>
        <p:spPr>
          <a:xfrm>
            <a:off x="5805829" y="4403700"/>
            <a:ext cx="172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오른쪽을 탐색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57700" y="2038038"/>
            <a:ext cx="1007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Start=0</a:t>
            </a:r>
            <a:endParaRPr lang="ko-KR" altLang="en-US" b="1" dirty="0"/>
          </a:p>
        </p:txBody>
      </p:sp>
      <p:sp>
        <p:nvSpPr>
          <p:cNvPr id="36" name="직사각형 35"/>
          <p:cNvSpPr/>
          <p:nvPr/>
        </p:nvSpPr>
        <p:spPr>
          <a:xfrm>
            <a:off x="7650317" y="2062353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End=9</a:t>
            </a:r>
            <a:endParaRPr lang="ko-KR" altLang="en-US" b="1" dirty="0"/>
          </a:p>
        </p:txBody>
      </p:sp>
      <p:sp>
        <p:nvSpPr>
          <p:cNvPr id="39" name="직사각형 38"/>
          <p:cNvSpPr/>
          <p:nvPr/>
        </p:nvSpPr>
        <p:spPr>
          <a:xfrm>
            <a:off x="9152313" y="3422950"/>
            <a:ext cx="239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</a:t>
            </a:r>
            <a:r>
              <a:rPr lang="en-US" altLang="ko-KR" b="1" dirty="0"/>
              <a:t>: [ </a:t>
            </a:r>
            <a:r>
              <a:rPr lang="en-US" altLang="ko-KR" b="1" dirty="0">
                <a:solidFill>
                  <a:srgbClr val="0000FF"/>
                </a:solidFill>
              </a:rPr>
              <a:t>21</a:t>
            </a:r>
            <a:r>
              <a:rPr lang="en-US" altLang="ko-KR" b="1" dirty="0"/>
              <a:t> 22 38 ]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98911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이전 문제인 이진 탐색과 </a:t>
            </a:r>
            <a:r>
              <a:rPr lang="ko-KR" altLang="en-US" dirty="0" err="1"/>
              <a:t>비슷</a:t>
            </a:r>
            <a:r>
              <a:rPr lang="en-US" altLang="ko-KR" dirty="0"/>
              <a:t>, </a:t>
            </a:r>
            <a:r>
              <a:rPr lang="ko-KR" altLang="en-US" dirty="0"/>
              <a:t>하지만 </a:t>
            </a:r>
            <a:r>
              <a:rPr lang="ko-KR" altLang="en-US" b="1" dirty="0"/>
              <a:t>가장 가까운 원소</a:t>
            </a:r>
            <a:r>
              <a:rPr lang="ko-KR" altLang="en-US" dirty="0"/>
              <a:t>를 찾아야 함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이진 탐색 </a:t>
            </a:r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155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2657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9159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5661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21628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152313" y="3855967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출력</a:t>
            </a:r>
            <a:r>
              <a:rPr lang="en-US" altLang="ko-KR" b="1" dirty="0"/>
              <a:t>: [ ]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538664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5166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1668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8170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26319" y="3284451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29" name="위쪽 화살표 28"/>
          <p:cNvSpPr/>
          <p:nvPr/>
        </p:nvSpPr>
        <p:spPr>
          <a:xfrm>
            <a:off x="6575440" y="3243929"/>
            <a:ext cx="290945" cy="6308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258863" y="3930534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Mid=7</a:t>
            </a:r>
            <a:endParaRPr lang="ko-KR" altLang="en-US" b="1" dirty="0"/>
          </a:p>
        </p:txBody>
      </p:sp>
      <p:sp>
        <p:nvSpPr>
          <p:cNvPr id="20" name="곱셈 기호 19"/>
          <p:cNvSpPr/>
          <p:nvPr/>
        </p:nvSpPr>
        <p:spPr>
          <a:xfrm>
            <a:off x="1058910" y="2431685"/>
            <a:ext cx="4712625" cy="66883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291240" y="5346871"/>
            <a:ext cx="55664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List[Start-1] </a:t>
            </a:r>
            <a:r>
              <a:rPr lang="ko-KR" altLang="en-US" b="1" dirty="0"/>
              <a:t>왼쪽의 원소들은 정답이 될 수 </a:t>
            </a:r>
            <a:r>
              <a:rPr lang="ko-KR" altLang="en-US" b="1" dirty="0">
                <a:solidFill>
                  <a:srgbClr val="FF0000"/>
                </a:solidFill>
              </a:rPr>
              <a:t>없지만</a:t>
            </a:r>
            <a:r>
              <a:rPr lang="en-US" altLang="ko-KR" b="1" dirty="0"/>
              <a:t>, </a:t>
            </a:r>
          </a:p>
          <a:p>
            <a:r>
              <a:rPr lang="en-US" altLang="ko-KR" b="1" dirty="0"/>
              <a:t>List[Start-1]</a:t>
            </a:r>
            <a:r>
              <a:rPr lang="ko-KR" altLang="en-US" b="1" dirty="0"/>
              <a:t>는 정답이 될 수 있음</a:t>
            </a:r>
            <a:endParaRPr lang="en-US" altLang="ko-KR" b="1" dirty="0"/>
          </a:p>
        </p:txBody>
      </p:sp>
      <p:sp>
        <p:nvSpPr>
          <p:cNvPr id="39" name="직사각형 38"/>
          <p:cNvSpPr/>
          <p:nvPr/>
        </p:nvSpPr>
        <p:spPr>
          <a:xfrm>
            <a:off x="4056610" y="4581058"/>
            <a:ext cx="1470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List[Start-1]</a:t>
            </a:r>
            <a:endParaRPr lang="ko-KR" altLang="en-US" b="1" dirty="0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4721628" y="3243594"/>
            <a:ext cx="208736" cy="132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882790" y="2056225"/>
            <a:ext cx="1007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Start=5</a:t>
            </a:r>
            <a:endParaRPr lang="ko-KR" altLang="en-US" b="1" dirty="0"/>
          </a:p>
        </p:txBody>
      </p:sp>
      <p:sp>
        <p:nvSpPr>
          <p:cNvPr id="42" name="직사각형 41"/>
          <p:cNvSpPr/>
          <p:nvPr/>
        </p:nvSpPr>
        <p:spPr>
          <a:xfrm>
            <a:off x="7650317" y="2062353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End=9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9152313" y="3422950"/>
            <a:ext cx="239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</a:t>
            </a:r>
            <a:r>
              <a:rPr lang="en-US" altLang="ko-KR" b="1" dirty="0"/>
              <a:t>: [ </a:t>
            </a:r>
            <a:r>
              <a:rPr lang="en-US" altLang="ko-KR" b="1" dirty="0">
                <a:solidFill>
                  <a:srgbClr val="0000FF"/>
                </a:solidFill>
              </a:rPr>
              <a:t>21</a:t>
            </a:r>
            <a:r>
              <a:rPr lang="en-US" altLang="ko-KR" b="1" dirty="0"/>
              <a:t> 22 38 ]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75722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이전 문제인 이진 탐색과 </a:t>
            </a:r>
            <a:r>
              <a:rPr lang="ko-KR" altLang="en-US" dirty="0" err="1"/>
              <a:t>비슷</a:t>
            </a:r>
            <a:r>
              <a:rPr lang="en-US" altLang="ko-KR" dirty="0"/>
              <a:t>, </a:t>
            </a:r>
            <a:r>
              <a:rPr lang="ko-KR" altLang="en-US" dirty="0"/>
              <a:t>하지만 </a:t>
            </a:r>
            <a:r>
              <a:rPr lang="ko-KR" altLang="en-US" b="1" dirty="0"/>
              <a:t>가장 가까운 원소</a:t>
            </a:r>
            <a:r>
              <a:rPr lang="ko-KR" altLang="en-US" dirty="0"/>
              <a:t>를 찾아야 함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이진 탐색 </a:t>
            </a:r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155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2657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9159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5661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21628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152313" y="3855967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출력</a:t>
            </a:r>
            <a:r>
              <a:rPr lang="en-US" altLang="ko-KR" b="1" dirty="0"/>
              <a:t>: [ ]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538664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5166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1668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8170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26319" y="3284451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29" name="위쪽 화살표 28"/>
          <p:cNvSpPr/>
          <p:nvPr/>
        </p:nvSpPr>
        <p:spPr>
          <a:xfrm>
            <a:off x="6575440" y="3243929"/>
            <a:ext cx="290945" cy="6308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258863" y="3930534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Mid=7</a:t>
            </a:r>
            <a:endParaRPr lang="ko-KR" altLang="en-US" b="1" dirty="0"/>
          </a:p>
        </p:txBody>
      </p:sp>
      <p:sp>
        <p:nvSpPr>
          <p:cNvPr id="20" name="곱셈 기호 19"/>
          <p:cNvSpPr/>
          <p:nvPr/>
        </p:nvSpPr>
        <p:spPr>
          <a:xfrm>
            <a:off x="1058910" y="2431685"/>
            <a:ext cx="4712625" cy="66883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415222" y="4824218"/>
            <a:ext cx="5174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List[Mid] : </a:t>
            </a:r>
            <a:r>
              <a:rPr lang="ko-KR" altLang="en-US" b="1" dirty="0"/>
              <a:t>화살표 바로 오른쪽의 숫자를 가리킴</a:t>
            </a:r>
            <a:endParaRPr lang="en-US" altLang="ko-KR" b="1" dirty="0"/>
          </a:p>
        </p:txBody>
      </p:sp>
      <p:sp>
        <p:nvSpPr>
          <p:cNvPr id="39" name="직사각형 38"/>
          <p:cNvSpPr/>
          <p:nvPr/>
        </p:nvSpPr>
        <p:spPr>
          <a:xfrm>
            <a:off x="6871463" y="4385304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List[Mid]</a:t>
            </a:r>
            <a:endParaRPr lang="ko-KR" altLang="en-US" b="1" dirty="0"/>
          </a:p>
        </p:txBody>
      </p:sp>
      <p:cxnSp>
        <p:nvCxnSpPr>
          <p:cNvPr id="40" name="직선 화살표 연결선 39"/>
          <p:cNvCxnSpPr/>
          <p:nvPr/>
        </p:nvCxnSpPr>
        <p:spPr>
          <a:xfrm flipH="1" flipV="1">
            <a:off x="7122824" y="3232166"/>
            <a:ext cx="247546" cy="109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882790" y="2056225"/>
            <a:ext cx="1007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Start=5</a:t>
            </a:r>
            <a:endParaRPr lang="ko-KR" altLang="en-US" b="1" dirty="0"/>
          </a:p>
        </p:txBody>
      </p:sp>
      <p:sp>
        <p:nvSpPr>
          <p:cNvPr id="42" name="직사각형 41"/>
          <p:cNvSpPr/>
          <p:nvPr/>
        </p:nvSpPr>
        <p:spPr>
          <a:xfrm>
            <a:off x="7650317" y="2062353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End=9</a:t>
            </a:r>
            <a:endParaRPr lang="ko-KR" altLang="en-US" b="1" dirty="0"/>
          </a:p>
        </p:txBody>
      </p:sp>
      <p:sp>
        <p:nvSpPr>
          <p:cNvPr id="43" name="직사각형 42"/>
          <p:cNvSpPr/>
          <p:nvPr/>
        </p:nvSpPr>
        <p:spPr>
          <a:xfrm>
            <a:off x="9152313" y="3422950"/>
            <a:ext cx="239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</a:t>
            </a:r>
            <a:r>
              <a:rPr lang="en-US" altLang="ko-KR" b="1" dirty="0"/>
              <a:t>: [ </a:t>
            </a:r>
            <a:r>
              <a:rPr lang="en-US" altLang="ko-KR" b="1" dirty="0">
                <a:solidFill>
                  <a:srgbClr val="0000FF"/>
                </a:solidFill>
              </a:rPr>
              <a:t>21</a:t>
            </a:r>
            <a:r>
              <a:rPr lang="en-US" altLang="ko-KR" b="1" dirty="0"/>
              <a:t> 22 38 ]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7758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이전 문제인 이진 탐색과 </a:t>
            </a:r>
            <a:r>
              <a:rPr lang="ko-KR" altLang="en-US" dirty="0" err="1"/>
              <a:t>비슷</a:t>
            </a:r>
            <a:r>
              <a:rPr lang="en-US" altLang="ko-KR" dirty="0"/>
              <a:t>, </a:t>
            </a:r>
            <a:r>
              <a:rPr lang="ko-KR" altLang="en-US" dirty="0"/>
              <a:t>하지만 </a:t>
            </a:r>
            <a:r>
              <a:rPr lang="ko-KR" altLang="en-US" b="1" dirty="0"/>
              <a:t>가장 가까운 원소</a:t>
            </a:r>
            <a:r>
              <a:rPr lang="ko-KR" altLang="en-US" dirty="0"/>
              <a:t>를 찾아야 함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이진 탐색 </a:t>
            </a:r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155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2657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9159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5661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21628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38664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5166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1668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8170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26319" y="3284451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29" name="위쪽 화살표 28"/>
          <p:cNvSpPr/>
          <p:nvPr/>
        </p:nvSpPr>
        <p:spPr>
          <a:xfrm>
            <a:off x="6575440" y="3243929"/>
            <a:ext cx="290945" cy="6308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258863" y="3930534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Mid=7</a:t>
            </a:r>
            <a:endParaRPr lang="ko-KR" altLang="en-US" b="1" dirty="0"/>
          </a:p>
        </p:txBody>
      </p:sp>
      <p:cxnSp>
        <p:nvCxnSpPr>
          <p:cNvPr id="40" name="직선 화살표 연결선 39"/>
          <p:cNvCxnSpPr/>
          <p:nvPr/>
        </p:nvCxnSpPr>
        <p:spPr>
          <a:xfrm flipH="1" flipV="1">
            <a:off x="7122824" y="3232166"/>
            <a:ext cx="247546" cy="109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9152313" y="3855967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출력</a:t>
            </a:r>
            <a:r>
              <a:rPr lang="en-US" altLang="ko-KR" b="1" dirty="0"/>
              <a:t>: [ ]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6342844" y="4429190"/>
            <a:ext cx="104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27 &gt; 21</a:t>
            </a:r>
            <a:endParaRPr lang="ko-KR" altLang="en-US" b="1" dirty="0"/>
          </a:p>
        </p:txBody>
      </p:sp>
      <p:sp>
        <p:nvSpPr>
          <p:cNvPr id="33" name="직사각형 32"/>
          <p:cNvSpPr/>
          <p:nvPr/>
        </p:nvSpPr>
        <p:spPr>
          <a:xfrm>
            <a:off x="7389926" y="4433425"/>
            <a:ext cx="1495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왼쪽을 탐색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882790" y="2056225"/>
            <a:ext cx="1007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Start=5</a:t>
            </a:r>
            <a:endParaRPr lang="ko-KR" altLang="en-US" b="1" dirty="0"/>
          </a:p>
        </p:txBody>
      </p:sp>
      <p:sp>
        <p:nvSpPr>
          <p:cNvPr id="41" name="직사각형 40"/>
          <p:cNvSpPr/>
          <p:nvPr/>
        </p:nvSpPr>
        <p:spPr>
          <a:xfrm>
            <a:off x="7650317" y="2062353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End=9</a:t>
            </a:r>
            <a:endParaRPr lang="ko-KR" altLang="en-US" b="1" dirty="0"/>
          </a:p>
        </p:txBody>
      </p:sp>
      <p:sp>
        <p:nvSpPr>
          <p:cNvPr id="42" name="곱셈 기호 41"/>
          <p:cNvSpPr/>
          <p:nvPr/>
        </p:nvSpPr>
        <p:spPr>
          <a:xfrm>
            <a:off x="1058910" y="2431685"/>
            <a:ext cx="4712625" cy="66883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9152313" y="3422950"/>
            <a:ext cx="239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</a:t>
            </a:r>
            <a:r>
              <a:rPr lang="en-US" altLang="ko-KR" b="1" dirty="0"/>
              <a:t>: [ </a:t>
            </a:r>
            <a:r>
              <a:rPr lang="en-US" altLang="ko-KR" b="1" dirty="0">
                <a:solidFill>
                  <a:srgbClr val="0000FF"/>
                </a:solidFill>
              </a:rPr>
              <a:t>21</a:t>
            </a:r>
            <a:r>
              <a:rPr lang="en-US" altLang="ko-KR" b="1" dirty="0"/>
              <a:t> 22 38 ]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4378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1595</Words>
  <Application>Microsoft Office PowerPoint</Application>
  <PresentationFormat>와이드스크린</PresentationFormat>
  <Paragraphs>800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2</cp:revision>
  <dcterms:created xsi:type="dcterms:W3CDTF">2020-08-14T03:28:23Z</dcterms:created>
  <dcterms:modified xsi:type="dcterms:W3CDTF">2020-08-14T03:35:26Z</dcterms:modified>
</cp:coreProperties>
</file>