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Merriweather"/>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erriweather-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erriweather-italic.fntdata"/><Relationship Id="rId14" Type="http://schemas.openxmlformats.org/officeDocument/2006/relationships/font" Target="fonts/Merriweather-bold.fntdata"/><Relationship Id="rId16" Type="http://schemas.openxmlformats.org/officeDocument/2006/relationships/font" Target="fonts/Merriweather-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34e644adeb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34e644adeb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4e644adeb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4e644adeb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4e644adeb7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4e644adeb7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4e644adeb7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4e644adeb7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4e644adeb7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4e644adeb7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4e644adeb7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4e644adeb7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5.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17.png"/><Relationship Id="rId5" Type="http://schemas.openxmlformats.org/officeDocument/2006/relationships/image" Target="../media/image6.png"/><Relationship Id="rId6" Type="http://schemas.openxmlformats.org/officeDocument/2006/relationships/image" Target="../media/image18.png"/><Relationship Id="rId7"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hyperlink" Target="http://drive.google.com/file/d/1X4LaSj4uHYK0SQgasSvZslTiRz2HyDN2/view" TargetMode="External"/><Relationship Id="rId6"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9.png"/><Relationship Id="rId7"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1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4.png"/><Relationship Id="rId5" Type="http://schemas.openxmlformats.org/officeDocument/2006/relationships/image" Target="../media/image21.png"/><Relationship Id="rId6"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170824" y="2740475"/>
            <a:ext cx="6802349" cy="230000"/>
          </a:xfrm>
          <a:prstGeom prst="rect">
            <a:avLst/>
          </a:prstGeom>
          <a:noFill/>
          <a:ln>
            <a:noFill/>
          </a:ln>
        </p:spPr>
      </p:pic>
      <p:pic>
        <p:nvPicPr>
          <p:cNvPr id="55" name="Google Shape;55;p13"/>
          <p:cNvPicPr preferRelativeResize="0"/>
          <p:nvPr/>
        </p:nvPicPr>
        <p:blipFill>
          <a:blip r:embed="rId4">
            <a:alphaModFix/>
          </a:blip>
          <a:stretch>
            <a:fillRect/>
          </a:stretch>
        </p:blipFill>
        <p:spPr>
          <a:xfrm>
            <a:off x="614527" y="1287500"/>
            <a:ext cx="7914951" cy="1116900"/>
          </a:xfrm>
          <a:prstGeom prst="rect">
            <a:avLst/>
          </a:prstGeom>
          <a:noFill/>
          <a:ln>
            <a:noFill/>
          </a:ln>
        </p:spPr>
      </p:pic>
      <p:pic>
        <p:nvPicPr>
          <p:cNvPr id="56" name="Google Shape;56;p13"/>
          <p:cNvPicPr preferRelativeResize="0"/>
          <p:nvPr/>
        </p:nvPicPr>
        <p:blipFill>
          <a:blip r:embed="rId5">
            <a:alphaModFix/>
          </a:blip>
          <a:stretch>
            <a:fillRect/>
          </a:stretch>
        </p:blipFill>
        <p:spPr>
          <a:xfrm>
            <a:off x="3418588" y="4830100"/>
            <a:ext cx="2306825" cy="178700"/>
          </a:xfrm>
          <a:prstGeom prst="rect">
            <a:avLst/>
          </a:prstGeom>
          <a:noFill/>
          <a:ln>
            <a:noFill/>
          </a:ln>
        </p:spPr>
      </p:pic>
      <p:pic>
        <p:nvPicPr>
          <p:cNvPr id="57" name="Google Shape;57;p13" title="e7f7adf141c193a0c4e403333d88dbb6-removebg-preview.png"/>
          <p:cNvPicPr preferRelativeResize="0"/>
          <p:nvPr/>
        </p:nvPicPr>
        <p:blipFill rotWithShape="1">
          <a:blip r:embed="rId6">
            <a:alphaModFix amt="89000"/>
          </a:blip>
          <a:srcRect b="32628" l="6386" r="52594" t="38854"/>
          <a:stretch/>
        </p:blipFill>
        <p:spPr>
          <a:xfrm rot="7819297">
            <a:off x="7905525" y="1821875"/>
            <a:ext cx="1376350" cy="1262500"/>
          </a:xfrm>
          <a:prstGeom prst="rect">
            <a:avLst/>
          </a:prstGeom>
          <a:noFill/>
          <a:ln>
            <a:noFill/>
          </a:ln>
        </p:spPr>
      </p:pic>
      <p:pic>
        <p:nvPicPr>
          <p:cNvPr id="58" name="Google Shape;58;p13" title="e7f7adf141c193a0c4e403333d88dbb6-removebg-preview.png"/>
          <p:cNvPicPr preferRelativeResize="0"/>
          <p:nvPr/>
        </p:nvPicPr>
        <p:blipFill rotWithShape="1">
          <a:blip r:embed="rId7">
            <a:alphaModFix/>
          </a:blip>
          <a:srcRect b="0" l="9316" r="56141" t="69797"/>
          <a:stretch/>
        </p:blipFill>
        <p:spPr>
          <a:xfrm>
            <a:off x="299150" y="1816175"/>
            <a:ext cx="594700" cy="6860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2000" u="sng">
                <a:solidFill>
                  <a:schemeClr val="dk1"/>
                </a:solidFill>
                <a:latin typeface="Merriweather"/>
                <a:ea typeface="Merriweather"/>
                <a:cs typeface="Merriweather"/>
                <a:sym typeface="Merriweather"/>
              </a:rPr>
              <a:t>Initial Concepts:</a:t>
            </a:r>
            <a:endParaRPr sz="2000" u="sng">
              <a:solidFill>
                <a:schemeClr val="dk1"/>
              </a:solidFill>
              <a:latin typeface="Merriweather"/>
              <a:ea typeface="Merriweather"/>
              <a:cs typeface="Merriweather"/>
              <a:sym typeface="Merriweather"/>
            </a:endParaRPr>
          </a:p>
          <a:p>
            <a:pPr indent="-317500" lvl="0" marL="457200" rtl="0" algn="l">
              <a:lnSpc>
                <a:spcPct val="100000"/>
              </a:lnSpc>
              <a:spcBef>
                <a:spcPts val="1200"/>
              </a:spcBef>
              <a:spcAft>
                <a:spcPts val="0"/>
              </a:spcAft>
              <a:buClr>
                <a:schemeClr val="dk1"/>
              </a:buClr>
              <a:buSzPts val="1400"/>
              <a:buFont typeface="Merriweather"/>
              <a:buChar char="●"/>
            </a:pPr>
            <a:r>
              <a:rPr lang="en" sz="1400">
                <a:solidFill>
                  <a:schemeClr val="dk1"/>
                </a:solidFill>
                <a:latin typeface="Merriweather"/>
                <a:ea typeface="Merriweather"/>
                <a:cs typeface="Merriweather"/>
                <a:sym typeface="Merriweather"/>
              </a:rPr>
              <a:t>Pirate ship navigation</a:t>
            </a:r>
            <a:endParaRPr sz="1400">
              <a:solidFill>
                <a:schemeClr val="dk1"/>
              </a:solidFill>
              <a:latin typeface="Merriweather"/>
              <a:ea typeface="Merriweather"/>
              <a:cs typeface="Merriweather"/>
              <a:sym typeface="Merriweather"/>
            </a:endParaRPr>
          </a:p>
          <a:p>
            <a:pPr indent="-317500" lvl="0" marL="457200" rtl="0" algn="l">
              <a:lnSpc>
                <a:spcPct val="100000"/>
              </a:lnSpc>
              <a:spcBef>
                <a:spcPts val="0"/>
              </a:spcBef>
              <a:spcAft>
                <a:spcPts val="0"/>
              </a:spcAft>
              <a:buClr>
                <a:schemeClr val="dk1"/>
              </a:buClr>
              <a:buSzPts val="1400"/>
              <a:buFont typeface="Merriweather"/>
              <a:buChar char="●"/>
            </a:pPr>
            <a:r>
              <a:rPr lang="en" sz="1400">
                <a:solidFill>
                  <a:schemeClr val="dk1"/>
                </a:solidFill>
                <a:latin typeface="Merriweather"/>
                <a:ea typeface="Merriweather"/>
                <a:cs typeface="Merriweather"/>
                <a:sym typeface="Merriweather"/>
              </a:rPr>
              <a:t>Crew </a:t>
            </a:r>
            <a:r>
              <a:rPr lang="en" sz="1400">
                <a:solidFill>
                  <a:schemeClr val="dk1"/>
                </a:solidFill>
                <a:latin typeface="Merriweather"/>
                <a:ea typeface="Merriweather"/>
                <a:cs typeface="Merriweather"/>
                <a:sym typeface="Merriweather"/>
              </a:rPr>
              <a:t>maintenance</a:t>
            </a:r>
            <a:endParaRPr sz="1400">
              <a:solidFill>
                <a:schemeClr val="dk1"/>
              </a:solidFill>
              <a:latin typeface="Merriweather"/>
              <a:ea typeface="Merriweather"/>
              <a:cs typeface="Merriweather"/>
              <a:sym typeface="Merriweather"/>
            </a:endParaRPr>
          </a:p>
          <a:p>
            <a:pPr indent="-317500" lvl="0" marL="457200" rtl="0" algn="l">
              <a:lnSpc>
                <a:spcPct val="100000"/>
              </a:lnSpc>
              <a:spcBef>
                <a:spcPts val="0"/>
              </a:spcBef>
              <a:spcAft>
                <a:spcPts val="0"/>
              </a:spcAft>
              <a:buClr>
                <a:schemeClr val="dk1"/>
              </a:buClr>
              <a:buSzPts val="1400"/>
              <a:buFont typeface="Merriweather"/>
              <a:buChar char="●"/>
            </a:pPr>
            <a:r>
              <a:rPr lang="en" sz="1400">
                <a:solidFill>
                  <a:schemeClr val="dk1"/>
                </a:solidFill>
                <a:latin typeface="Merriweather"/>
                <a:ea typeface="Merriweather"/>
                <a:cs typeface="Merriweather"/>
                <a:sym typeface="Merriweather"/>
              </a:rPr>
              <a:t>Romanceable NPCs</a:t>
            </a:r>
            <a:endParaRPr sz="1400">
              <a:solidFill>
                <a:schemeClr val="dk1"/>
              </a:solidFill>
              <a:latin typeface="Merriweather"/>
              <a:ea typeface="Merriweather"/>
              <a:cs typeface="Merriweather"/>
              <a:sym typeface="Merriweather"/>
            </a:endParaRPr>
          </a:p>
          <a:p>
            <a:pPr indent="-317500" lvl="0" marL="457200" rtl="0" algn="l">
              <a:lnSpc>
                <a:spcPct val="100000"/>
              </a:lnSpc>
              <a:spcBef>
                <a:spcPts val="0"/>
              </a:spcBef>
              <a:spcAft>
                <a:spcPts val="0"/>
              </a:spcAft>
              <a:buClr>
                <a:schemeClr val="dk1"/>
              </a:buClr>
              <a:buSzPts val="1400"/>
              <a:buFont typeface="Merriweather"/>
              <a:buChar char="●"/>
            </a:pPr>
            <a:r>
              <a:rPr lang="en" sz="1400">
                <a:solidFill>
                  <a:schemeClr val="dk1"/>
                </a:solidFill>
                <a:latin typeface="Merriweather"/>
                <a:ea typeface="Merriweather"/>
                <a:cs typeface="Merriweather"/>
                <a:sym typeface="Merriweather"/>
              </a:rPr>
              <a:t>Branching decision trees</a:t>
            </a:r>
            <a:endParaRPr sz="1400">
              <a:solidFill>
                <a:schemeClr val="dk1"/>
              </a:solidFill>
              <a:latin typeface="Merriweather"/>
              <a:ea typeface="Merriweather"/>
              <a:cs typeface="Merriweather"/>
              <a:sym typeface="Merriweather"/>
            </a:endParaRPr>
          </a:p>
          <a:p>
            <a:pPr indent="-317500" lvl="1" marL="914400" rtl="0" algn="l">
              <a:lnSpc>
                <a:spcPct val="100000"/>
              </a:lnSpc>
              <a:spcBef>
                <a:spcPts val="0"/>
              </a:spcBef>
              <a:spcAft>
                <a:spcPts val="0"/>
              </a:spcAft>
              <a:buClr>
                <a:schemeClr val="dk1"/>
              </a:buClr>
              <a:buSzPts val="1400"/>
              <a:buFont typeface="Merriweather"/>
              <a:buChar char="○"/>
            </a:pPr>
            <a:r>
              <a:rPr b="1" lang="en">
                <a:solidFill>
                  <a:schemeClr val="dk1"/>
                </a:solidFill>
                <a:latin typeface="Merriweather"/>
                <a:ea typeface="Merriweather"/>
                <a:cs typeface="Merriweather"/>
                <a:sym typeface="Merriweather"/>
              </a:rPr>
              <a:t>3 </a:t>
            </a:r>
            <a:r>
              <a:rPr lang="en">
                <a:solidFill>
                  <a:schemeClr val="dk1"/>
                </a:solidFill>
                <a:latin typeface="Merriweather"/>
                <a:ea typeface="Merriweather"/>
                <a:cs typeface="Merriweather"/>
                <a:sym typeface="Merriweather"/>
              </a:rPr>
              <a:t>Main Story Paths</a:t>
            </a:r>
            <a:endParaRPr sz="1400">
              <a:solidFill>
                <a:schemeClr val="dk1"/>
              </a:solidFill>
              <a:latin typeface="Merriweather"/>
              <a:ea typeface="Merriweather"/>
              <a:cs typeface="Merriweather"/>
              <a:sym typeface="Merriweather"/>
            </a:endParaRPr>
          </a:p>
          <a:p>
            <a:pPr indent="0" lvl="0" marL="0" rtl="0" algn="l">
              <a:lnSpc>
                <a:spcPct val="100000"/>
              </a:lnSpc>
              <a:spcBef>
                <a:spcPts val="1200"/>
              </a:spcBef>
              <a:spcAft>
                <a:spcPts val="0"/>
              </a:spcAft>
              <a:buClr>
                <a:schemeClr val="dk1"/>
              </a:buClr>
              <a:buSzPts val="1100"/>
              <a:buFont typeface="Arial"/>
              <a:buNone/>
            </a:pPr>
            <a:r>
              <a:rPr lang="en" sz="2000" u="sng">
                <a:solidFill>
                  <a:schemeClr val="dk1"/>
                </a:solidFill>
                <a:latin typeface="Merriweather"/>
                <a:ea typeface="Merriweather"/>
                <a:cs typeface="Merriweather"/>
                <a:sym typeface="Merriweather"/>
              </a:rPr>
              <a:t>World Building:</a:t>
            </a:r>
            <a:endParaRPr sz="2000" u="sng">
              <a:solidFill>
                <a:schemeClr val="dk1"/>
              </a:solidFill>
              <a:latin typeface="Merriweather"/>
              <a:ea typeface="Merriweather"/>
              <a:cs typeface="Merriweather"/>
              <a:sym typeface="Merriweather"/>
            </a:endParaRPr>
          </a:p>
          <a:p>
            <a:pPr indent="-317500" lvl="0" marL="457200" rtl="0" algn="l">
              <a:lnSpc>
                <a:spcPct val="100000"/>
              </a:lnSpc>
              <a:spcBef>
                <a:spcPts val="1200"/>
              </a:spcBef>
              <a:spcAft>
                <a:spcPts val="0"/>
              </a:spcAft>
              <a:buClr>
                <a:schemeClr val="dk1"/>
              </a:buClr>
              <a:buSzPts val="1400"/>
              <a:buFont typeface="Merriweather"/>
              <a:buChar char="●"/>
            </a:pPr>
            <a:r>
              <a:rPr lang="en" sz="1400">
                <a:solidFill>
                  <a:schemeClr val="dk1"/>
                </a:solidFill>
                <a:latin typeface="Merriweather"/>
                <a:ea typeface="Merriweather"/>
                <a:cs typeface="Merriweather"/>
                <a:sym typeface="Merriweather"/>
              </a:rPr>
              <a:t>Map-making + “The Veil”</a:t>
            </a:r>
            <a:endParaRPr sz="1400">
              <a:solidFill>
                <a:schemeClr val="dk1"/>
              </a:solidFill>
              <a:latin typeface="Merriweather"/>
              <a:ea typeface="Merriweather"/>
              <a:cs typeface="Merriweather"/>
              <a:sym typeface="Merriweather"/>
            </a:endParaRPr>
          </a:p>
          <a:p>
            <a:pPr indent="-317500" lvl="0" marL="457200" rtl="0" algn="l">
              <a:lnSpc>
                <a:spcPct val="100000"/>
              </a:lnSpc>
              <a:spcBef>
                <a:spcPts val="0"/>
              </a:spcBef>
              <a:spcAft>
                <a:spcPts val="0"/>
              </a:spcAft>
              <a:buClr>
                <a:schemeClr val="dk1"/>
              </a:buClr>
              <a:buSzPts val="1400"/>
              <a:buFont typeface="Merriweather"/>
              <a:buChar char="●"/>
            </a:pPr>
            <a:r>
              <a:rPr lang="en" sz="1400">
                <a:solidFill>
                  <a:schemeClr val="dk1"/>
                </a:solidFill>
                <a:latin typeface="Merriweather"/>
                <a:ea typeface="Merriweather"/>
                <a:cs typeface="Merriweather"/>
                <a:sym typeface="Merriweather"/>
              </a:rPr>
              <a:t>Inspirations:</a:t>
            </a:r>
            <a:endParaRPr sz="1400">
              <a:solidFill>
                <a:schemeClr val="dk1"/>
              </a:solidFill>
              <a:latin typeface="Merriweather"/>
              <a:ea typeface="Merriweather"/>
              <a:cs typeface="Merriweather"/>
              <a:sym typeface="Merriweather"/>
            </a:endParaRPr>
          </a:p>
          <a:p>
            <a:pPr indent="-317500" lvl="1" marL="914400" rtl="0" algn="l">
              <a:lnSpc>
                <a:spcPct val="100000"/>
              </a:lnSpc>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Sea of Thieves</a:t>
            </a:r>
            <a:endParaRPr>
              <a:solidFill>
                <a:schemeClr val="dk1"/>
              </a:solidFill>
              <a:latin typeface="Merriweather"/>
              <a:ea typeface="Merriweather"/>
              <a:cs typeface="Merriweather"/>
              <a:sym typeface="Merriweather"/>
            </a:endParaRPr>
          </a:p>
          <a:p>
            <a:pPr indent="-317500" lvl="1" marL="914400" rtl="0" algn="l">
              <a:lnSpc>
                <a:spcPct val="100000"/>
              </a:lnSpc>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Baldur’s Gate 3</a:t>
            </a:r>
            <a:endParaRPr>
              <a:solidFill>
                <a:schemeClr val="dk1"/>
              </a:solidFill>
              <a:latin typeface="Merriweather"/>
              <a:ea typeface="Merriweather"/>
              <a:cs typeface="Merriweather"/>
              <a:sym typeface="Merriweather"/>
            </a:endParaRPr>
          </a:p>
          <a:p>
            <a:pPr indent="-317500" lvl="1" marL="914400" rtl="0" algn="l">
              <a:lnSpc>
                <a:spcPct val="100000"/>
              </a:lnSpc>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Dungeons and Dragons</a:t>
            </a:r>
            <a:endParaRPr>
              <a:solidFill>
                <a:schemeClr val="dk1"/>
              </a:solidFill>
              <a:latin typeface="Merriweather"/>
              <a:ea typeface="Merriweather"/>
              <a:cs typeface="Merriweather"/>
              <a:sym typeface="Merriweather"/>
            </a:endParaRPr>
          </a:p>
        </p:txBody>
      </p:sp>
      <p:pic>
        <p:nvPicPr>
          <p:cNvPr id="64" name="Google Shape;64;p14"/>
          <p:cNvPicPr preferRelativeResize="0"/>
          <p:nvPr/>
        </p:nvPicPr>
        <p:blipFill>
          <a:blip r:embed="rId3">
            <a:alphaModFix/>
          </a:blip>
          <a:stretch>
            <a:fillRect/>
          </a:stretch>
        </p:blipFill>
        <p:spPr>
          <a:xfrm>
            <a:off x="311700" y="478625"/>
            <a:ext cx="5595150" cy="373900"/>
          </a:xfrm>
          <a:prstGeom prst="rect">
            <a:avLst/>
          </a:prstGeom>
          <a:noFill/>
          <a:ln>
            <a:noFill/>
          </a:ln>
        </p:spPr>
      </p:pic>
      <p:grpSp>
        <p:nvGrpSpPr>
          <p:cNvPr id="65" name="Google Shape;65;p14"/>
          <p:cNvGrpSpPr/>
          <p:nvPr/>
        </p:nvGrpSpPr>
        <p:grpSpPr>
          <a:xfrm>
            <a:off x="3353250" y="1333315"/>
            <a:ext cx="5790750" cy="2935585"/>
            <a:chOff x="3237150" y="1344190"/>
            <a:chExt cx="5790750" cy="2935585"/>
          </a:xfrm>
        </p:grpSpPr>
        <p:pic>
          <p:nvPicPr>
            <p:cNvPr id="66" name="Google Shape;66;p14"/>
            <p:cNvPicPr preferRelativeResize="0"/>
            <p:nvPr/>
          </p:nvPicPr>
          <p:blipFill>
            <a:blip r:embed="rId4">
              <a:alphaModFix/>
            </a:blip>
            <a:stretch>
              <a:fillRect/>
            </a:stretch>
          </p:blipFill>
          <p:spPr>
            <a:xfrm>
              <a:off x="3237150" y="1344190"/>
              <a:ext cx="5595151" cy="2696484"/>
            </a:xfrm>
            <a:prstGeom prst="rect">
              <a:avLst/>
            </a:prstGeom>
            <a:noFill/>
            <a:ln cap="flat" cmpd="sng" w="28575">
              <a:solidFill>
                <a:srgbClr val="C4915C"/>
              </a:solidFill>
              <a:prstDash val="solid"/>
              <a:round/>
              <a:headEnd len="sm" w="sm" type="none"/>
              <a:tailEnd len="sm" w="sm" type="none"/>
            </a:ln>
          </p:spPr>
        </p:pic>
        <p:sp>
          <p:nvSpPr>
            <p:cNvPr id="67" name="Google Shape;67;p14"/>
            <p:cNvSpPr txBox="1"/>
            <p:nvPr/>
          </p:nvSpPr>
          <p:spPr>
            <a:xfrm>
              <a:off x="3432600" y="3997175"/>
              <a:ext cx="5595300" cy="2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Merriweather"/>
                  <a:ea typeface="Merriweather"/>
                  <a:cs typeface="Merriweather"/>
                  <a:sym typeface="Merriweather"/>
                </a:rPr>
                <a:t>A labeled world map drawn by Norman in the beginning stages of the project</a:t>
              </a:r>
              <a:endParaRPr sz="1100">
                <a:solidFill>
                  <a:schemeClr val="dk1"/>
                </a:solidFill>
                <a:latin typeface="Merriweather"/>
                <a:ea typeface="Merriweather"/>
                <a:cs typeface="Merriweather"/>
                <a:sym typeface="Merriweather"/>
              </a:endParaRPr>
            </a:p>
          </p:txBody>
        </p:sp>
      </p:grpSp>
      <p:cxnSp>
        <p:nvCxnSpPr>
          <p:cNvPr id="68" name="Google Shape;68;p14"/>
          <p:cNvCxnSpPr/>
          <p:nvPr/>
        </p:nvCxnSpPr>
        <p:spPr>
          <a:xfrm>
            <a:off x="526575" y="917750"/>
            <a:ext cx="5165400" cy="11100"/>
          </a:xfrm>
          <a:prstGeom prst="straightConnector1">
            <a:avLst/>
          </a:prstGeom>
          <a:noFill/>
          <a:ln cap="flat" cmpd="sng" w="19050">
            <a:solidFill>
              <a:schemeClr val="dk1"/>
            </a:solidFill>
            <a:prstDash val="dashDot"/>
            <a:round/>
            <a:headEnd len="med" w="med" type="none"/>
            <a:tailEnd len="med" w="med" type="none"/>
          </a:ln>
        </p:spPr>
      </p:cxnSp>
      <p:pic>
        <p:nvPicPr>
          <p:cNvPr id="69" name="Google Shape;69;p14" title="Tavern Song.mp3">
            <a:hlinkClick r:id="rId5"/>
          </p:cNvPr>
          <p:cNvPicPr preferRelativeResize="0"/>
          <p:nvPr/>
        </p:nvPicPr>
        <p:blipFill>
          <a:blip r:embed="rId6">
            <a:alphaModFix/>
          </a:blip>
          <a:stretch>
            <a:fillRect/>
          </a:stretch>
        </p:blipFill>
        <p:spPr>
          <a:xfrm>
            <a:off x="362500" y="4606875"/>
            <a:ext cx="397125" cy="397125"/>
          </a:xfrm>
          <a:prstGeom prst="rect">
            <a:avLst/>
          </a:prstGeom>
          <a:noFill/>
          <a:ln>
            <a:noFill/>
          </a:ln>
        </p:spPr>
      </p:pic>
      <p:sp>
        <p:nvSpPr>
          <p:cNvPr id="70" name="Google Shape;70;p14"/>
          <p:cNvSpPr txBox="1"/>
          <p:nvPr/>
        </p:nvSpPr>
        <p:spPr>
          <a:xfrm>
            <a:off x="708825" y="4651336"/>
            <a:ext cx="5657700" cy="2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Merriweather"/>
                <a:ea typeface="Merriweather"/>
                <a:cs typeface="Merriweather"/>
                <a:sym typeface="Merriweather"/>
              </a:rPr>
              <a:t>Sample Tavern Music made by Russell to experiment with atmospheric elements</a:t>
            </a:r>
            <a:endParaRPr sz="1100">
              <a:solidFill>
                <a:schemeClr val="dk1"/>
              </a:solidFill>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idx="1" type="body"/>
          </p:nvPr>
        </p:nvSpPr>
        <p:spPr>
          <a:xfrm>
            <a:off x="106675" y="1104850"/>
            <a:ext cx="4465200" cy="193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dk1"/>
                </a:solidFill>
                <a:latin typeface="Merriweather"/>
                <a:ea typeface="Merriweather"/>
                <a:cs typeface="Merriweather"/>
                <a:sym typeface="Merriweather"/>
              </a:rPr>
              <a:t>Fantasy V.S. Historical Fiction</a:t>
            </a:r>
            <a:endParaRPr u="sng">
              <a:solidFill>
                <a:schemeClr val="dk1"/>
              </a:solidFill>
              <a:latin typeface="Merriweather"/>
              <a:ea typeface="Merriweather"/>
              <a:cs typeface="Merriweather"/>
              <a:sym typeface="Merriweather"/>
            </a:endParaRPr>
          </a:p>
          <a:p>
            <a:pPr indent="-317500" lvl="0" marL="457200" rtl="0" algn="l">
              <a:spcBef>
                <a:spcPts val="1200"/>
              </a:spcBef>
              <a:spcAft>
                <a:spcPts val="0"/>
              </a:spcAft>
              <a:buClr>
                <a:schemeClr val="dk1"/>
              </a:buClr>
              <a:buSzPts val="1400"/>
              <a:buFont typeface="Merriweather"/>
              <a:buChar char="●"/>
            </a:pPr>
            <a:r>
              <a:rPr lang="en" sz="1400">
                <a:solidFill>
                  <a:schemeClr val="dk1"/>
                </a:solidFill>
                <a:latin typeface="Merriweather"/>
                <a:ea typeface="Merriweather"/>
                <a:cs typeface="Merriweather"/>
                <a:sym typeface="Merriweather"/>
              </a:rPr>
              <a:t>Balance of realism/fantastical</a:t>
            </a:r>
            <a:endParaRPr sz="1400">
              <a:solidFill>
                <a:schemeClr val="dk1"/>
              </a:solidFill>
              <a:latin typeface="Merriweather"/>
              <a:ea typeface="Merriweather"/>
              <a:cs typeface="Merriweather"/>
              <a:sym typeface="Merriweather"/>
            </a:endParaRPr>
          </a:p>
          <a:p>
            <a:pPr indent="-317500" lvl="0" marL="457200" rtl="0" algn="l">
              <a:spcBef>
                <a:spcPts val="0"/>
              </a:spcBef>
              <a:spcAft>
                <a:spcPts val="0"/>
              </a:spcAft>
              <a:buClr>
                <a:schemeClr val="dk1"/>
              </a:buClr>
              <a:buSzPts val="1400"/>
              <a:buFont typeface="Merriweather"/>
              <a:buChar char="●"/>
            </a:pPr>
            <a:r>
              <a:rPr lang="en" sz="1400">
                <a:solidFill>
                  <a:schemeClr val="dk1"/>
                </a:solidFill>
                <a:latin typeface="Merriweather"/>
                <a:ea typeface="Merriweather"/>
                <a:cs typeface="Merriweather"/>
                <a:sym typeface="Merriweather"/>
              </a:rPr>
              <a:t>Need for tangible stakes: when does fantasy verge into unrelatable?</a:t>
            </a:r>
            <a:endParaRPr sz="1400">
              <a:solidFill>
                <a:schemeClr val="dk1"/>
              </a:solidFill>
              <a:latin typeface="Merriweather"/>
              <a:ea typeface="Merriweather"/>
              <a:cs typeface="Merriweather"/>
              <a:sym typeface="Merriweather"/>
            </a:endParaRPr>
          </a:p>
          <a:p>
            <a:pPr indent="-317500" lvl="0" marL="457200" rtl="0" algn="l">
              <a:spcBef>
                <a:spcPts val="0"/>
              </a:spcBef>
              <a:spcAft>
                <a:spcPts val="0"/>
              </a:spcAft>
              <a:buClr>
                <a:schemeClr val="dk1"/>
              </a:buClr>
              <a:buSzPts val="1400"/>
              <a:buFont typeface="Merriweather"/>
              <a:buChar char="●"/>
            </a:pPr>
            <a:r>
              <a:rPr lang="en" sz="1400">
                <a:solidFill>
                  <a:schemeClr val="dk1"/>
                </a:solidFill>
                <a:latin typeface="Merriweather"/>
                <a:ea typeface="Merriweather"/>
                <a:cs typeface="Merriweather"/>
                <a:sym typeface="Merriweather"/>
              </a:rPr>
              <a:t>How much can a player be expected to know about the historical basis?</a:t>
            </a:r>
            <a:endParaRPr sz="1400">
              <a:solidFill>
                <a:schemeClr val="dk1"/>
              </a:solidFill>
              <a:latin typeface="Merriweather"/>
              <a:ea typeface="Merriweather"/>
              <a:cs typeface="Merriweather"/>
              <a:sym typeface="Merriweather"/>
            </a:endParaRPr>
          </a:p>
        </p:txBody>
      </p:sp>
      <p:cxnSp>
        <p:nvCxnSpPr>
          <p:cNvPr id="76" name="Google Shape;76;p15"/>
          <p:cNvCxnSpPr/>
          <p:nvPr/>
        </p:nvCxnSpPr>
        <p:spPr>
          <a:xfrm flipH="1" rot="10800000">
            <a:off x="465225" y="864800"/>
            <a:ext cx="5288100" cy="3000"/>
          </a:xfrm>
          <a:prstGeom prst="straightConnector1">
            <a:avLst/>
          </a:prstGeom>
          <a:noFill/>
          <a:ln cap="flat" cmpd="sng" w="19050">
            <a:solidFill>
              <a:schemeClr val="dk1"/>
            </a:solidFill>
            <a:prstDash val="dashDot"/>
            <a:round/>
            <a:headEnd len="med" w="med" type="none"/>
            <a:tailEnd len="med" w="med" type="none"/>
          </a:ln>
        </p:spPr>
      </p:cxnSp>
      <p:pic>
        <p:nvPicPr>
          <p:cNvPr id="77" name="Google Shape;77;p15"/>
          <p:cNvPicPr preferRelativeResize="0"/>
          <p:nvPr/>
        </p:nvPicPr>
        <p:blipFill>
          <a:blip r:embed="rId3">
            <a:alphaModFix/>
          </a:blip>
          <a:stretch>
            <a:fillRect/>
          </a:stretch>
        </p:blipFill>
        <p:spPr>
          <a:xfrm>
            <a:off x="6250150" y="2657463"/>
            <a:ext cx="2707373" cy="1862625"/>
          </a:xfrm>
          <a:prstGeom prst="rect">
            <a:avLst/>
          </a:prstGeom>
          <a:noFill/>
          <a:ln cap="flat" cmpd="sng" w="28575">
            <a:solidFill>
              <a:srgbClr val="C4915C"/>
            </a:solidFill>
            <a:prstDash val="solid"/>
            <a:round/>
            <a:headEnd len="sm" w="sm" type="none"/>
            <a:tailEnd len="sm" w="sm" type="none"/>
          </a:ln>
        </p:spPr>
      </p:pic>
      <p:pic>
        <p:nvPicPr>
          <p:cNvPr id="78" name="Google Shape;78;p15"/>
          <p:cNvPicPr preferRelativeResize="0"/>
          <p:nvPr/>
        </p:nvPicPr>
        <p:blipFill>
          <a:blip r:embed="rId4">
            <a:alphaModFix/>
          </a:blip>
          <a:stretch>
            <a:fillRect/>
          </a:stretch>
        </p:blipFill>
        <p:spPr>
          <a:xfrm>
            <a:off x="3228975" y="3123350"/>
            <a:ext cx="3219451" cy="1810949"/>
          </a:xfrm>
          <a:prstGeom prst="rect">
            <a:avLst/>
          </a:prstGeom>
          <a:noFill/>
          <a:ln cap="flat" cmpd="sng" w="28575">
            <a:solidFill>
              <a:srgbClr val="C4915C"/>
            </a:solidFill>
            <a:prstDash val="solid"/>
            <a:round/>
            <a:headEnd len="sm" w="sm" type="none"/>
            <a:tailEnd len="sm" w="sm" type="none"/>
          </a:ln>
        </p:spPr>
      </p:pic>
      <p:pic>
        <p:nvPicPr>
          <p:cNvPr id="79" name="Google Shape;79;p15"/>
          <p:cNvPicPr preferRelativeResize="0"/>
          <p:nvPr/>
        </p:nvPicPr>
        <p:blipFill>
          <a:blip r:embed="rId5">
            <a:alphaModFix/>
          </a:blip>
          <a:stretch>
            <a:fillRect/>
          </a:stretch>
        </p:blipFill>
        <p:spPr>
          <a:xfrm>
            <a:off x="311700" y="440525"/>
            <a:ext cx="5595150" cy="373900"/>
          </a:xfrm>
          <a:prstGeom prst="rect">
            <a:avLst/>
          </a:prstGeom>
          <a:noFill/>
          <a:ln>
            <a:noFill/>
          </a:ln>
        </p:spPr>
      </p:pic>
      <p:pic>
        <p:nvPicPr>
          <p:cNvPr id="80" name="Google Shape;80;p15"/>
          <p:cNvPicPr preferRelativeResize="0"/>
          <p:nvPr/>
        </p:nvPicPr>
        <p:blipFill rotWithShape="1">
          <a:blip r:embed="rId6">
            <a:alphaModFix/>
          </a:blip>
          <a:srcRect b="12336" l="0" r="30439" t="7297"/>
          <a:stretch/>
        </p:blipFill>
        <p:spPr>
          <a:xfrm>
            <a:off x="5973925" y="760687"/>
            <a:ext cx="2707363" cy="1759501"/>
          </a:xfrm>
          <a:prstGeom prst="rect">
            <a:avLst/>
          </a:prstGeom>
          <a:noFill/>
          <a:ln cap="flat" cmpd="sng" w="28575">
            <a:solidFill>
              <a:srgbClr val="C4915C"/>
            </a:solidFill>
            <a:prstDash val="solid"/>
            <a:round/>
            <a:headEnd len="sm" w="sm" type="none"/>
            <a:tailEnd len="sm" w="sm" type="none"/>
          </a:ln>
        </p:spPr>
      </p:pic>
      <p:pic>
        <p:nvPicPr>
          <p:cNvPr id="81" name="Google Shape;81;p15"/>
          <p:cNvPicPr preferRelativeResize="0"/>
          <p:nvPr/>
        </p:nvPicPr>
        <p:blipFill>
          <a:blip r:embed="rId7">
            <a:alphaModFix/>
          </a:blip>
          <a:stretch>
            <a:fillRect/>
          </a:stretch>
        </p:blipFill>
        <p:spPr>
          <a:xfrm>
            <a:off x="4572012" y="998525"/>
            <a:ext cx="1232182" cy="2404577"/>
          </a:xfrm>
          <a:prstGeom prst="rect">
            <a:avLst/>
          </a:prstGeom>
          <a:noFill/>
          <a:ln>
            <a:noFill/>
          </a:ln>
        </p:spPr>
      </p:pic>
      <p:sp>
        <p:nvSpPr>
          <p:cNvPr id="82" name="Google Shape;82;p15"/>
          <p:cNvSpPr txBox="1"/>
          <p:nvPr/>
        </p:nvSpPr>
        <p:spPr>
          <a:xfrm>
            <a:off x="106675" y="2810300"/>
            <a:ext cx="3057600" cy="212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u="sng">
                <a:solidFill>
                  <a:schemeClr val="dk1"/>
                </a:solidFill>
                <a:latin typeface="Merriweather"/>
                <a:ea typeface="Merriweather"/>
                <a:cs typeface="Merriweather"/>
                <a:sym typeface="Merriweather"/>
              </a:rPr>
              <a:t>Pre-Written Lore:</a:t>
            </a:r>
            <a:endParaRPr sz="1800" u="sng">
              <a:solidFill>
                <a:schemeClr val="dk1"/>
              </a:solidFill>
              <a:latin typeface="Merriweather"/>
              <a:ea typeface="Merriweather"/>
              <a:cs typeface="Merriweather"/>
              <a:sym typeface="Merriweather"/>
            </a:endParaRPr>
          </a:p>
          <a:p>
            <a:pPr indent="-317500" lvl="0" marL="457200" rtl="0" algn="l">
              <a:lnSpc>
                <a:spcPct val="115000"/>
              </a:lnSpc>
              <a:spcBef>
                <a:spcPts val="120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How much is too much information?</a:t>
            </a:r>
            <a:endParaRPr>
              <a:solidFill>
                <a:schemeClr val="dk1"/>
              </a:solidFill>
              <a:latin typeface="Merriweather"/>
              <a:ea typeface="Merriweather"/>
              <a:cs typeface="Merriweather"/>
              <a:sym typeface="Merriweather"/>
            </a:endParaRPr>
          </a:p>
          <a:p>
            <a:pPr indent="-317500" lvl="1" marL="914400" rtl="0" algn="l">
              <a:lnSpc>
                <a:spcPct val="115000"/>
              </a:lnSpc>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Player agency in being given information is key!</a:t>
            </a:r>
            <a:endParaRPr>
              <a:solidFill>
                <a:schemeClr val="dk1"/>
              </a:solidFill>
              <a:latin typeface="Merriweather"/>
              <a:ea typeface="Merriweather"/>
              <a:cs typeface="Merriweather"/>
              <a:sym typeface="Merriweather"/>
            </a:endParaRPr>
          </a:p>
          <a:p>
            <a:pPr indent="-317500" lvl="0" marL="457200" rtl="0" algn="l">
              <a:lnSpc>
                <a:spcPct val="115000"/>
              </a:lnSpc>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Balancing player choice and established canon</a:t>
            </a:r>
            <a:endParaRPr sz="1800">
              <a:solidFill>
                <a:schemeClr val="dk2"/>
              </a:solidFill>
            </a:endParaRPr>
          </a:p>
        </p:txBody>
      </p:sp>
      <p:sp>
        <p:nvSpPr>
          <p:cNvPr id="83" name="Google Shape;83;p15"/>
          <p:cNvSpPr txBox="1"/>
          <p:nvPr/>
        </p:nvSpPr>
        <p:spPr>
          <a:xfrm>
            <a:off x="6513125" y="4567700"/>
            <a:ext cx="2894100" cy="41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Merriweather"/>
                <a:ea typeface="Merriweather"/>
                <a:cs typeface="Merriweather"/>
                <a:sym typeface="Merriweather"/>
              </a:rPr>
              <a:t>Concept art drawn by Derek of Lottie and 3 potential sea monster designs</a:t>
            </a:r>
            <a:endParaRPr sz="1100">
              <a:solidFill>
                <a:schemeClr val="dk1"/>
              </a:solidFill>
              <a:latin typeface="Merriweather"/>
              <a:ea typeface="Merriweather"/>
              <a:cs typeface="Merriweather"/>
              <a:sym typeface="Merriweath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6"/>
          <p:cNvPicPr preferRelativeResize="0"/>
          <p:nvPr/>
        </p:nvPicPr>
        <p:blipFill>
          <a:blip r:embed="rId3">
            <a:alphaModFix/>
          </a:blip>
          <a:stretch>
            <a:fillRect/>
          </a:stretch>
        </p:blipFill>
        <p:spPr>
          <a:xfrm>
            <a:off x="311700" y="238125"/>
            <a:ext cx="4724400" cy="371475"/>
          </a:xfrm>
          <a:prstGeom prst="rect">
            <a:avLst/>
          </a:prstGeom>
          <a:noFill/>
          <a:ln>
            <a:noFill/>
          </a:ln>
        </p:spPr>
      </p:pic>
      <p:cxnSp>
        <p:nvCxnSpPr>
          <p:cNvPr id="89" name="Google Shape;89;p16"/>
          <p:cNvCxnSpPr/>
          <p:nvPr/>
        </p:nvCxnSpPr>
        <p:spPr>
          <a:xfrm flipH="1" rot="10800000">
            <a:off x="405300" y="676275"/>
            <a:ext cx="4537200" cy="8700"/>
          </a:xfrm>
          <a:prstGeom prst="straightConnector1">
            <a:avLst/>
          </a:prstGeom>
          <a:noFill/>
          <a:ln cap="flat" cmpd="sng" w="19050">
            <a:solidFill>
              <a:schemeClr val="dk1"/>
            </a:solidFill>
            <a:prstDash val="dashDot"/>
            <a:round/>
            <a:headEnd len="med" w="med" type="none"/>
            <a:tailEnd len="med" w="med" type="none"/>
          </a:ln>
        </p:spPr>
      </p:cxnSp>
      <p:pic>
        <p:nvPicPr>
          <p:cNvPr id="90" name="Google Shape;90;p16" title="Act 1 Flow Chart.jpg"/>
          <p:cNvPicPr preferRelativeResize="0"/>
          <p:nvPr/>
        </p:nvPicPr>
        <p:blipFill>
          <a:blip r:embed="rId4">
            <a:alphaModFix/>
          </a:blip>
          <a:stretch>
            <a:fillRect/>
          </a:stretch>
        </p:blipFill>
        <p:spPr>
          <a:xfrm>
            <a:off x="5206525" y="442750"/>
            <a:ext cx="3813024" cy="4591525"/>
          </a:xfrm>
          <a:prstGeom prst="rect">
            <a:avLst/>
          </a:prstGeom>
          <a:noFill/>
          <a:ln cap="flat" cmpd="sng" w="28575">
            <a:solidFill>
              <a:srgbClr val="C4915C"/>
            </a:solidFill>
            <a:prstDash val="solid"/>
            <a:round/>
            <a:headEnd len="sm" w="sm" type="none"/>
            <a:tailEnd len="sm" w="sm" type="none"/>
          </a:ln>
        </p:spPr>
      </p:pic>
      <p:sp>
        <p:nvSpPr>
          <p:cNvPr id="91" name="Google Shape;91;p16"/>
          <p:cNvSpPr txBox="1"/>
          <p:nvPr/>
        </p:nvSpPr>
        <p:spPr>
          <a:xfrm>
            <a:off x="311700" y="609600"/>
            <a:ext cx="3998100" cy="333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u="sng">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2100" u="sng">
                <a:solidFill>
                  <a:schemeClr val="dk1"/>
                </a:solidFill>
                <a:latin typeface="Merriweather"/>
                <a:ea typeface="Merriweather"/>
                <a:cs typeface="Merriweather"/>
                <a:sym typeface="Merriweather"/>
              </a:rPr>
              <a:t>Act 1:</a:t>
            </a:r>
            <a:endParaRPr sz="2100" u="sng">
              <a:solidFill>
                <a:schemeClr val="dk1"/>
              </a:solidFill>
              <a:latin typeface="Merriweather"/>
              <a:ea typeface="Merriweather"/>
              <a:cs typeface="Merriweather"/>
              <a:sym typeface="Merriweather"/>
            </a:endParaRPr>
          </a:p>
          <a:p>
            <a:pPr indent="-317500" lvl="1" marL="914400" rtl="0" algn="l">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Introduction to NPCs, exposition, setting</a:t>
            </a:r>
            <a:endParaRPr>
              <a:solidFill>
                <a:schemeClr val="dk1"/>
              </a:solidFill>
              <a:latin typeface="Merriweather"/>
              <a:ea typeface="Merriweather"/>
              <a:cs typeface="Merriweather"/>
              <a:sym typeface="Merriweather"/>
            </a:endParaRPr>
          </a:p>
          <a:p>
            <a:pPr indent="-317500" lvl="2" marL="1371600" rtl="0" algn="l">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“The Adoration”</a:t>
            </a:r>
            <a:endParaRPr>
              <a:solidFill>
                <a:schemeClr val="dk1"/>
              </a:solidFill>
              <a:latin typeface="Merriweather"/>
              <a:ea typeface="Merriweather"/>
              <a:cs typeface="Merriweather"/>
              <a:sym typeface="Merriweather"/>
            </a:endParaRPr>
          </a:p>
          <a:p>
            <a:pPr indent="-317500" lvl="2" marL="1371600" rtl="0" algn="l">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First Mate Rosemary</a:t>
            </a:r>
            <a:endParaRPr>
              <a:solidFill>
                <a:schemeClr val="dk1"/>
              </a:solidFill>
              <a:latin typeface="Merriweather"/>
              <a:ea typeface="Merriweather"/>
              <a:cs typeface="Merriweather"/>
              <a:sym typeface="Merriweather"/>
            </a:endParaRPr>
          </a:p>
          <a:p>
            <a:pPr indent="-317500" lvl="1" marL="914400" rtl="0" algn="l">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Beginning the hunt for the artifact</a:t>
            </a:r>
            <a:endParaRPr>
              <a:solidFill>
                <a:schemeClr val="dk1"/>
              </a:solidFill>
              <a:latin typeface="Merriweather"/>
              <a:ea typeface="Merriweather"/>
              <a:cs typeface="Merriweather"/>
              <a:sym typeface="Merriweather"/>
            </a:endParaRPr>
          </a:p>
          <a:p>
            <a:pPr indent="-317500" lvl="2" marL="1371600" rtl="0" algn="l">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Varying means based on NPC choice</a:t>
            </a:r>
            <a:endParaRPr>
              <a:solidFill>
                <a:schemeClr val="dk1"/>
              </a:solidFill>
              <a:latin typeface="Merriweather"/>
              <a:ea typeface="Merriweather"/>
              <a:cs typeface="Merriweather"/>
              <a:sym typeface="Merriweather"/>
            </a:endParaRPr>
          </a:p>
          <a:p>
            <a:pPr indent="-317500" lvl="2" marL="1371600" rtl="0" algn="l">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Varying player/crew interactions based on NPC choice</a:t>
            </a:r>
            <a:endParaRPr>
              <a:solidFill>
                <a:schemeClr val="dk1"/>
              </a:solidFill>
              <a:latin typeface="Merriweather"/>
              <a:ea typeface="Merriweather"/>
              <a:cs typeface="Merriweather"/>
              <a:sym typeface="Merriweather"/>
            </a:endParaRPr>
          </a:p>
          <a:p>
            <a:pPr indent="-317500" lvl="1" marL="914400" rtl="0" algn="l">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Separate Decision Trees for each NPC with their own story beats and challenges</a:t>
            </a:r>
            <a:endParaRPr>
              <a:solidFill>
                <a:schemeClr val="dk1"/>
              </a:solidFill>
              <a:latin typeface="Merriweather"/>
              <a:ea typeface="Merriweather"/>
              <a:cs typeface="Merriweather"/>
              <a:sym typeface="Merriweather"/>
            </a:endParaRPr>
          </a:p>
          <a:p>
            <a:pPr indent="-317500" lvl="1" marL="914400" rtl="0" algn="l">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Sea monster </a:t>
            </a:r>
            <a:r>
              <a:rPr lang="en">
                <a:solidFill>
                  <a:schemeClr val="dk1"/>
                </a:solidFill>
                <a:latin typeface="Merriweather"/>
                <a:ea typeface="Merriweather"/>
                <a:cs typeface="Merriweather"/>
                <a:sym typeface="Merriweather"/>
              </a:rPr>
              <a:t>encounter</a:t>
            </a:r>
            <a:endParaRPr>
              <a:solidFill>
                <a:schemeClr val="dk1"/>
              </a:solidFill>
              <a:latin typeface="Merriweather"/>
              <a:ea typeface="Merriweather"/>
              <a:cs typeface="Merriweather"/>
              <a:sym typeface="Merriweather"/>
            </a:endParaRPr>
          </a:p>
          <a:p>
            <a:pPr indent="-317500" lvl="2" marL="1371600" rtl="0" algn="l">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Obtain artifact with NPC help</a:t>
            </a:r>
            <a:endParaRPr>
              <a:solidFill>
                <a:schemeClr val="dk1"/>
              </a:solidFill>
              <a:latin typeface="Merriweather"/>
              <a:ea typeface="Merriweather"/>
              <a:cs typeface="Merriweather"/>
              <a:sym typeface="Merriweather"/>
            </a:endParaRPr>
          </a:p>
          <a:p>
            <a:pPr indent="0" lvl="0" marL="457200" rtl="0" algn="l">
              <a:spcBef>
                <a:spcPts val="0"/>
              </a:spcBef>
              <a:spcAft>
                <a:spcPts val="0"/>
              </a:spcAft>
              <a:buNone/>
            </a:pPr>
            <a:r>
              <a:t/>
            </a:r>
            <a:endParaRPr>
              <a:solidFill>
                <a:schemeClr val="dk1"/>
              </a:solidFill>
              <a:latin typeface="Merriweather"/>
              <a:ea typeface="Merriweather"/>
              <a:cs typeface="Merriweather"/>
              <a:sym typeface="Merriweather"/>
            </a:endParaRPr>
          </a:p>
          <a:p>
            <a:pPr indent="0" lvl="0" marL="0" rtl="0" algn="l">
              <a:spcBef>
                <a:spcPts val="0"/>
              </a:spcBef>
              <a:spcAft>
                <a:spcPts val="0"/>
              </a:spcAft>
              <a:buNone/>
            </a:pPr>
            <a:r>
              <a:t/>
            </a:r>
            <a:endParaRPr>
              <a:solidFill>
                <a:schemeClr val="dk1"/>
              </a:solidFill>
              <a:latin typeface="Merriweather"/>
              <a:ea typeface="Merriweather"/>
              <a:cs typeface="Merriweather"/>
              <a:sym typeface="Merriweath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17"/>
          <p:cNvPicPr preferRelativeResize="0"/>
          <p:nvPr/>
        </p:nvPicPr>
        <p:blipFill>
          <a:blip r:embed="rId3">
            <a:alphaModFix/>
          </a:blip>
          <a:stretch>
            <a:fillRect/>
          </a:stretch>
        </p:blipFill>
        <p:spPr>
          <a:xfrm>
            <a:off x="311700" y="238125"/>
            <a:ext cx="4724400" cy="371475"/>
          </a:xfrm>
          <a:prstGeom prst="rect">
            <a:avLst/>
          </a:prstGeom>
          <a:noFill/>
          <a:ln>
            <a:noFill/>
          </a:ln>
        </p:spPr>
      </p:pic>
      <p:cxnSp>
        <p:nvCxnSpPr>
          <p:cNvPr id="97" name="Google Shape;97;p17"/>
          <p:cNvCxnSpPr/>
          <p:nvPr/>
        </p:nvCxnSpPr>
        <p:spPr>
          <a:xfrm flipH="1" rot="10800000">
            <a:off x="405300" y="676275"/>
            <a:ext cx="4537200" cy="8700"/>
          </a:xfrm>
          <a:prstGeom prst="straightConnector1">
            <a:avLst/>
          </a:prstGeom>
          <a:noFill/>
          <a:ln cap="flat" cmpd="sng" w="19050">
            <a:solidFill>
              <a:schemeClr val="dk1"/>
            </a:solidFill>
            <a:prstDash val="dashDot"/>
            <a:round/>
            <a:headEnd len="med" w="med" type="none"/>
            <a:tailEnd len="med" w="med" type="none"/>
          </a:ln>
        </p:spPr>
      </p:cxnSp>
      <p:sp>
        <p:nvSpPr>
          <p:cNvPr id="98" name="Google Shape;98;p17"/>
          <p:cNvSpPr txBox="1"/>
          <p:nvPr/>
        </p:nvSpPr>
        <p:spPr>
          <a:xfrm>
            <a:off x="573900" y="676275"/>
            <a:ext cx="3998100" cy="423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u="sng">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2100" u="sng">
                <a:solidFill>
                  <a:schemeClr val="dk1"/>
                </a:solidFill>
                <a:latin typeface="Merriweather"/>
                <a:ea typeface="Merriweather"/>
                <a:cs typeface="Merriweather"/>
                <a:sym typeface="Merriweather"/>
              </a:rPr>
              <a:t>Act 2:</a:t>
            </a:r>
            <a:endParaRPr sz="2100" u="sng">
              <a:solidFill>
                <a:schemeClr val="dk1"/>
              </a:solidFill>
              <a:latin typeface="Merriweather"/>
              <a:ea typeface="Merriweather"/>
              <a:cs typeface="Merriweather"/>
              <a:sym typeface="Merriweather"/>
            </a:endParaRPr>
          </a:p>
          <a:p>
            <a:pPr indent="-317500" lvl="1" marL="914400" rtl="0" algn="l">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Immediate consequences of Player actions</a:t>
            </a:r>
            <a:endParaRPr>
              <a:solidFill>
                <a:schemeClr val="dk1"/>
              </a:solidFill>
              <a:latin typeface="Merriweather"/>
              <a:ea typeface="Merriweather"/>
              <a:cs typeface="Merriweather"/>
              <a:sym typeface="Merriweather"/>
            </a:endParaRPr>
          </a:p>
          <a:p>
            <a:pPr indent="-317500" lvl="1" marL="914400" rtl="0" algn="l">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Crew/Player/NPC conflict</a:t>
            </a:r>
            <a:endParaRPr>
              <a:solidFill>
                <a:schemeClr val="dk1"/>
              </a:solidFill>
              <a:latin typeface="Merriweather"/>
              <a:ea typeface="Merriweather"/>
              <a:cs typeface="Merriweather"/>
              <a:sym typeface="Merriweather"/>
            </a:endParaRPr>
          </a:p>
          <a:p>
            <a:pPr indent="-317500" lvl="2" marL="1371600" rtl="0" algn="l">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Varying based on NPC choice</a:t>
            </a:r>
            <a:endParaRPr>
              <a:solidFill>
                <a:schemeClr val="dk1"/>
              </a:solidFill>
              <a:latin typeface="Merriweather"/>
              <a:ea typeface="Merriweather"/>
              <a:cs typeface="Merriweather"/>
              <a:sym typeface="Merriweather"/>
            </a:endParaRPr>
          </a:p>
          <a:p>
            <a:pPr indent="-317500" lvl="1" marL="914400" rtl="0" algn="l">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Player chooses who they confide in: chosen NPC or First Mate Rosemary</a:t>
            </a:r>
            <a:endParaRPr>
              <a:solidFill>
                <a:schemeClr val="dk1"/>
              </a:solidFill>
              <a:latin typeface="Merriweather"/>
              <a:ea typeface="Merriweather"/>
              <a:cs typeface="Merriweather"/>
              <a:sym typeface="Merriweather"/>
            </a:endParaRPr>
          </a:p>
          <a:p>
            <a:pPr indent="-317500" lvl="1" marL="914400" rtl="0" algn="l">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Glimpses of how the world will change depending on final Player choice</a:t>
            </a:r>
            <a:endParaRPr>
              <a:solidFill>
                <a:schemeClr val="dk1"/>
              </a:solidFill>
              <a:latin typeface="Merriweather"/>
              <a:ea typeface="Merriweather"/>
              <a:cs typeface="Merriweather"/>
              <a:sym typeface="Merriweather"/>
            </a:endParaRPr>
          </a:p>
          <a:p>
            <a:pPr indent="0" lvl="0" marL="914400" rtl="0" algn="l">
              <a:spcBef>
                <a:spcPts val="0"/>
              </a:spcBef>
              <a:spcAft>
                <a:spcPts val="0"/>
              </a:spcAft>
              <a:buNone/>
            </a:pPr>
            <a:r>
              <a:t/>
            </a:r>
            <a:endParaRPr>
              <a:solidFill>
                <a:schemeClr val="dk1"/>
              </a:solidFill>
              <a:latin typeface="Merriweather"/>
              <a:ea typeface="Merriweather"/>
              <a:cs typeface="Merriweather"/>
              <a:sym typeface="Merriweather"/>
            </a:endParaRPr>
          </a:p>
          <a:p>
            <a:pPr indent="-317500" lvl="1" marL="914400" rtl="0" algn="l">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FINAL DECISION NODE:</a:t>
            </a:r>
            <a:endParaRPr>
              <a:solidFill>
                <a:schemeClr val="dk1"/>
              </a:solidFill>
              <a:latin typeface="Merriweather"/>
              <a:ea typeface="Merriweather"/>
              <a:cs typeface="Merriweather"/>
              <a:sym typeface="Merriweather"/>
            </a:endParaRPr>
          </a:p>
          <a:p>
            <a:pPr indent="-317500" lvl="2" marL="1371600" rtl="0" algn="l">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Continue on your path OR go back to the tavern?</a:t>
            </a:r>
            <a:endParaRPr>
              <a:solidFill>
                <a:schemeClr val="dk1"/>
              </a:solidFill>
              <a:latin typeface="Merriweather"/>
              <a:ea typeface="Merriweather"/>
              <a:cs typeface="Merriweather"/>
              <a:sym typeface="Merriweather"/>
            </a:endParaRPr>
          </a:p>
          <a:p>
            <a:pPr indent="-298450" lvl="3" marL="1828800" rtl="0" algn="l">
              <a:spcBef>
                <a:spcPts val="0"/>
              </a:spcBef>
              <a:spcAft>
                <a:spcPts val="0"/>
              </a:spcAft>
              <a:buClr>
                <a:schemeClr val="dk1"/>
              </a:buClr>
              <a:buSzPts val="1100"/>
              <a:buFont typeface="Merriweather"/>
              <a:buChar char="●"/>
            </a:pPr>
            <a:r>
              <a:rPr lang="en" sz="1100">
                <a:solidFill>
                  <a:schemeClr val="dk1"/>
                </a:solidFill>
                <a:latin typeface="Merriweather"/>
                <a:ea typeface="Merriweather"/>
                <a:cs typeface="Merriweather"/>
                <a:sym typeface="Merriweather"/>
              </a:rPr>
              <a:t>Original intent to make replay mandatory</a:t>
            </a:r>
            <a:endParaRPr sz="1100">
              <a:solidFill>
                <a:schemeClr val="dk1"/>
              </a:solidFill>
              <a:latin typeface="Merriweather"/>
              <a:ea typeface="Merriweather"/>
              <a:cs typeface="Merriweather"/>
              <a:sym typeface="Merriweather"/>
            </a:endParaRPr>
          </a:p>
          <a:p>
            <a:pPr indent="0" lvl="0" marL="457200" rtl="0" algn="l">
              <a:spcBef>
                <a:spcPts val="0"/>
              </a:spcBef>
              <a:spcAft>
                <a:spcPts val="0"/>
              </a:spcAft>
              <a:buNone/>
            </a:pPr>
            <a:r>
              <a:t/>
            </a:r>
            <a:endParaRPr>
              <a:solidFill>
                <a:schemeClr val="dk1"/>
              </a:solidFill>
              <a:latin typeface="Merriweather"/>
              <a:ea typeface="Merriweather"/>
              <a:cs typeface="Merriweather"/>
              <a:sym typeface="Merriweather"/>
            </a:endParaRPr>
          </a:p>
          <a:p>
            <a:pPr indent="0" lvl="0" marL="0" rtl="0" algn="l">
              <a:spcBef>
                <a:spcPts val="0"/>
              </a:spcBef>
              <a:spcAft>
                <a:spcPts val="0"/>
              </a:spcAft>
              <a:buNone/>
            </a:pPr>
            <a:r>
              <a:t/>
            </a:r>
            <a:endParaRPr>
              <a:solidFill>
                <a:schemeClr val="dk1"/>
              </a:solidFill>
              <a:latin typeface="Merriweather"/>
              <a:ea typeface="Merriweather"/>
              <a:cs typeface="Merriweather"/>
              <a:sym typeface="Merriweather"/>
            </a:endParaRPr>
          </a:p>
        </p:txBody>
      </p:sp>
      <p:pic>
        <p:nvPicPr>
          <p:cNvPr id="99" name="Google Shape;99;p17" title="Act 2 Flow Chart.png"/>
          <p:cNvPicPr preferRelativeResize="0"/>
          <p:nvPr/>
        </p:nvPicPr>
        <p:blipFill>
          <a:blip r:embed="rId4">
            <a:alphaModFix/>
          </a:blip>
          <a:stretch>
            <a:fillRect/>
          </a:stretch>
        </p:blipFill>
        <p:spPr>
          <a:xfrm>
            <a:off x="5671100" y="152400"/>
            <a:ext cx="3143315" cy="4838699"/>
          </a:xfrm>
          <a:prstGeom prst="rect">
            <a:avLst/>
          </a:prstGeom>
          <a:noFill/>
          <a:ln cap="flat" cmpd="sng" w="28575">
            <a:solidFill>
              <a:srgbClr val="C4915C"/>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18"/>
          <p:cNvPicPr preferRelativeResize="0"/>
          <p:nvPr/>
        </p:nvPicPr>
        <p:blipFill>
          <a:blip r:embed="rId3">
            <a:alphaModFix/>
          </a:blip>
          <a:stretch>
            <a:fillRect/>
          </a:stretch>
        </p:blipFill>
        <p:spPr>
          <a:xfrm>
            <a:off x="311700" y="304800"/>
            <a:ext cx="4724400" cy="371475"/>
          </a:xfrm>
          <a:prstGeom prst="rect">
            <a:avLst/>
          </a:prstGeom>
          <a:noFill/>
          <a:ln>
            <a:noFill/>
          </a:ln>
        </p:spPr>
      </p:pic>
      <p:cxnSp>
        <p:nvCxnSpPr>
          <p:cNvPr id="105" name="Google Shape;105;p18"/>
          <p:cNvCxnSpPr/>
          <p:nvPr/>
        </p:nvCxnSpPr>
        <p:spPr>
          <a:xfrm flipH="1" rot="10800000">
            <a:off x="405300" y="742950"/>
            <a:ext cx="4537200" cy="8700"/>
          </a:xfrm>
          <a:prstGeom prst="straightConnector1">
            <a:avLst/>
          </a:prstGeom>
          <a:noFill/>
          <a:ln cap="flat" cmpd="sng" w="19050">
            <a:solidFill>
              <a:schemeClr val="dk1"/>
            </a:solidFill>
            <a:prstDash val="dashDot"/>
            <a:round/>
            <a:headEnd len="med" w="med" type="none"/>
            <a:tailEnd len="med" w="med" type="none"/>
          </a:ln>
        </p:spPr>
      </p:cxnSp>
      <p:sp>
        <p:nvSpPr>
          <p:cNvPr id="106" name="Google Shape;106;p18"/>
          <p:cNvSpPr txBox="1"/>
          <p:nvPr/>
        </p:nvSpPr>
        <p:spPr>
          <a:xfrm>
            <a:off x="1037975" y="1158050"/>
            <a:ext cx="4797000" cy="305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u="sng">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2100" u="sng">
                <a:solidFill>
                  <a:schemeClr val="dk1"/>
                </a:solidFill>
                <a:latin typeface="Merriweather"/>
                <a:ea typeface="Merriweather"/>
                <a:cs typeface="Merriweather"/>
                <a:sym typeface="Merriweather"/>
              </a:rPr>
              <a:t>Individualized NPC Trees</a:t>
            </a:r>
            <a:endParaRPr sz="2100" u="sng">
              <a:solidFill>
                <a:schemeClr val="dk1"/>
              </a:solidFill>
              <a:latin typeface="Merriweather"/>
              <a:ea typeface="Merriweather"/>
              <a:cs typeface="Merriweather"/>
              <a:sym typeface="Merriweather"/>
            </a:endParaRPr>
          </a:p>
          <a:p>
            <a:pPr indent="-317500" lvl="0" marL="457200" rtl="0" algn="l">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Emphasis on player connection</a:t>
            </a:r>
            <a:endParaRPr>
              <a:solidFill>
                <a:schemeClr val="dk1"/>
              </a:solidFill>
              <a:latin typeface="Merriweather"/>
              <a:ea typeface="Merriweather"/>
              <a:cs typeface="Merriweather"/>
              <a:sym typeface="Merriweather"/>
            </a:endParaRPr>
          </a:p>
          <a:p>
            <a:pPr indent="-317500" lvl="0" marL="457200" rtl="0" algn="l">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Very dialogue/text heavy</a:t>
            </a:r>
            <a:endParaRPr>
              <a:solidFill>
                <a:schemeClr val="dk1"/>
              </a:solidFill>
              <a:latin typeface="Merriweather"/>
              <a:ea typeface="Merriweather"/>
              <a:cs typeface="Merriweather"/>
              <a:sym typeface="Merriweather"/>
            </a:endParaRPr>
          </a:p>
          <a:p>
            <a:pPr indent="-317500" lvl="0" marL="457200" rtl="0" algn="l">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Each NPC offers their own challenges/quirks that make your travels with them unique</a:t>
            </a:r>
            <a:endParaRPr>
              <a:solidFill>
                <a:schemeClr val="dk1"/>
              </a:solidFill>
              <a:latin typeface="Merriweather"/>
              <a:ea typeface="Merriweather"/>
              <a:cs typeface="Merriweather"/>
              <a:sym typeface="Merriweather"/>
            </a:endParaRPr>
          </a:p>
          <a:p>
            <a:pPr indent="0" lvl="0" marL="0" rtl="0" algn="l">
              <a:spcBef>
                <a:spcPts val="0"/>
              </a:spcBef>
              <a:spcAft>
                <a:spcPts val="0"/>
              </a:spcAft>
              <a:buNone/>
            </a:pPr>
            <a:r>
              <a:t/>
            </a:r>
            <a:endParaRPr>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2100" u="sng">
                <a:solidFill>
                  <a:schemeClr val="dk1"/>
                </a:solidFill>
                <a:latin typeface="Merriweather"/>
                <a:ea typeface="Merriweather"/>
                <a:cs typeface="Merriweather"/>
                <a:sym typeface="Merriweather"/>
              </a:rPr>
              <a:t>NPC Characterization</a:t>
            </a:r>
            <a:endParaRPr sz="2100" u="sng">
              <a:solidFill>
                <a:schemeClr val="dk1"/>
              </a:solidFill>
              <a:latin typeface="Merriweather"/>
              <a:ea typeface="Merriweather"/>
              <a:cs typeface="Merriweather"/>
              <a:sym typeface="Merriweather"/>
            </a:endParaRPr>
          </a:p>
          <a:p>
            <a:pPr indent="-317500" lvl="0" marL="457200" rtl="0" algn="l">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Fate Route: Lottie - Created by Russell</a:t>
            </a:r>
            <a:endParaRPr>
              <a:solidFill>
                <a:schemeClr val="dk1"/>
              </a:solidFill>
              <a:latin typeface="Merriweather"/>
              <a:ea typeface="Merriweather"/>
              <a:cs typeface="Merriweather"/>
              <a:sym typeface="Merriweather"/>
            </a:endParaRPr>
          </a:p>
          <a:p>
            <a:pPr indent="-317500" lvl="0" marL="457200" rtl="0" algn="l">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Fortune Route: Samara - Created by Norman</a:t>
            </a:r>
            <a:endParaRPr>
              <a:solidFill>
                <a:schemeClr val="dk1"/>
              </a:solidFill>
              <a:latin typeface="Merriweather"/>
              <a:ea typeface="Merriweather"/>
              <a:cs typeface="Merriweather"/>
              <a:sym typeface="Merriweather"/>
            </a:endParaRPr>
          </a:p>
          <a:p>
            <a:pPr indent="-317500" lvl="0" marL="457200" rtl="0" algn="l">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Fame Route: Citra - Created by Derek</a:t>
            </a:r>
            <a:endParaRPr>
              <a:solidFill>
                <a:schemeClr val="dk1"/>
              </a:solidFill>
              <a:latin typeface="Merriweather"/>
              <a:ea typeface="Merriweather"/>
              <a:cs typeface="Merriweather"/>
              <a:sym typeface="Merriweather"/>
            </a:endParaRPr>
          </a:p>
          <a:p>
            <a:pPr indent="-317500" lvl="0" marL="457200" rtl="0" algn="l">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First Mate: Rosemary - Created by Nico</a:t>
            </a:r>
            <a:endParaRPr>
              <a:solidFill>
                <a:schemeClr val="dk1"/>
              </a:solidFill>
              <a:latin typeface="Merriweather"/>
              <a:ea typeface="Merriweather"/>
              <a:cs typeface="Merriweather"/>
              <a:sym typeface="Merriweather"/>
            </a:endParaRPr>
          </a:p>
          <a:p>
            <a:pPr indent="0" lvl="0" marL="457200" rtl="0" algn="l">
              <a:spcBef>
                <a:spcPts val="0"/>
              </a:spcBef>
              <a:spcAft>
                <a:spcPts val="0"/>
              </a:spcAft>
              <a:buNone/>
            </a:pPr>
            <a:r>
              <a:t/>
            </a:r>
            <a:endParaRPr>
              <a:solidFill>
                <a:schemeClr val="dk1"/>
              </a:solidFill>
              <a:latin typeface="Merriweather"/>
              <a:ea typeface="Merriweather"/>
              <a:cs typeface="Merriweather"/>
              <a:sym typeface="Merriweather"/>
            </a:endParaRPr>
          </a:p>
          <a:p>
            <a:pPr indent="0" lvl="0" marL="0" rtl="0" algn="l">
              <a:spcBef>
                <a:spcPts val="0"/>
              </a:spcBef>
              <a:spcAft>
                <a:spcPts val="0"/>
              </a:spcAft>
              <a:buNone/>
            </a:pPr>
            <a:r>
              <a:t/>
            </a:r>
            <a:endParaRPr>
              <a:solidFill>
                <a:schemeClr val="dk1"/>
              </a:solidFill>
              <a:latin typeface="Merriweather"/>
              <a:ea typeface="Merriweather"/>
              <a:cs typeface="Merriweather"/>
              <a:sym typeface="Merriweather"/>
            </a:endParaRPr>
          </a:p>
        </p:txBody>
      </p:sp>
      <p:pic>
        <p:nvPicPr>
          <p:cNvPr id="107" name="Google Shape;107;p18" title="Lottie Decision Trees.drawio.png"/>
          <p:cNvPicPr preferRelativeResize="0"/>
          <p:nvPr/>
        </p:nvPicPr>
        <p:blipFill>
          <a:blip r:embed="rId4">
            <a:alphaModFix/>
          </a:blip>
          <a:stretch>
            <a:fillRect/>
          </a:stretch>
        </p:blipFill>
        <p:spPr>
          <a:xfrm>
            <a:off x="5834975" y="228600"/>
            <a:ext cx="1099451" cy="4406902"/>
          </a:xfrm>
          <a:prstGeom prst="rect">
            <a:avLst/>
          </a:prstGeom>
          <a:noFill/>
          <a:ln cap="flat" cmpd="sng" w="28575">
            <a:solidFill>
              <a:srgbClr val="C4915C"/>
            </a:solidFill>
            <a:prstDash val="solid"/>
            <a:round/>
            <a:headEnd len="sm" w="sm" type="none"/>
            <a:tailEnd len="sm" w="sm" type="none"/>
          </a:ln>
        </p:spPr>
      </p:pic>
      <p:pic>
        <p:nvPicPr>
          <p:cNvPr id="108" name="Google Shape;108;p18"/>
          <p:cNvPicPr preferRelativeResize="0"/>
          <p:nvPr/>
        </p:nvPicPr>
        <p:blipFill>
          <a:blip r:embed="rId5">
            <a:alphaModFix/>
          </a:blip>
          <a:stretch>
            <a:fillRect/>
          </a:stretch>
        </p:blipFill>
        <p:spPr>
          <a:xfrm>
            <a:off x="7228975" y="228600"/>
            <a:ext cx="1170925" cy="4406902"/>
          </a:xfrm>
          <a:prstGeom prst="rect">
            <a:avLst/>
          </a:prstGeom>
          <a:noFill/>
          <a:ln cap="flat" cmpd="sng" w="28575">
            <a:solidFill>
              <a:srgbClr val="C4915C"/>
            </a:solidFill>
            <a:prstDash val="solid"/>
            <a:round/>
            <a:headEnd len="sm" w="sm" type="none"/>
            <a:tailEnd len="sm" w="sm" type="none"/>
          </a:ln>
        </p:spPr>
      </p:pic>
      <p:sp>
        <p:nvSpPr>
          <p:cNvPr id="109" name="Google Shape;109;p18"/>
          <p:cNvSpPr txBox="1"/>
          <p:nvPr/>
        </p:nvSpPr>
        <p:spPr>
          <a:xfrm>
            <a:off x="5657700" y="4635500"/>
            <a:ext cx="2997300" cy="3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Lottie and Citra’s decision trees, respectively</a:t>
            </a:r>
            <a:endParaRPr sz="11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19"/>
          <p:cNvPicPr preferRelativeResize="0"/>
          <p:nvPr/>
        </p:nvPicPr>
        <p:blipFill>
          <a:blip r:embed="rId3">
            <a:alphaModFix/>
          </a:blip>
          <a:stretch>
            <a:fillRect/>
          </a:stretch>
        </p:blipFill>
        <p:spPr>
          <a:xfrm>
            <a:off x="406400" y="279400"/>
            <a:ext cx="3619500" cy="495300"/>
          </a:xfrm>
          <a:prstGeom prst="rect">
            <a:avLst/>
          </a:prstGeom>
          <a:noFill/>
          <a:ln>
            <a:noFill/>
          </a:ln>
        </p:spPr>
      </p:pic>
      <p:cxnSp>
        <p:nvCxnSpPr>
          <p:cNvPr id="115" name="Google Shape;115;p19"/>
          <p:cNvCxnSpPr/>
          <p:nvPr/>
        </p:nvCxnSpPr>
        <p:spPr>
          <a:xfrm flipH="1" rot="10800000">
            <a:off x="410900" y="774700"/>
            <a:ext cx="3610500" cy="19500"/>
          </a:xfrm>
          <a:prstGeom prst="straightConnector1">
            <a:avLst/>
          </a:prstGeom>
          <a:noFill/>
          <a:ln cap="flat" cmpd="sng" w="19050">
            <a:solidFill>
              <a:schemeClr val="dk1"/>
            </a:solidFill>
            <a:prstDash val="dashDot"/>
            <a:round/>
            <a:headEnd len="med" w="med" type="none"/>
            <a:tailEnd len="med" w="med" type="none"/>
          </a:ln>
        </p:spPr>
      </p:cxnSp>
      <p:sp>
        <p:nvSpPr>
          <p:cNvPr id="116" name="Google Shape;116;p19"/>
          <p:cNvSpPr/>
          <p:nvPr/>
        </p:nvSpPr>
        <p:spPr>
          <a:xfrm>
            <a:off x="307350" y="1046475"/>
            <a:ext cx="2667000" cy="3771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7" name="Google Shape;117;p19"/>
          <p:cNvSpPr/>
          <p:nvPr/>
        </p:nvSpPr>
        <p:spPr>
          <a:xfrm>
            <a:off x="3238500" y="1046475"/>
            <a:ext cx="2667000" cy="3771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8" name="Google Shape;118;p19"/>
          <p:cNvSpPr/>
          <p:nvPr/>
        </p:nvSpPr>
        <p:spPr>
          <a:xfrm>
            <a:off x="6169650" y="1046475"/>
            <a:ext cx="2667000" cy="3771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19" name="Google Shape;119;p19"/>
          <p:cNvPicPr preferRelativeResize="0"/>
          <p:nvPr/>
        </p:nvPicPr>
        <p:blipFill>
          <a:blip r:embed="rId4">
            <a:alphaModFix/>
          </a:blip>
          <a:stretch>
            <a:fillRect/>
          </a:stretch>
        </p:blipFill>
        <p:spPr>
          <a:xfrm>
            <a:off x="1183813" y="1149200"/>
            <a:ext cx="914075" cy="267200"/>
          </a:xfrm>
          <a:prstGeom prst="rect">
            <a:avLst/>
          </a:prstGeom>
          <a:noFill/>
          <a:ln>
            <a:noFill/>
          </a:ln>
        </p:spPr>
      </p:pic>
      <p:pic>
        <p:nvPicPr>
          <p:cNvPr id="120" name="Google Shape;120;p19"/>
          <p:cNvPicPr preferRelativeResize="0"/>
          <p:nvPr/>
        </p:nvPicPr>
        <p:blipFill>
          <a:blip r:embed="rId5">
            <a:alphaModFix/>
          </a:blip>
          <a:stretch>
            <a:fillRect/>
          </a:stretch>
        </p:blipFill>
        <p:spPr>
          <a:xfrm>
            <a:off x="3773588" y="1149188"/>
            <a:ext cx="1596825" cy="310125"/>
          </a:xfrm>
          <a:prstGeom prst="rect">
            <a:avLst/>
          </a:prstGeom>
          <a:noFill/>
          <a:ln>
            <a:noFill/>
          </a:ln>
        </p:spPr>
      </p:pic>
      <p:pic>
        <p:nvPicPr>
          <p:cNvPr id="121" name="Google Shape;121;p19"/>
          <p:cNvPicPr preferRelativeResize="0"/>
          <p:nvPr/>
        </p:nvPicPr>
        <p:blipFill>
          <a:blip r:embed="rId6">
            <a:alphaModFix/>
          </a:blip>
          <a:stretch>
            <a:fillRect/>
          </a:stretch>
        </p:blipFill>
        <p:spPr>
          <a:xfrm>
            <a:off x="7046124" y="1170663"/>
            <a:ext cx="921138" cy="267200"/>
          </a:xfrm>
          <a:prstGeom prst="rect">
            <a:avLst/>
          </a:prstGeom>
          <a:noFill/>
          <a:ln>
            <a:noFill/>
          </a:ln>
        </p:spPr>
      </p:pic>
      <p:cxnSp>
        <p:nvCxnSpPr>
          <p:cNvPr id="122" name="Google Shape;122;p19"/>
          <p:cNvCxnSpPr/>
          <p:nvPr/>
        </p:nvCxnSpPr>
        <p:spPr>
          <a:xfrm>
            <a:off x="540000" y="1509150"/>
            <a:ext cx="2201700" cy="6600"/>
          </a:xfrm>
          <a:prstGeom prst="straightConnector1">
            <a:avLst/>
          </a:prstGeom>
          <a:noFill/>
          <a:ln cap="flat" cmpd="sng" w="19050">
            <a:solidFill>
              <a:schemeClr val="dk1"/>
            </a:solidFill>
            <a:prstDash val="solid"/>
            <a:round/>
            <a:headEnd len="med" w="med" type="none"/>
            <a:tailEnd len="med" w="med" type="none"/>
          </a:ln>
        </p:spPr>
      </p:cxnSp>
      <p:cxnSp>
        <p:nvCxnSpPr>
          <p:cNvPr id="123" name="Google Shape;123;p19"/>
          <p:cNvCxnSpPr/>
          <p:nvPr/>
        </p:nvCxnSpPr>
        <p:spPr>
          <a:xfrm>
            <a:off x="3471150" y="1509150"/>
            <a:ext cx="2201700" cy="6600"/>
          </a:xfrm>
          <a:prstGeom prst="straightConnector1">
            <a:avLst/>
          </a:prstGeom>
          <a:noFill/>
          <a:ln cap="flat" cmpd="sng" w="19050">
            <a:solidFill>
              <a:schemeClr val="dk1"/>
            </a:solidFill>
            <a:prstDash val="solid"/>
            <a:round/>
            <a:headEnd len="med" w="med" type="none"/>
            <a:tailEnd len="med" w="med" type="none"/>
          </a:ln>
        </p:spPr>
      </p:cxnSp>
      <p:cxnSp>
        <p:nvCxnSpPr>
          <p:cNvPr id="124" name="Google Shape;124;p19"/>
          <p:cNvCxnSpPr/>
          <p:nvPr/>
        </p:nvCxnSpPr>
        <p:spPr>
          <a:xfrm>
            <a:off x="6402300" y="1509150"/>
            <a:ext cx="2201700" cy="6600"/>
          </a:xfrm>
          <a:prstGeom prst="straightConnector1">
            <a:avLst/>
          </a:prstGeom>
          <a:noFill/>
          <a:ln cap="flat" cmpd="sng" w="19050">
            <a:solidFill>
              <a:schemeClr val="dk1"/>
            </a:solidFill>
            <a:prstDash val="solid"/>
            <a:round/>
            <a:headEnd len="med" w="med" type="none"/>
            <a:tailEnd len="med" w="med" type="none"/>
          </a:ln>
        </p:spPr>
      </p:cxnSp>
      <p:cxnSp>
        <p:nvCxnSpPr>
          <p:cNvPr id="125" name="Google Shape;125;p19"/>
          <p:cNvCxnSpPr/>
          <p:nvPr/>
        </p:nvCxnSpPr>
        <p:spPr>
          <a:xfrm>
            <a:off x="1635900" y="1678625"/>
            <a:ext cx="9900" cy="2890800"/>
          </a:xfrm>
          <a:prstGeom prst="straightConnector1">
            <a:avLst/>
          </a:prstGeom>
          <a:noFill/>
          <a:ln cap="flat" cmpd="sng" w="9525">
            <a:solidFill>
              <a:schemeClr val="dk2"/>
            </a:solidFill>
            <a:prstDash val="solid"/>
            <a:round/>
            <a:headEnd len="med" w="med" type="none"/>
            <a:tailEnd len="med" w="med" type="none"/>
          </a:ln>
        </p:spPr>
      </p:cxnSp>
      <p:cxnSp>
        <p:nvCxnSpPr>
          <p:cNvPr id="126" name="Google Shape;126;p19"/>
          <p:cNvCxnSpPr/>
          <p:nvPr/>
        </p:nvCxnSpPr>
        <p:spPr>
          <a:xfrm>
            <a:off x="4567050" y="1678625"/>
            <a:ext cx="9900" cy="2890800"/>
          </a:xfrm>
          <a:prstGeom prst="straightConnector1">
            <a:avLst/>
          </a:prstGeom>
          <a:noFill/>
          <a:ln cap="flat" cmpd="sng" w="9525">
            <a:solidFill>
              <a:schemeClr val="dk2"/>
            </a:solidFill>
            <a:prstDash val="solid"/>
            <a:round/>
            <a:headEnd len="med" w="med" type="none"/>
            <a:tailEnd len="med" w="med" type="none"/>
          </a:ln>
        </p:spPr>
      </p:cxnSp>
      <p:cxnSp>
        <p:nvCxnSpPr>
          <p:cNvPr id="127" name="Google Shape;127;p19"/>
          <p:cNvCxnSpPr/>
          <p:nvPr/>
        </p:nvCxnSpPr>
        <p:spPr>
          <a:xfrm>
            <a:off x="7548050" y="1678625"/>
            <a:ext cx="9900" cy="2890800"/>
          </a:xfrm>
          <a:prstGeom prst="straightConnector1">
            <a:avLst/>
          </a:prstGeom>
          <a:noFill/>
          <a:ln cap="flat" cmpd="sng" w="9525">
            <a:solidFill>
              <a:schemeClr val="dk2"/>
            </a:solidFill>
            <a:prstDash val="solid"/>
            <a:round/>
            <a:headEnd len="med" w="med" type="none"/>
            <a:tailEnd len="med" w="med" type="none"/>
          </a:ln>
        </p:spPr>
      </p:cxnSp>
      <p:sp>
        <p:nvSpPr>
          <p:cNvPr id="128" name="Google Shape;128;p19"/>
          <p:cNvSpPr txBox="1"/>
          <p:nvPr/>
        </p:nvSpPr>
        <p:spPr>
          <a:xfrm>
            <a:off x="365650" y="1708625"/>
            <a:ext cx="1230300" cy="283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Merriweather"/>
                <a:ea typeface="Merriweather"/>
                <a:cs typeface="Merriweather"/>
                <a:sym typeface="Merriweather"/>
              </a:rPr>
              <a:t>Dispel The Fog (Lottie’s Choice):</a:t>
            </a:r>
            <a:endParaRPr sz="1200">
              <a:solidFill>
                <a:schemeClr val="dk2"/>
              </a:solidFill>
              <a:latin typeface="Merriweather"/>
              <a:ea typeface="Merriweather"/>
              <a:cs typeface="Merriweather"/>
              <a:sym typeface="Merriweather"/>
            </a:endParaRPr>
          </a:p>
          <a:p>
            <a:pPr indent="0" lvl="0" marL="0" rtl="0" algn="ctr">
              <a:spcBef>
                <a:spcPts val="0"/>
              </a:spcBef>
              <a:spcAft>
                <a:spcPts val="0"/>
              </a:spcAft>
              <a:buNone/>
            </a:pPr>
            <a:r>
              <a:t/>
            </a:r>
            <a:endParaRPr sz="1200">
              <a:solidFill>
                <a:schemeClr val="dk2"/>
              </a:solidFill>
              <a:latin typeface="Merriweather"/>
              <a:ea typeface="Merriweather"/>
              <a:cs typeface="Merriweather"/>
              <a:sym typeface="Merriweather"/>
            </a:endParaRPr>
          </a:p>
          <a:p>
            <a:pPr indent="0" lvl="0" marL="0" rtl="0" algn="ctr">
              <a:spcBef>
                <a:spcPts val="0"/>
              </a:spcBef>
              <a:spcAft>
                <a:spcPts val="0"/>
              </a:spcAft>
              <a:buNone/>
            </a:pPr>
            <a:r>
              <a:rPr lang="en" sz="1000">
                <a:solidFill>
                  <a:schemeClr val="dk2"/>
                </a:solidFill>
                <a:latin typeface="Merriweather"/>
                <a:ea typeface="Merriweather"/>
                <a:cs typeface="Merriweather"/>
                <a:sym typeface="Merriweather"/>
              </a:rPr>
              <a:t>Gain Lottie’s full favor, opens up the archipelago to full trade and travel, which benefits other adventurers but also makes the archipelago less exclusive and more open to exploitation by outside forces</a:t>
            </a:r>
            <a:endParaRPr sz="1000">
              <a:solidFill>
                <a:schemeClr val="dk2"/>
              </a:solidFill>
              <a:latin typeface="Merriweather"/>
              <a:ea typeface="Merriweather"/>
              <a:cs typeface="Merriweather"/>
              <a:sym typeface="Merriweather"/>
            </a:endParaRPr>
          </a:p>
        </p:txBody>
      </p:sp>
      <p:sp>
        <p:nvSpPr>
          <p:cNvPr id="129" name="Google Shape;129;p19"/>
          <p:cNvSpPr txBox="1"/>
          <p:nvPr/>
        </p:nvSpPr>
        <p:spPr>
          <a:xfrm>
            <a:off x="1645800" y="1771400"/>
            <a:ext cx="1230300" cy="275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Merriweather"/>
                <a:ea typeface="Merriweather"/>
                <a:cs typeface="Merriweather"/>
                <a:sym typeface="Merriweather"/>
              </a:rPr>
              <a:t>Enshroud the Archipelago (First Mate’s Choice</a:t>
            </a:r>
            <a:r>
              <a:rPr lang="en" sz="1200">
                <a:solidFill>
                  <a:schemeClr val="dk2"/>
                </a:solidFill>
                <a:latin typeface="Merriweather"/>
                <a:ea typeface="Merriweather"/>
                <a:cs typeface="Merriweather"/>
                <a:sym typeface="Merriweather"/>
              </a:rPr>
              <a:t>):</a:t>
            </a:r>
            <a:endParaRPr sz="1200">
              <a:solidFill>
                <a:schemeClr val="dk2"/>
              </a:solidFill>
              <a:latin typeface="Merriweather"/>
              <a:ea typeface="Merriweather"/>
              <a:cs typeface="Merriweather"/>
              <a:sym typeface="Merriweather"/>
            </a:endParaRPr>
          </a:p>
          <a:p>
            <a:pPr indent="0" lvl="0" marL="0" rtl="0" algn="ctr">
              <a:spcBef>
                <a:spcPts val="0"/>
              </a:spcBef>
              <a:spcAft>
                <a:spcPts val="0"/>
              </a:spcAft>
              <a:buNone/>
            </a:pPr>
            <a:r>
              <a:t/>
            </a:r>
            <a:endParaRPr sz="1200">
              <a:solidFill>
                <a:schemeClr val="dk2"/>
              </a:solidFill>
              <a:latin typeface="Merriweather"/>
              <a:ea typeface="Merriweather"/>
              <a:cs typeface="Merriweather"/>
              <a:sym typeface="Merriweather"/>
            </a:endParaRPr>
          </a:p>
          <a:p>
            <a:pPr indent="0" lvl="0" marL="0" rtl="0" algn="ctr">
              <a:spcBef>
                <a:spcPts val="0"/>
              </a:spcBef>
              <a:spcAft>
                <a:spcPts val="0"/>
              </a:spcAft>
              <a:buNone/>
            </a:pPr>
            <a:r>
              <a:rPr lang="en" sz="1000">
                <a:solidFill>
                  <a:schemeClr val="dk2"/>
                </a:solidFill>
                <a:latin typeface="Merriweather"/>
                <a:ea typeface="Merriweather"/>
                <a:cs typeface="Merriweather"/>
                <a:sym typeface="Merriweather"/>
              </a:rPr>
              <a:t>Makes Rosemary happy, keeps archipelago self-sufficient and unbothered, however this means that there will be no access to outside resources.</a:t>
            </a:r>
            <a:endParaRPr sz="1000">
              <a:solidFill>
                <a:schemeClr val="dk2"/>
              </a:solidFill>
              <a:latin typeface="Merriweather"/>
              <a:ea typeface="Merriweather"/>
              <a:cs typeface="Merriweather"/>
              <a:sym typeface="Merriweather"/>
            </a:endParaRPr>
          </a:p>
        </p:txBody>
      </p:sp>
      <p:sp>
        <p:nvSpPr>
          <p:cNvPr id="130" name="Google Shape;130;p19"/>
          <p:cNvSpPr txBox="1"/>
          <p:nvPr/>
        </p:nvSpPr>
        <p:spPr>
          <a:xfrm>
            <a:off x="3247575" y="1678625"/>
            <a:ext cx="1320300" cy="283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Merriweather"/>
                <a:ea typeface="Merriweather"/>
                <a:cs typeface="Merriweather"/>
                <a:sym typeface="Merriweather"/>
              </a:rPr>
              <a:t>Sell to Court of Temperance</a:t>
            </a:r>
            <a:r>
              <a:rPr lang="en" sz="1200">
                <a:solidFill>
                  <a:schemeClr val="dk2"/>
                </a:solidFill>
                <a:latin typeface="Merriweather"/>
                <a:ea typeface="Merriweather"/>
                <a:cs typeface="Merriweather"/>
                <a:sym typeface="Merriweather"/>
              </a:rPr>
              <a:t> (Samara’s Choice):</a:t>
            </a:r>
            <a:endParaRPr sz="1200">
              <a:solidFill>
                <a:schemeClr val="dk2"/>
              </a:solidFill>
              <a:latin typeface="Merriweather"/>
              <a:ea typeface="Merriweather"/>
              <a:cs typeface="Merriweather"/>
              <a:sym typeface="Merriweather"/>
            </a:endParaRPr>
          </a:p>
          <a:p>
            <a:pPr indent="0" lvl="0" marL="0" rtl="0" algn="ctr">
              <a:spcBef>
                <a:spcPts val="0"/>
              </a:spcBef>
              <a:spcAft>
                <a:spcPts val="0"/>
              </a:spcAft>
              <a:buNone/>
            </a:pPr>
            <a:r>
              <a:t/>
            </a:r>
            <a:endParaRPr sz="1200">
              <a:solidFill>
                <a:schemeClr val="dk2"/>
              </a:solidFill>
              <a:latin typeface="Merriweather"/>
              <a:ea typeface="Merriweather"/>
              <a:cs typeface="Merriweather"/>
              <a:sym typeface="Merriweather"/>
            </a:endParaRPr>
          </a:p>
          <a:p>
            <a:pPr indent="0" lvl="0" marL="0" rtl="0" algn="ctr">
              <a:spcBef>
                <a:spcPts val="0"/>
              </a:spcBef>
              <a:spcAft>
                <a:spcPts val="0"/>
              </a:spcAft>
              <a:buNone/>
            </a:pPr>
            <a:r>
              <a:rPr lang="en" sz="1000">
                <a:solidFill>
                  <a:schemeClr val="dk2"/>
                </a:solidFill>
                <a:latin typeface="Merriweather"/>
                <a:ea typeface="Merriweather"/>
                <a:cs typeface="Merriweather"/>
                <a:sym typeface="Merriweather"/>
              </a:rPr>
              <a:t>Gain Samara’s full favor, get your bag and get outta there! Crew is glad to have immediate payment. However, now the Court of Temperance is using artifact to give themselves exclusive trade control</a:t>
            </a:r>
            <a:endParaRPr sz="1000">
              <a:solidFill>
                <a:schemeClr val="dk2"/>
              </a:solidFill>
              <a:latin typeface="Merriweather"/>
              <a:ea typeface="Merriweather"/>
              <a:cs typeface="Merriweather"/>
              <a:sym typeface="Merriweather"/>
            </a:endParaRPr>
          </a:p>
        </p:txBody>
      </p:sp>
      <p:sp>
        <p:nvSpPr>
          <p:cNvPr id="131" name="Google Shape;131;p19"/>
          <p:cNvSpPr txBox="1"/>
          <p:nvPr/>
        </p:nvSpPr>
        <p:spPr>
          <a:xfrm>
            <a:off x="4601050" y="2000075"/>
            <a:ext cx="1320300" cy="224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Merriweather"/>
                <a:ea typeface="Merriweather"/>
                <a:cs typeface="Merriweather"/>
                <a:sym typeface="Merriweather"/>
              </a:rPr>
              <a:t>Find Higher Bidder</a:t>
            </a:r>
            <a:r>
              <a:rPr lang="en" sz="1200">
                <a:solidFill>
                  <a:schemeClr val="dk2"/>
                </a:solidFill>
                <a:latin typeface="Merriweather"/>
                <a:ea typeface="Merriweather"/>
                <a:cs typeface="Merriweather"/>
                <a:sym typeface="Merriweather"/>
              </a:rPr>
              <a:t> (First Mate’s Choice):</a:t>
            </a:r>
            <a:endParaRPr sz="1200">
              <a:solidFill>
                <a:schemeClr val="dk2"/>
              </a:solidFill>
              <a:latin typeface="Merriweather"/>
              <a:ea typeface="Merriweather"/>
              <a:cs typeface="Merriweather"/>
              <a:sym typeface="Merriweather"/>
            </a:endParaRPr>
          </a:p>
          <a:p>
            <a:pPr indent="0" lvl="0" marL="0" rtl="0" algn="ctr">
              <a:spcBef>
                <a:spcPts val="0"/>
              </a:spcBef>
              <a:spcAft>
                <a:spcPts val="0"/>
              </a:spcAft>
              <a:buNone/>
            </a:pPr>
            <a:r>
              <a:t/>
            </a:r>
            <a:endParaRPr sz="1200">
              <a:solidFill>
                <a:schemeClr val="dk2"/>
              </a:solidFill>
              <a:latin typeface="Merriweather"/>
              <a:ea typeface="Merriweather"/>
              <a:cs typeface="Merriweather"/>
              <a:sym typeface="Merriweather"/>
            </a:endParaRPr>
          </a:p>
          <a:p>
            <a:pPr indent="0" lvl="0" marL="0" rtl="0" algn="ctr">
              <a:spcBef>
                <a:spcPts val="0"/>
              </a:spcBef>
              <a:spcAft>
                <a:spcPts val="0"/>
              </a:spcAft>
              <a:buNone/>
            </a:pPr>
            <a:r>
              <a:rPr lang="en" sz="1000">
                <a:solidFill>
                  <a:schemeClr val="dk2"/>
                </a:solidFill>
                <a:latin typeface="Merriweather"/>
                <a:ea typeface="Merriweather"/>
                <a:cs typeface="Merriweather"/>
                <a:sym typeface="Merriweather"/>
              </a:rPr>
              <a:t>Makes First Mate happy, make an enemy of The Court of Temperance, but potential for far more profit, though it’s very dangerous</a:t>
            </a:r>
            <a:endParaRPr sz="1000">
              <a:solidFill>
                <a:schemeClr val="dk2"/>
              </a:solidFill>
              <a:latin typeface="Merriweather"/>
              <a:ea typeface="Merriweather"/>
              <a:cs typeface="Merriweather"/>
              <a:sym typeface="Merriweather"/>
            </a:endParaRPr>
          </a:p>
        </p:txBody>
      </p:sp>
      <p:sp>
        <p:nvSpPr>
          <p:cNvPr id="132" name="Google Shape;132;p19"/>
          <p:cNvSpPr txBox="1"/>
          <p:nvPr/>
        </p:nvSpPr>
        <p:spPr>
          <a:xfrm>
            <a:off x="6169650" y="1771400"/>
            <a:ext cx="1320300" cy="283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Merriweather"/>
                <a:ea typeface="Merriweather"/>
                <a:cs typeface="Merriweather"/>
                <a:sym typeface="Merriweather"/>
              </a:rPr>
              <a:t>Give artifact to LIME</a:t>
            </a:r>
            <a:r>
              <a:rPr lang="en" sz="1200">
                <a:solidFill>
                  <a:schemeClr val="dk2"/>
                </a:solidFill>
                <a:latin typeface="Merriweather"/>
                <a:ea typeface="Merriweather"/>
                <a:cs typeface="Merriweather"/>
                <a:sym typeface="Merriweather"/>
              </a:rPr>
              <a:t> (Citra’s Choice):</a:t>
            </a:r>
            <a:endParaRPr sz="1200">
              <a:solidFill>
                <a:schemeClr val="dk2"/>
              </a:solidFill>
              <a:latin typeface="Merriweather"/>
              <a:ea typeface="Merriweather"/>
              <a:cs typeface="Merriweather"/>
              <a:sym typeface="Merriweather"/>
            </a:endParaRPr>
          </a:p>
          <a:p>
            <a:pPr indent="0" lvl="0" marL="0" rtl="0" algn="ctr">
              <a:spcBef>
                <a:spcPts val="0"/>
              </a:spcBef>
              <a:spcAft>
                <a:spcPts val="0"/>
              </a:spcAft>
              <a:buNone/>
            </a:pPr>
            <a:r>
              <a:t/>
            </a:r>
            <a:endParaRPr sz="1200">
              <a:solidFill>
                <a:schemeClr val="dk2"/>
              </a:solidFill>
              <a:latin typeface="Merriweather"/>
              <a:ea typeface="Merriweather"/>
              <a:cs typeface="Merriweather"/>
              <a:sym typeface="Merriweather"/>
            </a:endParaRPr>
          </a:p>
          <a:p>
            <a:pPr indent="0" lvl="0" marL="0" rtl="0" algn="ctr">
              <a:spcBef>
                <a:spcPts val="0"/>
              </a:spcBef>
              <a:spcAft>
                <a:spcPts val="0"/>
              </a:spcAft>
              <a:buNone/>
            </a:pPr>
            <a:r>
              <a:rPr lang="en" sz="1000">
                <a:solidFill>
                  <a:schemeClr val="dk2"/>
                </a:solidFill>
                <a:latin typeface="Merriweather"/>
                <a:ea typeface="Merriweather"/>
                <a:cs typeface="Merriweather"/>
                <a:sym typeface="Merriweather"/>
              </a:rPr>
              <a:t>Gain Citra’s full favor, all of LIME brought together, more equal opportunity for independent agents, unity amongst archipelago, greater powers lose their hold</a:t>
            </a:r>
            <a:endParaRPr sz="1000">
              <a:solidFill>
                <a:schemeClr val="dk2"/>
              </a:solidFill>
              <a:latin typeface="Merriweather"/>
              <a:ea typeface="Merriweather"/>
              <a:cs typeface="Merriweather"/>
              <a:sym typeface="Merriweather"/>
            </a:endParaRPr>
          </a:p>
        </p:txBody>
      </p:sp>
      <p:sp>
        <p:nvSpPr>
          <p:cNvPr id="133" name="Google Shape;133;p19"/>
          <p:cNvSpPr txBox="1"/>
          <p:nvPr/>
        </p:nvSpPr>
        <p:spPr>
          <a:xfrm>
            <a:off x="7548050" y="1771400"/>
            <a:ext cx="1230300" cy="283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Merriweather"/>
                <a:ea typeface="Merriweather"/>
                <a:cs typeface="Merriweather"/>
                <a:sym typeface="Merriweather"/>
              </a:rPr>
              <a:t>Keep artifact (First Mate’s Choice</a:t>
            </a:r>
            <a:r>
              <a:rPr lang="en" sz="1200">
                <a:solidFill>
                  <a:schemeClr val="dk2"/>
                </a:solidFill>
                <a:latin typeface="Merriweather"/>
                <a:ea typeface="Merriweather"/>
                <a:cs typeface="Merriweather"/>
                <a:sym typeface="Merriweather"/>
              </a:rPr>
              <a:t>):</a:t>
            </a:r>
            <a:endParaRPr sz="1200">
              <a:solidFill>
                <a:schemeClr val="dk2"/>
              </a:solidFill>
              <a:latin typeface="Merriweather"/>
              <a:ea typeface="Merriweather"/>
              <a:cs typeface="Merriweather"/>
              <a:sym typeface="Merriweather"/>
            </a:endParaRPr>
          </a:p>
          <a:p>
            <a:pPr indent="0" lvl="0" marL="0" rtl="0" algn="ctr">
              <a:spcBef>
                <a:spcPts val="0"/>
              </a:spcBef>
              <a:spcAft>
                <a:spcPts val="0"/>
              </a:spcAft>
              <a:buNone/>
            </a:pPr>
            <a:r>
              <a:t/>
            </a:r>
            <a:endParaRPr sz="1200">
              <a:solidFill>
                <a:schemeClr val="dk2"/>
              </a:solidFill>
              <a:latin typeface="Merriweather"/>
              <a:ea typeface="Merriweather"/>
              <a:cs typeface="Merriweather"/>
              <a:sym typeface="Merriweather"/>
            </a:endParaRPr>
          </a:p>
          <a:p>
            <a:pPr indent="0" lvl="0" marL="0" rtl="0" algn="ctr">
              <a:spcBef>
                <a:spcPts val="0"/>
              </a:spcBef>
              <a:spcAft>
                <a:spcPts val="0"/>
              </a:spcAft>
              <a:buNone/>
            </a:pPr>
            <a:r>
              <a:rPr lang="en" sz="1000">
                <a:solidFill>
                  <a:schemeClr val="dk2"/>
                </a:solidFill>
                <a:latin typeface="Merriweather"/>
                <a:ea typeface="Merriweather"/>
                <a:cs typeface="Merriweather"/>
                <a:sym typeface="Merriweather"/>
              </a:rPr>
              <a:t>Makes First Mate happy, tyrannical decision but you are now widely known, feared and respected across the sea. The Adoration will not know peace again!</a:t>
            </a:r>
            <a:endParaRPr sz="1000">
              <a:solidFill>
                <a:schemeClr val="dk2"/>
              </a:solidFill>
              <a:latin typeface="Merriweather"/>
              <a:ea typeface="Merriweather"/>
              <a:cs typeface="Merriweather"/>
              <a:sym typeface="Merriweathe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