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dec Pro ExtraBold" charset="1" panose="00000700000000000000"/>
      <p:regular r:id="rId10"/>
    </p:embeddedFont>
    <p:embeddedFont>
      <p:font typeface="Codec Pro ExtraBold Bold" charset="1" panose="00000900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54" Target="slides/slide2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17.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9.pn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png" Type="http://schemas.openxmlformats.org/officeDocument/2006/relationships/image"/><Relationship Id="rId12" Target="../media/image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21.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2.png" Type="http://schemas.openxmlformats.org/officeDocument/2006/relationships/image"/><Relationship Id="rId9"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24.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26.pn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2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32.png" Type="http://schemas.openxmlformats.org/officeDocument/2006/relationships/image"/><Relationship Id="rId12"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37.pn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14.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752928" y="2087251"/>
            <a:ext cx="2152065" cy="812358"/>
            <a:chOff x="0" y="0"/>
            <a:chExt cx="513668" cy="193899"/>
          </a:xfrm>
        </p:grpSpPr>
        <p:sp>
          <p:nvSpPr>
            <p:cNvPr name="Freeform 13" id="13"/>
            <p:cNvSpPr/>
            <p:nvPr/>
          </p:nvSpPr>
          <p:spPr>
            <a:xfrm flipH="false" flipV="false" rot="0">
              <a:off x="0" y="0"/>
              <a:ext cx="513668" cy="193899"/>
            </a:xfrm>
            <a:custGeom>
              <a:avLst/>
              <a:gdLst/>
              <a:ahLst/>
              <a:cxnLst/>
              <a:rect r="r" b="b" t="t" l="l"/>
              <a:pathLst>
                <a:path h="193899" w="513668">
                  <a:moveTo>
                    <a:pt x="64754" y="0"/>
                  </a:moveTo>
                  <a:lnTo>
                    <a:pt x="448914" y="0"/>
                  </a:lnTo>
                  <a:cubicBezTo>
                    <a:pt x="484676" y="0"/>
                    <a:pt x="513668" y="28991"/>
                    <a:pt x="513668" y="64754"/>
                  </a:cubicBezTo>
                  <a:lnTo>
                    <a:pt x="513668" y="129145"/>
                  </a:lnTo>
                  <a:cubicBezTo>
                    <a:pt x="513668" y="146318"/>
                    <a:pt x="506846" y="162789"/>
                    <a:pt x="494702" y="174933"/>
                  </a:cubicBezTo>
                  <a:cubicBezTo>
                    <a:pt x="482558" y="187076"/>
                    <a:pt x="466088" y="193899"/>
                    <a:pt x="448914" y="193899"/>
                  </a:cubicBezTo>
                  <a:lnTo>
                    <a:pt x="64754" y="193899"/>
                  </a:lnTo>
                  <a:cubicBezTo>
                    <a:pt x="28991" y="193899"/>
                    <a:pt x="0" y="164907"/>
                    <a:pt x="0" y="129145"/>
                  </a:cubicBezTo>
                  <a:lnTo>
                    <a:pt x="0" y="64754"/>
                  </a:lnTo>
                  <a:cubicBezTo>
                    <a:pt x="0" y="28991"/>
                    <a:pt x="28991" y="0"/>
                    <a:pt x="64754" y="0"/>
                  </a:cubicBezTo>
                  <a:close/>
                </a:path>
              </a:pathLst>
            </a:custGeom>
            <a:solidFill>
              <a:srgbClr val="000000">
                <a:alpha val="0"/>
              </a:srgbClr>
            </a:solidFill>
          </p:spPr>
        </p:sp>
        <p:sp>
          <p:nvSpPr>
            <p:cNvPr name="TextBox 14" id="14"/>
            <p:cNvSpPr txBox="true"/>
            <p:nvPr/>
          </p:nvSpPr>
          <p:spPr>
            <a:xfrm>
              <a:off x="0" y="-66675"/>
              <a:ext cx="513668" cy="260574"/>
            </a:xfrm>
            <a:prstGeom prst="rect">
              <a:avLst/>
            </a:prstGeom>
          </p:spPr>
          <p:txBody>
            <a:bodyPr anchor="ctr" rtlCol="false" tIns="56055" lIns="56055" bIns="56055" rIns="56055"/>
            <a:lstStyle/>
            <a:p>
              <a:pPr>
                <a:lnSpc>
                  <a:spcPts val="3120"/>
                </a:lnSpc>
              </a:pPr>
              <a:r>
                <a:rPr lang="en-US" sz="2400">
                  <a:solidFill>
                    <a:srgbClr val="09939E"/>
                  </a:solidFill>
                  <a:latin typeface="Codec Pro ExtraBold"/>
                </a:rPr>
                <a:t>Mini Project</a:t>
              </a:r>
            </a:p>
          </p:txBody>
        </p:sp>
      </p:grpSp>
      <p:sp>
        <p:nvSpPr>
          <p:cNvPr name="TextBox 15" id="15"/>
          <p:cNvSpPr txBox="true"/>
          <p:nvPr/>
        </p:nvSpPr>
        <p:spPr>
          <a:xfrm rot="0">
            <a:off x="1752928" y="5038725"/>
            <a:ext cx="8553855" cy="536204"/>
          </a:xfrm>
          <a:prstGeom prst="rect">
            <a:avLst/>
          </a:prstGeom>
        </p:spPr>
        <p:txBody>
          <a:bodyPr anchor="t" rtlCol="false" tIns="0" lIns="0" bIns="0" rIns="0">
            <a:spAutoFit/>
          </a:bodyPr>
          <a:lstStyle/>
          <a:p>
            <a:pPr>
              <a:lnSpc>
                <a:spcPts val="4045"/>
              </a:lnSpc>
            </a:pPr>
            <a:r>
              <a:rPr lang="en-US" sz="2889" spc="144">
                <a:solidFill>
                  <a:srgbClr val="3BAEB9"/>
                </a:solidFill>
                <a:latin typeface="Codec Pro ExtraBold"/>
              </a:rPr>
              <a:t>Implementing SQL</a:t>
            </a:r>
          </a:p>
        </p:txBody>
      </p:sp>
      <p:sp>
        <p:nvSpPr>
          <p:cNvPr name="TextBox 16" id="16"/>
          <p:cNvSpPr txBox="true"/>
          <p:nvPr/>
        </p:nvSpPr>
        <p:spPr>
          <a:xfrm rot="0">
            <a:off x="1752928" y="2658724"/>
            <a:ext cx="8553855" cy="2681783"/>
          </a:xfrm>
          <a:prstGeom prst="rect">
            <a:avLst/>
          </a:prstGeom>
        </p:spPr>
        <p:txBody>
          <a:bodyPr anchor="t" rtlCol="false" tIns="0" lIns="0" bIns="0" rIns="0">
            <a:spAutoFit/>
          </a:bodyPr>
          <a:lstStyle/>
          <a:p>
            <a:pPr>
              <a:lnSpc>
                <a:spcPts val="6646"/>
              </a:lnSpc>
            </a:pPr>
            <a:r>
              <a:rPr lang="en-US" sz="6923">
                <a:solidFill>
                  <a:srgbClr val="3BAEB9"/>
                </a:solidFill>
                <a:latin typeface="Codec Pro ExtraBold"/>
              </a:rPr>
              <a:t>ANALYZING DATA SCIENCE JOB SALARIES </a:t>
            </a:r>
          </a:p>
        </p:txBody>
      </p:sp>
      <p:sp>
        <p:nvSpPr>
          <p:cNvPr name="Freeform 17" id="17"/>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TextBox 19" id="19"/>
          <p:cNvSpPr txBox="true"/>
          <p:nvPr/>
        </p:nvSpPr>
        <p:spPr>
          <a:xfrm rot="0">
            <a:off x="8517719" y="9153525"/>
            <a:ext cx="4457045" cy="536204"/>
          </a:xfrm>
          <a:prstGeom prst="rect">
            <a:avLst/>
          </a:prstGeom>
        </p:spPr>
        <p:txBody>
          <a:bodyPr anchor="t" rtlCol="false" tIns="0" lIns="0" bIns="0" rIns="0">
            <a:spAutoFit/>
          </a:bodyPr>
          <a:lstStyle/>
          <a:p>
            <a:pPr>
              <a:lnSpc>
                <a:spcPts val="4045"/>
              </a:lnSpc>
            </a:pPr>
            <a:r>
              <a:rPr lang="en-US" sz="2889" spc="144">
                <a:solidFill>
                  <a:srgbClr val="3BAEB9"/>
                </a:solidFill>
                <a:latin typeface="Codec Pro ExtraBold"/>
              </a:rPr>
              <a:t>By: Norman Dwi Febrio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2928" y="3176222"/>
            <a:ext cx="9352221" cy="6773484"/>
          </a:xfrm>
          <a:custGeom>
            <a:avLst/>
            <a:gdLst/>
            <a:ahLst/>
            <a:cxnLst/>
            <a:rect r="r" b="b" t="t" l="l"/>
            <a:pathLst>
              <a:path h="6773484" w="9352221">
                <a:moveTo>
                  <a:pt x="0" y="0"/>
                </a:moveTo>
                <a:lnTo>
                  <a:pt x="9352221" y="0"/>
                </a:lnTo>
                <a:lnTo>
                  <a:pt x="9352221" y="6773484"/>
                </a:lnTo>
                <a:lnTo>
                  <a:pt x="0" y="6773484"/>
                </a:lnTo>
                <a:lnTo>
                  <a:pt x="0" y="0"/>
                </a:lnTo>
                <a:close/>
              </a:path>
            </a:pathLst>
          </a:custGeom>
          <a:blipFill>
            <a:blip r:embed="rId9"/>
            <a:stretch>
              <a:fillRect l="0" t="0" r="0" b="0"/>
            </a:stretch>
          </a:blipFill>
        </p:spPr>
      </p:sp>
      <p:sp>
        <p:nvSpPr>
          <p:cNvPr name="TextBox 13" id="13"/>
          <p:cNvSpPr txBox="true"/>
          <p:nvPr/>
        </p:nvSpPr>
        <p:spPr>
          <a:xfrm rot="0">
            <a:off x="1752928" y="2496771"/>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Freeform 14" id="14"/>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Q3. How much is the average salary for data scientists, data analysts, data engineers, ML engineers, AI engineers, and the other jobs?</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752928" y="2401862"/>
            <a:ext cx="13041046" cy="2053271"/>
          </a:xfrm>
          <a:custGeom>
            <a:avLst/>
            <a:gdLst/>
            <a:ahLst/>
            <a:cxnLst/>
            <a:rect r="r" b="b" t="t" l="l"/>
            <a:pathLst>
              <a:path h="2053271" w="13041046">
                <a:moveTo>
                  <a:pt x="0" y="0"/>
                </a:moveTo>
                <a:lnTo>
                  <a:pt x="13041045" y="0"/>
                </a:lnTo>
                <a:lnTo>
                  <a:pt x="13041045" y="2053271"/>
                </a:lnTo>
                <a:lnTo>
                  <a:pt x="0" y="2053271"/>
                </a:lnTo>
                <a:lnTo>
                  <a:pt x="0" y="0"/>
                </a:lnTo>
                <a:close/>
              </a:path>
            </a:pathLst>
          </a:custGeom>
          <a:blipFill>
            <a:blip r:embed="rId7"/>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752928" y="5397003"/>
            <a:ext cx="11517774" cy="3861297"/>
          </a:xfrm>
          <a:custGeom>
            <a:avLst/>
            <a:gdLst/>
            <a:ahLst/>
            <a:cxnLst/>
            <a:rect r="r" b="b" t="t" l="l"/>
            <a:pathLst>
              <a:path h="3861297" w="11517774">
                <a:moveTo>
                  <a:pt x="0" y="0"/>
                </a:moveTo>
                <a:lnTo>
                  <a:pt x="11517773" y="0"/>
                </a:lnTo>
                <a:lnTo>
                  <a:pt x="11517773" y="3861297"/>
                </a:lnTo>
                <a:lnTo>
                  <a:pt x="0" y="3861297"/>
                </a:lnTo>
                <a:lnTo>
                  <a:pt x="0" y="0"/>
                </a:lnTo>
                <a:close/>
              </a:path>
            </a:pathLst>
          </a:custGeom>
          <a:blipFill>
            <a:blip r:embed="rId10"/>
            <a:stretch>
              <a:fillRect l="0" t="0" r="0" b="0"/>
            </a:stretch>
          </a:blipFill>
        </p:spPr>
      </p:sp>
      <p:sp>
        <p:nvSpPr>
          <p:cNvPr name="TextBox 14" id="14"/>
          <p:cNvSpPr txBox="true"/>
          <p:nvPr/>
        </p:nvSpPr>
        <p:spPr>
          <a:xfrm rot="0">
            <a:off x="1752928" y="503847"/>
            <a:ext cx="1331077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Q4. What are the highest-paying jobs in 2022 with a junior level of experience?</a:t>
            </a:r>
          </a:p>
        </p:txBody>
      </p:sp>
      <p:sp>
        <p:nvSpPr>
          <p:cNvPr name="TextBox 15" id="15"/>
          <p:cNvSpPr txBox="true"/>
          <p:nvPr/>
        </p:nvSpPr>
        <p:spPr>
          <a:xfrm rot="0">
            <a:off x="1745625" y="182147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6" id="16"/>
          <p:cNvSpPr txBox="true"/>
          <p:nvPr/>
        </p:nvSpPr>
        <p:spPr>
          <a:xfrm rot="0">
            <a:off x="1752928" y="4765675"/>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Freeform 17" id="17"/>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227773" y="4163622"/>
            <a:ext cx="110236" cy="2818996"/>
            <a:chOff x="0" y="0"/>
            <a:chExt cx="26312" cy="672855"/>
          </a:xfrm>
        </p:grpSpPr>
        <p:sp>
          <p:nvSpPr>
            <p:cNvPr name="Freeform 6" id="6"/>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7" id="7"/>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4"/>
            <a:stretch>
              <a:fillRect l="0" t="0" r="0" b="0"/>
            </a:stretch>
          </a:blipFill>
        </p:spPr>
      </p:sp>
      <p:sp>
        <p:nvSpPr>
          <p:cNvPr name="Freeform 10" id="10"/>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816259" y="2594115"/>
            <a:ext cx="12516376" cy="7457098"/>
          </a:xfrm>
          <a:custGeom>
            <a:avLst/>
            <a:gdLst/>
            <a:ahLst/>
            <a:cxnLst/>
            <a:rect r="r" b="b" t="t" l="l"/>
            <a:pathLst>
              <a:path h="7457098" w="12516376">
                <a:moveTo>
                  <a:pt x="0" y="0"/>
                </a:moveTo>
                <a:lnTo>
                  <a:pt x="12516375" y="0"/>
                </a:lnTo>
                <a:lnTo>
                  <a:pt x="12516375" y="7457098"/>
                </a:lnTo>
                <a:lnTo>
                  <a:pt x="0" y="7457098"/>
                </a:lnTo>
                <a:lnTo>
                  <a:pt x="0" y="0"/>
                </a:lnTo>
                <a:close/>
              </a:path>
            </a:pathLst>
          </a:custGeom>
          <a:blipFill>
            <a:blip r:embed="rId7"/>
            <a:stretch>
              <a:fillRect l="0" t="0" r="0" b="0"/>
            </a:stretch>
          </a:blipFill>
        </p:spPr>
      </p:sp>
      <p:sp>
        <p:nvSpPr>
          <p:cNvPr name="Freeform 12" id="12"/>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752928" y="503847"/>
            <a:ext cx="13310774" cy="13842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Q5. How is the trend of the average salary and the difference between the previous year?</a:t>
            </a:r>
          </a:p>
        </p:txBody>
      </p:sp>
      <p:sp>
        <p:nvSpPr>
          <p:cNvPr name="TextBox 14" id="14"/>
          <p:cNvSpPr txBox="true"/>
          <p:nvPr/>
        </p:nvSpPr>
        <p:spPr>
          <a:xfrm rot="0">
            <a:off x="1752928" y="1809487"/>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Freeform 15" id="15"/>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2928" y="2479412"/>
            <a:ext cx="7448185" cy="7493786"/>
          </a:xfrm>
          <a:custGeom>
            <a:avLst/>
            <a:gdLst/>
            <a:ahLst/>
            <a:cxnLst/>
            <a:rect r="r" b="b" t="t" l="l"/>
            <a:pathLst>
              <a:path h="7493786" w="7448185">
                <a:moveTo>
                  <a:pt x="0" y="0"/>
                </a:moveTo>
                <a:lnTo>
                  <a:pt x="7448184" y="0"/>
                </a:lnTo>
                <a:lnTo>
                  <a:pt x="7448184" y="7493786"/>
                </a:lnTo>
                <a:lnTo>
                  <a:pt x="0" y="7493786"/>
                </a:lnTo>
                <a:lnTo>
                  <a:pt x="0" y="0"/>
                </a:lnTo>
                <a:close/>
              </a:path>
            </a:pathLst>
          </a:custGeom>
          <a:blipFill>
            <a:blip r:embed="rId9"/>
            <a:stretch>
              <a:fillRect l="0" t="0" r="0" b="0"/>
            </a:stretch>
          </a:blipFill>
        </p:spPr>
      </p:sp>
      <p:sp>
        <p:nvSpPr>
          <p:cNvPr name="TextBox 13" id="13"/>
          <p:cNvSpPr txBox="true"/>
          <p:nvPr/>
        </p:nvSpPr>
        <p:spPr>
          <a:xfrm rot="0">
            <a:off x="1752928" y="1799962"/>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Freeform 14" id="14"/>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752928" y="503847"/>
            <a:ext cx="13310774" cy="13842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Q5. How is the trend of the average salary and the difference between the previous year?</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227773" y="4163622"/>
            <a:ext cx="110236" cy="2818996"/>
            <a:chOff x="0" y="0"/>
            <a:chExt cx="26312" cy="672855"/>
          </a:xfrm>
        </p:grpSpPr>
        <p:sp>
          <p:nvSpPr>
            <p:cNvPr name="Freeform 6" id="6"/>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7" id="7"/>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4"/>
            <a:stretch>
              <a:fillRect l="0" t="0" r="0" b="0"/>
            </a:stretch>
          </a:blipFill>
        </p:spPr>
      </p:sp>
      <p:sp>
        <p:nvSpPr>
          <p:cNvPr name="Freeform 10" id="10"/>
          <p:cNvSpPr/>
          <p:nvPr/>
        </p:nvSpPr>
        <p:spPr>
          <a:xfrm flipH="false" flipV="false" rot="0">
            <a:off x="1790869" y="2369096"/>
            <a:ext cx="10052495" cy="1992978"/>
          </a:xfrm>
          <a:custGeom>
            <a:avLst/>
            <a:gdLst/>
            <a:ahLst/>
            <a:cxnLst/>
            <a:rect r="r" b="b" t="t" l="l"/>
            <a:pathLst>
              <a:path h="1992978" w="10052495">
                <a:moveTo>
                  <a:pt x="0" y="0"/>
                </a:moveTo>
                <a:lnTo>
                  <a:pt x="10052495" y="0"/>
                </a:lnTo>
                <a:lnTo>
                  <a:pt x="10052495" y="1992978"/>
                </a:lnTo>
                <a:lnTo>
                  <a:pt x="0" y="1992978"/>
                </a:lnTo>
                <a:lnTo>
                  <a:pt x="0" y="0"/>
                </a:lnTo>
                <a:close/>
              </a:path>
            </a:pathLst>
          </a:custGeom>
          <a:blipFill>
            <a:blip r:embed="rId5"/>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90869" y="4843072"/>
            <a:ext cx="3673794" cy="5362176"/>
          </a:xfrm>
          <a:custGeom>
            <a:avLst/>
            <a:gdLst/>
            <a:ahLst/>
            <a:cxnLst/>
            <a:rect r="r" b="b" t="t" l="l"/>
            <a:pathLst>
              <a:path h="5362176" w="3673794">
                <a:moveTo>
                  <a:pt x="0" y="0"/>
                </a:moveTo>
                <a:lnTo>
                  <a:pt x="3673794" y="0"/>
                </a:lnTo>
                <a:lnTo>
                  <a:pt x="3673794" y="5362177"/>
                </a:lnTo>
                <a:lnTo>
                  <a:pt x="0" y="5362177"/>
                </a:lnTo>
                <a:lnTo>
                  <a:pt x="0" y="0"/>
                </a:lnTo>
                <a:close/>
              </a:path>
            </a:pathLst>
          </a:custGeom>
          <a:blipFill>
            <a:blip r:embed="rId8"/>
            <a:stretch>
              <a:fillRect l="0" t="0" r="0" b="0"/>
            </a:stretch>
          </a:blipFill>
        </p:spPr>
      </p:sp>
      <p:sp>
        <p:nvSpPr>
          <p:cNvPr name="TextBox 13" id="13"/>
          <p:cNvSpPr txBox="true"/>
          <p:nvPr/>
        </p:nvSpPr>
        <p:spPr>
          <a:xfrm rot="0">
            <a:off x="1752928" y="503847"/>
            <a:ext cx="13310774" cy="13842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Q6. What kind of job titles are related to data analyst?</a:t>
            </a:r>
          </a:p>
        </p:txBody>
      </p:sp>
      <p:sp>
        <p:nvSpPr>
          <p:cNvPr name="TextBox 14" id="14"/>
          <p:cNvSpPr txBox="true"/>
          <p:nvPr/>
        </p:nvSpPr>
        <p:spPr>
          <a:xfrm rot="0">
            <a:off x="1790869" y="1750606"/>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5" id="15"/>
          <p:cNvSpPr txBox="true"/>
          <p:nvPr/>
        </p:nvSpPr>
        <p:spPr>
          <a:xfrm rot="0">
            <a:off x="1790869" y="4125522"/>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Freeform 16" id="16"/>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790869" y="2448499"/>
            <a:ext cx="13272833" cy="6386149"/>
          </a:xfrm>
          <a:custGeom>
            <a:avLst/>
            <a:gdLst/>
            <a:ahLst/>
            <a:cxnLst/>
            <a:rect r="r" b="b" t="t" l="l"/>
            <a:pathLst>
              <a:path h="6386149" w="13272833">
                <a:moveTo>
                  <a:pt x="0" y="0"/>
                </a:moveTo>
                <a:lnTo>
                  <a:pt x="13272833" y="0"/>
                </a:lnTo>
                <a:lnTo>
                  <a:pt x="13272833" y="6386149"/>
                </a:lnTo>
                <a:lnTo>
                  <a:pt x="0" y="6386149"/>
                </a:lnTo>
                <a:lnTo>
                  <a:pt x="0" y="0"/>
                </a:lnTo>
                <a:close/>
              </a:path>
            </a:pathLst>
          </a:custGeom>
          <a:blipFill>
            <a:blip r:embed="rId11"/>
            <a:stretch>
              <a:fillRect l="0" t="0" r="0" b="0"/>
            </a:stretch>
          </a:blipFill>
        </p:spPr>
      </p:sp>
      <p:sp>
        <p:nvSpPr>
          <p:cNvPr name="TextBox 14" id="14"/>
          <p:cNvSpPr txBox="true"/>
          <p:nvPr/>
        </p:nvSpPr>
        <p:spPr>
          <a:xfrm rot="0">
            <a:off x="1752928" y="503847"/>
            <a:ext cx="1331077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Q7. What are the highest-paying jobs in data analysis for junior level (EN)?</a:t>
            </a:r>
          </a:p>
        </p:txBody>
      </p:sp>
      <p:sp>
        <p:nvSpPr>
          <p:cNvPr name="TextBox 15" id="15"/>
          <p:cNvSpPr txBox="true"/>
          <p:nvPr/>
        </p:nvSpPr>
        <p:spPr>
          <a:xfrm rot="0">
            <a:off x="1790869" y="182147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543050" y="-558218"/>
            <a:ext cx="3086100" cy="11299900"/>
            <a:chOff x="0" y="0"/>
            <a:chExt cx="812800" cy="2976105"/>
          </a:xfrm>
        </p:grpSpPr>
        <p:sp>
          <p:nvSpPr>
            <p:cNvPr name="Freeform 5" id="5"/>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6" id="6"/>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227773" y="4163622"/>
            <a:ext cx="110236" cy="2818996"/>
            <a:chOff x="0" y="0"/>
            <a:chExt cx="26312" cy="672855"/>
          </a:xfrm>
        </p:grpSpPr>
        <p:sp>
          <p:nvSpPr>
            <p:cNvPr name="Freeform 8" id="8"/>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9" id="9"/>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8"/>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752928" y="2503842"/>
            <a:ext cx="13934099" cy="6637209"/>
          </a:xfrm>
          <a:custGeom>
            <a:avLst/>
            <a:gdLst/>
            <a:ahLst/>
            <a:cxnLst/>
            <a:rect r="r" b="b" t="t" l="l"/>
            <a:pathLst>
              <a:path h="6637209" w="13934099">
                <a:moveTo>
                  <a:pt x="0" y="0"/>
                </a:moveTo>
                <a:lnTo>
                  <a:pt x="13934099" y="0"/>
                </a:lnTo>
                <a:lnTo>
                  <a:pt x="13934099" y="6637209"/>
                </a:lnTo>
                <a:lnTo>
                  <a:pt x="0" y="6637209"/>
                </a:lnTo>
                <a:lnTo>
                  <a:pt x="0" y="0"/>
                </a:lnTo>
                <a:close/>
              </a:path>
            </a:pathLst>
          </a:custGeom>
          <a:blipFill>
            <a:blip r:embed="rId11"/>
            <a:stretch>
              <a:fillRect l="0" t="0" r="0" b="0"/>
            </a:stretch>
          </a:blipFill>
        </p:spPr>
      </p:sp>
      <p:sp>
        <p:nvSpPr>
          <p:cNvPr name="TextBox 14" id="14"/>
          <p:cNvSpPr txBox="true"/>
          <p:nvPr/>
        </p:nvSpPr>
        <p:spPr>
          <a:xfrm rot="0">
            <a:off x="1752928" y="1799962"/>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5" id="15"/>
          <p:cNvSpPr txBox="true"/>
          <p:nvPr/>
        </p:nvSpPr>
        <p:spPr>
          <a:xfrm rot="0">
            <a:off x="1752928" y="503847"/>
            <a:ext cx="1331077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Q7. What are the highest-paying jobs in data analysis for junior level (EN)?</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752928" y="3106712"/>
            <a:ext cx="13310774" cy="6868117"/>
          </a:xfrm>
          <a:custGeom>
            <a:avLst/>
            <a:gdLst/>
            <a:ahLst/>
            <a:cxnLst/>
            <a:rect r="r" b="b" t="t" l="l"/>
            <a:pathLst>
              <a:path h="6868117" w="13310774">
                <a:moveTo>
                  <a:pt x="0" y="0"/>
                </a:moveTo>
                <a:lnTo>
                  <a:pt x="13310774" y="0"/>
                </a:lnTo>
                <a:lnTo>
                  <a:pt x="13310774" y="6868117"/>
                </a:lnTo>
                <a:lnTo>
                  <a:pt x="0" y="6868117"/>
                </a:lnTo>
                <a:lnTo>
                  <a:pt x="0" y="0"/>
                </a:lnTo>
                <a:close/>
              </a:path>
            </a:pathLst>
          </a:custGeom>
          <a:blipFill>
            <a:blip r:embed="rId11"/>
            <a:stretch>
              <a:fillRect l="0" t="0" r="0" b="0"/>
            </a:stretch>
          </a:blipFill>
        </p:spPr>
      </p:sp>
      <p:sp>
        <p:nvSpPr>
          <p:cNvPr name="TextBox 14" id="14"/>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Q8. In which year did the full-time data analyst experience the highest-paying from intermediate level to senior level?</a:t>
            </a:r>
          </a:p>
        </p:txBody>
      </p:sp>
      <p:sp>
        <p:nvSpPr>
          <p:cNvPr name="TextBox 15" id="15"/>
          <p:cNvSpPr txBox="true"/>
          <p:nvPr/>
        </p:nvSpPr>
        <p:spPr>
          <a:xfrm rot="0">
            <a:off x="1745625" y="252632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752928" y="3196248"/>
            <a:ext cx="11838926" cy="2884484"/>
          </a:xfrm>
          <a:custGeom>
            <a:avLst/>
            <a:gdLst/>
            <a:ahLst/>
            <a:cxnLst/>
            <a:rect r="r" b="b" t="t" l="l"/>
            <a:pathLst>
              <a:path h="2884484" w="11838926">
                <a:moveTo>
                  <a:pt x="0" y="0"/>
                </a:moveTo>
                <a:lnTo>
                  <a:pt x="11838925" y="0"/>
                </a:lnTo>
                <a:lnTo>
                  <a:pt x="11838925" y="2884484"/>
                </a:lnTo>
                <a:lnTo>
                  <a:pt x="0" y="2884484"/>
                </a:lnTo>
                <a:lnTo>
                  <a:pt x="0" y="0"/>
                </a:lnTo>
                <a:close/>
              </a:path>
            </a:pathLst>
          </a:custGeom>
          <a:blipFill>
            <a:blip r:embed="rId7"/>
            <a:stretch>
              <a:fillRect l="0" t="0" r="0" b="0"/>
            </a:stretch>
          </a:blipFill>
        </p:spPr>
      </p:sp>
      <p:sp>
        <p:nvSpPr>
          <p:cNvPr name="TextBox 12" id="12"/>
          <p:cNvSpPr txBox="true"/>
          <p:nvPr/>
        </p:nvSpPr>
        <p:spPr>
          <a:xfrm rot="0">
            <a:off x="1752928" y="2516797"/>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Freeform 13" id="13"/>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Q8. In which year did the full-time data analyst experience the highest-paying from intermediate level to senior level?</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2928" y="2462297"/>
            <a:ext cx="13310774" cy="2108228"/>
          </a:xfrm>
          <a:custGeom>
            <a:avLst/>
            <a:gdLst/>
            <a:ahLst/>
            <a:cxnLst/>
            <a:rect r="r" b="b" t="t" l="l"/>
            <a:pathLst>
              <a:path h="2108228" w="13310774">
                <a:moveTo>
                  <a:pt x="0" y="0"/>
                </a:moveTo>
                <a:lnTo>
                  <a:pt x="13310774" y="0"/>
                </a:lnTo>
                <a:lnTo>
                  <a:pt x="13310774" y="2108228"/>
                </a:lnTo>
                <a:lnTo>
                  <a:pt x="0" y="2108228"/>
                </a:lnTo>
                <a:lnTo>
                  <a:pt x="0" y="0"/>
                </a:lnTo>
                <a:close/>
              </a:path>
            </a:pathLst>
          </a:custGeom>
          <a:blipFill>
            <a:blip r:embed="rId9"/>
            <a:stretch>
              <a:fillRect l="0" t="0" r="0" b="0"/>
            </a:stretch>
          </a:blipFill>
        </p:spPr>
      </p:sp>
      <p:sp>
        <p:nvSpPr>
          <p:cNvPr name="Freeform 13" id="13"/>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752928" y="5445125"/>
            <a:ext cx="9848661" cy="2820733"/>
          </a:xfrm>
          <a:custGeom>
            <a:avLst/>
            <a:gdLst/>
            <a:ahLst/>
            <a:cxnLst/>
            <a:rect r="r" b="b" t="t" l="l"/>
            <a:pathLst>
              <a:path h="2820733" w="9848661">
                <a:moveTo>
                  <a:pt x="0" y="0"/>
                </a:moveTo>
                <a:lnTo>
                  <a:pt x="9848661" y="0"/>
                </a:lnTo>
                <a:lnTo>
                  <a:pt x="9848661" y="2820733"/>
                </a:lnTo>
                <a:lnTo>
                  <a:pt x="0" y="2820733"/>
                </a:lnTo>
                <a:lnTo>
                  <a:pt x="0" y="0"/>
                </a:lnTo>
                <a:close/>
              </a:path>
            </a:pathLst>
          </a:custGeom>
          <a:blipFill>
            <a:blip r:embed="rId12"/>
            <a:stretch>
              <a:fillRect l="0" t="0" r="0" b="0"/>
            </a:stretch>
          </a:blipFill>
        </p:spPr>
      </p:sp>
      <p:sp>
        <p:nvSpPr>
          <p:cNvPr name="TextBox 15" id="15"/>
          <p:cNvSpPr txBox="true"/>
          <p:nvPr/>
        </p:nvSpPr>
        <p:spPr>
          <a:xfrm rot="0">
            <a:off x="1752928" y="503847"/>
            <a:ext cx="13310774" cy="13842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Q9. Does the company size affect the salary of the data analyst jobs?</a:t>
            </a:r>
          </a:p>
        </p:txBody>
      </p:sp>
      <p:sp>
        <p:nvSpPr>
          <p:cNvPr name="TextBox 16" id="16"/>
          <p:cNvSpPr txBox="true"/>
          <p:nvPr/>
        </p:nvSpPr>
        <p:spPr>
          <a:xfrm rot="0">
            <a:off x="1752928" y="1809487"/>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7" id="17"/>
          <p:cNvSpPr txBox="true"/>
          <p:nvPr/>
        </p:nvSpPr>
        <p:spPr>
          <a:xfrm rot="0">
            <a:off x="1752928" y="4765675"/>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033595"/>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752928" y="1674651"/>
            <a:ext cx="11987189" cy="4956307"/>
          </a:xfrm>
          <a:prstGeom prst="rect">
            <a:avLst/>
          </a:prstGeom>
        </p:spPr>
        <p:txBody>
          <a:bodyPr anchor="t" rtlCol="false" tIns="0" lIns="0" bIns="0" rIns="0">
            <a:spAutoFit/>
          </a:bodyPr>
          <a:lstStyle/>
          <a:p>
            <a:pPr>
              <a:lnSpc>
                <a:spcPts val="5040"/>
              </a:lnSpc>
            </a:pPr>
            <a:r>
              <a:rPr lang="en-US" sz="3600" spc="179">
                <a:solidFill>
                  <a:srgbClr val="3BAEB9"/>
                </a:solidFill>
                <a:latin typeface="Open Sauce"/>
              </a:rPr>
              <a:t>Suppose you are a data analyst who wants to conduct some analysis of the data science job salaries around the world. You want to know how the data science job salary pattern, and the effect of any factors, such as company characteristics and work remotely, that could affect to the salary. </a:t>
            </a:r>
          </a:p>
          <a:p>
            <a:pPr>
              <a:lnSpc>
                <a:spcPts val="4045"/>
              </a:lnSpc>
            </a:pPr>
          </a:p>
        </p:txBody>
      </p:sp>
      <p:sp>
        <p:nvSpPr>
          <p:cNvPr name="TextBox 10" id="10"/>
          <p:cNvSpPr txBox="true"/>
          <p:nvPr/>
        </p:nvSpPr>
        <p:spPr>
          <a:xfrm rot="0">
            <a:off x="1752928" y="882171"/>
            <a:ext cx="10756200" cy="859155"/>
          </a:xfrm>
          <a:prstGeom prst="rect">
            <a:avLst/>
          </a:prstGeom>
        </p:spPr>
        <p:txBody>
          <a:bodyPr anchor="t" rtlCol="false" tIns="0" lIns="0" bIns="0" rIns="0">
            <a:spAutoFit/>
          </a:bodyPr>
          <a:lstStyle/>
          <a:p>
            <a:pPr>
              <a:lnSpc>
                <a:spcPts val="5759"/>
              </a:lnSpc>
            </a:pPr>
            <a:r>
              <a:rPr lang="en-US" sz="6000">
                <a:solidFill>
                  <a:srgbClr val="3BAEB9"/>
                </a:solidFill>
                <a:latin typeface="Codec Pro ExtraBold"/>
              </a:rPr>
              <a:t>CASE STUDY</a:t>
            </a:r>
          </a:p>
        </p:txBody>
      </p:sp>
      <p:sp>
        <p:nvSpPr>
          <p:cNvPr name="Freeform 11" id="11"/>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2928" y="2437137"/>
            <a:ext cx="13310774" cy="2103916"/>
          </a:xfrm>
          <a:custGeom>
            <a:avLst/>
            <a:gdLst/>
            <a:ahLst/>
            <a:cxnLst/>
            <a:rect r="r" b="b" t="t" l="l"/>
            <a:pathLst>
              <a:path h="2103916" w="13310774">
                <a:moveTo>
                  <a:pt x="0" y="0"/>
                </a:moveTo>
                <a:lnTo>
                  <a:pt x="13310774" y="0"/>
                </a:lnTo>
                <a:lnTo>
                  <a:pt x="13310774" y="2103916"/>
                </a:lnTo>
                <a:lnTo>
                  <a:pt x="0" y="2103916"/>
                </a:lnTo>
                <a:lnTo>
                  <a:pt x="0" y="0"/>
                </a:lnTo>
                <a:close/>
              </a:path>
            </a:pathLst>
          </a:custGeom>
          <a:blipFill>
            <a:blip r:embed="rId9"/>
            <a:stretch>
              <a:fillRect l="0" t="0" r="0" b="0"/>
            </a:stretch>
          </a:blipFill>
        </p:spPr>
      </p:sp>
      <p:sp>
        <p:nvSpPr>
          <p:cNvPr name="Freeform 13" id="13"/>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752928" y="5573120"/>
            <a:ext cx="9808609" cy="2872000"/>
          </a:xfrm>
          <a:custGeom>
            <a:avLst/>
            <a:gdLst/>
            <a:ahLst/>
            <a:cxnLst/>
            <a:rect r="r" b="b" t="t" l="l"/>
            <a:pathLst>
              <a:path h="2872000" w="9808609">
                <a:moveTo>
                  <a:pt x="0" y="0"/>
                </a:moveTo>
                <a:lnTo>
                  <a:pt x="9808608" y="0"/>
                </a:lnTo>
                <a:lnTo>
                  <a:pt x="9808608" y="2871999"/>
                </a:lnTo>
                <a:lnTo>
                  <a:pt x="0" y="2871999"/>
                </a:lnTo>
                <a:lnTo>
                  <a:pt x="0" y="0"/>
                </a:lnTo>
                <a:close/>
              </a:path>
            </a:pathLst>
          </a:custGeom>
          <a:blipFill>
            <a:blip r:embed="rId12"/>
            <a:stretch>
              <a:fillRect l="0" t="0" r="0" b="0"/>
            </a:stretch>
          </a:blipFill>
        </p:spPr>
      </p:sp>
      <p:sp>
        <p:nvSpPr>
          <p:cNvPr name="TextBox 15" id="15"/>
          <p:cNvSpPr txBox="true"/>
          <p:nvPr/>
        </p:nvSpPr>
        <p:spPr>
          <a:xfrm rot="0">
            <a:off x="1752928" y="503847"/>
            <a:ext cx="13310774" cy="13842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Q10. Does the higher remote ratio have the more salary for data analyst jobs?</a:t>
            </a:r>
          </a:p>
        </p:txBody>
      </p:sp>
      <p:sp>
        <p:nvSpPr>
          <p:cNvPr name="TextBox 16" id="16"/>
          <p:cNvSpPr txBox="true"/>
          <p:nvPr/>
        </p:nvSpPr>
        <p:spPr>
          <a:xfrm rot="0">
            <a:off x="1752928" y="182147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7" id="17"/>
          <p:cNvSpPr txBox="true"/>
          <p:nvPr/>
        </p:nvSpPr>
        <p:spPr>
          <a:xfrm rot="0">
            <a:off x="1752928" y="4765675"/>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752928" y="3045364"/>
            <a:ext cx="11719430" cy="6741987"/>
          </a:xfrm>
          <a:custGeom>
            <a:avLst/>
            <a:gdLst/>
            <a:ahLst/>
            <a:cxnLst/>
            <a:rect r="r" b="b" t="t" l="l"/>
            <a:pathLst>
              <a:path h="6741987" w="11719430">
                <a:moveTo>
                  <a:pt x="0" y="0"/>
                </a:moveTo>
                <a:lnTo>
                  <a:pt x="11719430" y="0"/>
                </a:lnTo>
                <a:lnTo>
                  <a:pt x="11719430" y="6741987"/>
                </a:lnTo>
                <a:lnTo>
                  <a:pt x="0" y="6741987"/>
                </a:lnTo>
                <a:lnTo>
                  <a:pt x="0" y="0"/>
                </a:lnTo>
                <a:close/>
              </a:path>
            </a:pathLst>
          </a:custGeom>
          <a:blipFill>
            <a:blip r:embed="rId11"/>
            <a:stretch>
              <a:fillRect l="0" t="0" r="0" b="0"/>
            </a:stretch>
          </a:blipFill>
        </p:spPr>
      </p:sp>
      <p:sp>
        <p:nvSpPr>
          <p:cNvPr name="TextBox 14" id="14"/>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Q11. Is an employee of data analyst who resides in the same country as the location of the company more likely to work from office (WFO)?</a:t>
            </a:r>
          </a:p>
        </p:txBody>
      </p:sp>
      <p:sp>
        <p:nvSpPr>
          <p:cNvPr name="TextBox 15" id="15"/>
          <p:cNvSpPr txBox="true"/>
          <p:nvPr/>
        </p:nvSpPr>
        <p:spPr>
          <a:xfrm rot="0">
            <a:off x="1752928" y="2387428"/>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752928" y="3118848"/>
            <a:ext cx="12260272" cy="2590049"/>
          </a:xfrm>
          <a:custGeom>
            <a:avLst/>
            <a:gdLst/>
            <a:ahLst/>
            <a:cxnLst/>
            <a:rect r="r" b="b" t="t" l="l"/>
            <a:pathLst>
              <a:path h="2590049" w="12260272">
                <a:moveTo>
                  <a:pt x="0" y="0"/>
                </a:moveTo>
                <a:lnTo>
                  <a:pt x="12260272" y="0"/>
                </a:lnTo>
                <a:lnTo>
                  <a:pt x="12260272" y="2590049"/>
                </a:lnTo>
                <a:lnTo>
                  <a:pt x="0" y="2590049"/>
                </a:lnTo>
                <a:lnTo>
                  <a:pt x="0" y="0"/>
                </a:lnTo>
                <a:close/>
              </a:path>
            </a:pathLst>
          </a:custGeom>
          <a:blipFill>
            <a:blip r:embed="rId11"/>
            <a:stretch>
              <a:fillRect l="0" t="0" r="0" b="0"/>
            </a:stretch>
          </a:blipFill>
        </p:spPr>
      </p:sp>
      <p:sp>
        <p:nvSpPr>
          <p:cNvPr name="Freeform 14" id="14"/>
          <p:cNvSpPr/>
          <p:nvPr/>
        </p:nvSpPr>
        <p:spPr>
          <a:xfrm flipH="false" flipV="false" rot="0">
            <a:off x="1752928" y="6645522"/>
            <a:ext cx="11819762" cy="1063537"/>
          </a:xfrm>
          <a:custGeom>
            <a:avLst/>
            <a:gdLst/>
            <a:ahLst/>
            <a:cxnLst/>
            <a:rect r="r" b="b" t="t" l="l"/>
            <a:pathLst>
              <a:path h="1063537" w="11819762">
                <a:moveTo>
                  <a:pt x="0" y="0"/>
                </a:moveTo>
                <a:lnTo>
                  <a:pt x="11819761" y="0"/>
                </a:lnTo>
                <a:lnTo>
                  <a:pt x="11819761" y="1063537"/>
                </a:lnTo>
                <a:lnTo>
                  <a:pt x="0" y="1063537"/>
                </a:lnTo>
                <a:lnTo>
                  <a:pt x="0" y="0"/>
                </a:lnTo>
                <a:close/>
              </a:path>
            </a:pathLst>
          </a:custGeom>
          <a:blipFill>
            <a:blip r:embed="rId12"/>
            <a:stretch>
              <a:fillRect l="0" t="0" r="0" b="0"/>
            </a:stretch>
          </a:blipFill>
        </p:spPr>
      </p:sp>
      <p:sp>
        <p:nvSpPr>
          <p:cNvPr name="TextBox 15" id="15"/>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Q11. Is an employee of data analyst who resides in the same country as the location of the company more likely to work from office (WFO)?</a:t>
            </a:r>
          </a:p>
        </p:txBody>
      </p:sp>
      <p:sp>
        <p:nvSpPr>
          <p:cNvPr name="TextBox 16" id="16"/>
          <p:cNvSpPr txBox="true"/>
          <p:nvPr/>
        </p:nvSpPr>
        <p:spPr>
          <a:xfrm rot="0">
            <a:off x="1752928" y="2387428"/>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TextBox 17" id="17"/>
          <p:cNvSpPr txBox="true"/>
          <p:nvPr/>
        </p:nvSpPr>
        <p:spPr>
          <a:xfrm rot="0">
            <a:off x="1752928" y="5966072"/>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752928" y="408597"/>
            <a:ext cx="6412389" cy="1566544"/>
          </a:xfrm>
          <a:prstGeom prst="rect">
            <a:avLst/>
          </a:prstGeom>
        </p:spPr>
        <p:txBody>
          <a:bodyPr anchor="t" rtlCol="false" tIns="0" lIns="0" bIns="0" rIns="0">
            <a:spAutoFit/>
          </a:bodyPr>
          <a:lstStyle/>
          <a:p>
            <a:pPr algn="ctr">
              <a:lnSpc>
                <a:spcPts val="12880"/>
              </a:lnSpc>
            </a:pPr>
            <a:r>
              <a:rPr lang="en-US" sz="9200">
                <a:solidFill>
                  <a:srgbClr val="3BAEB9"/>
                </a:solidFill>
                <a:latin typeface="Canva Sans Bold"/>
              </a:rPr>
              <a:t>Conclusion</a:t>
            </a:r>
          </a:p>
        </p:txBody>
      </p:sp>
      <p:sp>
        <p:nvSpPr>
          <p:cNvPr name="TextBox 13" id="13"/>
          <p:cNvSpPr txBox="true"/>
          <p:nvPr/>
        </p:nvSpPr>
        <p:spPr>
          <a:xfrm rot="0">
            <a:off x="1752928" y="1937041"/>
            <a:ext cx="13310774" cy="7785735"/>
          </a:xfrm>
          <a:prstGeom prst="rect">
            <a:avLst/>
          </a:prstGeom>
        </p:spPr>
        <p:txBody>
          <a:bodyPr anchor="t" rtlCol="false" tIns="0" lIns="0" bIns="0" rIns="0">
            <a:spAutoFit/>
          </a:bodyPr>
          <a:lstStyle/>
          <a:p>
            <a:pPr marL="453390" indent="-226695" lvl="1">
              <a:lnSpc>
                <a:spcPts val="2940"/>
              </a:lnSpc>
              <a:buFont typeface="Arial"/>
              <a:buChar char="•"/>
            </a:pPr>
            <a:r>
              <a:rPr lang="en-US" sz="2100">
                <a:solidFill>
                  <a:srgbClr val="000000"/>
                </a:solidFill>
                <a:latin typeface="Canva Sans"/>
              </a:rPr>
              <a:t> The salary distribution in this dataset is highly skewed (right-skewed). Its maximum value is so high compared to its average. This gap also makes the standard deviation of this dataset could reach US$3.2B marks that the salary dispersion in this dataset is so wide.</a:t>
            </a:r>
          </a:p>
          <a:p>
            <a:pPr marL="453390" indent="-226695" lvl="1">
              <a:lnSpc>
                <a:spcPts val="2940"/>
              </a:lnSpc>
              <a:buFont typeface="Arial"/>
              <a:buChar char="•"/>
            </a:pPr>
            <a:r>
              <a:rPr lang="en-US" sz="2100">
                <a:solidFill>
                  <a:srgbClr val="000000"/>
                </a:solidFill>
                <a:latin typeface="Canva Sans"/>
              </a:rPr>
              <a:t> This dataset contains more data scientist job titles. Other than that, there are data analysts, data engineers, machine learning engineers, and AI engineers. Also, some jobs are labeled as “OTHER” according to the analysis. These jobs are mostly similar to AI or ML engineers.</a:t>
            </a:r>
          </a:p>
          <a:p>
            <a:pPr marL="453390" indent="-226695" lvl="1">
              <a:lnSpc>
                <a:spcPts val="2940"/>
              </a:lnSpc>
              <a:buFont typeface="Arial"/>
              <a:buChar char="•"/>
            </a:pPr>
            <a:r>
              <a:rPr lang="en-US" sz="2100">
                <a:solidFill>
                  <a:srgbClr val="000000"/>
                </a:solidFill>
                <a:latin typeface="Canva Sans"/>
              </a:rPr>
              <a:t> The job whose employment type is Part-time (PT) or Freelance (FL), is more likely to have a lower average salary compared to the Full-time (FT) or Contract (CT) job in each job label. </a:t>
            </a:r>
          </a:p>
          <a:p>
            <a:pPr marL="453390" indent="-226695" lvl="1">
              <a:lnSpc>
                <a:spcPts val="2940"/>
              </a:lnSpc>
              <a:buFont typeface="Arial"/>
              <a:buChar char="•"/>
            </a:pPr>
            <a:r>
              <a:rPr lang="en-US" sz="2100">
                <a:solidFill>
                  <a:srgbClr val="000000"/>
                </a:solidFill>
                <a:latin typeface="Canva Sans"/>
              </a:rPr>
              <a:t> The first two job titles that have the highest-paying jobs in 2022 are Computer vision jobs. The first one is located in Australia with the employment type is Full-time, and the second one is located in the United States with the employment type is Full-time as well.</a:t>
            </a:r>
          </a:p>
          <a:p>
            <a:pPr marL="453390" indent="-226695" lvl="1">
              <a:lnSpc>
                <a:spcPts val="2940"/>
              </a:lnSpc>
              <a:buFont typeface="Arial"/>
              <a:buChar char="•"/>
            </a:pPr>
            <a:r>
              <a:rPr lang="en-US" sz="2100">
                <a:solidFill>
                  <a:srgbClr val="000000"/>
                </a:solidFill>
                <a:latin typeface="Canva Sans"/>
              </a:rPr>
              <a:t> There are 12 unique job titles regarding the data analyst job.</a:t>
            </a:r>
          </a:p>
          <a:p>
            <a:pPr marL="453390" indent="-226695" lvl="1">
              <a:lnSpc>
                <a:spcPts val="2940"/>
              </a:lnSpc>
              <a:buFont typeface="Arial"/>
              <a:buChar char="•"/>
            </a:pPr>
            <a:r>
              <a:rPr lang="en-US" sz="2100">
                <a:solidFill>
                  <a:srgbClr val="000000"/>
                </a:solidFill>
                <a:latin typeface="Canva Sans"/>
              </a:rPr>
              <a:t> Data analyst and data engineer jobs have increasing salaries as the years go by. Meanwhile, AI engineer jobs have a significant increase from 2021 to 2022, as well as data scientist jobs. For ML engineer jobs, the decrease and increase in salary is still relatively stable, in the range of US$110k - US$120k.</a:t>
            </a:r>
          </a:p>
          <a:p>
            <a:pPr marL="453390" indent="-226695" lvl="1">
              <a:lnSpc>
                <a:spcPts val="2940"/>
              </a:lnSpc>
              <a:buFont typeface="Arial"/>
              <a:buChar char="•"/>
            </a:pPr>
            <a:r>
              <a:rPr lang="en-US" sz="2100">
                <a:solidFill>
                  <a:srgbClr val="000000"/>
                </a:solidFill>
                <a:latin typeface="Canva Sans"/>
              </a:rPr>
              <a:t> The highest-paying jobs in the data analyst job are Business Data Analyst (2020) and Financial Data Analyst (2022). The company of these two jobs is located in the United States and has the same company size (L). These jobs could be done remotely with a remote ratio of over than 20%.</a:t>
            </a:r>
          </a:p>
          <a:p>
            <a:pPr marL="453390" indent="-226695" lvl="1">
              <a:lnSpc>
                <a:spcPts val="2940"/>
              </a:lnSpc>
              <a:buFont typeface="Arial"/>
              <a:buChar char="•"/>
            </a:pPr>
            <a:r>
              <a:rPr lang="en-US" sz="2100">
                <a:solidFill>
                  <a:srgbClr val="000000"/>
                </a:solidFill>
                <a:latin typeface="Canva Sans"/>
              </a:rPr>
              <a:t> The Full-time data analyst job experienced the highest-paying from intermediate to senior level in 2022, which has almost reached US$50k in increment.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752928" y="408597"/>
            <a:ext cx="6412389" cy="1566544"/>
          </a:xfrm>
          <a:prstGeom prst="rect">
            <a:avLst/>
          </a:prstGeom>
        </p:spPr>
        <p:txBody>
          <a:bodyPr anchor="t" rtlCol="false" tIns="0" lIns="0" bIns="0" rIns="0">
            <a:spAutoFit/>
          </a:bodyPr>
          <a:lstStyle/>
          <a:p>
            <a:pPr algn="ctr">
              <a:lnSpc>
                <a:spcPts val="12880"/>
              </a:lnSpc>
            </a:pPr>
            <a:r>
              <a:rPr lang="en-US" sz="9200">
                <a:solidFill>
                  <a:srgbClr val="3BAEB9"/>
                </a:solidFill>
                <a:latin typeface="Canva Sans Bold"/>
              </a:rPr>
              <a:t>Conclusion</a:t>
            </a:r>
          </a:p>
        </p:txBody>
      </p:sp>
      <p:sp>
        <p:nvSpPr>
          <p:cNvPr name="TextBox 13" id="13"/>
          <p:cNvSpPr txBox="true"/>
          <p:nvPr/>
        </p:nvSpPr>
        <p:spPr>
          <a:xfrm rot="0">
            <a:off x="1752928" y="1937041"/>
            <a:ext cx="13310774" cy="2585085"/>
          </a:xfrm>
          <a:prstGeom prst="rect">
            <a:avLst/>
          </a:prstGeom>
        </p:spPr>
        <p:txBody>
          <a:bodyPr anchor="t" rtlCol="false" tIns="0" lIns="0" bIns="0" rIns="0">
            <a:spAutoFit/>
          </a:bodyPr>
          <a:lstStyle/>
          <a:p>
            <a:pPr>
              <a:lnSpc>
                <a:spcPts val="2940"/>
              </a:lnSpc>
            </a:pPr>
            <a:r>
              <a:rPr lang="en-US" sz="2100">
                <a:solidFill>
                  <a:srgbClr val="000000"/>
                </a:solidFill>
                <a:latin typeface="Canva Sans"/>
              </a:rPr>
              <a:t>9. The size of the company affects to the data analyst job salaries. The larger its company, the higher its data analyst salary.</a:t>
            </a:r>
          </a:p>
          <a:p>
            <a:pPr>
              <a:lnSpc>
                <a:spcPts val="2940"/>
              </a:lnSpc>
            </a:pPr>
            <a:r>
              <a:rPr lang="en-US" sz="2100">
                <a:solidFill>
                  <a:srgbClr val="000000"/>
                </a:solidFill>
                <a:latin typeface="Canva Sans"/>
              </a:rPr>
              <a:t>10. The higher remote ratio doesn’t always have the higher salary for data analyst jobs. Yet, the data analyst jobs with remote ratio more than 80% (labeled as 100) have the higher salary compared to the data analyst jobs with remote ratio less than 20% (labeled as 0). </a:t>
            </a:r>
          </a:p>
          <a:p>
            <a:pPr>
              <a:lnSpc>
                <a:spcPts val="2940"/>
              </a:lnSpc>
            </a:pPr>
            <a:r>
              <a:rPr lang="en-US" sz="2100">
                <a:solidFill>
                  <a:srgbClr val="000000"/>
                </a:solidFill>
                <a:latin typeface="Canva Sans"/>
              </a:rPr>
              <a:t>11. Most of the employee more likely to live in the same country even though the remote ratio is more than 80%.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660391" y="4719769"/>
            <a:ext cx="847462" cy="847462"/>
          </a:xfrm>
          <a:custGeom>
            <a:avLst/>
            <a:gdLst/>
            <a:ahLst/>
            <a:cxnLst/>
            <a:rect r="r" b="b" t="t" l="l"/>
            <a:pathLst>
              <a:path h="847462" w="847462">
                <a:moveTo>
                  <a:pt x="0" y="0"/>
                </a:moveTo>
                <a:lnTo>
                  <a:pt x="847461" y="0"/>
                </a:lnTo>
                <a:lnTo>
                  <a:pt x="847461" y="847462"/>
                </a:lnTo>
                <a:lnTo>
                  <a:pt x="0" y="847462"/>
                </a:lnTo>
                <a:lnTo>
                  <a:pt x="0" y="0"/>
                </a:lnTo>
                <a:close/>
              </a:path>
            </a:pathLst>
          </a:custGeom>
          <a:blipFill>
            <a:blip r:embed="rId9"/>
            <a:stretch>
              <a:fillRect l="0" t="0" r="0" b="0"/>
            </a:stretch>
          </a:blipFill>
        </p:spPr>
      </p:sp>
      <p:sp>
        <p:nvSpPr>
          <p:cNvPr name="Freeform 13" id="13"/>
          <p:cNvSpPr/>
          <p:nvPr/>
        </p:nvSpPr>
        <p:spPr>
          <a:xfrm flipH="false" flipV="false" rot="0">
            <a:off x="2660391" y="6135156"/>
            <a:ext cx="847462" cy="847462"/>
          </a:xfrm>
          <a:custGeom>
            <a:avLst/>
            <a:gdLst/>
            <a:ahLst/>
            <a:cxnLst/>
            <a:rect r="r" b="b" t="t" l="l"/>
            <a:pathLst>
              <a:path h="847462" w="847462">
                <a:moveTo>
                  <a:pt x="0" y="0"/>
                </a:moveTo>
                <a:lnTo>
                  <a:pt x="847461" y="0"/>
                </a:lnTo>
                <a:lnTo>
                  <a:pt x="847461" y="847462"/>
                </a:lnTo>
                <a:lnTo>
                  <a:pt x="0" y="8474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0012502" y="4719769"/>
            <a:ext cx="847462" cy="847462"/>
          </a:xfrm>
          <a:custGeom>
            <a:avLst/>
            <a:gdLst/>
            <a:ahLst/>
            <a:cxnLst/>
            <a:rect r="r" b="b" t="t" l="l"/>
            <a:pathLst>
              <a:path h="847462" w="847462">
                <a:moveTo>
                  <a:pt x="0" y="0"/>
                </a:moveTo>
                <a:lnTo>
                  <a:pt x="847462" y="0"/>
                </a:lnTo>
                <a:lnTo>
                  <a:pt x="847462" y="847462"/>
                </a:lnTo>
                <a:lnTo>
                  <a:pt x="0" y="847462"/>
                </a:lnTo>
                <a:lnTo>
                  <a:pt x="0" y="0"/>
                </a:lnTo>
                <a:close/>
              </a:path>
            </a:pathLst>
          </a:custGeom>
          <a:blipFill>
            <a:blip r:embed="rId12"/>
            <a:stretch>
              <a:fillRect l="0" t="0" r="0" b="0"/>
            </a:stretch>
          </a:blipFill>
        </p:spPr>
      </p:sp>
      <p:sp>
        <p:nvSpPr>
          <p:cNvPr name="Freeform 15" id="15"/>
          <p:cNvSpPr/>
          <p:nvPr/>
        </p:nvSpPr>
        <p:spPr>
          <a:xfrm flipH="false" flipV="false" rot="0">
            <a:off x="9929585" y="6052239"/>
            <a:ext cx="930379" cy="930379"/>
          </a:xfrm>
          <a:custGeom>
            <a:avLst/>
            <a:gdLst/>
            <a:ahLst/>
            <a:cxnLst/>
            <a:rect r="r" b="b" t="t" l="l"/>
            <a:pathLst>
              <a:path h="930379" w="930379">
                <a:moveTo>
                  <a:pt x="0" y="0"/>
                </a:moveTo>
                <a:lnTo>
                  <a:pt x="930379" y="0"/>
                </a:lnTo>
                <a:lnTo>
                  <a:pt x="930379" y="930379"/>
                </a:lnTo>
                <a:lnTo>
                  <a:pt x="0" y="9303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4839451" y="1007165"/>
            <a:ext cx="6927850" cy="1566544"/>
          </a:xfrm>
          <a:prstGeom prst="rect">
            <a:avLst/>
          </a:prstGeom>
        </p:spPr>
        <p:txBody>
          <a:bodyPr anchor="t" rtlCol="false" tIns="0" lIns="0" bIns="0" rIns="0">
            <a:spAutoFit/>
          </a:bodyPr>
          <a:lstStyle/>
          <a:p>
            <a:pPr algn="ctr">
              <a:lnSpc>
                <a:spcPts val="12880"/>
              </a:lnSpc>
            </a:pPr>
            <a:r>
              <a:rPr lang="en-US" sz="9200">
                <a:solidFill>
                  <a:srgbClr val="3BAEB9"/>
                </a:solidFill>
                <a:latin typeface="Canva Sans Bold"/>
              </a:rPr>
              <a:t>THANK YOU</a:t>
            </a:r>
          </a:p>
        </p:txBody>
      </p:sp>
      <p:sp>
        <p:nvSpPr>
          <p:cNvPr name="TextBox 17" id="17"/>
          <p:cNvSpPr txBox="true"/>
          <p:nvPr/>
        </p:nvSpPr>
        <p:spPr>
          <a:xfrm rot="0">
            <a:off x="4839451" y="2430834"/>
            <a:ext cx="6927850" cy="1224810"/>
          </a:xfrm>
          <a:prstGeom prst="rect">
            <a:avLst/>
          </a:prstGeom>
        </p:spPr>
        <p:txBody>
          <a:bodyPr anchor="t" rtlCol="false" tIns="0" lIns="0" bIns="0" rIns="0">
            <a:spAutoFit/>
          </a:bodyPr>
          <a:lstStyle/>
          <a:p>
            <a:pPr algn="ctr">
              <a:lnSpc>
                <a:spcPts val="9955"/>
              </a:lnSpc>
            </a:pPr>
            <a:r>
              <a:rPr lang="en-US" sz="7110">
                <a:solidFill>
                  <a:srgbClr val="3BAEB9"/>
                </a:solidFill>
                <a:latin typeface="Canva Sans Bold"/>
              </a:rPr>
              <a:t>Let’s Connect!!!</a:t>
            </a:r>
          </a:p>
        </p:txBody>
      </p:sp>
      <p:sp>
        <p:nvSpPr>
          <p:cNvPr name="TextBox 18" id="18"/>
          <p:cNvSpPr txBox="true"/>
          <p:nvPr/>
        </p:nvSpPr>
        <p:spPr>
          <a:xfrm rot="0">
            <a:off x="3733607" y="4819967"/>
            <a:ext cx="2922111" cy="580390"/>
          </a:xfrm>
          <a:prstGeom prst="rect">
            <a:avLst/>
          </a:prstGeom>
        </p:spPr>
        <p:txBody>
          <a:bodyPr anchor="t" rtlCol="false" tIns="0" lIns="0" bIns="0" rIns="0">
            <a:spAutoFit/>
          </a:bodyPr>
          <a:lstStyle/>
          <a:p>
            <a:pPr>
              <a:lnSpc>
                <a:spcPts val="4759"/>
              </a:lnSpc>
            </a:pPr>
            <a:r>
              <a:rPr lang="en-US" sz="3399">
                <a:solidFill>
                  <a:srgbClr val="3BAEB9"/>
                </a:solidFill>
                <a:latin typeface="Canva Sans Bold"/>
              </a:rPr>
              <a:t>normanfebrio</a:t>
            </a:r>
          </a:p>
        </p:txBody>
      </p:sp>
      <p:sp>
        <p:nvSpPr>
          <p:cNvPr name="TextBox 19" id="19"/>
          <p:cNvSpPr txBox="true"/>
          <p:nvPr/>
        </p:nvSpPr>
        <p:spPr>
          <a:xfrm rot="0">
            <a:off x="3733607" y="6235354"/>
            <a:ext cx="4067492" cy="580390"/>
          </a:xfrm>
          <a:prstGeom prst="rect">
            <a:avLst/>
          </a:prstGeom>
        </p:spPr>
        <p:txBody>
          <a:bodyPr anchor="t" rtlCol="false" tIns="0" lIns="0" bIns="0" rIns="0">
            <a:spAutoFit/>
          </a:bodyPr>
          <a:lstStyle/>
          <a:p>
            <a:pPr>
              <a:lnSpc>
                <a:spcPts val="4759"/>
              </a:lnSpc>
            </a:pPr>
            <a:r>
              <a:rPr lang="en-US" sz="3399">
                <a:solidFill>
                  <a:srgbClr val="3BAEB9"/>
                </a:solidFill>
                <a:latin typeface="Canva Sans Bold"/>
              </a:rPr>
              <a:t>Norman Dwi Febrio</a:t>
            </a:r>
          </a:p>
        </p:txBody>
      </p:sp>
      <p:sp>
        <p:nvSpPr>
          <p:cNvPr name="TextBox 20" id="20"/>
          <p:cNvSpPr txBox="true"/>
          <p:nvPr/>
        </p:nvSpPr>
        <p:spPr>
          <a:xfrm rot="0">
            <a:off x="11088564" y="4819967"/>
            <a:ext cx="4067492" cy="580390"/>
          </a:xfrm>
          <a:prstGeom prst="rect">
            <a:avLst/>
          </a:prstGeom>
        </p:spPr>
        <p:txBody>
          <a:bodyPr anchor="t" rtlCol="false" tIns="0" lIns="0" bIns="0" rIns="0">
            <a:spAutoFit/>
          </a:bodyPr>
          <a:lstStyle/>
          <a:p>
            <a:pPr>
              <a:lnSpc>
                <a:spcPts val="4759"/>
              </a:lnSpc>
            </a:pPr>
            <a:r>
              <a:rPr lang="en-US" sz="3399">
                <a:solidFill>
                  <a:srgbClr val="3BAEB9"/>
                </a:solidFill>
                <a:latin typeface="Canva Sans Bold"/>
              </a:rPr>
              <a:t>Norman Dwi Febrio</a:t>
            </a:r>
          </a:p>
        </p:txBody>
      </p:sp>
      <p:sp>
        <p:nvSpPr>
          <p:cNvPr name="TextBox 21" id="21"/>
          <p:cNvSpPr txBox="true"/>
          <p:nvPr/>
        </p:nvSpPr>
        <p:spPr>
          <a:xfrm rot="0">
            <a:off x="11088564" y="6193896"/>
            <a:ext cx="3069114" cy="580390"/>
          </a:xfrm>
          <a:prstGeom prst="rect">
            <a:avLst/>
          </a:prstGeom>
        </p:spPr>
        <p:txBody>
          <a:bodyPr anchor="t" rtlCol="false" tIns="0" lIns="0" bIns="0" rIns="0">
            <a:spAutoFit/>
          </a:bodyPr>
          <a:lstStyle/>
          <a:p>
            <a:pPr>
              <a:lnSpc>
                <a:spcPts val="4759"/>
              </a:lnSpc>
            </a:pPr>
            <a:r>
              <a:rPr lang="en-US" sz="3399">
                <a:solidFill>
                  <a:srgbClr val="3BAEB9"/>
                </a:solidFill>
                <a:latin typeface="Canva Sans Bold"/>
              </a:rPr>
              <a:t>NormanFebrio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TextBox 11" id="11"/>
          <p:cNvSpPr txBox="true"/>
          <p:nvPr/>
        </p:nvSpPr>
        <p:spPr>
          <a:xfrm rot="0">
            <a:off x="3765900" y="882171"/>
            <a:ext cx="10756200" cy="859155"/>
          </a:xfrm>
          <a:prstGeom prst="rect">
            <a:avLst/>
          </a:prstGeom>
        </p:spPr>
        <p:txBody>
          <a:bodyPr anchor="t" rtlCol="false" tIns="0" lIns="0" bIns="0" rIns="0">
            <a:spAutoFit/>
          </a:bodyPr>
          <a:lstStyle/>
          <a:p>
            <a:pPr algn="ctr">
              <a:lnSpc>
                <a:spcPts val="5759"/>
              </a:lnSpc>
            </a:pPr>
            <a:r>
              <a:rPr lang="en-US" sz="6000">
                <a:solidFill>
                  <a:srgbClr val="3BAEB9"/>
                </a:solidFill>
                <a:latin typeface="Codec Pro ExtraBold"/>
              </a:rPr>
              <a:t>DATASET INFORMATION</a:t>
            </a:r>
          </a:p>
        </p:txBody>
      </p:sp>
      <p:sp>
        <p:nvSpPr>
          <p:cNvPr name="TextBox 12" id="12"/>
          <p:cNvSpPr txBox="true"/>
          <p:nvPr/>
        </p:nvSpPr>
        <p:spPr>
          <a:xfrm rot="0">
            <a:off x="1752928" y="1674651"/>
            <a:ext cx="14631787" cy="118046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The dataset used in this project is downloaded from Kaggle. You could access the dataset through this link:</a:t>
            </a:r>
          </a:p>
        </p:txBody>
      </p:sp>
      <p:graphicFrame>
        <p:nvGraphicFramePr>
          <p:cNvPr name="Table 13" id="13"/>
          <p:cNvGraphicFramePr>
            <a:graphicFrameLocks noGrp="true"/>
          </p:cNvGraphicFramePr>
          <p:nvPr/>
        </p:nvGraphicFramePr>
        <p:xfrm>
          <a:off x="1828800" y="4163622"/>
          <a:ext cx="14414341" cy="5717032"/>
        </p:xfrm>
        <a:graphic>
          <a:graphicData uri="http://schemas.openxmlformats.org/drawingml/2006/table">
            <a:tbl>
              <a:tblPr/>
              <a:tblGrid>
                <a:gridCol w="2629341"/>
                <a:gridCol w="11785000"/>
              </a:tblGrid>
              <a:tr h="1026013">
                <a:tc>
                  <a:txBody>
                    <a:bodyPr anchor="t" rtlCol="false"/>
                    <a:lstStyle/>
                    <a:p>
                      <a:pPr algn="ctr">
                        <a:lnSpc>
                          <a:spcPts val="2799"/>
                        </a:lnSpc>
                        <a:defRPr/>
                      </a:pPr>
                      <a:r>
                        <a:rPr lang="en-US" sz="1999">
                          <a:solidFill>
                            <a:srgbClr val="FFFFFF"/>
                          </a:solidFill>
                          <a:latin typeface="Open Sauce Bold"/>
                        </a:rPr>
                        <a:t>Column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BAEB9"/>
                    </a:solidFill>
                  </a:tcPr>
                </a:tc>
                <a:tc>
                  <a:txBody>
                    <a:bodyPr anchor="t" rtlCol="false"/>
                    <a:lstStyle/>
                    <a:p>
                      <a:pPr algn="ctr">
                        <a:lnSpc>
                          <a:spcPts val="2799"/>
                        </a:lnSpc>
                        <a:defRPr/>
                      </a:pPr>
                      <a:r>
                        <a:rPr lang="en-US" sz="1999">
                          <a:solidFill>
                            <a:srgbClr val="FFFFFF"/>
                          </a:solidFill>
                          <a:latin typeface="Open Sauce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BAEB9"/>
                    </a:solidFill>
                  </a:tcPr>
                </a:tc>
              </a:tr>
              <a:tr h="795879">
                <a:tc>
                  <a:txBody>
                    <a:bodyPr anchor="t" rtlCol="false"/>
                    <a:lstStyle/>
                    <a:p>
                      <a:pPr algn="ctr">
                        <a:lnSpc>
                          <a:spcPts val="2800"/>
                        </a:lnSpc>
                        <a:defRPr/>
                      </a:pPr>
                      <a:r>
                        <a:rPr lang="en-US" sz="2000">
                          <a:solidFill>
                            <a:srgbClr val="000000"/>
                          </a:solidFill>
                          <a:latin typeface="Open Sauce"/>
                        </a:rPr>
                        <a:t>work_year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Open Sauce"/>
                        </a:rPr>
                        <a:t>The salary was paid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07503">
                <a:tc>
                  <a:txBody>
                    <a:bodyPr anchor="t" rtlCol="false"/>
                    <a:lstStyle/>
                    <a:p>
                      <a:pPr algn="ctr">
                        <a:lnSpc>
                          <a:spcPts val="2800"/>
                        </a:lnSpc>
                        <a:defRPr/>
                      </a:pPr>
                      <a:r>
                        <a:rPr lang="en-US" sz="2000">
                          <a:solidFill>
                            <a:srgbClr val="000000"/>
                          </a:solidFill>
                          <a:latin typeface="Open Sauce"/>
                        </a:rPr>
                        <a:t>experience_level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experience level in the job during the year with the following possible values: EN Entry-level / Junior MI Mid-level / Intermediate SE Senior-level / Expert EX Executive-level / Director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5879">
                <a:tc>
                  <a:txBody>
                    <a:bodyPr anchor="t" rtlCol="false"/>
                    <a:lstStyle/>
                    <a:p>
                      <a:pPr algn="ctr">
                        <a:lnSpc>
                          <a:spcPts val="2799"/>
                        </a:lnSpc>
                        <a:defRPr/>
                      </a:pPr>
                      <a:r>
                        <a:rPr lang="en-US" sz="1999">
                          <a:solidFill>
                            <a:srgbClr val="000000"/>
                          </a:solidFill>
                          <a:latin typeface="Open Sauce"/>
                        </a:rPr>
                        <a:t>employment_type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type of employement for the role: PT Part-time FT Full-time CT Contract FL Freelance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5879">
                <a:tc>
                  <a:txBody>
                    <a:bodyPr anchor="t" rtlCol="false"/>
                    <a:lstStyle/>
                    <a:p>
                      <a:pPr algn="ctr">
                        <a:lnSpc>
                          <a:spcPts val="2799"/>
                        </a:lnSpc>
                        <a:defRPr/>
                      </a:pPr>
                      <a:r>
                        <a:rPr lang="en-US" sz="1999">
                          <a:solidFill>
                            <a:srgbClr val="000000"/>
                          </a:solidFill>
                          <a:latin typeface="Open Sauce"/>
                        </a:rPr>
                        <a:t>job_title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role worked in during the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5879">
                <a:tc>
                  <a:txBody>
                    <a:bodyPr anchor="t" rtlCol="false"/>
                    <a:lstStyle/>
                    <a:p>
                      <a:pPr algn="ctr">
                        <a:lnSpc>
                          <a:spcPts val="2799"/>
                        </a:lnSpc>
                        <a:defRPr/>
                      </a:pPr>
                      <a:r>
                        <a:rPr lang="en-US" sz="1999">
                          <a:solidFill>
                            <a:srgbClr val="000000"/>
                          </a:solidFill>
                          <a:latin typeface="Open Sauce"/>
                        </a:rPr>
                        <a:t>salary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total gross salary amount paid.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TextBox 11" id="11"/>
          <p:cNvSpPr txBox="true"/>
          <p:nvPr/>
        </p:nvSpPr>
        <p:spPr>
          <a:xfrm rot="0">
            <a:off x="3765900" y="882171"/>
            <a:ext cx="10756200" cy="859155"/>
          </a:xfrm>
          <a:prstGeom prst="rect">
            <a:avLst/>
          </a:prstGeom>
        </p:spPr>
        <p:txBody>
          <a:bodyPr anchor="t" rtlCol="false" tIns="0" lIns="0" bIns="0" rIns="0">
            <a:spAutoFit/>
          </a:bodyPr>
          <a:lstStyle/>
          <a:p>
            <a:pPr algn="ctr">
              <a:lnSpc>
                <a:spcPts val="5759"/>
              </a:lnSpc>
            </a:pPr>
            <a:r>
              <a:rPr lang="en-US" sz="6000">
                <a:solidFill>
                  <a:srgbClr val="3BAEB9"/>
                </a:solidFill>
                <a:latin typeface="Codec Pro ExtraBold"/>
              </a:rPr>
              <a:t>DATASET INFORMATION</a:t>
            </a:r>
          </a:p>
        </p:txBody>
      </p:sp>
      <p:graphicFrame>
        <p:nvGraphicFramePr>
          <p:cNvPr name="Table 12" id="12"/>
          <p:cNvGraphicFramePr>
            <a:graphicFrameLocks noGrp="true"/>
          </p:cNvGraphicFramePr>
          <p:nvPr/>
        </p:nvGraphicFramePr>
        <p:xfrm>
          <a:off x="1743075" y="1741326"/>
          <a:ext cx="15430500" cy="7566914"/>
        </p:xfrm>
        <a:graphic>
          <a:graphicData uri="http://schemas.openxmlformats.org/drawingml/2006/table">
            <a:tbl>
              <a:tblPr/>
              <a:tblGrid>
                <a:gridCol w="3647556"/>
                <a:gridCol w="11782944"/>
              </a:tblGrid>
              <a:tr h="1024333">
                <a:tc>
                  <a:txBody>
                    <a:bodyPr anchor="t" rtlCol="false"/>
                    <a:lstStyle/>
                    <a:p>
                      <a:pPr algn="ctr">
                        <a:lnSpc>
                          <a:spcPts val="2799"/>
                        </a:lnSpc>
                        <a:defRPr/>
                      </a:pPr>
                      <a:r>
                        <a:rPr lang="en-US" sz="1999">
                          <a:solidFill>
                            <a:srgbClr val="FFFFFF"/>
                          </a:solidFill>
                          <a:latin typeface="Open Sauce Bold"/>
                        </a:rPr>
                        <a:t>Column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BAEB9"/>
                    </a:solidFill>
                  </a:tcPr>
                </a:tc>
                <a:tc>
                  <a:txBody>
                    <a:bodyPr anchor="t" rtlCol="false"/>
                    <a:lstStyle/>
                    <a:p>
                      <a:pPr algn="ctr">
                        <a:lnSpc>
                          <a:spcPts val="2799"/>
                        </a:lnSpc>
                        <a:defRPr/>
                      </a:pPr>
                      <a:r>
                        <a:rPr lang="en-US" sz="1999">
                          <a:solidFill>
                            <a:srgbClr val="FFFFFF"/>
                          </a:solidFill>
                          <a:latin typeface="Open Sauce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BAEB9"/>
                    </a:solidFill>
                  </a:tcPr>
                </a:tc>
              </a:tr>
              <a:tr h="794576">
                <a:tc>
                  <a:txBody>
                    <a:bodyPr anchor="t" rtlCol="false"/>
                    <a:lstStyle/>
                    <a:p>
                      <a:pPr algn="ctr">
                        <a:lnSpc>
                          <a:spcPts val="2800"/>
                        </a:lnSpc>
                        <a:defRPr/>
                      </a:pPr>
                      <a:r>
                        <a:rPr lang="en-US" sz="2000">
                          <a:solidFill>
                            <a:srgbClr val="000000"/>
                          </a:solidFill>
                          <a:latin typeface="Open Sauce"/>
                        </a:rPr>
                        <a:t>salary_currency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Open Sauce"/>
                        </a:rPr>
                        <a:t>The currency of the salary paid as an ISO 4217 currency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8784">
                <a:tc>
                  <a:txBody>
                    <a:bodyPr anchor="t" rtlCol="false"/>
                    <a:lstStyle/>
                    <a:p>
                      <a:pPr algn="ctr">
                        <a:lnSpc>
                          <a:spcPts val="2800"/>
                        </a:lnSpc>
                        <a:defRPr/>
                      </a:pPr>
                      <a:r>
                        <a:rPr lang="en-US" sz="2000">
                          <a:solidFill>
                            <a:srgbClr val="000000"/>
                          </a:solidFill>
                          <a:latin typeface="Open Sauce"/>
                        </a:rPr>
                        <a:t>salary_in_usd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salary in USD (FX rate divided by avg. USD rate for the respective year via fxdata.foorilla.com).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2869">
                <a:tc>
                  <a:txBody>
                    <a:bodyPr anchor="t" rtlCol="false"/>
                    <a:lstStyle/>
                    <a:p>
                      <a:pPr algn="ctr">
                        <a:lnSpc>
                          <a:spcPts val="2799"/>
                        </a:lnSpc>
                        <a:defRPr/>
                      </a:pPr>
                      <a:r>
                        <a:rPr lang="en-US" sz="1999">
                          <a:solidFill>
                            <a:srgbClr val="000000"/>
                          </a:solidFill>
                          <a:latin typeface="Open Sauce"/>
                        </a:rPr>
                        <a:t>employee_residence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Employee's primary country of residence in during the work year as an ISO 3166 country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8784">
                <a:tc>
                  <a:txBody>
                    <a:bodyPr anchor="t" rtlCol="false"/>
                    <a:lstStyle/>
                    <a:p>
                      <a:pPr algn="ctr">
                        <a:lnSpc>
                          <a:spcPts val="2799"/>
                        </a:lnSpc>
                        <a:defRPr/>
                      </a:pPr>
                      <a:r>
                        <a:rPr lang="en-US" sz="1999">
                          <a:solidFill>
                            <a:srgbClr val="000000"/>
                          </a:solidFill>
                          <a:latin typeface="Open Sauce"/>
                        </a:rPr>
                        <a:t>remote_ratio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overall amount of work done remotely, possible values are as follows: 0 No remote work (less than 20%) 50 Partially remote 100 Fully remote (more than 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8784">
                <a:tc>
                  <a:txBody>
                    <a:bodyPr anchor="t" rtlCol="false"/>
                    <a:lstStyle/>
                    <a:p>
                      <a:pPr algn="ctr">
                        <a:lnSpc>
                          <a:spcPts val="2799"/>
                        </a:lnSpc>
                        <a:defRPr/>
                      </a:pPr>
                      <a:r>
                        <a:rPr lang="en-US" sz="1999">
                          <a:solidFill>
                            <a:srgbClr val="000000"/>
                          </a:solidFill>
                          <a:latin typeface="Open Sauce"/>
                        </a:rPr>
                        <a:t>company_location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country of the employer's main office or contracting branch as an ISO 3166 country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8784">
                <a:tc>
                  <a:txBody>
                    <a:bodyPr anchor="t" rtlCol="false"/>
                    <a:lstStyle/>
                    <a:p>
                      <a:pPr algn="ctr">
                        <a:lnSpc>
                          <a:spcPts val="2799"/>
                        </a:lnSpc>
                        <a:defRPr/>
                      </a:pPr>
                      <a:r>
                        <a:rPr lang="en-US" sz="1999">
                          <a:solidFill>
                            <a:srgbClr val="000000"/>
                          </a:solidFill>
                          <a:latin typeface="Open Sauce"/>
                        </a:rPr>
                        <a:t>company_size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Open Sauce"/>
                        </a:rPr>
                        <a:t>The average number of people that worked for the company during the year: S less than 50 employees (small) M 50 to 250 employees (medium) L more than 250 employees (large)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3351381" y="2069033"/>
            <a:ext cx="11172732" cy="7982180"/>
          </a:xfrm>
          <a:custGeom>
            <a:avLst/>
            <a:gdLst/>
            <a:ahLst/>
            <a:cxnLst/>
            <a:rect r="r" b="b" t="t" l="l"/>
            <a:pathLst>
              <a:path h="7982180" w="11172732">
                <a:moveTo>
                  <a:pt x="0" y="0"/>
                </a:moveTo>
                <a:lnTo>
                  <a:pt x="11172732" y="0"/>
                </a:lnTo>
                <a:lnTo>
                  <a:pt x="11172732" y="7982180"/>
                </a:lnTo>
                <a:lnTo>
                  <a:pt x="0" y="7982180"/>
                </a:lnTo>
                <a:lnTo>
                  <a:pt x="0" y="0"/>
                </a:lnTo>
                <a:close/>
              </a:path>
            </a:pathLst>
          </a:custGeom>
          <a:blipFill>
            <a:blip r:embed="rId9"/>
            <a:stretch>
              <a:fillRect l="0" t="0" r="0" b="0"/>
            </a:stretch>
          </a:blipFill>
        </p:spPr>
      </p:sp>
      <p:sp>
        <p:nvSpPr>
          <p:cNvPr name="TextBox 13" id="13"/>
          <p:cNvSpPr txBox="true"/>
          <p:nvPr/>
        </p:nvSpPr>
        <p:spPr>
          <a:xfrm rot="0">
            <a:off x="1752928" y="503847"/>
            <a:ext cx="1331077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Q1. How is the statistics summary regarding the data science job salary?</a:t>
            </a:r>
          </a:p>
        </p:txBody>
      </p:sp>
      <p:sp>
        <p:nvSpPr>
          <p:cNvPr name="TextBox 14" id="14"/>
          <p:cNvSpPr txBox="true"/>
          <p:nvPr/>
        </p:nvSpPr>
        <p:spPr>
          <a:xfrm rot="0">
            <a:off x="1742926" y="2002358"/>
            <a:ext cx="1408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p>
        </p:txBody>
      </p:sp>
      <p:sp>
        <p:nvSpPr>
          <p:cNvPr name="Freeform 15" id="15"/>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543050" y="-558218"/>
            <a:ext cx="3086100" cy="11299900"/>
            <a:chOff x="0" y="0"/>
            <a:chExt cx="812800" cy="2976105"/>
          </a:xfrm>
        </p:grpSpPr>
        <p:sp>
          <p:nvSpPr>
            <p:cNvPr name="Freeform 5" id="5"/>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6" id="6"/>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227773" y="4163622"/>
            <a:ext cx="110236" cy="2818996"/>
            <a:chOff x="0" y="0"/>
            <a:chExt cx="26312" cy="672855"/>
          </a:xfrm>
        </p:grpSpPr>
        <p:sp>
          <p:nvSpPr>
            <p:cNvPr name="Freeform 8" id="8"/>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9" id="9"/>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8"/>
            <a:stretch>
              <a:fillRect l="0" t="0" r="0" b="0"/>
            </a:stretch>
          </a:blipFill>
        </p:spPr>
      </p:sp>
      <p:sp>
        <p:nvSpPr>
          <p:cNvPr name="Freeform 12" id="12"/>
          <p:cNvSpPr/>
          <p:nvPr/>
        </p:nvSpPr>
        <p:spPr>
          <a:xfrm flipH="false" flipV="false" rot="0">
            <a:off x="1752928" y="2733063"/>
            <a:ext cx="15095427" cy="2580581"/>
          </a:xfrm>
          <a:custGeom>
            <a:avLst/>
            <a:gdLst/>
            <a:ahLst/>
            <a:cxnLst/>
            <a:rect r="r" b="b" t="t" l="l"/>
            <a:pathLst>
              <a:path h="2580581" w="15095427">
                <a:moveTo>
                  <a:pt x="0" y="0"/>
                </a:moveTo>
                <a:lnTo>
                  <a:pt x="15095426" y="0"/>
                </a:lnTo>
                <a:lnTo>
                  <a:pt x="15095426" y="2580581"/>
                </a:lnTo>
                <a:lnTo>
                  <a:pt x="0" y="2580581"/>
                </a:lnTo>
                <a:lnTo>
                  <a:pt x="0" y="0"/>
                </a:lnTo>
                <a:close/>
              </a:path>
            </a:pathLst>
          </a:custGeom>
          <a:blipFill>
            <a:blip r:embed="rId9"/>
            <a:stretch>
              <a:fillRect l="0" t="0" r="0" b="0"/>
            </a:stretch>
          </a:blipFill>
        </p:spPr>
      </p:sp>
      <p:sp>
        <p:nvSpPr>
          <p:cNvPr name="Freeform 13" id="13"/>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752928" y="2053613"/>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5" id="15"/>
          <p:cNvSpPr txBox="true"/>
          <p:nvPr/>
        </p:nvSpPr>
        <p:spPr>
          <a:xfrm rot="0">
            <a:off x="1752928" y="503847"/>
            <a:ext cx="1331077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Q1. How is the statistics summary regarding the data science job salary?</a:t>
            </a:r>
          </a:p>
        </p:txBody>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3395687" y="2632238"/>
            <a:ext cx="11261677" cy="7418976"/>
          </a:xfrm>
          <a:custGeom>
            <a:avLst/>
            <a:gdLst/>
            <a:ahLst/>
            <a:cxnLst/>
            <a:rect r="r" b="b" t="t" l="l"/>
            <a:pathLst>
              <a:path h="7418976" w="11261677">
                <a:moveTo>
                  <a:pt x="0" y="0"/>
                </a:moveTo>
                <a:lnTo>
                  <a:pt x="11261678" y="0"/>
                </a:lnTo>
                <a:lnTo>
                  <a:pt x="11261678" y="7418975"/>
                </a:lnTo>
                <a:lnTo>
                  <a:pt x="0" y="7418975"/>
                </a:lnTo>
                <a:lnTo>
                  <a:pt x="0" y="0"/>
                </a:lnTo>
                <a:close/>
              </a:path>
            </a:pathLst>
          </a:custGeom>
          <a:blipFill>
            <a:blip r:embed="rId9"/>
            <a:stretch>
              <a:fillRect l="0" t="0" r="0" b="0"/>
            </a:stretch>
          </a:blipFill>
        </p:spPr>
      </p:sp>
      <p:sp>
        <p:nvSpPr>
          <p:cNvPr name="TextBox 13" id="13"/>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Q2. How many of each are jobs related to data science, data analysis, data engineer, machine learning engineer, AI, and other jobs?</a:t>
            </a:r>
          </a:p>
        </p:txBody>
      </p:sp>
      <p:sp>
        <p:nvSpPr>
          <p:cNvPr name="TextBox 14" id="14"/>
          <p:cNvSpPr txBox="true"/>
          <p:nvPr/>
        </p:nvSpPr>
        <p:spPr>
          <a:xfrm rot="0">
            <a:off x="1745625" y="252632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Freeform 15" id="15"/>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543050" y="-558218"/>
            <a:ext cx="3086100" cy="11299900"/>
            <a:chOff x="0" y="0"/>
            <a:chExt cx="812800" cy="2976105"/>
          </a:xfrm>
        </p:grpSpPr>
        <p:sp>
          <p:nvSpPr>
            <p:cNvPr name="Freeform 5" id="5"/>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6" id="6"/>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227773" y="4163622"/>
            <a:ext cx="110236" cy="2818996"/>
            <a:chOff x="0" y="0"/>
            <a:chExt cx="26312" cy="672855"/>
          </a:xfrm>
        </p:grpSpPr>
        <p:sp>
          <p:nvSpPr>
            <p:cNvPr name="Freeform 8" id="8"/>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9" id="9"/>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8"/>
            <a:stretch>
              <a:fillRect l="0" t="0" r="0" b="0"/>
            </a:stretch>
          </a:blipFill>
        </p:spPr>
      </p:sp>
      <p:sp>
        <p:nvSpPr>
          <p:cNvPr name="Freeform 12" id="12"/>
          <p:cNvSpPr/>
          <p:nvPr/>
        </p:nvSpPr>
        <p:spPr>
          <a:xfrm flipH="false" flipV="false" rot="0">
            <a:off x="1752928" y="3296305"/>
            <a:ext cx="14514691" cy="2276814"/>
          </a:xfrm>
          <a:custGeom>
            <a:avLst/>
            <a:gdLst/>
            <a:ahLst/>
            <a:cxnLst/>
            <a:rect r="r" b="b" t="t" l="l"/>
            <a:pathLst>
              <a:path h="2276814" w="14514691">
                <a:moveTo>
                  <a:pt x="0" y="0"/>
                </a:moveTo>
                <a:lnTo>
                  <a:pt x="14514691" y="0"/>
                </a:lnTo>
                <a:lnTo>
                  <a:pt x="14514691" y="2276815"/>
                </a:lnTo>
                <a:lnTo>
                  <a:pt x="0" y="2276815"/>
                </a:lnTo>
                <a:lnTo>
                  <a:pt x="0" y="0"/>
                </a:lnTo>
                <a:close/>
              </a:path>
            </a:pathLst>
          </a:custGeom>
          <a:blipFill>
            <a:blip r:embed="rId9"/>
            <a:stretch>
              <a:fillRect l="0" t="0" r="0" b="0"/>
            </a:stretch>
          </a:blipFill>
        </p:spPr>
      </p:sp>
      <p:sp>
        <p:nvSpPr>
          <p:cNvPr name="Freeform 13" id="13"/>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8408315" y="4975839"/>
            <a:ext cx="4589892" cy="5311161"/>
          </a:xfrm>
          <a:custGeom>
            <a:avLst/>
            <a:gdLst/>
            <a:ahLst/>
            <a:cxnLst/>
            <a:rect r="r" b="b" t="t" l="l"/>
            <a:pathLst>
              <a:path h="5311161" w="4589892">
                <a:moveTo>
                  <a:pt x="0" y="0"/>
                </a:moveTo>
                <a:lnTo>
                  <a:pt x="4589892" y="0"/>
                </a:lnTo>
                <a:lnTo>
                  <a:pt x="4589892" y="5311161"/>
                </a:lnTo>
                <a:lnTo>
                  <a:pt x="0" y="5311161"/>
                </a:lnTo>
                <a:lnTo>
                  <a:pt x="0" y="0"/>
                </a:lnTo>
                <a:close/>
              </a:path>
            </a:pathLst>
          </a:custGeom>
          <a:blipFill>
            <a:blip r:embed="rId12"/>
            <a:stretch>
              <a:fillRect l="0" t="0" r="0" b="0"/>
            </a:stretch>
          </a:blipFill>
        </p:spPr>
      </p:sp>
      <p:sp>
        <p:nvSpPr>
          <p:cNvPr name="TextBox 15" id="15"/>
          <p:cNvSpPr txBox="true"/>
          <p:nvPr/>
        </p:nvSpPr>
        <p:spPr>
          <a:xfrm rot="0">
            <a:off x="1752928" y="2516797"/>
            <a:ext cx="1575118" cy="67945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Result</a:t>
            </a:r>
          </a:p>
        </p:txBody>
      </p:sp>
      <p:sp>
        <p:nvSpPr>
          <p:cNvPr name="TextBox 16" id="16"/>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Q2. How many of each are jobs related to data science, data analysis, data engineer, machine learning engineer, AI, and other jobs?</a:t>
            </a:r>
          </a:p>
        </p:txBody>
      </p:sp>
      <p:sp>
        <p:nvSpPr>
          <p:cNvPr name="TextBox 17" id="17"/>
          <p:cNvSpPr txBox="true"/>
          <p:nvPr/>
        </p:nvSpPr>
        <p:spPr>
          <a:xfrm rot="0">
            <a:off x="1647989" y="4842870"/>
            <a:ext cx="7084334" cy="138430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Job titles which labeled as “OTHER”</a:t>
            </a:r>
          </a:p>
        </p:txBody>
      </p:sp>
      <p:sp>
        <p:nvSpPr>
          <p:cNvPr name="TextBox 18" id="18"/>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9" id="19"/>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141051"/>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3050" y="-558218"/>
            <a:ext cx="3086100" cy="11299900"/>
            <a:chOff x="0" y="0"/>
            <a:chExt cx="812800" cy="2976105"/>
          </a:xfrm>
        </p:grpSpPr>
        <p:sp>
          <p:nvSpPr>
            <p:cNvPr name="Freeform 4" id="4"/>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3BAEB9"/>
            </a:solidFill>
          </p:spPr>
        </p:sp>
        <p:sp>
          <p:nvSpPr>
            <p:cNvPr name="TextBox 5" id="5"/>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227773" y="4163622"/>
            <a:ext cx="110236" cy="2818996"/>
            <a:chOff x="0" y="0"/>
            <a:chExt cx="26312" cy="672855"/>
          </a:xfrm>
        </p:grpSpPr>
        <p:sp>
          <p:nvSpPr>
            <p:cNvPr name="Freeform 7" id="7"/>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0E90A6"/>
            </a:solidFill>
          </p:spPr>
        </p:sp>
        <p:sp>
          <p:nvSpPr>
            <p:cNvPr name="TextBox 8" id="8"/>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52928" y="117249"/>
            <a:ext cx="1331194" cy="462798"/>
          </a:xfrm>
          <a:custGeom>
            <a:avLst/>
            <a:gdLst/>
            <a:ahLst/>
            <a:cxnLst/>
            <a:rect r="r" b="b" t="t" l="l"/>
            <a:pathLst>
              <a:path h="462798" w="1331194">
                <a:moveTo>
                  <a:pt x="0" y="0"/>
                </a:moveTo>
                <a:lnTo>
                  <a:pt x="1331193" y="0"/>
                </a:lnTo>
                <a:lnTo>
                  <a:pt x="1331193" y="462798"/>
                </a:lnTo>
                <a:lnTo>
                  <a:pt x="0" y="462798"/>
                </a:lnTo>
                <a:lnTo>
                  <a:pt x="0" y="0"/>
                </a:lnTo>
                <a:close/>
              </a:path>
            </a:pathLst>
          </a:custGeom>
          <a:blipFill>
            <a:blip r:embed="rId6"/>
            <a:stretch>
              <a:fillRect l="0" t="0" r="0" b="0"/>
            </a:stretch>
          </a:blipFill>
        </p:spPr>
      </p:sp>
      <p:sp>
        <p:nvSpPr>
          <p:cNvPr name="Freeform 11" id="11"/>
          <p:cNvSpPr/>
          <p:nvPr/>
        </p:nvSpPr>
        <p:spPr>
          <a:xfrm flipH="false" flipV="false" rot="5400000">
            <a:off x="3611903" y="4913765"/>
            <a:ext cx="7184375" cy="11322081"/>
          </a:xfrm>
          <a:custGeom>
            <a:avLst/>
            <a:gdLst/>
            <a:ahLst/>
            <a:cxnLst/>
            <a:rect r="r" b="b" t="t" l="l"/>
            <a:pathLst>
              <a:path h="11322081" w="7184375">
                <a:moveTo>
                  <a:pt x="0" y="0"/>
                </a:moveTo>
                <a:lnTo>
                  <a:pt x="7184375" y="0"/>
                </a:lnTo>
                <a:lnTo>
                  <a:pt x="7184375" y="11322080"/>
                </a:lnTo>
                <a:lnTo>
                  <a:pt x="0" y="11322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752928" y="3159077"/>
            <a:ext cx="12869791" cy="6685782"/>
          </a:xfrm>
          <a:custGeom>
            <a:avLst/>
            <a:gdLst/>
            <a:ahLst/>
            <a:cxnLst/>
            <a:rect r="r" b="b" t="t" l="l"/>
            <a:pathLst>
              <a:path h="6685782" w="12869791">
                <a:moveTo>
                  <a:pt x="0" y="0"/>
                </a:moveTo>
                <a:lnTo>
                  <a:pt x="12869791" y="0"/>
                </a:lnTo>
                <a:lnTo>
                  <a:pt x="12869791" y="6685782"/>
                </a:lnTo>
                <a:lnTo>
                  <a:pt x="0" y="6685782"/>
                </a:lnTo>
                <a:lnTo>
                  <a:pt x="0" y="0"/>
                </a:lnTo>
                <a:close/>
              </a:path>
            </a:pathLst>
          </a:custGeom>
          <a:blipFill>
            <a:blip r:embed="rId9"/>
            <a:stretch>
              <a:fillRect l="0" t="0" r="0" b="0"/>
            </a:stretch>
          </a:blipFill>
        </p:spPr>
      </p:sp>
      <p:sp>
        <p:nvSpPr>
          <p:cNvPr name="TextBox 13" id="13"/>
          <p:cNvSpPr txBox="true"/>
          <p:nvPr/>
        </p:nvSpPr>
        <p:spPr>
          <a:xfrm rot="0">
            <a:off x="1752928" y="503847"/>
            <a:ext cx="13310774" cy="2089150"/>
          </a:xfrm>
          <a:prstGeom prst="rect">
            <a:avLst/>
          </a:prstGeom>
        </p:spPr>
        <p:txBody>
          <a:bodyPr anchor="t" rtlCol="false" tIns="0" lIns="0" bIns="0" rIns="0">
            <a:spAutoFit/>
          </a:bodyPr>
          <a:lstStyle/>
          <a:p>
            <a:pPr>
              <a:lnSpc>
                <a:spcPts val="5599"/>
              </a:lnSpc>
            </a:pPr>
            <a:r>
              <a:rPr lang="en-US" sz="3999">
                <a:solidFill>
                  <a:srgbClr val="040506"/>
                </a:solidFill>
                <a:latin typeface="Canva Sans Bold"/>
              </a:rPr>
              <a:t>Q3. How much is the average salary for data scientists, data analysts, data engineers, ML engineers, AI engineers, and the other jobs?</a:t>
            </a:r>
          </a:p>
        </p:txBody>
      </p:sp>
      <p:sp>
        <p:nvSpPr>
          <p:cNvPr name="TextBox 14" id="14"/>
          <p:cNvSpPr txBox="true"/>
          <p:nvPr/>
        </p:nvSpPr>
        <p:spPr>
          <a:xfrm rot="0">
            <a:off x="1745625" y="2526322"/>
            <a:ext cx="14035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Query</a:t>
            </a:r>
            <a:r>
              <a:rPr lang="en-US" sz="3399">
                <a:solidFill>
                  <a:srgbClr val="000000"/>
                </a:solidFill>
                <a:latin typeface="Canva Sans"/>
              </a:rPr>
              <a:t>:</a:t>
            </a:r>
          </a:p>
        </p:txBody>
      </p:sp>
      <p:sp>
        <p:nvSpPr>
          <p:cNvPr name="Freeform 15" id="15"/>
          <p:cNvSpPr/>
          <p:nvPr/>
        </p:nvSpPr>
        <p:spPr>
          <a:xfrm flipH="false" flipV="false" rot="0">
            <a:off x="15063702" y="0"/>
            <a:ext cx="3224298" cy="9141051"/>
          </a:xfrm>
          <a:custGeom>
            <a:avLst/>
            <a:gdLst/>
            <a:ahLst/>
            <a:cxnLst/>
            <a:rect r="r" b="b" t="t" l="l"/>
            <a:pathLst>
              <a:path h="9141051" w="3224298">
                <a:moveTo>
                  <a:pt x="0" y="0"/>
                </a:moveTo>
                <a:lnTo>
                  <a:pt x="3224298" y="0"/>
                </a:lnTo>
                <a:lnTo>
                  <a:pt x="3224298" y="9141051"/>
                </a:lnTo>
                <a:lnTo>
                  <a:pt x="0" y="9141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0" y="-114300"/>
            <a:ext cx="1486891" cy="1008048"/>
          </a:xfrm>
          <a:prstGeom prst="rect">
            <a:avLst/>
          </a:prstGeom>
        </p:spPr>
        <p:txBody>
          <a:bodyPr anchor="t" rtlCol="false" tIns="0" lIns="0" bIns="0" rIns="0">
            <a:spAutoFit/>
          </a:bodyPr>
          <a:lstStyle/>
          <a:p>
            <a:pPr algn="ctr">
              <a:lnSpc>
                <a:spcPts val="8324"/>
              </a:lnSpc>
            </a:pPr>
            <a:r>
              <a:rPr lang="en-US" sz="5946">
                <a:solidFill>
                  <a:srgbClr val="FFFFFF"/>
                </a:solidFill>
                <a:latin typeface="Canva Sans Bold"/>
              </a:rPr>
              <a:t>SQL</a:t>
            </a:r>
          </a:p>
        </p:txBody>
      </p:sp>
      <p:sp>
        <p:nvSpPr>
          <p:cNvPr name="TextBox 17" id="17"/>
          <p:cNvSpPr txBox="true"/>
          <p:nvPr/>
        </p:nvSpPr>
        <p:spPr>
          <a:xfrm rot="0">
            <a:off x="399831" y="682146"/>
            <a:ext cx="687229" cy="9557337"/>
          </a:xfrm>
          <a:prstGeom prst="rect">
            <a:avLst/>
          </a:prstGeom>
        </p:spPr>
        <p:txBody>
          <a:bodyPr anchor="t" rtlCol="false" tIns="0" lIns="0" bIns="0" rIns="0">
            <a:spAutoFit/>
          </a:bodyPr>
          <a:lstStyle/>
          <a:p>
            <a:pPr algn="ctr">
              <a:lnSpc>
                <a:spcPts val="10817"/>
              </a:lnSpc>
            </a:pPr>
            <a:r>
              <a:rPr lang="en-US" sz="7726">
                <a:solidFill>
                  <a:srgbClr val="FFFFFF"/>
                </a:solidFill>
                <a:latin typeface="Canva Sans Bold"/>
              </a:rPr>
              <a:t>E</a:t>
            </a:r>
          </a:p>
          <a:p>
            <a:pPr algn="ctr">
              <a:lnSpc>
                <a:spcPts val="10817"/>
              </a:lnSpc>
            </a:pPr>
            <a:r>
              <a:rPr lang="en-US" sz="7726">
                <a:solidFill>
                  <a:srgbClr val="FFFFFF"/>
                </a:solidFill>
                <a:latin typeface="Canva Sans Bold"/>
              </a:rPr>
              <a:t>X</a:t>
            </a:r>
          </a:p>
          <a:p>
            <a:pPr algn="ctr">
              <a:lnSpc>
                <a:spcPts val="10817"/>
              </a:lnSpc>
            </a:pPr>
            <a:r>
              <a:rPr lang="en-US" sz="7726">
                <a:solidFill>
                  <a:srgbClr val="FFFFFF"/>
                </a:solidFill>
                <a:latin typeface="Canva Sans Bold"/>
              </a:rPr>
              <a:t>R</a:t>
            </a:r>
          </a:p>
          <a:p>
            <a:pPr algn="ctr">
              <a:lnSpc>
                <a:spcPts val="10817"/>
              </a:lnSpc>
            </a:pPr>
            <a:r>
              <a:rPr lang="en-US" sz="7726">
                <a:solidFill>
                  <a:srgbClr val="FFFFFF"/>
                </a:solidFill>
                <a:latin typeface="Canva Sans Bold"/>
              </a:rPr>
              <a:t>C</a:t>
            </a:r>
          </a:p>
          <a:p>
            <a:pPr algn="ctr">
              <a:lnSpc>
                <a:spcPts val="10817"/>
              </a:lnSpc>
            </a:pPr>
            <a:r>
              <a:rPr lang="en-US" sz="7726">
                <a:solidFill>
                  <a:srgbClr val="FFFFFF"/>
                </a:solidFill>
                <a:latin typeface="Canva Sans Bold"/>
              </a:rPr>
              <a:t>I</a:t>
            </a:r>
          </a:p>
          <a:p>
            <a:pPr algn="ctr">
              <a:lnSpc>
                <a:spcPts val="10817"/>
              </a:lnSpc>
            </a:pPr>
            <a:r>
              <a:rPr lang="en-US" sz="7726">
                <a:solidFill>
                  <a:srgbClr val="FFFFFF"/>
                </a:solidFill>
                <a:latin typeface="Canva Sans Bold"/>
              </a:rPr>
              <a:t>S</a:t>
            </a:r>
          </a:p>
          <a:p>
            <a:pPr algn="ctr">
              <a:lnSpc>
                <a:spcPts val="10817"/>
              </a:lnSpc>
            </a:pPr>
            <a:r>
              <a:rPr lang="en-US" sz="7726">
                <a:solidFill>
                  <a:srgbClr val="FFFFFF"/>
                </a:solidFill>
                <a:latin typeface="Canva Sans Bold"/>
              </a:rPr>
              <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DAF_WvBPRoA</dc:identifier>
  <dcterms:modified xsi:type="dcterms:W3CDTF">2011-08-01T06:04:30Z</dcterms:modified>
  <cp:revision>1</cp:revision>
  <dc:title>Mini Project</dc:title>
</cp:coreProperties>
</file>