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23"/>
  </p:notesMasterIdLst>
  <p:sldIdLst>
    <p:sldId id="256" r:id="rId2"/>
    <p:sldId id="277" r:id="rId3"/>
    <p:sldId id="279" r:id="rId4"/>
    <p:sldId id="257" r:id="rId5"/>
    <p:sldId id="281" r:id="rId6"/>
    <p:sldId id="266" r:id="rId7"/>
    <p:sldId id="269" r:id="rId8"/>
    <p:sldId id="270" r:id="rId9"/>
    <p:sldId id="271" r:id="rId10"/>
    <p:sldId id="272" r:id="rId11"/>
    <p:sldId id="274" r:id="rId12"/>
    <p:sldId id="273" r:id="rId13"/>
    <p:sldId id="275" r:id="rId14"/>
    <p:sldId id="276" r:id="rId15"/>
    <p:sldId id="278" r:id="rId16"/>
    <p:sldId id="282" r:id="rId17"/>
    <p:sldId id="283" r:id="rId18"/>
    <p:sldId id="263" r:id="rId19"/>
    <p:sldId id="265" r:id="rId20"/>
    <p:sldId id="268"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2" autoAdjust="0"/>
    <p:restoredTop sz="94660"/>
  </p:normalViewPr>
  <p:slideViewPr>
    <p:cSldViewPr snapToGrid="0">
      <p:cViewPr varScale="1">
        <p:scale>
          <a:sx n="104" d="100"/>
          <a:sy n="104" d="100"/>
        </p:scale>
        <p:origin x="12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75000"/>
          </a:schemeClr>
        </a:solidFill>
        <a:ln>
          <a:noFill/>
        </a:ln>
      </dgm:spPr>
      <dgm:t>
        <a:bodyPr/>
        <a:lstStyle/>
        <a:p>
          <a:r>
            <a:rPr lang="en-US" sz="1200" b="1" dirty="0">
              <a:solidFill>
                <a:schemeClr val="bg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40000"/>
            <a:lumOff val="6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40000"/>
            <a:lumOff val="6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40000"/>
            <a:lumOff val="60000"/>
          </a:schemeClr>
        </a:solidFill>
        <a:ln>
          <a:noFill/>
        </a:ln>
      </dgm:spPr>
      <dgm:t>
        <a:bodyPr/>
        <a:lstStyle/>
        <a:p>
          <a:r>
            <a:rPr lang="en-US" sz="1200" b="1" dirty="0">
              <a:solidFill>
                <a:schemeClr val="tx1"/>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40000"/>
            <a:lumOff val="6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40000"/>
            <a:lumOff val="6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75000"/>
          </a:schemeClr>
        </a:solidFill>
        <a:ln>
          <a:noFill/>
        </a:ln>
      </dgm:spPr>
      <dgm:t>
        <a:bodyPr/>
        <a:lstStyle/>
        <a:p>
          <a:r>
            <a:rPr lang="en-US" sz="1200" b="1" dirty="0">
              <a:solidFill>
                <a:schemeClr val="bg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75000"/>
          </a:schemeClr>
        </a:solidFill>
        <a:ln>
          <a:noFill/>
        </a:ln>
      </dgm:spPr>
      <dgm:t>
        <a:bodyPr/>
        <a:lstStyle/>
        <a:p>
          <a:r>
            <a:rPr lang="en-US" sz="1200" b="1" dirty="0">
              <a:solidFill>
                <a:schemeClr val="bg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75000"/>
          </a:schemeClr>
        </a:solidFill>
        <a:ln>
          <a:noFill/>
        </a:ln>
      </dgm:spPr>
      <dgm:t>
        <a:bodyPr/>
        <a:lstStyle/>
        <a:p>
          <a:r>
            <a:rPr lang="en-US" sz="1200" b="1" dirty="0">
              <a:solidFill>
                <a:schemeClr val="bg1"/>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a:solidFill>
                <a:schemeClr val="tx1"/>
              </a:solidFill>
            </a:rPr>
            <a:t>Introduction</a:t>
          </a:r>
          <a:endParaRPr lang="en-US" sz="1200" b="1" dirty="0">
            <a:solidFill>
              <a:schemeClr val="tx1"/>
            </a:solidFill>
          </a:endParaRP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75000"/>
          </a:schemeClr>
        </a:solidFill>
        <a:ln>
          <a:noFill/>
        </a:ln>
      </dgm:spPr>
      <dgm:t>
        <a:bodyPr/>
        <a:lstStyle/>
        <a:p>
          <a:r>
            <a:rPr lang="en-US" sz="1100" b="1">
              <a:solidFill>
                <a:schemeClr val="bg1"/>
              </a:solidFill>
            </a:rPr>
            <a:t>Project Methodology</a:t>
          </a:r>
          <a:endParaRPr lang="en-US" sz="1100" b="1" dirty="0">
            <a:solidFill>
              <a:schemeClr val="bg1"/>
            </a:solidFill>
          </a:endParaRP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a:solidFill>
                <a:schemeClr val="tx1"/>
              </a:solidFill>
            </a:rPr>
            <a:t>Conclusion</a:t>
          </a:r>
          <a:endParaRPr lang="en-US" sz="1200" b="1" dirty="0">
            <a:solidFill>
              <a:schemeClr val="tx1"/>
            </a:solidFill>
          </a:endParaRP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a:solidFill>
                <a:schemeClr val="tx1">
                  <a:lumMod val="95000"/>
                </a:schemeClr>
              </a:solidFill>
            </a:rPr>
            <a:t>Main Question and Project Objectives</a:t>
          </a:r>
          <a:endParaRPr lang="en-US" sz="1200" b="1" dirty="0">
            <a:solidFill>
              <a:schemeClr val="tx1">
                <a:lumMod val="95000"/>
              </a:schemeClr>
            </a:solidFill>
          </a:endParaRP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a:solidFill>
                <a:schemeClr val="tx1"/>
              </a:solidFill>
            </a:rPr>
            <a:t>Output</a:t>
          </a:r>
          <a:endParaRPr lang="en-US" sz="1200" b="1" dirty="0">
            <a:solidFill>
              <a:schemeClr val="tx1"/>
            </a:solidFill>
          </a:endParaRP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a:solidFill>
                <a:schemeClr val="tx1"/>
              </a:solidFill>
            </a:rPr>
            <a:t>Limitation and Recommendation</a:t>
          </a:r>
          <a:endParaRPr lang="en-US" sz="1200" b="1" dirty="0">
            <a:solidFill>
              <a:schemeClr val="tx1"/>
            </a:solidFill>
          </a:endParaRP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E48EC502-24BA-44DA-85A8-2C5578AE36C3}" type="presOf" srcId="{B348C164-0963-4FE8-837B-8A4FD52E374B}" destId="{3132565A-4599-4484-A01B-05AA72728272}"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CB05B517-A413-407A-B264-14EF56384F0F}" type="presOf" srcId="{9D61A007-C18A-4AD0-AA5E-E24CBB2DDA30}" destId="{198BCEF1-D33F-4E7A-AA32-BDF686A6A4B7}" srcOrd="0" destOrd="0" presId="urn:microsoft.com/office/officeart/2005/8/layout/chevron1"/>
    <dgm:cxn modelId="{AA55312C-01B3-4A3A-AA06-463B771594D8}" type="presOf" srcId="{91BE5999-12BA-4E1B-87AA-731F87F33CF3}" destId="{5D7C883A-0C52-4000-99E4-5BE83ACD5121}"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3AC5AE8A-D61B-4F50-ACB9-BA7D243352E7}" srcId="{FBB58D12-CC94-46BC-9A8E-98F069209726}" destId="{E7BA5F40-7F82-4EC3-91FF-6EEBA8397997}" srcOrd="1" destOrd="0" parTransId="{CA6419A4-86CA-4572-9A64-EB6C4C17CA5D}" sibTransId="{11532C80-89C6-44E6-AFD7-F12A34761300}"/>
    <dgm:cxn modelId="{F5CCEBA2-6B06-4742-8859-68B23D7F094B}" type="presOf" srcId="{C08BE88B-A308-4B95-BA74-43EA43BC7FD5}" destId="{51084CF8-10A7-4FBC-A497-207B09666B55}" srcOrd="0" destOrd="0" presId="urn:microsoft.com/office/officeart/2005/8/layout/chevron1"/>
    <dgm:cxn modelId="{12470EA8-154F-4FDA-A30E-8B64A16F4828}" type="presOf" srcId="{FBB58D12-CC94-46BC-9A8E-98F069209726}" destId="{3D3F1610-0985-4949-93C1-95DD4E75142D}" srcOrd="0" destOrd="0" presId="urn:microsoft.com/office/officeart/2005/8/layout/chevron1"/>
    <dgm:cxn modelId="{446259BB-938F-4E51-BEB8-A6B96EDAACE1}" srcId="{FBB58D12-CC94-46BC-9A8E-98F069209726}" destId="{B348C164-0963-4FE8-837B-8A4FD52E374B}" srcOrd="2" destOrd="0" parTransId="{5F17ECE9-1205-4C06-B222-E444806C3BEE}" sibTransId="{B96DFE7E-DAEF-4E7B-9F4F-387C7AD1A6F5}"/>
    <dgm:cxn modelId="{119B9FC5-E1DC-4F8D-9393-ED124CBF513A}" type="presOf" srcId="{E7BA5F40-7F82-4EC3-91FF-6EEBA8397997}" destId="{D39F690A-DDE6-450D-B642-002084003157}" srcOrd="0" destOrd="0" presId="urn:microsoft.com/office/officeart/2005/8/layout/chevron1"/>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18AFCDE1-E5F7-4A5D-B6DC-DB7964E0AEB7}" type="presOf" srcId="{C861440B-0FD0-4C43-94F9-78C6D4AF3243}" destId="{DDC6B8A5-76F9-4734-A421-2DE6BAEC7105}" srcOrd="0" destOrd="0" presId="urn:microsoft.com/office/officeart/2005/8/layout/chevron1"/>
    <dgm:cxn modelId="{50B69256-9747-46A2-8AA6-6A84033976AE}" type="presParOf" srcId="{3D3F1610-0985-4949-93C1-95DD4E75142D}" destId="{5D7C883A-0C52-4000-99E4-5BE83ACD5121}" srcOrd="0" destOrd="0" presId="urn:microsoft.com/office/officeart/2005/8/layout/chevron1"/>
    <dgm:cxn modelId="{42EB4726-61DA-47A0-B0A9-9E689D25BE60}" type="presParOf" srcId="{3D3F1610-0985-4949-93C1-95DD4E75142D}" destId="{8ADBE57B-7CD5-4E17-8B5C-829FD914D02D}" srcOrd="1" destOrd="0" presId="urn:microsoft.com/office/officeart/2005/8/layout/chevron1"/>
    <dgm:cxn modelId="{527C06FE-1CC7-492C-AFC7-E0211B38FC54}" type="presParOf" srcId="{3D3F1610-0985-4949-93C1-95DD4E75142D}" destId="{D39F690A-DDE6-450D-B642-002084003157}" srcOrd="2" destOrd="0" presId="urn:microsoft.com/office/officeart/2005/8/layout/chevron1"/>
    <dgm:cxn modelId="{FEDF3F78-C232-49E8-9743-578C46DE28EE}" type="presParOf" srcId="{3D3F1610-0985-4949-93C1-95DD4E75142D}" destId="{5DEDA7EF-D53B-41CA-8157-FFA9DD3739B7}" srcOrd="3" destOrd="0" presId="urn:microsoft.com/office/officeart/2005/8/layout/chevron1"/>
    <dgm:cxn modelId="{81FDC0F4-799F-41A6-915F-1C41009BFE09}" type="presParOf" srcId="{3D3F1610-0985-4949-93C1-95DD4E75142D}" destId="{3132565A-4599-4484-A01B-05AA72728272}" srcOrd="4" destOrd="0" presId="urn:microsoft.com/office/officeart/2005/8/layout/chevron1"/>
    <dgm:cxn modelId="{FF7D2E95-A2FD-4181-B9ED-8B5794B3BC2E}" type="presParOf" srcId="{3D3F1610-0985-4949-93C1-95DD4E75142D}" destId="{BC699FB8-A421-4E07-9F67-D5877B7E0EF0}" srcOrd="5" destOrd="0" presId="urn:microsoft.com/office/officeart/2005/8/layout/chevron1"/>
    <dgm:cxn modelId="{35F7B457-2F25-49A7-B031-49160105B728}" type="presParOf" srcId="{3D3F1610-0985-4949-93C1-95DD4E75142D}" destId="{DDC6B8A5-76F9-4734-A421-2DE6BAEC7105}" srcOrd="6" destOrd="0" presId="urn:microsoft.com/office/officeart/2005/8/layout/chevron1"/>
    <dgm:cxn modelId="{8CE68248-AAFB-4193-B711-C3158D87961B}" type="presParOf" srcId="{3D3F1610-0985-4949-93C1-95DD4E75142D}" destId="{82414C1B-8C24-4715-A391-B5A2F65A5D8B}" srcOrd="7" destOrd="0" presId="urn:microsoft.com/office/officeart/2005/8/layout/chevron1"/>
    <dgm:cxn modelId="{038221C6-C2DD-4DCA-AFA9-C7790D2410E6}" type="presParOf" srcId="{3D3F1610-0985-4949-93C1-95DD4E75142D}" destId="{51084CF8-10A7-4FBC-A497-207B09666B55}" srcOrd="8" destOrd="0" presId="urn:microsoft.com/office/officeart/2005/8/layout/chevron1"/>
    <dgm:cxn modelId="{1DA8C9B1-C829-4BDB-8D60-47CD933982C4}" type="presParOf" srcId="{3D3F1610-0985-4949-93C1-95DD4E75142D}" destId="{411AC83B-13F8-46DB-ABE7-D2CB039D04A8}" srcOrd="9" destOrd="0" presId="urn:microsoft.com/office/officeart/2005/8/layout/chevron1"/>
    <dgm:cxn modelId="{39759E76-E3CE-4D8B-B3BE-597E8D30E7DE}"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56" y="715606"/>
          <a:ext cx="1657905" cy="663162"/>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Introduction</a:t>
          </a:r>
        </a:p>
      </dsp:txBody>
      <dsp:txXfrm>
        <a:off x="336037" y="715606"/>
        <a:ext cx="994743" cy="663162"/>
      </dsp:txXfrm>
    </dsp:sp>
    <dsp:sp modelId="{D39F690A-DDE6-450D-B642-002084003157}">
      <dsp:nvSpPr>
        <dsp:cNvPr id="0" name=""/>
        <dsp:cNvSpPr/>
      </dsp:nvSpPr>
      <dsp:spPr>
        <a:xfrm>
          <a:off x="1496571"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Main Question and Project Objectives</a:t>
          </a:r>
        </a:p>
      </dsp:txBody>
      <dsp:txXfrm>
        <a:off x="1828152" y="715606"/>
        <a:ext cx="994743" cy="663162"/>
      </dsp:txXfrm>
    </dsp:sp>
    <dsp:sp modelId="{3132565A-4599-4484-A01B-05AA72728272}">
      <dsp:nvSpPr>
        <dsp:cNvPr id="0" name=""/>
        <dsp:cNvSpPr/>
      </dsp:nvSpPr>
      <dsp:spPr>
        <a:xfrm>
          <a:off x="2988686"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20267" y="715606"/>
        <a:ext cx="994743" cy="663162"/>
      </dsp:txXfrm>
    </dsp:sp>
    <dsp:sp modelId="{DDC6B8A5-76F9-4734-A421-2DE6BAEC7105}">
      <dsp:nvSpPr>
        <dsp:cNvPr id="0" name=""/>
        <dsp:cNvSpPr/>
      </dsp:nvSpPr>
      <dsp:spPr>
        <a:xfrm>
          <a:off x="4480800"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812381" y="715606"/>
        <a:ext cx="994743" cy="663162"/>
      </dsp:txXfrm>
    </dsp:sp>
    <dsp:sp modelId="{51084CF8-10A7-4FBC-A497-207B09666B55}">
      <dsp:nvSpPr>
        <dsp:cNvPr id="0" name=""/>
        <dsp:cNvSpPr/>
      </dsp:nvSpPr>
      <dsp:spPr>
        <a:xfrm>
          <a:off x="5969594"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301175" y="715606"/>
        <a:ext cx="994743" cy="663162"/>
      </dsp:txXfrm>
    </dsp:sp>
    <dsp:sp modelId="{198BCEF1-D33F-4E7A-AA32-BDF686A6A4B7}">
      <dsp:nvSpPr>
        <dsp:cNvPr id="0" name=""/>
        <dsp:cNvSpPr/>
      </dsp:nvSpPr>
      <dsp:spPr>
        <a:xfrm>
          <a:off x="7465030"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96611" y="715606"/>
        <a:ext cx="994743" cy="6631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Limitation and Recommendation</a:t>
          </a:r>
        </a:p>
      </dsp:txBody>
      <dsp:txXfrm>
        <a:off x="7769907" y="1109897"/>
        <a:ext cx="991336" cy="660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Introduction</a:t>
          </a:r>
          <a:endParaRPr lang="en-US" sz="1200" b="1" kern="1200" dirty="0">
            <a:solidFill>
              <a:schemeClr val="tx1"/>
            </a:solidFill>
          </a:endParaRP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lumMod val="95000"/>
                </a:schemeClr>
              </a:solidFill>
            </a:rPr>
            <a:t>Main Question and Project Objectives</a:t>
          </a:r>
          <a:endParaRPr lang="en-US" sz="1200" b="1" kern="1200" dirty="0">
            <a:solidFill>
              <a:schemeClr val="tx1">
                <a:lumMod val="95000"/>
              </a:schemeClr>
            </a:solidFill>
          </a:endParaRP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solidFill>
            </a:rPr>
            <a:t>Project Methodology</a:t>
          </a:r>
          <a:endParaRPr lang="en-US" sz="1100" b="1" kern="1200" dirty="0">
            <a:solidFill>
              <a:schemeClr val="bg1"/>
            </a:solidFill>
          </a:endParaRP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Output</a:t>
          </a:r>
          <a:endParaRPr lang="en-US" sz="1200" b="1" kern="1200" dirty="0">
            <a:solidFill>
              <a:schemeClr val="tx1"/>
            </a:solidFill>
          </a:endParaRP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Conclusion</a:t>
          </a:r>
          <a:endParaRPr lang="en-US" sz="1200" b="1" kern="1200" dirty="0">
            <a:solidFill>
              <a:schemeClr val="tx1"/>
            </a:solidFill>
          </a:endParaRP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Limitation and Recommendation</a:t>
          </a:r>
          <a:endParaRPr lang="en-US" sz="1200" b="1" kern="1200" dirty="0">
            <a:solidFill>
              <a:schemeClr val="tx1"/>
            </a:solidFill>
          </a:endParaRPr>
        </a:p>
      </dsp:txBody>
      <dsp:txXfrm>
        <a:off x="7769907" y="1109897"/>
        <a:ext cx="991336" cy="660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5819E-5913-4994-A6BE-75BC60B0C422}"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5DBE3-AA4C-44C3-BEF0-DBCC4EC701C5}" type="slidenum">
              <a:rPr lang="en-US" smtClean="0"/>
              <a:t>‹#›</a:t>
            </a:fld>
            <a:endParaRPr lang="en-US"/>
          </a:p>
        </p:txBody>
      </p:sp>
    </p:spTree>
    <p:extLst>
      <p:ext uri="{BB962C8B-B14F-4D97-AF65-F5344CB8AC3E}">
        <p14:creationId xmlns:p14="http://schemas.microsoft.com/office/powerpoint/2010/main" val="92909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56306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669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87169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74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638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87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631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32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91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3/19/2020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61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4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3/19/2020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38180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5469" y="2123539"/>
            <a:ext cx="6651381" cy="999601"/>
          </a:xfrm>
        </p:spPr>
        <p:txBody>
          <a:bodyPr>
            <a:noAutofit/>
          </a:bodyPr>
          <a:lstStyle/>
          <a:p>
            <a:pPr algn="ctr"/>
            <a:r>
              <a:rPr lang="en-US" sz="4400" dirty="0"/>
              <a:t>COVID-19</a:t>
            </a:r>
          </a:p>
        </p:txBody>
      </p:sp>
      <p:sp>
        <p:nvSpPr>
          <p:cNvPr id="3" name="Subtitle 2"/>
          <p:cNvSpPr>
            <a:spLocks noGrp="1"/>
          </p:cNvSpPr>
          <p:nvPr>
            <p:ph type="subTitle" idx="1"/>
          </p:nvPr>
        </p:nvSpPr>
        <p:spPr>
          <a:xfrm>
            <a:off x="1187567" y="2924420"/>
            <a:ext cx="9991852" cy="811461"/>
          </a:xfrm>
        </p:spPr>
        <p:txBody>
          <a:bodyPr vert="horz" lIns="91440" tIns="45720" rIns="91440" bIns="45720" rtlCol="0" anchor="t">
            <a:normAutofit fontScale="70000" lnSpcReduction="20000"/>
          </a:bodyPr>
          <a:lstStyle/>
          <a:p>
            <a:pPr algn="ctr"/>
            <a:endParaRPr lang="en-US" sz="3200" dirty="0"/>
          </a:p>
          <a:p>
            <a:pPr algn="ctr"/>
            <a:r>
              <a:rPr lang="en-US" sz="3200" dirty="0"/>
              <a:t>Who will suffer the most ?</a:t>
            </a:r>
          </a:p>
        </p:txBody>
      </p:sp>
      <p:sp>
        <p:nvSpPr>
          <p:cNvPr id="5" name="Content Placeholder 2">
            <a:extLst>
              <a:ext uri="{FF2B5EF4-FFF2-40B4-BE49-F238E27FC236}">
                <a16:creationId xmlns:a16="http://schemas.microsoft.com/office/drawing/2014/main" id="{41096DC7-4150-4C5C-82AB-3AE3035DAEE6}"/>
              </a:ext>
            </a:extLst>
          </p:cNvPr>
          <p:cNvSpPr txBox="1">
            <a:spLocks/>
          </p:cNvSpPr>
          <p:nvPr/>
        </p:nvSpPr>
        <p:spPr>
          <a:xfrm>
            <a:off x="1083246" y="5765314"/>
            <a:ext cx="11487150" cy="131697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Gini </a:t>
            </a:r>
            <a:r>
              <a:rPr lang="en-US" sz="2400" dirty="0" err="1"/>
              <a:t>Arimbi</a:t>
            </a:r>
            <a:r>
              <a:rPr lang="en-US" sz="2400" dirty="0"/>
              <a:t> | </a:t>
            </a:r>
            <a:r>
              <a:rPr lang="en-US" sz="2400" dirty="0" err="1"/>
              <a:t>Panarat</a:t>
            </a:r>
            <a:r>
              <a:rPr lang="en-US" sz="2400" dirty="0"/>
              <a:t> Duke | Norman Gwinn| Michael </a:t>
            </a:r>
            <a:r>
              <a:rPr lang="en-US" sz="2400" dirty="0" err="1"/>
              <a:t>Heitmann</a:t>
            </a:r>
            <a:r>
              <a:rPr lang="en-US" sz="2400" dirty="0"/>
              <a:t> </a:t>
            </a:r>
          </a:p>
        </p:txBody>
      </p:sp>
      <p:sp>
        <p:nvSpPr>
          <p:cNvPr id="6" name="Rectangle 5">
            <a:extLst>
              <a:ext uri="{FF2B5EF4-FFF2-40B4-BE49-F238E27FC236}">
                <a16:creationId xmlns:a16="http://schemas.microsoft.com/office/drawing/2014/main" id="{B91CDF8E-D6C1-484C-B435-52896C4A61CC}"/>
              </a:ext>
            </a:extLst>
          </p:cNvPr>
          <p:cNvSpPr/>
          <p:nvPr/>
        </p:nvSpPr>
        <p:spPr>
          <a:xfrm>
            <a:off x="1152398" y="5219208"/>
            <a:ext cx="2003049" cy="369332"/>
          </a:xfrm>
          <a:prstGeom prst="rect">
            <a:avLst/>
          </a:prstGeom>
        </p:spPr>
        <p:txBody>
          <a:bodyPr wrap="none">
            <a:spAutoFit/>
          </a:bodyPr>
          <a:lstStyle/>
          <a:p>
            <a:r>
              <a:rPr lang="en-US" dirty="0"/>
              <a:t>Group 1  - Project 1</a:t>
            </a:r>
          </a:p>
        </p:txBody>
      </p:sp>
      <p:sp>
        <p:nvSpPr>
          <p:cNvPr id="7" name="Title 1">
            <a:extLst>
              <a:ext uri="{FF2B5EF4-FFF2-40B4-BE49-F238E27FC236}">
                <a16:creationId xmlns:a16="http://schemas.microsoft.com/office/drawing/2014/main" id="{13EC98DE-9298-40B0-9240-D48C75FFFB49}"/>
              </a:ext>
            </a:extLst>
          </p:cNvPr>
          <p:cNvSpPr txBox="1">
            <a:spLocks/>
          </p:cNvSpPr>
          <p:nvPr/>
        </p:nvSpPr>
        <p:spPr>
          <a:xfrm>
            <a:off x="1187567" y="315031"/>
            <a:ext cx="10165373" cy="3918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1800" dirty="0"/>
              <a:t>Rice university Data analytics </a:t>
            </a:r>
            <a:r>
              <a:rPr lang="en-US" sz="1800" dirty="0" err="1"/>
              <a:t>bootcamP</a:t>
            </a:r>
            <a:endParaRPr lang="en-US" sz="1800" dirty="0"/>
          </a:p>
        </p:txBody>
      </p:sp>
      <p:pic>
        <p:nvPicPr>
          <p:cNvPr id="9" name="Picture 8">
            <a:extLst>
              <a:ext uri="{FF2B5EF4-FFF2-40B4-BE49-F238E27FC236}">
                <a16:creationId xmlns:a16="http://schemas.microsoft.com/office/drawing/2014/main" id="{154D8441-8170-4973-8484-23C2D6DE8134}"/>
              </a:ext>
            </a:extLst>
          </p:cNvPr>
          <p:cNvPicPr>
            <a:picLocks noChangeAspect="1"/>
          </p:cNvPicPr>
          <p:nvPr/>
        </p:nvPicPr>
        <p:blipFill>
          <a:blip r:embed="rId2"/>
          <a:stretch>
            <a:fillRect/>
          </a:stretch>
        </p:blipFill>
        <p:spPr>
          <a:xfrm>
            <a:off x="179151" y="83527"/>
            <a:ext cx="904095" cy="1077058"/>
          </a:xfrm>
          <a:prstGeom prst="rect">
            <a:avLst/>
          </a:prstGeom>
        </p:spPr>
      </p:pic>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359A-EA3B-4235-A23F-00836054B737}"/>
              </a:ext>
            </a:extLst>
          </p:cNvPr>
          <p:cNvSpPr>
            <a:spLocks noGrp="1"/>
          </p:cNvSpPr>
          <p:nvPr>
            <p:ph type="title"/>
          </p:nvPr>
        </p:nvSpPr>
        <p:spPr/>
        <p:txBody>
          <a:bodyPr>
            <a:normAutofit/>
          </a:bodyPr>
          <a:lstStyle/>
          <a:p>
            <a:r>
              <a:rPr lang="en-US" dirty="0"/>
              <a:t>Output 5: box visualization for hospital bed in us states</a:t>
            </a:r>
          </a:p>
        </p:txBody>
      </p:sp>
      <p:sp>
        <p:nvSpPr>
          <p:cNvPr id="3" name="Content Placeholder 2">
            <a:extLst>
              <a:ext uri="{FF2B5EF4-FFF2-40B4-BE49-F238E27FC236}">
                <a16:creationId xmlns:a16="http://schemas.microsoft.com/office/drawing/2014/main" id="{AD97E478-CCB0-47D2-95D9-653D8C7D20B3}"/>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13C914E3-2D3A-47A4-816C-DFB0610D1F06}"/>
              </a:ext>
            </a:extLst>
          </p:cNvPr>
          <p:cNvGraphicFramePr/>
          <p:nvPr>
            <p:extLst>
              <p:ext uri="{D42A27DB-BD31-4B8C-83A1-F6EECF244321}">
                <p14:modId xmlns:p14="http://schemas.microsoft.com/office/powerpoint/2010/main" val="1651990716"/>
              </p:ext>
            </p:extLst>
          </p:nvPr>
        </p:nvGraphicFramePr>
        <p:xfrm>
          <a:off x="2950307" y="4958584"/>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456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F404-2CD9-43EE-9F2B-15D66DBFD7AC}"/>
              </a:ext>
            </a:extLst>
          </p:cNvPr>
          <p:cNvSpPr>
            <a:spLocks noGrp="1"/>
          </p:cNvSpPr>
          <p:nvPr>
            <p:ph type="title"/>
          </p:nvPr>
        </p:nvSpPr>
        <p:spPr/>
        <p:txBody>
          <a:bodyPr/>
          <a:lstStyle/>
          <a:p>
            <a:r>
              <a:rPr lang="en-US" dirty="0"/>
              <a:t>Output 6: heat map for confirmed cases in us states</a:t>
            </a:r>
          </a:p>
        </p:txBody>
      </p:sp>
      <p:sp>
        <p:nvSpPr>
          <p:cNvPr id="3" name="Content Placeholder 2">
            <a:extLst>
              <a:ext uri="{FF2B5EF4-FFF2-40B4-BE49-F238E27FC236}">
                <a16:creationId xmlns:a16="http://schemas.microsoft.com/office/drawing/2014/main" id="{ADD67422-3849-4820-AED0-D674D288540E}"/>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3BBDB479-7867-43AD-9614-9B024BD3A44C}"/>
              </a:ext>
            </a:extLst>
          </p:cNvPr>
          <p:cNvGraphicFramePr/>
          <p:nvPr>
            <p:extLst>
              <p:ext uri="{D42A27DB-BD31-4B8C-83A1-F6EECF244321}">
                <p14:modId xmlns:p14="http://schemas.microsoft.com/office/powerpoint/2010/main" val="2636327159"/>
              </p:ext>
            </p:extLst>
          </p:nvPr>
        </p:nvGraphicFramePr>
        <p:xfrm>
          <a:off x="2907812" y="4951228"/>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23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883D-C613-4E3F-91BF-993A57156130}"/>
              </a:ext>
            </a:extLst>
          </p:cNvPr>
          <p:cNvSpPr>
            <a:spLocks noGrp="1"/>
          </p:cNvSpPr>
          <p:nvPr>
            <p:ph type="title"/>
          </p:nvPr>
        </p:nvSpPr>
        <p:spPr/>
        <p:txBody>
          <a:bodyPr>
            <a:normAutofit/>
          </a:bodyPr>
          <a:lstStyle/>
          <a:p>
            <a:r>
              <a:rPr lang="en-US" dirty="0"/>
              <a:t>Output 7: heat map for confirmed cases vs. hospital bed in us</a:t>
            </a:r>
          </a:p>
        </p:txBody>
      </p:sp>
      <p:sp>
        <p:nvSpPr>
          <p:cNvPr id="3" name="Content Placeholder 2">
            <a:extLst>
              <a:ext uri="{FF2B5EF4-FFF2-40B4-BE49-F238E27FC236}">
                <a16:creationId xmlns:a16="http://schemas.microsoft.com/office/drawing/2014/main" id="{50BDAA4E-BAB9-4E4E-915D-DDBDB2DAD33A}"/>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C76C8233-A4AD-4C5B-9D2C-990AC978D1CF}"/>
              </a:ext>
            </a:extLst>
          </p:cNvPr>
          <p:cNvGraphicFramePr/>
          <p:nvPr>
            <p:extLst>
              <p:ext uri="{D42A27DB-BD31-4B8C-83A1-F6EECF244321}">
                <p14:modId xmlns:p14="http://schemas.microsoft.com/office/powerpoint/2010/main" val="1956295654"/>
              </p:ext>
            </p:extLst>
          </p:nvPr>
        </p:nvGraphicFramePr>
        <p:xfrm>
          <a:off x="2938584" y="497616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06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404E-19E0-4C90-BBDE-9AA0195FC47B}"/>
              </a:ext>
            </a:extLst>
          </p:cNvPr>
          <p:cNvSpPr>
            <a:spLocks noGrp="1"/>
          </p:cNvSpPr>
          <p:nvPr>
            <p:ph type="title"/>
          </p:nvPr>
        </p:nvSpPr>
        <p:spPr/>
        <p:txBody>
          <a:bodyPr>
            <a:normAutofit/>
          </a:bodyPr>
          <a:lstStyle/>
          <a:p>
            <a:r>
              <a:rPr lang="en-US" dirty="0"/>
              <a:t>Output 8: statistics for population density vs. number of cases</a:t>
            </a:r>
          </a:p>
        </p:txBody>
      </p:sp>
      <p:sp>
        <p:nvSpPr>
          <p:cNvPr id="3" name="Content Placeholder 2">
            <a:extLst>
              <a:ext uri="{FF2B5EF4-FFF2-40B4-BE49-F238E27FC236}">
                <a16:creationId xmlns:a16="http://schemas.microsoft.com/office/drawing/2014/main" id="{BE58A9C6-FF20-4EDE-88F9-EC25C21BCCEE}"/>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312EC45F-38F1-492D-B8DB-752C7B464468}"/>
              </a:ext>
            </a:extLst>
          </p:cNvPr>
          <p:cNvGraphicFramePr/>
          <p:nvPr>
            <p:extLst>
              <p:ext uri="{D42A27DB-BD31-4B8C-83A1-F6EECF244321}">
                <p14:modId xmlns:p14="http://schemas.microsoft.com/office/powerpoint/2010/main" val="657095910"/>
              </p:ext>
            </p:extLst>
          </p:nvPr>
        </p:nvGraphicFramePr>
        <p:xfrm>
          <a:off x="2956169" y="496001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47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FBF7-F214-4073-AF6A-CA4FFDD6FD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7AD1D29-0CFA-4D96-84EC-E87B16AFE324}"/>
              </a:ext>
            </a:extLst>
          </p:cNvPr>
          <p:cNvSpPr>
            <a:spLocks noGrp="1"/>
          </p:cNvSpPr>
          <p:nvPr>
            <p:ph idx="1"/>
          </p:nvPr>
        </p:nvSpPr>
        <p:spPr/>
        <p:txBody>
          <a:bodyPr/>
          <a:lstStyle/>
          <a:p>
            <a:r>
              <a:rPr lang="en-US" dirty="0"/>
              <a:t>The most vulnerable states in US are </a:t>
            </a:r>
          </a:p>
          <a:p>
            <a:pPr lvl="1"/>
            <a:r>
              <a:rPr lang="en-US" dirty="0"/>
              <a:t>States with(darker number of red) and (higher circle) </a:t>
            </a:r>
          </a:p>
          <a:p>
            <a:pPr lvl="1"/>
            <a:endParaRPr lang="en-US" dirty="0"/>
          </a:p>
          <a:p>
            <a:endParaRPr lang="en-US" dirty="0"/>
          </a:p>
        </p:txBody>
      </p:sp>
      <p:graphicFrame>
        <p:nvGraphicFramePr>
          <p:cNvPr id="4" name="Diagram 3">
            <a:extLst>
              <a:ext uri="{FF2B5EF4-FFF2-40B4-BE49-F238E27FC236}">
                <a16:creationId xmlns:a16="http://schemas.microsoft.com/office/drawing/2014/main" id="{D965F4DD-2A25-472B-8ABE-33251C625F1E}"/>
              </a:ext>
            </a:extLst>
          </p:cNvPr>
          <p:cNvGraphicFramePr/>
          <p:nvPr>
            <p:extLst>
              <p:ext uri="{D42A27DB-BD31-4B8C-83A1-F6EECF244321}">
                <p14:modId xmlns:p14="http://schemas.microsoft.com/office/powerpoint/2010/main" val="3765353372"/>
              </p:ext>
            </p:extLst>
          </p:nvPr>
        </p:nvGraphicFramePr>
        <p:xfrm>
          <a:off x="2923931" y="4973923"/>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628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9248-F37C-4A90-8D12-3296534CDCC1}"/>
              </a:ext>
            </a:extLst>
          </p:cNvPr>
          <p:cNvSpPr>
            <a:spLocks noGrp="1"/>
          </p:cNvSpPr>
          <p:nvPr>
            <p:ph type="title"/>
          </p:nvPr>
        </p:nvSpPr>
        <p:spPr/>
        <p:txBody>
          <a:bodyPr/>
          <a:lstStyle/>
          <a:p>
            <a:r>
              <a:rPr lang="en-US" dirty="0"/>
              <a:t>Limitation and Recommendations</a:t>
            </a:r>
          </a:p>
        </p:txBody>
      </p:sp>
      <p:sp>
        <p:nvSpPr>
          <p:cNvPr id="3" name="Content Placeholder 2">
            <a:extLst>
              <a:ext uri="{FF2B5EF4-FFF2-40B4-BE49-F238E27FC236}">
                <a16:creationId xmlns:a16="http://schemas.microsoft.com/office/drawing/2014/main" id="{497D1086-AF82-4F68-AA0D-3A13646E253B}"/>
              </a:ext>
            </a:extLst>
          </p:cNvPr>
          <p:cNvSpPr>
            <a:spLocks noGrp="1"/>
          </p:cNvSpPr>
          <p:nvPr>
            <p:ph idx="1"/>
          </p:nvPr>
        </p:nvSpPr>
        <p:spPr/>
        <p:txBody>
          <a:bodyPr/>
          <a:lstStyle/>
          <a:p>
            <a:r>
              <a:rPr lang="en-US" dirty="0"/>
              <a:t>Limitation</a:t>
            </a:r>
          </a:p>
          <a:p>
            <a:pPr lvl="1"/>
            <a:r>
              <a:rPr lang="en-US" dirty="0"/>
              <a:t>Data limitation: </a:t>
            </a:r>
          </a:p>
          <a:p>
            <a:pPr marL="457200" lvl="1" indent="0">
              <a:buNone/>
            </a:pPr>
            <a:endParaRPr lang="en-US" dirty="0"/>
          </a:p>
          <a:p>
            <a:r>
              <a:rPr lang="en-US" dirty="0" err="1"/>
              <a:t>Recommendaetion</a:t>
            </a:r>
            <a:r>
              <a:rPr lang="en-US" dirty="0"/>
              <a:t> of future project: </a:t>
            </a:r>
          </a:p>
          <a:p>
            <a:pPr lvl="1"/>
            <a:r>
              <a:rPr lang="en-US" dirty="0"/>
              <a:t>See other health care parameter (number of doctors, health care cost)</a:t>
            </a:r>
          </a:p>
          <a:p>
            <a:pPr lvl="1"/>
            <a:r>
              <a:rPr lang="en-US" dirty="0"/>
              <a:t>See other correlation from other factor (economic growth, hygiene level </a:t>
            </a:r>
          </a:p>
        </p:txBody>
      </p:sp>
      <p:graphicFrame>
        <p:nvGraphicFramePr>
          <p:cNvPr id="4" name="Diagram 3">
            <a:extLst>
              <a:ext uri="{FF2B5EF4-FFF2-40B4-BE49-F238E27FC236}">
                <a16:creationId xmlns:a16="http://schemas.microsoft.com/office/drawing/2014/main" id="{FA0D2D2C-3676-4A1A-BD61-306101840568}"/>
              </a:ext>
            </a:extLst>
          </p:cNvPr>
          <p:cNvGraphicFramePr/>
          <p:nvPr>
            <p:extLst>
              <p:ext uri="{D42A27DB-BD31-4B8C-83A1-F6EECF244321}">
                <p14:modId xmlns:p14="http://schemas.microsoft.com/office/powerpoint/2010/main" val="4017233479"/>
              </p:ext>
            </p:extLst>
          </p:nvPr>
        </p:nvGraphicFramePr>
        <p:xfrm>
          <a:off x="2992803" y="4974638"/>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11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B7B-C402-4069-88B7-A0A2553C2044}"/>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1E9261E4-8192-4035-A0B5-03FD4D2B92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0809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C96E-4EDF-4D9A-977D-AF6CD2F37A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CA1C5E-13D3-4250-87FE-AD067A4863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031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A10-2E65-48FC-9659-2A7BA56266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8216524-DA93-4829-899A-FC22A713D1EF}"/>
              </a:ext>
            </a:extLst>
          </p:cNvPr>
          <p:cNvSpPr>
            <a:spLocks noGrp="1"/>
          </p:cNvSpPr>
          <p:nvPr>
            <p:ph idx="1"/>
          </p:nvPr>
        </p:nvSpPr>
        <p:spPr/>
        <p:txBody>
          <a:bodyPr vert="horz" lIns="91440" tIns="45720" rIns="91440" bIns="45720" rtlCol="0" anchor="t">
            <a:normAutofit/>
          </a:bodyPr>
          <a:lstStyle/>
          <a:p>
            <a:r>
              <a:rPr lang="en-US" dirty="0"/>
              <a:t>1st Draft</a:t>
            </a:r>
          </a:p>
          <a:p>
            <a:r>
              <a:rPr lang="en-US" dirty="0"/>
              <a:t>Since the history of the human kind, we have been through several epidemic e.g. Asian Flu :1956-1958, Flu Pandemic or aka Spanish flu : 1918, those were effected millions of life.  </a:t>
            </a:r>
          </a:p>
          <a:p>
            <a:r>
              <a:rPr lang="en-US" dirty="0"/>
              <a:t>With media effort to bring awareness to public, it is also escalate this situation and can cause more panic than it should be, we want to find out what is currently COVID-19 cases situation compare to healthcare provider and facilities that we have? How much will it take to become worst?</a:t>
            </a:r>
          </a:p>
          <a:p>
            <a:pPr>
              <a:buFont typeface="Arial"/>
            </a:pPr>
            <a:r>
              <a:rPr lang="en-US" dirty="0">
                <a:ea typeface="+mn-lt"/>
                <a:cs typeface="+mn-lt"/>
              </a:rPr>
              <a:t>I</a:t>
            </a:r>
            <a:r>
              <a:rPr lang="en-US" dirty="0"/>
              <a:t>n this free and flourish information era, it is the best time for curious minds to get the valid answers without using bias medium.</a:t>
            </a:r>
            <a:endParaRPr lang="en-US" dirty="0">
              <a:ea typeface="+mn-lt"/>
              <a:cs typeface="+mn-lt"/>
            </a:endParaRPr>
          </a:p>
        </p:txBody>
      </p:sp>
    </p:spTree>
    <p:extLst>
      <p:ext uri="{BB962C8B-B14F-4D97-AF65-F5344CB8AC3E}">
        <p14:creationId xmlns:p14="http://schemas.microsoft.com/office/powerpoint/2010/main" val="3787870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8AB3-479C-4ECF-AE25-876878BD1984}"/>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1E285145-5881-4CFD-BACB-32E4B1AB949F}"/>
              </a:ext>
            </a:extLst>
          </p:cNvPr>
          <p:cNvSpPr>
            <a:spLocks noGrp="1"/>
          </p:cNvSpPr>
          <p:nvPr>
            <p:ph idx="1"/>
          </p:nvPr>
        </p:nvSpPr>
        <p:spPr/>
        <p:txBody>
          <a:bodyPr vert="horz" lIns="91440" tIns="45720" rIns="91440" bIns="45720" rtlCol="0" anchor="t">
            <a:normAutofit/>
          </a:bodyPr>
          <a:lstStyle/>
          <a:p>
            <a:pPr algn="ctr"/>
            <a:r>
              <a:rPr lang="en-US" dirty="0"/>
              <a:t>2nd draft</a:t>
            </a:r>
          </a:p>
          <a:p>
            <a:r>
              <a:rPr lang="en-US" dirty="0">
                <a:ea typeface="+mn-lt"/>
                <a:cs typeface="+mn-lt"/>
              </a:rPr>
              <a:t>Since the development of mankind, the human race has been through several epidemics. For example, the Asian Flu which lasted from 1956 to 1958 and the Flu Pandemic, aka the Spanish Flu which began in 1918. Millions were affected.  </a:t>
            </a:r>
            <a:br>
              <a:rPr lang="en-US" dirty="0">
                <a:ea typeface="+mn-lt"/>
                <a:cs typeface="+mn-lt"/>
              </a:rPr>
            </a:br>
            <a:endParaRPr lang="en-US" dirty="0">
              <a:ea typeface="+mn-lt"/>
              <a:cs typeface="+mn-lt"/>
            </a:endParaRPr>
          </a:p>
          <a:p>
            <a:r>
              <a:rPr lang="en-US" dirty="0">
                <a:ea typeface="+mn-lt"/>
                <a:cs typeface="+mn-lt"/>
              </a:rPr>
              <a:t>With the media’s effort to bring awareness to the public, they are also escalating the situation and are causing more panic than needed. Our goal is to find out how current COVID-19 cases compare to healthcare providers and facilities that are available. How much will it </a:t>
            </a:r>
            <a:r>
              <a:rPr lang="en-US" i="1" dirty="0">
                <a:ea typeface="+mn-lt"/>
                <a:cs typeface="+mn-lt"/>
              </a:rPr>
              <a:t>really </a:t>
            </a:r>
            <a:r>
              <a:rPr lang="en-US" dirty="0">
                <a:ea typeface="+mn-lt"/>
                <a:cs typeface="+mn-lt"/>
              </a:rPr>
              <a:t>take for the situation to worsen?</a:t>
            </a:r>
            <a:br>
              <a:rPr lang="en-US" dirty="0">
                <a:ea typeface="+mn-lt"/>
                <a:cs typeface="+mn-lt"/>
              </a:rPr>
            </a:br>
            <a:endParaRPr lang="en-US" dirty="0">
              <a:ea typeface="+mn-lt"/>
              <a:cs typeface="+mn-lt"/>
            </a:endParaRPr>
          </a:p>
          <a:p>
            <a:r>
              <a:rPr lang="en-US" dirty="0">
                <a:ea typeface="+mn-lt"/>
                <a:cs typeface="+mn-lt"/>
              </a:rPr>
              <a:t>In this era of free and flourishing information, now is the best time for curious minds to get legitimate answers without using a biased medium.</a:t>
            </a:r>
            <a:endParaRPr lang="en-US"/>
          </a:p>
          <a:p>
            <a:endParaRPr lang="en-US" dirty="0"/>
          </a:p>
        </p:txBody>
      </p:sp>
    </p:spTree>
    <p:extLst>
      <p:ext uri="{BB962C8B-B14F-4D97-AF65-F5344CB8AC3E}">
        <p14:creationId xmlns:p14="http://schemas.microsoft.com/office/powerpoint/2010/main" val="355713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B61E-579A-445B-9A22-397DA50D128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195E0D4-1AA7-4C13-946E-A47A91066636}"/>
              </a:ext>
            </a:extLst>
          </p:cNvPr>
          <p:cNvSpPr>
            <a:spLocks noGrp="1"/>
          </p:cNvSpPr>
          <p:nvPr>
            <p:ph idx="1"/>
          </p:nvPr>
        </p:nvSpPr>
        <p:spPr/>
        <p:txBody>
          <a:bodyPr>
            <a:normAutofit/>
          </a:bodyPr>
          <a:lstStyle/>
          <a:p>
            <a:pPr>
              <a:buFont typeface="Arial" panose="020B0604020202020204" pitchFamily="34" charset="0"/>
              <a:buChar char="•"/>
            </a:pPr>
            <a:r>
              <a:rPr lang="en-US" sz="2400" dirty="0"/>
              <a:t>Introduction </a:t>
            </a:r>
          </a:p>
          <a:p>
            <a:pPr>
              <a:buFont typeface="Arial" panose="020B0604020202020204" pitchFamily="34" charset="0"/>
              <a:buChar char="•"/>
            </a:pPr>
            <a:r>
              <a:rPr lang="en-US" sz="2400" dirty="0"/>
              <a:t>Objective and main question </a:t>
            </a:r>
          </a:p>
          <a:p>
            <a:pPr>
              <a:buFont typeface="Arial" panose="020B0604020202020204" pitchFamily="34" charset="0"/>
              <a:buChar char="•"/>
            </a:pPr>
            <a:r>
              <a:rPr lang="en-US" sz="2400" dirty="0"/>
              <a:t>Project Methodology</a:t>
            </a:r>
          </a:p>
          <a:p>
            <a:pPr>
              <a:buFont typeface="Arial" panose="020B0604020202020204" pitchFamily="34" charset="0"/>
              <a:buChar char="•"/>
            </a:pPr>
            <a:r>
              <a:rPr lang="en-US" sz="2400" dirty="0"/>
              <a:t>Output </a:t>
            </a:r>
          </a:p>
          <a:p>
            <a:pPr>
              <a:buFont typeface="Arial" panose="020B0604020202020204" pitchFamily="34" charset="0"/>
              <a:buChar char="•"/>
            </a:pPr>
            <a:r>
              <a:rPr lang="en-US" sz="2400" dirty="0"/>
              <a:t>Conclusion</a:t>
            </a:r>
          </a:p>
          <a:p>
            <a:pPr>
              <a:buFont typeface="Arial" panose="020B0604020202020204" pitchFamily="34" charset="0"/>
              <a:buChar char="•"/>
            </a:pPr>
            <a:r>
              <a:rPr lang="en-US" sz="2400" dirty="0"/>
              <a:t>Limitation and Recommendation</a:t>
            </a:r>
          </a:p>
          <a:p>
            <a:endParaRPr lang="en-US" sz="2400" dirty="0"/>
          </a:p>
        </p:txBody>
      </p:sp>
    </p:spTree>
    <p:extLst>
      <p:ext uri="{BB962C8B-B14F-4D97-AF65-F5344CB8AC3E}">
        <p14:creationId xmlns:p14="http://schemas.microsoft.com/office/powerpoint/2010/main" val="353313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3BB9-2592-4831-84E7-BC09A57D3A7F}"/>
              </a:ext>
            </a:extLst>
          </p:cNvPr>
          <p:cNvSpPr>
            <a:spLocks noGrp="1"/>
          </p:cNvSpPr>
          <p:nvPr>
            <p:ph type="title"/>
          </p:nvPr>
        </p:nvSpPr>
        <p:spPr/>
        <p:txBody>
          <a:bodyPr/>
          <a:lstStyle/>
          <a:p>
            <a:r>
              <a:rPr lang="en-US" dirty="0"/>
              <a:t>Strategies</a:t>
            </a:r>
          </a:p>
        </p:txBody>
      </p:sp>
      <p:sp>
        <p:nvSpPr>
          <p:cNvPr id="3" name="Content Placeholder 2">
            <a:extLst>
              <a:ext uri="{FF2B5EF4-FFF2-40B4-BE49-F238E27FC236}">
                <a16:creationId xmlns:a16="http://schemas.microsoft.com/office/drawing/2014/main" id="{8DCDAF11-478F-4E20-A4DD-B3879E9C54BB}"/>
              </a:ext>
            </a:extLst>
          </p:cNvPr>
          <p:cNvSpPr>
            <a:spLocks noGrp="1"/>
          </p:cNvSpPr>
          <p:nvPr>
            <p:ph idx="1"/>
          </p:nvPr>
        </p:nvSpPr>
        <p:spPr>
          <a:xfrm>
            <a:off x="685800" y="1945532"/>
            <a:ext cx="10820400" cy="4273153"/>
          </a:xfrm>
        </p:spPr>
        <p:txBody>
          <a:bodyPr vert="horz" lIns="91440" tIns="45720" rIns="91440" bIns="45720" rtlCol="0" anchor="t">
            <a:normAutofit fontScale="85000" lnSpcReduction="20000"/>
          </a:bodyPr>
          <a:lstStyle/>
          <a:p>
            <a:pPr marL="342900" indent="-342900">
              <a:buFont typeface="Courier New" panose="020B0604020202020204" pitchFamily="34" charset="0"/>
              <a:buChar char="o"/>
            </a:pPr>
            <a:r>
              <a:rPr lang="en-US" dirty="0">
                <a:ea typeface="+mn-lt"/>
                <a:cs typeface="+mn-lt"/>
              </a:rPr>
              <a:t>Obtain : -</a:t>
            </a:r>
          </a:p>
          <a:p>
            <a:pPr lvl="1"/>
            <a:r>
              <a:rPr lang="en-US" dirty="0">
                <a:ea typeface="+mn-lt"/>
                <a:cs typeface="+mn-lt"/>
              </a:rPr>
              <a:t>demography of interested area</a:t>
            </a:r>
            <a:endParaRPr lang="en-US" dirty="0"/>
          </a:p>
          <a:p>
            <a:pPr lvl="1"/>
            <a:r>
              <a:rPr lang="en-US" dirty="0">
                <a:ea typeface="+mn-lt"/>
                <a:cs typeface="+mn-lt"/>
              </a:rPr>
              <a:t>the data of infection cases, death, recover cases </a:t>
            </a:r>
          </a:p>
          <a:p>
            <a:pPr lvl="1"/>
            <a:r>
              <a:rPr lang="en-US" dirty="0">
                <a:ea typeface="+mn-lt"/>
                <a:cs typeface="+mn-lt"/>
              </a:rPr>
              <a:t>the data of hospital beds per 1,000 people</a:t>
            </a:r>
          </a:p>
          <a:p>
            <a:pPr lvl="1"/>
            <a:r>
              <a:rPr lang="en-US" dirty="0">
                <a:ea typeface="+mn-lt"/>
                <a:cs typeface="+mn-lt"/>
              </a:rPr>
              <a:t>Focusing only on </a:t>
            </a:r>
          </a:p>
          <a:p>
            <a:pPr lvl="2"/>
            <a:r>
              <a:rPr lang="en-US" dirty="0">
                <a:ea typeface="+mn-lt"/>
                <a:cs typeface="+mn-lt"/>
              </a:rPr>
              <a:t>Italy </a:t>
            </a:r>
          </a:p>
          <a:p>
            <a:pPr lvl="2"/>
            <a:r>
              <a:rPr lang="en-US" dirty="0">
                <a:ea typeface="+mn-lt"/>
                <a:cs typeface="+mn-lt"/>
              </a:rPr>
              <a:t>Topmost effected 5 states in the USA </a:t>
            </a:r>
          </a:p>
          <a:p>
            <a:pPr lvl="2"/>
            <a:r>
              <a:rPr lang="en-US" dirty="0">
                <a:ea typeface="+mn-lt"/>
                <a:cs typeface="+mn-lt"/>
              </a:rPr>
              <a:t>Texas</a:t>
            </a:r>
            <a:endParaRPr lang="en-US" dirty="0"/>
          </a:p>
          <a:p>
            <a:pPr marL="914400" lvl="2" indent="0">
              <a:buNone/>
            </a:pPr>
            <a:endParaRPr lang="en-US" dirty="0">
              <a:ea typeface="+mn-lt"/>
              <a:cs typeface="+mn-lt"/>
            </a:endParaRPr>
          </a:p>
          <a:p>
            <a:pPr marL="342900" indent="-342900">
              <a:buFont typeface="Courier New,monospace" panose="020B0604020202020204" pitchFamily="34" charset="0"/>
              <a:buChar char="o"/>
            </a:pPr>
            <a:r>
              <a:rPr lang="en-US" dirty="0">
                <a:ea typeface="+mn-lt"/>
                <a:cs typeface="+mn-lt"/>
              </a:rPr>
              <a:t>Analyst : -</a:t>
            </a:r>
          </a:p>
          <a:p>
            <a:pPr lvl="1"/>
            <a:r>
              <a:rPr lang="en-US" dirty="0">
                <a:ea typeface="+mn-lt"/>
                <a:cs typeface="+mn-lt"/>
              </a:rPr>
              <a:t>Using linear and exponential functions to show infection rate, recover rate, death rate</a:t>
            </a:r>
          </a:p>
          <a:p>
            <a:pPr lvl="1"/>
            <a:r>
              <a:rPr lang="en-US" dirty="0"/>
              <a:t>Using scatter plots, linear regression and correlation factor to show correlation between population density and infection rate</a:t>
            </a:r>
          </a:p>
          <a:p>
            <a:pPr lvl="1"/>
            <a:r>
              <a:rPr lang="en-US" dirty="0">
                <a:ea typeface="+mn-lt"/>
                <a:cs typeface="+mn-lt"/>
              </a:rPr>
              <a:t>Using heat map </a:t>
            </a:r>
            <a:r>
              <a:rPr lang="en-US" dirty="0"/>
              <a:t>to present the amount of bed per 1,000 people</a:t>
            </a:r>
          </a:p>
          <a:p>
            <a:pPr lvl="1"/>
            <a:r>
              <a:rPr lang="en-US" dirty="0">
                <a:ea typeface="+mn-lt"/>
                <a:cs typeface="+mn-lt"/>
              </a:rPr>
              <a:t>Using bubble map to </a:t>
            </a:r>
            <a:r>
              <a:rPr lang="en-US" dirty="0"/>
              <a:t>present the infection cases per 1,000 people</a:t>
            </a:r>
          </a:p>
          <a:p>
            <a:pPr lvl="1"/>
            <a:endParaRPr lang="en-US" dirty="0"/>
          </a:p>
          <a:p>
            <a:pPr>
              <a:buFont typeface="Courier New" panose="02070309020205020404" pitchFamily="49" charset="0"/>
              <a:buChar char="o"/>
            </a:pPr>
            <a:r>
              <a:rPr lang="en-US" dirty="0">
                <a:ea typeface="+mn-lt"/>
                <a:cs typeface="+mn-lt"/>
              </a:rPr>
              <a:t>Conclusion : -</a:t>
            </a:r>
          </a:p>
          <a:p>
            <a:pPr lvl="1"/>
            <a:r>
              <a:rPr lang="en-US" dirty="0">
                <a:ea typeface="+mn-lt"/>
                <a:cs typeface="+mn-lt"/>
              </a:rPr>
              <a:t>When will it effect Texas ?</a:t>
            </a:r>
          </a:p>
          <a:p>
            <a:pPr marL="342900" indent="-342900">
              <a:buFont typeface="Courier New,monospace" panose="020B0604020202020204" pitchFamily="34" charset="0"/>
              <a:buChar char="o"/>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73081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62EE-DD21-47D8-AA79-584026717052}"/>
              </a:ext>
            </a:extLst>
          </p:cNvPr>
          <p:cNvSpPr>
            <a:spLocks noGrp="1"/>
          </p:cNvSpPr>
          <p:nvPr>
            <p:ph type="title"/>
          </p:nvPr>
        </p:nvSpPr>
        <p:spPr/>
        <p:txBody>
          <a:bodyPr/>
          <a:lstStyle/>
          <a:p>
            <a:r>
              <a:rPr lang="en-US" dirty="0"/>
              <a:t>Constrains</a:t>
            </a:r>
          </a:p>
        </p:txBody>
      </p:sp>
      <p:sp>
        <p:nvSpPr>
          <p:cNvPr id="3" name="Content Placeholder 2">
            <a:extLst>
              <a:ext uri="{FF2B5EF4-FFF2-40B4-BE49-F238E27FC236}">
                <a16:creationId xmlns:a16="http://schemas.microsoft.com/office/drawing/2014/main" id="{ACB8718A-EE2A-4487-BB8D-2CC29564EFE0}"/>
              </a:ext>
            </a:extLst>
          </p:cNvPr>
          <p:cNvSpPr>
            <a:spLocks noGrp="1"/>
          </p:cNvSpPr>
          <p:nvPr>
            <p:ph idx="1"/>
          </p:nvPr>
        </p:nvSpPr>
        <p:spPr/>
        <p:txBody>
          <a:bodyPr vert="horz" lIns="91440" tIns="45720" rIns="91440" bIns="45720" rtlCol="0" anchor="t">
            <a:normAutofit/>
          </a:bodyPr>
          <a:lstStyle/>
          <a:p>
            <a:r>
              <a:rPr lang="en-US" dirty="0"/>
              <a:t>Too many Homeworks with short period of time not to mention the project???</a:t>
            </a:r>
          </a:p>
          <a:p>
            <a:endParaRPr lang="en-US" dirty="0"/>
          </a:p>
          <a:p>
            <a:r>
              <a:rPr lang="en-US" dirty="0"/>
              <a:t>Not many countries have up-to-date data for hospitals and medical facilities and medical providers.</a:t>
            </a:r>
          </a:p>
          <a:p>
            <a:endParaRPr lang="en-US" dirty="0"/>
          </a:p>
          <a:p>
            <a:r>
              <a:rPr lang="en-US" dirty="0"/>
              <a:t>We'll choose Italy as model (to compare ?) since we can see how it effects them on the media</a:t>
            </a:r>
          </a:p>
        </p:txBody>
      </p:sp>
    </p:spTree>
    <p:extLst>
      <p:ext uri="{BB962C8B-B14F-4D97-AF65-F5344CB8AC3E}">
        <p14:creationId xmlns:p14="http://schemas.microsoft.com/office/powerpoint/2010/main" val="340618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760A-C7A5-47D1-ABAC-EF7E4EB454C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93AE18C-BF4C-41D1-B232-1CA2D1E6D1BE}"/>
              </a:ext>
            </a:extLst>
          </p:cNvPr>
          <p:cNvSpPr>
            <a:spLocks noGrp="1"/>
          </p:cNvSpPr>
          <p:nvPr>
            <p:ph idx="1"/>
          </p:nvPr>
        </p:nvSpPr>
        <p:spPr/>
        <p:txBody>
          <a:bodyPr>
            <a:normAutofit/>
          </a:bodyPr>
          <a:lstStyle/>
          <a:p>
            <a:r>
              <a:rPr lang="en-US" sz="2400" dirty="0"/>
              <a:t>Multiple pandemics in the past (Spanish Flu, Asian Flu, Swine Flu SARS)</a:t>
            </a:r>
          </a:p>
          <a:p>
            <a:endParaRPr lang="en-US" sz="2400" dirty="0"/>
          </a:p>
          <a:p>
            <a:r>
              <a:rPr lang="en-US" sz="2400" dirty="0"/>
              <a:t>Number of new cases throughout the world</a:t>
            </a:r>
          </a:p>
          <a:p>
            <a:endParaRPr lang="en-US" sz="2400" dirty="0"/>
          </a:p>
          <a:p>
            <a:r>
              <a:rPr lang="en-US" sz="2400" dirty="0"/>
              <a:t>Different health care capabilities</a:t>
            </a:r>
          </a:p>
          <a:p>
            <a:endParaRPr lang="en-US" sz="2400" dirty="0"/>
          </a:p>
          <a:p>
            <a:r>
              <a:rPr lang="en-US" sz="2400" dirty="0"/>
              <a:t>Preparedness for US states</a:t>
            </a:r>
          </a:p>
        </p:txBody>
      </p:sp>
      <p:graphicFrame>
        <p:nvGraphicFramePr>
          <p:cNvPr id="4" name="Diagram 3">
            <a:extLst>
              <a:ext uri="{FF2B5EF4-FFF2-40B4-BE49-F238E27FC236}">
                <a16:creationId xmlns:a16="http://schemas.microsoft.com/office/drawing/2014/main" id="{0F97AA68-B86F-4C70-B905-83617991733A}"/>
              </a:ext>
            </a:extLst>
          </p:cNvPr>
          <p:cNvGraphicFramePr/>
          <p:nvPr>
            <p:extLst>
              <p:ext uri="{D42A27DB-BD31-4B8C-83A1-F6EECF244321}">
                <p14:modId xmlns:p14="http://schemas.microsoft.com/office/powerpoint/2010/main" val="2439200497"/>
              </p:ext>
            </p:extLst>
          </p:nvPr>
        </p:nvGraphicFramePr>
        <p:xfrm>
          <a:off x="2967405" y="5372099"/>
          <a:ext cx="9127392" cy="209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953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3BB9-2592-4831-84E7-BC09A57D3A7F}"/>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8DCDAF11-478F-4E20-A4DD-B3879E9C54BB}"/>
              </a:ext>
            </a:extLst>
          </p:cNvPr>
          <p:cNvSpPr>
            <a:spLocks noGrp="1"/>
          </p:cNvSpPr>
          <p:nvPr>
            <p:ph idx="1"/>
          </p:nvPr>
        </p:nvSpPr>
        <p:spPr>
          <a:xfrm>
            <a:off x="742950" y="1900018"/>
            <a:ext cx="10820400" cy="4024125"/>
          </a:xfrm>
        </p:spPr>
        <p:txBody>
          <a:bodyPr vert="horz" lIns="91440" tIns="45720" rIns="91440" bIns="45720" rtlCol="0" anchor="t">
            <a:normAutofit/>
          </a:bodyPr>
          <a:lstStyle/>
          <a:p>
            <a:pPr>
              <a:buFont typeface="Courier New" panose="02070309020205020404" pitchFamily="49" charset="0"/>
              <a:buChar char="o"/>
            </a:pPr>
            <a:r>
              <a:rPr lang="en-US" dirty="0">
                <a:ea typeface="+mn-lt"/>
                <a:cs typeface="+mn-lt"/>
              </a:rPr>
              <a:t>“Which US states will be the most vulnerable in facing Corona virus cases?”</a:t>
            </a:r>
          </a:p>
          <a:p>
            <a:pPr marL="0" indent="0">
              <a:buNone/>
            </a:pPr>
            <a:endParaRPr lang="en-US" dirty="0">
              <a:ea typeface="+mn-lt"/>
              <a:cs typeface="+mn-lt"/>
            </a:endParaRPr>
          </a:p>
          <a:p>
            <a:pPr lvl="1">
              <a:buFont typeface="Courier New" panose="02070309020205020404" pitchFamily="49" charset="0"/>
              <a:buChar char="o"/>
            </a:pPr>
            <a:r>
              <a:rPr lang="en-US" dirty="0">
                <a:ea typeface="+mn-lt"/>
                <a:cs typeface="+mn-lt"/>
              </a:rPr>
              <a:t>To obtain growth rate for cases in global, selected countries, and US</a:t>
            </a:r>
          </a:p>
          <a:p>
            <a:pPr lvl="2">
              <a:buFont typeface="Courier New" panose="02070309020205020404" pitchFamily="49" charset="0"/>
              <a:buChar char="o"/>
            </a:pPr>
            <a:r>
              <a:rPr lang="en-US" dirty="0">
                <a:ea typeface="+mn-lt"/>
                <a:cs typeface="+mn-lt"/>
              </a:rPr>
              <a:t>Using linear and exponential plot</a:t>
            </a:r>
          </a:p>
          <a:p>
            <a:pPr marL="914400" lvl="2" indent="0">
              <a:buNone/>
            </a:pPr>
            <a:endParaRPr lang="en-US" dirty="0">
              <a:ea typeface="+mn-lt"/>
              <a:cs typeface="+mn-lt"/>
            </a:endParaRPr>
          </a:p>
          <a:p>
            <a:pPr lvl="1">
              <a:buFont typeface="Courier New" panose="02070309020205020404" pitchFamily="49" charset="0"/>
              <a:buChar char="o"/>
            </a:pPr>
            <a:r>
              <a:rPr lang="en-US" dirty="0">
                <a:ea typeface="+mn-lt"/>
                <a:cs typeface="+mn-lt"/>
              </a:rPr>
              <a:t>Comparing the growth rate to availability of health facility (hospital bed per 1000 person) </a:t>
            </a:r>
          </a:p>
          <a:p>
            <a:pPr lvl="2">
              <a:buFont typeface="Courier New" panose="02070309020205020404" pitchFamily="49" charset="0"/>
              <a:buChar char="o"/>
            </a:pPr>
            <a:r>
              <a:rPr lang="en-US" dirty="0">
                <a:ea typeface="+mn-lt"/>
                <a:cs typeface="+mn-lt"/>
              </a:rPr>
              <a:t>Using heat map and bubble map</a:t>
            </a:r>
          </a:p>
          <a:p>
            <a:pPr marL="914400" lvl="2" indent="0">
              <a:buNone/>
            </a:pPr>
            <a:endParaRPr lang="en-US" dirty="0">
              <a:ea typeface="+mn-lt"/>
              <a:cs typeface="+mn-lt"/>
            </a:endParaRPr>
          </a:p>
          <a:p>
            <a:pPr lvl="1">
              <a:buFont typeface="Courier New" panose="02070309020205020404" pitchFamily="49" charset="0"/>
              <a:buChar char="o"/>
            </a:pPr>
            <a:r>
              <a:rPr lang="en-US" dirty="0"/>
              <a:t>Find correlation between infection cases with population density </a:t>
            </a:r>
          </a:p>
          <a:p>
            <a:pPr lvl="2">
              <a:buFont typeface="Courier New" panose="02070309020205020404" pitchFamily="49" charset="0"/>
              <a:buChar char="o"/>
            </a:pPr>
            <a:r>
              <a:rPr lang="en-US" dirty="0"/>
              <a:t>Using scatter plot and linear regression </a:t>
            </a:r>
          </a:p>
          <a:p>
            <a:pPr lvl="1">
              <a:buFont typeface="Courier New" panose="02070309020205020404" pitchFamily="49" charset="0"/>
              <a:buChar char="o"/>
            </a:pPr>
            <a:endParaRPr lang="en-US" dirty="0">
              <a:ea typeface="+mn-lt"/>
              <a:cs typeface="+mn-lt"/>
            </a:endParaRPr>
          </a:p>
          <a:p>
            <a:pPr marL="457200" lvl="1" indent="0">
              <a:buNone/>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marL="0" indent="0">
              <a:buNone/>
            </a:pPr>
            <a:endParaRPr lang="en-US" dirty="0"/>
          </a:p>
          <a:p>
            <a:endParaRPr lang="en-US" dirty="0"/>
          </a:p>
        </p:txBody>
      </p:sp>
      <p:graphicFrame>
        <p:nvGraphicFramePr>
          <p:cNvPr id="4" name="Diagram 3">
            <a:extLst>
              <a:ext uri="{FF2B5EF4-FFF2-40B4-BE49-F238E27FC236}">
                <a16:creationId xmlns:a16="http://schemas.microsoft.com/office/drawing/2014/main" id="{C1FF1106-F2D8-4657-BF5C-AC76D6720731}"/>
              </a:ext>
            </a:extLst>
          </p:cNvPr>
          <p:cNvGraphicFramePr/>
          <p:nvPr>
            <p:extLst>
              <p:ext uri="{D42A27DB-BD31-4B8C-83A1-F6EECF244321}">
                <p14:modId xmlns:p14="http://schemas.microsoft.com/office/powerpoint/2010/main" val="2592217312"/>
              </p:ext>
            </p:extLst>
          </p:nvPr>
        </p:nvGraphicFramePr>
        <p:xfrm>
          <a:off x="2950307" y="4941878"/>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596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BCC2-9626-441E-8907-4C9013082AEB}"/>
              </a:ext>
            </a:extLst>
          </p:cNvPr>
          <p:cNvSpPr>
            <a:spLocks noGrp="1"/>
          </p:cNvSpPr>
          <p:nvPr>
            <p:ph type="title"/>
          </p:nvPr>
        </p:nvSpPr>
        <p:spPr>
          <a:xfrm>
            <a:off x="3494942" y="0"/>
            <a:ext cx="6107723" cy="664378"/>
          </a:xfrm>
        </p:spPr>
        <p:txBody>
          <a:bodyPr>
            <a:normAutofit fontScale="90000"/>
          </a:bodyPr>
          <a:lstStyle/>
          <a:p>
            <a:r>
              <a:rPr lang="en-US" dirty="0"/>
              <a:t>Project Methodology</a:t>
            </a:r>
          </a:p>
        </p:txBody>
      </p:sp>
      <p:graphicFrame>
        <p:nvGraphicFramePr>
          <p:cNvPr id="7" name="Diagram 6">
            <a:extLst>
              <a:ext uri="{FF2B5EF4-FFF2-40B4-BE49-F238E27FC236}">
                <a16:creationId xmlns:a16="http://schemas.microsoft.com/office/drawing/2014/main" id="{1252C7C0-25CA-41BB-A3DD-15F6B283EBD8}"/>
              </a:ext>
            </a:extLst>
          </p:cNvPr>
          <p:cNvGraphicFramePr/>
          <p:nvPr>
            <p:extLst>
              <p:ext uri="{D42A27DB-BD31-4B8C-83A1-F6EECF244321}">
                <p14:modId xmlns:p14="http://schemas.microsoft.com/office/powerpoint/2010/main" val="1929045876"/>
              </p:ext>
            </p:extLst>
          </p:nvPr>
        </p:nvGraphicFramePr>
        <p:xfrm>
          <a:off x="2761761" y="4974732"/>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E6EF4D22-833A-4372-99D9-6DA2CCBF8104}"/>
              </a:ext>
            </a:extLst>
          </p:cNvPr>
          <p:cNvPicPr>
            <a:picLocks noChangeAspect="1"/>
          </p:cNvPicPr>
          <p:nvPr/>
        </p:nvPicPr>
        <p:blipFill>
          <a:blip r:embed="rId7"/>
          <a:stretch>
            <a:fillRect/>
          </a:stretch>
        </p:blipFill>
        <p:spPr>
          <a:xfrm>
            <a:off x="1538654" y="573471"/>
            <a:ext cx="7847624" cy="5190731"/>
          </a:xfrm>
          <a:prstGeom prst="rect">
            <a:avLst/>
          </a:prstGeom>
        </p:spPr>
      </p:pic>
    </p:spTree>
    <p:extLst>
      <p:ext uri="{BB962C8B-B14F-4D97-AF65-F5344CB8AC3E}">
        <p14:creationId xmlns:p14="http://schemas.microsoft.com/office/powerpoint/2010/main" val="202160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5262-3A6C-40B0-9A56-F8FD10F9B6F2}"/>
              </a:ext>
            </a:extLst>
          </p:cNvPr>
          <p:cNvSpPr>
            <a:spLocks noGrp="1"/>
          </p:cNvSpPr>
          <p:nvPr>
            <p:ph type="title"/>
          </p:nvPr>
        </p:nvSpPr>
        <p:spPr/>
        <p:txBody>
          <a:bodyPr>
            <a:normAutofit/>
          </a:bodyPr>
          <a:lstStyle/>
          <a:p>
            <a:r>
              <a:rPr lang="en-US" dirty="0"/>
              <a:t>Output 1: confirmed cases growth rate for selected countries </a:t>
            </a:r>
          </a:p>
        </p:txBody>
      </p:sp>
      <p:pic>
        <p:nvPicPr>
          <p:cNvPr id="6" name="Content Placeholder 5" descr="A close up of a map&#10;&#10;Description automatically generated">
            <a:extLst>
              <a:ext uri="{FF2B5EF4-FFF2-40B4-BE49-F238E27FC236}">
                <a16:creationId xmlns:a16="http://schemas.microsoft.com/office/drawing/2014/main" id="{2B903A7F-2A0F-44D5-8EDC-E8E1947104D6}"/>
              </a:ext>
            </a:extLst>
          </p:cNvPr>
          <p:cNvPicPr>
            <a:picLocks noGrp="1" noChangeAspect="1"/>
          </p:cNvPicPr>
          <p:nvPr>
            <p:ph idx="1"/>
          </p:nvPr>
        </p:nvPicPr>
        <p:blipFill>
          <a:blip r:embed="rId2"/>
          <a:stretch>
            <a:fillRect/>
          </a:stretch>
        </p:blipFill>
        <p:spPr>
          <a:xfrm>
            <a:off x="3010260" y="1920518"/>
            <a:ext cx="6707188" cy="4024313"/>
          </a:xfrm>
        </p:spPr>
      </p:pic>
      <p:graphicFrame>
        <p:nvGraphicFramePr>
          <p:cNvPr id="4" name="Diagram 3">
            <a:extLst>
              <a:ext uri="{FF2B5EF4-FFF2-40B4-BE49-F238E27FC236}">
                <a16:creationId xmlns:a16="http://schemas.microsoft.com/office/drawing/2014/main" id="{AAF0F288-E2F1-4208-B5F0-1A656FED7801}"/>
              </a:ext>
            </a:extLst>
          </p:cNvPr>
          <p:cNvGraphicFramePr/>
          <p:nvPr>
            <p:extLst>
              <p:ext uri="{D42A27DB-BD31-4B8C-83A1-F6EECF244321}">
                <p14:modId xmlns:p14="http://schemas.microsoft.com/office/powerpoint/2010/main" val="328645760"/>
              </p:ext>
            </p:extLst>
          </p:nvPr>
        </p:nvGraphicFramePr>
        <p:xfrm>
          <a:off x="2753947" y="4937482"/>
          <a:ext cx="9096131" cy="2880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000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B615-3BCD-42A1-851F-9C9906A1ECA5}"/>
              </a:ext>
            </a:extLst>
          </p:cNvPr>
          <p:cNvSpPr>
            <a:spLocks noGrp="1"/>
          </p:cNvSpPr>
          <p:nvPr>
            <p:ph type="title"/>
          </p:nvPr>
        </p:nvSpPr>
        <p:spPr/>
        <p:txBody>
          <a:bodyPr>
            <a:normAutofit/>
          </a:bodyPr>
          <a:lstStyle/>
          <a:p>
            <a:r>
              <a:rPr lang="en-US" dirty="0"/>
              <a:t>Output 2: confirmed cases growth rate confirmed cases global</a:t>
            </a:r>
          </a:p>
        </p:txBody>
      </p:sp>
      <p:pic>
        <p:nvPicPr>
          <p:cNvPr id="6" name="Content Placeholder 5" descr="A close up of a map&#10;&#10;Description automatically generated">
            <a:extLst>
              <a:ext uri="{FF2B5EF4-FFF2-40B4-BE49-F238E27FC236}">
                <a16:creationId xmlns:a16="http://schemas.microsoft.com/office/drawing/2014/main" id="{5C6D6FD1-796C-4E28-91E0-5E4AED27F71A}"/>
              </a:ext>
            </a:extLst>
          </p:cNvPr>
          <p:cNvPicPr>
            <a:picLocks noGrp="1" noChangeAspect="1"/>
          </p:cNvPicPr>
          <p:nvPr>
            <p:ph idx="1"/>
          </p:nvPr>
        </p:nvPicPr>
        <p:blipFill>
          <a:blip r:embed="rId2"/>
          <a:stretch>
            <a:fillRect/>
          </a:stretch>
        </p:blipFill>
        <p:spPr>
          <a:xfrm>
            <a:off x="2773892" y="1846263"/>
            <a:ext cx="6704542" cy="4022725"/>
          </a:xfrm>
        </p:spPr>
      </p:pic>
      <p:graphicFrame>
        <p:nvGraphicFramePr>
          <p:cNvPr id="4" name="Diagram 3">
            <a:extLst>
              <a:ext uri="{FF2B5EF4-FFF2-40B4-BE49-F238E27FC236}">
                <a16:creationId xmlns:a16="http://schemas.microsoft.com/office/drawing/2014/main" id="{5CE20185-6FF0-43C3-A7D0-03253B158CFE}"/>
              </a:ext>
            </a:extLst>
          </p:cNvPr>
          <p:cNvGraphicFramePr/>
          <p:nvPr>
            <p:extLst>
              <p:ext uri="{D42A27DB-BD31-4B8C-83A1-F6EECF244321}">
                <p14:modId xmlns:p14="http://schemas.microsoft.com/office/powerpoint/2010/main" val="2211621445"/>
              </p:ext>
            </p:extLst>
          </p:nvPr>
        </p:nvGraphicFramePr>
        <p:xfrm>
          <a:off x="2767136" y="4960019"/>
          <a:ext cx="9096131" cy="2880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750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BA2B-F2DC-437D-9616-D9244C97FE83}"/>
              </a:ext>
            </a:extLst>
          </p:cNvPr>
          <p:cNvSpPr>
            <a:spLocks noGrp="1"/>
          </p:cNvSpPr>
          <p:nvPr>
            <p:ph type="title"/>
          </p:nvPr>
        </p:nvSpPr>
        <p:spPr/>
        <p:txBody>
          <a:bodyPr>
            <a:normAutofit/>
          </a:bodyPr>
          <a:lstStyle/>
          <a:p>
            <a:r>
              <a:rPr lang="en-US" dirty="0"/>
              <a:t>Output 3</a:t>
            </a:r>
          </a:p>
        </p:txBody>
      </p:sp>
      <p:sp>
        <p:nvSpPr>
          <p:cNvPr id="3" name="Content Placeholder 2">
            <a:extLst>
              <a:ext uri="{FF2B5EF4-FFF2-40B4-BE49-F238E27FC236}">
                <a16:creationId xmlns:a16="http://schemas.microsoft.com/office/drawing/2014/main" id="{892BABFD-225B-4732-97B5-3B3F1BC2A5DC}"/>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CD8B9639-E850-43FB-A71D-4FF5D524CA4E}"/>
              </a:ext>
            </a:extLst>
          </p:cNvPr>
          <p:cNvGraphicFramePr/>
          <p:nvPr>
            <p:extLst>
              <p:ext uri="{D42A27DB-BD31-4B8C-83A1-F6EECF244321}">
                <p14:modId xmlns:p14="http://schemas.microsoft.com/office/powerpoint/2010/main" val="1540748169"/>
              </p:ext>
            </p:extLst>
          </p:nvPr>
        </p:nvGraphicFramePr>
        <p:xfrm>
          <a:off x="2800838" y="4986396"/>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BC9541FE-4E88-4436-A6AD-26BEC667A494}"/>
              </a:ext>
            </a:extLst>
          </p:cNvPr>
          <p:cNvPicPr>
            <a:picLocks noChangeAspect="1"/>
          </p:cNvPicPr>
          <p:nvPr/>
        </p:nvPicPr>
        <p:blipFill>
          <a:blip r:embed="rId7"/>
          <a:stretch>
            <a:fillRect/>
          </a:stretch>
        </p:blipFill>
        <p:spPr>
          <a:xfrm>
            <a:off x="3729615" y="2064193"/>
            <a:ext cx="4925622" cy="3913275"/>
          </a:xfrm>
          <a:prstGeom prst="rect">
            <a:avLst/>
          </a:prstGeom>
        </p:spPr>
      </p:pic>
    </p:spTree>
    <p:extLst>
      <p:ext uri="{BB962C8B-B14F-4D97-AF65-F5344CB8AC3E}">
        <p14:creationId xmlns:p14="http://schemas.microsoft.com/office/powerpoint/2010/main" val="372783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FC6F-2BB2-4BB1-BC61-71AB554B2669}"/>
              </a:ext>
            </a:extLst>
          </p:cNvPr>
          <p:cNvSpPr>
            <a:spLocks noGrp="1"/>
          </p:cNvSpPr>
          <p:nvPr>
            <p:ph type="title"/>
          </p:nvPr>
        </p:nvSpPr>
        <p:spPr/>
        <p:txBody>
          <a:bodyPr>
            <a:normAutofit/>
          </a:bodyPr>
          <a:lstStyle/>
          <a:p>
            <a:r>
              <a:rPr lang="en-US" dirty="0"/>
              <a:t>Output 4: box visualization for confirmed cases in us states</a:t>
            </a:r>
          </a:p>
        </p:txBody>
      </p:sp>
      <p:sp>
        <p:nvSpPr>
          <p:cNvPr id="3" name="Content Placeholder 2">
            <a:extLst>
              <a:ext uri="{FF2B5EF4-FFF2-40B4-BE49-F238E27FC236}">
                <a16:creationId xmlns:a16="http://schemas.microsoft.com/office/drawing/2014/main" id="{58DF7D74-7EE5-49A0-8DCF-CDA4122EDED8}"/>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2433F9A5-F002-4EFC-B006-2043CC7AD809}"/>
              </a:ext>
            </a:extLst>
          </p:cNvPr>
          <p:cNvGraphicFramePr/>
          <p:nvPr>
            <p:extLst>
              <p:ext uri="{D42A27DB-BD31-4B8C-83A1-F6EECF244321}">
                <p14:modId xmlns:p14="http://schemas.microsoft.com/office/powerpoint/2010/main" val="3609210443"/>
              </p:ext>
            </p:extLst>
          </p:nvPr>
        </p:nvGraphicFramePr>
        <p:xfrm>
          <a:off x="2885831" y="496001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9611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1232</TotalTime>
  <Words>874</Words>
  <Application>Microsoft Office PowerPoint</Application>
  <PresentationFormat>Widescreen</PresentationFormat>
  <Paragraphs>172</Paragraphs>
  <Slides>21</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Courier New,monospace</vt:lpstr>
      <vt:lpstr>Retrospect</vt:lpstr>
      <vt:lpstr>COVID-19</vt:lpstr>
      <vt:lpstr>Table of contents</vt:lpstr>
      <vt:lpstr>Background</vt:lpstr>
      <vt:lpstr>Project objectives</vt:lpstr>
      <vt:lpstr>Project Methodology</vt:lpstr>
      <vt:lpstr>Output 1: confirmed cases growth rate for selected countries </vt:lpstr>
      <vt:lpstr>Output 2: confirmed cases growth rate confirmed cases global</vt:lpstr>
      <vt:lpstr>Output 3</vt:lpstr>
      <vt:lpstr>Output 4: box visualization for confirmed cases in us states</vt:lpstr>
      <vt:lpstr>Output 5: box visualization for hospital bed in us states</vt:lpstr>
      <vt:lpstr>Output 6: heat map for confirmed cases in us states</vt:lpstr>
      <vt:lpstr>Output 7: heat map for confirmed cases vs. hospital bed in us</vt:lpstr>
      <vt:lpstr>Output 8: statistics for population density vs. number of cases</vt:lpstr>
      <vt:lpstr>Conclusion</vt:lpstr>
      <vt:lpstr>Limitation and Recommendations</vt:lpstr>
      <vt:lpstr>Any Questions?</vt:lpstr>
      <vt:lpstr>PowerPoint Presentation</vt:lpstr>
      <vt:lpstr>introduction</vt:lpstr>
      <vt:lpstr>introduction</vt:lpstr>
      <vt:lpstr>Strategies</vt:lpstr>
      <vt:lpstr>Constrains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Gini Arimbi</dc:creator>
  <cp:lastModifiedBy>Norman Gwinn</cp:lastModifiedBy>
  <cp:revision>641</cp:revision>
  <dcterms:created xsi:type="dcterms:W3CDTF">2020-03-14T18:22:25Z</dcterms:created>
  <dcterms:modified xsi:type="dcterms:W3CDTF">2020-03-19T23:51:06Z</dcterms:modified>
</cp:coreProperties>
</file>