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8"/>
  </p:notesMasterIdLst>
  <p:sldIdLst>
    <p:sldId id="256" r:id="rId2"/>
    <p:sldId id="279" r:id="rId3"/>
    <p:sldId id="285" r:id="rId4"/>
    <p:sldId id="277" r:id="rId5"/>
    <p:sldId id="257" r:id="rId6"/>
    <p:sldId id="286" r:id="rId7"/>
    <p:sldId id="281" r:id="rId8"/>
    <p:sldId id="287" r:id="rId9"/>
    <p:sldId id="269" r:id="rId10"/>
    <p:sldId id="266" r:id="rId11"/>
    <p:sldId id="289" r:id="rId12"/>
    <p:sldId id="275" r:id="rId13"/>
    <p:sldId id="297" r:id="rId14"/>
    <p:sldId id="284" r:id="rId15"/>
    <p:sldId id="288" r:id="rId16"/>
    <p:sldId id="270" r:id="rId17"/>
    <p:sldId id="290" r:id="rId18"/>
    <p:sldId id="272" r:id="rId19"/>
    <p:sldId id="291" r:id="rId20"/>
    <p:sldId id="274" r:id="rId21"/>
    <p:sldId id="292" r:id="rId22"/>
    <p:sldId id="296" r:id="rId23"/>
    <p:sldId id="295" r:id="rId24"/>
    <p:sldId id="276" r:id="rId25"/>
    <p:sldId id="27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6" autoAdjust="0"/>
    <p:restoredTop sz="82728" autoAdjust="0"/>
  </p:normalViewPr>
  <p:slideViewPr>
    <p:cSldViewPr snapToGrid="0">
      <p:cViewPr varScale="1">
        <p:scale>
          <a:sx n="72" d="100"/>
          <a:sy n="72" d="100"/>
        </p:scale>
        <p:origin x="10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Introduction</a:t>
          </a:r>
          <a:endParaRPr lang="en-US" sz="1200" b="1" dirty="0">
            <a:solidFill>
              <a:schemeClr val="tx1"/>
            </a:solidFill>
          </a:endParaRP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100" b="1">
              <a:solidFill>
                <a:schemeClr val="bg1"/>
              </a:solidFill>
            </a:rPr>
            <a:t>Project Methodology</a:t>
          </a:r>
          <a:endParaRPr lang="en-US" sz="1100" b="1" dirty="0">
            <a:solidFill>
              <a:schemeClr val="bg1"/>
            </a:solidFill>
          </a:endParaRP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Conclusion</a:t>
          </a:r>
          <a:endParaRPr lang="en-US" sz="1200" b="1" dirty="0">
            <a:solidFill>
              <a:schemeClr val="tx1"/>
            </a:solidFill>
          </a:endParaRP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>
                  <a:lumMod val="95000"/>
                </a:schemeClr>
              </a:solidFill>
            </a:rPr>
            <a:t>Main Question and Project Objectives</a:t>
          </a:r>
          <a:endParaRPr lang="en-US" sz="1200" b="1" dirty="0">
            <a:solidFill>
              <a:schemeClr val="tx1">
                <a:lumMod val="95000"/>
              </a:schemeClr>
            </a:solidFill>
          </a:endParaRP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Output</a:t>
          </a:r>
          <a:endParaRPr lang="en-US" sz="1200" b="1" dirty="0">
            <a:solidFill>
              <a:schemeClr val="tx1"/>
            </a:solidFill>
          </a:endParaRP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Limitation and Recommendation</a:t>
          </a:r>
          <a:endParaRPr lang="en-US" sz="1200" b="1" dirty="0">
            <a:solidFill>
              <a:schemeClr val="tx1"/>
            </a:solidFill>
          </a:endParaRP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8EC502-24BA-44DA-85A8-2C5578AE36C3}" type="presOf" srcId="{B348C164-0963-4FE8-837B-8A4FD52E374B}" destId="{3132565A-4599-4484-A01B-05AA72728272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CB05B517-A413-407A-B264-14EF56384F0F}" type="presOf" srcId="{9D61A007-C18A-4AD0-AA5E-E24CBB2DDA30}" destId="{198BCEF1-D33F-4E7A-AA32-BDF686A6A4B7}" srcOrd="0" destOrd="0" presId="urn:microsoft.com/office/officeart/2005/8/layout/chevron1"/>
    <dgm:cxn modelId="{AA55312C-01B3-4A3A-AA06-463B771594D8}" type="presOf" srcId="{91BE5999-12BA-4E1B-87AA-731F87F33CF3}" destId="{5D7C883A-0C52-4000-99E4-5BE83ACD5121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F5CCEBA2-6B06-4742-8859-68B23D7F094B}" type="presOf" srcId="{C08BE88B-A308-4B95-BA74-43EA43BC7FD5}" destId="{51084CF8-10A7-4FBC-A497-207B09666B55}" srcOrd="0" destOrd="0" presId="urn:microsoft.com/office/officeart/2005/8/layout/chevron1"/>
    <dgm:cxn modelId="{12470EA8-154F-4FDA-A30E-8B64A16F4828}" type="presOf" srcId="{FBB58D12-CC94-46BC-9A8E-98F069209726}" destId="{3D3F1610-0985-4949-93C1-95DD4E75142D}" srcOrd="0" destOrd="0" presId="urn:microsoft.com/office/officeart/2005/8/layout/chevron1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119B9FC5-E1DC-4F8D-9393-ED124CBF513A}" type="presOf" srcId="{E7BA5F40-7F82-4EC3-91FF-6EEBA8397997}" destId="{D39F690A-DDE6-450D-B642-002084003157}" srcOrd="0" destOrd="0" presId="urn:microsoft.com/office/officeart/2005/8/layout/chevron1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18AFCDE1-E5F7-4A5D-B6DC-DB7964E0AEB7}" type="presOf" srcId="{C861440B-0FD0-4C43-94F9-78C6D4AF3243}" destId="{DDC6B8A5-76F9-4734-A421-2DE6BAEC7105}" srcOrd="0" destOrd="0" presId="urn:microsoft.com/office/officeart/2005/8/layout/chevron1"/>
    <dgm:cxn modelId="{50B69256-9747-46A2-8AA6-6A84033976AE}" type="presParOf" srcId="{3D3F1610-0985-4949-93C1-95DD4E75142D}" destId="{5D7C883A-0C52-4000-99E4-5BE83ACD5121}" srcOrd="0" destOrd="0" presId="urn:microsoft.com/office/officeart/2005/8/layout/chevron1"/>
    <dgm:cxn modelId="{42EB4726-61DA-47A0-B0A9-9E689D25BE60}" type="presParOf" srcId="{3D3F1610-0985-4949-93C1-95DD4E75142D}" destId="{8ADBE57B-7CD5-4E17-8B5C-829FD914D02D}" srcOrd="1" destOrd="0" presId="urn:microsoft.com/office/officeart/2005/8/layout/chevron1"/>
    <dgm:cxn modelId="{527C06FE-1CC7-492C-AFC7-E0211B38FC54}" type="presParOf" srcId="{3D3F1610-0985-4949-93C1-95DD4E75142D}" destId="{D39F690A-DDE6-450D-B642-002084003157}" srcOrd="2" destOrd="0" presId="urn:microsoft.com/office/officeart/2005/8/layout/chevron1"/>
    <dgm:cxn modelId="{FEDF3F78-C232-49E8-9743-578C46DE28EE}" type="presParOf" srcId="{3D3F1610-0985-4949-93C1-95DD4E75142D}" destId="{5DEDA7EF-D53B-41CA-8157-FFA9DD3739B7}" srcOrd="3" destOrd="0" presId="urn:microsoft.com/office/officeart/2005/8/layout/chevron1"/>
    <dgm:cxn modelId="{81FDC0F4-799F-41A6-915F-1C41009BFE09}" type="presParOf" srcId="{3D3F1610-0985-4949-93C1-95DD4E75142D}" destId="{3132565A-4599-4484-A01B-05AA72728272}" srcOrd="4" destOrd="0" presId="urn:microsoft.com/office/officeart/2005/8/layout/chevron1"/>
    <dgm:cxn modelId="{FF7D2E95-A2FD-4181-B9ED-8B5794B3BC2E}" type="presParOf" srcId="{3D3F1610-0985-4949-93C1-95DD4E75142D}" destId="{BC699FB8-A421-4E07-9F67-D5877B7E0EF0}" srcOrd="5" destOrd="0" presId="urn:microsoft.com/office/officeart/2005/8/layout/chevron1"/>
    <dgm:cxn modelId="{35F7B457-2F25-49A7-B031-49160105B728}" type="presParOf" srcId="{3D3F1610-0985-4949-93C1-95DD4E75142D}" destId="{DDC6B8A5-76F9-4734-A421-2DE6BAEC7105}" srcOrd="6" destOrd="0" presId="urn:microsoft.com/office/officeart/2005/8/layout/chevron1"/>
    <dgm:cxn modelId="{8CE68248-AAFB-4193-B711-C3158D87961B}" type="presParOf" srcId="{3D3F1610-0985-4949-93C1-95DD4E75142D}" destId="{82414C1B-8C24-4715-A391-B5A2F65A5D8B}" srcOrd="7" destOrd="0" presId="urn:microsoft.com/office/officeart/2005/8/layout/chevron1"/>
    <dgm:cxn modelId="{038221C6-C2DD-4DCA-AFA9-C7790D2410E6}" type="presParOf" srcId="{3D3F1610-0985-4949-93C1-95DD4E75142D}" destId="{51084CF8-10A7-4FBC-A497-207B09666B55}" srcOrd="8" destOrd="0" presId="urn:microsoft.com/office/officeart/2005/8/layout/chevron1"/>
    <dgm:cxn modelId="{1DA8C9B1-C829-4BDB-8D60-47CD933982C4}" type="presParOf" srcId="{3D3F1610-0985-4949-93C1-95DD4E75142D}" destId="{411AC83B-13F8-46DB-ABE7-D2CB039D04A8}" srcOrd="9" destOrd="0" presId="urn:microsoft.com/office/officeart/2005/8/layout/chevron1"/>
    <dgm:cxn modelId="{39759E76-E3CE-4D8B-B3BE-597E8D30E7DE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Introduction</a:t>
          </a: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Project Methodology</a:t>
          </a: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Conclusion</a:t>
          </a: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Output</a:t>
          </a: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Limitation and Recommendation</a:t>
          </a: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431D04-D584-4D04-B7D1-65CB21FE200D}" type="presOf" srcId="{9D61A007-C18A-4AD0-AA5E-E24CBB2DDA30}" destId="{198BCEF1-D33F-4E7A-AA32-BDF686A6A4B7}" srcOrd="0" destOrd="0" presId="urn:microsoft.com/office/officeart/2005/8/layout/chevron1"/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D1F36517-8F1A-41FB-9E7C-387B41109AF0}" type="presOf" srcId="{91BE5999-12BA-4E1B-87AA-731F87F33CF3}" destId="{5D7C883A-0C52-4000-99E4-5BE83ACD5121}" srcOrd="0" destOrd="0" presId="urn:microsoft.com/office/officeart/2005/8/layout/chevron1"/>
    <dgm:cxn modelId="{0DD3C42A-68E0-481C-A6D7-2BC33A956077}" type="presOf" srcId="{C08BE88B-A308-4B95-BA74-43EA43BC7FD5}" destId="{51084CF8-10A7-4FBC-A497-207B09666B55}" srcOrd="0" destOrd="0" presId="urn:microsoft.com/office/officeart/2005/8/layout/chevron1"/>
    <dgm:cxn modelId="{D640775E-6455-421E-BA6A-ECBEF367E068}" type="presOf" srcId="{C861440B-0FD0-4C43-94F9-78C6D4AF3243}" destId="{DDC6B8A5-76F9-4734-A421-2DE6BAEC7105}" srcOrd="0" destOrd="0" presId="urn:microsoft.com/office/officeart/2005/8/layout/chevron1"/>
    <dgm:cxn modelId="{BFA80D44-AEF4-4F46-954E-E48117D50FD2}" type="presOf" srcId="{E7BA5F40-7F82-4EC3-91FF-6EEBA8397997}" destId="{D39F690A-DDE6-450D-B642-002084003157}" srcOrd="0" destOrd="0" presId="urn:microsoft.com/office/officeart/2005/8/layout/chevron1"/>
    <dgm:cxn modelId="{BDCCBB67-2D24-495F-B867-E68A992EB0C9}" type="presOf" srcId="{B348C164-0963-4FE8-837B-8A4FD52E374B}" destId="{3132565A-4599-4484-A01B-05AA72728272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DD506389-772F-4422-80CA-F3B54568A40F}" type="presOf" srcId="{FBB58D12-CC94-46BC-9A8E-98F069209726}" destId="{3D3F1610-0985-4949-93C1-95DD4E75142D}" srcOrd="0" destOrd="0" presId="urn:microsoft.com/office/officeart/2005/8/layout/chevron1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94DB5A73-3559-45B9-9601-82C91BB1E60F}" type="presParOf" srcId="{3D3F1610-0985-4949-93C1-95DD4E75142D}" destId="{5D7C883A-0C52-4000-99E4-5BE83ACD5121}" srcOrd="0" destOrd="0" presId="urn:microsoft.com/office/officeart/2005/8/layout/chevron1"/>
    <dgm:cxn modelId="{C51B6830-53C6-4664-B4C4-2D1D9D08B621}" type="presParOf" srcId="{3D3F1610-0985-4949-93C1-95DD4E75142D}" destId="{8ADBE57B-7CD5-4E17-8B5C-829FD914D02D}" srcOrd="1" destOrd="0" presId="urn:microsoft.com/office/officeart/2005/8/layout/chevron1"/>
    <dgm:cxn modelId="{C54020C1-5378-4643-A6C9-8FEA3C84142C}" type="presParOf" srcId="{3D3F1610-0985-4949-93C1-95DD4E75142D}" destId="{D39F690A-DDE6-450D-B642-002084003157}" srcOrd="2" destOrd="0" presId="urn:microsoft.com/office/officeart/2005/8/layout/chevron1"/>
    <dgm:cxn modelId="{6CC2CC43-C27B-4800-AFF9-0A87FEE8BE6A}" type="presParOf" srcId="{3D3F1610-0985-4949-93C1-95DD4E75142D}" destId="{5DEDA7EF-D53B-41CA-8157-FFA9DD3739B7}" srcOrd="3" destOrd="0" presId="urn:microsoft.com/office/officeart/2005/8/layout/chevron1"/>
    <dgm:cxn modelId="{27B5ED36-2859-497C-9478-E848706F6E19}" type="presParOf" srcId="{3D3F1610-0985-4949-93C1-95DD4E75142D}" destId="{3132565A-4599-4484-A01B-05AA72728272}" srcOrd="4" destOrd="0" presId="urn:microsoft.com/office/officeart/2005/8/layout/chevron1"/>
    <dgm:cxn modelId="{99822E8B-5CD4-4336-9B8A-DBD38FA1878A}" type="presParOf" srcId="{3D3F1610-0985-4949-93C1-95DD4E75142D}" destId="{BC699FB8-A421-4E07-9F67-D5877B7E0EF0}" srcOrd="5" destOrd="0" presId="urn:microsoft.com/office/officeart/2005/8/layout/chevron1"/>
    <dgm:cxn modelId="{1046D893-412D-4927-B81F-05BE9ACF0870}" type="presParOf" srcId="{3D3F1610-0985-4949-93C1-95DD4E75142D}" destId="{DDC6B8A5-76F9-4734-A421-2DE6BAEC7105}" srcOrd="6" destOrd="0" presId="urn:microsoft.com/office/officeart/2005/8/layout/chevron1"/>
    <dgm:cxn modelId="{3A6A6A1A-F4C8-4D62-ACDD-E3AE74A2B5D0}" type="presParOf" srcId="{3D3F1610-0985-4949-93C1-95DD4E75142D}" destId="{82414C1B-8C24-4715-A391-B5A2F65A5D8B}" srcOrd="7" destOrd="0" presId="urn:microsoft.com/office/officeart/2005/8/layout/chevron1"/>
    <dgm:cxn modelId="{EFDAB31A-81A4-474B-8AEB-965238ABBA94}" type="presParOf" srcId="{3D3F1610-0985-4949-93C1-95DD4E75142D}" destId="{51084CF8-10A7-4FBC-A497-207B09666B55}" srcOrd="8" destOrd="0" presId="urn:microsoft.com/office/officeart/2005/8/layout/chevron1"/>
    <dgm:cxn modelId="{3BBD6CAD-1854-4776-8067-2DE08BB33D0C}" type="presParOf" srcId="{3D3F1610-0985-4949-93C1-95DD4E75142D}" destId="{411AC83B-13F8-46DB-ABE7-D2CB039D04A8}" srcOrd="9" destOrd="0" presId="urn:microsoft.com/office/officeart/2005/8/layout/chevron1"/>
    <dgm:cxn modelId="{C9EBA635-2728-4351-B10B-E73F65B24FDA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B58D12-CC94-46BC-9A8E-98F0692097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1BE5999-12BA-4E1B-87AA-731F87F33CF3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Introduction</a:t>
          </a:r>
          <a:endParaRPr lang="en-US" sz="1200" b="1" dirty="0">
            <a:solidFill>
              <a:schemeClr val="tx1"/>
            </a:solidFill>
          </a:endParaRPr>
        </a:p>
      </dgm:t>
    </dgm:pt>
    <dgm:pt modelId="{D5C4DE43-3FF6-411C-A6BC-F352DE63039E}" type="parTrans" cxnId="{E3B1D9E0-1220-48A7-9BB6-7A2CEBC47AD6}">
      <dgm:prSet/>
      <dgm:spPr/>
      <dgm:t>
        <a:bodyPr/>
        <a:lstStyle/>
        <a:p>
          <a:endParaRPr lang="en-US"/>
        </a:p>
      </dgm:t>
    </dgm:pt>
    <dgm:pt modelId="{4E28F220-8AFA-4B21-B14B-EB3411BAA431}" type="sibTrans" cxnId="{E3B1D9E0-1220-48A7-9BB6-7A2CEBC47AD6}">
      <dgm:prSet/>
      <dgm:spPr/>
      <dgm:t>
        <a:bodyPr/>
        <a:lstStyle/>
        <a:p>
          <a:endParaRPr lang="en-US"/>
        </a:p>
      </dgm:t>
    </dgm:pt>
    <dgm:pt modelId="{B348C164-0963-4FE8-837B-8A4FD52E374B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100" b="1">
              <a:solidFill>
                <a:schemeClr val="tx1"/>
              </a:solidFill>
            </a:rPr>
            <a:t>Project Methodology</a:t>
          </a:r>
          <a:endParaRPr lang="en-US" sz="1100" b="1" dirty="0">
            <a:solidFill>
              <a:schemeClr val="tx1"/>
            </a:solidFill>
          </a:endParaRPr>
        </a:p>
      </dgm:t>
    </dgm:pt>
    <dgm:pt modelId="{5F17ECE9-1205-4C06-B222-E444806C3BEE}" type="parTrans" cxnId="{446259BB-938F-4E51-BEB8-A6B96EDAACE1}">
      <dgm:prSet/>
      <dgm:spPr/>
      <dgm:t>
        <a:bodyPr/>
        <a:lstStyle/>
        <a:p>
          <a:endParaRPr lang="en-US"/>
        </a:p>
      </dgm:t>
    </dgm:pt>
    <dgm:pt modelId="{B96DFE7E-DAEF-4E7B-9F4F-387C7AD1A6F5}" type="sibTrans" cxnId="{446259BB-938F-4E51-BEB8-A6B96EDAACE1}">
      <dgm:prSet/>
      <dgm:spPr/>
      <dgm:t>
        <a:bodyPr/>
        <a:lstStyle/>
        <a:p>
          <a:endParaRPr lang="en-US"/>
        </a:p>
      </dgm:t>
    </dgm:pt>
    <dgm:pt modelId="{C08BE88B-A308-4B95-BA74-43EA43BC7FD5}">
      <dgm:prSet phldrT="[Text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Conclusion</a:t>
          </a:r>
          <a:endParaRPr lang="en-US" sz="1200" b="1" dirty="0">
            <a:solidFill>
              <a:schemeClr val="tx1"/>
            </a:solidFill>
          </a:endParaRPr>
        </a:p>
      </dgm:t>
    </dgm:pt>
    <dgm:pt modelId="{1DAEDFA0-68A6-456D-A2DC-F3AEC91CCEBA}" type="parTrans" cxnId="{0DA65E12-7E2F-47EA-824F-C22DAE39A51D}">
      <dgm:prSet/>
      <dgm:spPr/>
      <dgm:t>
        <a:bodyPr/>
        <a:lstStyle/>
        <a:p>
          <a:endParaRPr lang="en-US"/>
        </a:p>
      </dgm:t>
    </dgm:pt>
    <dgm:pt modelId="{2BC1F91A-69E6-49A5-8A42-D32BD5A491E7}" type="sibTrans" cxnId="{0DA65E12-7E2F-47EA-824F-C22DAE39A51D}">
      <dgm:prSet/>
      <dgm:spPr/>
      <dgm:t>
        <a:bodyPr/>
        <a:lstStyle/>
        <a:p>
          <a:endParaRPr lang="en-US"/>
        </a:p>
      </dgm:t>
    </dgm:pt>
    <dgm:pt modelId="{E7BA5F40-7F82-4EC3-91FF-6EEBA8397997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>
                  <a:lumMod val="95000"/>
                </a:schemeClr>
              </a:solidFill>
            </a:rPr>
            <a:t>Main Question and Project Objectives</a:t>
          </a:r>
          <a:endParaRPr lang="en-US" sz="1200" b="1" dirty="0">
            <a:solidFill>
              <a:schemeClr val="tx1">
                <a:lumMod val="95000"/>
              </a:schemeClr>
            </a:solidFill>
          </a:endParaRPr>
        </a:p>
      </dgm:t>
    </dgm:pt>
    <dgm:pt modelId="{CA6419A4-86CA-4572-9A64-EB6C4C17CA5D}" type="parTrans" cxnId="{3AC5AE8A-D61B-4F50-ACB9-BA7D243352E7}">
      <dgm:prSet/>
      <dgm:spPr/>
      <dgm:t>
        <a:bodyPr/>
        <a:lstStyle/>
        <a:p>
          <a:endParaRPr lang="en-US"/>
        </a:p>
      </dgm:t>
    </dgm:pt>
    <dgm:pt modelId="{11532C80-89C6-44E6-AFD7-F12A34761300}" type="sibTrans" cxnId="{3AC5AE8A-D61B-4F50-ACB9-BA7D243352E7}">
      <dgm:prSet/>
      <dgm:spPr/>
      <dgm:t>
        <a:bodyPr/>
        <a:lstStyle/>
        <a:p>
          <a:endParaRPr lang="en-US"/>
        </a:p>
      </dgm:t>
    </dgm:pt>
    <dgm:pt modelId="{C861440B-0FD0-4C43-94F9-78C6D4AF3243}">
      <dgm:prSet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bg1"/>
              </a:solidFill>
            </a:rPr>
            <a:t>Output</a:t>
          </a:r>
          <a:endParaRPr lang="en-US" sz="1200" b="1" dirty="0">
            <a:solidFill>
              <a:schemeClr val="bg1"/>
            </a:solidFill>
          </a:endParaRPr>
        </a:p>
      </dgm:t>
    </dgm:pt>
    <dgm:pt modelId="{3ED8F593-182A-4424-843D-BB169C91067F}" type="parTrans" cxnId="{A601057E-7190-49B0-B6C0-4C445CF3518F}">
      <dgm:prSet/>
      <dgm:spPr/>
      <dgm:t>
        <a:bodyPr/>
        <a:lstStyle/>
        <a:p>
          <a:endParaRPr lang="en-US"/>
        </a:p>
      </dgm:t>
    </dgm:pt>
    <dgm:pt modelId="{C44505E5-02CA-4F5D-9FA5-AF7C9326194C}" type="sibTrans" cxnId="{A601057E-7190-49B0-B6C0-4C445CF3518F}">
      <dgm:prSet/>
      <dgm:spPr/>
      <dgm:t>
        <a:bodyPr/>
        <a:lstStyle/>
        <a:p>
          <a:endParaRPr lang="en-US"/>
        </a:p>
      </dgm:t>
    </dgm:pt>
    <dgm:pt modelId="{9D61A007-C18A-4AD0-AA5E-E24CBB2DDA30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sz="1200" b="1">
              <a:solidFill>
                <a:schemeClr val="tx1"/>
              </a:solidFill>
            </a:rPr>
            <a:t>Limitation and Recommendation</a:t>
          </a:r>
          <a:endParaRPr lang="en-US" sz="1200" b="1" dirty="0">
            <a:solidFill>
              <a:schemeClr val="tx1"/>
            </a:solidFill>
          </a:endParaRPr>
        </a:p>
      </dgm:t>
    </dgm:pt>
    <dgm:pt modelId="{0ED59894-4225-4EC8-8BC3-4114C149CF31}" type="parTrans" cxnId="{F2D8C4DE-572E-4CA3-B35A-CA7985217F6A}">
      <dgm:prSet/>
      <dgm:spPr/>
      <dgm:t>
        <a:bodyPr/>
        <a:lstStyle/>
        <a:p>
          <a:endParaRPr lang="en-US"/>
        </a:p>
      </dgm:t>
    </dgm:pt>
    <dgm:pt modelId="{4C35FBE6-7262-4D0E-A353-72BF79D29D25}" type="sibTrans" cxnId="{F2D8C4DE-572E-4CA3-B35A-CA7985217F6A}">
      <dgm:prSet/>
      <dgm:spPr/>
      <dgm:t>
        <a:bodyPr/>
        <a:lstStyle/>
        <a:p>
          <a:endParaRPr lang="en-US"/>
        </a:p>
      </dgm:t>
    </dgm:pt>
    <dgm:pt modelId="{3D3F1610-0985-4949-93C1-95DD4E75142D}" type="pres">
      <dgm:prSet presAssocID="{FBB58D12-CC94-46BC-9A8E-98F069209726}" presName="Name0" presStyleCnt="0">
        <dgm:presLayoutVars>
          <dgm:dir/>
          <dgm:animLvl val="lvl"/>
          <dgm:resizeHandles val="exact"/>
        </dgm:presLayoutVars>
      </dgm:prSet>
      <dgm:spPr/>
    </dgm:pt>
    <dgm:pt modelId="{5D7C883A-0C52-4000-99E4-5BE83ACD5121}" type="pres">
      <dgm:prSet presAssocID="{91BE5999-12BA-4E1B-87AA-731F87F33CF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ADBE57B-7CD5-4E17-8B5C-829FD914D02D}" type="pres">
      <dgm:prSet presAssocID="{4E28F220-8AFA-4B21-B14B-EB3411BAA431}" presName="parTxOnlySpace" presStyleCnt="0"/>
      <dgm:spPr/>
    </dgm:pt>
    <dgm:pt modelId="{D39F690A-DDE6-450D-B642-002084003157}" type="pres">
      <dgm:prSet presAssocID="{E7BA5F40-7F82-4EC3-91FF-6EEBA839799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DEDA7EF-D53B-41CA-8157-FFA9DD3739B7}" type="pres">
      <dgm:prSet presAssocID="{11532C80-89C6-44E6-AFD7-F12A34761300}" presName="parTxOnlySpace" presStyleCnt="0"/>
      <dgm:spPr/>
    </dgm:pt>
    <dgm:pt modelId="{3132565A-4599-4484-A01B-05AA72728272}" type="pres">
      <dgm:prSet presAssocID="{B348C164-0963-4FE8-837B-8A4FD52E374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C699FB8-A421-4E07-9F67-D5877B7E0EF0}" type="pres">
      <dgm:prSet presAssocID="{B96DFE7E-DAEF-4E7B-9F4F-387C7AD1A6F5}" presName="parTxOnlySpace" presStyleCnt="0"/>
      <dgm:spPr/>
    </dgm:pt>
    <dgm:pt modelId="{DDC6B8A5-76F9-4734-A421-2DE6BAEC7105}" type="pres">
      <dgm:prSet presAssocID="{C861440B-0FD0-4C43-94F9-78C6D4AF324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2414C1B-8C24-4715-A391-B5A2F65A5D8B}" type="pres">
      <dgm:prSet presAssocID="{C44505E5-02CA-4F5D-9FA5-AF7C9326194C}" presName="parTxOnlySpace" presStyleCnt="0"/>
      <dgm:spPr/>
    </dgm:pt>
    <dgm:pt modelId="{51084CF8-10A7-4FBC-A497-207B09666B55}" type="pres">
      <dgm:prSet presAssocID="{C08BE88B-A308-4B95-BA74-43EA43BC7FD5}" presName="parTxOnly" presStyleLbl="node1" presStyleIdx="4" presStyleCnt="6" custLinFactNeighborX="-2003" custLinFactNeighborY="0">
        <dgm:presLayoutVars>
          <dgm:chMax val="0"/>
          <dgm:chPref val="0"/>
          <dgm:bulletEnabled val="1"/>
        </dgm:presLayoutVars>
      </dgm:prSet>
      <dgm:spPr/>
    </dgm:pt>
    <dgm:pt modelId="{411AC83B-13F8-46DB-ABE7-D2CB039D04A8}" type="pres">
      <dgm:prSet presAssocID="{2BC1F91A-69E6-49A5-8A42-D32BD5A491E7}" presName="parTxOnlySpace" presStyleCnt="0"/>
      <dgm:spPr/>
    </dgm:pt>
    <dgm:pt modelId="{198BCEF1-D33F-4E7A-AA32-BDF686A6A4B7}" type="pres">
      <dgm:prSet presAssocID="{9D61A007-C18A-4AD0-AA5E-E24CBB2DDA3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DA65E12-7E2F-47EA-824F-C22DAE39A51D}" srcId="{FBB58D12-CC94-46BC-9A8E-98F069209726}" destId="{C08BE88B-A308-4B95-BA74-43EA43BC7FD5}" srcOrd="4" destOrd="0" parTransId="{1DAEDFA0-68A6-456D-A2DC-F3AEC91CCEBA}" sibTransId="{2BC1F91A-69E6-49A5-8A42-D32BD5A491E7}"/>
    <dgm:cxn modelId="{35359118-45A5-44F2-87FB-6BC9027A10F7}" type="presOf" srcId="{FBB58D12-CC94-46BC-9A8E-98F069209726}" destId="{3D3F1610-0985-4949-93C1-95DD4E75142D}" srcOrd="0" destOrd="0" presId="urn:microsoft.com/office/officeart/2005/8/layout/chevron1"/>
    <dgm:cxn modelId="{CFA1131A-0B7B-48DC-B1F9-334C3C37E4E8}" type="presOf" srcId="{C08BE88B-A308-4B95-BA74-43EA43BC7FD5}" destId="{51084CF8-10A7-4FBC-A497-207B09666B55}" srcOrd="0" destOrd="0" presId="urn:microsoft.com/office/officeart/2005/8/layout/chevron1"/>
    <dgm:cxn modelId="{268DDF7B-C6F4-4436-A851-E4F9BAAE3DDB}" type="presOf" srcId="{91BE5999-12BA-4E1B-87AA-731F87F33CF3}" destId="{5D7C883A-0C52-4000-99E4-5BE83ACD5121}" srcOrd="0" destOrd="0" presId="urn:microsoft.com/office/officeart/2005/8/layout/chevron1"/>
    <dgm:cxn modelId="{A601057E-7190-49B0-B6C0-4C445CF3518F}" srcId="{FBB58D12-CC94-46BC-9A8E-98F069209726}" destId="{C861440B-0FD0-4C43-94F9-78C6D4AF3243}" srcOrd="3" destOrd="0" parTransId="{3ED8F593-182A-4424-843D-BB169C91067F}" sibTransId="{C44505E5-02CA-4F5D-9FA5-AF7C9326194C}"/>
    <dgm:cxn modelId="{3AC5AE8A-D61B-4F50-ACB9-BA7D243352E7}" srcId="{FBB58D12-CC94-46BC-9A8E-98F069209726}" destId="{E7BA5F40-7F82-4EC3-91FF-6EEBA8397997}" srcOrd="1" destOrd="0" parTransId="{CA6419A4-86CA-4572-9A64-EB6C4C17CA5D}" sibTransId="{11532C80-89C6-44E6-AFD7-F12A34761300}"/>
    <dgm:cxn modelId="{0BE9279E-95A3-4AE7-A310-C69B5854034F}" type="presOf" srcId="{9D61A007-C18A-4AD0-AA5E-E24CBB2DDA30}" destId="{198BCEF1-D33F-4E7A-AA32-BDF686A6A4B7}" srcOrd="0" destOrd="0" presId="urn:microsoft.com/office/officeart/2005/8/layout/chevron1"/>
    <dgm:cxn modelId="{32D09CAE-2064-473A-888A-A05A62BB18DE}" type="presOf" srcId="{E7BA5F40-7F82-4EC3-91FF-6EEBA8397997}" destId="{D39F690A-DDE6-450D-B642-002084003157}" srcOrd="0" destOrd="0" presId="urn:microsoft.com/office/officeart/2005/8/layout/chevron1"/>
    <dgm:cxn modelId="{446259BB-938F-4E51-BEB8-A6B96EDAACE1}" srcId="{FBB58D12-CC94-46BC-9A8E-98F069209726}" destId="{B348C164-0963-4FE8-837B-8A4FD52E374B}" srcOrd="2" destOrd="0" parTransId="{5F17ECE9-1205-4C06-B222-E444806C3BEE}" sibTransId="{B96DFE7E-DAEF-4E7B-9F4F-387C7AD1A6F5}"/>
    <dgm:cxn modelId="{ABDD26D8-338F-48A8-A0D2-8CFB50CFE3FF}" type="presOf" srcId="{B348C164-0963-4FE8-837B-8A4FD52E374B}" destId="{3132565A-4599-4484-A01B-05AA72728272}" srcOrd="0" destOrd="0" presId="urn:microsoft.com/office/officeart/2005/8/layout/chevron1"/>
    <dgm:cxn modelId="{F2D8C4DE-572E-4CA3-B35A-CA7985217F6A}" srcId="{FBB58D12-CC94-46BC-9A8E-98F069209726}" destId="{9D61A007-C18A-4AD0-AA5E-E24CBB2DDA30}" srcOrd="5" destOrd="0" parTransId="{0ED59894-4225-4EC8-8BC3-4114C149CF31}" sibTransId="{4C35FBE6-7262-4D0E-A353-72BF79D29D25}"/>
    <dgm:cxn modelId="{1EBAC1E0-3A86-4C05-9BD7-BFE7B343F011}" type="presOf" srcId="{C861440B-0FD0-4C43-94F9-78C6D4AF3243}" destId="{DDC6B8A5-76F9-4734-A421-2DE6BAEC7105}" srcOrd="0" destOrd="0" presId="urn:microsoft.com/office/officeart/2005/8/layout/chevron1"/>
    <dgm:cxn modelId="{E3B1D9E0-1220-48A7-9BB6-7A2CEBC47AD6}" srcId="{FBB58D12-CC94-46BC-9A8E-98F069209726}" destId="{91BE5999-12BA-4E1B-87AA-731F87F33CF3}" srcOrd="0" destOrd="0" parTransId="{D5C4DE43-3FF6-411C-A6BC-F352DE63039E}" sibTransId="{4E28F220-8AFA-4B21-B14B-EB3411BAA431}"/>
    <dgm:cxn modelId="{C90517D6-F152-46FA-AF7A-0051ABFFE23E}" type="presParOf" srcId="{3D3F1610-0985-4949-93C1-95DD4E75142D}" destId="{5D7C883A-0C52-4000-99E4-5BE83ACD5121}" srcOrd="0" destOrd="0" presId="urn:microsoft.com/office/officeart/2005/8/layout/chevron1"/>
    <dgm:cxn modelId="{0F7B8D13-76F9-41F8-8CF4-23C79D7B1210}" type="presParOf" srcId="{3D3F1610-0985-4949-93C1-95DD4E75142D}" destId="{8ADBE57B-7CD5-4E17-8B5C-829FD914D02D}" srcOrd="1" destOrd="0" presId="urn:microsoft.com/office/officeart/2005/8/layout/chevron1"/>
    <dgm:cxn modelId="{A5FF844A-0E23-4DC1-99AC-D5BAF42A2FFF}" type="presParOf" srcId="{3D3F1610-0985-4949-93C1-95DD4E75142D}" destId="{D39F690A-DDE6-450D-B642-002084003157}" srcOrd="2" destOrd="0" presId="urn:microsoft.com/office/officeart/2005/8/layout/chevron1"/>
    <dgm:cxn modelId="{056F3996-ADEF-40CB-AE87-83329A585640}" type="presParOf" srcId="{3D3F1610-0985-4949-93C1-95DD4E75142D}" destId="{5DEDA7EF-D53B-41CA-8157-FFA9DD3739B7}" srcOrd="3" destOrd="0" presId="urn:microsoft.com/office/officeart/2005/8/layout/chevron1"/>
    <dgm:cxn modelId="{0CA066CC-E566-4B93-80B1-40011A5D6C7D}" type="presParOf" srcId="{3D3F1610-0985-4949-93C1-95DD4E75142D}" destId="{3132565A-4599-4484-A01B-05AA72728272}" srcOrd="4" destOrd="0" presId="urn:microsoft.com/office/officeart/2005/8/layout/chevron1"/>
    <dgm:cxn modelId="{A27AA495-B90E-4AF6-B2F4-327A3BD018CC}" type="presParOf" srcId="{3D3F1610-0985-4949-93C1-95DD4E75142D}" destId="{BC699FB8-A421-4E07-9F67-D5877B7E0EF0}" srcOrd="5" destOrd="0" presId="urn:microsoft.com/office/officeart/2005/8/layout/chevron1"/>
    <dgm:cxn modelId="{3EB516B2-D108-4F7A-B0D6-F8A7F47802F2}" type="presParOf" srcId="{3D3F1610-0985-4949-93C1-95DD4E75142D}" destId="{DDC6B8A5-76F9-4734-A421-2DE6BAEC7105}" srcOrd="6" destOrd="0" presId="urn:microsoft.com/office/officeart/2005/8/layout/chevron1"/>
    <dgm:cxn modelId="{5AC58BCB-C8D6-4497-8027-9EF167AB4054}" type="presParOf" srcId="{3D3F1610-0985-4949-93C1-95DD4E75142D}" destId="{82414C1B-8C24-4715-A391-B5A2F65A5D8B}" srcOrd="7" destOrd="0" presId="urn:microsoft.com/office/officeart/2005/8/layout/chevron1"/>
    <dgm:cxn modelId="{11E6BBEB-FA42-47F1-B569-B50E7EF6865F}" type="presParOf" srcId="{3D3F1610-0985-4949-93C1-95DD4E75142D}" destId="{51084CF8-10A7-4FBC-A497-207B09666B55}" srcOrd="8" destOrd="0" presId="urn:microsoft.com/office/officeart/2005/8/layout/chevron1"/>
    <dgm:cxn modelId="{93E5B9A4-8725-461A-B991-9919789110D8}" type="presParOf" srcId="{3D3F1610-0985-4949-93C1-95DD4E75142D}" destId="{411AC83B-13F8-46DB-ABE7-D2CB039D04A8}" srcOrd="9" destOrd="0" presId="urn:microsoft.com/office/officeart/2005/8/layout/chevron1"/>
    <dgm:cxn modelId="{2B819641-A764-4348-BB61-823E97C04E44}" type="presParOf" srcId="{3D3F1610-0985-4949-93C1-95DD4E75142D}" destId="{198BCEF1-D33F-4E7A-AA32-BDF686A6A4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56" y="715606"/>
          <a:ext cx="1657905" cy="663162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Introduction</a:t>
          </a:r>
        </a:p>
      </dsp:txBody>
      <dsp:txXfrm>
        <a:off x="336037" y="715606"/>
        <a:ext cx="994743" cy="663162"/>
      </dsp:txXfrm>
    </dsp:sp>
    <dsp:sp modelId="{D39F690A-DDE6-450D-B642-002084003157}">
      <dsp:nvSpPr>
        <dsp:cNvPr id="0" name=""/>
        <dsp:cNvSpPr/>
      </dsp:nvSpPr>
      <dsp:spPr>
        <a:xfrm>
          <a:off x="1496571" y="715606"/>
          <a:ext cx="1657905" cy="6631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Main Question and Project Objectives</a:t>
          </a:r>
        </a:p>
      </dsp:txBody>
      <dsp:txXfrm>
        <a:off x="1828152" y="715606"/>
        <a:ext cx="994743" cy="663162"/>
      </dsp:txXfrm>
    </dsp:sp>
    <dsp:sp modelId="{3132565A-4599-4484-A01B-05AA72728272}">
      <dsp:nvSpPr>
        <dsp:cNvPr id="0" name=""/>
        <dsp:cNvSpPr/>
      </dsp:nvSpPr>
      <dsp:spPr>
        <a:xfrm>
          <a:off x="2988686" y="715606"/>
          <a:ext cx="1657905" cy="6631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20267" y="715606"/>
        <a:ext cx="994743" cy="663162"/>
      </dsp:txXfrm>
    </dsp:sp>
    <dsp:sp modelId="{DDC6B8A5-76F9-4734-A421-2DE6BAEC7105}">
      <dsp:nvSpPr>
        <dsp:cNvPr id="0" name=""/>
        <dsp:cNvSpPr/>
      </dsp:nvSpPr>
      <dsp:spPr>
        <a:xfrm>
          <a:off x="4480800" y="715606"/>
          <a:ext cx="1657905" cy="6631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Output</a:t>
          </a:r>
        </a:p>
      </dsp:txBody>
      <dsp:txXfrm>
        <a:off x="4812381" y="715606"/>
        <a:ext cx="994743" cy="663162"/>
      </dsp:txXfrm>
    </dsp:sp>
    <dsp:sp modelId="{51084CF8-10A7-4FBC-A497-207B09666B55}">
      <dsp:nvSpPr>
        <dsp:cNvPr id="0" name=""/>
        <dsp:cNvSpPr/>
      </dsp:nvSpPr>
      <dsp:spPr>
        <a:xfrm>
          <a:off x="5969594" y="715606"/>
          <a:ext cx="1657905" cy="6631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301175" y="715606"/>
        <a:ext cx="994743" cy="663162"/>
      </dsp:txXfrm>
    </dsp:sp>
    <dsp:sp modelId="{198BCEF1-D33F-4E7A-AA32-BDF686A6A4B7}">
      <dsp:nvSpPr>
        <dsp:cNvPr id="0" name=""/>
        <dsp:cNvSpPr/>
      </dsp:nvSpPr>
      <dsp:spPr>
        <a:xfrm>
          <a:off x="7465030" y="715606"/>
          <a:ext cx="1657905" cy="6631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96611" y="715606"/>
        <a:ext cx="994743" cy="6631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Introduction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  <a:endParaRPr lang="en-US" sz="12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</a:rPr>
            <a:t>Project Methodology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Output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Conclusion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Limitation and Recommendation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7769907" y="1109897"/>
        <a:ext cx="991336" cy="660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Introduction</a:t>
          </a: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Project Methodology</a:t>
          </a: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Output</a:t>
          </a: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Conclusion</a:t>
          </a: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Limitation and Recommendation</a:t>
          </a:r>
        </a:p>
      </dsp:txBody>
      <dsp:txXfrm>
        <a:off x="7769907" y="1109897"/>
        <a:ext cx="991336" cy="660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C883A-0C52-4000-99E4-5BE83ACD5121}">
      <dsp:nvSpPr>
        <dsp:cNvPr id="0" name=""/>
        <dsp:cNvSpPr/>
      </dsp:nvSpPr>
      <dsp:spPr>
        <a:xfrm>
          <a:off x="4441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Introduction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34886" y="1109897"/>
        <a:ext cx="991336" cy="660890"/>
      </dsp:txXfrm>
    </dsp:sp>
    <dsp:sp modelId="{D39F690A-DDE6-450D-B642-002084003157}">
      <dsp:nvSpPr>
        <dsp:cNvPr id="0" name=""/>
        <dsp:cNvSpPr/>
      </dsp:nvSpPr>
      <dsp:spPr>
        <a:xfrm>
          <a:off x="1491445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>
                  <a:lumMod val="95000"/>
                </a:schemeClr>
              </a:solidFill>
            </a:rPr>
            <a:t>Main Question and Project Objectives</a:t>
          </a:r>
          <a:endParaRPr lang="en-US" sz="12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1821890" y="1109897"/>
        <a:ext cx="991336" cy="660890"/>
      </dsp:txXfrm>
    </dsp:sp>
    <dsp:sp modelId="{3132565A-4599-4484-A01B-05AA72728272}">
      <dsp:nvSpPr>
        <dsp:cNvPr id="0" name=""/>
        <dsp:cNvSpPr/>
      </dsp:nvSpPr>
      <dsp:spPr>
        <a:xfrm>
          <a:off x="2978449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tx1"/>
              </a:solidFill>
            </a:rPr>
            <a:t>Project Methodology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308894" y="1109897"/>
        <a:ext cx="991336" cy="660890"/>
      </dsp:txXfrm>
    </dsp:sp>
    <dsp:sp modelId="{DDC6B8A5-76F9-4734-A421-2DE6BAEC7105}">
      <dsp:nvSpPr>
        <dsp:cNvPr id="0" name=""/>
        <dsp:cNvSpPr/>
      </dsp:nvSpPr>
      <dsp:spPr>
        <a:xfrm>
          <a:off x="4465454" y="1109897"/>
          <a:ext cx="1652226" cy="660890"/>
        </a:xfrm>
        <a:prstGeom prst="chevron">
          <a:avLst/>
        </a:prstGeom>
        <a:solidFill>
          <a:schemeClr val="accent2">
            <a:lumMod val="75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/>
              </a:solidFill>
            </a:rPr>
            <a:t>Output</a:t>
          </a:r>
          <a:endParaRPr lang="en-US" sz="1200" b="1" kern="1200" dirty="0">
            <a:solidFill>
              <a:schemeClr val="bg1"/>
            </a:solidFill>
          </a:endParaRPr>
        </a:p>
      </dsp:txBody>
      <dsp:txXfrm>
        <a:off x="4795899" y="1109897"/>
        <a:ext cx="991336" cy="660890"/>
      </dsp:txXfrm>
    </dsp:sp>
    <dsp:sp modelId="{51084CF8-10A7-4FBC-A497-207B09666B55}">
      <dsp:nvSpPr>
        <dsp:cNvPr id="0" name=""/>
        <dsp:cNvSpPr/>
      </dsp:nvSpPr>
      <dsp:spPr>
        <a:xfrm>
          <a:off x="5949148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Conclusion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6279593" y="1109897"/>
        <a:ext cx="991336" cy="660890"/>
      </dsp:txXfrm>
    </dsp:sp>
    <dsp:sp modelId="{198BCEF1-D33F-4E7A-AA32-BDF686A6A4B7}">
      <dsp:nvSpPr>
        <dsp:cNvPr id="0" name=""/>
        <dsp:cNvSpPr/>
      </dsp:nvSpPr>
      <dsp:spPr>
        <a:xfrm>
          <a:off x="7439462" y="1109897"/>
          <a:ext cx="1652226" cy="660890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Limitation and Recommendation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7769907" y="1109897"/>
        <a:ext cx="991336" cy="660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819E-5913-4994-A6BE-75BC60B0C422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DBE3-AA4C-44C3-BEF0-DBCC4EC7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 world has experience multiple pandemics throughout its history. The recent one is COVID 19</a:t>
            </a:r>
          </a:p>
          <a:p>
            <a:r>
              <a:rPr lang="en-US" dirty="0"/>
              <a:t>-Starting of early this year, it started in Wuhan and China. 3 months later, no one  have predicted that it reaches almost all countries </a:t>
            </a:r>
          </a:p>
          <a:p>
            <a:r>
              <a:rPr lang="en-US" dirty="0"/>
              <a:t>-Every country is affected, but every country has different preparedness for this pandemic. One of the most crucial criteria is the healthcare facility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use source data from </a:t>
            </a:r>
            <a:r>
              <a:rPr lang="en-US" dirty="0" err="1"/>
              <a:t>worldometer</a:t>
            </a:r>
            <a:r>
              <a:rPr lang="en-US" dirty="0"/>
              <a:t>, World Bank, John Hopkins University</a:t>
            </a:r>
          </a:p>
          <a:p>
            <a:r>
              <a:rPr lang="en-US" dirty="0"/>
              <a:t>-From this data source, we use to plot several graphs to see different relationships and to predict the growth rate</a:t>
            </a:r>
          </a:p>
          <a:p>
            <a:r>
              <a:rPr lang="en-US" dirty="0"/>
              <a:t>-From there, we derive our analysis and 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is the growth rate for selected countries. China and South Korea started to plateau </a:t>
            </a:r>
          </a:p>
          <a:p>
            <a:r>
              <a:rPr lang="en-US" dirty="0"/>
              <a:t>-Italy still has steep growth </a:t>
            </a:r>
          </a:p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Explain x, y axis </a:t>
            </a:r>
          </a:p>
          <a:p>
            <a:r>
              <a:rPr lang="en-US" dirty="0"/>
              <a:t>Blue is the plot of actual data set </a:t>
            </a:r>
          </a:p>
          <a:p>
            <a:r>
              <a:rPr lang="en-US" dirty="0"/>
              <a:t>Orange is for the exponential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number of hospital bed in selected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2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5DBE3-AA4C-44C3-BEF0-DBCC4EC701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63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6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4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63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1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8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469" y="2123539"/>
            <a:ext cx="6651381" cy="999601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/>
              <a:t>Covid</a:t>
            </a:r>
            <a:r>
              <a:rPr lang="en-US" sz="4400" dirty="0"/>
              <a:t> –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567" y="2924420"/>
            <a:ext cx="9991852" cy="8114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Who will suffer the most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096DC7-4150-4C5C-82AB-3AE3035DAEE6}"/>
              </a:ext>
            </a:extLst>
          </p:cNvPr>
          <p:cNvSpPr txBox="1">
            <a:spLocks/>
          </p:cNvSpPr>
          <p:nvPr/>
        </p:nvSpPr>
        <p:spPr>
          <a:xfrm>
            <a:off x="1083246" y="5765314"/>
            <a:ext cx="11487150" cy="1316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Norman Gwinn | </a:t>
            </a:r>
            <a:r>
              <a:rPr lang="en-US" sz="2400" dirty="0" err="1"/>
              <a:t>Panarat</a:t>
            </a:r>
            <a:r>
              <a:rPr lang="en-US" sz="2400" dirty="0"/>
              <a:t> Duke | Michael </a:t>
            </a:r>
            <a:r>
              <a:rPr lang="en-US" sz="2400" dirty="0" err="1"/>
              <a:t>Heitmann</a:t>
            </a:r>
            <a:r>
              <a:rPr lang="en-US" sz="2400" dirty="0"/>
              <a:t> | Gini Arimbi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CDF8E-D6C1-484C-B435-52896C4A61CC}"/>
              </a:ext>
            </a:extLst>
          </p:cNvPr>
          <p:cNvSpPr/>
          <p:nvPr/>
        </p:nvSpPr>
        <p:spPr>
          <a:xfrm>
            <a:off x="1152398" y="5219208"/>
            <a:ext cx="200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1  - Project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C98DE-9298-40B0-9240-D48C75FFFB49}"/>
              </a:ext>
            </a:extLst>
          </p:cNvPr>
          <p:cNvSpPr txBox="1">
            <a:spLocks/>
          </p:cNvSpPr>
          <p:nvPr/>
        </p:nvSpPr>
        <p:spPr>
          <a:xfrm>
            <a:off x="1187567" y="315031"/>
            <a:ext cx="10165373" cy="391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Rice university Data analytics </a:t>
            </a:r>
            <a:r>
              <a:rPr lang="en-US" sz="1800" dirty="0" err="1"/>
              <a:t>bootcamP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8441-8170-4973-8484-23C2D6DE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1" y="83527"/>
            <a:ext cx="904095" cy="10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F0F288-E2F1-4208-B5F0-1A656FED7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45760"/>
              </p:ext>
            </p:extLst>
          </p:nvPr>
        </p:nvGraphicFramePr>
        <p:xfrm>
          <a:off x="2753947" y="4937482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085C0F-ECE4-4A2F-B554-1EDA52BE6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01" y="376444"/>
            <a:ext cx="8855002" cy="521017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E34F5D9-017D-4679-8018-DFC62CDF6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4803" y="1081640"/>
            <a:ext cx="2540696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Looking to model the growth-rate for COVID 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World wide growth is a rich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 alignment of individual 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countries to a zero date. Most biological growth models are exponential.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The data appeared to grow exponentially. Chose to model the growth with an exponential. This approach could be applied to any city / state / country.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00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35D-2B51-4E1C-95E2-48C712E1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DC12-98EA-40EF-8814-2F8EE2A6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And see if there is correlation between country population and  average of new cases per day, both for all countries and for selected countries</a:t>
            </a:r>
          </a:p>
        </p:txBody>
      </p:sp>
    </p:spTree>
    <p:extLst>
      <p:ext uri="{BB962C8B-B14F-4D97-AF65-F5344CB8AC3E}">
        <p14:creationId xmlns:p14="http://schemas.microsoft.com/office/powerpoint/2010/main" val="287600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404E-19E0-4C90-BBDE-9AA0195F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337403"/>
            <a:ext cx="10058400" cy="14507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2EC45F-38F1-492D-B8DB-752C7B464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095910"/>
              </p:ext>
            </p:extLst>
          </p:nvPr>
        </p:nvGraphicFramePr>
        <p:xfrm>
          <a:off x="2956169" y="4960019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E49657-294B-4DC8-ADAC-54BF3B0E7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255" y="63796"/>
            <a:ext cx="9473490" cy="59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A990F-022A-47AD-84FD-B4CF911A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3" y="-159488"/>
            <a:ext cx="10058400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1668B39-AD24-402A-886A-EDEBF44A6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639401"/>
              </p:ext>
            </p:extLst>
          </p:nvPr>
        </p:nvGraphicFramePr>
        <p:xfrm>
          <a:off x="2753947" y="4937482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1538CC-3CBD-47B6-8496-18B73F4DC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503" y="669436"/>
            <a:ext cx="8120360" cy="50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4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9791-9FE1-47E4-AC8D-4151F6E5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32A1-BAB2-4F2D-A12B-5DDF88F7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C1AAE4-CC31-4A9E-AF6A-79C2F3CC491E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We’ve seen the graphs globally.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000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Now it is time to see the facilities in selected countries. </a:t>
            </a:r>
          </a:p>
        </p:txBody>
      </p:sp>
    </p:spTree>
    <p:extLst>
      <p:ext uri="{BB962C8B-B14F-4D97-AF65-F5344CB8AC3E}">
        <p14:creationId xmlns:p14="http://schemas.microsoft.com/office/powerpoint/2010/main" val="26237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ABFD-225B-4732-97B5-3B3F1BC2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1630" y="2100915"/>
            <a:ext cx="1528962" cy="132808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is from 2012</a:t>
            </a:r>
          </a:p>
          <a:p>
            <a:endParaRPr lang="en-US" dirty="0"/>
          </a:p>
          <a:p>
            <a:r>
              <a:rPr lang="en-US" dirty="0"/>
              <a:t>Average of world data: 3.8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8B9639-E850-43FB-A71D-4FF5D524C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748169"/>
              </p:ext>
            </p:extLst>
          </p:nvPr>
        </p:nvGraphicFramePr>
        <p:xfrm>
          <a:off x="2800838" y="4986396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9541FE-4E88-4436-A6AD-26BEC667A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103" y="1818441"/>
            <a:ext cx="5140841" cy="40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EE08-A842-4309-AE89-DB0E120C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762B59-C097-4D07-8163-E27E7BB0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8C4D17-8582-4E21-980F-9963761ECCF5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And now let’s take a look at the number in US states.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4000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Let’s see the number of case for each states and hospital bed number. </a:t>
            </a:r>
          </a:p>
        </p:txBody>
      </p:sp>
    </p:spTree>
    <p:extLst>
      <p:ext uri="{BB962C8B-B14F-4D97-AF65-F5344CB8AC3E}">
        <p14:creationId xmlns:p14="http://schemas.microsoft.com/office/powerpoint/2010/main" val="240093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359A-EA3B-4235-A23F-00836054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Treeplot</a:t>
            </a:r>
            <a:r>
              <a:rPr lang="en-US" dirty="0"/>
              <a:t> for Hospital Bed in US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E478-CCB0-47D2-95D9-653D8C7D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C914E3-2D3A-47A4-816C-DFB0610D1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278717"/>
              </p:ext>
            </p:extLst>
          </p:nvPr>
        </p:nvGraphicFramePr>
        <p:xfrm>
          <a:off x="2950307" y="4958584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A19662-4D3C-4CBB-B940-E8FDC2FE20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50" y="1967023"/>
            <a:ext cx="4003328" cy="3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9CC-4492-4EA0-A278-6405FFE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28AC-19DF-4CAA-BC44-571C420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B8BEF-CA78-4E36-92B3-395A33411B88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Let’s visualize in a map what those number will look like.. </a:t>
            </a:r>
          </a:p>
        </p:txBody>
      </p:sp>
    </p:spTree>
    <p:extLst>
      <p:ext uri="{BB962C8B-B14F-4D97-AF65-F5344CB8AC3E}">
        <p14:creationId xmlns:p14="http://schemas.microsoft.com/office/powerpoint/2010/main" val="9578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760A-C7A5-47D1-ABAC-EF7E4EB4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E18C-BF4C-41D1-B232-1CA2D1E6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Multiple pandemics in the past (Spanish Flu, Asian Flu, Swine Flu SARS)</a:t>
            </a:r>
          </a:p>
          <a:p>
            <a:endParaRPr lang="en-US" sz="2400" dirty="0"/>
          </a:p>
          <a:p>
            <a:r>
              <a:rPr lang="en-US" sz="2400" dirty="0"/>
              <a:t>Number of new cases throughout the world</a:t>
            </a:r>
          </a:p>
          <a:p>
            <a:endParaRPr lang="en-US" sz="2400" dirty="0"/>
          </a:p>
          <a:p>
            <a:r>
              <a:rPr lang="en-US" sz="2400" dirty="0"/>
              <a:t>Different health care facility</a:t>
            </a:r>
          </a:p>
          <a:p>
            <a:endParaRPr lang="en-US" sz="2400" dirty="0"/>
          </a:p>
          <a:p>
            <a:r>
              <a:rPr lang="en-US" sz="2400" dirty="0"/>
              <a:t>To check the health care preparedness for US states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97AA68-B86F-4C70-B905-836179917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200497"/>
              </p:ext>
            </p:extLst>
          </p:nvPr>
        </p:nvGraphicFramePr>
        <p:xfrm>
          <a:off x="2967405" y="5372099"/>
          <a:ext cx="9127392" cy="209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953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F404-2CD9-43EE-9F2B-15D66DBF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64160"/>
            <a:ext cx="100584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Heat Map for Confirmed Cases in US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7422-3849-4820-AED0-D674D288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BDB479-7867-43AD-9614-9B024BD3A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327159"/>
              </p:ext>
            </p:extLst>
          </p:nvPr>
        </p:nvGraphicFramePr>
        <p:xfrm>
          <a:off x="2907812" y="4951228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35D3F9-7356-4F74-9BF6-A651898A3C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5793" y="1499190"/>
            <a:ext cx="7374734" cy="44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9CC-4492-4EA0-A278-6405FFE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28AC-19DF-4CAA-BC44-571C420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B8BEF-CA78-4E36-92B3-395A33411B88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And to combine it with number of hospital bed, to see which states can accommodate more number of people.  </a:t>
            </a:r>
          </a:p>
        </p:txBody>
      </p:sp>
    </p:spTree>
    <p:extLst>
      <p:ext uri="{BB962C8B-B14F-4D97-AF65-F5344CB8AC3E}">
        <p14:creationId xmlns:p14="http://schemas.microsoft.com/office/powerpoint/2010/main" val="296463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F404-2CD9-43EE-9F2B-15D66DBF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64160"/>
            <a:ext cx="10058400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Heat Map for Confirmed Cases in US States vs. Hospital 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7422-3849-4820-AED0-D674D288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BDB479-7867-43AD-9614-9B024BD3A44C}"/>
              </a:ext>
            </a:extLst>
          </p:cNvPr>
          <p:cNvGraphicFramePr/>
          <p:nvPr/>
        </p:nvGraphicFramePr>
        <p:xfrm>
          <a:off x="2907812" y="4951228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84D561B-5BE1-47DE-ACBA-11DE5CFA3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5802" y="1102360"/>
            <a:ext cx="8194715" cy="48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4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9CC-4492-4EA0-A278-6405FFE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28AC-19DF-4CAA-BC44-571C420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B8BEF-CA78-4E36-92B3-395A33411B88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i="1" dirty="0"/>
              <a:t>So, what conclusion we can obtain from the previous map? </a:t>
            </a:r>
          </a:p>
        </p:txBody>
      </p:sp>
    </p:spTree>
    <p:extLst>
      <p:ext uri="{BB962C8B-B14F-4D97-AF65-F5344CB8AC3E}">
        <p14:creationId xmlns:p14="http://schemas.microsoft.com/office/powerpoint/2010/main" val="5541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FBF7-F214-4073-AF6A-CA4FFDD6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1D29-0CFA-4D96-84EC-E87B16AF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vulnerable states in US are </a:t>
            </a:r>
          </a:p>
          <a:p>
            <a:pPr lvl="1"/>
            <a:r>
              <a:rPr lang="en-US" dirty="0"/>
              <a:t>States with(darker number of red) and (higher circle): Washington &amp; California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65F4DD-2A25-472B-8ABE-33251C625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53372"/>
              </p:ext>
            </p:extLst>
          </p:nvPr>
        </p:nvGraphicFramePr>
        <p:xfrm>
          <a:off x="2923931" y="4973923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449D5B-E38E-4C63-887F-F2C7D79A0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307" y="2475100"/>
            <a:ext cx="5721303" cy="33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9248-F37C-4A90-8D12-3296534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1086-AF82-4F68-AA0D-3A13646E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Data limitation: </a:t>
            </a:r>
          </a:p>
          <a:p>
            <a:pPr lvl="2"/>
            <a:r>
              <a:rPr lang="en-US" dirty="0"/>
              <a:t>Number of duration days is still very limited </a:t>
            </a:r>
          </a:p>
          <a:p>
            <a:pPr lvl="2"/>
            <a:r>
              <a:rPr lang="en-US" dirty="0"/>
              <a:t>Number of hospital bed is from 2012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Recommendation of future project: </a:t>
            </a:r>
          </a:p>
          <a:p>
            <a:pPr lvl="1"/>
            <a:r>
              <a:rPr lang="en-US" dirty="0"/>
              <a:t>See other health care parameter (number of doctors, health care cost)</a:t>
            </a:r>
          </a:p>
          <a:p>
            <a:pPr lvl="1"/>
            <a:r>
              <a:rPr lang="en-US" dirty="0"/>
              <a:t>See other correlation from other factor (economic growth, hygiene level)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0D2D2C-3676-4A1A-BD61-306101840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233479"/>
              </p:ext>
            </p:extLst>
          </p:nvPr>
        </p:nvGraphicFramePr>
        <p:xfrm>
          <a:off x="2992803" y="4974638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11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B7B-C402-4069-88B7-A0A2553C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61E4-8192-4035-A0B5-03FD4D2B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64F7-750A-4468-920D-7175D4B0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3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i="1" dirty="0"/>
              <a:t>That’s why our team want to find out which US states will be the most vulnerable in facing COVID 19 cases.  </a:t>
            </a:r>
          </a:p>
          <a:p>
            <a:pPr marL="0" indent="0">
              <a:buNone/>
            </a:pPr>
            <a:endParaRPr lang="en-US" sz="4000" i="1" dirty="0"/>
          </a:p>
          <a:p>
            <a:pPr marL="0" indent="0">
              <a:buNone/>
            </a:pPr>
            <a:r>
              <a:rPr lang="en-US" sz="4000" i="1" dirty="0"/>
              <a:t>This presentation will be divided into several steps. </a:t>
            </a:r>
          </a:p>
        </p:txBody>
      </p:sp>
    </p:spTree>
    <p:extLst>
      <p:ext uri="{BB962C8B-B14F-4D97-AF65-F5344CB8AC3E}">
        <p14:creationId xmlns:p14="http://schemas.microsoft.com/office/powerpoint/2010/main" val="10040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61E-579A-445B-9A22-397DA50D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0D4-1AA7-4C13-946E-A47A9106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Objective and main question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Limitation and Recommendation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313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3BB9-2592-4831-84E7-BC09A57D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AF11-478F-4E20-A4DD-B3879E9C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900018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“Which US states will be the most vulnerable in facing Corona virus cases?”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To obtain growth rate for cases in global, selected countries, and 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Using linear and exponential plot</a:t>
            </a:r>
          </a:p>
          <a:p>
            <a:pPr marL="914400" lvl="2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Comparing the growth rate to availability of health facility (hospital bed per 1000 person)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Using heat map and bubble map</a:t>
            </a:r>
          </a:p>
          <a:p>
            <a:pPr marL="914400" lvl="2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correlation between infection cases with population density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Using scatter plot and linear regression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FF1106-F2D8-4657-BF5C-AC76D6720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217312"/>
              </p:ext>
            </p:extLst>
          </p:nvPr>
        </p:nvGraphicFramePr>
        <p:xfrm>
          <a:off x="2950307" y="4941878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96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14DC-C468-4473-8A56-67CA4A78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08D7BB-DDC8-4250-B6E9-3B1D18A0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To obtain those results, these are the data we use and the steps we did.  </a:t>
            </a:r>
          </a:p>
        </p:txBody>
      </p:sp>
    </p:spTree>
    <p:extLst>
      <p:ext uri="{BB962C8B-B14F-4D97-AF65-F5344CB8AC3E}">
        <p14:creationId xmlns:p14="http://schemas.microsoft.com/office/powerpoint/2010/main" val="31848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BCC2-9626-441E-8907-4C901308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942" y="0"/>
            <a:ext cx="6107723" cy="66437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Methodology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52C7C0-25CA-41BB-A3DD-15F6B283E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045876"/>
              </p:ext>
            </p:extLst>
          </p:nvPr>
        </p:nvGraphicFramePr>
        <p:xfrm>
          <a:off x="2761761" y="4974732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44DACB-9348-415A-8072-5640DE2DD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167" y="814868"/>
            <a:ext cx="7714806" cy="51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035D-2B51-4E1C-95E2-48C712E1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DC12-98EA-40EF-8814-2F8EE2A6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In the first part, we created a graph to see the increase in COVID 19 cases in “prominent” countries and globally. </a:t>
            </a:r>
          </a:p>
        </p:txBody>
      </p:sp>
    </p:spTree>
    <p:extLst>
      <p:ext uri="{BB962C8B-B14F-4D97-AF65-F5344CB8AC3E}">
        <p14:creationId xmlns:p14="http://schemas.microsoft.com/office/powerpoint/2010/main" val="198667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CE20185-6FF0-43C3-A7D0-03253B158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621445"/>
              </p:ext>
            </p:extLst>
          </p:nvPr>
        </p:nvGraphicFramePr>
        <p:xfrm>
          <a:off x="2767136" y="4960019"/>
          <a:ext cx="9096131" cy="288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74DF62B-8A11-4E68-A576-561C6EA51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81" y="548315"/>
            <a:ext cx="8278507" cy="4981628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E068DD9-19F7-40ED-8C87-C38FE7F4C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94890" y="840732"/>
            <a:ext cx="3742682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Looking for growth trends of COVID-19.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John Hopkins uses GitHub to distribute daily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As of 19 March 2020: 58 days for 155 countries.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Coverage started on 22 Jan 2020. Few countries had cases on 22 Jan 2020.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We aligned the data, to express trends in each country, based on the date they announced their first case.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China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exloded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first, and flattened the curve first.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Could you have guessed the other countries? Of these countries, Iran is closest.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Italy grabbed headlines next. South Korea flattened quickly; most beds per capita.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France wobbled up. United States, now testing, is showing exponential growth.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506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3331</TotalTime>
  <Words>997</Words>
  <Application>Microsoft Office PowerPoint</Application>
  <PresentationFormat>Widescreen</PresentationFormat>
  <Paragraphs>190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</vt:lpstr>
      <vt:lpstr>Covid – 19</vt:lpstr>
      <vt:lpstr>Background</vt:lpstr>
      <vt:lpstr>PowerPoint Presentation</vt:lpstr>
      <vt:lpstr>Table of contents</vt:lpstr>
      <vt:lpstr>Project objectives</vt:lpstr>
      <vt:lpstr>PowerPoint Presentation</vt:lpstr>
      <vt:lpstr>Project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Treeplot for Hospital Bed in US States</vt:lpstr>
      <vt:lpstr>PowerPoint Presentation</vt:lpstr>
      <vt:lpstr>Heat Map for Confirmed Cases in US States</vt:lpstr>
      <vt:lpstr>PowerPoint Presentation</vt:lpstr>
      <vt:lpstr>Heat Map for Confirmed Cases in US States vs. Hospital Bed</vt:lpstr>
      <vt:lpstr>PowerPoint Presentation</vt:lpstr>
      <vt:lpstr>Conclusion</vt:lpstr>
      <vt:lpstr>Limitation and Recommendations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Gini Arimbi</dc:creator>
  <cp:lastModifiedBy>Gini Arimbi</cp:lastModifiedBy>
  <cp:revision>658</cp:revision>
  <dcterms:created xsi:type="dcterms:W3CDTF">2020-03-14T18:22:25Z</dcterms:created>
  <dcterms:modified xsi:type="dcterms:W3CDTF">2020-03-21T14:23:33Z</dcterms:modified>
</cp:coreProperties>
</file>