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3" r:id="rId5"/>
    <p:sldId id="259" r:id="rId6"/>
    <p:sldId id="260" r:id="rId7"/>
    <p:sldId id="261" r:id="rId8"/>
    <p:sldId id="262" r:id="rId9"/>
    <p:sldId id="264" r:id="rId10"/>
    <p:sldId id="265" r:id="rId11"/>
  </p:sldIdLst>
  <p:sldSz cx="9144000" cy="5143500" type="screen16x9"/>
  <p:notesSz cx="6858000" cy="9144000"/>
  <p:embeddedFontLst>
    <p:embeddedFont>
      <p:font typeface="Cambria Math" panose="02040503050406030204" pitchFamily="18" charset="0"/>
      <p:regular r:id="rId13"/>
    </p:embeddedFont>
    <p:embeddedFont>
      <p:font typeface="Roboto" panose="02000000000000000000" pitchFamily="2" charset="0"/>
      <p:regular r:id="rId14"/>
      <p:bold r:id="rId15"/>
      <p:italic r:id="rId16"/>
      <p:boldItalic r:id="rId17"/>
    </p:embeddedFont>
    <p:embeddedFont>
      <p:font typeface="Roboto Mono" panose="00000009000000000000"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34YMvLCO2Y4n4SQ/sR2GrYdYD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43"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afd41c9a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0afd41c9a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Operational Dashboard: </a:t>
            </a:r>
            <a:endParaRPr/>
          </a:p>
          <a:p>
            <a:pPr marL="0" lvl="0" indent="0" algn="l" rtl="0">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marL="0" lvl="0" indent="0" algn="l" rtl="0">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marL="0" lvl="0" indent="0" algn="l" rtl="0">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Strategic Data Dashboard:</a:t>
            </a:r>
            <a:endParaRPr/>
          </a:p>
          <a:p>
            <a:pPr marL="0" lvl="0" indent="0" algn="l" rtl="0">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marL="0" lvl="0" indent="0" algn="l" rtl="0">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Analytical Dashboard:</a:t>
            </a:r>
            <a:endParaRPr/>
          </a:p>
          <a:p>
            <a:pPr marL="0" lvl="0" indent="0" algn="l" rtl="0">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924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756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afd41c9a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0afd41c9a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afd41c9a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0afd41c9a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Operational Dashboard: </a:t>
            </a:r>
            <a:endParaRPr/>
          </a:p>
          <a:p>
            <a:pPr marL="0" lvl="0" indent="0" algn="l" rtl="0">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marL="0" lvl="0" indent="0" algn="l" rtl="0">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marL="0" lvl="0" indent="0" algn="l" rtl="0">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Strategic Data Dashboard:</a:t>
            </a:r>
            <a:endParaRPr/>
          </a:p>
          <a:p>
            <a:pPr marL="0" lvl="0" indent="0" algn="l" rtl="0">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marL="0" lvl="0" indent="0" algn="l" rtl="0">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Analytical Dashboard:</a:t>
            </a:r>
            <a:endParaRPr/>
          </a:p>
          <a:p>
            <a:pPr marL="0" lvl="0" indent="0" algn="l" rtl="0">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afd41c9a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0afd41c9a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Operational Dashboard: </a:t>
            </a:r>
            <a:endParaRPr/>
          </a:p>
          <a:p>
            <a:pPr marL="0" lvl="0" indent="0" algn="l" rtl="0">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marL="0" lvl="0" indent="0" algn="l" rtl="0">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marL="0" lvl="0" indent="0" algn="l" rtl="0">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Strategic Data Dashboard:</a:t>
            </a:r>
            <a:endParaRPr/>
          </a:p>
          <a:p>
            <a:pPr marL="0" lvl="0" indent="0" algn="l" rtl="0">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marL="0" lvl="0" indent="0" algn="l" rtl="0">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Analytical Dashboard:</a:t>
            </a:r>
            <a:endParaRPr/>
          </a:p>
          <a:p>
            <a:pPr marL="0" lvl="0" indent="0" algn="l" rtl="0">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862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53"/>
        <p:cNvGrpSpPr/>
        <p:nvPr/>
      </p:nvGrpSpPr>
      <p:grpSpPr>
        <a:xfrm>
          <a:off x="0" y="0"/>
          <a:ext cx="0" cy="0"/>
          <a:chOff x="0" y="0"/>
          <a:chExt cx="0" cy="0"/>
        </a:xfrm>
      </p:grpSpPr>
      <p:sp>
        <p:nvSpPr>
          <p:cNvPr id="54" name="Google Shape;54;p1"/>
          <p:cNvSpPr txBox="1"/>
          <p:nvPr/>
        </p:nvSpPr>
        <p:spPr>
          <a:xfrm>
            <a:off x="152400" y="575725"/>
            <a:ext cx="8839200" cy="3005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400"/>
              <a:buFont typeface="Arial"/>
              <a:buNone/>
            </a:pPr>
            <a:r>
              <a:rPr lang="en-US" sz="3000" b="1" dirty="0">
                <a:solidFill>
                  <a:srgbClr val="32CEFE"/>
                </a:solidFill>
                <a:latin typeface="Roboto"/>
                <a:ea typeface="Roboto"/>
                <a:cs typeface="Roboto"/>
                <a:sym typeface="Roboto"/>
              </a:rPr>
              <a:t>Fundamental Statistical Analysis</a:t>
            </a:r>
          </a:p>
          <a:p>
            <a:pPr marL="0" marR="0" lvl="0" indent="0" algn="ctr" rtl="0">
              <a:lnSpc>
                <a:spcPct val="115000"/>
              </a:lnSpc>
              <a:spcBef>
                <a:spcPts val="0"/>
              </a:spcBef>
              <a:spcAft>
                <a:spcPts val="0"/>
              </a:spcAft>
              <a:buClr>
                <a:srgbClr val="000000"/>
              </a:buClr>
              <a:buSzPts val="2400"/>
              <a:buFont typeface="Arial"/>
              <a:buNone/>
            </a:pPr>
            <a:r>
              <a:rPr lang="en-US" sz="3000" b="1" i="0" u="none" strike="noStrike" cap="none" dirty="0">
                <a:solidFill>
                  <a:srgbClr val="32CEFE"/>
                </a:solidFill>
                <a:latin typeface="Roboto"/>
                <a:ea typeface="Roboto"/>
                <a:cs typeface="Roboto"/>
                <a:sym typeface="Roboto"/>
              </a:rPr>
              <a:t>&amp;</a:t>
            </a:r>
          </a:p>
          <a:p>
            <a:pPr marL="0" marR="0" lvl="0" indent="0" algn="ctr" rtl="0">
              <a:lnSpc>
                <a:spcPct val="115000"/>
              </a:lnSpc>
              <a:spcBef>
                <a:spcPts val="0"/>
              </a:spcBef>
              <a:spcAft>
                <a:spcPts val="0"/>
              </a:spcAft>
              <a:buClr>
                <a:srgbClr val="000000"/>
              </a:buClr>
              <a:buSzPts val="2400"/>
              <a:buFont typeface="Arial"/>
              <a:buNone/>
            </a:pPr>
            <a:r>
              <a:rPr lang="en-US" sz="3000" b="1" dirty="0">
                <a:solidFill>
                  <a:srgbClr val="32CEFE"/>
                </a:solidFill>
                <a:latin typeface="Roboto"/>
                <a:ea typeface="Roboto"/>
                <a:cs typeface="Roboto"/>
                <a:sym typeface="Roboto"/>
              </a:rPr>
              <a:t>Machine Learning Concepts</a:t>
            </a:r>
            <a:endParaRPr sz="3000" b="1" i="0" u="none" strike="noStrike" cap="none" dirty="0">
              <a:solidFill>
                <a:srgbClr val="32CEFE"/>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rgbClr val="FFFFFF"/>
                </a:solidFill>
                <a:latin typeface="Roboto"/>
                <a:ea typeface="Roboto"/>
                <a:cs typeface="Roboto"/>
                <a:sym typeface="Roboto"/>
              </a:rPr>
              <a:t>Instructor: Norman Lo</a:t>
            </a:r>
            <a:endParaRPr sz="1800" b="0" i="0" u="none" strike="noStrike" cap="none" dirty="0">
              <a:solidFill>
                <a:srgbClr val="FFFFFF"/>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000"/>
              <a:buFont typeface="Arial"/>
              <a:buNone/>
            </a:pPr>
            <a:endParaRPr sz="1000" b="1" i="0" u="none" strike="noStrike" cap="none" dirty="0">
              <a:solidFill>
                <a:srgbClr val="FFFFFF"/>
              </a:solidFill>
              <a:highlight>
                <a:srgbClr val="00B3E6"/>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7"/>
        <p:cNvGrpSpPr/>
        <p:nvPr/>
      </p:nvGrpSpPr>
      <p:grpSpPr>
        <a:xfrm>
          <a:off x="0" y="0"/>
          <a:ext cx="0" cy="0"/>
          <a:chOff x="0" y="0"/>
          <a:chExt cx="0" cy="0"/>
        </a:xfrm>
      </p:grpSpPr>
      <p:sp>
        <p:nvSpPr>
          <p:cNvPr id="108" name="Google Shape;108;g10afd41c9ae_0_29"/>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0afd41c9ae_0_29"/>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0afd41c9ae_0_29"/>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0afd41c9ae_0_29"/>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ML Application</a:t>
            </a:r>
            <a:endParaRPr sz="3000" b="1" i="0" u="none" strike="noStrike" cap="none" dirty="0">
              <a:solidFill>
                <a:srgbClr val="FFFFFF"/>
              </a:solidFill>
              <a:latin typeface="Roboto Mono"/>
              <a:ea typeface="Roboto Mono"/>
              <a:cs typeface="Roboto Mono"/>
              <a:sym typeface="Roboto Mono"/>
            </a:endParaRPr>
          </a:p>
        </p:txBody>
      </p:sp>
      <p:sp>
        <p:nvSpPr>
          <p:cNvPr id="112" name="Google Shape;112;g10afd41c9ae_0_29"/>
          <p:cNvSpPr txBox="1"/>
          <p:nvPr/>
        </p:nvSpPr>
        <p:spPr>
          <a:xfrm>
            <a:off x="393475" y="1257950"/>
            <a:ext cx="8538900" cy="3154562"/>
          </a:xfrm>
          <a:prstGeom prst="rect">
            <a:avLst/>
          </a:prstGeom>
          <a:noFill/>
          <a:ln>
            <a:noFill/>
          </a:ln>
        </p:spPr>
        <p:txBody>
          <a:bodyPr spcFirstLastPara="1" wrap="square" lIns="91425" tIns="91425" rIns="91425" bIns="91425" anchor="t" anchorCtr="0">
            <a:noAutofit/>
          </a:bodyPr>
          <a:lstStyle/>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Asset valuation </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Image classification</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Audio classification</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Production Lead Time</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Forecast weather</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Textual output</a:t>
            </a:r>
          </a:p>
        </p:txBody>
      </p:sp>
      <p:sp>
        <p:nvSpPr>
          <p:cNvPr id="113" name="Google Shape;113;g10afd41c9ae_0_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extLst>
      <p:ext uri="{BB962C8B-B14F-4D97-AF65-F5344CB8AC3E}">
        <p14:creationId xmlns:p14="http://schemas.microsoft.com/office/powerpoint/2010/main" val="25261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11"/>
                                        </p:tgtEl>
                                      </p:cBhvr>
                                    </p:animEffect>
                                    <p:set>
                                      <p:cBhvr>
                                        <p:cTn id="12" dur="1" fill="hold">
                                          <p:stCondLst>
                                            <p:cond delay="100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58"/>
        <p:cNvGrpSpPr/>
        <p:nvPr/>
      </p:nvGrpSpPr>
      <p:grpSpPr>
        <a:xfrm>
          <a:off x="0" y="0"/>
          <a:ext cx="0" cy="0"/>
          <a:chOff x="0" y="0"/>
          <a:chExt cx="0" cy="0"/>
        </a:xfrm>
      </p:grpSpPr>
      <p:sp>
        <p:nvSpPr>
          <p:cNvPr id="59" name="Google Shape;59;p2"/>
          <p:cNvSpPr txBox="1"/>
          <p:nvPr/>
        </p:nvSpPr>
        <p:spPr>
          <a:xfrm>
            <a:off x="393475" y="316250"/>
            <a:ext cx="8434500" cy="4536000"/>
          </a:xfrm>
          <a:prstGeom prst="rect">
            <a:avLst/>
          </a:prstGeom>
          <a:noFill/>
          <a:ln>
            <a:noFill/>
          </a:ln>
        </p:spPr>
        <p:txBody>
          <a:bodyPr spcFirstLastPara="1" wrap="square" lIns="57150"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 sz="2400" b="1" i="0" u="none" strike="noStrike" cap="none" dirty="0">
                <a:solidFill>
                  <a:srgbClr val="FFFFFF"/>
                </a:solidFill>
                <a:latin typeface="Roboto"/>
                <a:ea typeface="Roboto"/>
                <a:cs typeface="Roboto"/>
                <a:sym typeface="Roboto"/>
              </a:rPr>
              <a:t>Objectives:</a:t>
            </a:r>
            <a:endParaRPr sz="2400" b="1" i="0" u="none" strike="noStrike" cap="none" dirty="0">
              <a:solidFill>
                <a:srgbClr val="FFFFFF"/>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rgbClr val="000000"/>
              </a:buClr>
              <a:buSzPts val="1800"/>
              <a:buFont typeface="Arial"/>
              <a:buNone/>
            </a:pPr>
            <a:r>
              <a:rPr lang="en" sz="1800" b="1" i="0" u="none" strike="noStrike" cap="none" dirty="0">
                <a:solidFill>
                  <a:srgbClr val="00B0F0"/>
                </a:solidFill>
                <a:latin typeface="Roboto"/>
                <a:ea typeface="Roboto"/>
                <a:cs typeface="Roboto"/>
                <a:sym typeface="Roboto"/>
              </a:rPr>
              <a:t>//</a:t>
            </a:r>
            <a:r>
              <a:rPr lang="en" sz="1800" b="0" i="0" u="none" strike="noStrike" cap="none" dirty="0">
                <a:solidFill>
                  <a:srgbClr val="FFFFFF"/>
                </a:solidFill>
                <a:latin typeface="Roboto"/>
                <a:ea typeface="Roboto"/>
                <a:cs typeface="Roboto"/>
                <a:sym typeface="Roboto"/>
              </a:rPr>
              <a:t>  </a:t>
            </a:r>
            <a:r>
              <a:rPr lang="en-US" sz="1800" dirty="0">
                <a:solidFill>
                  <a:srgbClr val="FFFFFF"/>
                </a:solidFill>
                <a:latin typeface="Roboto"/>
                <a:ea typeface="Roboto"/>
                <a:cs typeface="Roboto"/>
                <a:sym typeface="Roboto"/>
              </a:rPr>
              <a:t>Statistical Modeling</a:t>
            </a: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rgbClr val="000000"/>
              </a:buClr>
              <a:buSzPts val="1800"/>
              <a:buFont typeface="Arial"/>
              <a:buNone/>
            </a:pP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r>
              <a:rPr lang="en" sz="1800" b="1" i="0" u="none" strike="noStrike" cap="none" dirty="0">
                <a:solidFill>
                  <a:srgbClr val="00B0F0"/>
                </a:solidFill>
                <a:latin typeface="Roboto"/>
                <a:ea typeface="Roboto"/>
                <a:cs typeface="Roboto"/>
                <a:sym typeface="Roboto"/>
              </a:rPr>
              <a:t>//</a:t>
            </a:r>
            <a:r>
              <a:rPr lang="en" sz="1800" b="0" i="0" u="none" strike="noStrike" cap="none" dirty="0">
                <a:solidFill>
                  <a:schemeClr val="lt1"/>
                </a:solidFill>
                <a:latin typeface="Roboto"/>
                <a:ea typeface="Roboto"/>
                <a:cs typeface="Roboto"/>
                <a:sym typeface="Roboto"/>
              </a:rPr>
              <a:t>  </a:t>
            </a:r>
            <a:r>
              <a:rPr lang="en" sz="1800" dirty="0">
                <a:solidFill>
                  <a:srgbClr val="FFFFFF"/>
                </a:solidFill>
                <a:latin typeface="Roboto"/>
                <a:ea typeface="Roboto"/>
                <a:cs typeface="Roboto"/>
                <a:sym typeface="Roboto"/>
              </a:rPr>
              <a:t>Robust Testing</a:t>
            </a: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r>
              <a:rPr lang="en" sz="1800" b="1" i="0" u="none" strike="noStrike" cap="none" dirty="0">
                <a:solidFill>
                  <a:srgbClr val="00B0F0"/>
                </a:solidFill>
                <a:latin typeface="Roboto"/>
                <a:ea typeface="Roboto"/>
                <a:cs typeface="Roboto"/>
                <a:sym typeface="Roboto"/>
              </a:rPr>
              <a:t>//</a:t>
            </a:r>
            <a:r>
              <a:rPr lang="en" sz="1800" b="1" i="0" u="none" strike="noStrike" cap="none" dirty="0">
                <a:solidFill>
                  <a:schemeClr val="lt1"/>
                </a:solidFill>
                <a:latin typeface="Roboto"/>
                <a:ea typeface="Roboto"/>
                <a:cs typeface="Roboto"/>
                <a:sym typeface="Roboto"/>
              </a:rPr>
              <a:t>  Fundamental </a:t>
            </a:r>
            <a:r>
              <a:rPr lang="en" sz="1800" b="1" dirty="0">
                <a:solidFill>
                  <a:schemeClr val="lt1"/>
                </a:solidFill>
                <a:latin typeface="Roboto"/>
                <a:ea typeface="Roboto"/>
                <a:cs typeface="Roboto"/>
                <a:sym typeface="Roboto"/>
              </a:rPr>
              <a:t>Machine Learning</a:t>
            </a: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r>
              <a:rPr lang="en" sz="1800" b="1" i="0" u="none" strike="noStrike" cap="none" dirty="0">
                <a:solidFill>
                  <a:srgbClr val="00B0F0"/>
                </a:solidFill>
                <a:latin typeface="Roboto"/>
                <a:ea typeface="Roboto"/>
                <a:cs typeface="Roboto"/>
                <a:sym typeface="Roboto"/>
              </a:rPr>
              <a:t>//</a:t>
            </a:r>
            <a:r>
              <a:rPr lang="en" sz="1800" b="1" i="0" u="none" strike="noStrike" cap="none" dirty="0">
                <a:solidFill>
                  <a:schemeClr val="lt1"/>
                </a:solidFill>
                <a:latin typeface="Roboto"/>
                <a:ea typeface="Roboto"/>
                <a:cs typeface="Roboto"/>
                <a:sym typeface="Roboto"/>
              </a:rPr>
              <a:t>  </a:t>
            </a:r>
            <a:r>
              <a:rPr lang="en" sz="1800" b="1" dirty="0">
                <a:solidFill>
                  <a:schemeClr val="lt1"/>
                </a:solidFill>
                <a:latin typeface="Roboto"/>
                <a:ea typeface="Roboto"/>
                <a:cs typeface="Roboto"/>
                <a:sym typeface="Roboto"/>
              </a:rPr>
              <a:t>ML Application</a:t>
            </a: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a:p>
            <a:pPr marL="57150" marR="0" lvl="0" indent="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p:txBody>
      </p:sp>
      <p:sp>
        <p:nvSpPr>
          <p:cNvPr id="60" name="Google Shape;60;p2"/>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66"/>
        <p:cNvGrpSpPr/>
        <p:nvPr/>
      </p:nvGrpSpPr>
      <p:grpSpPr>
        <a:xfrm>
          <a:off x="0" y="0"/>
          <a:ext cx="0" cy="0"/>
          <a:chOff x="0" y="0"/>
          <a:chExt cx="0" cy="0"/>
        </a:xfrm>
      </p:grpSpPr>
      <p:sp>
        <p:nvSpPr>
          <p:cNvPr id="67" name="Google Shape;67;p3"/>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
          <p:cNvSpPr txBox="1"/>
          <p:nvPr/>
        </p:nvSpPr>
        <p:spPr>
          <a:xfrm>
            <a:off x="393475" y="315475"/>
            <a:ext cx="43245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32CEFE"/>
                </a:solidFill>
                <a:latin typeface="Roboto"/>
                <a:ea typeface="Roboto"/>
                <a:cs typeface="Roboto"/>
                <a:sym typeface="Roboto"/>
              </a:rPr>
              <a:t>Statistical Analysis</a:t>
            </a:r>
            <a:endParaRPr sz="3000" b="1" i="0" u="none" strike="noStrike" cap="none" dirty="0">
              <a:solidFill>
                <a:srgbClr val="FFFFFF"/>
              </a:solidFill>
              <a:latin typeface="Roboto Mono"/>
              <a:ea typeface="Roboto Mono"/>
              <a:cs typeface="Roboto Mono"/>
              <a:sym typeface="Roboto Mono"/>
            </a:endParaRPr>
          </a:p>
        </p:txBody>
      </p:sp>
      <p:sp>
        <p:nvSpPr>
          <p:cNvPr id="71" name="Google Shape;71;p3"/>
          <p:cNvSpPr txBox="1"/>
          <p:nvPr/>
        </p:nvSpPr>
        <p:spPr>
          <a:xfrm>
            <a:off x="393475" y="985524"/>
            <a:ext cx="8538900" cy="2189325"/>
          </a:xfrm>
          <a:prstGeom prst="rect">
            <a:avLst/>
          </a:prstGeom>
          <a:noFill/>
          <a:ln>
            <a:noFill/>
          </a:ln>
        </p:spPr>
        <p:txBody>
          <a:bodyPr spcFirstLastPara="1" wrap="square" lIns="91425" tIns="91425" rIns="91425" bIns="91425" anchor="t" anchorCtr="0">
            <a:noAutofit/>
          </a:bodyPr>
          <a:lstStyle/>
          <a:p>
            <a:pPr marL="571500" marR="0" lvl="0" indent="-571500" algn="l" rtl="0">
              <a:lnSpc>
                <a:spcPct val="115000"/>
              </a:lnSpc>
              <a:spcBef>
                <a:spcPts val="0"/>
              </a:spcBef>
              <a:spcAft>
                <a:spcPts val="0"/>
              </a:spcAft>
              <a:buClr>
                <a:schemeClr val="dk1"/>
              </a:buClr>
              <a:buSzPts val="1100"/>
              <a:buFont typeface="Arial"/>
              <a:buNone/>
            </a:pPr>
            <a:r>
              <a:rPr lang="en-US" sz="2000" dirty="0">
                <a:solidFill>
                  <a:schemeClr val="lt1"/>
                </a:solidFill>
                <a:latin typeface="Roboto Mono"/>
                <a:ea typeface="Roboto Mono"/>
                <a:cs typeface="Roboto Mono"/>
                <a:sym typeface="Roboto Mono"/>
              </a:rPr>
              <a:t>Different types of sample data</a:t>
            </a:r>
            <a:endParaRPr sz="1800" b="0" i="0" u="none" strike="noStrike" cap="none" dirty="0">
              <a:solidFill>
                <a:schemeClr val="lt1"/>
              </a:solidFill>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2400"/>
              <a:buFont typeface="Arial"/>
              <a:buNone/>
            </a:pPr>
            <a:endParaRPr sz="2400" b="1" i="0" u="none" strike="noStrike" cap="none" dirty="0">
              <a:solidFill>
                <a:schemeClr val="lt1"/>
              </a:solidFill>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2400"/>
              <a:buFont typeface="Arial"/>
              <a:buNone/>
            </a:pPr>
            <a:endParaRPr sz="2400" b="1" i="0" u="none" strike="noStrike" cap="none" dirty="0">
              <a:solidFill>
                <a:schemeClr val="lt1"/>
              </a:solidFill>
              <a:latin typeface="Roboto Mono"/>
              <a:ea typeface="Roboto Mono"/>
              <a:cs typeface="Roboto Mono"/>
              <a:sym typeface="Roboto Mono"/>
            </a:endParaRPr>
          </a:p>
        </p:txBody>
      </p:sp>
      <p:sp>
        <p:nvSpPr>
          <p:cNvPr id="72" name="Google Shape;7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
        <p:nvSpPr>
          <p:cNvPr id="3" name="Rectangle: Diagonal Corners Snipped 2">
            <a:extLst>
              <a:ext uri="{FF2B5EF4-FFF2-40B4-BE49-F238E27FC236}">
                <a16:creationId xmlns:a16="http://schemas.microsoft.com/office/drawing/2014/main" id="{7951A95D-D2C4-5057-3F27-8AE3C14F69BC}"/>
              </a:ext>
            </a:extLst>
          </p:cNvPr>
          <p:cNvSpPr/>
          <p:nvPr/>
        </p:nvSpPr>
        <p:spPr>
          <a:xfrm>
            <a:off x="3544186" y="1927999"/>
            <a:ext cx="2055628" cy="571201"/>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Population</a:t>
            </a:r>
          </a:p>
        </p:txBody>
      </p:sp>
      <p:sp>
        <p:nvSpPr>
          <p:cNvPr id="5" name="Rectangle: Diagonal Corners Snipped 4">
            <a:extLst>
              <a:ext uri="{FF2B5EF4-FFF2-40B4-BE49-F238E27FC236}">
                <a16:creationId xmlns:a16="http://schemas.microsoft.com/office/drawing/2014/main" id="{74A4F0BE-8579-1599-E206-15F4D8F08654}"/>
              </a:ext>
            </a:extLst>
          </p:cNvPr>
          <p:cNvSpPr/>
          <p:nvPr/>
        </p:nvSpPr>
        <p:spPr>
          <a:xfrm>
            <a:off x="928944" y="3376254"/>
            <a:ext cx="2055628" cy="571201"/>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Observational</a:t>
            </a:r>
          </a:p>
        </p:txBody>
      </p:sp>
      <p:sp>
        <p:nvSpPr>
          <p:cNvPr id="6" name="Rectangle: Diagonal Corners Snipped 5">
            <a:extLst>
              <a:ext uri="{FF2B5EF4-FFF2-40B4-BE49-F238E27FC236}">
                <a16:creationId xmlns:a16="http://schemas.microsoft.com/office/drawing/2014/main" id="{8E4C3207-8FE2-B1C3-CEB5-80ABF2F907EC}"/>
              </a:ext>
            </a:extLst>
          </p:cNvPr>
          <p:cNvSpPr/>
          <p:nvPr/>
        </p:nvSpPr>
        <p:spPr>
          <a:xfrm>
            <a:off x="3544186" y="3376254"/>
            <a:ext cx="2055628" cy="571201"/>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Survey</a:t>
            </a:r>
          </a:p>
        </p:txBody>
      </p:sp>
      <p:sp>
        <p:nvSpPr>
          <p:cNvPr id="7" name="Rectangle: Diagonal Corners Snipped 6">
            <a:extLst>
              <a:ext uri="{FF2B5EF4-FFF2-40B4-BE49-F238E27FC236}">
                <a16:creationId xmlns:a16="http://schemas.microsoft.com/office/drawing/2014/main" id="{DC1C94DF-AB8A-F28E-2A6B-78C23BE7D1C4}"/>
              </a:ext>
            </a:extLst>
          </p:cNvPr>
          <p:cNvSpPr/>
          <p:nvPr/>
        </p:nvSpPr>
        <p:spPr>
          <a:xfrm>
            <a:off x="6152706" y="3376254"/>
            <a:ext cx="2055628" cy="571201"/>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Experimental</a:t>
            </a:r>
          </a:p>
        </p:txBody>
      </p:sp>
      <p:sp>
        <p:nvSpPr>
          <p:cNvPr id="8" name="Arrow: Right 7">
            <a:extLst>
              <a:ext uri="{FF2B5EF4-FFF2-40B4-BE49-F238E27FC236}">
                <a16:creationId xmlns:a16="http://schemas.microsoft.com/office/drawing/2014/main" id="{8A97FBD3-CDD6-5EA9-3495-333EEFE448C7}"/>
              </a:ext>
            </a:extLst>
          </p:cNvPr>
          <p:cNvSpPr/>
          <p:nvPr/>
        </p:nvSpPr>
        <p:spPr>
          <a:xfrm rot="5400000">
            <a:off x="4286400" y="2713806"/>
            <a:ext cx="571201" cy="455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ED6CA78-1AC8-F0F5-F2F7-FB1533081AA7}"/>
              </a:ext>
            </a:extLst>
          </p:cNvPr>
          <p:cNvSpPr/>
          <p:nvPr/>
        </p:nvSpPr>
        <p:spPr>
          <a:xfrm rot="7625479">
            <a:off x="2789892" y="2625112"/>
            <a:ext cx="571201" cy="455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6836472-086F-2DC9-3DAE-064236E5804A}"/>
              </a:ext>
            </a:extLst>
          </p:cNvPr>
          <p:cNvSpPr/>
          <p:nvPr/>
        </p:nvSpPr>
        <p:spPr>
          <a:xfrm rot="2886080">
            <a:off x="5905761" y="2601438"/>
            <a:ext cx="571201" cy="455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70"/>
                                        </p:tgtEl>
                                      </p:cBhvr>
                                    </p:animEffect>
                                    <p:set>
                                      <p:cBhvr>
                                        <p:cTn id="12"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66"/>
        <p:cNvGrpSpPr/>
        <p:nvPr/>
      </p:nvGrpSpPr>
      <p:grpSpPr>
        <a:xfrm>
          <a:off x="0" y="0"/>
          <a:ext cx="0" cy="0"/>
          <a:chOff x="0" y="0"/>
          <a:chExt cx="0" cy="0"/>
        </a:xfrm>
      </p:grpSpPr>
      <p:sp>
        <p:nvSpPr>
          <p:cNvPr id="67" name="Google Shape;67;p3"/>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
          <p:cNvSpPr txBox="1"/>
          <p:nvPr/>
        </p:nvSpPr>
        <p:spPr>
          <a:xfrm>
            <a:off x="393475" y="315475"/>
            <a:ext cx="43245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32CEFE"/>
                </a:solidFill>
                <a:latin typeface="Roboto"/>
                <a:ea typeface="Roboto"/>
                <a:cs typeface="Roboto"/>
                <a:sym typeface="Roboto"/>
              </a:rPr>
              <a:t>Statistical Analysis</a:t>
            </a:r>
            <a:endParaRPr sz="3000" b="1" i="0" u="none" strike="noStrike" cap="none" dirty="0">
              <a:solidFill>
                <a:srgbClr val="FFFFFF"/>
              </a:solidFill>
              <a:latin typeface="Roboto Mono"/>
              <a:ea typeface="Roboto Mono"/>
              <a:cs typeface="Roboto Mono"/>
              <a:sym typeface="Roboto Mono"/>
            </a:endParaRPr>
          </a:p>
        </p:txBody>
      </p:sp>
      <p:sp>
        <p:nvSpPr>
          <p:cNvPr id="71" name="Google Shape;71;p3"/>
          <p:cNvSpPr txBox="1"/>
          <p:nvPr/>
        </p:nvSpPr>
        <p:spPr>
          <a:xfrm>
            <a:off x="393475" y="985524"/>
            <a:ext cx="8538900" cy="2757136"/>
          </a:xfrm>
          <a:prstGeom prst="rect">
            <a:avLst/>
          </a:prstGeom>
          <a:noFill/>
          <a:ln>
            <a:noFill/>
          </a:ln>
        </p:spPr>
        <p:txBody>
          <a:bodyPr spcFirstLastPara="1" wrap="square" lIns="91425" tIns="91425" rIns="91425" bIns="91425" anchor="t" anchorCtr="0">
            <a:noAutofit/>
          </a:bodyPr>
          <a:lstStyle/>
          <a:p>
            <a:pPr marL="571500" marR="0" lvl="0" indent="-571500" algn="l" rtl="0">
              <a:lnSpc>
                <a:spcPct val="115000"/>
              </a:lnSpc>
              <a:spcBef>
                <a:spcPts val="0"/>
              </a:spcBef>
              <a:spcAft>
                <a:spcPts val="0"/>
              </a:spcAft>
              <a:buClr>
                <a:schemeClr val="dk1"/>
              </a:buClr>
              <a:buSzPts val="1100"/>
              <a:buFont typeface="Arial"/>
              <a:buNone/>
            </a:pPr>
            <a:r>
              <a:rPr lang="en-US" sz="2000" dirty="0">
                <a:solidFill>
                  <a:schemeClr val="lt1"/>
                </a:solidFill>
                <a:latin typeface="Roboto Mono"/>
                <a:ea typeface="Roboto Mono"/>
                <a:cs typeface="Roboto Mono"/>
                <a:sym typeface="Roboto Mono"/>
              </a:rPr>
              <a:t>Different types of data</a:t>
            </a:r>
          </a:p>
          <a:p>
            <a:pPr marL="571500" marR="0" lvl="0" indent="-571500" algn="l" rtl="0">
              <a:lnSpc>
                <a:spcPct val="115000"/>
              </a:lnSpc>
              <a:spcBef>
                <a:spcPts val="0"/>
              </a:spcBef>
              <a:spcAft>
                <a:spcPts val="0"/>
              </a:spcAft>
              <a:buClr>
                <a:schemeClr val="dk1"/>
              </a:buClr>
              <a:buSzPts val="1100"/>
              <a:buFont typeface="Arial"/>
              <a:buNone/>
            </a:pPr>
            <a:endParaRPr lang="en-US" sz="2000" b="0" i="0" u="none" strike="noStrike" cap="none" dirty="0">
              <a:solidFill>
                <a:schemeClr val="lt1"/>
              </a:solidFill>
              <a:latin typeface="Roboto Mono"/>
              <a:ea typeface="Roboto Mono"/>
              <a:cs typeface="Roboto Mono"/>
              <a:sym typeface="Roboto Mono"/>
            </a:endParaRP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2000" dirty="0">
                <a:solidFill>
                  <a:schemeClr val="lt1"/>
                </a:solidFill>
                <a:latin typeface="Roboto Mono"/>
                <a:ea typeface="Roboto Mono"/>
                <a:cs typeface="Roboto Mono"/>
                <a:sym typeface="Roboto Mono"/>
              </a:rPr>
              <a:t>Nominal</a:t>
            </a: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2000" b="0" i="0" u="none" strike="noStrike" cap="none" dirty="0">
                <a:solidFill>
                  <a:schemeClr val="lt1"/>
                </a:solidFill>
                <a:latin typeface="Roboto Mono"/>
                <a:ea typeface="Roboto Mono"/>
                <a:cs typeface="Roboto Mono"/>
                <a:sym typeface="Roboto Mono"/>
              </a:rPr>
              <a:t>Ordinal</a:t>
            </a: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2000" dirty="0">
                <a:solidFill>
                  <a:schemeClr val="lt1"/>
                </a:solidFill>
                <a:latin typeface="Roboto Mono"/>
                <a:ea typeface="Roboto Mono"/>
                <a:cs typeface="Roboto Mono"/>
                <a:sym typeface="Roboto Mono"/>
              </a:rPr>
              <a:t>Discrete</a:t>
            </a: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2000" dirty="0">
                <a:solidFill>
                  <a:schemeClr val="lt1"/>
                </a:solidFill>
                <a:latin typeface="Roboto Mono"/>
                <a:ea typeface="Roboto Mono"/>
                <a:cs typeface="Roboto Mono"/>
                <a:sym typeface="Roboto Mono"/>
              </a:rPr>
              <a:t>Continuous</a:t>
            </a: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2000" b="0" i="0" u="none" strike="noStrike" cap="none" dirty="0">
                <a:solidFill>
                  <a:schemeClr val="lt1"/>
                </a:solidFill>
                <a:latin typeface="Roboto Mono"/>
                <a:ea typeface="Roboto Mono"/>
                <a:cs typeface="Roboto Mono"/>
                <a:sym typeface="Roboto Mono"/>
              </a:rPr>
              <a:t>Time Series</a:t>
            </a:r>
            <a:endParaRPr sz="1800" b="0" i="0" u="none" strike="noStrike" cap="none" dirty="0">
              <a:solidFill>
                <a:schemeClr val="lt1"/>
              </a:solidFill>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2400"/>
              <a:buFont typeface="Arial"/>
              <a:buNone/>
            </a:pPr>
            <a:endParaRPr sz="2400" b="1" i="0" u="none" strike="noStrike" cap="none" dirty="0">
              <a:solidFill>
                <a:schemeClr val="lt1"/>
              </a:solidFill>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2400"/>
              <a:buFont typeface="Arial"/>
              <a:buNone/>
            </a:pPr>
            <a:endParaRPr sz="2400" b="1" i="0" u="none" strike="noStrike" cap="none" dirty="0">
              <a:solidFill>
                <a:schemeClr val="lt1"/>
              </a:solidFill>
              <a:latin typeface="Roboto Mono"/>
              <a:ea typeface="Roboto Mono"/>
              <a:cs typeface="Roboto Mono"/>
              <a:sym typeface="Roboto Mono"/>
            </a:endParaRPr>
          </a:p>
        </p:txBody>
      </p:sp>
      <p:sp>
        <p:nvSpPr>
          <p:cNvPr id="72" name="Google Shape;7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1026" name="Picture 2" descr="6 Types of Data in Statistics &amp; Research: Key in Data Science">
            <a:extLst>
              <a:ext uri="{FF2B5EF4-FFF2-40B4-BE49-F238E27FC236}">
                <a16:creationId xmlns:a16="http://schemas.microsoft.com/office/drawing/2014/main" id="{ADC4C8CE-9619-33FF-99DC-040EBFA78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780" y="1064433"/>
            <a:ext cx="4578028" cy="340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70"/>
                                        </p:tgtEl>
                                      </p:cBhvr>
                                    </p:animEffect>
                                    <p:set>
                                      <p:cBhvr>
                                        <p:cTn id="12"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77"/>
        <p:cNvGrpSpPr/>
        <p:nvPr/>
      </p:nvGrpSpPr>
      <p:grpSpPr>
        <a:xfrm>
          <a:off x="0" y="0"/>
          <a:ext cx="0" cy="0"/>
          <a:chOff x="0" y="0"/>
          <a:chExt cx="0" cy="0"/>
        </a:xfrm>
      </p:grpSpPr>
      <p:sp>
        <p:nvSpPr>
          <p:cNvPr id="78" name="Google Shape;78;p5"/>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txBox="1"/>
          <p:nvPr/>
        </p:nvSpPr>
        <p:spPr>
          <a:xfrm>
            <a:off x="393475" y="272945"/>
            <a:ext cx="793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2700" b="1" dirty="0">
                <a:solidFill>
                  <a:srgbClr val="32CEFE"/>
                </a:solidFill>
                <a:latin typeface="Roboto"/>
                <a:ea typeface="Roboto"/>
                <a:cs typeface="Roboto"/>
                <a:sym typeface="Roboto"/>
              </a:rPr>
              <a:t>Statistical Modeling</a:t>
            </a:r>
            <a:endParaRPr sz="2700" b="1" i="0" u="none" strike="noStrike" cap="none" dirty="0">
              <a:solidFill>
                <a:srgbClr val="FFFFFF"/>
              </a:solidFill>
              <a:latin typeface="Roboto Mono"/>
              <a:ea typeface="Roboto Mono"/>
              <a:cs typeface="Roboto Mono"/>
              <a:sym typeface="Roboto Mono"/>
            </a:endParaRPr>
          </a:p>
        </p:txBody>
      </p:sp>
      <p:sp>
        <p:nvSpPr>
          <p:cNvPr id="82" name="Google Shape;82;p5"/>
          <p:cNvSpPr txBox="1"/>
          <p:nvPr/>
        </p:nvSpPr>
        <p:spPr>
          <a:xfrm>
            <a:off x="393475" y="985517"/>
            <a:ext cx="8538900" cy="3677700"/>
          </a:xfrm>
          <a:prstGeom prst="rect">
            <a:avLst/>
          </a:prstGeom>
          <a:noFill/>
          <a:ln>
            <a:noFill/>
          </a:ln>
        </p:spPr>
        <p:txBody>
          <a:bodyPr spcFirstLastPara="1" wrap="square" lIns="91425" tIns="91425" rIns="91425" bIns="91425" anchor="t" anchorCtr="0">
            <a:noAutofit/>
          </a:bodyPr>
          <a:lstStyle/>
          <a:p>
            <a:pPr marL="571500" marR="0" lvl="0" indent="-571500" algn="l" rtl="0">
              <a:lnSpc>
                <a:spcPct val="115000"/>
              </a:lnSpc>
              <a:spcBef>
                <a:spcPts val="0"/>
              </a:spcBef>
              <a:spcAft>
                <a:spcPts val="0"/>
              </a:spcAft>
              <a:buClr>
                <a:srgbClr val="000000"/>
              </a:buClr>
              <a:buSzPts val="2400"/>
              <a:buFont typeface="Arial"/>
              <a:buNone/>
            </a:pPr>
            <a:r>
              <a:rPr lang="en-US" sz="2000" dirty="0">
                <a:solidFill>
                  <a:schemeClr val="lt1"/>
                </a:solidFill>
                <a:latin typeface="Roboto Mono"/>
                <a:ea typeface="Roboto Mono"/>
                <a:cs typeface="Roboto Mono"/>
                <a:sym typeface="Roboto Mono"/>
              </a:rPr>
              <a:t>Econometrics:</a:t>
            </a:r>
          </a:p>
          <a:p>
            <a:pPr marL="571500" marR="0" lvl="0" indent="-571500" algn="l" rtl="0">
              <a:lnSpc>
                <a:spcPct val="115000"/>
              </a:lnSpc>
              <a:spcBef>
                <a:spcPts val="0"/>
              </a:spcBef>
              <a:spcAft>
                <a:spcPts val="0"/>
              </a:spcAft>
              <a:buClr>
                <a:schemeClr val="bg1">
                  <a:lumMod val="8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Linear Regression</a:t>
            </a:r>
          </a:p>
          <a:p>
            <a:pPr marL="571500" marR="0" lvl="0" indent="-571500" algn="l" rtl="0">
              <a:lnSpc>
                <a:spcPct val="115000"/>
              </a:lnSpc>
              <a:spcBef>
                <a:spcPts val="0"/>
              </a:spcBef>
              <a:spcAft>
                <a:spcPts val="0"/>
              </a:spcAft>
              <a:buClr>
                <a:schemeClr val="bg1">
                  <a:lumMod val="8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Generalize Least Squares</a:t>
            </a:r>
          </a:p>
          <a:p>
            <a:pPr marL="571500" marR="0" lvl="0" indent="-571500" algn="l" rtl="0">
              <a:lnSpc>
                <a:spcPct val="115000"/>
              </a:lnSpc>
              <a:spcBef>
                <a:spcPts val="0"/>
              </a:spcBef>
              <a:spcAft>
                <a:spcPts val="0"/>
              </a:spcAft>
              <a:buClr>
                <a:schemeClr val="bg1">
                  <a:lumMod val="8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Logistic Regression</a:t>
            </a:r>
          </a:p>
          <a:p>
            <a:pPr marL="571500" marR="0" lvl="0" indent="-571500" algn="l" rtl="0">
              <a:lnSpc>
                <a:spcPct val="115000"/>
              </a:lnSpc>
              <a:spcBef>
                <a:spcPts val="0"/>
              </a:spcBef>
              <a:spcAft>
                <a:spcPts val="0"/>
              </a:spcAft>
              <a:buClr>
                <a:schemeClr val="bg1">
                  <a:lumMod val="8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ARIMA Regression </a:t>
            </a:r>
          </a:p>
          <a:p>
            <a:pPr marR="0" lvl="0" algn="l" rtl="0">
              <a:lnSpc>
                <a:spcPct val="115000"/>
              </a:lnSpc>
              <a:spcBef>
                <a:spcPts val="0"/>
              </a:spcBef>
              <a:spcAft>
                <a:spcPts val="0"/>
              </a:spcAft>
              <a:buClr>
                <a:schemeClr val="bg1">
                  <a:lumMod val="95000"/>
                </a:schemeClr>
              </a:buClr>
              <a:buSzPts val="2400"/>
            </a:pPr>
            <a:endParaRPr lang="en-US" sz="2000" dirty="0">
              <a:solidFill>
                <a:schemeClr val="lt1"/>
              </a:solidFill>
              <a:latin typeface="Roboto Mono"/>
              <a:ea typeface="Roboto Mono"/>
              <a:cs typeface="Roboto Mono"/>
              <a:sym typeface="Roboto Mono"/>
            </a:endParaRPr>
          </a:p>
          <a:p>
            <a:pPr marR="0" lvl="0" algn="l" rtl="0">
              <a:lnSpc>
                <a:spcPct val="115000"/>
              </a:lnSpc>
              <a:spcBef>
                <a:spcPts val="0"/>
              </a:spcBef>
              <a:spcAft>
                <a:spcPts val="0"/>
              </a:spcAft>
              <a:buClr>
                <a:schemeClr val="bg1">
                  <a:lumMod val="95000"/>
                </a:schemeClr>
              </a:buClr>
              <a:buSzPts val="2400"/>
            </a:pPr>
            <a:r>
              <a:rPr lang="en-US" sz="2000" dirty="0">
                <a:solidFill>
                  <a:schemeClr val="lt1"/>
                </a:solidFill>
                <a:latin typeface="Roboto Mono"/>
                <a:ea typeface="Roboto Mono"/>
                <a:cs typeface="Roboto Mono"/>
                <a:sym typeface="Roboto Mono"/>
              </a:rPr>
              <a:t>Statistic:</a:t>
            </a:r>
          </a:p>
          <a:p>
            <a:pPr marL="342900" marR="0" lvl="0" indent="-342900" algn="l" rtl="0">
              <a:lnSpc>
                <a:spcPct val="115000"/>
              </a:lnSpc>
              <a:spcBef>
                <a:spcPts val="0"/>
              </a:spcBef>
              <a:spcAft>
                <a:spcPts val="0"/>
              </a:spcAft>
              <a:buClr>
                <a:schemeClr val="bg1">
                  <a:lumMod val="9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 Weighted Average Estimator</a:t>
            </a:r>
          </a:p>
          <a:p>
            <a:pPr marL="342900" marR="0" lvl="0" indent="-342900" algn="l" rtl="0">
              <a:lnSpc>
                <a:spcPct val="115000"/>
              </a:lnSpc>
              <a:spcBef>
                <a:spcPts val="0"/>
              </a:spcBef>
              <a:spcAft>
                <a:spcPts val="0"/>
              </a:spcAft>
              <a:buClr>
                <a:schemeClr val="bg1">
                  <a:lumMod val="9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 Hieratical Estimator</a:t>
            </a:r>
          </a:p>
        </p:txBody>
      </p:sp>
      <p:sp>
        <p:nvSpPr>
          <p:cNvPr id="83" name="Google Shape;8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81"/>
                                        </p:tgtEl>
                                      </p:cBhvr>
                                    </p:animEffect>
                                    <p:set>
                                      <p:cBhvr>
                                        <p:cTn id="12" dur="1" fill="hold">
                                          <p:stCondLst>
                                            <p:cond delay="100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87"/>
        <p:cNvGrpSpPr/>
        <p:nvPr/>
      </p:nvGrpSpPr>
      <p:grpSpPr>
        <a:xfrm>
          <a:off x="0" y="0"/>
          <a:ext cx="0" cy="0"/>
          <a:chOff x="0" y="0"/>
          <a:chExt cx="0" cy="0"/>
        </a:xfrm>
      </p:grpSpPr>
      <p:sp>
        <p:nvSpPr>
          <p:cNvPr id="88" name="Google Shape;88;p6"/>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lvl="0">
              <a:buSzPts val="3000"/>
            </a:pPr>
            <a:r>
              <a:rPr lang="en-US" sz="3200" b="1" dirty="0">
                <a:solidFill>
                  <a:srgbClr val="32CEFE"/>
                </a:solidFill>
                <a:latin typeface="Roboto"/>
                <a:ea typeface="Roboto"/>
                <a:cs typeface="Roboto"/>
                <a:sym typeface="Roboto"/>
              </a:rPr>
              <a:t>Robust Tests</a:t>
            </a:r>
            <a:endParaRPr lang="en-US" sz="3200" b="1" dirty="0">
              <a:solidFill>
                <a:srgbClr val="FFFFFF"/>
              </a:solidFill>
              <a:latin typeface="Roboto Mono"/>
              <a:ea typeface="Roboto Mono"/>
              <a:cs typeface="Roboto Mono"/>
              <a:sym typeface="Roboto Mono"/>
            </a:endParaRPr>
          </a:p>
        </p:txBody>
      </p:sp>
      <p:sp>
        <p:nvSpPr>
          <p:cNvPr id="93" name="Google Shape;9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2" name="Google Shape;82;p5">
            <a:extLst>
              <a:ext uri="{FF2B5EF4-FFF2-40B4-BE49-F238E27FC236}">
                <a16:creationId xmlns:a16="http://schemas.microsoft.com/office/drawing/2014/main" id="{34D73471-F966-D09D-E584-E2FE7DDCCDD3}"/>
              </a:ext>
            </a:extLst>
          </p:cNvPr>
          <p:cNvSpPr txBox="1"/>
          <p:nvPr/>
        </p:nvSpPr>
        <p:spPr>
          <a:xfrm>
            <a:off x="393475" y="985517"/>
            <a:ext cx="8538900" cy="3677700"/>
          </a:xfrm>
          <a:prstGeom prst="rect">
            <a:avLst/>
          </a:prstGeom>
          <a:noFill/>
          <a:ln>
            <a:noFill/>
          </a:ln>
        </p:spPr>
        <p:txBody>
          <a:bodyPr spcFirstLastPara="1" wrap="square" lIns="91425" tIns="91425" rIns="91425" bIns="91425" anchor="t" anchorCtr="0">
            <a:noAutofit/>
          </a:bodyPr>
          <a:lstStyle/>
          <a:p>
            <a:pPr marL="571500" marR="0" lvl="0" indent="-571500" algn="l" rtl="0">
              <a:lnSpc>
                <a:spcPct val="115000"/>
              </a:lnSpc>
              <a:spcBef>
                <a:spcPts val="0"/>
              </a:spcBef>
              <a:spcAft>
                <a:spcPts val="0"/>
              </a:spcAft>
              <a:buClr>
                <a:srgbClr val="000000"/>
              </a:buClr>
              <a:buSzPts val="2400"/>
              <a:buFont typeface="Arial"/>
              <a:buNone/>
            </a:pPr>
            <a:r>
              <a:rPr lang="en-US" sz="2000" dirty="0">
                <a:solidFill>
                  <a:schemeClr val="lt1"/>
                </a:solidFill>
                <a:latin typeface="Roboto Mono"/>
                <a:ea typeface="Roboto Mono"/>
                <a:cs typeface="Roboto Mono"/>
                <a:sym typeface="Roboto Mono"/>
              </a:rPr>
              <a:t>One of the most challenging task to validate your model result. Knowing how to evaluate your model could be the key element differentiate you and other candidates in the job market.</a:t>
            </a:r>
          </a:p>
          <a:p>
            <a:pPr marL="571500" marR="0" lvl="0" indent="-571500" algn="l" rtl="0">
              <a:lnSpc>
                <a:spcPct val="115000"/>
              </a:lnSpc>
              <a:spcBef>
                <a:spcPts val="0"/>
              </a:spcBef>
              <a:spcAft>
                <a:spcPts val="0"/>
              </a:spcAft>
              <a:buClr>
                <a:schemeClr val="bg1">
                  <a:lumMod val="95000"/>
                </a:schemeClr>
              </a:buClr>
              <a:buSzPts val="2400"/>
              <a:buFont typeface="Wingdings" panose="05000000000000000000" pitchFamily="2" charset="2"/>
              <a:buChar char="q"/>
            </a:pPr>
            <a:endParaRPr lang="en-US" sz="2000" dirty="0">
              <a:solidFill>
                <a:schemeClr val="lt1"/>
              </a:solidFill>
              <a:latin typeface="Roboto Mono"/>
              <a:ea typeface="Roboto Mono"/>
              <a:cs typeface="Roboto Mono"/>
              <a:sym typeface="Roboto Mono"/>
            </a:endParaRPr>
          </a:p>
          <a:p>
            <a:pPr marL="571500" marR="0" lvl="0" indent="-571500" algn="l" rtl="0">
              <a:lnSpc>
                <a:spcPct val="115000"/>
              </a:lnSpc>
              <a:spcBef>
                <a:spcPts val="0"/>
              </a:spcBef>
              <a:spcAft>
                <a:spcPts val="0"/>
              </a:spcAft>
              <a:buClr>
                <a:schemeClr val="bg1">
                  <a:lumMod val="9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RMSE, R-Square, p-value, t-stat, z-stat, F-stat</a:t>
            </a:r>
          </a:p>
          <a:p>
            <a:pPr marL="571500" marR="0" lvl="0" indent="-571500" algn="l" rtl="0">
              <a:lnSpc>
                <a:spcPct val="115000"/>
              </a:lnSpc>
              <a:spcBef>
                <a:spcPts val="0"/>
              </a:spcBef>
              <a:spcAft>
                <a:spcPts val="0"/>
              </a:spcAft>
              <a:buClr>
                <a:schemeClr val="bg1">
                  <a:lumMod val="9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Type I Error, Type II Error, Precision, F1 score</a:t>
            </a:r>
          </a:p>
          <a:p>
            <a:pPr marL="571500" marR="0" lvl="0" indent="-571500" algn="l" rtl="0">
              <a:lnSpc>
                <a:spcPct val="115000"/>
              </a:lnSpc>
              <a:spcBef>
                <a:spcPts val="0"/>
              </a:spcBef>
              <a:spcAft>
                <a:spcPts val="0"/>
              </a:spcAft>
              <a:buClr>
                <a:schemeClr val="bg1">
                  <a:lumMod val="9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White-test, auto-correlation, randomization test</a:t>
            </a:r>
          </a:p>
          <a:p>
            <a:pPr marL="571500" marR="0" lvl="0" indent="-571500" algn="l" rtl="0">
              <a:lnSpc>
                <a:spcPct val="115000"/>
              </a:lnSpc>
              <a:spcBef>
                <a:spcPts val="0"/>
              </a:spcBef>
              <a:spcAft>
                <a:spcPts val="0"/>
              </a:spcAft>
              <a:buClr>
                <a:schemeClr val="bg1">
                  <a:lumMod val="95000"/>
                </a:schemeClr>
              </a:buClr>
              <a:buSzPts val="2400"/>
              <a:buFont typeface="Wingdings" panose="05000000000000000000" pitchFamily="2" charset="2"/>
              <a:buChar char="q"/>
            </a:pPr>
            <a:r>
              <a:rPr lang="en-US" sz="2000" dirty="0">
                <a:solidFill>
                  <a:schemeClr val="lt1"/>
                </a:solidFill>
                <a:latin typeface="Roboto Mono"/>
                <a:ea typeface="Roboto Mono"/>
                <a:cs typeface="Roboto Mono"/>
                <a:sym typeface="Roboto Mono"/>
              </a:rPr>
              <a:t>Correlation test (VIF), QQ plot test of residual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1"/>
                                        </p:tgtEl>
                                      </p:cBhvr>
                                    </p:animEffect>
                                    <p:set>
                                      <p:cBhvr>
                                        <p:cTn id="7" dur="1" fill="hold">
                                          <p:stCondLst>
                                            <p:cond delay="1000"/>
                                          </p:stCondLst>
                                        </p:cTn>
                                        <p:tgtEl>
                                          <p:spTgt spid="9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97"/>
        <p:cNvGrpSpPr/>
        <p:nvPr/>
      </p:nvGrpSpPr>
      <p:grpSpPr>
        <a:xfrm>
          <a:off x="0" y="0"/>
          <a:ext cx="0" cy="0"/>
          <a:chOff x="0" y="0"/>
          <a:chExt cx="0" cy="0"/>
        </a:xfrm>
      </p:grpSpPr>
      <p:sp>
        <p:nvSpPr>
          <p:cNvPr id="98" name="Google Shape;98;g10afd41c9ae_0_20"/>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10afd41c9ae_0_20"/>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0afd41c9ae_0_20"/>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0afd41c9ae_0_20"/>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Machine Learning</a:t>
            </a:r>
            <a:endParaRPr sz="3000" b="1" i="0" u="none" strike="noStrike" cap="none" dirty="0">
              <a:solidFill>
                <a:srgbClr val="FFFFFF"/>
              </a:solidFill>
              <a:latin typeface="Roboto Mono"/>
              <a:ea typeface="Roboto Mono"/>
              <a:cs typeface="Roboto Mono"/>
              <a:sym typeface="Roboto Mono"/>
            </a:endParaRPr>
          </a:p>
        </p:txBody>
      </p:sp>
      <mc:AlternateContent xmlns:mc="http://schemas.openxmlformats.org/markup-compatibility/2006">
        <mc:Choice xmlns:a14="http://schemas.microsoft.com/office/drawing/2010/main" Requires="a14">
          <p:sp>
            <p:nvSpPr>
              <p:cNvPr id="102" name="Google Shape;102;g10afd41c9ae_0_20"/>
              <p:cNvSpPr txBox="1"/>
              <p:nvPr/>
            </p:nvSpPr>
            <p:spPr>
              <a:xfrm>
                <a:off x="393475" y="1257950"/>
                <a:ext cx="8538900" cy="2995074"/>
              </a:xfrm>
              <a:prstGeom prst="rect">
                <a:avLst/>
              </a:prstGeom>
              <a:noFill/>
              <a:ln>
                <a:noFill/>
              </a:ln>
            </p:spPr>
            <p:txBody>
              <a:bodyPr spcFirstLastPara="1" wrap="square" lIns="91425" tIns="91425" rIns="91425" bIns="91425" anchor="t" anchorCtr="0">
                <a:noAutofit/>
              </a:bodyPr>
              <a:lstStyle/>
              <a:p>
                <a:pPr marL="101600" marR="0" lvl="0" algn="l" rtl="0">
                  <a:lnSpc>
                    <a:spcPct val="115000"/>
                  </a:lnSpc>
                  <a:spcBef>
                    <a:spcPts val="0"/>
                  </a:spcBef>
                  <a:spcAft>
                    <a:spcPts val="0"/>
                  </a:spcAft>
                  <a:buClr>
                    <a:schemeClr val="lt1"/>
                  </a:buClr>
                  <a:buSzPts val="2000"/>
                </a:pPr>
                <a:r>
                  <a:rPr lang="en-US" sz="2000" dirty="0">
                    <a:solidFill>
                      <a:schemeClr val="lt1"/>
                    </a:solidFill>
                    <a:latin typeface="Roboto Mono"/>
                    <a:ea typeface="Roboto Mono"/>
                    <a:cs typeface="Roboto Mono"/>
                    <a:sym typeface="Roboto Mono"/>
                  </a:rPr>
                  <a:t>The general idea of Machine Learning is to build a statistical architecture which usually involves a set of very heavy computation tasks to </a:t>
                </a:r>
                <a:r>
                  <a:rPr lang="en-US" sz="2000" dirty="0" err="1">
                    <a:solidFill>
                      <a:schemeClr val="lt1"/>
                    </a:solidFill>
                    <a:latin typeface="Roboto Mono"/>
                    <a:ea typeface="Roboto Mono"/>
                    <a:cs typeface="Roboto Mono"/>
                    <a:sym typeface="Roboto Mono"/>
                  </a:rPr>
                  <a:t>optimze</a:t>
                </a:r>
                <a:r>
                  <a:rPr lang="en-US" sz="2000" dirty="0">
                    <a:solidFill>
                      <a:schemeClr val="lt1"/>
                    </a:solidFill>
                    <a:latin typeface="Roboto Mono"/>
                    <a:ea typeface="Roboto Mono"/>
                    <a:cs typeface="Roboto Mono"/>
                    <a:sym typeface="Roboto Mono"/>
                  </a:rPr>
                  <a:t> an objective function. </a:t>
                </a:r>
              </a:p>
              <a:p>
                <a:pPr marL="101600" marR="0" lvl="0" algn="l" rtl="0">
                  <a:lnSpc>
                    <a:spcPct val="115000"/>
                  </a:lnSpc>
                  <a:spcBef>
                    <a:spcPts val="0"/>
                  </a:spcBef>
                  <a:spcAft>
                    <a:spcPts val="0"/>
                  </a:spcAft>
                  <a:buClr>
                    <a:schemeClr val="lt1"/>
                  </a:buClr>
                  <a:buSzPts val="2000"/>
                </a:pPr>
                <a:endParaRPr lang="en-US" sz="2000" dirty="0">
                  <a:solidFill>
                    <a:schemeClr val="lt1"/>
                  </a:solidFill>
                  <a:latin typeface="Roboto Mono"/>
                  <a:ea typeface="Roboto Mono"/>
                  <a:cs typeface="Roboto Mono"/>
                  <a:sym typeface="Roboto Mono"/>
                </a:endParaRPr>
              </a:p>
              <a:p>
                <a:pPr marL="101600" marR="0" lvl="0" algn="l" rtl="0">
                  <a:lnSpc>
                    <a:spcPct val="115000"/>
                  </a:lnSpc>
                  <a:spcBef>
                    <a:spcPts val="0"/>
                  </a:spcBef>
                  <a:spcAft>
                    <a:spcPts val="0"/>
                  </a:spcAft>
                  <a:buClr>
                    <a:schemeClr val="lt1"/>
                  </a:buClr>
                  <a:buSzPts val="2000"/>
                </a:pPr>
                <a14:m>
                  <m:oMathPara xmlns:m="http://schemas.openxmlformats.org/officeDocument/2006/math">
                    <m:oMathParaPr>
                      <m:jc m:val="centerGroup"/>
                    </m:oMathParaPr>
                    <m:oMath xmlns:m="http://schemas.openxmlformats.org/officeDocument/2006/math">
                      <m:r>
                        <a:rPr lang="en-US" sz="2000" b="0" i="1" smtClean="0">
                          <a:solidFill>
                            <a:schemeClr val="lt1"/>
                          </a:solidFill>
                          <a:latin typeface="Cambria Math" panose="02040503050406030204" pitchFamily="18" charset="0"/>
                          <a:ea typeface="Roboto Mono"/>
                          <a:cs typeface="Roboto Mono"/>
                          <a:sym typeface="Roboto Mono"/>
                        </a:rPr>
                        <m:t>𝐸</m:t>
                      </m:r>
                      <m:r>
                        <a:rPr lang="en-US" sz="2000" b="0" i="1" smtClean="0">
                          <a:solidFill>
                            <a:schemeClr val="lt1"/>
                          </a:solidFill>
                          <a:latin typeface="Cambria Math" panose="02040503050406030204" pitchFamily="18" charset="0"/>
                          <a:ea typeface="Roboto Mono"/>
                          <a:cs typeface="Roboto Mono"/>
                          <a:sym typeface="Roboto Mono"/>
                        </a:rPr>
                        <m:t>(</m:t>
                      </m:r>
                      <m:r>
                        <a:rPr lang="en-US" sz="2000" b="0" i="1" smtClean="0">
                          <a:solidFill>
                            <a:schemeClr val="lt1"/>
                          </a:solidFill>
                          <a:latin typeface="Cambria Math" panose="02040503050406030204" pitchFamily="18" charset="0"/>
                          <a:ea typeface="Roboto Mono"/>
                          <a:cs typeface="Roboto Mono"/>
                          <a:sym typeface="Roboto Mono"/>
                        </a:rPr>
                        <m:t>𝑦</m:t>
                      </m:r>
                      <m:r>
                        <a:rPr lang="en-US" sz="2000" b="0" i="1" smtClean="0">
                          <a:solidFill>
                            <a:schemeClr val="lt1"/>
                          </a:solidFill>
                          <a:latin typeface="Cambria Math" panose="02040503050406030204" pitchFamily="18" charset="0"/>
                          <a:ea typeface="Roboto Mono"/>
                          <a:cs typeface="Roboto Mono"/>
                          <a:sym typeface="Roboto Mono"/>
                        </a:rPr>
                        <m:t>−</m:t>
                      </m:r>
                      <m:acc>
                        <m:accPr>
                          <m:chr m:val="̂"/>
                          <m:ctrlPr>
                            <a:rPr lang="en-US" sz="2000" b="0" i="1" smtClean="0">
                              <a:solidFill>
                                <a:schemeClr val="lt1"/>
                              </a:solidFill>
                              <a:latin typeface="Cambria Math" panose="02040503050406030204" pitchFamily="18" charset="0"/>
                              <a:ea typeface="Roboto Mono"/>
                              <a:sym typeface="Roboto Mono"/>
                            </a:rPr>
                          </m:ctrlPr>
                        </m:accPr>
                        <m:e>
                          <m:r>
                            <a:rPr lang="en-US" sz="2000" b="0" i="1" smtClean="0">
                              <a:solidFill>
                                <a:schemeClr val="lt1"/>
                              </a:solidFill>
                              <a:latin typeface="Cambria Math" panose="02040503050406030204" pitchFamily="18" charset="0"/>
                              <a:ea typeface="Roboto Mono"/>
                              <a:sym typeface="Roboto Mono"/>
                            </a:rPr>
                            <m:t>𝑦</m:t>
                          </m:r>
                        </m:e>
                      </m:acc>
                      <m:r>
                        <a:rPr lang="en-US" sz="2000" b="0" i="1" smtClean="0">
                          <a:solidFill>
                            <a:schemeClr val="lt1"/>
                          </a:solidFill>
                          <a:latin typeface="Cambria Math" panose="02040503050406030204" pitchFamily="18" charset="0"/>
                          <a:ea typeface="Roboto Mono"/>
                          <a:sym typeface="Roboto Mono"/>
                        </a:rPr>
                        <m:t>)</m:t>
                      </m:r>
                    </m:oMath>
                  </m:oMathPara>
                </a14:m>
                <a:endParaRPr lang="en-US" sz="2000" dirty="0">
                  <a:solidFill>
                    <a:schemeClr val="lt1"/>
                  </a:solidFill>
                  <a:latin typeface="Roboto Mono"/>
                  <a:ea typeface="Roboto Mono"/>
                  <a:cs typeface="Roboto Mono"/>
                  <a:sym typeface="Roboto Mono"/>
                </a:endParaRPr>
              </a:p>
              <a:p>
                <a:pPr marL="101600" marR="0" lvl="0" algn="l" rtl="0">
                  <a:lnSpc>
                    <a:spcPct val="115000"/>
                  </a:lnSpc>
                  <a:spcBef>
                    <a:spcPts val="0"/>
                  </a:spcBef>
                  <a:spcAft>
                    <a:spcPts val="0"/>
                  </a:spcAft>
                  <a:buClr>
                    <a:schemeClr val="lt1"/>
                  </a:buClr>
                  <a:buSzPts val="2000"/>
                </a:pPr>
                <a:endParaRPr lang="en-US" sz="2000" dirty="0">
                  <a:solidFill>
                    <a:schemeClr val="lt1"/>
                  </a:solidFill>
                  <a:latin typeface="Roboto Mono"/>
                  <a:ea typeface="Roboto Mono"/>
                  <a:cs typeface="Roboto Mono"/>
                  <a:sym typeface="Roboto Mono"/>
                </a:endParaRPr>
              </a:p>
              <a:p>
                <a:pPr marL="101600" marR="0" lvl="0" algn="l" rtl="0">
                  <a:lnSpc>
                    <a:spcPct val="115000"/>
                  </a:lnSpc>
                  <a:spcBef>
                    <a:spcPts val="0"/>
                  </a:spcBef>
                  <a:spcAft>
                    <a:spcPts val="0"/>
                  </a:spcAft>
                  <a:buClr>
                    <a:schemeClr val="lt1"/>
                  </a:buClr>
                  <a:buSzPts val="2000"/>
                </a:pPr>
                <a:r>
                  <a:rPr lang="en-US" sz="1800" dirty="0">
                    <a:solidFill>
                      <a:schemeClr val="lt1"/>
                    </a:solidFill>
                    <a:latin typeface="Roboto Mono"/>
                    <a:ea typeface="Roboto Mono"/>
                    <a:cs typeface="Roboto Mono"/>
                    <a:sym typeface="Roboto Mono"/>
                  </a:rPr>
                  <a:t>Where y is the observed value and </a:t>
                </a:r>
                <a14:m>
                  <m:oMath xmlns:m="http://schemas.openxmlformats.org/officeDocument/2006/math">
                    <m:acc>
                      <m:accPr>
                        <m:chr m:val="̂"/>
                        <m:ctrlPr>
                          <a:rPr lang="en-US" sz="1800" i="1" smtClean="0">
                            <a:solidFill>
                              <a:schemeClr val="lt1"/>
                            </a:solidFill>
                            <a:latin typeface="Cambria Math" panose="02040503050406030204" pitchFamily="18" charset="0"/>
                            <a:ea typeface="Roboto Mono"/>
                            <a:sym typeface="Roboto Mono"/>
                          </a:rPr>
                        </m:ctrlPr>
                      </m:accPr>
                      <m:e>
                        <m:r>
                          <a:rPr lang="en-US" sz="1800" b="0" i="1" smtClean="0">
                            <a:solidFill>
                              <a:schemeClr val="lt1"/>
                            </a:solidFill>
                            <a:latin typeface="Cambria Math" panose="02040503050406030204" pitchFamily="18" charset="0"/>
                            <a:ea typeface="Roboto Mono"/>
                            <a:sym typeface="Roboto Mono"/>
                          </a:rPr>
                          <m:t>𝑦</m:t>
                        </m:r>
                      </m:e>
                    </m:acc>
                  </m:oMath>
                </a14:m>
                <a:r>
                  <a:rPr lang="en-US" sz="1800" dirty="0">
                    <a:solidFill>
                      <a:schemeClr val="lt1"/>
                    </a:solidFill>
                    <a:latin typeface="Roboto Mono"/>
                    <a:ea typeface="Roboto Mono"/>
                    <a:cs typeface="Roboto Mono"/>
                    <a:sym typeface="Roboto Mono"/>
                  </a:rPr>
                  <a:t> is the estimated value.</a:t>
                </a:r>
                <a:endParaRPr sz="1800" dirty="0">
                  <a:solidFill>
                    <a:schemeClr val="lt1"/>
                  </a:solidFill>
                  <a:latin typeface="Roboto Mono"/>
                  <a:ea typeface="Roboto Mono"/>
                  <a:cs typeface="Roboto Mono"/>
                  <a:sym typeface="Roboto Mono"/>
                </a:endParaRPr>
              </a:p>
            </p:txBody>
          </p:sp>
        </mc:Choice>
        <mc:Fallback>
          <p:sp>
            <p:nvSpPr>
              <p:cNvPr id="102" name="Google Shape;102;g10afd41c9ae_0_20"/>
              <p:cNvSpPr txBox="1">
                <a:spLocks noRot="1" noChangeAspect="1" noMove="1" noResize="1" noEditPoints="1" noAdjustHandles="1" noChangeArrowheads="1" noChangeShapeType="1" noTextEdit="1"/>
              </p:cNvSpPr>
              <p:nvPr/>
            </p:nvSpPr>
            <p:spPr>
              <a:xfrm>
                <a:off x="393475" y="1257950"/>
                <a:ext cx="8538900" cy="2995074"/>
              </a:xfrm>
              <a:prstGeom prst="rect">
                <a:avLst/>
              </a:prstGeom>
              <a:blipFill>
                <a:blip r:embed="rId3"/>
                <a:stretch>
                  <a:fillRect r="-500"/>
                </a:stretch>
              </a:blipFill>
              <a:ln>
                <a:noFill/>
              </a:ln>
            </p:spPr>
            <p:txBody>
              <a:bodyPr/>
              <a:lstStyle/>
              <a:p>
                <a:r>
                  <a:rPr lang="en-US">
                    <a:noFill/>
                  </a:rPr>
                  <a:t> </a:t>
                </a:r>
              </a:p>
            </p:txBody>
          </p:sp>
        </mc:Fallback>
      </mc:AlternateContent>
      <p:sp>
        <p:nvSpPr>
          <p:cNvPr id="103" name="Google Shape;103;g10afd41c9ae_0_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01"/>
                                        </p:tgtEl>
                                      </p:cBhvr>
                                    </p:animEffect>
                                    <p:set>
                                      <p:cBhvr>
                                        <p:cTn id="12" dur="1" fill="hold">
                                          <p:stCondLst>
                                            <p:cond delay="100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7"/>
        <p:cNvGrpSpPr/>
        <p:nvPr/>
      </p:nvGrpSpPr>
      <p:grpSpPr>
        <a:xfrm>
          <a:off x="0" y="0"/>
          <a:ext cx="0" cy="0"/>
          <a:chOff x="0" y="0"/>
          <a:chExt cx="0" cy="0"/>
        </a:xfrm>
      </p:grpSpPr>
      <p:sp>
        <p:nvSpPr>
          <p:cNvPr id="108" name="Google Shape;108;g10afd41c9ae_0_29"/>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0afd41c9ae_0_29"/>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0afd41c9ae_0_29"/>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0afd41c9ae_0_29"/>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What kind of problem to solve?</a:t>
            </a:r>
            <a:endParaRPr sz="3000" b="1" i="0" u="none" strike="noStrike" cap="none" dirty="0">
              <a:solidFill>
                <a:srgbClr val="FFFFFF"/>
              </a:solidFill>
              <a:latin typeface="Roboto Mono"/>
              <a:ea typeface="Roboto Mono"/>
              <a:cs typeface="Roboto Mono"/>
              <a:sym typeface="Roboto Mono"/>
            </a:endParaRPr>
          </a:p>
        </p:txBody>
      </p:sp>
      <p:sp>
        <p:nvSpPr>
          <p:cNvPr id="112" name="Google Shape;112;g10afd41c9ae_0_29"/>
          <p:cNvSpPr txBox="1"/>
          <p:nvPr/>
        </p:nvSpPr>
        <p:spPr>
          <a:xfrm>
            <a:off x="393475" y="1257950"/>
            <a:ext cx="8538900" cy="3154562"/>
          </a:xfrm>
          <a:prstGeom prst="rect">
            <a:avLst/>
          </a:prstGeom>
          <a:noFill/>
          <a:ln>
            <a:noFill/>
          </a:ln>
        </p:spPr>
        <p:txBody>
          <a:bodyPr spcFirstLastPara="1" wrap="square" lIns="91425" tIns="91425" rIns="91425" bIns="91425" anchor="t" anchorCtr="0">
            <a:noAutofit/>
          </a:bodyPr>
          <a:lstStyle/>
          <a:p>
            <a:pPr marL="514350" marR="0" lvl="0" indent="-514350" algn="l" rtl="0">
              <a:lnSpc>
                <a:spcPct val="115000"/>
              </a:lnSpc>
              <a:spcBef>
                <a:spcPts val="0"/>
              </a:spcBef>
              <a:spcAft>
                <a:spcPts val="0"/>
              </a:spcAft>
              <a:buClr>
                <a:schemeClr val="bg1">
                  <a:lumMod val="85000"/>
                </a:schemeClr>
              </a:buClr>
              <a:buAutoNum type="romanUcPeriod"/>
            </a:pPr>
            <a:r>
              <a:rPr lang="en-US" sz="2400" b="0" i="0" u="none" strike="noStrike" cap="none" dirty="0">
                <a:solidFill>
                  <a:schemeClr val="lt1"/>
                </a:solidFill>
                <a:latin typeface="Roboto Mono"/>
                <a:ea typeface="Roboto Mono"/>
                <a:cs typeface="Roboto Mono"/>
                <a:sym typeface="Roboto Mono"/>
              </a:rPr>
              <a:t>Regression problem</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Dependent variable is continuous</a:t>
            </a:r>
          </a:p>
          <a:p>
            <a:pPr marR="0" lvl="0" algn="l" rtl="0">
              <a:lnSpc>
                <a:spcPct val="115000"/>
              </a:lnSpc>
              <a:spcBef>
                <a:spcPts val="0"/>
              </a:spcBef>
              <a:spcAft>
                <a:spcPts val="0"/>
              </a:spcAft>
              <a:buClr>
                <a:schemeClr val="bg1">
                  <a:lumMod val="85000"/>
                </a:schemeClr>
              </a:buClr>
            </a:pPr>
            <a:endParaRPr lang="en-US" sz="2400" dirty="0">
              <a:solidFill>
                <a:schemeClr val="lt1"/>
              </a:solidFill>
              <a:latin typeface="Roboto Mono"/>
              <a:ea typeface="Roboto Mono"/>
              <a:cs typeface="Roboto Mono"/>
              <a:sym typeface="Roboto Mono"/>
            </a:endParaRPr>
          </a:p>
          <a:p>
            <a:pPr marR="0" lvl="0" algn="l" rtl="0">
              <a:lnSpc>
                <a:spcPct val="115000"/>
              </a:lnSpc>
              <a:spcBef>
                <a:spcPts val="0"/>
              </a:spcBef>
              <a:spcAft>
                <a:spcPts val="0"/>
              </a:spcAft>
              <a:buClr>
                <a:schemeClr val="bg1">
                  <a:lumMod val="85000"/>
                </a:schemeClr>
              </a:buClr>
            </a:pPr>
            <a:r>
              <a:rPr lang="en-US" sz="2400" dirty="0">
                <a:solidFill>
                  <a:schemeClr val="lt1"/>
                </a:solidFill>
                <a:latin typeface="Roboto Mono"/>
                <a:ea typeface="Roboto Mono"/>
                <a:cs typeface="Roboto Mono"/>
                <a:sym typeface="Roboto Mono"/>
              </a:rPr>
              <a:t>II. Classification problem</a:t>
            </a:r>
          </a:p>
          <a:p>
            <a:pPr marR="0" lvl="0" algn="l" rtl="0">
              <a:lnSpc>
                <a:spcPct val="115000"/>
              </a:lnSpc>
              <a:spcBef>
                <a:spcPts val="0"/>
              </a:spcBef>
              <a:spcAft>
                <a:spcPts val="0"/>
              </a:spcAft>
              <a:buClr>
                <a:schemeClr val="bg1">
                  <a:lumMod val="85000"/>
                </a:schemeClr>
              </a:buClr>
            </a:pPr>
            <a:r>
              <a:rPr lang="en-US" sz="2400" dirty="0">
                <a:solidFill>
                  <a:schemeClr val="lt1"/>
                </a:solidFill>
                <a:latin typeface="Roboto Mono"/>
                <a:ea typeface="Roboto Mono"/>
                <a:cs typeface="Roboto Mono"/>
                <a:sym typeface="Roboto Mono"/>
              </a:rPr>
              <a:t>- Dependent variable is discrete or categorical</a:t>
            </a:r>
          </a:p>
        </p:txBody>
      </p:sp>
      <p:sp>
        <p:nvSpPr>
          <p:cNvPr id="113" name="Google Shape;113;g10afd41c9ae_0_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11"/>
                                        </p:tgtEl>
                                      </p:cBhvr>
                                    </p:animEffect>
                                    <p:set>
                                      <p:cBhvr>
                                        <p:cTn id="12" dur="1" fill="hold">
                                          <p:stCondLst>
                                            <p:cond delay="100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7"/>
        <p:cNvGrpSpPr/>
        <p:nvPr/>
      </p:nvGrpSpPr>
      <p:grpSpPr>
        <a:xfrm>
          <a:off x="0" y="0"/>
          <a:ext cx="0" cy="0"/>
          <a:chOff x="0" y="0"/>
          <a:chExt cx="0" cy="0"/>
        </a:xfrm>
      </p:grpSpPr>
      <p:sp>
        <p:nvSpPr>
          <p:cNvPr id="108" name="Google Shape;108;g10afd41c9ae_0_29"/>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0afd41c9ae_0_29"/>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0afd41c9ae_0_29"/>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0afd41c9ae_0_29"/>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Performance</a:t>
            </a:r>
            <a:endParaRPr sz="3000" b="1" i="0" u="none" strike="noStrike" cap="none" dirty="0">
              <a:solidFill>
                <a:srgbClr val="FFFFFF"/>
              </a:solidFill>
              <a:latin typeface="Roboto Mono"/>
              <a:ea typeface="Roboto Mono"/>
              <a:cs typeface="Roboto Mono"/>
              <a:sym typeface="Roboto Mono"/>
            </a:endParaRPr>
          </a:p>
        </p:txBody>
      </p:sp>
      <p:sp>
        <p:nvSpPr>
          <p:cNvPr id="112" name="Google Shape;112;g10afd41c9ae_0_29"/>
          <p:cNvSpPr txBox="1"/>
          <p:nvPr/>
        </p:nvSpPr>
        <p:spPr>
          <a:xfrm>
            <a:off x="393475" y="1257950"/>
            <a:ext cx="8538900" cy="3154562"/>
          </a:xfrm>
          <a:prstGeom prst="rect">
            <a:avLst/>
          </a:prstGeom>
          <a:noFill/>
          <a:ln>
            <a:noFill/>
          </a:ln>
        </p:spPr>
        <p:txBody>
          <a:bodyPr spcFirstLastPara="1" wrap="square" lIns="91425" tIns="91425" rIns="91425" bIns="91425" anchor="t" anchorCtr="0">
            <a:noAutofit/>
          </a:bodyPr>
          <a:lstStyle/>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Machine learning models usually perform better to predict the dependent variable.</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Most ML models require high volume training to search for the best set of hyperparameters</a:t>
            </a:r>
          </a:p>
          <a:p>
            <a:pPr marL="342900" marR="0" lvl="0" indent="-342900" algn="l" rtl="0">
              <a:lnSpc>
                <a:spcPct val="115000"/>
              </a:lnSpc>
              <a:spcBef>
                <a:spcPts val="0"/>
              </a:spcBef>
              <a:spcAft>
                <a:spcPts val="0"/>
              </a:spcAft>
              <a:buClr>
                <a:schemeClr val="bg1">
                  <a:lumMod val="85000"/>
                </a:schemeClr>
              </a:buClr>
              <a:buFontTx/>
              <a:buChar char="-"/>
            </a:pPr>
            <a:r>
              <a:rPr lang="en-US" sz="2400" dirty="0">
                <a:solidFill>
                  <a:schemeClr val="lt1"/>
                </a:solidFill>
                <a:latin typeface="Roboto Mono"/>
                <a:ea typeface="Roboto Mono"/>
                <a:cs typeface="Roboto Mono"/>
                <a:sym typeface="Roboto Mono"/>
              </a:rPr>
              <a:t>Most ML models lack of interpretability compares to traditional econometric and statistical approaches. </a:t>
            </a:r>
          </a:p>
        </p:txBody>
      </p:sp>
      <p:sp>
        <p:nvSpPr>
          <p:cNvPr id="113" name="Google Shape;113;g10afd41c9ae_0_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extLst>
      <p:ext uri="{BB962C8B-B14F-4D97-AF65-F5344CB8AC3E}">
        <p14:creationId xmlns:p14="http://schemas.microsoft.com/office/powerpoint/2010/main" val="71464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11"/>
                                        </p:tgtEl>
                                      </p:cBhvr>
                                    </p:animEffect>
                                    <p:set>
                                      <p:cBhvr>
                                        <p:cTn id="12" dur="1" fill="hold">
                                          <p:stCondLst>
                                            <p:cond delay="100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1007</Words>
  <Application>Microsoft Office PowerPoint</Application>
  <PresentationFormat>On-screen Show (16:9)</PresentationFormat>
  <Paragraphs>110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Mono</vt:lpstr>
      <vt:lpstr>Wingdings</vt:lpstr>
      <vt:lpstr>Roboto</vt:lpstr>
      <vt:lpstr>Arial</vt:lpstr>
      <vt:lpstr>Cambria Math</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Norman Lok Man Lo</cp:lastModifiedBy>
  <cp:revision>2</cp:revision>
  <dcterms:modified xsi:type="dcterms:W3CDTF">2023-04-29T21:36:19Z</dcterms:modified>
</cp:coreProperties>
</file>